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16459200" cy="12801600"/>
  <p:notesSz cx="9144000" cy="6858000"/>
  <p:defaultTextStyle>
    <a:defPPr>
      <a:defRPr lang="en-US"/>
    </a:defPPr>
    <a:lvl1pPr marL="0" algn="l" defTabSz="4571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2" algn="l" defTabSz="4571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64" algn="l" defTabSz="4571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45" algn="l" defTabSz="4571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27" algn="l" defTabSz="4571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09" algn="l" defTabSz="4571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91" algn="l" defTabSz="4571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72" algn="l" defTabSz="4571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54" algn="l" defTabSz="4571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03ABAA"/>
    <a:srgbClr val="03BDB6"/>
    <a:srgbClr val="043359"/>
    <a:srgbClr val="03B9B3"/>
    <a:srgbClr val="9BB9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2238" y="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4440" y="2095078"/>
            <a:ext cx="13990320" cy="4456853"/>
          </a:xfrm>
        </p:spPr>
        <p:txBody>
          <a:bodyPr anchor="b"/>
          <a:lstStyle>
            <a:lvl1pPr algn="ctr">
              <a:defRPr sz="10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6723804"/>
            <a:ext cx="12344400" cy="3090756"/>
          </a:xfrm>
        </p:spPr>
        <p:txBody>
          <a:bodyPr/>
          <a:lstStyle>
            <a:lvl1pPr marL="0" indent="0" algn="ctr">
              <a:buNone/>
              <a:defRPr sz="4320"/>
            </a:lvl1pPr>
            <a:lvl2pPr marL="822960" indent="0" algn="ctr">
              <a:buNone/>
              <a:defRPr sz="3600"/>
            </a:lvl2pPr>
            <a:lvl3pPr marL="1645920" indent="0" algn="ctr">
              <a:buNone/>
              <a:defRPr sz="3240"/>
            </a:lvl3pPr>
            <a:lvl4pPr marL="2468880" indent="0" algn="ctr">
              <a:buNone/>
              <a:defRPr sz="2880"/>
            </a:lvl4pPr>
            <a:lvl5pPr marL="3291840" indent="0" algn="ctr">
              <a:buNone/>
              <a:defRPr sz="2880"/>
            </a:lvl5pPr>
            <a:lvl6pPr marL="4114800" indent="0" algn="ctr">
              <a:buNone/>
              <a:defRPr sz="2880"/>
            </a:lvl6pPr>
            <a:lvl7pPr marL="4937760" indent="0" algn="ctr">
              <a:buNone/>
              <a:defRPr sz="2880"/>
            </a:lvl7pPr>
            <a:lvl8pPr marL="5760720" indent="0" algn="ctr">
              <a:buNone/>
              <a:defRPr sz="2880"/>
            </a:lvl8pPr>
            <a:lvl9pPr marL="6583680" indent="0" algn="ctr">
              <a:buNone/>
              <a:defRPr sz="288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6BD0C-8CF5-4EB5-80E9-1E421669C41B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88E2B-136D-4D56-9C1B-B9485E5B2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110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6BD0C-8CF5-4EB5-80E9-1E421669C41B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88E2B-136D-4D56-9C1B-B9485E5B2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266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78616" y="681567"/>
            <a:ext cx="3549015" cy="1084876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1571" y="681567"/>
            <a:ext cx="10441305" cy="108487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6BD0C-8CF5-4EB5-80E9-1E421669C41B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88E2B-136D-4D56-9C1B-B9485E5B2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355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6BD0C-8CF5-4EB5-80E9-1E421669C41B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88E2B-136D-4D56-9C1B-B9485E5B2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179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2998" y="3191514"/>
            <a:ext cx="14196060" cy="5325109"/>
          </a:xfrm>
        </p:spPr>
        <p:txBody>
          <a:bodyPr anchor="b"/>
          <a:lstStyle>
            <a:lvl1pPr>
              <a:defRPr sz="10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2998" y="8567000"/>
            <a:ext cx="14196060" cy="2800349"/>
          </a:xfrm>
        </p:spPr>
        <p:txBody>
          <a:bodyPr/>
          <a:lstStyle>
            <a:lvl1pPr marL="0" indent="0">
              <a:buNone/>
              <a:defRPr sz="4320">
                <a:solidFill>
                  <a:schemeClr val="tx1"/>
                </a:solidFill>
              </a:defRPr>
            </a:lvl1pPr>
            <a:lvl2pPr marL="82296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645920" indent="0">
              <a:buNone/>
              <a:defRPr sz="3240">
                <a:solidFill>
                  <a:schemeClr val="tx1">
                    <a:tint val="75000"/>
                  </a:schemeClr>
                </a:solidFill>
              </a:defRPr>
            </a:lvl3pPr>
            <a:lvl4pPr marL="246888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4pPr>
            <a:lvl5pPr marL="329184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5pPr>
            <a:lvl6pPr marL="411480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6pPr>
            <a:lvl7pPr marL="493776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7pPr>
            <a:lvl8pPr marL="576072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8pPr>
            <a:lvl9pPr marL="658368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6BD0C-8CF5-4EB5-80E9-1E421669C41B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88E2B-136D-4D56-9C1B-B9485E5B2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395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31570" y="3407833"/>
            <a:ext cx="6995160" cy="81224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32470" y="3407833"/>
            <a:ext cx="6995160" cy="81224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6BD0C-8CF5-4EB5-80E9-1E421669C41B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88E2B-136D-4D56-9C1B-B9485E5B2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332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681570"/>
            <a:ext cx="14196060" cy="247438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3716" y="3138171"/>
            <a:ext cx="6963012" cy="1537969"/>
          </a:xfrm>
        </p:spPr>
        <p:txBody>
          <a:bodyPr anchor="b"/>
          <a:lstStyle>
            <a:lvl1pPr marL="0" indent="0">
              <a:buNone/>
              <a:defRPr sz="4320" b="1"/>
            </a:lvl1pPr>
            <a:lvl2pPr marL="822960" indent="0">
              <a:buNone/>
              <a:defRPr sz="3600" b="1"/>
            </a:lvl2pPr>
            <a:lvl3pPr marL="1645920" indent="0">
              <a:buNone/>
              <a:defRPr sz="3240" b="1"/>
            </a:lvl3pPr>
            <a:lvl4pPr marL="2468880" indent="0">
              <a:buNone/>
              <a:defRPr sz="2880" b="1"/>
            </a:lvl4pPr>
            <a:lvl5pPr marL="3291840" indent="0">
              <a:buNone/>
              <a:defRPr sz="2880" b="1"/>
            </a:lvl5pPr>
            <a:lvl6pPr marL="4114800" indent="0">
              <a:buNone/>
              <a:defRPr sz="2880" b="1"/>
            </a:lvl6pPr>
            <a:lvl7pPr marL="4937760" indent="0">
              <a:buNone/>
              <a:defRPr sz="2880" b="1"/>
            </a:lvl7pPr>
            <a:lvl8pPr marL="5760720" indent="0">
              <a:buNone/>
              <a:defRPr sz="2880" b="1"/>
            </a:lvl8pPr>
            <a:lvl9pPr marL="6583680" indent="0">
              <a:buNone/>
              <a:defRPr sz="28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33716" y="4676140"/>
            <a:ext cx="6963012" cy="68778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332471" y="3138171"/>
            <a:ext cx="6997304" cy="1537969"/>
          </a:xfrm>
        </p:spPr>
        <p:txBody>
          <a:bodyPr anchor="b"/>
          <a:lstStyle>
            <a:lvl1pPr marL="0" indent="0">
              <a:buNone/>
              <a:defRPr sz="4320" b="1"/>
            </a:lvl1pPr>
            <a:lvl2pPr marL="822960" indent="0">
              <a:buNone/>
              <a:defRPr sz="3600" b="1"/>
            </a:lvl2pPr>
            <a:lvl3pPr marL="1645920" indent="0">
              <a:buNone/>
              <a:defRPr sz="3240" b="1"/>
            </a:lvl3pPr>
            <a:lvl4pPr marL="2468880" indent="0">
              <a:buNone/>
              <a:defRPr sz="2880" b="1"/>
            </a:lvl4pPr>
            <a:lvl5pPr marL="3291840" indent="0">
              <a:buNone/>
              <a:defRPr sz="2880" b="1"/>
            </a:lvl5pPr>
            <a:lvl6pPr marL="4114800" indent="0">
              <a:buNone/>
              <a:defRPr sz="2880" b="1"/>
            </a:lvl6pPr>
            <a:lvl7pPr marL="4937760" indent="0">
              <a:buNone/>
              <a:defRPr sz="2880" b="1"/>
            </a:lvl7pPr>
            <a:lvl8pPr marL="5760720" indent="0">
              <a:buNone/>
              <a:defRPr sz="2880" b="1"/>
            </a:lvl8pPr>
            <a:lvl9pPr marL="6583680" indent="0">
              <a:buNone/>
              <a:defRPr sz="28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332471" y="4676140"/>
            <a:ext cx="6997304" cy="68778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6BD0C-8CF5-4EB5-80E9-1E421669C41B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88E2B-136D-4D56-9C1B-B9485E5B2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186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6BD0C-8CF5-4EB5-80E9-1E421669C41B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88E2B-136D-4D56-9C1B-B9485E5B2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913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6BD0C-8CF5-4EB5-80E9-1E421669C41B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88E2B-136D-4D56-9C1B-B9485E5B2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523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853440"/>
            <a:ext cx="5308520" cy="2987040"/>
          </a:xfrm>
        </p:spPr>
        <p:txBody>
          <a:bodyPr anchor="b"/>
          <a:lstStyle>
            <a:lvl1pPr>
              <a:defRPr sz="57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97304" y="1843196"/>
            <a:ext cx="8332470" cy="9097433"/>
          </a:xfrm>
        </p:spPr>
        <p:txBody>
          <a:bodyPr/>
          <a:lstStyle>
            <a:lvl1pPr>
              <a:defRPr sz="5760"/>
            </a:lvl1pPr>
            <a:lvl2pPr>
              <a:defRPr sz="5040"/>
            </a:lvl2pPr>
            <a:lvl3pPr>
              <a:defRPr sz="432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3714" y="3840480"/>
            <a:ext cx="5308520" cy="7114964"/>
          </a:xfrm>
        </p:spPr>
        <p:txBody>
          <a:bodyPr/>
          <a:lstStyle>
            <a:lvl1pPr marL="0" indent="0">
              <a:buNone/>
              <a:defRPr sz="2880"/>
            </a:lvl1pPr>
            <a:lvl2pPr marL="822960" indent="0">
              <a:buNone/>
              <a:defRPr sz="2520"/>
            </a:lvl2pPr>
            <a:lvl3pPr marL="1645920" indent="0">
              <a:buNone/>
              <a:defRPr sz="2160"/>
            </a:lvl3pPr>
            <a:lvl4pPr marL="2468880" indent="0">
              <a:buNone/>
              <a:defRPr sz="1800"/>
            </a:lvl4pPr>
            <a:lvl5pPr marL="3291840" indent="0">
              <a:buNone/>
              <a:defRPr sz="1800"/>
            </a:lvl5pPr>
            <a:lvl6pPr marL="4114800" indent="0">
              <a:buNone/>
              <a:defRPr sz="1800"/>
            </a:lvl6pPr>
            <a:lvl7pPr marL="4937760" indent="0">
              <a:buNone/>
              <a:defRPr sz="1800"/>
            </a:lvl7pPr>
            <a:lvl8pPr marL="5760720" indent="0">
              <a:buNone/>
              <a:defRPr sz="1800"/>
            </a:lvl8pPr>
            <a:lvl9pPr marL="6583680" indent="0">
              <a:buNone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6BD0C-8CF5-4EB5-80E9-1E421669C41B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88E2B-136D-4D56-9C1B-B9485E5B2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881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853440"/>
            <a:ext cx="5308520" cy="2987040"/>
          </a:xfrm>
        </p:spPr>
        <p:txBody>
          <a:bodyPr anchor="b"/>
          <a:lstStyle>
            <a:lvl1pPr>
              <a:defRPr sz="57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97304" y="1843196"/>
            <a:ext cx="8332470" cy="9097433"/>
          </a:xfrm>
        </p:spPr>
        <p:txBody>
          <a:bodyPr anchor="t"/>
          <a:lstStyle>
            <a:lvl1pPr marL="0" indent="0">
              <a:buNone/>
              <a:defRPr sz="5760"/>
            </a:lvl1pPr>
            <a:lvl2pPr marL="822960" indent="0">
              <a:buNone/>
              <a:defRPr sz="5040"/>
            </a:lvl2pPr>
            <a:lvl3pPr marL="1645920" indent="0">
              <a:buNone/>
              <a:defRPr sz="4320"/>
            </a:lvl3pPr>
            <a:lvl4pPr marL="2468880" indent="0">
              <a:buNone/>
              <a:defRPr sz="3600"/>
            </a:lvl4pPr>
            <a:lvl5pPr marL="3291840" indent="0">
              <a:buNone/>
              <a:defRPr sz="3600"/>
            </a:lvl5pPr>
            <a:lvl6pPr marL="4114800" indent="0">
              <a:buNone/>
              <a:defRPr sz="3600"/>
            </a:lvl6pPr>
            <a:lvl7pPr marL="4937760" indent="0">
              <a:buNone/>
              <a:defRPr sz="3600"/>
            </a:lvl7pPr>
            <a:lvl8pPr marL="5760720" indent="0">
              <a:buNone/>
              <a:defRPr sz="3600"/>
            </a:lvl8pPr>
            <a:lvl9pPr marL="6583680" indent="0">
              <a:buNone/>
              <a:defRPr sz="3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3714" y="3840480"/>
            <a:ext cx="5308520" cy="7114964"/>
          </a:xfrm>
        </p:spPr>
        <p:txBody>
          <a:bodyPr/>
          <a:lstStyle>
            <a:lvl1pPr marL="0" indent="0">
              <a:buNone/>
              <a:defRPr sz="2880"/>
            </a:lvl1pPr>
            <a:lvl2pPr marL="822960" indent="0">
              <a:buNone/>
              <a:defRPr sz="2520"/>
            </a:lvl2pPr>
            <a:lvl3pPr marL="1645920" indent="0">
              <a:buNone/>
              <a:defRPr sz="2160"/>
            </a:lvl3pPr>
            <a:lvl4pPr marL="2468880" indent="0">
              <a:buNone/>
              <a:defRPr sz="1800"/>
            </a:lvl4pPr>
            <a:lvl5pPr marL="3291840" indent="0">
              <a:buNone/>
              <a:defRPr sz="1800"/>
            </a:lvl5pPr>
            <a:lvl6pPr marL="4114800" indent="0">
              <a:buNone/>
              <a:defRPr sz="1800"/>
            </a:lvl6pPr>
            <a:lvl7pPr marL="4937760" indent="0">
              <a:buNone/>
              <a:defRPr sz="1800"/>
            </a:lvl7pPr>
            <a:lvl8pPr marL="5760720" indent="0">
              <a:buNone/>
              <a:defRPr sz="1800"/>
            </a:lvl8pPr>
            <a:lvl9pPr marL="6583680" indent="0">
              <a:buNone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6BD0C-8CF5-4EB5-80E9-1E421669C41B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88E2B-136D-4D56-9C1B-B9485E5B2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72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1570" y="681570"/>
            <a:ext cx="14196060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1570" y="3407833"/>
            <a:ext cx="14196060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31570" y="11865189"/>
            <a:ext cx="370332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86BD0C-8CF5-4EB5-80E9-1E421669C41B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52110" y="11865189"/>
            <a:ext cx="555498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24310" y="11865189"/>
            <a:ext cx="370332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088E2B-136D-4D56-9C1B-B9485E5B2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348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645920" rtl="0" eaLnBrk="1" latinLnBrk="0" hangingPunct="1">
        <a:lnSpc>
          <a:spcPct val="90000"/>
        </a:lnSpc>
        <a:spcBef>
          <a:spcPct val="0"/>
        </a:spcBef>
        <a:buNone/>
        <a:defRPr sz="79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11480" indent="-411480" algn="l" defTabSz="164592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1pPr>
      <a:lvl2pPr marL="123444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2pPr>
      <a:lvl3pPr marL="205740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88036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4pPr>
      <a:lvl5pPr marL="370332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5pPr>
      <a:lvl6pPr marL="452628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6pPr>
      <a:lvl7pPr marL="534924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7pPr>
      <a:lvl8pPr marL="617220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8pPr>
      <a:lvl9pPr marL="699516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2pPr>
      <a:lvl3pPr marL="164592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3pPr>
      <a:lvl4pPr marL="246888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4pPr>
      <a:lvl5pPr marL="329184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5pPr>
      <a:lvl6pPr marL="411480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6pPr>
      <a:lvl7pPr marL="493776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7pPr>
      <a:lvl8pPr marL="576072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8pPr>
      <a:lvl9pPr marL="658368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emf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t="-14000" b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bstract Electronics Blue Background With Circuit Board Texture Clipart  Imag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" y="1886119"/>
            <a:ext cx="16459201" cy="8433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1549773" y="2033408"/>
            <a:ext cx="12828895" cy="2154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 smtClean="0">
                <a:solidFill>
                  <a:srgbClr val="FFFFCC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ADMISSIONS OPEN Fall 2022</a:t>
            </a:r>
          </a:p>
          <a:p>
            <a:pPr algn="ctr"/>
            <a:r>
              <a:rPr lang="en-US" sz="3800" b="1" dirty="0" smtClean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MS </a:t>
            </a:r>
            <a:r>
              <a:rPr lang="en-US" sz="38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Electrical </a:t>
            </a:r>
            <a:r>
              <a:rPr lang="en-US" sz="3800" b="1" dirty="0" smtClean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Engineering with </a:t>
            </a:r>
            <a:r>
              <a:rPr lang="en-US" sz="38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Specialization</a:t>
            </a:r>
          </a:p>
          <a:p>
            <a:pPr algn="ctr"/>
            <a:r>
              <a:rPr lang="en-US" sz="4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in Integrated Circuits (IC) &amp; Systems</a:t>
            </a:r>
          </a:p>
        </p:txBody>
      </p:sp>
      <p:sp>
        <p:nvSpPr>
          <p:cNvPr id="6" name="Rectangle 5"/>
          <p:cNvSpPr/>
          <p:nvPr/>
        </p:nvSpPr>
        <p:spPr>
          <a:xfrm>
            <a:off x="1543416" y="99095"/>
            <a:ext cx="1316915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NATIONAL UNIVERSITY </a:t>
            </a:r>
          </a:p>
          <a:p>
            <a:pPr algn="ctr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of Computer &amp; Emerging Sciences</a:t>
            </a:r>
          </a:p>
          <a:p>
            <a:pPr algn="ctr"/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Islamabad Campus</a:t>
            </a:r>
          </a:p>
        </p:txBody>
      </p:sp>
      <p:pic>
        <p:nvPicPr>
          <p:cNvPr id="7" name="Picture 2" descr="D:\HS FAST Data\Fast Brochure\Figs\FAST_NU_LOGO_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14" y="207479"/>
            <a:ext cx="3937725" cy="141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BE52C7A0-A469-41B0-AC82-CDB1123EC33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3398" r="15555" b="25445"/>
          <a:stretch/>
        </p:blipFill>
        <p:spPr>
          <a:xfrm>
            <a:off x="321348" y="10719181"/>
            <a:ext cx="4197253" cy="1923621"/>
          </a:xfrm>
          <a:prstGeom prst="rect">
            <a:avLst/>
          </a:prstGeom>
        </p:spPr>
      </p:pic>
      <p:sp>
        <p:nvSpPr>
          <p:cNvPr id="10" name="직사각형 107"/>
          <p:cNvSpPr/>
          <p:nvPr/>
        </p:nvSpPr>
        <p:spPr>
          <a:xfrm>
            <a:off x="359955" y="6334158"/>
            <a:ext cx="9165046" cy="206210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‒"/>
            </a:pPr>
            <a:r>
              <a:rPr lang="en-US" altLang="ko-KR" sz="3200" b="1" i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Funded By: </a:t>
            </a:r>
            <a:r>
              <a:rPr lang="en-US" altLang="ko-KR" sz="3200" b="1" i="1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GS</a:t>
            </a:r>
            <a:r>
              <a:rPr lang="en-US" altLang="ko-KR" sz="3200" b="1" i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Microelectronics (</a:t>
            </a:r>
            <a:r>
              <a:rPr lang="en-US" altLang="ko-KR" sz="3200" b="1" i="1" dirty="0" err="1">
                <a:solidFill>
                  <a:srgbClr val="03B9B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GSME</a:t>
            </a:r>
            <a:r>
              <a:rPr lang="en-US" altLang="ko-KR" sz="3200" b="1" i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 a Silicon Valley Company. </a:t>
            </a:r>
            <a:r>
              <a:rPr lang="en-US" altLang="ko-KR" sz="3200" b="1" i="1" dirty="0" smtClean="0">
                <a:solidFill>
                  <a:srgbClr val="03B9B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(https://gsme.com)</a:t>
            </a:r>
          </a:p>
          <a:p>
            <a:pPr marL="457200" indent="-457200">
              <a:buFont typeface="Arial" panose="020B0604020202020204" pitchFamily="34" charset="0"/>
              <a:buChar char="‒"/>
            </a:pPr>
            <a:r>
              <a:rPr lang="en-US" altLang="ko-KR" sz="3200" b="1" i="1" dirty="0" err="1">
                <a:solidFill>
                  <a:srgbClr val="03B9B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GSME</a:t>
            </a:r>
            <a:r>
              <a:rPr lang="en-US" altLang="ko-KR" sz="3200" b="1" i="1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32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intent to hire all graduates after completion of first two semester of course work. </a:t>
            </a:r>
            <a:endParaRPr lang="en-US" altLang="ko-KR" sz="3200" i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8" name="Picture 4" descr="GS Microelectronics | Powering next-generation applications through  advanced-technology IC packaging and test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204" y="8298323"/>
            <a:ext cx="5917445" cy="1411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317335" y="8670715"/>
            <a:ext cx="266130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Sponsor:</a:t>
            </a:r>
            <a:endParaRPr lang="en-US" sz="44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5067703" y="10779921"/>
            <a:ext cx="6489290" cy="2001418"/>
          </a:xfrm>
          <a:blipFill dpi="0" rotWithShape="1">
            <a:blip r:embed="rId7">
              <a:alphaModFix amt="75000"/>
            </a:blip>
            <a:srcRect/>
            <a:stretch>
              <a:fillRect/>
            </a:stretch>
          </a:blipFill>
        </p:spPr>
        <p:txBody>
          <a:bodyPr>
            <a:noAutofit/>
          </a:bodyPr>
          <a:lstStyle/>
          <a:p>
            <a:r>
              <a:rPr lang="en-US" sz="2000" dirty="0" smtClean="0">
                <a:latin typeface="Arial Rounded MT Bold" panose="020F0704030504030204" pitchFamily="34" charset="0"/>
              </a:rPr>
              <a:t> </a:t>
            </a:r>
          </a:p>
          <a:p>
            <a:endParaRPr lang="en-US" sz="1100" spc="-2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20"/>
          <p:cNvSpPr txBox="1">
            <a:spLocks noChangeArrowheads="1"/>
          </p:cNvSpPr>
          <p:nvPr/>
        </p:nvSpPr>
        <p:spPr bwMode="auto">
          <a:xfrm>
            <a:off x="4793152" y="10383723"/>
            <a:ext cx="7038392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 algn="ctr">
              <a:buNone/>
            </a:pPr>
            <a:r>
              <a:rPr lang="en-US" sz="2000" dirty="0" smtClean="0">
                <a:cs typeface="Arial" panose="020B0604020202020204" pitchFamily="34" charset="0"/>
              </a:rPr>
              <a:t>ICD Lab TSMC 65nm &amp;</a:t>
            </a:r>
            <a:r>
              <a:rPr lang="en-US" sz="2000" dirty="0"/>
              <a:t> PICO 130nm</a:t>
            </a:r>
            <a:r>
              <a:rPr lang="en-US" sz="2000" dirty="0" smtClean="0">
                <a:cs typeface="Arial" panose="020B0604020202020204" pitchFamily="34" charset="0"/>
              </a:rPr>
              <a:t> Tapeouts Sept,2021</a:t>
            </a:r>
            <a:endParaRPr lang="en-US" sz="1200" dirty="0">
              <a:cs typeface="Arial" panose="020B0604020202020204" pitchFamily="34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3400" y="324747"/>
            <a:ext cx="4460956" cy="1233670"/>
          </a:xfrm>
          <a:prstGeom prst="rect">
            <a:avLst/>
          </a:prstGeom>
        </p:spPr>
      </p:pic>
      <p:sp>
        <p:nvSpPr>
          <p:cNvPr id="14" name="직사각형 107"/>
          <p:cNvSpPr/>
          <p:nvPr/>
        </p:nvSpPr>
        <p:spPr>
          <a:xfrm>
            <a:off x="9875520" y="4326864"/>
            <a:ext cx="6233160" cy="577081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3200" b="1" u="sng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More Details</a:t>
            </a:r>
          </a:p>
          <a:p>
            <a:pPr algn="ctr"/>
            <a:endParaRPr lang="en-US" altLang="ko-KR" sz="700" b="1" u="sng" dirty="0" smtClean="0">
              <a:solidFill>
                <a:schemeClr val="accent4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altLang="ko-KR" sz="1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ko-K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Please visit or scan </a:t>
            </a:r>
          </a:p>
          <a:p>
            <a:pPr algn="ctr"/>
            <a:endParaRPr lang="en-US" altLang="ko-KR" sz="1200" b="1" u="sng" dirty="0" smtClean="0">
              <a:solidFill>
                <a:schemeClr val="accent4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ko-KR" sz="3000" b="1" u="sng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http://isb.nu.edu.pk/rfcs2/MS.htm</a:t>
            </a:r>
          </a:p>
          <a:p>
            <a:pPr algn="ctr"/>
            <a:endParaRPr lang="en-US" altLang="ko-KR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altLang="ko-KR" sz="32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altLang="ko-KR" sz="32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altLang="ko-KR" sz="32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altLang="ko-KR" sz="32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altLang="ko-KR" sz="3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altLang="ko-KR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altLang="ko-KR" sz="32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9"/>
          <a:srcRect l="1390"/>
          <a:stretch/>
        </p:blipFill>
        <p:spPr>
          <a:xfrm>
            <a:off x="11104359" y="6327076"/>
            <a:ext cx="3815601" cy="3702242"/>
          </a:xfrm>
          <a:prstGeom prst="rect">
            <a:avLst/>
          </a:prstGeom>
        </p:spPr>
      </p:pic>
      <p:pic>
        <p:nvPicPr>
          <p:cNvPr id="21" name="Picture 20"/>
          <p:cNvPicPr/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57"/>
          <a:stretch/>
        </p:blipFill>
        <p:spPr bwMode="auto">
          <a:xfrm>
            <a:off x="12215172" y="10719181"/>
            <a:ext cx="4015428" cy="1776733"/>
          </a:xfrm>
          <a:prstGeom prst="rect">
            <a:avLst/>
          </a:prstGeom>
        </p:spPr>
      </p:pic>
      <p:sp>
        <p:nvSpPr>
          <p:cNvPr id="16" name="TextBox 20"/>
          <p:cNvSpPr txBox="1">
            <a:spLocks noChangeArrowheads="1"/>
          </p:cNvSpPr>
          <p:nvPr/>
        </p:nvSpPr>
        <p:spPr bwMode="auto">
          <a:xfrm>
            <a:off x="277684" y="9704660"/>
            <a:ext cx="9207666" cy="584775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 algn="ctr">
              <a:buNone/>
            </a:pPr>
            <a:r>
              <a:rPr lang="en-US" dirty="0" smtClean="0">
                <a:solidFill>
                  <a:srgbClr val="C00000"/>
                </a:solidFill>
                <a:cs typeface="Arial" panose="020B0604020202020204" pitchFamily="34" charset="0"/>
              </a:rPr>
              <a:t>Extended Application Deadline: </a:t>
            </a:r>
            <a:r>
              <a:rPr lang="en-US" dirty="0" smtClean="0">
                <a:solidFill>
                  <a:srgbClr val="C00000"/>
                </a:solidFill>
                <a:cs typeface="Arial" panose="020B0604020202020204" pitchFamily="34" charset="0"/>
              </a:rPr>
              <a:t>24</a:t>
            </a:r>
            <a:r>
              <a:rPr lang="en-US" baseline="30000" dirty="0" smtClean="0">
                <a:solidFill>
                  <a:srgbClr val="C00000"/>
                </a:solidFill>
                <a:cs typeface="Arial" panose="020B0604020202020204" pitchFamily="34" charset="0"/>
              </a:rPr>
              <a:t>th</a:t>
            </a:r>
            <a:r>
              <a:rPr lang="en-US" dirty="0" smtClean="0">
                <a:solidFill>
                  <a:srgbClr val="C00000"/>
                </a:solidFill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rgbClr val="C00000"/>
                </a:solidFill>
                <a:cs typeface="Arial" panose="020B0604020202020204" pitchFamily="34" charset="0"/>
              </a:rPr>
              <a:t>July 2022</a:t>
            </a:r>
            <a:endParaRPr lang="en-US" sz="1800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03801" y="4528318"/>
            <a:ext cx="9121200" cy="144655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ko-KR" sz="4400" b="1" dirty="0">
                <a:solidFill>
                  <a:srgbClr val="C00000"/>
                </a:solidFill>
                <a:cs typeface="Arial" panose="020B0604020202020204" pitchFamily="34" charset="0"/>
              </a:rPr>
              <a:t>FULL Tuition Fee </a:t>
            </a:r>
            <a:r>
              <a:rPr lang="en-US" altLang="ko-KR" sz="4400" b="1" dirty="0" smtClean="0">
                <a:solidFill>
                  <a:srgbClr val="C00000"/>
                </a:solidFill>
                <a:cs typeface="Arial" panose="020B0604020202020204" pitchFamily="34" charset="0"/>
              </a:rPr>
              <a:t>Waiver &amp; </a:t>
            </a:r>
            <a:r>
              <a:rPr lang="en-US" altLang="ko-KR" sz="4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25,000 per </a:t>
            </a:r>
            <a:r>
              <a:rPr lang="en-US" altLang="ko-KR" sz="4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month stipend and hostel allowance.</a:t>
            </a:r>
          </a:p>
        </p:txBody>
      </p:sp>
    </p:spTree>
    <p:extLst>
      <p:ext uri="{BB962C8B-B14F-4D97-AF65-F5344CB8AC3E}">
        <p14:creationId xmlns:p14="http://schemas.microsoft.com/office/powerpoint/2010/main" val="2322968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220</TotalTime>
  <Words>102</Words>
  <Application>Microsoft Office PowerPoint</Application>
  <PresentationFormat>Custom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맑은 고딕</vt:lpstr>
      <vt:lpstr>Arial</vt:lpstr>
      <vt:lpstr>Arial Black</vt:lpstr>
      <vt:lpstr>Arial Rounded MT Bold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Parasitics</dc:creator>
  <cp:lastModifiedBy>Muhammad Rashad Ramzan</cp:lastModifiedBy>
  <cp:revision>75</cp:revision>
  <dcterms:created xsi:type="dcterms:W3CDTF">2021-12-26T09:38:47Z</dcterms:created>
  <dcterms:modified xsi:type="dcterms:W3CDTF">2022-07-18T05:28:46Z</dcterms:modified>
</cp:coreProperties>
</file>