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58" r:id="rId4"/>
    <p:sldId id="262" r:id="rId5"/>
    <p:sldId id="263" r:id="rId6"/>
    <p:sldId id="257" r:id="rId7"/>
    <p:sldId id="259" r:id="rId8"/>
    <p:sldId id="260" r:id="rId9"/>
    <p:sldId id="256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7188"/>
    <a:srgbClr val="1936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244590-5AE9-405B-B579-C295EE19D3BE}" type="doc">
      <dgm:prSet loTypeId="urn:microsoft.com/office/officeart/2005/8/layout/chart3" loCatId="cycle" qsTypeId="urn:microsoft.com/office/officeart/2005/8/quickstyle/simple1" qsCatId="simple" csTypeId="urn:microsoft.com/office/officeart/2005/8/colors/colorful4" csCatId="colorful" phldr="1"/>
      <dgm:spPr/>
    </dgm:pt>
    <dgm:pt modelId="{E57EE476-F56A-4362-A406-9076EB05478C}">
      <dgm:prSet phldrT="[Texte]"/>
      <dgm:spPr/>
      <dgm:t>
        <a:bodyPr/>
        <a:lstStyle/>
        <a:p>
          <a:pPr>
            <a:buNone/>
          </a:pPr>
          <a:r>
            <a:rPr lang="fr-FR" dirty="0"/>
            <a:t>33%</a:t>
          </a:r>
        </a:p>
      </dgm:t>
    </dgm:pt>
    <dgm:pt modelId="{D17876A5-1527-452D-AB03-CA8A5FA63E83}" type="parTrans" cxnId="{9EB1D1F5-DF72-40C4-BB69-375B749CB6A6}">
      <dgm:prSet/>
      <dgm:spPr/>
      <dgm:t>
        <a:bodyPr/>
        <a:lstStyle/>
        <a:p>
          <a:endParaRPr lang="fr-FR"/>
        </a:p>
      </dgm:t>
    </dgm:pt>
    <dgm:pt modelId="{096DCF0D-CFE5-4412-8276-6E0511310E80}" type="sibTrans" cxnId="{9EB1D1F5-DF72-40C4-BB69-375B749CB6A6}">
      <dgm:prSet/>
      <dgm:spPr/>
      <dgm:t>
        <a:bodyPr/>
        <a:lstStyle/>
        <a:p>
          <a:endParaRPr lang="fr-FR"/>
        </a:p>
      </dgm:t>
    </dgm:pt>
    <dgm:pt modelId="{B9717DF4-627F-451F-BA38-AC3235384261}">
      <dgm:prSet phldrT="[Texte]"/>
      <dgm:spPr/>
      <dgm:t>
        <a:bodyPr/>
        <a:lstStyle/>
        <a:p>
          <a:pPr>
            <a:buNone/>
          </a:pPr>
          <a:r>
            <a:rPr lang="fr-FR" dirty="0"/>
            <a:t>33%</a:t>
          </a:r>
        </a:p>
      </dgm:t>
    </dgm:pt>
    <dgm:pt modelId="{5F4BAC21-8A08-4AD4-9D14-1EAA531675D1}" type="parTrans" cxnId="{D2C9FCB8-481D-4DEF-A646-C3B428DA5FB4}">
      <dgm:prSet/>
      <dgm:spPr/>
      <dgm:t>
        <a:bodyPr/>
        <a:lstStyle/>
        <a:p>
          <a:endParaRPr lang="fr-FR"/>
        </a:p>
      </dgm:t>
    </dgm:pt>
    <dgm:pt modelId="{E0C26721-527E-4989-9737-86B355968460}" type="sibTrans" cxnId="{D2C9FCB8-481D-4DEF-A646-C3B428DA5FB4}">
      <dgm:prSet/>
      <dgm:spPr/>
      <dgm:t>
        <a:bodyPr/>
        <a:lstStyle/>
        <a:p>
          <a:endParaRPr lang="fr-FR"/>
        </a:p>
      </dgm:t>
    </dgm:pt>
    <dgm:pt modelId="{79400445-AAEA-4644-948E-658A1FDB1812}">
      <dgm:prSet phldrT="[Texte]"/>
      <dgm:spPr/>
      <dgm:t>
        <a:bodyPr/>
        <a:lstStyle/>
        <a:p>
          <a:pPr>
            <a:buNone/>
          </a:pPr>
          <a:r>
            <a:rPr lang="fr-FR" dirty="0"/>
            <a:t>33%</a:t>
          </a:r>
        </a:p>
      </dgm:t>
    </dgm:pt>
    <dgm:pt modelId="{43918E1E-4FDA-4426-90FE-AD50BD00C126}" type="parTrans" cxnId="{39498492-CD80-483F-A7DA-0BA76DCDA3EB}">
      <dgm:prSet/>
      <dgm:spPr/>
      <dgm:t>
        <a:bodyPr/>
        <a:lstStyle/>
        <a:p>
          <a:endParaRPr lang="fr-FR"/>
        </a:p>
      </dgm:t>
    </dgm:pt>
    <dgm:pt modelId="{A08C7819-A962-4CBC-960C-BDA88D934790}" type="sibTrans" cxnId="{39498492-CD80-483F-A7DA-0BA76DCDA3EB}">
      <dgm:prSet/>
      <dgm:spPr/>
      <dgm:t>
        <a:bodyPr/>
        <a:lstStyle/>
        <a:p>
          <a:endParaRPr lang="fr-FR"/>
        </a:p>
      </dgm:t>
    </dgm:pt>
    <dgm:pt modelId="{D62E2625-FB71-44A6-AB12-A59885E8A705}">
      <dgm:prSet phldrT="[Texte]"/>
      <dgm:spPr/>
      <dgm:t>
        <a:bodyPr/>
        <a:lstStyle/>
        <a:p>
          <a:pPr>
            <a:buNone/>
          </a:pPr>
          <a:r>
            <a:rPr lang="fr-FR" dirty="0"/>
            <a:t>Release 1.2.1</a:t>
          </a:r>
        </a:p>
      </dgm:t>
    </dgm:pt>
    <dgm:pt modelId="{B865B218-4D03-4C87-869F-2F35CD82CD08}" type="parTrans" cxnId="{600C3AAF-465F-423F-9849-0D7E618083F0}">
      <dgm:prSet/>
      <dgm:spPr/>
      <dgm:t>
        <a:bodyPr/>
        <a:lstStyle/>
        <a:p>
          <a:endParaRPr lang="fr-FR"/>
        </a:p>
      </dgm:t>
    </dgm:pt>
    <dgm:pt modelId="{C15D99F0-A93C-4F80-B141-9789729D9AB7}" type="sibTrans" cxnId="{600C3AAF-465F-423F-9849-0D7E618083F0}">
      <dgm:prSet/>
      <dgm:spPr/>
      <dgm:t>
        <a:bodyPr/>
        <a:lstStyle/>
        <a:p>
          <a:endParaRPr lang="fr-FR"/>
        </a:p>
      </dgm:t>
    </dgm:pt>
    <dgm:pt modelId="{AD949D2B-00C0-4734-AF64-F6F2C06CF9D0}">
      <dgm:prSet phldrT="[Texte]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fr-FR"/>
            <a:t>Release 1.2.2</a:t>
          </a:r>
          <a:endParaRPr lang="fr-FR" dirty="0"/>
        </a:p>
      </dgm:t>
    </dgm:pt>
    <dgm:pt modelId="{78236F7F-16D8-4E68-B533-799C0B8CFEC1}" type="parTrans" cxnId="{47B72927-FF62-4534-85B4-2B84E7323C4E}">
      <dgm:prSet/>
      <dgm:spPr/>
      <dgm:t>
        <a:bodyPr/>
        <a:lstStyle/>
        <a:p>
          <a:endParaRPr lang="fr-FR"/>
        </a:p>
      </dgm:t>
    </dgm:pt>
    <dgm:pt modelId="{06BE556D-10FC-4997-8CC4-F8656612E3DA}" type="sibTrans" cxnId="{47B72927-FF62-4534-85B4-2B84E7323C4E}">
      <dgm:prSet/>
      <dgm:spPr/>
      <dgm:t>
        <a:bodyPr/>
        <a:lstStyle/>
        <a:p>
          <a:endParaRPr lang="fr-FR"/>
        </a:p>
      </dgm:t>
    </dgm:pt>
    <dgm:pt modelId="{25E349E2-6F98-43FA-A478-23588CD912B7}">
      <dgm:prSet phldrT="[Texte]"/>
      <dgm:spPr/>
      <dgm:t>
        <a:bodyPr/>
        <a:lstStyle/>
        <a:p>
          <a:pPr>
            <a:buNone/>
          </a:pPr>
          <a:r>
            <a:rPr lang="fr-FR"/>
            <a:t>Release </a:t>
          </a:r>
          <a:r>
            <a:rPr lang="fr-FR" dirty="0"/>
            <a:t>1.3.0</a:t>
          </a:r>
        </a:p>
      </dgm:t>
    </dgm:pt>
    <dgm:pt modelId="{F81D1809-68A4-424F-9F97-5241AEFF1920}" type="parTrans" cxnId="{A728CD9F-46BD-4ED1-A913-43F3C0AF8EA0}">
      <dgm:prSet/>
      <dgm:spPr/>
      <dgm:t>
        <a:bodyPr/>
        <a:lstStyle/>
        <a:p>
          <a:endParaRPr lang="fr-FR"/>
        </a:p>
      </dgm:t>
    </dgm:pt>
    <dgm:pt modelId="{A775F46C-5A2D-44A4-A69B-CC4DE16FC40F}" type="sibTrans" cxnId="{A728CD9F-46BD-4ED1-A913-43F3C0AF8EA0}">
      <dgm:prSet/>
      <dgm:spPr/>
      <dgm:t>
        <a:bodyPr/>
        <a:lstStyle/>
        <a:p>
          <a:endParaRPr lang="fr-FR"/>
        </a:p>
      </dgm:t>
    </dgm:pt>
    <dgm:pt modelId="{29305025-669E-4271-88B6-A6207A8F2E2A}" type="pres">
      <dgm:prSet presAssocID="{99244590-5AE9-405B-B579-C295EE19D3BE}" presName="compositeShape" presStyleCnt="0">
        <dgm:presLayoutVars>
          <dgm:chMax val="7"/>
          <dgm:dir/>
          <dgm:resizeHandles val="exact"/>
        </dgm:presLayoutVars>
      </dgm:prSet>
      <dgm:spPr/>
    </dgm:pt>
    <dgm:pt modelId="{80E04385-2D9D-487F-B00E-B29FD54B4F4D}" type="pres">
      <dgm:prSet presAssocID="{99244590-5AE9-405B-B579-C295EE19D3BE}" presName="wedge1" presStyleLbl="node1" presStyleIdx="0" presStyleCnt="3" custLinFactNeighborX="-4797" custLinFactNeighborY="3084"/>
      <dgm:spPr/>
    </dgm:pt>
    <dgm:pt modelId="{2A9DC86F-8840-46F0-BD04-F109A3DF1CAB}" type="pres">
      <dgm:prSet presAssocID="{99244590-5AE9-405B-B579-C295EE19D3BE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4AFCAE4-40EF-4B3C-B776-4E9391B0B6DF}" type="pres">
      <dgm:prSet presAssocID="{99244590-5AE9-405B-B579-C295EE19D3BE}" presName="wedge2" presStyleLbl="node1" presStyleIdx="1" presStyleCnt="3"/>
      <dgm:spPr/>
    </dgm:pt>
    <dgm:pt modelId="{D3BF719F-223D-4DBF-8F5B-71B15B6D8CE8}" type="pres">
      <dgm:prSet presAssocID="{99244590-5AE9-405B-B579-C295EE19D3BE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47D4E41-F479-401D-8375-5469846864E8}" type="pres">
      <dgm:prSet presAssocID="{99244590-5AE9-405B-B579-C295EE19D3BE}" presName="wedge3" presStyleLbl="node1" presStyleIdx="2" presStyleCnt="3"/>
      <dgm:spPr/>
    </dgm:pt>
    <dgm:pt modelId="{BB093658-BFA4-48F3-8F00-4F4FF40F9FF0}" type="pres">
      <dgm:prSet presAssocID="{99244590-5AE9-405B-B579-C295EE19D3BE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9B2EA0A-E3EB-4D0E-8A31-55551BBCDDA9}" type="presOf" srcId="{99244590-5AE9-405B-B579-C295EE19D3BE}" destId="{29305025-669E-4271-88B6-A6207A8F2E2A}" srcOrd="0" destOrd="0" presId="urn:microsoft.com/office/officeart/2005/8/layout/chart3"/>
    <dgm:cxn modelId="{47B72927-FF62-4534-85B4-2B84E7323C4E}" srcId="{E57EE476-F56A-4362-A406-9076EB05478C}" destId="{AD949D2B-00C0-4734-AF64-F6F2C06CF9D0}" srcOrd="0" destOrd="0" parTransId="{78236F7F-16D8-4E68-B533-799C0B8CFEC1}" sibTransId="{06BE556D-10FC-4997-8CC4-F8656612E3DA}"/>
    <dgm:cxn modelId="{AD96565F-6ECA-4CDC-97DC-3772A2E9F491}" type="presOf" srcId="{D62E2625-FB71-44A6-AB12-A59885E8A705}" destId="{BB093658-BFA4-48F3-8F00-4F4FF40F9FF0}" srcOrd="1" destOrd="1" presId="urn:microsoft.com/office/officeart/2005/8/layout/chart3"/>
    <dgm:cxn modelId="{20C86A6A-4E6D-4325-91D5-4D4762F8302F}" type="presOf" srcId="{D62E2625-FB71-44A6-AB12-A59885E8A705}" destId="{647D4E41-F479-401D-8375-5469846864E8}" srcOrd="0" destOrd="1" presId="urn:microsoft.com/office/officeart/2005/8/layout/chart3"/>
    <dgm:cxn modelId="{8491824A-9E6D-45C3-B777-E46C34262C59}" type="presOf" srcId="{79400445-AAEA-4644-948E-658A1FDB1812}" destId="{647D4E41-F479-401D-8375-5469846864E8}" srcOrd="0" destOrd="0" presId="urn:microsoft.com/office/officeart/2005/8/layout/chart3"/>
    <dgm:cxn modelId="{F1235150-8F2A-4A3D-87A9-0813E0655BC6}" type="presOf" srcId="{AD949D2B-00C0-4734-AF64-F6F2C06CF9D0}" destId="{2A9DC86F-8840-46F0-BD04-F109A3DF1CAB}" srcOrd="1" destOrd="1" presId="urn:microsoft.com/office/officeart/2005/8/layout/chart3"/>
    <dgm:cxn modelId="{0046C182-B6D7-465A-8232-39F31FA9E60C}" type="presOf" srcId="{B9717DF4-627F-451F-BA38-AC3235384261}" destId="{54AFCAE4-40EF-4B3C-B776-4E9391B0B6DF}" srcOrd="0" destOrd="0" presId="urn:microsoft.com/office/officeart/2005/8/layout/chart3"/>
    <dgm:cxn modelId="{CBC7AF83-B387-4079-BFCE-ACA11BCE8319}" type="presOf" srcId="{E57EE476-F56A-4362-A406-9076EB05478C}" destId="{80E04385-2D9D-487F-B00E-B29FD54B4F4D}" srcOrd="0" destOrd="0" presId="urn:microsoft.com/office/officeart/2005/8/layout/chart3"/>
    <dgm:cxn modelId="{39498492-CD80-483F-A7DA-0BA76DCDA3EB}" srcId="{99244590-5AE9-405B-B579-C295EE19D3BE}" destId="{79400445-AAEA-4644-948E-658A1FDB1812}" srcOrd="2" destOrd="0" parTransId="{43918E1E-4FDA-4426-90FE-AD50BD00C126}" sibTransId="{A08C7819-A962-4CBC-960C-BDA88D934790}"/>
    <dgm:cxn modelId="{A728CD9F-46BD-4ED1-A913-43F3C0AF8EA0}" srcId="{B9717DF4-627F-451F-BA38-AC3235384261}" destId="{25E349E2-6F98-43FA-A478-23588CD912B7}" srcOrd="0" destOrd="0" parTransId="{F81D1809-68A4-424F-9F97-5241AEFF1920}" sibTransId="{A775F46C-5A2D-44A4-A69B-CC4DE16FC40F}"/>
    <dgm:cxn modelId="{AA96FDA3-FDC0-4552-984D-A3C77D37E009}" type="presOf" srcId="{AD949D2B-00C0-4734-AF64-F6F2C06CF9D0}" destId="{80E04385-2D9D-487F-B00E-B29FD54B4F4D}" srcOrd="0" destOrd="1" presId="urn:microsoft.com/office/officeart/2005/8/layout/chart3"/>
    <dgm:cxn modelId="{024A10AA-580F-492B-980B-0A51E9CF8316}" type="presOf" srcId="{E57EE476-F56A-4362-A406-9076EB05478C}" destId="{2A9DC86F-8840-46F0-BD04-F109A3DF1CAB}" srcOrd="1" destOrd="0" presId="urn:microsoft.com/office/officeart/2005/8/layout/chart3"/>
    <dgm:cxn modelId="{600C3AAF-465F-423F-9849-0D7E618083F0}" srcId="{79400445-AAEA-4644-948E-658A1FDB1812}" destId="{D62E2625-FB71-44A6-AB12-A59885E8A705}" srcOrd="0" destOrd="0" parTransId="{B865B218-4D03-4C87-869F-2F35CD82CD08}" sibTransId="{C15D99F0-A93C-4F80-B141-9789729D9AB7}"/>
    <dgm:cxn modelId="{364511B7-A75F-44D6-A282-DC7C2BF8025D}" type="presOf" srcId="{B9717DF4-627F-451F-BA38-AC3235384261}" destId="{D3BF719F-223D-4DBF-8F5B-71B15B6D8CE8}" srcOrd="1" destOrd="0" presId="urn:microsoft.com/office/officeart/2005/8/layout/chart3"/>
    <dgm:cxn modelId="{D2C9FCB8-481D-4DEF-A646-C3B428DA5FB4}" srcId="{99244590-5AE9-405B-B579-C295EE19D3BE}" destId="{B9717DF4-627F-451F-BA38-AC3235384261}" srcOrd="1" destOrd="0" parTransId="{5F4BAC21-8A08-4AD4-9D14-1EAA531675D1}" sibTransId="{E0C26721-527E-4989-9737-86B355968460}"/>
    <dgm:cxn modelId="{C340E7EC-4A48-46FC-9FCB-9FDD1A25DB41}" type="presOf" srcId="{79400445-AAEA-4644-948E-658A1FDB1812}" destId="{BB093658-BFA4-48F3-8F00-4F4FF40F9FF0}" srcOrd="1" destOrd="0" presId="urn:microsoft.com/office/officeart/2005/8/layout/chart3"/>
    <dgm:cxn modelId="{DC4256EE-2615-4E10-88CC-C4C8A50C684F}" type="presOf" srcId="{25E349E2-6F98-43FA-A478-23588CD912B7}" destId="{54AFCAE4-40EF-4B3C-B776-4E9391B0B6DF}" srcOrd="0" destOrd="1" presId="urn:microsoft.com/office/officeart/2005/8/layout/chart3"/>
    <dgm:cxn modelId="{03BBEDEE-357B-48B1-9C83-830EC8A81690}" type="presOf" srcId="{25E349E2-6F98-43FA-A478-23588CD912B7}" destId="{D3BF719F-223D-4DBF-8F5B-71B15B6D8CE8}" srcOrd="1" destOrd="1" presId="urn:microsoft.com/office/officeart/2005/8/layout/chart3"/>
    <dgm:cxn modelId="{9EB1D1F5-DF72-40C4-BB69-375B749CB6A6}" srcId="{99244590-5AE9-405B-B579-C295EE19D3BE}" destId="{E57EE476-F56A-4362-A406-9076EB05478C}" srcOrd="0" destOrd="0" parTransId="{D17876A5-1527-452D-AB03-CA8A5FA63E83}" sibTransId="{096DCF0D-CFE5-4412-8276-6E0511310E80}"/>
    <dgm:cxn modelId="{162BDF29-CB0E-42D6-93E0-7E00530BCC2D}" type="presParOf" srcId="{29305025-669E-4271-88B6-A6207A8F2E2A}" destId="{80E04385-2D9D-487F-B00E-B29FD54B4F4D}" srcOrd="0" destOrd="0" presId="urn:microsoft.com/office/officeart/2005/8/layout/chart3"/>
    <dgm:cxn modelId="{15F1D624-84CD-4004-A596-26914A1BB37D}" type="presParOf" srcId="{29305025-669E-4271-88B6-A6207A8F2E2A}" destId="{2A9DC86F-8840-46F0-BD04-F109A3DF1CAB}" srcOrd="1" destOrd="0" presId="urn:microsoft.com/office/officeart/2005/8/layout/chart3"/>
    <dgm:cxn modelId="{C307F3CF-0CAD-4351-91D6-16FCB32B7494}" type="presParOf" srcId="{29305025-669E-4271-88B6-A6207A8F2E2A}" destId="{54AFCAE4-40EF-4B3C-B776-4E9391B0B6DF}" srcOrd="2" destOrd="0" presId="urn:microsoft.com/office/officeart/2005/8/layout/chart3"/>
    <dgm:cxn modelId="{B3A16D11-B1EA-40D6-B4EB-AB442F8E4DD6}" type="presParOf" srcId="{29305025-669E-4271-88B6-A6207A8F2E2A}" destId="{D3BF719F-223D-4DBF-8F5B-71B15B6D8CE8}" srcOrd="3" destOrd="0" presId="urn:microsoft.com/office/officeart/2005/8/layout/chart3"/>
    <dgm:cxn modelId="{74099C5D-D840-404B-A4C8-211021601FE0}" type="presParOf" srcId="{29305025-669E-4271-88B6-A6207A8F2E2A}" destId="{647D4E41-F479-401D-8375-5469846864E8}" srcOrd="4" destOrd="0" presId="urn:microsoft.com/office/officeart/2005/8/layout/chart3"/>
    <dgm:cxn modelId="{47F3D67D-FEDE-4D17-A13C-FD6C9328A675}" type="presParOf" srcId="{29305025-669E-4271-88B6-A6207A8F2E2A}" destId="{BB093658-BFA4-48F3-8F00-4F4FF40F9FF0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E04385-2D9D-487F-B00E-B29FD54B4F4D}">
      <dsp:nvSpPr>
        <dsp:cNvPr id="0" name=""/>
        <dsp:cNvSpPr/>
      </dsp:nvSpPr>
      <dsp:spPr>
        <a:xfrm>
          <a:off x="809243" y="288101"/>
          <a:ext cx="2590908" cy="2590908"/>
        </a:xfrm>
        <a:prstGeom prst="pie">
          <a:avLst>
            <a:gd name="adj1" fmla="val 16200000"/>
            <a:gd name="adj2" fmla="val 18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33%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fr-FR" sz="1500" kern="1200"/>
            <a:t>Release 1.2.2</a:t>
          </a:r>
          <a:endParaRPr lang="fr-FR" sz="1500" kern="1200" dirty="0"/>
        </a:p>
      </dsp:txBody>
      <dsp:txXfrm>
        <a:off x="2217895" y="766185"/>
        <a:ext cx="879058" cy="863636"/>
      </dsp:txXfrm>
    </dsp:sp>
    <dsp:sp modelId="{54AFCAE4-40EF-4B3C-B776-4E9391B0B6DF}">
      <dsp:nvSpPr>
        <dsp:cNvPr id="0" name=""/>
        <dsp:cNvSpPr/>
      </dsp:nvSpPr>
      <dsp:spPr>
        <a:xfrm>
          <a:off x="799974" y="285308"/>
          <a:ext cx="2590908" cy="2590908"/>
        </a:xfrm>
        <a:prstGeom prst="pie">
          <a:avLst>
            <a:gd name="adj1" fmla="val 1800000"/>
            <a:gd name="adj2" fmla="val 900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33%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500" kern="1200"/>
            <a:t>Release </a:t>
          </a:r>
          <a:r>
            <a:rPr lang="fr-FR" sz="1500" kern="1200" dirty="0"/>
            <a:t>1.3.0</a:t>
          </a:r>
        </a:p>
      </dsp:txBody>
      <dsp:txXfrm>
        <a:off x="1509389" y="1920048"/>
        <a:ext cx="1172077" cy="801947"/>
      </dsp:txXfrm>
    </dsp:sp>
    <dsp:sp modelId="{647D4E41-F479-401D-8375-5469846864E8}">
      <dsp:nvSpPr>
        <dsp:cNvPr id="0" name=""/>
        <dsp:cNvSpPr/>
      </dsp:nvSpPr>
      <dsp:spPr>
        <a:xfrm>
          <a:off x="799974" y="285308"/>
          <a:ext cx="2590908" cy="2590908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33%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500" kern="1200" dirty="0"/>
            <a:t>Release 1.2.1</a:t>
          </a:r>
        </a:p>
      </dsp:txBody>
      <dsp:txXfrm>
        <a:off x="1077571" y="794236"/>
        <a:ext cx="879058" cy="8636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6696CC-A89D-435E-BBFD-B8BE8B272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EC6ED8-0F2F-4707-A495-A923EC06C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C3CA9F-9C88-4176-BEA5-287F7FC1C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765A-7EDD-4CB3-B74A-9488B4624DA1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77E9FE-38F2-4717-A04B-000A51143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D519F1-7C80-44BE-BC4A-294E2B53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31FB-0581-4A7F-85BD-AD449FE8BA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8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40A8A7-85D4-4222-BB00-BDAB18EB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7B76443-43EF-4A2C-872A-8A3552D11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CB4FE9-C781-4292-BD94-F6F299E6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765A-7EDD-4CB3-B74A-9488B4624DA1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89D355-2681-4679-841F-9220686BF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A2A684-DD54-4F42-8692-C9E503D3B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31FB-0581-4A7F-85BD-AD449FE8BA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83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10D76D4-4085-4709-BB62-C45B1B8794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CA7E119-3902-4460-A73E-3F9AC3172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A4F1F8-E78F-42AF-B033-E1E4CBF73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765A-7EDD-4CB3-B74A-9488B4624DA1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E48B80-019D-4B8C-BB80-70FBDB222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EE3A41-FAD8-401A-87FF-9C130C2B9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31FB-0581-4A7F-85BD-AD449FE8BA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564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1A4CA9-9448-4271-827F-97031B22A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501480-FF4C-4DB5-BD97-2EB06012F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A7943E-5F9A-4EFA-9E44-02488541D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765A-7EDD-4CB3-B74A-9488B4624DA1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571F69-7335-41CE-93B3-7183A50A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B87086-9518-41FB-A6D6-D4DCC737D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31FB-0581-4A7F-85BD-AD449FE8BA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158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664075-09ED-440E-8683-9ADB3AC46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DF84EA-DAE8-4CFC-9E68-1B1153562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F89F77-9BCC-49E5-B36D-E15E3884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765A-7EDD-4CB3-B74A-9488B4624DA1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9E9E28-02E9-45A8-9A5A-E1BB70052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B8F10F-F44D-4C3E-9E4A-37C44AF21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31FB-0581-4A7F-85BD-AD449FE8BA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8821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4898CE-D083-4B27-8522-6C5E715C6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790037-2A11-4041-9775-12871EC8B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8ECB992-4B2D-4E22-ACB5-38A95A9F8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6F1294-FE22-4617-AF2B-B72A89D11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765A-7EDD-4CB3-B74A-9488B4624DA1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663D77-2E74-41B7-A73B-5AED6EC8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C181E5-962B-4084-BC6E-55A99850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31FB-0581-4A7F-85BD-AD449FE8BA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975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B57558-DA9A-4F36-9093-2231C2D37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63EA30-C6C9-4B4C-82C1-145671A0A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65D9A45-44C8-4455-A4B0-50CD4C4E9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20BABEA-48C8-4446-B4C5-8C56477A4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0D994BA-2F08-46A7-91F3-D35FBDB32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048EDB5-78DD-4FB4-A941-F042CD84E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765A-7EDD-4CB3-B74A-9488B4624DA1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DF7B67-AF7B-4D67-968E-90595AF19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8EAF7E3-511A-4892-A57D-CD7665E4B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31FB-0581-4A7F-85BD-AD449FE8BA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166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32B9B6-5E5A-486D-A74F-81B6C77C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D664EB5-8EBB-47ED-A8FF-11EC509EB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765A-7EDD-4CB3-B74A-9488B4624DA1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A47CDD6-5A1E-489E-ACD5-24634E976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D3E9917-98C8-4347-A6F0-B7B184DF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31FB-0581-4A7F-85BD-AD449FE8BA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448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E421A1F-09B7-4400-9F62-57D2593E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765A-7EDD-4CB3-B74A-9488B4624DA1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586CB61-426F-4DCB-8669-2A8328EA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E2EFB1-1D0E-42C6-AC11-184F64DD7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31FB-0581-4A7F-85BD-AD449FE8BA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00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36A105-668C-4DDE-B1BB-E7978EE6E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C83A02-247D-4032-A198-B715E9AE3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5A2CA6-CEB4-4FE5-8FBF-54DCB1A6D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23F074-2103-4FFA-9941-494E98FB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765A-7EDD-4CB3-B74A-9488B4624DA1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729EF6-3FD9-4264-8810-7E0927A2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E515BB-55FE-49CB-A60D-162BF6059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31FB-0581-4A7F-85BD-AD449FE8BA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70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37858D-801E-478C-81EF-DBECCA8E8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C7BF21C-3B37-49EF-9FB0-66E00693D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09F9592-F2C6-4C56-9214-46DE7E2F1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4ADFA7-F1B9-4CAC-A319-B8BCC11A4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765A-7EDD-4CB3-B74A-9488B4624DA1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F2344CB-52E4-4015-A880-ACEA311E5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DA7E94-C058-4CC0-99C8-1A058C412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31FB-0581-4A7F-85BD-AD449FE8BA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66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03FF462-E596-43B8-AAF9-F5B72B50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B873C6-1600-4A9B-9D1D-0F4815A77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F79B02-86D9-4C77-9EAB-772C89E57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765A-7EDD-4CB3-B74A-9488B4624DA1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EACA01-6098-4DCE-B2DD-647EAA56C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C6AD41-312E-42C5-8DF6-499F7445D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A31FB-0581-4A7F-85BD-AD449FE8BA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34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piv2.streamroot.io/data/monitoring/version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6F4C7D-E588-4BAB-B62B-FC7C536F8F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Streamroot</a:t>
            </a:r>
            <a:r>
              <a:rPr lang="fr-FR" dirty="0"/>
              <a:t> test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29ECC50-FA2B-488E-9099-F256C5FE21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Test Product Manager Dashboard &amp; API</a:t>
            </a:r>
          </a:p>
          <a:p>
            <a:r>
              <a:rPr lang="en-US" dirty="0"/>
              <a:t>Problem A : Monitoring of </a:t>
            </a:r>
            <a:r>
              <a:rPr lang="en-US" dirty="0" err="1"/>
              <a:t>Streamroot</a:t>
            </a:r>
            <a:r>
              <a:rPr lang="en-US" dirty="0"/>
              <a:t> Client Release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6353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BA2D06-51AD-4A41-BDA1-D83EB4488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Potential</a:t>
            </a:r>
            <a:r>
              <a:rPr lang="fr-FR" dirty="0"/>
              <a:t> </a:t>
            </a:r>
            <a:r>
              <a:rPr lang="fr-FR" dirty="0" err="1"/>
              <a:t>Moitoring</a:t>
            </a:r>
            <a:r>
              <a:rPr lang="fr-FR" dirty="0"/>
              <a:t>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7B603D-361A-4ACC-AEE4-5384B4674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Endpoints</a:t>
            </a:r>
            <a:r>
              <a:rPr lang="fr-FR" dirty="0"/>
              <a:t> :</a:t>
            </a:r>
          </a:p>
          <a:p>
            <a:pPr lvl="1"/>
            <a:r>
              <a:rPr lang="en-US" dirty="0"/>
              <a:t>GET </a:t>
            </a:r>
            <a:r>
              <a:rPr lang="en-US" dirty="0">
                <a:hlinkClick r:id="rId2"/>
              </a:rPr>
              <a:t>https://apiv2.streamroot.io/data/releaseversions</a:t>
            </a:r>
            <a:endParaRPr lang="en-US" dirty="0"/>
          </a:p>
          <a:p>
            <a:pPr lvl="2"/>
            <a:r>
              <a:rPr lang="en-US" dirty="0"/>
              <a:t>Response with total of connected clients + their versions</a:t>
            </a:r>
          </a:p>
          <a:p>
            <a:pPr lvl="2"/>
            <a:endParaRPr lang="en-US" dirty="0"/>
          </a:p>
          <a:p>
            <a:pPr lvl="1"/>
            <a:r>
              <a:rPr lang="en-US" dirty="0" err="1"/>
              <a:t>CICDpipeline</a:t>
            </a:r>
            <a:r>
              <a:rPr lang="en-US" dirty="0"/>
              <a:t> API to fetch last release version</a:t>
            </a: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7798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5B1638-F694-4783-ADA4-EE76ABAF0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Exercice</a:t>
            </a:r>
            <a:r>
              <a:rPr lang="en-US" dirty="0"/>
              <a:t> 2: Basic </a:t>
            </a:r>
            <a:r>
              <a:rPr lang="en-US" dirty="0" err="1"/>
              <a:t>Streamroot</a:t>
            </a:r>
            <a:r>
              <a:rPr lang="en-US" dirty="0"/>
              <a:t> hacking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3836F9-9757-4E34-923E-5F05465D7B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396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4AC96DA-82D7-4CFF-8FB1-0F754423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NodeJS</a:t>
            </a:r>
            <a:r>
              <a:rPr lang="fr-FR" dirty="0"/>
              <a:t> server </a:t>
            </a:r>
            <a:r>
              <a:rPr lang="fr-FR" dirty="0" err="1"/>
              <a:t>with</a:t>
            </a:r>
            <a:r>
              <a:rPr lang="fr-FR" dirty="0"/>
              <a:t> 3 pages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6AD511B-FE92-4F1C-8772-A716DAED7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/</a:t>
            </a:r>
            <a:r>
              <a:rPr lang="fr-FR" dirty="0" err="1"/>
              <a:t>demo</a:t>
            </a:r>
            <a:r>
              <a:rPr lang="fr-FR" dirty="0"/>
              <a:t> : for </a:t>
            </a:r>
            <a:r>
              <a:rPr lang="fr-FR" dirty="0" err="1"/>
              <a:t>testing</a:t>
            </a:r>
            <a:r>
              <a:rPr lang="fr-FR" dirty="0"/>
              <a:t> video.js  </a:t>
            </a:r>
            <a:r>
              <a:rPr lang="fr-FR" dirty="0" err="1"/>
              <a:t>player</a:t>
            </a:r>
            <a:r>
              <a:rPr lang="fr-FR" dirty="0"/>
              <a:t> and graph lib</a:t>
            </a:r>
          </a:p>
          <a:p>
            <a:r>
              <a:rPr lang="fr-FR" dirty="0"/>
              <a:t>/demol3 :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Level3 HLS </a:t>
            </a:r>
            <a:r>
              <a:rPr lang="fr-FR" dirty="0" err="1"/>
              <a:t>stream</a:t>
            </a:r>
            <a:r>
              <a:rPr lang="fr-FR" dirty="0"/>
              <a:t> source, </a:t>
            </a:r>
            <a:r>
              <a:rPr lang="fr-FR" dirty="0" err="1"/>
              <a:t>with</a:t>
            </a:r>
            <a:r>
              <a:rPr lang="fr-FR" dirty="0"/>
              <a:t> p2p </a:t>
            </a:r>
            <a:r>
              <a:rPr lang="fr-FR" dirty="0" err="1"/>
              <a:t>upload</a:t>
            </a:r>
            <a:r>
              <a:rPr lang="fr-FR" dirty="0"/>
              <a:t> </a:t>
            </a:r>
            <a:r>
              <a:rPr lang="fr-FR" dirty="0" err="1"/>
              <a:t>enablement</a:t>
            </a:r>
            <a:r>
              <a:rPr lang="fr-FR" dirty="0"/>
              <a:t> </a:t>
            </a:r>
            <a:r>
              <a:rPr lang="fr-FR" dirty="0" err="1"/>
              <a:t>button</a:t>
            </a:r>
            <a:endParaRPr lang="fr-FR" dirty="0"/>
          </a:p>
          <a:p>
            <a:r>
              <a:rPr lang="fr-FR" dirty="0"/>
              <a:t>/</a:t>
            </a:r>
            <a:r>
              <a:rPr lang="fr-FR" dirty="0" err="1"/>
              <a:t>democf</a:t>
            </a:r>
            <a:r>
              <a:rPr lang="fr-FR" dirty="0"/>
              <a:t> :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Cloudfront</a:t>
            </a:r>
            <a:r>
              <a:rPr lang="fr-FR" dirty="0"/>
              <a:t> HLS </a:t>
            </a:r>
            <a:r>
              <a:rPr lang="fr-FR" dirty="0" err="1"/>
              <a:t>stream</a:t>
            </a:r>
            <a:r>
              <a:rPr lang="fr-FR" dirty="0"/>
              <a:t> source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3245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5B1638-F694-4783-ADA4-EE76ABAF0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A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3836F9-9757-4E34-923E-5F05465D7B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25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A7EDA1C-63CE-4009-8C4B-AB95AA634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 dirty="0"/>
              <a:t>SR cli release monitoring | key </a:t>
            </a:r>
            <a:r>
              <a:rPr lang="fr-FR" sz="3200" b="1" dirty="0" err="1"/>
              <a:t>features</a:t>
            </a:r>
            <a:endParaRPr lang="fr-FR" sz="3200" b="1" dirty="0"/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81D6F51-59B8-44DB-B3A7-4E6F0A474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Show </a:t>
            </a:r>
            <a:r>
              <a:rPr lang="fr-FR" dirty="0" err="1"/>
              <a:t>viewers</a:t>
            </a:r>
            <a:r>
              <a:rPr lang="fr-FR" dirty="0"/>
              <a:t> cli versions (</a:t>
            </a:r>
            <a:r>
              <a:rPr lang="fr-FR" dirty="0" err="1"/>
              <a:t>only</a:t>
            </a:r>
            <a:r>
              <a:rPr lang="fr-FR" dirty="0"/>
              <a:t> visible for </a:t>
            </a:r>
            <a:r>
              <a:rPr lang="fr-FR" dirty="0" err="1"/>
              <a:t>connected</a:t>
            </a:r>
            <a:r>
              <a:rPr lang="fr-FR" dirty="0"/>
              <a:t> clients)</a:t>
            </a:r>
          </a:p>
          <a:p>
            <a:r>
              <a:rPr lang="fr-FR" dirty="0" err="1"/>
              <a:t>Aggregate</a:t>
            </a:r>
            <a:r>
              <a:rPr lang="fr-FR" dirty="0"/>
              <a:t> </a:t>
            </a:r>
            <a:r>
              <a:rPr lang="fr-FR" dirty="0" err="1"/>
              <a:t>metrics</a:t>
            </a:r>
            <a:r>
              <a:rPr lang="fr-FR" dirty="0"/>
              <a:t> (release versions) sent by </a:t>
            </a:r>
            <a:r>
              <a:rPr lang="fr-FR" dirty="0" err="1"/>
              <a:t>each</a:t>
            </a:r>
            <a:r>
              <a:rPr lang="fr-FR" dirty="0"/>
              <a:t> clients</a:t>
            </a:r>
          </a:p>
          <a:p>
            <a:r>
              <a:rPr lang="fr-FR" dirty="0" err="1"/>
              <a:t>Give</a:t>
            </a:r>
            <a:r>
              <a:rPr lang="fr-FR" dirty="0"/>
              <a:t> </a:t>
            </a:r>
            <a:r>
              <a:rPr lang="fr-FR" dirty="0" err="1"/>
              <a:t>means</a:t>
            </a:r>
            <a:r>
              <a:rPr lang="fr-FR" dirty="0"/>
              <a:t> for </a:t>
            </a:r>
            <a:r>
              <a:rPr lang="fr-FR" dirty="0" err="1"/>
              <a:t>comparision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release version</a:t>
            </a:r>
          </a:p>
          <a:p>
            <a:r>
              <a:rPr lang="fr-FR" dirty="0" err="1"/>
              <a:t>Provide</a:t>
            </a:r>
            <a:r>
              <a:rPr lang="fr-FR" dirty="0"/>
              <a:t> </a:t>
            </a:r>
            <a:r>
              <a:rPr lang="fr-FR" dirty="0" err="1"/>
              <a:t>metrics</a:t>
            </a:r>
            <a:r>
              <a:rPr lang="fr-FR" dirty="0"/>
              <a:t> to </a:t>
            </a:r>
            <a:r>
              <a:rPr lang="fr-FR" dirty="0" err="1"/>
              <a:t>measure</a:t>
            </a:r>
            <a:r>
              <a:rPr lang="fr-FR" dirty="0"/>
              <a:t> </a:t>
            </a:r>
            <a:r>
              <a:rPr lang="fr-FR" dirty="0" err="1"/>
              <a:t>quality</a:t>
            </a:r>
            <a:r>
              <a:rPr lang="fr-FR" dirty="0"/>
              <a:t> of release (the </a:t>
            </a:r>
            <a:r>
              <a:rPr lang="fr-FR" dirty="0" err="1"/>
              <a:t>metric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discussed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customer</a:t>
            </a:r>
            <a:r>
              <a:rPr lang="fr-FR" dirty="0"/>
              <a:t>) and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effect</a:t>
            </a:r>
            <a:r>
              <a:rPr lang="fr-FR" dirty="0"/>
              <a:t> on </a:t>
            </a:r>
            <a:r>
              <a:rPr lang="fr-FR" dirty="0" err="1"/>
              <a:t>Streamroot</a:t>
            </a:r>
            <a:r>
              <a:rPr lang="fr-FR" dirty="0"/>
              <a:t> Product</a:t>
            </a:r>
          </a:p>
          <a:p>
            <a:r>
              <a:rPr lang="fr-FR" dirty="0" err="1"/>
              <a:t>Provide</a:t>
            </a:r>
            <a:r>
              <a:rPr lang="fr-FR" dirty="0"/>
              <a:t> </a:t>
            </a:r>
            <a:r>
              <a:rPr lang="fr-FR" dirty="0" err="1"/>
              <a:t>metrics</a:t>
            </a:r>
            <a:r>
              <a:rPr lang="fr-FR" dirty="0"/>
              <a:t> on client upgrades</a:t>
            </a:r>
          </a:p>
        </p:txBody>
      </p:sp>
    </p:spTree>
    <p:extLst>
      <p:ext uri="{BB962C8B-B14F-4D97-AF65-F5344CB8AC3E}">
        <p14:creationId xmlns:p14="http://schemas.microsoft.com/office/powerpoint/2010/main" val="2050609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F75A9-1774-424E-958F-511A10F25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5" y="-1328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requirements</a:t>
            </a:r>
            <a:r>
              <a:rPr lang="fr-FR" dirty="0"/>
              <a:t> </a:t>
            </a:r>
            <a:r>
              <a:rPr lang="fr-FR" sz="1800" i="1" dirty="0"/>
              <a:t>(</a:t>
            </a:r>
            <a:r>
              <a:rPr lang="fr-FR" sz="1800" i="1" dirty="0" err="1"/>
              <a:t>feasability</a:t>
            </a:r>
            <a:r>
              <a:rPr lang="fr-FR" sz="1800" i="1" dirty="0"/>
              <a:t>/</a:t>
            </a:r>
            <a:r>
              <a:rPr lang="fr-FR" sz="1800" i="1" dirty="0" err="1"/>
              <a:t>complexity</a:t>
            </a:r>
            <a:r>
              <a:rPr lang="fr-FR" sz="1800" i="1" dirty="0"/>
              <a:t>/</a:t>
            </a:r>
            <a:r>
              <a:rPr lang="fr-FR" sz="1800" i="1" dirty="0" err="1"/>
              <a:t>cost</a:t>
            </a:r>
            <a:r>
              <a:rPr lang="fr-FR" sz="1800" i="1" dirty="0"/>
              <a:t> </a:t>
            </a:r>
            <a:r>
              <a:rPr lang="fr-FR" sz="1800" i="1" dirty="0" err="1"/>
              <a:t>should</a:t>
            </a:r>
            <a:r>
              <a:rPr lang="fr-FR" sz="1800" i="1" dirty="0"/>
              <a:t> </a:t>
            </a:r>
            <a:r>
              <a:rPr lang="fr-FR" sz="1800" i="1" dirty="0" err="1"/>
              <a:t>be</a:t>
            </a:r>
            <a:r>
              <a:rPr lang="fr-FR" sz="1800" i="1" dirty="0"/>
              <a:t> </a:t>
            </a:r>
            <a:r>
              <a:rPr lang="fr-FR" sz="1800" i="1" dirty="0" err="1"/>
              <a:t>discussed</a:t>
            </a:r>
            <a:r>
              <a:rPr lang="fr-FR" sz="1800" i="1" dirty="0"/>
              <a:t> </a:t>
            </a:r>
            <a:r>
              <a:rPr lang="fr-FR" sz="1800" i="1" dirty="0" err="1"/>
              <a:t>with</a:t>
            </a:r>
            <a:r>
              <a:rPr lang="fr-FR" sz="1800" i="1" dirty="0"/>
              <a:t> engineering team)</a:t>
            </a:r>
            <a:endParaRPr lang="fr-FR" i="1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21AC92B6-339D-455A-B4DB-25675FAEAA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6462591"/>
              </p:ext>
            </p:extLst>
          </p:nvPr>
        </p:nvGraphicFramePr>
        <p:xfrm>
          <a:off x="838200" y="1312278"/>
          <a:ext cx="10515595" cy="541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19">
                  <a:extLst>
                    <a:ext uri="{9D8B030D-6E8A-4147-A177-3AD203B41FA5}">
                      <a16:colId xmlns:a16="http://schemas.microsoft.com/office/drawing/2014/main" val="2059212183"/>
                    </a:ext>
                  </a:extLst>
                </a:gridCol>
                <a:gridCol w="2103119">
                  <a:extLst>
                    <a:ext uri="{9D8B030D-6E8A-4147-A177-3AD203B41FA5}">
                      <a16:colId xmlns:a16="http://schemas.microsoft.com/office/drawing/2014/main" val="3720413661"/>
                    </a:ext>
                  </a:extLst>
                </a:gridCol>
                <a:gridCol w="2103119">
                  <a:extLst>
                    <a:ext uri="{9D8B030D-6E8A-4147-A177-3AD203B41FA5}">
                      <a16:colId xmlns:a16="http://schemas.microsoft.com/office/drawing/2014/main" val="2288406697"/>
                    </a:ext>
                  </a:extLst>
                </a:gridCol>
                <a:gridCol w="2103119">
                  <a:extLst>
                    <a:ext uri="{9D8B030D-6E8A-4147-A177-3AD203B41FA5}">
                      <a16:colId xmlns:a16="http://schemas.microsoft.com/office/drawing/2014/main" val="2727951957"/>
                    </a:ext>
                  </a:extLst>
                </a:gridCol>
                <a:gridCol w="2103119">
                  <a:extLst>
                    <a:ext uri="{9D8B030D-6E8A-4147-A177-3AD203B41FA5}">
                      <a16:colId xmlns:a16="http://schemas.microsoft.com/office/drawing/2014/main" val="1178748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Req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Priority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Feasability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Complexity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Cost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211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Connected</a:t>
                      </a:r>
                      <a:r>
                        <a:rPr lang="fr-FR" dirty="0"/>
                        <a:t> client </a:t>
                      </a:r>
                      <a:r>
                        <a:rPr lang="fr-FR" dirty="0" err="1"/>
                        <a:t>number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Must have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low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low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already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done</a:t>
                      </a:r>
                      <a:r>
                        <a:rPr lang="fr-FR" dirty="0"/>
                        <a:t> in </a:t>
                      </a:r>
                      <a:r>
                        <a:rPr lang="fr-FR" dirty="0" err="1"/>
                        <a:t>different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dashboard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300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Connected</a:t>
                      </a:r>
                      <a:r>
                        <a:rPr lang="fr-FR" dirty="0"/>
                        <a:t> client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latest</a:t>
                      </a:r>
                      <a:r>
                        <a:rPr lang="fr-FR" dirty="0"/>
                        <a:t> release </a:t>
                      </a:r>
                      <a:r>
                        <a:rPr lang="fr-FR" dirty="0" err="1"/>
                        <a:t>number</a:t>
                      </a:r>
                      <a:r>
                        <a:rPr lang="fr-FR" dirty="0"/>
                        <a:t> and ratio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Must have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medium (data </a:t>
                      </a:r>
                      <a:r>
                        <a:rPr lang="fr-FR" dirty="0" err="1"/>
                        <a:t>aggragation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medium (data </a:t>
                      </a:r>
                      <a:r>
                        <a:rPr lang="fr-FR" dirty="0" err="1"/>
                        <a:t>aggragation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medium</a:t>
                      </a:r>
                    </a:p>
                    <a:p>
                      <a:r>
                        <a:rPr lang="fr-FR" dirty="0"/>
                        <a:t>(data </a:t>
                      </a:r>
                      <a:r>
                        <a:rPr lang="fr-FR" dirty="0" err="1"/>
                        <a:t>aggregation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is</a:t>
                      </a:r>
                      <a:r>
                        <a:rPr lang="fr-FR" dirty="0"/>
                        <a:t> possible for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457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Pourcentages of </a:t>
                      </a:r>
                      <a:r>
                        <a:rPr lang="fr-FR" dirty="0" err="1"/>
                        <a:t>users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using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specific</a:t>
                      </a:r>
                      <a:r>
                        <a:rPr lang="fr-FR" dirty="0"/>
                        <a:t> 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Should</a:t>
                      </a:r>
                      <a:r>
                        <a:rPr lang="fr-FR" dirty="0"/>
                        <a:t> have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45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Filter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customer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Must have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217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For </a:t>
                      </a:r>
                      <a:r>
                        <a:rPr lang="fr-FR" dirty="0" err="1"/>
                        <a:t>customer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only</a:t>
                      </a:r>
                      <a:r>
                        <a:rPr lang="fr-FR" dirty="0"/>
                        <a:t> : </a:t>
                      </a:r>
                    </a:p>
                    <a:p>
                      <a:r>
                        <a:rPr lang="fr-FR" dirty="0"/>
                        <a:t>No </a:t>
                      </a:r>
                      <a:r>
                        <a:rPr lang="fr-FR" dirty="0" err="1"/>
                        <a:t>access</a:t>
                      </a:r>
                      <a:r>
                        <a:rPr lang="fr-FR" dirty="0"/>
                        <a:t> to </a:t>
                      </a:r>
                      <a:r>
                        <a:rPr lang="fr-FR" dirty="0" err="1"/>
                        <a:t>other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customer</a:t>
                      </a:r>
                      <a:r>
                        <a:rPr lang="fr-FR" dirty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Must have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Filter</a:t>
                      </a:r>
                      <a:r>
                        <a:rPr lang="fr-FR" dirty="0"/>
                        <a:t> per 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Nice to have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Low (</a:t>
                      </a:r>
                      <a:r>
                        <a:rPr lang="fr-FR" dirty="0" err="1"/>
                        <a:t>already</a:t>
                      </a:r>
                      <a:r>
                        <a:rPr lang="fr-FR" dirty="0"/>
                        <a:t> possible)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113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136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047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F75A9-1774-424E-958F-511A10F25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5" y="-334128"/>
            <a:ext cx="10515600" cy="1325563"/>
          </a:xfrm>
        </p:spPr>
        <p:txBody>
          <a:bodyPr/>
          <a:lstStyle/>
          <a:p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req</a:t>
            </a:r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21AC92B6-339D-455A-B4DB-25675FAEAA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1205455"/>
              </p:ext>
            </p:extLst>
          </p:nvPr>
        </p:nvGraphicFramePr>
        <p:xfrm>
          <a:off x="838195" y="807720"/>
          <a:ext cx="10515595" cy="577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19">
                  <a:extLst>
                    <a:ext uri="{9D8B030D-6E8A-4147-A177-3AD203B41FA5}">
                      <a16:colId xmlns:a16="http://schemas.microsoft.com/office/drawing/2014/main" val="2059212183"/>
                    </a:ext>
                  </a:extLst>
                </a:gridCol>
                <a:gridCol w="2103119">
                  <a:extLst>
                    <a:ext uri="{9D8B030D-6E8A-4147-A177-3AD203B41FA5}">
                      <a16:colId xmlns:a16="http://schemas.microsoft.com/office/drawing/2014/main" val="3720413661"/>
                    </a:ext>
                  </a:extLst>
                </a:gridCol>
                <a:gridCol w="2103119">
                  <a:extLst>
                    <a:ext uri="{9D8B030D-6E8A-4147-A177-3AD203B41FA5}">
                      <a16:colId xmlns:a16="http://schemas.microsoft.com/office/drawing/2014/main" val="2288406697"/>
                    </a:ext>
                  </a:extLst>
                </a:gridCol>
                <a:gridCol w="2103119">
                  <a:extLst>
                    <a:ext uri="{9D8B030D-6E8A-4147-A177-3AD203B41FA5}">
                      <a16:colId xmlns:a16="http://schemas.microsoft.com/office/drawing/2014/main" val="2727951957"/>
                    </a:ext>
                  </a:extLst>
                </a:gridCol>
                <a:gridCol w="2103119">
                  <a:extLst>
                    <a:ext uri="{9D8B030D-6E8A-4147-A177-3AD203B41FA5}">
                      <a16:colId xmlns:a16="http://schemas.microsoft.com/office/drawing/2014/main" val="1178748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Req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Priority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Feasability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Complexity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Cost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211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Release </a:t>
                      </a:r>
                      <a:r>
                        <a:rPr lang="fr-FR" dirty="0" err="1"/>
                        <a:t>deployment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growth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Nice to have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136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Global </a:t>
                      </a:r>
                      <a:r>
                        <a:rPr lang="fr-FR" dirty="0" err="1"/>
                        <a:t>efficiency</a:t>
                      </a:r>
                      <a:r>
                        <a:rPr lang="fr-FR" dirty="0"/>
                        <a:t> (or </a:t>
                      </a:r>
                      <a:r>
                        <a:rPr lang="fr-FR" dirty="0" err="1"/>
                        <a:t>any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measure</a:t>
                      </a:r>
                      <a:r>
                        <a:rPr lang="fr-FR" dirty="0"/>
                        <a:t> of DNA global </a:t>
                      </a:r>
                      <a:r>
                        <a:rPr lang="fr-FR" dirty="0" err="1"/>
                        <a:t>quality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Nice to have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Low (</a:t>
                      </a:r>
                      <a:r>
                        <a:rPr lang="fr-FR" dirty="0" err="1"/>
                        <a:t>already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done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399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Global </a:t>
                      </a:r>
                      <a:r>
                        <a:rPr lang="fr-FR" dirty="0" err="1"/>
                        <a:t>efficiency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growth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Nice to have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10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Filter</a:t>
                      </a:r>
                      <a:r>
                        <a:rPr lang="fr-FR" dirty="0"/>
                        <a:t> : </a:t>
                      </a:r>
                      <a:r>
                        <a:rPr lang="fr-FR" dirty="0" err="1"/>
                        <a:t>Refresh</a:t>
                      </a:r>
                      <a:r>
                        <a:rPr lang="fr-FR" dirty="0"/>
                        <a:t> time for KPI </a:t>
                      </a:r>
                      <a:r>
                        <a:rPr lang="fr-FR" dirty="0" err="1"/>
                        <a:t>growth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calculation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Nice to have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937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Client </a:t>
                      </a:r>
                      <a:r>
                        <a:rPr lang="fr-FR" dirty="0" err="1"/>
                        <a:t>number</a:t>
                      </a:r>
                      <a:r>
                        <a:rPr lang="fr-FR" dirty="0"/>
                        <a:t> per 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Should</a:t>
                      </a:r>
                      <a:r>
                        <a:rPr lang="fr-FR" dirty="0"/>
                        <a:t> have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551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Latest</a:t>
                      </a:r>
                      <a:r>
                        <a:rPr lang="fr-FR" dirty="0"/>
                        <a:t> release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Must have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940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Latest</a:t>
                      </a:r>
                      <a:r>
                        <a:rPr lang="fr-FR" dirty="0"/>
                        <a:t> release information (</a:t>
                      </a:r>
                      <a:r>
                        <a:rPr lang="fr-FR" dirty="0" err="1"/>
                        <a:t>name</a:t>
                      </a:r>
                      <a:r>
                        <a:rPr lang="fr-FR" dirty="0"/>
                        <a:t>/version)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Must have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83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Release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Nice to have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800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81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A7EDA1C-63CE-4009-8C4B-AB95AA634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 dirty="0"/>
              <a:t>SR cli release monitoring | </a:t>
            </a:r>
            <a:r>
              <a:rPr lang="fr-FR" sz="3200" b="1" dirty="0" err="1"/>
              <a:t>target</a:t>
            </a:r>
            <a:r>
              <a:rPr lang="fr-FR" sz="3200" b="1" dirty="0"/>
              <a:t> </a:t>
            </a:r>
            <a:r>
              <a:rPr lang="fr-FR" sz="3200" b="1" dirty="0" err="1"/>
              <a:t>users</a:t>
            </a:r>
            <a:endParaRPr lang="fr-FR" sz="3200" b="1" dirty="0"/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81D6F51-59B8-44DB-B3A7-4E6F0A474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Customers</a:t>
            </a:r>
            <a:endParaRPr lang="fr-FR" dirty="0"/>
          </a:p>
          <a:p>
            <a:r>
              <a:rPr lang="fr-FR" dirty="0"/>
              <a:t>Support team</a:t>
            </a:r>
          </a:p>
          <a:p>
            <a:endParaRPr lang="fr-FR" dirty="0"/>
          </a:p>
          <a:p>
            <a:pPr marL="457200" lvl="1" indent="0">
              <a:buNone/>
            </a:pPr>
            <a:r>
              <a:rPr lang="fr-FR" dirty="0"/>
              <a:t>&gt;&gt; </a:t>
            </a:r>
            <a:r>
              <a:rPr lang="fr-FR" dirty="0" err="1"/>
              <a:t>Both</a:t>
            </a:r>
            <a:r>
              <a:rPr lang="fr-FR" dirty="0"/>
              <a:t> can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consult</a:t>
            </a:r>
            <a:r>
              <a:rPr lang="fr-FR" dirty="0"/>
              <a:t> </a:t>
            </a:r>
            <a:r>
              <a:rPr lang="fr-FR" dirty="0" err="1"/>
              <a:t>dashboard</a:t>
            </a:r>
            <a:r>
              <a:rPr lang="fr-FR" dirty="0"/>
              <a:t> app,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own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4316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DB020849-8E81-46A6-BD5B-4FF02A9704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8"/>
          <a:stretch/>
        </p:blipFill>
        <p:spPr>
          <a:xfrm>
            <a:off x="578917" y="848670"/>
            <a:ext cx="10661304" cy="516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587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DB020849-8E81-46A6-BD5B-4FF02A9704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8" r="84113"/>
          <a:stretch/>
        </p:blipFill>
        <p:spPr>
          <a:xfrm>
            <a:off x="578917" y="848670"/>
            <a:ext cx="1693766" cy="516065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580EF92-0EE5-4EED-9A12-22528CEE170F}"/>
              </a:ext>
            </a:extLst>
          </p:cNvPr>
          <p:cNvSpPr/>
          <p:nvPr/>
        </p:nvSpPr>
        <p:spPr>
          <a:xfrm>
            <a:off x="648069" y="2885243"/>
            <a:ext cx="1463881" cy="372862"/>
          </a:xfrm>
          <a:prstGeom prst="rect">
            <a:avLst/>
          </a:prstGeom>
          <a:solidFill>
            <a:srgbClr val="193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/>
              <a:t>Release Monitoring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02CC54-BDAF-451F-87ED-9955A7509B85}"/>
              </a:ext>
            </a:extLst>
          </p:cNvPr>
          <p:cNvSpPr/>
          <p:nvPr/>
        </p:nvSpPr>
        <p:spPr>
          <a:xfrm>
            <a:off x="648070" y="1520728"/>
            <a:ext cx="1463881" cy="372862"/>
          </a:xfrm>
          <a:prstGeom prst="rect">
            <a:avLst/>
          </a:prstGeom>
          <a:solidFill>
            <a:srgbClr val="193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 err="1">
                <a:solidFill>
                  <a:srgbClr val="577188"/>
                </a:solidFill>
              </a:rPr>
              <a:t>Realtime</a:t>
            </a:r>
            <a:r>
              <a:rPr lang="fr-FR" sz="1000" dirty="0">
                <a:solidFill>
                  <a:srgbClr val="577188"/>
                </a:solidFill>
              </a:rPr>
              <a:t> Monitoring</a:t>
            </a:r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23B444B6-BF77-4938-80B8-54FFEF68A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41795"/>
              </p:ext>
            </p:extLst>
          </p:nvPr>
        </p:nvGraphicFramePr>
        <p:xfrm>
          <a:off x="2839868" y="848670"/>
          <a:ext cx="7431595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6319">
                  <a:extLst>
                    <a:ext uri="{9D8B030D-6E8A-4147-A177-3AD203B41FA5}">
                      <a16:colId xmlns:a16="http://schemas.microsoft.com/office/drawing/2014/main" val="3007943635"/>
                    </a:ext>
                  </a:extLst>
                </a:gridCol>
                <a:gridCol w="1486319">
                  <a:extLst>
                    <a:ext uri="{9D8B030D-6E8A-4147-A177-3AD203B41FA5}">
                      <a16:colId xmlns:a16="http://schemas.microsoft.com/office/drawing/2014/main" val="3691837898"/>
                    </a:ext>
                  </a:extLst>
                </a:gridCol>
                <a:gridCol w="1486319">
                  <a:extLst>
                    <a:ext uri="{9D8B030D-6E8A-4147-A177-3AD203B41FA5}">
                      <a16:colId xmlns:a16="http://schemas.microsoft.com/office/drawing/2014/main" val="1521471228"/>
                    </a:ext>
                  </a:extLst>
                </a:gridCol>
                <a:gridCol w="1486319">
                  <a:extLst>
                    <a:ext uri="{9D8B030D-6E8A-4147-A177-3AD203B41FA5}">
                      <a16:colId xmlns:a16="http://schemas.microsoft.com/office/drawing/2014/main" val="1167512734"/>
                    </a:ext>
                  </a:extLst>
                </a:gridCol>
                <a:gridCol w="1486319">
                  <a:extLst>
                    <a:ext uri="{9D8B030D-6E8A-4147-A177-3AD203B41FA5}">
                      <a16:colId xmlns:a16="http://schemas.microsoft.com/office/drawing/2014/main" val="3931305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7000 (33%)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1.3.0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04-07-2020 12:00pm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60 %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4396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# </a:t>
                      </a:r>
                      <a:r>
                        <a:rPr lang="fr-FR" sz="1200" dirty="0" err="1"/>
                        <a:t>connected</a:t>
                      </a:r>
                      <a:r>
                        <a:rPr lang="fr-FR" sz="1200" dirty="0"/>
                        <a:t> </a:t>
                      </a:r>
                      <a:r>
                        <a:rPr lang="fr-FR" sz="1200" dirty="0" err="1"/>
                        <a:t>viewer</a:t>
                      </a:r>
                      <a:r>
                        <a:rPr lang="fr-FR" sz="1200" dirty="0"/>
                        <a:t> clients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# </a:t>
                      </a:r>
                      <a:r>
                        <a:rPr lang="fr-FR" sz="1200" dirty="0" err="1"/>
                        <a:t>connected</a:t>
                      </a:r>
                      <a:r>
                        <a:rPr lang="fr-FR" sz="1200" dirty="0"/>
                        <a:t> clients </a:t>
                      </a:r>
                      <a:r>
                        <a:rPr lang="fr-FR" sz="1200" dirty="0" err="1"/>
                        <a:t>with</a:t>
                      </a:r>
                      <a:r>
                        <a:rPr lang="fr-FR" sz="1200" dirty="0"/>
                        <a:t> </a:t>
                      </a:r>
                      <a:r>
                        <a:rPr lang="fr-FR" sz="1200" dirty="0" err="1"/>
                        <a:t>latest</a:t>
                      </a:r>
                      <a:r>
                        <a:rPr lang="fr-FR" sz="1200" dirty="0"/>
                        <a:t> 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/>
                        <a:t>Latest</a:t>
                      </a:r>
                      <a:r>
                        <a:rPr lang="fr-FR" sz="1200" dirty="0"/>
                        <a:t> Client Release version</a:t>
                      </a:r>
                    </a:p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Latest</a:t>
                      </a:r>
                      <a:r>
                        <a:rPr lang="fr-FR" sz="1200" dirty="0"/>
                        <a:t> release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Global </a:t>
                      </a:r>
                      <a:r>
                        <a:rPr lang="fr-FR" sz="1200" dirty="0" err="1"/>
                        <a:t>Efficiency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268376"/>
                  </a:ext>
                </a:extLst>
              </a:tr>
            </a:tbl>
          </a:graphicData>
        </a:graphic>
      </p:graphicFrame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F06081F6-4E35-4842-A2C3-69B1205D01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3848465"/>
              </p:ext>
            </p:extLst>
          </p:nvPr>
        </p:nvGraphicFramePr>
        <p:xfrm>
          <a:off x="3810245" y="2666125"/>
          <a:ext cx="4324412" cy="3084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Bulle narrative : rectangle à coins arrondis 3">
            <a:extLst>
              <a:ext uri="{FF2B5EF4-FFF2-40B4-BE49-F238E27FC236}">
                <a16:creationId xmlns:a16="http://schemas.microsoft.com/office/drawing/2014/main" id="{A23BC772-AFFA-4585-B09A-3EAF7C4687FC}"/>
              </a:ext>
            </a:extLst>
          </p:cNvPr>
          <p:cNvSpPr/>
          <p:nvPr/>
        </p:nvSpPr>
        <p:spPr>
          <a:xfrm rot="5400000">
            <a:off x="7475059" y="3298608"/>
            <a:ext cx="1997475" cy="1916469"/>
          </a:xfrm>
          <a:prstGeom prst="wedgeRoundRectCallou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r>
              <a:rPr lang="fr-FR" sz="1200" i="1" dirty="0"/>
              <a:t>(on </a:t>
            </a:r>
            <a:r>
              <a:rPr lang="fr-FR" sz="1200" i="1" dirty="0" err="1"/>
              <a:t>hover</a:t>
            </a:r>
            <a:r>
              <a:rPr lang="fr-FR" sz="1200" i="1" dirty="0"/>
              <a:t>, not </a:t>
            </a:r>
            <a:r>
              <a:rPr lang="fr-FR" sz="1200" i="1" dirty="0" err="1"/>
              <a:t>mandatory</a:t>
            </a:r>
            <a:r>
              <a:rPr lang="fr-FR" sz="1200" i="1" dirty="0"/>
              <a:t>)</a:t>
            </a:r>
          </a:p>
          <a:p>
            <a:endParaRPr lang="fr-FR" sz="1200" i="1" dirty="0"/>
          </a:p>
          <a:p>
            <a:r>
              <a:rPr lang="fr-FR" sz="1400" dirty="0"/>
              <a:t>Release description:</a:t>
            </a:r>
          </a:p>
          <a:p>
            <a:r>
              <a:rPr lang="fr-FR" sz="1400" dirty="0"/>
              <a:t>-</a:t>
            </a:r>
            <a:r>
              <a:rPr lang="fr-FR" sz="1400" dirty="0" err="1"/>
              <a:t>name</a:t>
            </a:r>
            <a:endParaRPr lang="fr-FR" sz="1400" dirty="0"/>
          </a:p>
          <a:p>
            <a:r>
              <a:rPr lang="fr-FR" sz="1400" dirty="0"/>
              <a:t>-short description</a:t>
            </a:r>
          </a:p>
          <a:p>
            <a:r>
              <a:rPr lang="fr-FR" sz="1400" dirty="0"/>
              <a:t>-</a:t>
            </a:r>
            <a:r>
              <a:rPr lang="fr-FR" sz="1400" dirty="0" err="1"/>
              <a:t>target</a:t>
            </a:r>
            <a:r>
              <a:rPr lang="fr-FR" sz="1400" dirty="0"/>
              <a:t> platform(s)</a:t>
            </a:r>
          </a:p>
          <a:p>
            <a:endParaRPr lang="fr-FR" sz="1400" dirty="0"/>
          </a:p>
        </p:txBody>
      </p:sp>
      <p:sp>
        <p:nvSpPr>
          <p:cNvPr id="6" name="Flèche : bas 5">
            <a:extLst>
              <a:ext uri="{FF2B5EF4-FFF2-40B4-BE49-F238E27FC236}">
                <a16:creationId xmlns:a16="http://schemas.microsoft.com/office/drawing/2014/main" id="{4B5D0FC3-323D-40AF-B02D-C9CA44056FB0}"/>
              </a:ext>
            </a:extLst>
          </p:cNvPr>
          <p:cNvSpPr/>
          <p:nvPr/>
        </p:nvSpPr>
        <p:spPr>
          <a:xfrm rot="10800000">
            <a:off x="9352132" y="948982"/>
            <a:ext cx="159798" cy="261040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941895D-F7C6-4458-9ACB-C592673305CE}"/>
              </a:ext>
            </a:extLst>
          </p:cNvPr>
          <p:cNvSpPr txBox="1"/>
          <p:nvPr/>
        </p:nvSpPr>
        <p:spPr>
          <a:xfrm>
            <a:off x="9352132" y="1150494"/>
            <a:ext cx="14914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+7% in the last </a:t>
            </a:r>
            <a:r>
              <a:rPr lang="fr-FR" sz="800" dirty="0" err="1"/>
              <a:t>day</a:t>
            </a:r>
            <a:endParaRPr lang="fr-FR" sz="8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3D754C6-8D9F-4092-B276-137835EDF557}"/>
              </a:ext>
            </a:extLst>
          </p:cNvPr>
          <p:cNvSpPr txBox="1"/>
          <p:nvPr/>
        </p:nvSpPr>
        <p:spPr>
          <a:xfrm>
            <a:off x="4737223" y="1150494"/>
            <a:ext cx="14914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+30% in the last </a:t>
            </a:r>
            <a:r>
              <a:rPr lang="fr-FR" sz="800" dirty="0" err="1"/>
              <a:t>day</a:t>
            </a:r>
            <a:endParaRPr lang="fr-FR" sz="8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4B40035-D5D3-49A3-8AFC-DCD401ACD704}"/>
              </a:ext>
            </a:extLst>
          </p:cNvPr>
          <p:cNvSpPr txBox="1"/>
          <p:nvPr/>
        </p:nvSpPr>
        <p:spPr>
          <a:xfrm>
            <a:off x="5671224" y="2188003"/>
            <a:ext cx="1897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Platform: all</a:t>
            </a:r>
          </a:p>
          <a:p>
            <a:r>
              <a:rPr lang="fr-FR" sz="1200" i="1" dirty="0"/>
              <a:t>(</a:t>
            </a:r>
            <a:r>
              <a:rPr lang="fr-FR" sz="1200" i="1" dirty="0" err="1"/>
              <a:t>parametrable</a:t>
            </a:r>
            <a:r>
              <a:rPr lang="fr-FR" sz="1200" i="1" dirty="0"/>
              <a:t> </a:t>
            </a:r>
            <a:r>
              <a:rPr lang="fr-FR" sz="1200" i="1" dirty="0" err="1"/>
              <a:t>dropdown</a:t>
            </a:r>
            <a:r>
              <a:rPr lang="fr-FR" sz="1200" i="1" dirty="0"/>
              <a:t>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0EBCD49-A464-4C20-B9C0-9324C9D5449A}"/>
              </a:ext>
            </a:extLst>
          </p:cNvPr>
          <p:cNvSpPr txBox="1"/>
          <p:nvPr/>
        </p:nvSpPr>
        <p:spPr>
          <a:xfrm>
            <a:off x="3106198" y="2175771"/>
            <a:ext cx="1897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Refresh</a:t>
            </a:r>
            <a:r>
              <a:rPr lang="fr-FR" sz="1200" dirty="0"/>
              <a:t> </a:t>
            </a:r>
            <a:r>
              <a:rPr lang="fr-FR" sz="1200" dirty="0" err="1"/>
              <a:t>delay</a:t>
            </a:r>
            <a:r>
              <a:rPr lang="fr-FR" sz="1200" dirty="0"/>
              <a:t> : 1 </a:t>
            </a:r>
            <a:r>
              <a:rPr lang="fr-FR" sz="1200" dirty="0" err="1"/>
              <a:t>day</a:t>
            </a:r>
            <a:r>
              <a:rPr lang="fr-FR" sz="1200" dirty="0"/>
              <a:t> </a:t>
            </a:r>
            <a:r>
              <a:rPr lang="fr-FR" sz="1200" i="1" dirty="0"/>
              <a:t>(</a:t>
            </a:r>
            <a:r>
              <a:rPr lang="fr-FR" sz="1200" i="1" dirty="0" err="1"/>
              <a:t>parametrable</a:t>
            </a:r>
            <a:r>
              <a:rPr lang="fr-FR" sz="1200" i="1" dirty="0"/>
              <a:t> </a:t>
            </a:r>
            <a:r>
              <a:rPr lang="fr-FR" sz="1200" i="1" dirty="0" err="1"/>
              <a:t>dropdown</a:t>
            </a:r>
            <a:r>
              <a:rPr lang="fr-FR" sz="1200" i="1" dirty="0"/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506C0D-854E-47A0-9665-2C99ACC26D0B}"/>
              </a:ext>
            </a:extLst>
          </p:cNvPr>
          <p:cNvSpPr/>
          <p:nvPr/>
        </p:nvSpPr>
        <p:spPr>
          <a:xfrm>
            <a:off x="2839868" y="2175771"/>
            <a:ext cx="7431595" cy="6841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FR" sz="1100" i="1" dirty="0" err="1">
                <a:solidFill>
                  <a:schemeClr val="tx1"/>
                </a:solidFill>
              </a:rPr>
              <a:t>Filter</a:t>
            </a:r>
            <a:r>
              <a:rPr lang="fr-FR" sz="1100" i="1" dirty="0">
                <a:solidFill>
                  <a:schemeClr val="tx1"/>
                </a:solidFill>
              </a:rPr>
              <a:t> section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77C9568-3C27-4149-99AD-FA93876D9210}"/>
              </a:ext>
            </a:extLst>
          </p:cNvPr>
          <p:cNvSpPr txBox="1"/>
          <p:nvPr/>
        </p:nvSpPr>
        <p:spPr>
          <a:xfrm>
            <a:off x="8053768" y="2175771"/>
            <a:ext cx="2484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Customer: all</a:t>
            </a:r>
          </a:p>
          <a:p>
            <a:r>
              <a:rPr lang="fr-FR" sz="1200" i="1" dirty="0"/>
              <a:t>(not </a:t>
            </a:r>
            <a:r>
              <a:rPr lang="fr-FR" sz="1200" i="1" dirty="0" err="1"/>
              <a:t>parametrable</a:t>
            </a:r>
            <a:r>
              <a:rPr lang="fr-FR" sz="1200" i="1" dirty="0"/>
              <a:t> for </a:t>
            </a:r>
            <a:r>
              <a:rPr lang="fr-FR" sz="1200" i="1" dirty="0" err="1"/>
              <a:t>customers</a:t>
            </a:r>
            <a:r>
              <a:rPr lang="fr-FR" sz="12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4465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A7EDA1C-63CE-4009-8C4B-AB95AA63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780"/>
          </a:xfrm>
        </p:spPr>
        <p:txBody>
          <a:bodyPr>
            <a:normAutofit/>
          </a:bodyPr>
          <a:lstStyle/>
          <a:p>
            <a:r>
              <a:rPr lang="fr-FR" sz="3200" b="1" dirty="0"/>
              <a:t>SR cli release monitoring | HL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204E37-C9A0-4CD0-9FF0-ED1E1520A1B5}"/>
              </a:ext>
            </a:extLst>
          </p:cNvPr>
          <p:cNvSpPr/>
          <p:nvPr/>
        </p:nvSpPr>
        <p:spPr>
          <a:xfrm>
            <a:off x="6096000" y="2604837"/>
            <a:ext cx="1652337" cy="1038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SR server(s)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F2D29D-0555-48A2-8AE5-66368DF9A0CC}"/>
              </a:ext>
            </a:extLst>
          </p:cNvPr>
          <p:cNvSpPr/>
          <p:nvPr/>
        </p:nvSpPr>
        <p:spPr>
          <a:xfrm>
            <a:off x="8815137" y="2600910"/>
            <a:ext cx="1243263" cy="741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SR 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2C6F2D-7713-474C-A10A-4D5487C7BF4C}"/>
              </a:ext>
            </a:extLst>
          </p:cNvPr>
          <p:cNvSpPr/>
          <p:nvPr/>
        </p:nvSpPr>
        <p:spPr>
          <a:xfrm>
            <a:off x="8967537" y="2753310"/>
            <a:ext cx="1243263" cy="741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SR client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913310-CFE2-4816-8761-6AECD518833E}"/>
              </a:ext>
            </a:extLst>
          </p:cNvPr>
          <p:cNvSpPr/>
          <p:nvPr/>
        </p:nvSpPr>
        <p:spPr>
          <a:xfrm>
            <a:off x="9119937" y="2905710"/>
            <a:ext cx="1243263" cy="741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SR client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41E51C-2372-4C4F-A8C6-EFE2D48CC776}"/>
              </a:ext>
            </a:extLst>
          </p:cNvPr>
          <p:cNvSpPr/>
          <p:nvPr/>
        </p:nvSpPr>
        <p:spPr>
          <a:xfrm>
            <a:off x="9272337" y="3058110"/>
            <a:ext cx="1243263" cy="741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Connected</a:t>
            </a:r>
            <a:r>
              <a:rPr lang="fr-FR" sz="1600" dirty="0"/>
              <a:t> SR client(s)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64A6A2E-9165-4CF8-A2F6-26FC665F71DE}"/>
              </a:ext>
            </a:extLst>
          </p:cNvPr>
          <p:cNvCxnSpPr>
            <a:stCxn id="6" idx="1"/>
          </p:cNvCxnSpPr>
          <p:nvPr/>
        </p:nvCxnSpPr>
        <p:spPr>
          <a:xfrm flipH="1">
            <a:off x="7748337" y="2971800"/>
            <a:ext cx="1080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E12808B-C847-4D03-BF51-C9E8AA5B402A}"/>
              </a:ext>
            </a:extLst>
          </p:cNvPr>
          <p:cNvSpPr/>
          <p:nvPr/>
        </p:nvSpPr>
        <p:spPr>
          <a:xfrm>
            <a:off x="3084095" y="2604837"/>
            <a:ext cx="1652337" cy="1038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Dashboard </a:t>
            </a:r>
            <a:r>
              <a:rPr lang="fr-FR" dirty="0"/>
              <a:t>app | Release Monitoring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37760BA-6901-460B-9E8D-18FEA5F26874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736432" y="3124200"/>
            <a:ext cx="1359568" cy="120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01F1236-1F20-4F18-8F3C-8679A5741156}"/>
              </a:ext>
            </a:extLst>
          </p:cNvPr>
          <p:cNvSpPr/>
          <p:nvPr/>
        </p:nvSpPr>
        <p:spPr>
          <a:xfrm>
            <a:off x="6095999" y="4102768"/>
            <a:ext cx="1652337" cy="1038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Release system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34231818-A444-467C-8A2B-EB9063AB339F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736432" y="3655595"/>
            <a:ext cx="1359567" cy="9665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1280743A-9C9D-4657-AC66-9641C11D35F2}"/>
              </a:ext>
            </a:extLst>
          </p:cNvPr>
          <p:cNvCxnSpPr/>
          <p:nvPr/>
        </p:nvCxnSpPr>
        <p:spPr>
          <a:xfrm flipH="1">
            <a:off x="7900737" y="3124200"/>
            <a:ext cx="1080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475C6A5-13FC-4E76-B489-CA1915C241C3}"/>
              </a:ext>
            </a:extLst>
          </p:cNvPr>
          <p:cNvCxnSpPr/>
          <p:nvPr/>
        </p:nvCxnSpPr>
        <p:spPr>
          <a:xfrm flipH="1">
            <a:off x="8053137" y="3276600"/>
            <a:ext cx="1080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05BF8E28-0580-4057-A934-790FC7E4EF77}"/>
              </a:ext>
            </a:extLst>
          </p:cNvPr>
          <p:cNvCxnSpPr/>
          <p:nvPr/>
        </p:nvCxnSpPr>
        <p:spPr>
          <a:xfrm flipH="1">
            <a:off x="8205537" y="3429000"/>
            <a:ext cx="1080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C576842B-ED77-494A-B5FF-69059EB11564}"/>
              </a:ext>
            </a:extLst>
          </p:cNvPr>
          <p:cNvSpPr txBox="1"/>
          <p:nvPr/>
        </p:nvSpPr>
        <p:spPr>
          <a:xfrm>
            <a:off x="4736432" y="4102768"/>
            <a:ext cx="176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Latest</a:t>
            </a:r>
            <a:endParaRPr lang="fr-FR" sz="1200" dirty="0"/>
          </a:p>
          <a:p>
            <a:r>
              <a:rPr lang="fr-FR" sz="1200" dirty="0"/>
              <a:t>Release information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3AA6C70-3598-44DC-81BF-364C6707D181}"/>
              </a:ext>
            </a:extLst>
          </p:cNvPr>
          <p:cNvSpPr txBox="1"/>
          <p:nvPr/>
        </p:nvSpPr>
        <p:spPr>
          <a:xfrm>
            <a:off x="4767503" y="2726750"/>
            <a:ext cx="1766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Aggregated</a:t>
            </a:r>
            <a:r>
              <a:rPr lang="fr-FR" sz="1200" dirty="0"/>
              <a:t> data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2A1F323-1CBF-47AD-AAC4-AB952FED73C2}"/>
              </a:ext>
            </a:extLst>
          </p:cNvPr>
          <p:cNvSpPr txBox="1"/>
          <p:nvPr/>
        </p:nvSpPr>
        <p:spPr>
          <a:xfrm>
            <a:off x="6050327" y="2069947"/>
            <a:ext cx="20503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Data </a:t>
            </a:r>
            <a:r>
              <a:rPr lang="fr-FR" sz="1100" dirty="0" err="1"/>
              <a:t>aggregation</a:t>
            </a:r>
            <a:endParaRPr lang="fr-FR" sz="1100" dirty="0"/>
          </a:p>
        </p:txBody>
      </p:sp>
      <p:sp>
        <p:nvSpPr>
          <p:cNvPr id="22" name="Flèche : courbe vers la droite 21">
            <a:extLst>
              <a:ext uri="{FF2B5EF4-FFF2-40B4-BE49-F238E27FC236}">
                <a16:creationId xmlns:a16="http://schemas.microsoft.com/office/drawing/2014/main" id="{8A5E2477-2F1F-42FF-AE8B-FDF1079E4441}"/>
              </a:ext>
            </a:extLst>
          </p:cNvPr>
          <p:cNvSpPr/>
          <p:nvPr/>
        </p:nvSpPr>
        <p:spPr>
          <a:xfrm rot="5557301">
            <a:off x="6765718" y="2273169"/>
            <a:ext cx="261885" cy="34606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727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540</Words>
  <Application>Microsoft Office PowerPoint</Application>
  <PresentationFormat>Grand écran</PresentationFormat>
  <Paragraphs>153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Streamroot test</vt:lpstr>
      <vt:lpstr>Problem A</vt:lpstr>
      <vt:lpstr>SR cli release monitoring | key features</vt:lpstr>
      <vt:lpstr>Feature requirements (feasability/complexity/cost should be discussed with engineering team)</vt:lpstr>
      <vt:lpstr>Feature req</vt:lpstr>
      <vt:lpstr>SR cli release monitoring | target users</vt:lpstr>
      <vt:lpstr>Présentation PowerPoint</vt:lpstr>
      <vt:lpstr>Présentation PowerPoint</vt:lpstr>
      <vt:lpstr>SR cli release monitoring | HL architecture</vt:lpstr>
      <vt:lpstr>Potential Moitoring API</vt:lpstr>
      <vt:lpstr>Exercice 2: Basic Streamroot hacking</vt:lpstr>
      <vt:lpstr>NodeJS server with 3 pages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 cli release monitoring | HL architecture</dc:title>
  <dc:creator>Haga Radaody</dc:creator>
  <cp:lastModifiedBy>Haga Radaody</cp:lastModifiedBy>
  <cp:revision>92</cp:revision>
  <dcterms:created xsi:type="dcterms:W3CDTF">2020-03-31T17:40:07Z</dcterms:created>
  <dcterms:modified xsi:type="dcterms:W3CDTF">2020-04-07T23:08:54Z</dcterms:modified>
</cp:coreProperties>
</file>