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6B6FCC-F6ED-4059-8B76-BF3A71F45D54}" type="datetimeFigureOut">
              <a:rPr lang="en-US" smtClean="0"/>
              <a:t>9/30/2020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73C829-2398-429D-BB7E-8DFEE3C6354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574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B6FCC-F6ED-4059-8B76-BF3A71F45D5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3C829-2398-429D-BB7E-8DFEE3C6354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32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B6FCC-F6ED-4059-8B76-BF3A71F45D5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3C829-2398-429D-BB7E-8DFEE3C6354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3084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B6FCC-F6ED-4059-8B76-BF3A71F45D5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3C829-2398-429D-BB7E-8DFEE3C6354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085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B6FCC-F6ED-4059-8B76-BF3A71F45D5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3C829-2398-429D-BB7E-8DFEE3C6354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396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B6FCC-F6ED-4059-8B76-BF3A71F45D54}"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3C829-2398-429D-BB7E-8DFEE3C6354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28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B6FCC-F6ED-4059-8B76-BF3A71F45D54}"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3C829-2398-429D-BB7E-8DFEE3C6354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3226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B6FCC-F6ED-4059-8B76-BF3A71F45D54}"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3C829-2398-429D-BB7E-8DFEE3C6354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848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B6FCC-F6ED-4059-8B76-BF3A71F45D54}"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3C829-2398-429D-BB7E-8DFEE3C63549}" type="slidenum">
              <a:rPr lang="en-US" smtClean="0"/>
              <a:t>‹#›</a:t>
            </a:fld>
            <a:endParaRPr lang="en-US"/>
          </a:p>
        </p:txBody>
      </p:sp>
    </p:spTree>
    <p:extLst>
      <p:ext uri="{BB962C8B-B14F-4D97-AF65-F5344CB8AC3E}">
        <p14:creationId xmlns:p14="http://schemas.microsoft.com/office/powerpoint/2010/main" val="397914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B6FCC-F6ED-4059-8B76-BF3A71F45D54}"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3C829-2398-429D-BB7E-8DFEE3C6354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73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06B6FCC-F6ED-4059-8B76-BF3A71F45D54}" type="datetimeFigureOut">
              <a:rPr lang="en-US" smtClean="0"/>
              <a:t>9/30/2020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73C829-2398-429D-BB7E-8DFEE3C6354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739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06B6FCC-F6ED-4059-8B76-BF3A71F45D54}" type="datetimeFigureOut">
              <a:rPr lang="en-US" smtClean="0"/>
              <a:t>9/30/2020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73C829-2398-429D-BB7E-8DFEE3C6354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717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C0CE-607B-4AF8-AC58-5288D75D76C1}"/>
              </a:ext>
            </a:extLst>
          </p:cNvPr>
          <p:cNvSpPr>
            <a:spLocks noGrp="1"/>
          </p:cNvSpPr>
          <p:nvPr>
            <p:ph type="title"/>
          </p:nvPr>
        </p:nvSpPr>
        <p:spPr/>
        <p:txBody>
          <a:bodyPr/>
          <a:lstStyle/>
          <a:p>
            <a:r>
              <a:rPr lang="en-US" dirty="0"/>
              <a:t>Car Accidents</a:t>
            </a:r>
          </a:p>
        </p:txBody>
      </p:sp>
    </p:spTree>
    <p:extLst>
      <p:ext uri="{BB962C8B-B14F-4D97-AF65-F5344CB8AC3E}">
        <p14:creationId xmlns:p14="http://schemas.microsoft.com/office/powerpoint/2010/main" val="378203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4562-EB35-4C57-A3A5-CA674701289E}"/>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Arial" panose="020B0604020202020204" pitchFamily="34" charset="0"/>
              </a:rPr>
              <a:t>Business Problem</a:t>
            </a:r>
            <a:endParaRPr lang="en-US" dirty="0"/>
          </a:p>
        </p:txBody>
      </p:sp>
      <p:sp>
        <p:nvSpPr>
          <p:cNvPr id="3" name="Content Placeholder 2">
            <a:extLst>
              <a:ext uri="{FF2B5EF4-FFF2-40B4-BE49-F238E27FC236}">
                <a16:creationId xmlns:a16="http://schemas.microsoft.com/office/drawing/2014/main" id="{38CBBDB3-14A6-45CC-93C3-F9BD1EB91B04}"/>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Seattle government is going to prevent avoidable car accidents by employing methods that alert drivers to remind them to be more careful in critical situations.</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Besides the common reasons that cause accident, weather, visibility, or road conditions are the major uncontrollable factors that can be prevented by revealing hidden patterns in the data and announcing warning to the local government and drivers on the targeted roads</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target audience of the project is local Seattle government, drivers, rescue groups.</a:t>
            </a:r>
            <a:endParaRPr lang="en-US" dirty="0"/>
          </a:p>
        </p:txBody>
      </p:sp>
    </p:spTree>
    <p:extLst>
      <p:ext uri="{BB962C8B-B14F-4D97-AF65-F5344CB8AC3E}">
        <p14:creationId xmlns:p14="http://schemas.microsoft.com/office/powerpoint/2010/main" val="50344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41FC-187F-414E-8570-0D50EE731F90}"/>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Arial" panose="020B0604020202020204" pitchFamily="34" charset="0"/>
              </a:rPr>
              <a:t>Data</a:t>
            </a:r>
            <a:endParaRPr lang="en-US" dirty="0"/>
          </a:p>
        </p:txBody>
      </p:sp>
      <p:sp>
        <p:nvSpPr>
          <p:cNvPr id="3" name="Content Placeholder 2">
            <a:extLst>
              <a:ext uri="{FF2B5EF4-FFF2-40B4-BE49-F238E27FC236}">
                <a16:creationId xmlns:a16="http://schemas.microsoft.com/office/drawing/2014/main" id="{04A2F6C7-EFA3-4CE3-93A5-4A2EF95E63CA}"/>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data was collected by the Seattle Police Department and Accident Traffic Records Department from 2004 to present.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data consists:</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Arial" panose="020B0604020202020204" pitchFamily="34" charset="0"/>
              </a:rPr>
              <a:t>37 independent variables </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Arial" panose="020B0604020202020204" pitchFamily="34" charset="0"/>
              </a:rPr>
              <a:t>194,673 rows. </a:t>
            </a:r>
          </a:p>
          <a:p>
            <a:pPr marL="800100" lvl="1" indent="-342900">
              <a:lnSpc>
                <a:spcPct val="107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Arial" panose="020B0604020202020204" pitchFamily="34" charset="0"/>
              </a:rPr>
              <a:t>The dependent variable </a:t>
            </a:r>
            <a:r>
              <a:rPr lang="en-US" sz="1400" b="1" dirty="0">
                <a:effectLst/>
                <a:latin typeface="Calibri" panose="020F0502020204030204" pitchFamily="34" charset="0"/>
                <a:ea typeface="Calibri" panose="020F0502020204030204" pitchFamily="34" charset="0"/>
                <a:cs typeface="Arial" panose="020B0604020202020204" pitchFamily="34" charset="0"/>
              </a:rPr>
              <a:t>SEVERITYCODE</a:t>
            </a:r>
            <a:r>
              <a:rPr lang="en-US" sz="1400" dirty="0">
                <a:effectLst/>
                <a:latin typeface="Calibri" panose="020F0502020204030204" pitchFamily="34" charset="0"/>
                <a:ea typeface="Calibri" panose="020F0502020204030204" pitchFamily="34" charset="0"/>
                <a:cs typeface="Arial" panose="020B0604020202020204" pitchFamily="34" charset="0"/>
              </a:rPr>
              <a:t>, contains numbers that correspond to different levels of severity caused by an accident from 0 to 4.</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Severity codes are as follows:</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Arial" panose="020B0604020202020204" pitchFamily="34" charset="0"/>
              </a:rPr>
              <a:t>0 </a:t>
            </a:r>
            <a:r>
              <a:rPr lang="en-US" sz="14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400" dirty="0">
                <a:effectLst/>
                <a:latin typeface="Calibri" panose="020F0502020204030204" pitchFamily="34" charset="0"/>
                <a:ea typeface="Calibri" panose="020F0502020204030204" pitchFamily="34" charset="0"/>
                <a:cs typeface="Arial" panose="020B0604020202020204" pitchFamily="34" charset="0"/>
              </a:rPr>
              <a:t> Unknown</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Arial" panose="020B0604020202020204" pitchFamily="34" charset="0"/>
              </a:rPr>
              <a:t>1 </a:t>
            </a:r>
            <a:r>
              <a:rPr lang="en-US" sz="14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400" dirty="0">
                <a:effectLst/>
                <a:latin typeface="Calibri" panose="020F0502020204030204" pitchFamily="34" charset="0"/>
                <a:ea typeface="Calibri" panose="020F0502020204030204" pitchFamily="34" charset="0"/>
                <a:cs typeface="Arial" panose="020B0604020202020204" pitchFamily="34" charset="0"/>
              </a:rPr>
              <a:t> Chance or Property Damage</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Arial" panose="020B0604020202020204" pitchFamily="34" charset="0"/>
              </a:rPr>
              <a:t>2 </a:t>
            </a:r>
            <a:r>
              <a:rPr lang="en-US" sz="14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400" dirty="0">
                <a:effectLst/>
                <a:latin typeface="Calibri" panose="020F0502020204030204" pitchFamily="34" charset="0"/>
                <a:ea typeface="Calibri" panose="020F0502020204030204" pitchFamily="34" charset="0"/>
                <a:cs typeface="Arial" panose="020B0604020202020204" pitchFamily="34" charset="0"/>
              </a:rPr>
              <a:t>  Chance of Injury</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Arial" panose="020B0604020202020204" pitchFamily="34" charset="0"/>
              </a:rPr>
              <a:t>2b </a:t>
            </a:r>
            <a:r>
              <a:rPr lang="en-US" sz="14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400" dirty="0">
                <a:effectLst/>
                <a:latin typeface="Calibri" panose="020F0502020204030204" pitchFamily="34" charset="0"/>
                <a:ea typeface="Calibri" panose="020F0502020204030204" pitchFamily="34" charset="0"/>
                <a:cs typeface="Arial" panose="020B0604020202020204" pitchFamily="34" charset="0"/>
              </a:rPr>
              <a:t> Chance of Serious Injury</a:t>
            </a:r>
          </a:p>
          <a:p>
            <a:pPr marL="800100" lvl="1" indent="-342900">
              <a:lnSpc>
                <a:spcPct val="107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Arial" panose="020B0604020202020204" pitchFamily="34" charset="0"/>
              </a:rPr>
              <a:t>3 </a:t>
            </a:r>
            <a:r>
              <a:rPr lang="en-US" sz="14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400" dirty="0">
                <a:effectLst/>
                <a:latin typeface="Calibri" panose="020F0502020204030204" pitchFamily="34" charset="0"/>
                <a:ea typeface="Calibri" panose="020F0502020204030204" pitchFamily="34" charset="0"/>
                <a:cs typeface="Arial" panose="020B0604020202020204" pitchFamily="34" charset="0"/>
              </a:rPr>
              <a:t> Chance of Fatality</a:t>
            </a:r>
          </a:p>
        </p:txBody>
      </p:sp>
    </p:spTree>
    <p:extLst>
      <p:ext uri="{BB962C8B-B14F-4D97-AF65-F5344CB8AC3E}">
        <p14:creationId xmlns:p14="http://schemas.microsoft.com/office/powerpoint/2010/main" val="293357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D06D-76BF-4A41-B8A2-3630C600B7FE}"/>
              </a:ext>
            </a:extLst>
          </p:cNvPr>
          <p:cNvSpPr>
            <a:spLocks noGrp="1"/>
          </p:cNvSpPr>
          <p:nvPr>
            <p:ph type="title"/>
          </p:nvPr>
        </p:nvSpPr>
        <p:spPr/>
        <p:txBody>
          <a:bodyPr/>
          <a:lstStyle/>
          <a:p>
            <a:r>
              <a:rPr lang="en-US" sz="4400" b="1" kern="0" dirty="0">
                <a:effectLst/>
                <a:latin typeface="Calibri" panose="020F0502020204030204" pitchFamily="34" charset="0"/>
                <a:ea typeface="Calibri" panose="020F0502020204030204" pitchFamily="34" charset="0"/>
                <a:cs typeface="Arial" panose="020B0604020202020204" pitchFamily="34" charset="0"/>
              </a:rPr>
              <a:t>Methodology</a:t>
            </a:r>
            <a:endParaRPr lang="en-US" dirty="0"/>
          </a:p>
        </p:txBody>
      </p:sp>
      <p:sp>
        <p:nvSpPr>
          <p:cNvPr id="3" name="Content Placeholder 2">
            <a:extLst>
              <a:ext uri="{FF2B5EF4-FFF2-40B4-BE49-F238E27FC236}">
                <a16:creationId xmlns:a16="http://schemas.microsoft.com/office/drawing/2014/main" id="{3EA2DFFD-F99F-432B-8234-F12C3C3CF93F}"/>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For implementing: </a:t>
            </a:r>
          </a:p>
          <a:p>
            <a:pPr marL="800100" lvl="1" indent="-342900">
              <a:lnSpc>
                <a:spcPct val="107000"/>
              </a:lnSpc>
              <a:spcBef>
                <a:spcPts val="0"/>
              </a:spcBef>
              <a:buFont typeface="Symbol" panose="05050102010706020507" pitchFamily="18" charset="2"/>
              <a:buChar char=""/>
            </a:pPr>
            <a:r>
              <a:rPr lang="en-US" sz="1400" dirty="0" err="1">
                <a:effectLst/>
                <a:latin typeface="Calibri" panose="020F0502020204030204" pitchFamily="34" charset="0"/>
                <a:ea typeface="Calibri" panose="020F0502020204030204" pitchFamily="34" charset="0"/>
                <a:cs typeface="Arial" panose="020B0604020202020204" pitchFamily="34" charset="0"/>
              </a:rPr>
              <a:t>Github</a:t>
            </a:r>
            <a:r>
              <a:rPr lang="en-US" sz="1400" dirty="0">
                <a:effectLst/>
                <a:latin typeface="Calibri" panose="020F0502020204030204" pitchFamily="34" charset="0"/>
                <a:ea typeface="Calibri" panose="020F0502020204030204" pitchFamily="34" charset="0"/>
                <a:cs typeface="Arial" panose="020B0604020202020204" pitchFamily="34" charset="0"/>
              </a:rPr>
              <a:t> as a repository and running </a:t>
            </a:r>
            <a:r>
              <a:rPr lang="en-US" sz="1400" dirty="0" err="1">
                <a:effectLst/>
                <a:latin typeface="Calibri" panose="020F0502020204030204" pitchFamily="34" charset="0"/>
                <a:ea typeface="Calibri" panose="020F0502020204030204" pitchFamily="34" charset="0"/>
                <a:cs typeface="Arial" panose="020B0604020202020204" pitchFamily="34" charset="0"/>
              </a:rPr>
              <a:t>Jupyter</a:t>
            </a:r>
            <a:r>
              <a:rPr lang="en-US" sz="1400" dirty="0">
                <a:effectLst/>
                <a:latin typeface="Calibri" panose="020F0502020204030204" pitchFamily="34" charset="0"/>
                <a:ea typeface="Calibri" panose="020F0502020204030204" pitchFamily="34" charset="0"/>
                <a:cs typeface="Arial" panose="020B0604020202020204" pitchFamily="34" charset="0"/>
              </a:rPr>
              <a:t> Notebook.</a:t>
            </a:r>
          </a:p>
          <a:p>
            <a:pPr marL="800100" lvl="1" indent="-342900">
              <a:lnSpc>
                <a:spcPct val="107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Arial" panose="020B0604020202020204" pitchFamily="34" charset="0"/>
              </a:rPr>
              <a:t>Build Machine Learning models via Python libraries such as pandas, </a:t>
            </a:r>
            <a:r>
              <a:rPr lang="en-US" sz="1400" dirty="0" err="1">
                <a:effectLst/>
                <a:latin typeface="Calibri" panose="020F0502020204030204" pitchFamily="34" charset="0"/>
                <a:ea typeface="Calibri" panose="020F0502020204030204" pitchFamily="34" charset="0"/>
                <a:cs typeface="Arial" panose="020B0604020202020204" pitchFamily="34" charset="0"/>
              </a:rPr>
              <a:t>numpy</a:t>
            </a:r>
            <a:r>
              <a:rPr lang="en-US" sz="1400" dirty="0">
                <a:effectLst/>
                <a:latin typeface="Calibri" panose="020F0502020204030204" pitchFamily="34" charset="0"/>
                <a:ea typeface="Calibri" panose="020F0502020204030204" pitchFamily="34" charset="0"/>
                <a:cs typeface="Arial" panose="020B0604020202020204" pitchFamily="34" charset="0"/>
              </a:rPr>
              <a:t> and </a:t>
            </a:r>
            <a:r>
              <a:rPr lang="en-US" sz="1400" dirty="0" err="1">
                <a:effectLst/>
                <a:latin typeface="Calibri" panose="020F0502020204030204" pitchFamily="34" charset="0"/>
                <a:ea typeface="Calibri" panose="020F0502020204030204" pitchFamily="34" charset="0"/>
                <a:cs typeface="Arial" panose="020B0604020202020204" pitchFamily="34" charset="0"/>
              </a:rPr>
              <a:t>sklearn</a:t>
            </a:r>
            <a:r>
              <a:rPr lang="en-US" sz="14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 have used KNN Model, Decision Tree Model and Logistic Regression Model to predict the severity of accidents through weather, road and light conditions. Then calculate the accuracy of each model to check which model is better to apply it to prevent accidents.</a:t>
            </a:r>
          </a:p>
        </p:txBody>
      </p:sp>
    </p:spTree>
    <p:extLst>
      <p:ext uri="{BB962C8B-B14F-4D97-AF65-F5344CB8AC3E}">
        <p14:creationId xmlns:p14="http://schemas.microsoft.com/office/powerpoint/2010/main" val="282006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5AFB-478D-4E41-B60D-B80086F35847}"/>
              </a:ext>
            </a:extLst>
          </p:cNvPr>
          <p:cNvSpPr>
            <a:spLocks noGrp="1"/>
          </p:cNvSpPr>
          <p:nvPr>
            <p:ph type="title"/>
          </p:nvPr>
        </p:nvSpPr>
        <p:spPr/>
        <p:txBody>
          <a:bodyPr>
            <a:normAutofit fontScale="90000"/>
          </a:bodyPr>
          <a:lstStyle/>
          <a:p>
            <a:r>
              <a:rPr lang="en-US" sz="4400" b="1" kern="0" dirty="0">
                <a:effectLst/>
                <a:latin typeface="Calibri" panose="020F0502020204030204" pitchFamily="34" charset="0"/>
                <a:ea typeface="Calibri" panose="020F0502020204030204" pitchFamily="34" charset="0"/>
                <a:cs typeface="Arial" panose="020B0604020202020204" pitchFamily="34" charset="0"/>
              </a:rPr>
              <a:t>Conclusion</a:t>
            </a:r>
            <a:br>
              <a:rPr lang="en-US" sz="44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14BB6E8-A399-44C6-BD5F-B2F8177186EF}"/>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Referring to our dataset and after applying Machine Learning Models Accuracy so we can conclude that weather, road and light conditions have an impact on severity of accident if it’s property damage or injury.</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415675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TotalTime>
  <Words>289</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Gill Sans MT</vt:lpstr>
      <vt:lpstr>Symbol</vt:lpstr>
      <vt:lpstr>Times New Roman</vt:lpstr>
      <vt:lpstr>Gallery</vt:lpstr>
      <vt:lpstr>Car Accidents</vt:lpstr>
      <vt:lpstr>Business Problem</vt:lpstr>
      <vt:lpstr>Data</vt:lpstr>
      <vt:lpstr>Methodology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Accidents</dc:title>
  <dc:creator>User</dc:creator>
  <cp:lastModifiedBy>User</cp:lastModifiedBy>
  <cp:revision>1</cp:revision>
  <dcterms:created xsi:type="dcterms:W3CDTF">2020-09-30T21:33:16Z</dcterms:created>
  <dcterms:modified xsi:type="dcterms:W3CDTF">2020-09-30T21:40:24Z</dcterms:modified>
</cp:coreProperties>
</file>