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56" r:id="rId3"/>
    <p:sldId id="257" r:id="rId4"/>
    <p:sldId id="263" r:id="rId5"/>
    <p:sldId id="259" r:id="rId6"/>
    <p:sldId id="264" r:id="rId7"/>
    <p:sldId id="260" r:id="rId8"/>
    <p:sldId id="261" r:id="rId9"/>
    <p:sldId id="262" r:id="rId10"/>
    <p:sldId id="267" r:id="rId11"/>
    <p:sldId id="268" r:id="rId12"/>
    <p:sldId id="269" r:id="rId13"/>
    <p:sldId id="270" r:id="rId14"/>
    <p:sldId id="271" r:id="rId15"/>
    <p:sldId id="273" r:id="rId16"/>
    <p:sldId id="266" r:id="rId1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6"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1" i="0">
                <a:solidFill>
                  <a:srgbClr val="18181A"/>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0" y="889914"/>
            <a:ext cx="17078325" cy="8506460"/>
          </a:xfrm>
          <a:custGeom>
            <a:avLst/>
            <a:gdLst/>
            <a:ahLst/>
            <a:cxnLst/>
            <a:rect l="l" t="t" r="r" b="b"/>
            <a:pathLst>
              <a:path w="17078325" h="8506460">
                <a:moveTo>
                  <a:pt x="17078325" y="0"/>
                </a:moveTo>
                <a:lnTo>
                  <a:pt x="0" y="0"/>
                </a:lnTo>
                <a:lnTo>
                  <a:pt x="0" y="8505980"/>
                </a:lnTo>
                <a:lnTo>
                  <a:pt x="8539162" y="8505980"/>
                </a:lnTo>
                <a:lnTo>
                  <a:pt x="17078325" y="8505980"/>
                </a:lnTo>
                <a:lnTo>
                  <a:pt x="17078325" y="0"/>
                </a:lnTo>
                <a:close/>
              </a:path>
            </a:pathLst>
          </a:custGeom>
          <a:solidFill>
            <a:srgbClr val="FFFFFF"/>
          </a:solidFill>
        </p:spPr>
        <p:txBody>
          <a:bodyPr wrap="square" lIns="0" tIns="0" rIns="0" bIns="0" rtlCol="0"/>
          <a:lstStyle/>
          <a:p>
            <a:endParaRPr/>
          </a:p>
        </p:txBody>
      </p:sp>
      <p:sp>
        <p:nvSpPr>
          <p:cNvPr id="18" name="bg object 18"/>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19" name="bg object 19"/>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0" name="bg object 20"/>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1" name="bg object 21"/>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2" name="bg object 22"/>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3" name="bg object 23"/>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4" name="bg object 24"/>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5" name="bg object 25"/>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6" name="bg object 26"/>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7" name="bg object 27"/>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8" name="bg object 28"/>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9" name="bg object 29"/>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0" name="bg object 30"/>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1" name="bg object 31"/>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2" name="bg object 32"/>
          <p:cNvSpPr/>
          <p:nvPr/>
        </p:nvSpPr>
        <p:spPr>
          <a:xfrm>
            <a:off x="17079086" y="2184476"/>
            <a:ext cx="1208405" cy="267335"/>
          </a:xfrm>
          <a:custGeom>
            <a:avLst/>
            <a:gdLst/>
            <a:ahLst/>
            <a:cxnLst/>
            <a:rect l="l" t="t" r="r" b="b"/>
            <a:pathLst>
              <a:path w="1208405" h="267335">
                <a:moveTo>
                  <a:pt x="1208023" y="266826"/>
                </a:moveTo>
                <a:lnTo>
                  <a:pt x="0" y="266826"/>
                </a:lnTo>
                <a:lnTo>
                  <a:pt x="0" y="0"/>
                </a:lnTo>
                <a:lnTo>
                  <a:pt x="1208023" y="0"/>
                </a:lnTo>
                <a:lnTo>
                  <a:pt x="1208023" y="266826"/>
                </a:lnTo>
                <a:close/>
              </a:path>
            </a:pathLst>
          </a:custGeom>
          <a:solidFill>
            <a:srgbClr val="29282C"/>
          </a:solidFill>
        </p:spPr>
        <p:txBody>
          <a:bodyPr wrap="square" lIns="0" tIns="0" rIns="0" bIns="0" rtlCol="0"/>
          <a:lstStyle/>
          <a:p>
            <a:endParaRPr/>
          </a:p>
        </p:txBody>
      </p:sp>
      <p:sp>
        <p:nvSpPr>
          <p:cNvPr id="33" name="bg object 33"/>
          <p:cNvSpPr/>
          <p:nvPr/>
        </p:nvSpPr>
        <p:spPr>
          <a:xfrm>
            <a:off x="17079087" y="1537195"/>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575259"/>
          </a:solidFill>
        </p:spPr>
        <p:txBody>
          <a:bodyPr wrap="square" lIns="0" tIns="0" rIns="0" bIns="0" rtlCol="0"/>
          <a:lstStyle/>
          <a:p>
            <a:endParaRPr/>
          </a:p>
        </p:txBody>
      </p:sp>
      <p:sp>
        <p:nvSpPr>
          <p:cNvPr id="34" name="bg object 34"/>
          <p:cNvSpPr/>
          <p:nvPr/>
        </p:nvSpPr>
        <p:spPr>
          <a:xfrm>
            <a:off x="17079087" y="889203"/>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86808A"/>
          </a:solidFill>
        </p:spPr>
        <p:txBody>
          <a:bodyPr wrap="square" lIns="0" tIns="0" rIns="0" bIns="0" rtlCol="0"/>
          <a:lstStyle/>
          <a:p>
            <a:endParaRPr/>
          </a:p>
        </p:txBody>
      </p:sp>
      <p:sp>
        <p:nvSpPr>
          <p:cNvPr id="35" name="bg object 35"/>
          <p:cNvSpPr/>
          <p:nvPr/>
        </p:nvSpPr>
        <p:spPr>
          <a:xfrm>
            <a:off x="17392336" y="3797258"/>
            <a:ext cx="895985" cy="5598160"/>
          </a:xfrm>
          <a:custGeom>
            <a:avLst/>
            <a:gdLst/>
            <a:ahLst/>
            <a:cxnLst/>
            <a:rect l="l" t="t" r="r" b="b"/>
            <a:pathLst>
              <a:path w="895984" h="5598159">
                <a:moveTo>
                  <a:pt x="895675" y="5597919"/>
                </a:moveTo>
                <a:lnTo>
                  <a:pt x="0" y="5597919"/>
                </a:lnTo>
                <a:lnTo>
                  <a:pt x="0" y="0"/>
                </a:lnTo>
                <a:lnTo>
                  <a:pt x="895675" y="0"/>
                </a:lnTo>
              </a:path>
            </a:pathLst>
          </a:custGeom>
          <a:ln w="76316">
            <a:solidFill>
              <a:srgbClr val="FFB700"/>
            </a:solidFill>
          </a:ln>
        </p:spPr>
        <p:txBody>
          <a:bodyPr wrap="square" lIns="0" tIns="0" rIns="0" bIns="0" rtlCol="0"/>
          <a:lstStyle/>
          <a:p>
            <a:endParaRPr/>
          </a:p>
        </p:txBody>
      </p:sp>
      <p:sp>
        <p:nvSpPr>
          <p:cNvPr id="36" name="bg object 36"/>
          <p:cNvSpPr/>
          <p:nvPr/>
        </p:nvSpPr>
        <p:spPr>
          <a:xfrm>
            <a:off x="12986638" y="9631440"/>
            <a:ext cx="5295900" cy="654685"/>
          </a:xfrm>
          <a:custGeom>
            <a:avLst/>
            <a:gdLst/>
            <a:ahLst/>
            <a:cxnLst/>
            <a:rect l="l" t="t" r="r" b="b"/>
            <a:pathLst>
              <a:path w="5295900" h="654684">
                <a:moveTo>
                  <a:pt x="5295899" y="0"/>
                </a:moveTo>
                <a:lnTo>
                  <a:pt x="0" y="0"/>
                </a:lnTo>
                <a:lnTo>
                  <a:pt x="0" y="654397"/>
                </a:lnTo>
                <a:lnTo>
                  <a:pt x="5295899" y="654397"/>
                </a:lnTo>
                <a:lnTo>
                  <a:pt x="5295899" y="0"/>
                </a:lnTo>
                <a:close/>
              </a:path>
            </a:pathLst>
          </a:custGeom>
          <a:solidFill>
            <a:srgbClr val="1818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1178640" y="1088656"/>
            <a:ext cx="8242300" cy="8119109"/>
          </a:xfrm>
          <a:custGeom>
            <a:avLst/>
            <a:gdLst/>
            <a:ahLst/>
            <a:cxnLst/>
            <a:rect l="l" t="t" r="r" b="b"/>
            <a:pathLst>
              <a:path w="8242300" h="8119109">
                <a:moveTo>
                  <a:pt x="4121237" y="8118650"/>
                </a:moveTo>
                <a:lnTo>
                  <a:pt x="0" y="8118650"/>
                </a:lnTo>
                <a:lnTo>
                  <a:pt x="0" y="0"/>
                </a:lnTo>
                <a:lnTo>
                  <a:pt x="8241743" y="0"/>
                </a:lnTo>
                <a:lnTo>
                  <a:pt x="8241743" y="8118650"/>
                </a:lnTo>
                <a:lnTo>
                  <a:pt x="4121237" y="8118650"/>
                </a:lnTo>
                <a:close/>
              </a:path>
            </a:pathLst>
          </a:custGeom>
          <a:ln w="38159">
            <a:solidFill>
              <a:srgbClr val="29282C"/>
            </a:solidFill>
          </a:ln>
        </p:spPr>
        <p:txBody>
          <a:bodyPr wrap="square" lIns="0" tIns="0" rIns="0" bIns="0" rtlCol="0"/>
          <a:lstStyle/>
          <a:p>
            <a:endParaRPr/>
          </a:p>
        </p:txBody>
      </p:sp>
      <p:sp>
        <p:nvSpPr>
          <p:cNvPr id="18" name="bg object 18"/>
          <p:cNvSpPr/>
          <p:nvPr/>
        </p:nvSpPr>
        <p:spPr>
          <a:xfrm>
            <a:off x="0" y="1848955"/>
            <a:ext cx="16861155" cy="6589395"/>
          </a:xfrm>
          <a:custGeom>
            <a:avLst/>
            <a:gdLst/>
            <a:ahLst/>
            <a:cxnLst/>
            <a:rect l="l" t="t" r="r" b="b"/>
            <a:pathLst>
              <a:path w="16861155" h="6589395">
                <a:moveTo>
                  <a:pt x="16860901" y="0"/>
                </a:moveTo>
                <a:lnTo>
                  <a:pt x="0" y="0"/>
                </a:lnTo>
                <a:lnTo>
                  <a:pt x="0" y="6589369"/>
                </a:lnTo>
                <a:lnTo>
                  <a:pt x="8430437" y="6589369"/>
                </a:lnTo>
                <a:lnTo>
                  <a:pt x="16860901" y="6589369"/>
                </a:lnTo>
                <a:lnTo>
                  <a:pt x="16860901" y="0"/>
                </a:lnTo>
                <a:close/>
              </a:path>
            </a:pathLst>
          </a:custGeom>
          <a:solidFill>
            <a:srgbClr val="FFFFFF"/>
          </a:solidFill>
        </p:spPr>
        <p:txBody>
          <a:bodyPr wrap="square" lIns="0" tIns="0" rIns="0" bIns="0" rtlCol="0"/>
          <a:lstStyle/>
          <a:p>
            <a:endParaRPr/>
          </a:p>
        </p:txBody>
      </p:sp>
      <p:sp>
        <p:nvSpPr>
          <p:cNvPr id="19" name="bg object 19"/>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20" name="bg object 20"/>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1" name="bg object 21"/>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2" name="bg object 22"/>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3" name="bg object 23"/>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4" name="bg object 24"/>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5" name="bg object 25"/>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6" name="bg object 26"/>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7" name="bg object 27"/>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8" name="bg object 28"/>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9" name="bg object 29"/>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30" name="bg object 30"/>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1" name="bg object 31"/>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2" name="bg object 32"/>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0" y="889914"/>
            <a:ext cx="17078325" cy="8506460"/>
          </a:xfrm>
          <a:custGeom>
            <a:avLst/>
            <a:gdLst/>
            <a:ahLst/>
            <a:cxnLst/>
            <a:rect l="l" t="t" r="r" b="b"/>
            <a:pathLst>
              <a:path w="17078325" h="8506460">
                <a:moveTo>
                  <a:pt x="17078325" y="0"/>
                </a:moveTo>
                <a:lnTo>
                  <a:pt x="0" y="0"/>
                </a:lnTo>
                <a:lnTo>
                  <a:pt x="0" y="8505980"/>
                </a:lnTo>
                <a:lnTo>
                  <a:pt x="8539162" y="8505980"/>
                </a:lnTo>
                <a:lnTo>
                  <a:pt x="17078325" y="8505980"/>
                </a:lnTo>
                <a:lnTo>
                  <a:pt x="17078325" y="0"/>
                </a:lnTo>
                <a:close/>
              </a:path>
            </a:pathLst>
          </a:custGeom>
          <a:solidFill>
            <a:srgbClr val="FFFFFF"/>
          </a:solidFill>
        </p:spPr>
        <p:txBody>
          <a:bodyPr wrap="square" lIns="0" tIns="0" rIns="0" bIns="0" rtlCol="0"/>
          <a:lstStyle/>
          <a:p>
            <a:endParaRPr/>
          </a:p>
        </p:txBody>
      </p:sp>
      <p:sp>
        <p:nvSpPr>
          <p:cNvPr id="18" name="bg object 18"/>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19" name="bg object 19"/>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0" name="bg object 20"/>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1" name="bg object 21"/>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2" name="bg object 22"/>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3" name="bg object 23"/>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4" name="bg object 24"/>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5" name="bg object 25"/>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6" name="bg object 26"/>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7" name="bg object 27"/>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8" name="bg object 28"/>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9" name="bg object 29"/>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0" name="bg object 30"/>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1" name="bg object 31"/>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2" name="bg object 32"/>
          <p:cNvSpPr/>
          <p:nvPr/>
        </p:nvSpPr>
        <p:spPr>
          <a:xfrm>
            <a:off x="17079086" y="218447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3" name="bg object 33"/>
          <p:cNvSpPr/>
          <p:nvPr/>
        </p:nvSpPr>
        <p:spPr>
          <a:xfrm>
            <a:off x="17079086" y="1537195"/>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34" name="bg object 34"/>
          <p:cNvSpPr/>
          <p:nvPr/>
        </p:nvSpPr>
        <p:spPr>
          <a:xfrm>
            <a:off x="17079086" y="889203"/>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35" name="bg object 35"/>
          <p:cNvSpPr/>
          <p:nvPr/>
        </p:nvSpPr>
        <p:spPr>
          <a:xfrm>
            <a:off x="17392336" y="3797258"/>
            <a:ext cx="895985" cy="5598160"/>
          </a:xfrm>
          <a:custGeom>
            <a:avLst/>
            <a:gdLst/>
            <a:ahLst/>
            <a:cxnLst/>
            <a:rect l="l" t="t" r="r" b="b"/>
            <a:pathLst>
              <a:path w="895984" h="5598159">
                <a:moveTo>
                  <a:pt x="895675" y="5597919"/>
                </a:moveTo>
                <a:lnTo>
                  <a:pt x="0" y="5597919"/>
                </a:lnTo>
                <a:lnTo>
                  <a:pt x="0" y="0"/>
                </a:lnTo>
                <a:lnTo>
                  <a:pt x="895675" y="0"/>
                </a:lnTo>
              </a:path>
            </a:pathLst>
          </a:custGeom>
          <a:ln w="76316">
            <a:solidFill>
              <a:srgbClr val="FFB700"/>
            </a:solidFill>
          </a:ln>
        </p:spPr>
        <p:txBody>
          <a:bodyPr wrap="square" lIns="0" tIns="0" rIns="0" bIns="0" rtlCol="0"/>
          <a:lstStyle/>
          <a:p>
            <a:endParaRPr/>
          </a:p>
        </p:txBody>
      </p:sp>
      <p:sp>
        <p:nvSpPr>
          <p:cNvPr id="36" name="bg object 36"/>
          <p:cNvSpPr/>
          <p:nvPr/>
        </p:nvSpPr>
        <p:spPr>
          <a:xfrm>
            <a:off x="12986638" y="9631440"/>
            <a:ext cx="5295900" cy="654685"/>
          </a:xfrm>
          <a:custGeom>
            <a:avLst/>
            <a:gdLst/>
            <a:ahLst/>
            <a:cxnLst/>
            <a:rect l="l" t="t" r="r" b="b"/>
            <a:pathLst>
              <a:path w="5295900" h="654684">
                <a:moveTo>
                  <a:pt x="5295899" y="0"/>
                </a:moveTo>
                <a:lnTo>
                  <a:pt x="0" y="0"/>
                </a:lnTo>
                <a:lnTo>
                  <a:pt x="0" y="654397"/>
                </a:lnTo>
                <a:lnTo>
                  <a:pt x="5295899" y="654397"/>
                </a:lnTo>
                <a:lnTo>
                  <a:pt x="5295899" y="0"/>
                </a:lnTo>
                <a:close/>
              </a:path>
            </a:pathLst>
          </a:custGeom>
          <a:solidFill>
            <a:srgbClr val="18181A"/>
          </a:solidFill>
        </p:spPr>
        <p:txBody>
          <a:bodyPr wrap="square" lIns="0" tIns="0" rIns="0" bIns="0" rtlCol="0"/>
          <a:lstStyle/>
          <a:p>
            <a:endParaRPr/>
          </a:p>
        </p:txBody>
      </p:sp>
      <p:pic>
        <p:nvPicPr>
          <p:cNvPr id="37" name="bg object 37"/>
          <p:cNvPicPr/>
          <p:nvPr/>
        </p:nvPicPr>
        <p:blipFill>
          <a:blip r:embed="rId2" cstate="print"/>
          <a:stretch>
            <a:fillRect/>
          </a:stretch>
        </p:blipFill>
        <p:spPr>
          <a:xfrm>
            <a:off x="1604263" y="2183688"/>
            <a:ext cx="13954112" cy="311467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0" y="889914"/>
            <a:ext cx="17078325" cy="8506460"/>
          </a:xfrm>
          <a:custGeom>
            <a:avLst/>
            <a:gdLst/>
            <a:ahLst/>
            <a:cxnLst/>
            <a:rect l="l" t="t" r="r" b="b"/>
            <a:pathLst>
              <a:path w="17078325" h="8506460">
                <a:moveTo>
                  <a:pt x="17078325" y="0"/>
                </a:moveTo>
                <a:lnTo>
                  <a:pt x="0" y="0"/>
                </a:lnTo>
                <a:lnTo>
                  <a:pt x="0" y="8505980"/>
                </a:lnTo>
                <a:lnTo>
                  <a:pt x="8539162" y="8505980"/>
                </a:lnTo>
                <a:lnTo>
                  <a:pt x="17078325" y="8505980"/>
                </a:lnTo>
                <a:lnTo>
                  <a:pt x="17078325" y="0"/>
                </a:lnTo>
                <a:close/>
              </a:path>
            </a:pathLst>
          </a:custGeom>
          <a:solidFill>
            <a:srgbClr val="FFFFFF"/>
          </a:solidFill>
        </p:spPr>
        <p:txBody>
          <a:bodyPr wrap="square" lIns="0" tIns="0" rIns="0" bIns="0" rtlCol="0"/>
          <a:lstStyle/>
          <a:p>
            <a:endParaRPr/>
          </a:p>
        </p:txBody>
      </p:sp>
      <p:sp>
        <p:nvSpPr>
          <p:cNvPr id="18" name="bg object 18"/>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19" name="bg object 19"/>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0" name="bg object 20"/>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1" name="bg object 21"/>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2" name="bg object 22"/>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3" name="bg object 23"/>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4" name="bg object 24"/>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5" name="bg object 25"/>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6" name="bg object 26"/>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7" name="bg object 27"/>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8" name="bg object 28"/>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9" name="bg object 29"/>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0" name="bg object 30"/>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1" name="bg object 31"/>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2" name="bg object 32"/>
          <p:cNvSpPr/>
          <p:nvPr/>
        </p:nvSpPr>
        <p:spPr>
          <a:xfrm>
            <a:off x="17079086" y="2184476"/>
            <a:ext cx="1208405" cy="267335"/>
          </a:xfrm>
          <a:custGeom>
            <a:avLst/>
            <a:gdLst/>
            <a:ahLst/>
            <a:cxnLst/>
            <a:rect l="l" t="t" r="r" b="b"/>
            <a:pathLst>
              <a:path w="1208405" h="267335">
                <a:moveTo>
                  <a:pt x="1208023" y="266826"/>
                </a:moveTo>
                <a:lnTo>
                  <a:pt x="0" y="266826"/>
                </a:lnTo>
                <a:lnTo>
                  <a:pt x="0" y="0"/>
                </a:lnTo>
                <a:lnTo>
                  <a:pt x="1208023" y="0"/>
                </a:lnTo>
                <a:lnTo>
                  <a:pt x="1208023" y="266826"/>
                </a:lnTo>
                <a:close/>
              </a:path>
            </a:pathLst>
          </a:custGeom>
          <a:solidFill>
            <a:srgbClr val="29282C"/>
          </a:solidFill>
        </p:spPr>
        <p:txBody>
          <a:bodyPr wrap="square" lIns="0" tIns="0" rIns="0" bIns="0" rtlCol="0"/>
          <a:lstStyle/>
          <a:p>
            <a:endParaRPr/>
          </a:p>
        </p:txBody>
      </p:sp>
      <p:sp>
        <p:nvSpPr>
          <p:cNvPr id="2" name="Holder 2"/>
          <p:cNvSpPr>
            <a:spLocks noGrp="1"/>
          </p:cNvSpPr>
          <p:nvPr>
            <p:ph type="title"/>
          </p:nvPr>
        </p:nvSpPr>
        <p:spPr>
          <a:xfrm>
            <a:off x="1558925" y="2325453"/>
            <a:ext cx="6915150" cy="1854200"/>
          </a:xfrm>
          <a:prstGeom prst="rect">
            <a:avLst/>
          </a:prstGeom>
        </p:spPr>
        <p:txBody>
          <a:bodyPr wrap="square" lIns="0" tIns="0" rIns="0" bIns="0">
            <a:spAutoFit/>
          </a:bodyPr>
          <a:lstStyle>
            <a:lvl1pPr>
              <a:defRPr sz="6000" b="1" i="0">
                <a:solidFill>
                  <a:srgbClr val="18181A"/>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A9BDD-AE2A-B3F8-4CBA-431012FB5DF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E10420-DBBF-481E-71AF-694B83568778}"/>
              </a:ext>
            </a:extLst>
          </p:cNvPr>
          <p:cNvSpPr txBox="1">
            <a:spLocks noGrp="1"/>
          </p:cNvSpPr>
          <p:nvPr>
            <p:ph type="title"/>
          </p:nvPr>
        </p:nvSpPr>
        <p:spPr>
          <a:xfrm>
            <a:off x="1861598" y="2349776"/>
            <a:ext cx="14122240" cy="1973425"/>
          </a:xfrm>
          <a:prstGeom prst="rect">
            <a:avLst/>
          </a:prstGeom>
        </p:spPr>
        <p:txBody>
          <a:bodyPr vert="horz" wrap="square" lIns="0" tIns="4445" rIns="0" bIns="0" rtlCol="0">
            <a:spAutoFit/>
          </a:bodyPr>
          <a:lstStyle/>
          <a:p>
            <a:pPr marL="12700" marR="5080" algn="ctr">
              <a:lnSpc>
                <a:spcPct val="101200"/>
              </a:lnSpc>
              <a:spcBef>
                <a:spcPts val="35"/>
              </a:spcBef>
            </a:pPr>
            <a:r>
              <a:rPr lang="en-US" sz="6600" dirty="0">
                <a:latin typeface="Tahoma"/>
                <a:cs typeface="Tahoma"/>
              </a:rPr>
              <a:t>Advanced Programming Practice Project</a:t>
            </a:r>
            <a:endParaRPr sz="6600" dirty="0">
              <a:latin typeface="Tahoma"/>
              <a:cs typeface="Tahoma"/>
            </a:endParaRPr>
          </a:p>
        </p:txBody>
      </p:sp>
      <p:sp>
        <p:nvSpPr>
          <p:cNvPr id="3" name="object 3">
            <a:extLst>
              <a:ext uri="{FF2B5EF4-FFF2-40B4-BE49-F238E27FC236}">
                <a16:creationId xmlns:a16="http://schemas.microsoft.com/office/drawing/2014/main" id="{EF2ABCB7-4D9E-D115-69C9-F36E16344156}"/>
              </a:ext>
            </a:extLst>
          </p:cNvPr>
          <p:cNvSpPr/>
          <p:nvPr/>
        </p:nvSpPr>
        <p:spPr>
          <a:xfrm>
            <a:off x="15957390" y="0"/>
            <a:ext cx="1807210" cy="5163185"/>
          </a:xfrm>
          <a:custGeom>
            <a:avLst/>
            <a:gdLst/>
            <a:ahLst/>
            <a:cxnLst/>
            <a:rect l="l" t="t" r="r" b="b"/>
            <a:pathLst>
              <a:path w="1807209" h="5163185">
                <a:moveTo>
                  <a:pt x="903461" y="5163019"/>
                </a:moveTo>
                <a:lnTo>
                  <a:pt x="0" y="5163019"/>
                </a:lnTo>
                <a:lnTo>
                  <a:pt x="0" y="0"/>
                </a:lnTo>
              </a:path>
              <a:path w="1807209" h="5163185">
                <a:moveTo>
                  <a:pt x="1807050" y="0"/>
                </a:moveTo>
                <a:lnTo>
                  <a:pt x="1807050" y="5163019"/>
                </a:lnTo>
                <a:lnTo>
                  <a:pt x="903461" y="5163019"/>
                </a:lnTo>
              </a:path>
            </a:pathLst>
          </a:custGeom>
          <a:ln w="76317">
            <a:solidFill>
              <a:srgbClr val="FFB700"/>
            </a:solidFill>
          </a:ln>
        </p:spPr>
        <p:txBody>
          <a:bodyPr wrap="square" lIns="0" tIns="0" rIns="0" bIns="0" rtlCol="0"/>
          <a:lstStyle/>
          <a:p>
            <a:endParaRPr dirty="0"/>
          </a:p>
        </p:txBody>
      </p:sp>
      <p:sp>
        <p:nvSpPr>
          <p:cNvPr id="4" name="object 4">
            <a:extLst>
              <a:ext uri="{FF2B5EF4-FFF2-40B4-BE49-F238E27FC236}">
                <a16:creationId xmlns:a16="http://schemas.microsoft.com/office/drawing/2014/main" id="{6E71073F-8670-BA1A-C252-B23ADD86B56C}"/>
              </a:ext>
            </a:extLst>
          </p:cNvPr>
          <p:cNvSpPr/>
          <p:nvPr/>
        </p:nvSpPr>
        <p:spPr>
          <a:xfrm>
            <a:off x="13680693" y="9778318"/>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29282C"/>
          </a:solidFill>
        </p:spPr>
        <p:txBody>
          <a:bodyPr wrap="square" lIns="0" tIns="0" rIns="0" bIns="0" rtlCol="0"/>
          <a:lstStyle/>
          <a:p>
            <a:endParaRPr dirty="0"/>
          </a:p>
        </p:txBody>
      </p:sp>
      <p:sp>
        <p:nvSpPr>
          <p:cNvPr id="5" name="object 5">
            <a:extLst>
              <a:ext uri="{FF2B5EF4-FFF2-40B4-BE49-F238E27FC236}">
                <a16:creationId xmlns:a16="http://schemas.microsoft.com/office/drawing/2014/main" id="{184258A7-CD91-7A83-6B0D-5D24B4225E63}"/>
              </a:ext>
            </a:extLst>
          </p:cNvPr>
          <p:cNvSpPr/>
          <p:nvPr/>
        </p:nvSpPr>
        <p:spPr>
          <a:xfrm>
            <a:off x="13680693" y="9233279"/>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575259"/>
          </a:solidFill>
        </p:spPr>
        <p:txBody>
          <a:bodyPr wrap="square" lIns="0" tIns="0" rIns="0" bIns="0" rtlCol="0"/>
          <a:lstStyle/>
          <a:p>
            <a:endParaRPr dirty="0"/>
          </a:p>
        </p:txBody>
      </p:sp>
      <p:sp>
        <p:nvSpPr>
          <p:cNvPr id="6" name="object 6">
            <a:extLst>
              <a:ext uri="{FF2B5EF4-FFF2-40B4-BE49-F238E27FC236}">
                <a16:creationId xmlns:a16="http://schemas.microsoft.com/office/drawing/2014/main" id="{3B1E023D-364E-E0BD-7327-FB3C4CD309DB}"/>
              </a:ext>
            </a:extLst>
          </p:cNvPr>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dirty="0"/>
          </a:p>
        </p:txBody>
      </p:sp>
      <p:sp>
        <p:nvSpPr>
          <p:cNvPr id="7" name="object 7">
            <a:extLst>
              <a:ext uri="{FF2B5EF4-FFF2-40B4-BE49-F238E27FC236}">
                <a16:creationId xmlns:a16="http://schemas.microsoft.com/office/drawing/2014/main" id="{41F8F506-1471-800F-7EFA-F0C3313CF7D6}"/>
              </a:ext>
            </a:extLst>
          </p:cNvPr>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dirty="0"/>
          </a:p>
        </p:txBody>
      </p:sp>
    </p:spTree>
    <p:extLst>
      <p:ext uri="{BB962C8B-B14F-4D97-AF65-F5344CB8AC3E}">
        <p14:creationId xmlns:p14="http://schemas.microsoft.com/office/powerpoint/2010/main" val="97742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2CA-97CB-A841-74B6-3F6BBD8ED3FE}"/>
              </a:ext>
            </a:extLst>
          </p:cNvPr>
          <p:cNvSpPr>
            <a:spLocks noGrp="1"/>
          </p:cNvSpPr>
          <p:nvPr>
            <p:ph type="ctrTitle"/>
          </p:nvPr>
        </p:nvSpPr>
        <p:spPr>
          <a:xfrm>
            <a:off x="615950" y="1949450"/>
            <a:ext cx="15555595" cy="923330"/>
          </a:xfrm>
        </p:spPr>
        <p:txBody>
          <a:bodyPr/>
          <a:lstStyle/>
          <a:p>
            <a:r>
              <a:rPr lang="en-US" dirty="0"/>
              <a:t>Introduction to Python Music Player</a:t>
            </a:r>
            <a:endParaRPr lang="en-IN" dirty="0"/>
          </a:p>
        </p:txBody>
      </p:sp>
      <p:sp>
        <p:nvSpPr>
          <p:cNvPr id="3" name="Subtitle 2">
            <a:extLst>
              <a:ext uri="{FF2B5EF4-FFF2-40B4-BE49-F238E27FC236}">
                <a16:creationId xmlns:a16="http://schemas.microsoft.com/office/drawing/2014/main" id="{03B4668A-730A-324E-93CE-6FB61E49A191}"/>
              </a:ext>
            </a:extLst>
          </p:cNvPr>
          <p:cNvSpPr>
            <a:spLocks noGrp="1"/>
          </p:cNvSpPr>
          <p:nvPr>
            <p:ph type="subTitle" idx="4"/>
          </p:nvPr>
        </p:nvSpPr>
        <p:spPr>
          <a:xfrm>
            <a:off x="615950" y="4387850"/>
            <a:ext cx="7010400" cy="3962400"/>
          </a:xfrm>
        </p:spPr>
        <p:txBody>
          <a:bodyPr/>
          <a:lstStyle/>
          <a:p>
            <a:r>
              <a:rPr lang="en-US" sz="2600" b="1" dirty="0"/>
              <a:t>The Python Music Player is a simple yet functional application designed to provide a seamless music playback experience. Built using the </a:t>
            </a:r>
            <a:r>
              <a:rPr lang="en-US" sz="2600" b="1" dirty="0" err="1"/>
              <a:t>Tkinter</a:t>
            </a:r>
            <a:r>
              <a:rPr lang="en-US" sz="2600" b="1" dirty="0"/>
              <a:t> library for the graphical user interface (GUI) and the </a:t>
            </a:r>
            <a:r>
              <a:rPr lang="en-US" sz="2600" b="1" dirty="0" err="1"/>
              <a:t>Pygame</a:t>
            </a:r>
            <a:r>
              <a:rPr lang="en-US" sz="2600" b="1" dirty="0"/>
              <a:t> library for audio management, this music player allows users to easily navigate and enjoy their favorite tracks.</a:t>
            </a:r>
            <a:endParaRPr lang="en-IN" sz="2600" b="1" dirty="0"/>
          </a:p>
        </p:txBody>
      </p:sp>
      <p:pic>
        <p:nvPicPr>
          <p:cNvPr id="5" name="Picture 4">
            <a:extLst>
              <a:ext uri="{FF2B5EF4-FFF2-40B4-BE49-F238E27FC236}">
                <a16:creationId xmlns:a16="http://schemas.microsoft.com/office/drawing/2014/main" id="{0B72658C-155B-2D3C-3816-94165E89A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150" y="3870082"/>
            <a:ext cx="8802584" cy="4480168"/>
          </a:xfrm>
          <a:prstGeom prst="rect">
            <a:avLst/>
          </a:prstGeom>
        </p:spPr>
      </p:pic>
    </p:spTree>
    <p:extLst>
      <p:ext uri="{BB962C8B-B14F-4D97-AF65-F5344CB8AC3E}">
        <p14:creationId xmlns:p14="http://schemas.microsoft.com/office/powerpoint/2010/main" val="315009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4B80C-E374-A21B-3D64-0FEA1E31E9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5E625-9599-8796-1803-EFF897988CC3}"/>
              </a:ext>
            </a:extLst>
          </p:cNvPr>
          <p:cNvSpPr>
            <a:spLocks noGrp="1"/>
          </p:cNvSpPr>
          <p:nvPr>
            <p:ph type="title"/>
          </p:nvPr>
        </p:nvSpPr>
        <p:spPr>
          <a:xfrm>
            <a:off x="692150" y="1187450"/>
            <a:ext cx="6915150" cy="923330"/>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D42CCA85-BB68-4E62-0256-A87E02F614D6}"/>
              </a:ext>
            </a:extLst>
          </p:cNvPr>
          <p:cNvSpPr>
            <a:spLocks noGrp="1"/>
          </p:cNvSpPr>
          <p:nvPr>
            <p:ph type="body" idx="1"/>
          </p:nvPr>
        </p:nvSpPr>
        <p:spPr>
          <a:xfrm>
            <a:off x="692150" y="3016250"/>
            <a:ext cx="13182600" cy="4924425"/>
          </a:xfrm>
        </p:spPr>
        <p:txBody>
          <a:bodyPr/>
          <a:lstStyle/>
          <a:p>
            <a:r>
              <a:rPr lang="en-US" sz="3200" dirty="0"/>
              <a:t>The Python Music Player project is a desktop application designed to provide an accessible and user-friendly interface for playing and managing audio files, specifically MP3 format. Leveraging the </a:t>
            </a:r>
            <a:r>
              <a:rPr lang="en-US" sz="3200" dirty="0" err="1"/>
              <a:t>Tkinter</a:t>
            </a:r>
            <a:r>
              <a:rPr lang="en-US" sz="3200" dirty="0"/>
              <a:t> library for graphical user interface (GUI) development and </a:t>
            </a:r>
            <a:r>
              <a:rPr lang="en-US" sz="3200" dirty="0" err="1"/>
              <a:t>Pygame</a:t>
            </a:r>
            <a:r>
              <a:rPr lang="en-US" sz="3200" dirty="0"/>
              <a:t> for audio playback, this project aims to deliver a straightforward music listening experience.</a:t>
            </a:r>
          </a:p>
          <a:p>
            <a:r>
              <a:rPr lang="en-US" sz="3200" dirty="0"/>
              <a:t>The application allows users to browse their file system and add music files to a dynamic playlist. It features essential playback controls, including play, pause, stop, and rewind, alongside volume control and mute functionality. Additionally, the player displays the total length and current playback time of tracks, enhancing user engagement.</a:t>
            </a:r>
          </a:p>
        </p:txBody>
      </p:sp>
    </p:spTree>
    <p:extLst>
      <p:ext uri="{BB962C8B-B14F-4D97-AF65-F5344CB8AC3E}">
        <p14:creationId xmlns:p14="http://schemas.microsoft.com/office/powerpoint/2010/main" val="120361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7F47-52BA-EBA6-C371-7F31761E5C04}"/>
              </a:ext>
            </a:extLst>
          </p:cNvPr>
          <p:cNvSpPr>
            <a:spLocks noGrp="1"/>
          </p:cNvSpPr>
          <p:nvPr>
            <p:ph type="ctrTitle"/>
          </p:nvPr>
        </p:nvSpPr>
        <p:spPr>
          <a:xfrm>
            <a:off x="844550" y="1568450"/>
            <a:ext cx="9835198" cy="1846659"/>
          </a:xfrm>
        </p:spPr>
        <p:txBody>
          <a:bodyPr/>
          <a:lstStyle/>
          <a:p>
            <a:r>
              <a:rPr lang="en-US" dirty="0"/>
              <a:t>Introduction to Python Music Player Logic</a:t>
            </a:r>
            <a:endParaRPr lang="en-IN" dirty="0"/>
          </a:p>
        </p:txBody>
      </p:sp>
      <p:sp>
        <p:nvSpPr>
          <p:cNvPr id="3" name="Subtitle 2">
            <a:extLst>
              <a:ext uri="{FF2B5EF4-FFF2-40B4-BE49-F238E27FC236}">
                <a16:creationId xmlns:a16="http://schemas.microsoft.com/office/drawing/2014/main" id="{950EDD97-0BFC-B7AC-DF38-22A1D3D087E0}"/>
              </a:ext>
            </a:extLst>
          </p:cNvPr>
          <p:cNvSpPr>
            <a:spLocks noGrp="1"/>
          </p:cNvSpPr>
          <p:nvPr>
            <p:ph type="subTitle" idx="4"/>
          </p:nvPr>
        </p:nvSpPr>
        <p:spPr>
          <a:xfrm>
            <a:off x="844551" y="4768850"/>
            <a:ext cx="7467599" cy="3962400"/>
          </a:xfrm>
        </p:spPr>
        <p:txBody>
          <a:bodyPr/>
          <a:lstStyle/>
          <a:p>
            <a:r>
              <a:rPr lang="en-US" sz="2400" b="1" dirty="0"/>
              <a:t>The logic of the Python Music Player integrates these components seamlessly to create a functional and enjoyable user experience. By effectively managing audio playback, user interactions, and the graphical interface, this application exemplifies how to combine programming concepts to build a practical software tool.</a:t>
            </a:r>
            <a:endParaRPr lang="en-IN" sz="2400" b="1" dirty="0"/>
          </a:p>
        </p:txBody>
      </p:sp>
      <p:pic>
        <p:nvPicPr>
          <p:cNvPr id="5" name="Picture 4">
            <a:extLst>
              <a:ext uri="{FF2B5EF4-FFF2-40B4-BE49-F238E27FC236}">
                <a16:creationId xmlns:a16="http://schemas.microsoft.com/office/drawing/2014/main" id="{1F774CD0-0676-DC0C-5C26-D0C23EA4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769" y="3941677"/>
            <a:ext cx="8115610" cy="4130656"/>
          </a:xfrm>
          <a:prstGeom prst="rect">
            <a:avLst/>
          </a:prstGeom>
        </p:spPr>
      </p:pic>
    </p:spTree>
    <p:extLst>
      <p:ext uri="{BB962C8B-B14F-4D97-AF65-F5344CB8AC3E}">
        <p14:creationId xmlns:p14="http://schemas.microsoft.com/office/powerpoint/2010/main" val="140021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294A-A18E-3839-9A8A-14B1CC87CEDC}"/>
              </a:ext>
            </a:extLst>
          </p:cNvPr>
          <p:cNvSpPr>
            <a:spLocks noGrp="1"/>
          </p:cNvSpPr>
          <p:nvPr>
            <p:ph type="ctrTitle"/>
          </p:nvPr>
        </p:nvSpPr>
        <p:spPr>
          <a:xfrm>
            <a:off x="1372552" y="2101850"/>
            <a:ext cx="15555595" cy="1000274"/>
          </a:xfrm>
        </p:spPr>
        <p:txBody>
          <a:bodyPr/>
          <a:lstStyle/>
          <a:p>
            <a:r>
              <a:rPr lang="en-US" sz="6500" dirty="0"/>
              <a:t>Working</a:t>
            </a:r>
            <a:endParaRPr lang="en-IN" sz="6500" dirty="0"/>
          </a:p>
        </p:txBody>
      </p:sp>
      <p:sp>
        <p:nvSpPr>
          <p:cNvPr id="3" name="Subtitle 2">
            <a:extLst>
              <a:ext uri="{FF2B5EF4-FFF2-40B4-BE49-F238E27FC236}">
                <a16:creationId xmlns:a16="http://schemas.microsoft.com/office/drawing/2014/main" id="{9723A4BC-0C57-A537-61F5-325C1087137E}"/>
              </a:ext>
            </a:extLst>
          </p:cNvPr>
          <p:cNvSpPr>
            <a:spLocks noGrp="1"/>
          </p:cNvSpPr>
          <p:nvPr>
            <p:ph type="subTitle" idx="4"/>
          </p:nvPr>
        </p:nvSpPr>
        <p:spPr>
          <a:xfrm>
            <a:off x="1372552" y="4540250"/>
            <a:ext cx="14183043" cy="3016210"/>
          </a:xfrm>
        </p:spPr>
        <p:txBody>
          <a:bodyPr/>
          <a:lstStyle/>
          <a:p>
            <a:r>
              <a:rPr lang="en-US" sz="2800" b="1" dirty="0"/>
              <a:t>The Python Music Player is a desktop application built using </a:t>
            </a:r>
            <a:r>
              <a:rPr lang="en-US" sz="2800" b="1" dirty="0" err="1"/>
              <a:t>Tkinter</a:t>
            </a:r>
            <a:r>
              <a:rPr lang="en-US" sz="2800" b="1" dirty="0"/>
              <a:t> for the GUI and </a:t>
            </a:r>
            <a:r>
              <a:rPr lang="en-US" sz="2800" b="1" dirty="0" err="1"/>
              <a:t>Pygame</a:t>
            </a:r>
            <a:r>
              <a:rPr lang="en-US" sz="2800" b="1" dirty="0"/>
              <a:t> for audio playback. It allows users to browse and add MP3 files to a playlist, displaying track information and providing controls for play, pause, stop, rewind, and volume adjustment. The application updates the current playback time in real-time using a separate thread. Volume control and mute functionalities enhance user experience. Error handling ensures smooth operation by alerting users to issues like missing files. Overall, the code combines various components to create an intuitive and functional music listening experience.</a:t>
            </a:r>
            <a:endParaRPr lang="en-IN" sz="2800" b="1" dirty="0"/>
          </a:p>
        </p:txBody>
      </p:sp>
    </p:spTree>
    <p:extLst>
      <p:ext uri="{BB962C8B-B14F-4D97-AF65-F5344CB8AC3E}">
        <p14:creationId xmlns:p14="http://schemas.microsoft.com/office/powerpoint/2010/main" val="162502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B44E-B247-C4A5-46DD-9E3DA80E0825}"/>
              </a:ext>
            </a:extLst>
          </p:cNvPr>
          <p:cNvSpPr>
            <a:spLocks noGrp="1"/>
          </p:cNvSpPr>
          <p:nvPr>
            <p:ph type="ctrTitle"/>
          </p:nvPr>
        </p:nvSpPr>
        <p:spPr>
          <a:xfrm>
            <a:off x="1335359" y="1492250"/>
            <a:ext cx="15555595" cy="923330"/>
          </a:xfrm>
        </p:spPr>
        <p:txBody>
          <a:bodyPr/>
          <a:lstStyle/>
          <a:p>
            <a:r>
              <a:rPr lang="en-US" dirty="0"/>
              <a:t>Technology Used</a:t>
            </a:r>
            <a:endParaRPr lang="en-IN" dirty="0"/>
          </a:p>
        </p:txBody>
      </p:sp>
      <p:sp>
        <p:nvSpPr>
          <p:cNvPr id="3" name="Subtitle 2">
            <a:extLst>
              <a:ext uri="{FF2B5EF4-FFF2-40B4-BE49-F238E27FC236}">
                <a16:creationId xmlns:a16="http://schemas.microsoft.com/office/drawing/2014/main" id="{5DD9AC51-6797-EDF4-AC05-7D659B032ABA}"/>
              </a:ext>
            </a:extLst>
          </p:cNvPr>
          <p:cNvSpPr>
            <a:spLocks noGrp="1"/>
          </p:cNvSpPr>
          <p:nvPr>
            <p:ph type="subTitle" idx="4"/>
          </p:nvPr>
        </p:nvSpPr>
        <p:spPr>
          <a:xfrm>
            <a:off x="1335359" y="2863850"/>
            <a:ext cx="14183043" cy="6278642"/>
          </a:xfrm>
        </p:spPr>
        <p:txBody>
          <a:bodyPr/>
          <a:lstStyle/>
          <a:p>
            <a:r>
              <a:rPr lang="en-US" sz="2400" dirty="0"/>
              <a:t>1. </a:t>
            </a:r>
            <a:r>
              <a:rPr lang="en-US" sz="2400" b="1" dirty="0"/>
              <a:t>Python</a:t>
            </a:r>
            <a:r>
              <a:rPr lang="en-US" sz="2400" dirty="0"/>
              <a:t>: The primary programming language used to develop the application, known for its readability and ease of use.</a:t>
            </a:r>
          </a:p>
          <a:p>
            <a:endParaRPr lang="en-US" sz="2400" dirty="0"/>
          </a:p>
          <a:p>
            <a:r>
              <a:rPr lang="en-US" sz="2400" dirty="0"/>
              <a:t>2. </a:t>
            </a:r>
            <a:r>
              <a:rPr lang="en-US" sz="2400" b="1" dirty="0" err="1"/>
              <a:t>Tkinter</a:t>
            </a:r>
            <a:r>
              <a:rPr lang="en-US" sz="2400" dirty="0"/>
              <a:t>: A standard Python library for creating graphical user interfaces (GUIs). It provides various widgets like buttons, labels, and list boxes for building the app's interface.</a:t>
            </a:r>
          </a:p>
          <a:p>
            <a:endParaRPr lang="en-US" sz="2400" dirty="0"/>
          </a:p>
          <a:p>
            <a:r>
              <a:rPr lang="en-US" sz="2400" dirty="0"/>
              <a:t>3. </a:t>
            </a:r>
            <a:r>
              <a:rPr lang="en-US" sz="2400" b="1" dirty="0" err="1"/>
              <a:t>Pygame</a:t>
            </a:r>
            <a:r>
              <a:rPr lang="en-US" sz="2400" dirty="0"/>
              <a:t>: A library that facilitates game development but is also used here for audio playback. It manages sound initialization, playback, volume control, and handling various audio formats.</a:t>
            </a:r>
          </a:p>
          <a:p>
            <a:endParaRPr lang="en-US" sz="2400" dirty="0"/>
          </a:p>
          <a:p>
            <a:r>
              <a:rPr lang="en-US" sz="2400" dirty="0"/>
              <a:t>4. </a:t>
            </a:r>
            <a:r>
              <a:rPr lang="en-US" sz="2400" b="1" dirty="0"/>
              <a:t>Mutagen</a:t>
            </a:r>
            <a:r>
              <a:rPr lang="en-US" sz="2400" dirty="0"/>
              <a:t>: A Python module used for handling audio metadata. In this application, it reads MP3 file properties, such as track length.</a:t>
            </a:r>
          </a:p>
          <a:p>
            <a:endParaRPr lang="en-US" sz="2400" dirty="0"/>
          </a:p>
          <a:p>
            <a:r>
              <a:rPr lang="en-US" sz="2400" dirty="0"/>
              <a:t>5. </a:t>
            </a:r>
            <a:r>
              <a:rPr lang="en-US" sz="2400" b="1" dirty="0"/>
              <a:t>Threading</a:t>
            </a:r>
            <a:r>
              <a:rPr lang="en-US" sz="2400" dirty="0"/>
              <a:t>: Python’s built-in threading module allows the application to update the current playback time without freezing the GUI, ensuring a smooth user experience.</a:t>
            </a:r>
          </a:p>
          <a:p>
            <a:endParaRPr lang="en-US" sz="2400" dirty="0"/>
          </a:p>
          <a:p>
            <a:r>
              <a:rPr lang="en-US" sz="2400" dirty="0"/>
              <a:t>6. </a:t>
            </a:r>
            <a:r>
              <a:rPr lang="en-US" sz="2400" b="1" dirty="0"/>
              <a:t>Image Files</a:t>
            </a:r>
            <a:r>
              <a:rPr lang="en-US" sz="2400" dirty="0"/>
              <a:t>: PNG images are used for the control buttons (play, pause, stop, etc.) to enhance the visual appeal of the application.</a:t>
            </a:r>
          </a:p>
        </p:txBody>
      </p:sp>
    </p:spTree>
    <p:extLst>
      <p:ext uri="{BB962C8B-B14F-4D97-AF65-F5344CB8AC3E}">
        <p14:creationId xmlns:p14="http://schemas.microsoft.com/office/powerpoint/2010/main" val="212236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661031-85B6-C418-7C1D-AA32B1E0B02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257F271-BD6A-EC4F-142D-8AC80A3D6CC4}"/>
              </a:ext>
            </a:extLst>
          </p:cNvPr>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grpSp>
        <p:nvGrpSpPr>
          <p:cNvPr id="3" name="object 3">
            <a:extLst>
              <a:ext uri="{FF2B5EF4-FFF2-40B4-BE49-F238E27FC236}">
                <a16:creationId xmlns:a16="http://schemas.microsoft.com/office/drawing/2014/main" id="{20CAAE03-637C-893F-069B-43C65ACB8DEC}"/>
              </a:ext>
            </a:extLst>
          </p:cNvPr>
          <p:cNvGrpSpPr/>
          <p:nvPr/>
        </p:nvGrpSpPr>
        <p:grpSpPr>
          <a:xfrm>
            <a:off x="719" y="1065259"/>
            <a:ext cx="17127220" cy="8157209"/>
            <a:chOff x="719" y="1065259"/>
            <a:chExt cx="17127220" cy="8157209"/>
          </a:xfrm>
        </p:grpSpPr>
        <p:sp>
          <p:nvSpPr>
            <p:cNvPr id="4" name="object 4">
              <a:extLst>
                <a:ext uri="{FF2B5EF4-FFF2-40B4-BE49-F238E27FC236}">
                  <a16:creationId xmlns:a16="http://schemas.microsoft.com/office/drawing/2014/main" id="{D8E12751-AED8-2587-B3FE-89C259E00BC1}"/>
                </a:ext>
              </a:extLst>
            </p:cNvPr>
            <p:cNvSpPr/>
            <p:nvPr/>
          </p:nvSpPr>
          <p:spPr>
            <a:xfrm>
              <a:off x="8866804" y="1084338"/>
              <a:ext cx="8242300" cy="8119109"/>
            </a:xfrm>
            <a:custGeom>
              <a:avLst/>
              <a:gdLst/>
              <a:ahLst/>
              <a:cxnLst/>
              <a:rect l="l" t="t" r="r" b="b"/>
              <a:pathLst>
                <a:path w="8242300" h="8119109">
                  <a:moveTo>
                    <a:pt x="4120570" y="0"/>
                  </a:moveTo>
                  <a:lnTo>
                    <a:pt x="8241712" y="0"/>
                  </a:lnTo>
                  <a:lnTo>
                    <a:pt x="8241712" y="8118647"/>
                  </a:lnTo>
                  <a:lnTo>
                    <a:pt x="0" y="8118647"/>
                  </a:lnTo>
                  <a:lnTo>
                    <a:pt x="0" y="0"/>
                  </a:lnTo>
                  <a:lnTo>
                    <a:pt x="4120570" y="0"/>
                  </a:lnTo>
                  <a:close/>
                </a:path>
              </a:pathLst>
            </a:custGeom>
            <a:ln w="38159">
              <a:solidFill>
                <a:srgbClr val="29282C"/>
              </a:solidFill>
            </a:ln>
          </p:spPr>
          <p:txBody>
            <a:bodyPr wrap="square" lIns="0" tIns="0" rIns="0" bIns="0" rtlCol="0"/>
            <a:lstStyle/>
            <a:p>
              <a:endParaRPr/>
            </a:p>
          </p:txBody>
        </p:sp>
        <p:sp>
          <p:nvSpPr>
            <p:cNvPr id="5" name="object 5">
              <a:extLst>
                <a:ext uri="{FF2B5EF4-FFF2-40B4-BE49-F238E27FC236}">
                  <a16:creationId xmlns:a16="http://schemas.microsoft.com/office/drawing/2014/main" id="{5AD07F62-46F6-E94F-F793-4801AC929088}"/>
                </a:ext>
              </a:extLst>
            </p:cNvPr>
            <p:cNvSpPr/>
            <p:nvPr/>
          </p:nvSpPr>
          <p:spPr>
            <a:xfrm>
              <a:off x="719" y="1848955"/>
              <a:ext cx="16861155" cy="6589395"/>
            </a:xfrm>
            <a:custGeom>
              <a:avLst/>
              <a:gdLst/>
              <a:ahLst/>
              <a:cxnLst/>
              <a:rect l="l" t="t" r="r" b="b"/>
              <a:pathLst>
                <a:path w="16861155" h="6589395">
                  <a:moveTo>
                    <a:pt x="16860943" y="0"/>
                  </a:moveTo>
                  <a:lnTo>
                    <a:pt x="8430442" y="0"/>
                  </a:lnTo>
                  <a:lnTo>
                    <a:pt x="0" y="0"/>
                  </a:lnTo>
                  <a:lnTo>
                    <a:pt x="0" y="6589369"/>
                  </a:lnTo>
                  <a:lnTo>
                    <a:pt x="16860943" y="6589369"/>
                  </a:lnTo>
                  <a:lnTo>
                    <a:pt x="16860943" y="0"/>
                  </a:lnTo>
                  <a:close/>
                </a:path>
              </a:pathLst>
            </a:custGeom>
            <a:solidFill>
              <a:srgbClr val="FFFFFF"/>
            </a:solidFill>
          </p:spPr>
          <p:txBody>
            <a:bodyPr wrap="square" lIns="0" tIns="0" rIns="0" bIns="0" rtlCol="0"/>
            <a:lstStyle/>
            <a:p>
              <a:endParaRPr/>
            </a:p>
          </p:txBody>
        </p:sp>
      </p:grpSp>
      <p:grpSp>
        <p:nvGrpSpPr>
          <p:cNvPr id="6" name="object 6">
            <a:extLst>
              <a:ext uri="{FF2B5EF4-FFF2-40B4-BE49-F238E27FC236}">
                <a16:creationId xmlns:a16="http://schemas.microsoft.com/office/drawing/2014/main" id="{4EC1C794-2EEB-ABCA-91B3-F92157C7702C}"/>
              </a:ext>
            </a:extLst>
          </p:cNvPr>
          <p:cNvGrpSpPr/>
          <p:nvPr/>
        </p:nvGrpSpPr>
        <p:grpSpPr>
          <a:xfrm>
            <a:off x="15528287" y="9557279"/>
            <a:ext cx="1590040" cy="394970"/>
            <a:chOff x="15528287" y="9557279"/>
            <a:chExt cx="1590040" cy="394970"/>
          </a:xfrm>
        </p:grpSpPr>
        <p:sp>
          <p:nvSpPr>
            <p:cNvPr id="7" name="object 7">
              <a:extLst>
                <a:ext uri="{FF2B5EF4-FFF2-40B4-BE49-F238E27FC236}">
                  <a16:creationId xmlns:a16="http://schemas.microsoft.com/office/drawing/2014/main" id="{19430F3F-5F63-C7F9-9F2B-9F59E0AC1E98}"/>
                </a:ext>
              </a:extLst>
            </p:cNvPr>
            <p:cNvSpPr/>
            <p:nvPr/>
          </p:nvSpPr>
          <p:spPr>
            <a:xfrm>
              <a:off x="16883888"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8" name="object 8">
              <a:extLst>
                <a:ext uri="{FF2B5EF4-FFF2-40B4-BE49-F238E27FC236}">
                  <a16:creationId xmlns:a16="http://schemas.microsoft.com/office/drawing/2014/main" id="{F5CA3940-F720-A9A9-9987-CC629C8DE52A}"/>
                </a:ext>
              </a:extLst>
            </p:cNvPr>
            <p:cNvSpPr/>
            <p:nvPr/>
          </p:nvSpPr>
          <p:spPr>
            <a:xfrm>
              <a:off x="16883948"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9" name="object 9">
              <a:extLst>
                <a:ext uri="{FF2B5EF4-FFF2-40B4-BE49-F238E27FC236}">
                  <a16:creationId xmlns:a16="http://schemas.microsoft.com/office/drawing/2014/main" id="{8A5E9EA8-0430-1806-E0A0-3C1FB4FA6F2C}"/>
                </a:ext>
              </a:extLst>
            </p:cNvPr>
            <p:cNvSpPr/>
            <p:nvPr/>
          </p:nvSpPr>
          <p:spPr>
            <a:xfrm>
              <a:off x="166592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0" name="object 10">
              <a:extLst>
                <a:ext uri="{FF2B5EF4-FFF2-40B4-BE49-F238E27FC236}">
                  <a16:creationId xmlns:a16="http://schemas.microsoft.com/office/drawing/2014/main" id="{B2193527-5DFB-8E71-C977-15F27ED5BA07}"/>
                </a:ext>
              </a:extLst>
            </p:cNvPr>
            <p:cNvSpPr/>
            <p:nvPr/>
          </p:nvSpPr>
          <p:spPr>
            <a:xfrm>
              <a:off x="16659289" y="9566638"/>
              <a:ext cx="224790" cy="375920"/>
            </a:xfrm>
            <a:custGeom>
              <a:avLst/>
              <a:gdLst/>
              <a:ahLst/>
              <a:cxnLst/>
              <a:rect l="l" t="t" r="r" b="b"/>
              <a:pathLst>
                <a:path w="224790" h="375920">
                  <a:moveTo>
                    <a:pt x="224658" y="0"/>
                  </a:moveTo>
                  <a:lnTo>
                    <a:pt x="33146" y="375822"/>
                  </a:lnTo>
                  <a:lnTo>
                    <a:pt x="0" y="375822"/>
                  </a:lnTo>
                  <a:lnTo>
                    <a:pt x="192147" y="0"/>
                  </a:lnTo>
                  <a:lnTo>
                    <a:pt x="224658" y="0"/>
                  </a:lnTo>
                  <a:close/>
                </a:path>
              </a:pathLst>
            </a:custGeom>
            <a:ln w="18718">
              <a:solidFill>
                <a:srgbClr val="18181A"/>
              </a:solidFill>
            </a:ln>
          </p:spPr>
          <p:txBody>
            <a:bodyPr wrap="square" lIns="0" tIns="0" rIns="0" bIns="0" rtlCol="0"/>
            <a:lstStyle/>
            <a:p>
              <a:endParaRPr/>
            </a:p>
          </p:txBody>
        </p:sp>
        <p:sp>
          <p:nvSpPr>
            <p:cNvPr id="11" name="object 11">
              <a:extLst>
                <a:ext uri="{FF2B5EF4-FFF2-40B4-BE49-F238E27FC236}">
                  <a16:creationId xmlns:a16="http://schemas.microsoft.com/office/drawing/2014/main" id="{066DCF8D-98A3-34FF-63A8-9D7DD3F41594}"/>
                </a:ext>
              </a:extLst>
            </p:cNvPr>
            <p:cNvSpPr/>
            <p:nvPr/>
          </p:nvSpPr>
          <p:spPr>
            <a:xfrm>
              <a:off x="164353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2" name="object 12">
              <a:extLst>
                <a:ext uri="{FF2B5EF4-FFF2-40B4-BE49-F238E27FC236}">
                  <a16:creationId xmlns:a16="http://schemas.microsoft.com/office/drawing/2014/main" id="{7E34205B-B98C-288A-8A6D-4D296DFA0122}"/>
                </a:ext>
              </a:extLst>
            </p:cNvPr>
            <p:cNvSpPr/>
            <p:nvPr/>
          </p:nvSpPr>
          <p:spPr>
            <a:xfrm>
              <a:off x="16435393" y="9566638"/>
              <a:ext cx="224790" cy="375920"/>
            </a:xfrm>
            <a:custGeom>
              <a:avLst/>
              <a:gdLst/>
              <a:ahLst/>
              <a:cxnLst/>
              <a:rect l="l" t="t" r="r" b="b"/>
              <a:pathLst>
                <a:path w="224790" h="375920">
                  <a:moveTo>
                    <a:pt x="224531" y="0"/>
                  </a:moveTo>
                  <a:lnTo>
                    <a:pt x="33146"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13" name="object 13">
              <a:extLst>
                <a:ext uri="{FF2B5EF4-FFF2-40B4-BE49-F238E27FC236}">
                  <a16:creationId xmlns:a16="http://schemas.microsoft.com/office/drawing/2014/main" id="{3CD06091-53BA-2F33-E6C2-FB5494B898CC}"/>
                </a:ext>
              </a:extLst>
            </p:cNvPr>
            <p:cNvSpPr/>
            <p:nvPr/>
          </p:nvSpPr>
          <p:spPr>
            <a:xfrm>
              <a:off x="16210788" y="9566639"/>
              <a:ext cx="224790" cy="375920"/>
            </a:xfrm>
            <a:custGeom>
              <a:avLst/>
              <a:gdLst/>
              <a:ahLst/>
              <a:cxnLst/>
              <a:rect l="l" t="t" r="r" b="b"/>
              <a:pathLst>
                <a:path w="224790" h="375920">
                  <a:moveTo>
                    <a:pt x="224536" y="0"/>
                  </a:moveTo>
                  <a:lnTo>
                    <a:pt x="192151" y="0"/>
                  </a:lnTo>
                  <a:lnTo>
                    <a:pt x="0" y="375820"/>
                  </a:lnTo>
                  <a:lnTo>
                    <a:pt x="33020" y="375820"/>
                  </a:lnTo>
                  <a:lnTo>
                    <a:pt x="224536" y="0"/>
                  </a:lnTo>
                  <a:close/>
                </a:path>
              </a:pathLst>
            </a:custGeom>
            <a:solidFill>
              <a:srgbClr val="18181A"/>
            </a:solidFill>
          </p:spPr>
          <p:txBody>
            <a:bodyPr wrap="square" lIns="0" tIns="0" rIns="0" bIns="0" rtlCol="0"/>
            <a:lstStyle/>
            <a:p>
              <a:endParaRPr/>
            </a:p>
          </p:txBody>
        </p:sp>
        <p:sp>
          <p:nvSpPr>
            <p:cNvPr id="14" name="object 14">
              <a:extLst>
                <a:ext uri="{FF2B5EF4-FFF2-40B4-BE49-F238E27FC236}">
                  <a16:creationId xmlns:a16="http://schemas.microsoft.com/office/drawing/2014/main" id="{FD93C092-33B3-23CA-C70A-84712CE846AA}"/>
                </a:ext>
              </a:extLst>
            </p:cNvPr>
            <p:cNvSpPr/>
            <p:nvPr/>
          </p:nvSpPr>
          <p:spPr>
            <a:xfrm>
              <a:off x="16210734"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5" name="object 15">
              <a:extLst>
                <a:ext uri="{FF2B5EF4-FFF2-40B4-BE49-F238E27FC236}">
                  <a16:creationId xmlns:a16="http://schemas.microsoft.com/office/drawing/2014/main" id="{325AA9FB-2386-BCE7-C27B-E85A66C089A9}"/>
                </a:ext>
              </a:extLst>
            </p:cNvPr>
            <p:cNvSpPr/>
            <p:nvPr/>
          </p:nvSpPr>
          <p:spPr>
            <a:xfrm>
              <a:off x="159861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6" name="object 16">
              <a:extLst>
                <a:ext uri="{FF2B5EF4-FFF2-40B4-BE49-F238E27FC236}">
                  <a16:creationId xmlns:a16="http://schemas.microsoft.com/office/drawing/2014/main" id="{B5C1B552-416F-FB68-DB32-6B2B2DCF6547}"/>
                </a:ext>
              </a:extLst>
            </p:cNvPr>
            <p:cNvSpPr/>
            <p:nvPr/>
          </p:nvSpPr>
          <p:spPr>
            <a:xfrm>
              <a:off x="15986075"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7" name="object 17">
              <a:extLst>
                <a:ext uri="{FF2B5EF4-FFF2-40B4-BE49-F238E27FC236}">
                  <a16:creationId xmlns:a16="http://schemas.microsoft.com/office/drawing/2014/main" id="{70882F86-25F7-F296-B844-F2D7817E76ED}"/>
                </a:ext>
              </a:extLst>
            </p:cNvPr>
            <p:cNvSpPr/>
            <p:nvPr/>
          </p:nvSpPr>
          <p:spPr>
            <a:xfrm>
              <a:off x="157622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8" name="object 18">
              <a:extLst>
                <a:ext uri="{FF2B5EF4-FFF2-40B4-BE49-F238E27FC236}">
                  <a16:creationId xmlns:a16="http://schemas.microsoft.com/office/drawing/2014/main" id="{88238E38-6BEC-9D33-84E8-B4CD10D241C0}"/>
                </a:ext>
              </a:extLst>
            </p:cNvPr>
            <p:cNvSpPr/>
            <p:nvPr/>
          </p:nvSpPr>
          <p:spPr>
            <a:xfrm>
              <a:off x="15762178"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9" name="object 19">
              <a:extLst>
                <a:ext uri="{FF2B5EF4-FFF2-40B4-BE49-F238E27FC236}">
                  <a16:creationId xmlns:a16="http://schemas.microsoft.com/office/drawing/2014/main" id="{DDC46D46-71E0-8BE2-449E-898C32FDCB25}"/>
                </a:ext>
              </a:extLst>
            </p:cNvPr>
            <p:cNvSpPr/>
            <p:nvPr/>
          </p:nvSpPr>
          <p:spPr>
            <a:xfrm>
              <a:off x="15537561"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20" name="object 20">
              <a:extLst>
                <a:ext uri="{FF2B5EF4-FFF2-40B4-BE49-F238E27FC236}">
                  <a16:creationId xmlns:a16="http://schemas.microsoft.com/office/drawing/2014/main" id="{DAD11F3A-2297-4ABF-9251-8ECBA3FB7CCE}"/>
                </a:ext>
              </a:extLst>
            </p:cNvPr>
            <p:cNvSpPr/>
            <p:nvPr/>
          </p:nvSpPr>
          <p:spPr>
            <a:xfrm>
              <a:off x="15537647"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grpSp>
      <p:sp>
        <p:nvSpPr>
          <p:cNvPr id="21" name="object 21">
            <a:extLst>
              <a:ext uri="{FF2B5EF4-FFF2-40B4-BE49-F238E27FC236}">
                <a16:creationId xmlns:a16="http://schemas.microsoft.com/office/drawing/2014/main" id="{46547820-0C48-5523-C1DD-0508F577E3FA}"/>
              </a:ext>
            </a:extLst>
          </p:cNvPr>
          <p:cNvSpPr/>
          <p:nvPr/>
        </p:nvSpPr>
        <p:spPr>
          <a:xfrm>
            <a:off x="0" y="794817"/>
            <a:ext cx="4605655" cy="268605"/>
          </a:xfrm>
          <a:custGeom>
            <a:avLst/>
            <a:gdLst/>
            <a:ahLst/>
            <a:cxnLst/>
            <a:rect l="l" t="t" r="r" b="b"/>
            <a:pathLst>
              <a:path w="4605655" h="268605">
                <a:moveTo>
                  <a:pt x="0" y="268579"/>
                </a:moveTo>
                <a:lnTo>
                  <a:pt x="0" y="0"/>
                </a:lnTo>
                <a:lnTo>
                  <a:pt x="4605070" y="0"/>
                </a:lnTo>
                <a:lnTo>
                  <a:pt x="4605070" y="268579"/>
                </a:lnTo>
                <a:lnTo>
                  <a:pt x="0" y="268579"/>
                </a:lnTo>
                <a:close/>
              </a:path>
            </a:pathLst>
          </a:custGeom>
          <a:solidFill>
            <a:srgbClr val="575259"/>
          </a:solidFill>
        </p:spPr>
        <p:txBody>
          <a:bodyPr wrap="square" lIns="0" tIns="0" rIns="0" bIns="0" rtlCol="0"/>
          <a:lstStyle/>
          <a:p>
            <a:endParaRPr/>
          </a:p>
        </p:txBody>
      </p:sp>
      <p:sp>
        <p:nvSpPr>
          <p:cNvPr id="22" name="object 22">
            <a:extLst>
              <a:ext uri="{FF2B5EF4-FFF2-40B4-BE49-F238E27FC236}">
                <a16:creationId xmlns:a16="http://schemas.microsoft.com/office/drawing/2014/main" id="{141BAD3F-AD1A-DF9B-7769-2881F6DB8094}"/>
              </a:ext>
            </a:extLst>
          </p:cNvPr>
          <p:cNvSpPr/>
          <p:nvPr/>
        </p:nvSpPr>
        <p:spPr>
          <a:xfrm>
            <a:off x="-719" y="234721"/>
            <a:ext cx="4606290" cy="271780"/>
          </a:xfrm>
          <a:custGeom>
            <a:avLst/>
            <a:gdLst/>
            <a:ahLst/>
            <a:cxnLst/>
            <a:rect l="l" t="t" r="r" b="b"/>
            <a:pathLst>
              <a:path w="4606290" h="271780">
                <a:moveTo>
                  <a:pt x="4605790" y="0"/>
                </a:moveTo>
                <a:lnTo>
                  <a:pt x="0" y="0"/>
                </a:lnTo>
                <a:lnTo>
                  <a:pt x="0" y="271411"/>
                </a:lnTo>
                <a:lnTo>
                  <a:pt x="2303254" y="271411"/>
                </a:lnTo>
                <a:lnTo>
                  <a:pt x="4605790" y="271411"/>
                </a:lnTo>
                <a:lnTo>
                  <a:pt x="4605790" y="0"/>
                </a:lnTo>
                <a:close/>
              </a:path>
            </a:pathLst>
          </a:custGeom>
          <a:solidFill>
            <a:srgbClr val="86808A"/>
          </a:solidFill>
        </p:spPr>
        <p:txBody>
          <a:bodyPr wrap="square" lIns="0" tIns="0" rIns="0" bIns="0" rtlCol="0"/>
          <a:lstStyle/>
          <a:p>
            <a:endParaRPr/>
          </a:p>
        </p:txBody>
      </p:sp>
      <p:sp>
        <p:nvSpPr>
          <p:cNvPr id="23" name="object 23">
            <a:extLst>
              <a:ext uri="{FF2B5EF4-FFF2-40B4-BE49-F238E27FC236}">
                <a16:creationId xmlns:a16="http://schemas.microsoft.com/office/drawing/2014/main" id="{A8658533-24A9-5E22-8931-E2B1A1B359C8}"/>
              </a:ext>
            </a:extLst>
          </p:cNvPr>
          <p:cNvSpPr/>
          <p:nvPr/>
        </p:nvSpPr>
        <p:spPr>
          <a:xfrm>
            <a:off x="0" y="1339926"/>
            <a:ext cx="4605655" cy="266700"/>
          </a:xfrm>
          <a:custGeom>
            <a:avLst/>
            <a:gdLst/>
            <a:ahLst/>
            <a:cxnLst/>
            <a:rect l="l" t="t" r="r" b="b"/>
            <a:pathLst>
              <a:path w="4605655" h="266700">
                <a:moveTo>
                  <a:pt x="0" y="266699"/>
                </a:moveTo>
                <a:lnTo>
                  <a:pt x="0" y="0"/>
                </a:lnTo>
                <a:lnTo>
                  <a:pt x="4605070" y="0"/>
                </a:lnTo>
                <a:lnTo>
                  <a:pt x="4605070" y="266699"/>
                </a:lnTo>
                <a:lnTo>
                  <a:pt x="0" y="266699"/>
                </a:lnTo>
                <a:close/>
              </a:path>
            </a:pathLst>
          </a:custGeom>
          <a:solidFill>
            <a:srgbClr val="29282C"/>
          </a:solidFill>
        </p:spPr>
        <p:txBody>
          <a:bodyPr wrap="square" lIns="0" tIns="0" rIns="0" bIns="0" rtlCol="0"/>
          <a:lstStyle/>
          <a:p>
            <a:endParaRPr/>
          </a:p>
        </p:txBody>
      </p:sp>
      <p:sp>
        <p:nvSpPr>
          <p:cNvPr id="24" name="object 24">
            <a:extLst>
              <a:ext uri="{FF2B5EF4-FFF2-40B4-BE49-F238E27FC236}">
                <a16:creationId xmlns:a16="http://schemas.microsoft.com/office/drawing/2014/main" id="{B00F17CD-8429-8FC8-8BA2-52ACAF0E502E}"/>
              </a:ext>
            </a:extLst>
          </p:cNvPr>
          <p:cNvSpPr/>
          <p:nvPr/>
        </p:nvSpPr>
        <p:spPr>
          <a:xfrm>
            <a:off x="12986638" y="0"/>
            <a:ext cx="5295900" cy="1612265"/>
          </a:xfrm>
          <a:custGeom>
            <a:avLst/>
            <a:gdLst/>
            <a:ahLst/>
            <a:cxnLst/>
            <a:rect l="l" t="t" r="r" b="b"/>
            <a:pathLst>
              <a:path w="5295900" h="1612265">
                <a:moveTo>
                  <a:pt x="5295899" y="0"/>
                </a:moveTo>
                <a:lnTo>
                  <a:pt x="0" y="0"/>
                </a:lnTo>
                <a:lnTo>
                  <a:pt x="0" y="1611934"/>
                </a:lnTo>
                <a:lnTo>
                  <a:pt x="5295899" y="1611934"/>
                </a:lnTo>
                <a:lnTo>
                  <a:pt x="5295899" y="0"/>
                </a:lnTo>
                <a:close/>
              </a:path>
            </a:pathLst>
          </a:custGeom>
          <a:solidFill>
            <a:srgbClr val="18181A"/>
          </a:solidFill>
        </p:spPr>
        <p:txBody>
          <a:bodyPr wrap="square" lIns="0" tIns="0" rIns="0" bIns="0" rtlCol="0"/>
          <a:lstStyle/>
          <a:p>
            <a:endParaRPr/>
          </a:p>
        </p:txBody>
      </p:sp>
      <p:sp>
        <p:nvSpPr>
          <p:cNvPr id="25" name="object 25">
            <a:extLst>
              <a:ext uri="{FF2B5EF4-FFF2-40B4-BE49-F238E27FC236}">
                <a16:creationId xmlns:a16="http://schemas.microsoft.com/office/drawing/2014/main" id="{4484B998-0BC7-9CD1-9916-5EC26B6D1042}"/>
              </a:ext>
            </a:extLst>
          </p:cNvPr>
          <p:cNvSpPr/>
          <p:nvPr/>
        </p:nvSpPr>
        <p:spPr>
          <a:xfrm>
            <a:off x="523437" y="5116308"/>
            <a:ext cx="1807210" cy="5170805"/>
          </a:xfrm>
          <a:custGeom>
            <a:avLst/>
            <a:gdLst/>
            <a:ahLst/>
            <a:cxnLst/>
            <a:rect l="l" t="t" r="r" b="b"/>
            <a:pathLst>
              <a:path w="1807210" h="5170805">
                <a:moveTo>
                  <a:pt x="903573" y="0"/>
                </a:moveTo>
                <a:lnTo>
                  <a:pt x="1807146" y="0"/>
                </a:lnTo>
                <a:lnTo>
                  <a:pt x="1807146" y="5170690"/>
                </a:lnTo>
              </a:path>
              <a:path w="1807210" h="5170805">
                <a:moveTo>
                  <a:pt x="0" y="5170690"/>
                </a:moveTo>
                <a:lnTo>
                  <a:pt x="0" y="0"/>
                </a:lnTo>
                <a:lnTo>
                  <a:pt x="903573" y="0"/>
                </a:lnTo>
              </a:path>
            </a:pathLst>
          </a:custGeom>
          <a:ln w="76318">
            <a:solidFill>
              <a:srgbClr val="FFB700"/>
            </a:solidFill>
          </a:ln>
        </p:spPr>
        <p:txBody>
          <a:bodyPr wrap="square" lIns="0" tIns="0" rIns="0" bIns="0" rtlCol="0"/>
          <a:lstStyle/>
          <a:p>
            <a:endParaRPr/>
          </a:p>
        </p:txBody>
      </p:sp>
      <p:sp>
        <p:nvSpPr>
          <p:cNvPr id="26" name="object 26">
            <a:extLst>
              <a:ext uri="{FF2B5EF4-FFF2-40B4-BE49-F238E27FC236}">
                <a16:creationId xmlns:a16="http://schemas.microsoft.com/office/drawing/2014/main" id="{31BA46F1-80DB-309C-CA07-6431488B98E7}"/>
              </a:ext>
            </a:extLst>
          </p:cNvPr>
          <p:cNvSpPr/>
          <p:nvPr/>
        </p:nvSpPr>
        <p:spPr>
          <a:xfrm>
            <a:off x="2614248" y="8600334"/>
            <a:ext cx="1548130" cy="1525270"/>
          </a:xfrm>
          <a:custGeom>
            <a:avLst/>
            <a:gdLst/>
            <a:ahLst/>
            <a:cxnLst/>
            <a:rect l="l" t="t" r="r" b="b"/>
            <a:pathLst>
              <a:path w="1548129" h="1525270">
                <a:moveTo>
                  <a:pt x="773982" y="0"/>
                </a:moveTo>
                <a:lnTo>
                  <a:pt x="1547952" y="0"/>
                </a:lnTo>
                <a:lnTo>
                  <a:pt x="1547952" y="1524937"/>
                </a:lnTo>
                <a:lnTo>
                  <a:pt x="0" y="1524937"/>
                </a:lnTo>
                <a:lnTo>
                  <a:pt x="0" y="0"/>
                </a:lnTo>
                <a:lnTo>
                  <a:pt x="773982" y="0"/>
                </a:lnTo>
                <a:close/>
              </a:path>
            </a:pathLst>
          </a:custGeom>
          <a:ln w="38159">
            <a:solidFill>
              <a:srgbClr val="FFFFFF"/>
            </a:solidFill>
          </a:ln>
        </p:spPr>
        <p:txBody>
          <a:bodyPr wrap="square" lIns="0" tIns="0" rIns="0" bIns="0" rtlCol="0"/>
          <a:lstStyle/>
          <a:p>
            <a:endParaRPr/>
          </a:p>
        </p:txBody>
      </p:sp>
      <p:sp>
        <p:nvSpPr>
          <p:cNvPr id="27" name="object 27">
            <a:extLst>
              <a:ext uri="{FF2B5EF4-FFF2-40B4-BE49-F238E27FC236}">
                <a16:creationId xmlns:a16="http://schemas.microsoft.com/office/drawing/2014/main" id="{19F877E9-9DD6-5E35-2780-D4CEE9B7CCD5}"/>
              </a:ext>
            </a:extLst>
          </p:cNvPr>
          <p:cNvSpPr txBox="1">
            <a:spLocks noGrp="1"/>
          </p:cNvSpPr>
          <p:nvPr>
            <p:ph type="title"/>
          </p:nvPr>
        </p:nvSpPr>
        <p:spPr>
          <a:xfrm>
            <a:off x="6065164" y="2307393"/>
            <a:ext cx="9441815" cy="877163"/>
          </a:xfrm>
          <a:prstGeom prst="rect">
            <a:avLst/>
          </a:prstGeom>
        </p:spPr>
        <p:txBody>
          <a:bodyPr vert="horz" wrap="square" lIns="0" tIns="15240" rIns="0" bIns="0" rtlCol="0">
            <a:spAutoFit/>
          </a:bodyPr>
          <a:lstStyle/>
          <a:p>
            <a:pPr marL="12700" algn="r">
              <a:lnSpc>
                <a:spcPct val="100000"/>
              </a:lnSpc>
              <a:spcBef>
                <a:spcPts val="120"/>
              </a:spcBef>
            </a:pPr>
            <a:r>
              <a:rPr sz="5600" dirty="0">
                <a:latin typeface="Tahoma"/>
                <a:cs typeface="Tahoma"/>
              </a:rPr>
              <a:t>Conclusion</a:t>
            </a:r>
            <a:r>
              <a:rPr sz="5600" spc="-229" dirty="0">
                <a:latin typeface="Tahoma"/>
                <a:cs typeface="Tahoma"/>
              </a:rPr>
              <a:t> </a:t>
            </a:r>
            <a:endParaRPr sz="5600" dirty="0">
              <a:latin typeface="Tahoma"/>
              <a:cs typeface="Tahoma"/>
            </a:endParaRPr>
          </a:p>
        </p:txBody>
      </p:sp>
      <p:sp>
        <p:nvSpPr>
          <p:cNvPr id="30" name="object 30">
            <a:extLst>
              <a:ext uri="{FF2B5EF4-FFF2-40B4-BE49-F238E27FC236}">
                <a16:creationId xmlns:a16="http://schemas.microsoft.com/office/drawing/2014/main" id="{52215F3D-836E-5823-25E8-61D928D2DF0D}"/>
              </a:ext>
            </a:extLst>
          </p:cNvPr>
          <p:cNvSpPr txBox="1"/>
          <p:nvPr/>
        </p:nvSpPr>
        <p:spPr>
          <a:xfrm>
            <a:off x="3431359" y="3648481"/>
            <a:ext cx="12779375" cy="3007618"/>
          </a:xfrm>
          <a:prstGeom prst="rect">
            <a:avLst/>
          </a:prstGeom>
        </p:spPr>
        <p:txBody>
          <a:bodyPr vert="horz" wrap="square" lIns="0" tIns="6350" rIns="0" bIns="0" rtlCol="0">
            <a:spAutoFit/>
          </a:bodyPr>
          <a:lstStyle/>
          <a:p>
            <a:pPr marL="309880" marR="5080" indent="-297815" algn="r">
              <a:lnSpc>
                <a:spcPct val="101600"/>
              </a:lnSpc>
              <a:spcBef>
                <a:spcPts val="50"/>
              </a:spcBef>
              <a:tabLst>
                <a:tab pos="12466320" algn="l"/>
              </a:tabLst>
            </a:pPr>
            <a:endParaRPr lang="en-US" sz="2400" dirty="0"/>
          </a:p>
          <a:p>
            <a:pPr marL="309880" marR="5080" indent="-297815" algn="r">
              <a:lnSpc>
                <a:spcPct val="101600"/>
              </a:lnSpc>
              <a:spcBef>
                <a:spcPts val="50"/>
              </a:spcBef>
              <a:tabLst>
                <a:tab pos="12466320" algn="l"/>
              </a:tabLst>
            </a:pPr>
            <a:r>
              <a:rPr lang="en-US" sz="2400" dirty="0"/>
              <a:t>The </a:t>
            </a:r>
            <a:r>
              <a:rPr lang="en-US" sz="2400" b="1" dirty="0"/>
              <a:t>Python Music Player </a:t>
            </a:r>
            <a:r>
              <a:rPr lang="en-US" sz="2400" dirty="0"/>
              <a:t>project effectively combines </a:t>
            </a:r>
            <a:r>
              <a:rPr lang="en-US" sz="2400" b="1" dirty="0" err="1"/>
              <a:t>Tkinter</a:t>
            </a:r>
            <a:r>
              <a:rPr lang="en-US" sz="2400" dirty="0"/>
              <a:t> and </a:t>
            </a:r>
            <a:r>
              <a:rPr lang="en-US" sz="2400" b="1" dirty="0" err="1"/>
              <a:t>Pygame</a:t>
            </a:r>
            <a:r>
              <a:rPr lang="en-US" sz="2400" dirty="0"/>
              <a:t> to create a functional desktop application for music playback. It offers features such as playlist management, playback controls, volume adjustment, and real-time time display, ensuring an intuitive user experience. The implementation of error handling and threading enhances stability and responsiveness. Overall, this project serves as a practical tool for music enjoyment and as an educational resource for developers looking to improve their skills in </a:t>
            </a:r>
            <a:r>
              <a:rPr lang="en-US" sz="2400" b="1" dirty="0"/>
              <a:t>Python </a:t>
            </a:r>
            <a:r>
              <a:rPr lang="en-US" sz="2400" dirty="0"/>
              <a:t>and </a:t>
            </a:r>
            <a:r>
              <a:rPr lang="en-US" sz="2400" b="1" dirty="0"/>
              <a:t>GUI </a:t>
            </a:r>
            <a:r>
              <a:rPr lang="en-US" sz="2400" dirty="0"/>
              <a:t>development.</a:t>
            </a:r>
            <a:endParaRPr lang="en-US" sz="2400" dirty="0">
              <a:latin typeface="Verdana"/>
              <a:cs typeface="Verdana"/>
            </a:endParaRPr>
          </a:p>
        </p:txBody>
      </p:sp>
    </p:spTree>
    <p:extLst>
      <p:ext uri="{BB962C8B-B14F-4D97-AF65-F5344CB8AC3E}">
        <p14:creationId xmlns:p14="http://schemas.microsoft.com/office/powerpoint/2010/main" val="286264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1E94-544A-5872-3648-1F21EFBD761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C33FB2-8CF8-630E-51F7-C115DD2B0393}"/>
              </a:ext>
            </a:extLst>
          </p:cNvPr>
          <p:cNvSpPr/>
          <p:nvPr/>
        </p:nvSpPr>
        <p:spPr>
          <a:xfrm>
            <a:off x="13680693" y="9778313"/>
            <a:ext cx="4606290" cy="271780"/>
          </a:xfrm>
          <a:custGeom>
            <a:avLst/>
            <a:gdLst/>
            <a:ahLst/>
            <a:cxnLst/>
            <a:rect l="l" t="t" r="r" b="b"/>
            <a:pathLst>
              <a:path w="4606290" h="271779">
                <a:moveTo>
                  <a:pt x="4605782" y="0"/>
                </a:moveTo>
                <a:lnTo>
                  <a:pt x="0" y="0"/>
                </a:lnTo>
                <a:lnTo>
                  <a:pt x="0" y="271438"/>
                </a:lnTo>
                <a:lnTo>
                  <a:pt x="2303272" y="271438"/>
                </a:lnTo>
                <a:lnTo>
                  <a:pt x="4605782" y="271438"/>
                </a:lnTo>
                <a:lnTo>
                  <a:pt x="4605782" y="0"/>
                </a:lnTo>
                <a:close/>
              </a:path>
            </a:pathLst>
          </a:custGeom>
          <a:solidFill>
            <a:srgbClr val="29282C"/>
          </a:solidFill>
        </p:spPr>
        <p:txBody>
          <a:bodyPr wrap="square" lIns="0" tIns="0" rIns="0" bIns="0" rtlCol="0"/>
          <a:lstStyle/>
          <a:p>
            <a:endParaRPr/>
          </a:p>
        </p:txBody>
      </p:sp>
      <p:sp>
        <p:nvSpPr>
          <p:cNvPr id="3" name="object 3">
            <a:extLst>
              <a:ext uri="{FF2B5EF4-FFF2-40B4-BE49-F238E27FC236}">
                <a16:creationId xmlns:a16="http://schemas.microsoft.com/office/drawing/2014/main" id="{6945CC6D-C14D-E50E-DD9C-900034843CB9}"/>
              </a:ext>
            </a:extLst>
          </p:cNvPr>
          <p:cNvSpPr/>
          <p:nvPr/>
        </p:nvSpPr>
        <p:spPr>
          <a:xfrm>
            <a:off x="13680693" y="9233279"/>
            <a:ext cx="4606290" cy="271780"/>
          </a:xfrm>
          <a:custGeom>
            <a:avLst/>
            <a:gdLst/>
            <a:ahLst/>
            <a:cxnLst/>
            <a:rect l="l" t="t" r="r" b="b"/>
            <a:pathLst>
              <a:path w="4606290" h="271779">
                <a:moveTo>
                  <a:pt x="4605782" y="0"/>
                </a:moveTo>
                <a:lnTo>
                  <a:pt x="0" y="0"/>
                </a:lnTo>
                <a:lnTo>
                  <a:pt x="0" y="271438"/>
                </a:lnTo>
                <a:lnTo>
                  <a:pt x="2303272" y="271438"/>
                </a:lnTo>
                <a:lnTo>
                  <a:pt x="4605782" y="271438"/>
                </a:lnTo>
                <a:lnTo>
                  <a:pt x="4605782" y="0"/>
                </a:lnTo>
                <a:close/>
              </a:path>
            </a:pathLst>
          </a:custGeom>
          <a:solidFill>
            <a:srgbClr val="575259"/>
          </a:solidFill>
        </p:spPr>
        <p:txBody>
          <a:bodyPr wrap="square" lIns="0" tIns="0" rIns="0" bIns="0" rtlCol="0"/>
          <a:lstStyle/>
          <a:p>
            <a:endParaRPr/>
          </a:p>
        </p:txBody>
      </p:sp>
      <p:sp>
        <p:nvSpPr>
          <p:cNvPr id="4" name="object 4">
            <a:extLst>
              <a:ext uri="{FF2B5EF4-FFF2-40B4-BE49-F238E27FC236}">
                <a16:creationId xmlns:a16="http://schemas.microsoft.com/office/drawing/2014/main" id="{A43C4627-F8B2-B3C4-59EF-240EBBA13EE1}"/>
              </a:ext>
            </a:extLst>
          </p:cNvPr>
          <p:cNvSpPr txBox="1">
            <a:spLocks noGrp="1"/>
          </p:cNvSpPr>
          <p:nvPr>
            <p:ph type="title"/>
          </p:nvPr>
        </p:nvSpPr>
        <p:spPr>
          <a:xfrm>
            <a:off x="1573936" y="3549523"/>
            <a:ext cx="6065520" cy="1854835"/>
          </a:xfrm>
          <a:prstGeom prst="rect">
            <a:avLst/>
          </a:prstGeom>
        </p:spPr>
        <p:txBody>
          <a:bodyPr vert="horz" wrap="square" lIns="0" tIns="12700" rIns="0" bIns="0" rtlCol="0">
            <a:spAutoFit/>
          </a:bodyPr>
          <a:lstStyle/>
          <a:p>
            <a:pPr marL="12700">
              <a:lnSpc>
                <a:spcPct val="100000"/>
              </a:lnSpc>
              <a:spcBef>
                <a:spcPts val="100"/>
              </a:spcBef>
            </a:pPr>
            <a:r>
              <a:rPr sz="12000" spc="-10" dirty="0">
                <a:latin typeface="Tahoma"/>
                <a:cs typeface="Tahoma"/>
              </a:rPr>
              <a:t>Thanks!</a:t>
            </a:r>
            <a:endParaRPr sz="12000">
              <a:latin typeface="Tahoma"/>
              <a:cs typeface="Tahoma"/>
            </a:endParaRPr>
          </a:p>
        </p:txBody>
      </p:sp>
      <p:sp>
        <p:nvSpPr>
          <p:cNvPr id="5" name="object 5">
            <a:extLst>
              <a:ext uri="{FF2B5EF4-FFF2-40B4-BE49-F238E27FC236}">
                <a16:creationId xmlns:a16="http://schemas.microsoft.com/office/drawing/2014/main" id="{E763D1AA-B182-B43E-0EB1-24933FC0448D}"/>
              </a:ext>
            </a:extLst>
          </p:cNvPr>
          <p:cNvSpPr/>
          <p:nvPr/>
        </p:nvSpPr>
        <p:spPr>
          <a:xfrm>
            <a:off x="9890341"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6" name="object 6">
            <a:extLst>
              <a:ext uri="{FF2B5EF4-FFF2-40B4-BE49-F238E27FC236}">
                <a16:creationId xmlns:a16="http://schemas.microsoft.com/office/drawing/2014/main" id="{EBD938B9-05E6-02A7-BB24-84D2A5D402E9}"/>
              </a:ext>
            </a:extLst>
          </p:cNvPr>
          <p:cNvSpPr/>
          <p:nvPr/>
        </p:nvSpPr>
        <p:spPr>
          <a:xfrm>
            <a:off x="11425783"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7" name="object 7">
            <a:extLst>
              <a:ext uri="{FF2B5EF4-FFF2-40B4-BE49-F238E27FC236}">
                <a16:creationId xmlns:a16="http://schemas.microsoft.com/office/drawing/2014/main" id="{F85A4B23-2700-AEFA-C372-C31AC3DDAF19}"/>
              </a:ext>
            </a:extLst>
          </p:cNvPr>
          <p:cNvSpPr/>
          <p:nvPr/>
        </p:nvSpPr>
        <p:spPr>
          <a:xfrm>
            <a:off x="12952857"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8" name="object 8">
            <a:extLst>
              <a:ext uri="{FF2B5EF4-FFF2-40B4-BE49-F238E27FC236}">
                <a16:creationId xmlns:a16="http://schemas.microsoft.com/office/drawing/2014/main" id="{B7A67E6C-BC11-39BB-077B-CBB187CAA149}"/>
              </a:ext>
            </a:extLst>
          </p:cNvPr>
          <p:cNvSpPr/>
          <p:nvPr/>
        </p:nvSpPr>
        <p:spPr>
          <a:xfrm>
            <a:off x="15957390" y="0"/>
            <a:ext cx="1807210" cy="5163185"/>
          </a:xfrm>
          <a:custGeom>
            <a:avLst/>
            <a:gdLst/>
            <a:ahLst/>
            <a:cxnLst/>
            <a:rect l="l" t="t" r="r" b="b"/>
            <a:pathLst>
              <a:path w="1807209" h="5163185">
                <a:moveTo>
                  <a:pt x="903461" y="5163006"/>
                </a:moveTo>
                <a:lnTo>
                  <a:pt x="0" y="5163006"/>
                </a:lnTo>
                <a:lnTo>
                  <a:pt x="0" y="0"/>
                </a:lnTo>
              </a:path>
              <a:path w="1807209" h="5163185">
                <a:moveTo>
                  <a:pt x="1807050" y="0"/>
                </a:moveTo>
                <a:lnTo>
                  <a:pt x="1807050" y="5163006"/>
                </a:lnTo>
                <a:lnTo>
                  <a:pt x="903461" y="5163006"/>
                </a:lnTo>
              </a:path>
            </a:pathLst>
          </a:custGeom>
          <a:ln w="76317">
            <a:solidFill>
              <a:srgbClr val="FFB700"/>
            </a:solidFill>
          </a:ln>
        </p:spPr>
        <p:txBody>
          <a:bodyPr wrap="square" lIns="0" tIns="0" rIns="0" bIns="0" rtlCol="0"/>
          <a:lstStyle/>
          <a:p>
            <a:endParaRPr/>
          </a:p>
        </p:txBody>
      </p:sp>
      <p:sp>
        <p:nvSpPr>
          <p:cNvPr id="9" name="object 9">
            <a:extLst>
              <a:ext uri="{FF2B5EF4-FFF2-40B4-BE49-F238E27FC236}">
                <a16:creationId xmlns:a16="http://schemas.microsoft.com/office/drawing/2014/main" id="{4BF39D4F-20F2-FC4F-7E4F-1992350C14C2}"/>
              </a:ext>
            </a:extLst>
          </p:cNvPr>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a:p>
        </p:txBody>
      </p:sp>
      <p:sp>
        <p:nvSpPr>
          <p:cNvPr id="10" name="object 10">
            <a:extLst>
              <a:ext uri="{FF2B5EF4-FFF2-40B4-BE49-F238E27FC236}">
                <a16:creationId xmlns:a16="http://schemas.microsoft.com/office/drawing/2014/main" id="{606FA45F-78F1-031B-D275-DB264976317E}"/>
              </a:ext>
            </a:extLst>
          </p:cNvPr>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a:p>
        </p:txBody>
      </p:sp>
    </p:spTree>
    <p:extLst>
      <p:ext uri="{BB962C8B-B14F-4D97-AF65-F5344CB8AC3E}">
        <p14:creationId xmlns:p14="http://schemas.microsoft.com/office/powerpoint/2010/main" val="376227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8350" y="4176472"/>
            <a:ext cx="11421110" cy="1973425"/>
          </a:xfrm>
          <a:prstGeom prst="rect">
            <a:avLst/>
          </a:prstGeom>
        </p:spPr>
        <p:txBody>
          <a:bodyPr vert="horz" wrap="square" lIns="0" tIns="4445" rIns="0" bIns="0" rtlCol="0">
            <a:spAutoFit/>
          </a:bodyPr>
          <a:lstStyle/>
          <a:p>
            <a:pPr marL="12700" marR="5080">
              <a:lnSpc>
                <a:spcPct val="101200"/>
              </a:lnSpc>
              <a:spcBef>
                <a:spcPts val="35"/>
              </a:spcBef>
            </a:pPr>
            <a:r>
              <a:rPr lang="en-US" sz="6600" dirty="0">
                <a:latin typeface="Tahoma"/>
                <a:cs typeface="Tahoma"/>
              </a:rPr>
              <a:t>Flipping tile Memory game</a:t>
            </a:r>
            <a:br>
              <a:rPr lang="en-US" sz="6600" dirty="0">
                <a:latin typeface="Tahoma"/>
                <a:cs typeface="Tahoma"/>
              </a:rPr>
            </a:br>
            <a:endParaRPr sz="6600" dirty="0">
              <a:latin typeface="Tahoma"/>
              <a:cs typeface="Tahoma"/>
            </a:endParaRPr>
          </a:p>
        </p:txBody>
      </p:sp>
      <p:sp>
        <p:nvSpPr>
          <p:cNvPr id="3" name="object 3"/>
          <p:cNvSpPr/>
          <p:nvPr/>
        </p:nvSpPr>
        <p:spPr>
          <a:xfrm>
            <a:off x="15957390" y="0"/>
            <a:ext cx="1807210" cy="5163185"/>
          </a:xfrm>
          <a:custGeom>
            <a:avLst/>
            <a:gdLst/>
            <a:ahLst/>
            <a:cxnLst/>
            <a:rect l="l" t="t" r="r" b="b"/>
            <a:pathLst>
              <a:path w="1807209" h="5163185">
                <a:moveTo>
                  <a:pt x="903461" y="5163019"/>
                </a:moveTo>
                <a:lnTo>
                  <a:pt x="0" y="5163019"/>
                </a:lnTo>
                <a:lnTo>
                  <a:pt x="0" y="0"/>
                </a:lnTo>
              </a:path>
              <a:path w="1807209" h="5163185">
                <a:moveTo>
                  <a:pt x="1807050" y="0"/>
                </a:moveTo>
                <a:lnTo>
                  <a:pt x="1807050" y="5163019"/>
                </a:lnTo>
                <a:lnTo>
                  <a:pt x="903461" y="5163019"/>
                </a:lnTo>
              </a:path>
            </a:pathLst>
          </a:custGeom>
          <a:ln w="76317">
            <a:solidFill>
              <a:srgbClr val="FFB700"/>
            </a:solidFill>
          </a:ln>
        </p:spPr>
        <p:txBody>
          <a:bodyPr wrap="square" lIns="0" tIns="0" rIns="0" bIns="0" rtlCol="0"/>
          <a:lstStyle/>
          <a:p>
            <a:endParaRPr dirty="0"/>
          </a:p>
        </p:txBody>
      </p:sp>
      <p:sp>
        <p:nvSpPr>
          <p:cNvPr id="4" name="object 4"/>
          <p:cNvSpPr/>
          <p:nvPr/>
        </p:nvSpPr>
        <p:spPr>
          <a:xfrm>
            <a:off x="13680693" y="9778318"/>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29282C"/>
          </a:solidFill>
        </p:spPr>
        <p:txBody>
          <a:bodyPr wrap="square" lIns="0" tIns="0" rIns="0" bIns="0" rtlCol="0"/>
          <a:lstStyle/>
          <a:p>
            <a:endParaRPr dirty="0"/>
          </a:p>
        </p:txBody>
      </p:sp>
      <p:sp>
        <p:nvSpPr>
          <p:cNvPr id="5" name="object 5"/>
          <p:cNvSpPr/>
          <p:nvPr/>
        </p:nvSpPr>
        <p:spPr>
          <a:xfrm>
            <a:off x="13680693" y="9233279"/>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575259"/>
          </a:solidFill>
        </p:spPr>
        <p:txBody>
          <a:bodyPr wrap="square" lIns="0" tIns="0" rIns="0" bIns="0" rtlCol="0"/>
          <a:lstStyle/>
          <a:p>
            <a:endParaRPr dirty="0"/>
          </a:p>
        </p:txBody>
      </p:sp>
      <p:sp>
        <p:nvSpPr>
          <p:cNvPr id="6" name="object 6"/>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dirty="0"/>
          </a:p>
        </p:txBody>
      </p:sp>
      <p:sp>
        <p:nvSpPr>
          <p:cNvPr id="7" name="object 7"/>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50" dirty="0"/>
              <a:t>Introduction</a:t>
            </a:r>
            <a:r>
              <a:rPr spc="-655" dirty="0"/>
              <a:t> </a:t>
            </a:r>
            <a:r>
              <a:rPr spc="-475" dirty="0"/>
              <a:t>to </a:t>
            </a:r>
            <a:r>
              <a:rPr spc="-350" dirty="0"/>
              <a:t>Tile</a:t>
            </a:r>
            <a:r>
              <a:rPr spc="-650" dirty="0"/>
              <a:t> </a:t>
            </a:r>
            <a:r>
              <a:rPr spc="-445" dirty="0"/>
              <a:t>Flipping</a:t>
            </a:r>
            <a:r>
              <a:rPr spc="-640" dirty="0"/>
              <a:t> </a:t>
            </a:r>
            <a:r>
              <a:rPr spc="-585" dirty="0"/>
              <a:t>Game</a:t>
            </a:r>
          </a:p>
        </p:txBody>
      </p:sp>
      <p:sp>
        <p:nvSpPr>
          <p:cNvPr id="6" name="object 6"/>
          <p:cNvSpPr txBox="1"/>
          <p:nvPr/>
        </p:nvSpPr>
        <p:spPr>
          <a:xfrm>
            <a:off x="1225550" y="4881247"/>
            <a:ext cx="7086600" cy="3339376"/>
          </a:xfrm>
          <a:prstGeom prst="rect">
            <a:avLst/>
          </a:prstGeom>
        </p:spPr>
        <p:txBody>
          <a:bodyPr vert="horz" wrap="square" lIns="0" tIns="15240" rIns="0" bIns="0" rtlCol="0">
            <a:spAutoFit/>
          </a:bodyPr>
          <a:lstStyle/>
          <a:p>
            <a:r>
              <a:rPr lang="en-US" sz="2400" dirty="0"/>
              <a:t>The </a:t>
            </a:r>
            <a:r>
              <a:rPr lang="en-US" sz="2400" b="1" dirty="0"/>
              <a:t>Flipping Tile Game</a:t>
            </a:r>
            <a:r>
              <a:rPr lang="en-US" sz="2400" dirty="0"/>
              <a:t> is a classic puzzle game developed using </a:t>
            </a:r>
            <a:r>
              <a:rPr lang="en-US" sz="2400" b="1" dirty="0"/>
              <a:t>Java</a:t>
            </a:r>
            <a:r>
              <a:rPr lang="en-US" sz="2400" dirty="0"/>
              <a:t>, where the objective is to flip tiles to match a predefined pattern or achieve a specific goal. Each tile in the game can flip between two states, and flipping one tile may also affect its neighboring tiles.</a:t>
            </a:r>
          </a:p>
          <a:p>
            <a:r>
              <a:rPr lang="en-US" sz="2400" dirty="0"/>
              <a:t>This game helps players develop problem-solving skills and critical thinking by strategizing their moves to solve the puzzle in the least number of flips.</a:t>
            </a:r>
          </a:p>
        </p:txBody>
      </p:sp>
      <p:pic>
        <p:nvPicPr>
          <p:cNvPr id="9" name="Picture 8">
            <a:extLst>
              <a:ext uri="{FF2B5EF4-FFF2-40B4-BE49-F238E27FC236}">
                <a16:creationId xmlns:a16="http://schemas.microsoft.com/office/drawing/2014/main" id="{50B0FF60-3EAC-5575-01F8-DC121FDD6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350" y="3016250"/>
            <a:ext cx="7115331" cy="4876800"/>
          </a:xfrm>
          <a:prstGeom prst="rect">
            <a:avLst/>
          </a:prstGeom>
          <a:effectLst>
            <a:softEdge rad="1778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2F1C-2EE8-67AF-DD97-F204B5E9E5F4}"/>
              </a:ext>
            </a:extLst>
          </p:cNvPr>
          <p:cNvSpPr>
            <a:spLocks noGrp="1"/>
          </p:cNvSpPr>
          <p:nvPr>
            <p:ph type="title"/>
          </p:nvPr>
        </p:nvSpPr>
        <p:spPr>
          <a:xfrm>
            <a:off x="692150" y="1187450"/>
            <a:ext cx="6915150" cy="923330"/>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55945BA4-4161-6A6B-CFE1-E0F6FBFEFE5E}"/>
              </a:ext>
            </a:extLst>
          </p:cNvPr>
          <p:cNvSpPr>
            <a:spLocks noGrp="1"/>
          </p:cNvSpPr>
          <p:nvPr>
            <p:ph type="body" idx="1"/>
          </p:nvPr>
        </p:nvSpPr>
        <p:spPr>
          <a:xfrm>
            <a:off x="692150" y="3016250"/>
            <a:ext cx="13182600" cy="4924425"/>
          </a:xfrm>
        </p:spPr>
        <p:txBody>
          <a:bodyPr/>
          <a:lstStyle/>
          <a:p>
            <a:r>
              <a:rPr lang="en-US" sz="3200" dirty="0"/>
              <a:t>The </a:t>
            </a:r>
            <a:r>
              <a:rPr lang="en-US" sz="3200" b="1" dirty="0"/>
              <a:t>Flipping Tile Game</a:t>
            </a:r>
            <a:r>
              <a:rPr lang="en-US" sz="3200" dirty="0"/>
              <a:t> is a Java-based puzzle game designed to challenge players' strategic thinking and problem-solving skills. The objective of the game is to flip a series of tiles to match a specific pattern, with each flip potentially affecting neighboring tiles. The game was developed using Java's </a:t>
            </a:r>
            <a:r>
              <a:rPr lang="en-US" sz="3200" b="1" dirty="0"/>
              <a:t>Swing</a:t>
            </a:r>
            <a:r>
              <a:rPr lang="en-US" sz="3200" dirty="0"/>
              <a:t> library for graphical user interface (GUI) design and employs event handling to manage user interactions. Key programming concepts such as recursion, loops, and object-oriented programming (OOP) are integrated into the game's logic to create an interactive and engaging user experience. This project serves as a practical demonstration of game development principles in Java, providing players with a fun and educational challenge.</a:t>
            </a:r>
            <a:endParaRPr lang="en-IN" sz="3200" dirty="0"/>
          </a:p>
        </p:txBody>
      </p:sp>
    </p:spTree>
    <p:extLst>
      <p:ext uri="{BB962C8B-B14F-4D97-AF65-F5344CB8AC3E}">
        <p14:creationId xmlns:p14="http://schemas.microsoft.com/office/powerpoint/2010/main" val="416580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352" y="1639417"/>
            <a:ext cx="7190398" cy="1854200"/>
          </a:xfrm>
          <a:prstGeom prst="rect">
            <a:avLst/>
          </a:prstGeom>
        </p:spPr>
        <p:txBody>
          <a:bodyPr vert="horz" wrap="square" lIns="0" tIns="12065" rIns="0" bIns="0" rtlCol="0">
            <a:spAutoFit/>
          </a:bodyPr>
          <a:lstStyle/>
          <a:p>
            <a:pPr marL="12700" marR="5080">
              <a:lnSpc>
                <a:spcPct val="100000"/>
              </a:lnSpc>
              <a:spcBef>
                <a:spcPts val="95"/>
              </a:spcBef>
            </a:pPr>
            <a:r>
              <a:rPr spc="-640" dirty="0"/>
              <a:t>Implementing </a:t>
            </a:r>
            <a:r>
              <a:rPr spc="-560" dirty="0"/>
              <a:t>Game</a:t>
            </a:r>
            <a:r>
              <a:rPr spc="-665" dirty="0"/>
              <a:t> </a:t>
            </a:r>
            <a:r>
              <a:rPr spc="-380" dirty="0"/>
              <a:t>Logic</a:t>
            </a:r>
          </a:p>
        </p:txBody>
      </p:sp>
      <p:sp>
        <p:nvSpPr>
          <p:cNvPr id="4" name="object 4"/>
          <p:cNvSpPr txBox="1"/>
          <p:nvPr/>
        </p:nvSpPr>
        <p:spPr>
          <a:xfrm>
            <a:off x="996950" y="4311650"/>
            <a:ext cx="6915151" cy="3460563"/>
          </a:xfrm>
          <a:prstGeom prst="rect">
            <a:avLst/>
          </a:prstGeom>
        </p:spPr>
        <p:txBody>
          <a:bodyPr vert="horz" wrap="square" lIns="0" tIns="13335" rIns="0" bIns="0" rtlCol="0">
            <a:spAutoFit/>
          </a:bodyPr>
          <a:lstStyle/>
          <a:p>
            <a:pPr marL="12700" marR="5080">
              <a:lnSpc>
                <a:spcPct val="99700"/>
              </a:lnSpc>
              <a:spcBef>
                <a:spcPts val="105"/>
              </a:spcBef>
              <a:tabLst>
                <a:tab pos="6702425" algn="l"/>
              </a:tabLst>
            </a:pPr>
            <a:r>
              <a:rPr sz="2800" spc="-45" dirty="0">
                <a:solidFill>
                  <a:srgbClr val="18181A"/>
                </a:solidFill>
                <a:latin typeface="Verdana"/>
                <a:cs typeface="Verdana"/>
              </a:rPr>
              <a:t>The</a:t>
            </a:r>
            <a:r>
              <a:rPr sz="2800" spc="-270" dirty="0">
                <a:solidFill>
                  <a:srgbClr val="18181A"/>
                </a:solidFill>
                <a:latin typeface="Verdana"/>
                <a:cs typeface="Verdana"/>
              </a:rPr>
              <a:t> </a:t>
            </a:r>
            <a:r>
              <a:rPr sz="2800" spc="-50" dirty="0">
                <a:solidFill>
                  <a:srgbClr val="18181A"/>
                </a:solidFill>
                <a:latin typeface="Verdana"/>
                <a:cs typeface="Verdana"/>
              </a:rPr>
              <a:t>core</a:t>
            </a:r>
            <a:r>
              <a:rPr sz="2800" spc="-265" dirty="0">
                <a:solidFill>
                  <a:srgbClr val="18181A"/>
                </a:solidFill>
                <a:latin typeface="Verdana"/>
                <a:cs typeface="Verdana"/>
              </a:rPr>
              <a:t> </a:t>
            </a:r>
            <a:r>
              <a:rPr sz="2800" spc="-10" dirty="0">
                <a:solidFill>
                  <a:srgbClr val="18181A"/>
                </a:solidFill>
                <a:latin typeface="Verdana"/>
                <a:cs typeface="Verdana"/>
              </a:rPr>
              <a:t>of</a:t>
            </a:r>
            <a:r>
              <a:rPr sz="2800" spc="-265" dirty="0">
                <a:solidFill>
                  <a:srgbClr val="18181A"/>
                </a:solidFill>
                <a:latin typeface="Verdana"/>
                <a:cs typeface="Verdana"/>
              </a:rPr>
              <a:t> </a:t>
            </a:r>
            <a:r>
              <a:rPr sz="2800" spc="-90" dirty="0">
                <a:solidFill>
                  <a:srgbClr val="18181A"/>
                </a:solidFill>
                <a:latin typeface="Verdana"/>
                <a:cs typeface="Verdana"/>
              </a:rPr>
              <a:t>our</a:t>
            </a:r>
            <a:r>
              <a:rPr sz="2800" spc="-270" dirty="0">
                <a:solidFill>
                  <a:srgbClr val="18181A"/>
                </a:solidFill>
                <a:latin typeface="Verdana"/>
                <a:cs typeface="Verdana"/>
              </a:rPr>
              <a:t> </a:t>
            </a:r>
            <a:r>
              <a:rPr sz="2800" spc="-55" dirty="0">
                <a:solidFill>
                  <a:srgbClr val="18181A"/>
                </a:solidFill>
                <a:latin typeface="Verdana"/>
                <a:cs typeface="Verdana"/>
              </a:rPr>
              <a:t>tile</a:t>
            </a:r>
            <a:r>
              <a:rPr sz="2800" spc="-265" dirty="0">
                <a:solidFill>
                  <a:srgbClr val="18181A"/>
                </a:solidFill>
                <a:latin typeface="Verdana"/>
                <a:cs typeface="Verdana"/>
              </a:rPr>
              <a:t> </a:t>
            </a:r>
            <a:r>
              <a:rPr sz="2800" spc="-75" dirty="0">
                <a:solidFill>
                  <a:srgbClr val="18181A"/>
                </a:solidFill>
                <a:latin typeface="Verdana"/>
                <a:cs typeface="Verdana"/>
              </a:rPr>
              <a:t>ﬂipping</a:t>
            </a:r>
            <a:r>
              <a:rPr sz="2800" spc="-265" dirty="0">
                <a:solidFill>
                  <a:srgbClr val="18181A"/>
                </a:solidFill>
                <a:latin typeface="Verdana"/>
                <a:cs typeface="Verdana"/>
              </a:rPr>
              <a:t> </a:t>
            </a:r>
            <a:r>
              <a:rPr sz="2800" spc="-105" dirty="0">
                <a:solidFill>
                  <a:srgbClr val="18181A"/>
                </a:solidFill>
                <a:latin typeface="Verdana"/>
                <a:cs typeface="Verdana"/>
              </a:rPr>
              <a:t>game</a:t>
            </a:r>
            <a:r>
              <a:rPr sz="2800" spc="-270" dirty="0">
                <a:solidFill>
                  <a:srgbClr val="18181A"/>
                </a:solidFill>
                <a:latin typeface="Verdana"/>
                <a:cs typeface="Verdana"/>
              </a:rPr>
              <a:t> </a:t>
            </a:r>
            <a:r>
              <a:rPr sz="2800" spc="-65" dirty="0">
                <a:solidFill>
                  <a:srgbClr val="18181A"/>
                </a:solidFill>
                <a:latin typeface="Verdana"/>
                <a:cs typeface="Verdana"/>
              </a:rPr>
              <a:t>lies</a:t>
            </a:r>
            <a:r>
              <a:rPr sz="2800" spc="-265" dirty="0">
                <a:solidFill>
                  <a:srgbClr val="18181A"/>
                </a:solidFill>
                <a:latin typeface="Verdana"/>
                <a:cs typeface="Verdana"/>
              </a:rPr>
              <a:t> </a:t>
            </a:r>
            <a:r>
              <a:rPr sz="2800" spc="-95" dirty="0">
                <a:solidFill>
                  <a:srgbClr val="18181A"/>
                </a:solidFill>
                <a:latin typeface="Verdana"/>
                <a:cs typeface="Verdana"/>
              </a:rPr>
              <a:t>in</a:t>
            </a:r>
            <a:r>
              <a:rPr sz="2800" spc="-265" dirty="0">
                <a:solidFill>
                  <a:srgbClr val="18181A"/>
                </a:solidFill>
                <a:latin typeface="Verdana"/>
                <a:cs typeface="Verdana"/>
              </a:rPr>
              <a:t> </a:t>
            </a:r>
            <a:r>
              <a:rPr sz="2800" spc="-25" dirty="0">
                <a:solidFill>
                  <a:srgbClr val="18181A"/>
                </a:solidFill>
                <a:latin typeface="Verdana"/>
                <a:cs typeface="Verdana"/>
              </a:rPr>
              <a:t>the</a:t>
            </a:r>
            <a:r>
              <a:rPr lang="en-US" sz="2800" spc="-25" dirty="0">
                <a:solidFill>
                  <a:srgbClr val="18181A"/>
                </a:solidFill>
                <a:latin typeface="Verdana"/>
                <a:cs typeface="Verdana"/>
              </a:rPr>
              <a:t> game logic</a:t>
            </a:r>
            <a:r>
              <a:rPr sz="2800" spc="-380" dirty="0">
                <a:solidFill>
                  <a:srgbClr val="18181A"/>
                </a:solidFill>
                <a:latin typeface="Verdana"/>
                <a:cs typeface="Verdana"/>
              </a:rPr>
              <a:t>. </a:t>
            </a:r>
            <a:r>
              <a:rPr sz="2800" spc="-45" dirty="0">
                <a:solidFill>
                  <a:srgbClr val="18181A"/>
                </a:solidFill>
                <a:latin typeface="Verdana"/>
                <a:cs typeface="Verdana"/>
              </a:rPr>
              <a:t>We</a:t>
            </a:r>
            <a:r>
              <a:rPr sz="2800" spc="-245" dirty="0">
                <a:solidFill>
                  <a:srgbClr val="18181A"/>
                </a:solidFill>
                <a:latin typeface="Verdana"/>
                <a:cs typeface="Verdana"/>
              </a:rPr>
              <a:t> </a:t>
            </a:r>
            <a:r>
              <a:rPr sz="2800" spc="-80" dirty="0">
                <a:solidFill>
                  <a:srgbClr val="18181A"/>
                </a:solidFill>
                <a:latin typeface="Verdana"/>
                <a:cs typeface="Verdana"/>
              </a:rPr>
              <a:t>will</a:t>
            </a:r>
            <a:r>
              <a:rPr sz="2800" spc="-245" dirty="0">
                <a:solidFill>
                  <a:srgbClr val="18181A"/>
                </a:solidFill>
                <a:latin typeface="Verdana"/>
                <a:cs typeface="Verdana"/>
              </a:rPr>
              <a:t> </a:t>
            </a:r>
            <a:r>
              <a:rPr sz="2800" spc="-70" dirty="0">
                <a:solidFill>
                  <a:srgbClr val="18181A"/>
                </a:solidFill>
                <a:latin typeface="Verdana"/>
                <a:cs typeface="Verdana"/>
              </a:rPr>
              <a:t>create</a:t>
            </a:r>
            <a:r>
              <a:rPr sz="2800" spc="-245" dirty="0">
                <a:solidFill>
                  <a:srgbClr val="18181A"/>
                </a:solidFill>
                <a:latin typeface="Verdana"/>
                <a:cs typeface="Verdana"/>
              </a:rPr>
              <a:t> </a:t>
            </a:r>
            <a:r>
              <a:rPr sz="2800" spc="-55" dirty="0">
                <a:solidFill>
                  <a:srgbClr val="18181A"/>
                </a:solidFill>
                <a:latin typeface="Verdana"/>
                <a:cs typeface="Verdana"/>
              </a:rPr>
              <a:t>classes</a:t>
            </a:r>
            <a:r>
              <a:rPr sz="2800" spc="-245" dirty="0">
                <a:solidFill>
                  <a:srgbClr val="18181A"/>
                </a:solidFill>
                <a:latin typeface="Verdana"/>
                <a:cs typeface="Verdana"/>
              </a:rPr>
              <a:t> </a:t>
            </a:r>
            <a:r>
              <a:rPr sz="2800" spc="-50" dirty="0">
                <a:solidFill>
                  <a:srgbClr val="18181A"/>
                </a:solidFill>
                <a:latin typeface="Verdana"/>
                <a:cs typeface="Verdana"/>
              </a:rPr>
              <a:t>for</a:t>
            </a:r>
            <a:r>
              <a:rPr sz="2800" spc="-245" dirty="0">
                <a:solidFill>
                  <a:srgbClr val="18181A"/>
                </a:solidFill>
                <a:latin typeface="Verdana"/>
                <a:cs typeface="Verdana"/>
              </a:rPr>
              <a:t> </a:t>
            </a:r>
            <a:r>
              <a:rPr sz="2800" spc="-100" dirty="0">
                <a:solidFill>
                  <a:srgbClr val="18181A"/>
                </a:solidFill>
                <a:latin typeface="Verdana"/>
                <a:cs typeface="Verdana"/>
              </a:rPr>
              <a:t>tiles,</a:t>
            </a:r>
            <a:r>
              <a:rPr sz="2800" spc="-245" dirty="0">
                <a:solidFill>
                  <a:srgbClr val="18181A"/>
                </a:solidFill>
                <a:latin typeface="Verdana"/>
                <a:cs typeface="Verdana"/>
              </a:rPr>
              <a:t> </a:t>
            </a:r>
            <a:r>
              <a:rPr sz="2800" spc="-114" dirty="0">
                <a:solidFill>
                  <a:srgbClr val="18181A"/>
                </a:solidFill>
                <a:latin typeface="Verdana"/>
                <a:cs typeface="Verdana"/>
              </a:rPr>
              <a:t>manage</a:t>
            </a:r>
            <a:r>
              <a:rPr sz="2800" spc="-240" dirty="0">
                <a:solidFill>
                  <a:srgbClr val="18181A"/>
                </a:solidFill>
                <a:latin typeface="Verdana"/>
                <a:cs typeface="Verdana"/>
              </a:rPr>
              <a:t> </a:t>
            </a:r>
            <a:r>
              <a:rPr sz="2800" spc="-80" dirty="0">
                <a:solidFill>
                  <a:srgbClr val="18181A"/>
                </a:solidFill>
                <a:latin typeface="Verdana"/>
                <a:cs typeface="Verdana"/>
              </a:rPr>
              <a:t>their</a:t>
            </a:r>
            <a:r>
              <a:rPr sz="2800" spc="-245" dirty="0">
                <a:solidFill>
                  <a:srgbClr val="18181A"/>
                </a:solidFill>
                <a:latin typeface="Verdana"/>
                <a:cs typeface="Verdana"/>
              </a:rPr>
              <a:t> </a:t>
            </a:r>
            <a:r>
              <a:rPr sz="2800" spc="-105" dirty="0">
                <a:solidFill>
                  <a:srgbClr val="18181A"/>
                </a:solidFill>
                <a:latin typeface="Verdana"/>
                <a:cs typeface="Verdana"/>
              </a:rPr>
              <a:t>states,</a:t>
            </a:r>
            <a:r>
              <a:rPr sz="2800" spc="-245" dirty="0">
                <a:solidFill>
                  <a:srgbClr val="18181A"/>
                </a:solidFill>
                <a:latin typeface="Verdana"/>
                <a:cs typeface="Verdana"/>
              </a:rPr>
              <a:t> </a:t>
            </a:r>
            <a:r>
              <a:rPr sz="2800" spc="-25" dirty="0">
                <a:solidFill>
                  <a:srgbClr val="18181A"/>
                </a:solidFill>
                <a:latin typeface="Verdana"/>
                <a:cs typeface="Verdana"/>
              </a:rPr>
              <a:t>and </a:t>
            </a:r>
            <a:r>
              <a:rPr sz="2800" spc="-95" dirty="0">
                <a:solidFill>
                  <a:srgbClr val="18181A"/>
                </a:solidFill>
                <a:latin typeface="Verdana"/>
                <a:cs typeface="Verdana"/>
              </a:rPr>
              <a:t>implement</a:t>
            </a:r>
            <a:r>
              <a:rPr sz="2800" spc="-254" dirty="0">
                <a:solidFill>
                  <a:srgbClr val="18181A"/>
                </a:solidFill>
                <a:latin typeface="Verdana"/>
                <a:cs typeface="Verdana"/>
              </a:rPr>
              <a:t> </a:t>
            </a:r>
            <a:r>
              <a:rPr sz="2800" spc="-75" dirty="0">
                <a:solidFill>
                  <a:srgbClr val="18181A"/>
                </a:solidFill>
                <a:latin typeface="Verdana"/>
                <a:cs typeface="Verdana"/>
              </a:rPr>
              <a:t>methods</a:t>
            </a:r>
            <a:r>
              <a:rPr sz="2800" spc="-250" dirty="0">
                <a:solidFill>
                  <a:srgbClr val="18181A"/>
                </a:solidFill>
                <a:latin typeface="Verdana"/>
                <a:cs typeface="Verdana"/>
              </a:rPr>
              <a:t> </a:t>
            </a:r>
            <a:r>
              <a:rPr sz="2800" spc="-45" dirty="0">
                <a:solidFill>
                  <a:srgbClr val="18181A"/>
                </a:solidFill>
                <a:latin typeface="Verdana"/>
                <a:cs typeface="Verdana"/>
              </a:rPr>
              <a:t>to</a:t>
            </a:r>
            <a:r>
              <a:rPr sz="2800" spc="-250" dirty="0">
                <a:solidFill>
                  <a:srgbClr val="18181A"/>
                </a:solidFill>
                <a:latin typeface="Verdana"/>
                <a:cs typeface="Verdana"/>
              </a:rPr>
              <a:t> </a:t>
            </a:r>
            <a:r>
              <a:rPr sz="2800" spc="-90" dirty="0">
                <a:solidFill>
                  <a:srgbClr val="18181A"/>
                </a:solidFill>
                <a:latin typeface="Verdana"/>
                <a:cs typeface="Verdana"/>
              </a:rPr>
              <a:t>handle</a:t>
            </a:r>
            <a:r>
              <a:rPr sz="2800" spc="-250" dirty="0">
                <a:solidFill>
                  <a:srgbClr val="18181A"/>
                </a:solidFill>
                <a:latin typeface="Verdana"/>
                <a:cs typeface="Verdana"/>
              </a:rPr>
              <a:t> </a:t>
            </a:r>
            <a:r>
              <a:rPr sz="2800" spc="-55" dirty="0">
                <a:solidFill>
                  <a:srgbClr val="18181A"/>
                </a:solidFill>
                <a:latin typeface="Verdana"/>
                <a:cs typeface="Verdana"/>
              </a:rPr>
              <a:t>tile</a:t>
            </a:r>
            <a:r>
              <a:rPr sz="2800" spc="-250" dirty="0">
                <a:solidFill>
                  <a:srgbClr val="18181A"/>
                </a:solidFill>
                <a:latin typeface="Verdana"/>
                <a:cs typeface="Verdana"/>
              </a:rPr>
              <a:t> </a:t>
            </a:r>
            <a:r>
              <a:rPr sz="2800" spc="-75" dirty="0">
                <a:solidFill>
                  <a:srgbClr val="18181A"/>
                </a:solidFill>
                <a:latin typeface="Verdana"/>
                <a:cs typeface="Verdana"/>
              </a:rPr>
              <a:t>ﬂipping</a:t>
            </a:r>
            <a:r>
              <a:rPr sz="2800" spc="-250" dirty="0">
                <a:solidFill>
                  <a:srgbClr val="18181A"/>
                </a:solidFill>
                <a:latin typeface="Verdana"/>
                <a:cs typeface="Verdana"/>
              </a:rPr>
              <a:t> </a:t>
            </a:r>
            <a:r>
              <a:rPr sz="2800" spc="-110" dirty="0">
                <a:solidFill>
                  <a:srgbClr val="18181A"/>
                </a:solidFill>
                <a:latin typeface="Verdana"/>
                <a:cs typeface="Verdana"/>
              </a:rPr>
              <a:t>and</a:t>
            </a:r>
            <a:r>
              <a:rPr sz="2800" spc="-250" dirty="0">
                <a:solidFill>
                  <a:srgbClr val="18181A"/>
                </a:solidFill>
                <a:latin typeface="Verdana"/>
                <a:cs typeface="Verdana"/>
              </a:rPr>
              <a:t> </a:t>
            </a:r>
            <a:r>
              <a:rPr sz="2800" spc="-80" dirty="0">
                <a:solidFill>
                  <a:srgbClr val="18181A"/>
                </a:solidFill>
                <a:latin typeface="Verdana"/>
                <a:cs typeface="Verdana"/>
              </a:rPr>
              <a:t>matching. </a:t>
            </a:r>
            <a:r>
              <a:rPr sz="2800" spc="-85" dirty="0">
                <a:solidFill>
                  <a:srgbClr val="18181A"/>
                </a:solidFill>
                <a:latin typeface="Verdana"/>
                <a:cs typeface="Verdana"/>
              </a:rPr>
              <a:t>Understanding</a:t>
            </a:r>
            <a:r>
              <a:rPr sz="2800" spc="-195" dirty="0">
                <a:solidFill>
                  <a:srgbClr val="18181A"/>
                </a:solidFill>
                <a:latin typeface="Verdana"/>
                <a:cs typeface="Verdana"/>
              </a:rPr>
              <a:t> </a:t>
            </a:r>
            <a:r>
              <a:rPr sz="2800" spc="-75" dirty="0">
                <a:solidFill>
                  <a:srgbClr val="18181A"/>
                </a:solidFill>
                <a:latin typeface="Verdana"/>
                <a:cs typeface="Verdana"/>
              </a:rPr>
              <a:t>object-</a:t>
            </a:r>
            <a:r>
              <a:rPr sz="2800" spc="-80" dirty="0">
                <a:solidFill>
                  <a:srgbClr val="18181A"/>
                </a:solidFill>
                <a:latin typeface="Verdana"/>
                <a:cs typeface="Verdana"/>
              </a:rPr>
              <a:t>oriented</a:t>
            </a:r>
            <a:r>
              <a:rPr sz="2800" spc="-195" dirty="0">
                <a:solidFill>
                  <a:srgbClr val="18181A"/>
                </a:solidFill>
                <a:latin typeface="Verdana"/>
                <a:cs typeface="Verdana"/>
              </a:rPr>
              <a:t> </a:t>
            </a:r>
            <a:r>
              <a:rPr sz="2800" spc="-100" dirty="0">
                <a:solidFill>
                  <a:srgbClr val="18181A"/>
                </a:solidFill>
                <a:latin typeface="Verdana"/>
                <a:cs typeface="Verdana"/>
              </a:rPr>
              <a:t>programming</a:t>
            </a:r>
            <a:r>
              <a:rPr sz="2800" spc="-190" dirty="0">
                <a:solidFill>
                  <a:srgbClr val="18181A"/>
                </a:solidFill>
                <a:latin typeface="Verdana"/>
                <a:cs typeface="Verdana"/>
              </a:rPr>
              <a:t> </a:t>
            </a:r>
            <a:r>
              <a:rPr sz="2800" spc="-10" dirty="0">
                <a:solidFill>
                  <a:srgbClr val="18181A"/>
                </a:solidFill>
                <a:latin typeface="Verdana"/>
                <a:cs typeface="Verdana"/>
              </a:rPr>
              <a:t>principles </a:t>
            </a:r>
            <a:r>
              <a:rPr sz="2800" spc="-60" dirty="0">
                <a:solidFill>
                  <a:srgbClr val="18181A"/>
                </a:solidFill>
                <a:latin typeface="Verdana"/>
                <a:cs typeface="Verdana"/>
              </a:rPr>
              <a:t>is</a:t>
            </a:r>
            <a:r>
              <a:rPr sz="2800" spc="-260" dirty="0">
                <a:solidFill>
                  <a:srgbClr val="18181A"/>
                </a:solidFill>
                <a:latin typeface="Verdana"/>
                <a:cs typeface="Verdana"/>
              </a:rPr>
              <a:t> </a:t>
            </a:r>
            <a:r>
              <a:rPr sz="2800" spc="-120" dirty="0">
                <a:solidFill>
                  <a:srgbClr val="18181A"/>
                </a:solidFill>
                <a:latin typeface="Verdana"/>
                <a:cs typeface="Verdana"/>
              </a:rPr>
              <a:t>key</a:t>
            </a:r>
            <a:r>
              <a:rPr sz="2800" spc="-254" dirty="0">
                <a:solidFill>
                  <a:srgbClr val="18181A"/>
                </a:solidFill>
                <a:latin typeface="Verdana"/>
                <a:cs typeface="Verdana"/>
              </a:rPr>
              <a:t> </a:t>
            </a:r>
            <a:r>
              <a:rPr sz="2800" spc="-45" dirty="0">
                <a:solidFill>
                  <a:srgbClr val="18181A"/>
                </a:solidFill>
                <a:latin typeface="Verdana"/>
                <a:cs typeface="Verdana"/>
              </a:rPr>
              <a:t>to</a:t>
            </a:r>
            <a:r>
              <a:rPr sz="2800" spc="-254" dirty="0">
                <a:solidFill>
                  <a:srgbClr val="18181A"/>
                </a:solidFill>
                <a:latin typeface="Verdana"/>
                <a:cs typeface="Verdana"/>
              </a:rPr>
              <a:t> </a:t>
            </a:r>
            <a:r>
              <a:rPr sz="2800" spc="-80" dirty="0">
                <a:solidFill>
                  <a:srgbClr val="18181A"/>
                </a:solidFill>
                <a:latin typeface="Verdana"/>
                <a:cs typeface="Verdana"/>
              </a:rPr>
              <a:t>structuring</a:t>
            </a:r>
            <a:r>
              <a:rPr sz="2800" spc="-254" dirty="0">
                <a:solidFill>
                  <a:srgbClr val="18181A"/>
                </a:solidFill>
                <a:latin typeface="Verdana"/>
                <a:cs typeface="Verdana"/>
              </a:rPr>
              <a:t> </a:t>
            </a:r>
            <a:r>
              <a:rPr sz="2800" spc="-110" dirty="0">
                <a:solidFill>
                  <a:srgbClr val="18181A"/>
                </a:solidFill>
                <a:latin typeface="Verdana"/>
                <a:cs typeface="Verdana"/>
              </a:rPr>
              <a:t>your</a:t>
            </a:r>
            <a:r>
              <a:rPr sz="2800" spc="-254" dirty="0">
                <a:solidFill>
                  <a:srgbClr val="18181A"/>
                </a:solidFill>
                <a:latin typeface="Verdana"/>
                <a:cs typeface="Verdana"/>
              </a:rPr>
              <a:t> </a:t>
            </a:r>
            <a:r>
              <a:rPr sz="2800" spc="-40" dirty="0">
                <a:solidFill>
                  <a:srgbClr val="18181A"/>
                </a:solidFill>
                <a:latin typeface="Verdana"/>
                <a:cs typeface="Verdana"/>
              </a:rPr>
              <a:t>code</a:t>
            </a:r>
            <a:r>
              <a:rPr sz="2800" spc="-254" dirty="0">
                <a:solidFill>
                  <a:srgbClr val="18181A"/>
                </a:solidFill>
                <a:latin typeface="Verdana"/>
                <a:cs typeface="Verdana"/>
              </a:rPr>
              <a:t> </a:t>
            </a:r>
            <a:r>
              <a:rPr sz="2800" spc="-10" dirty="0">
                <a:solidFill>
                  <a:srgbClr val="18181A"/>
                </a:solidFill>
                <a:latin typeface="Verdana"/>
                <a:cs typeface="Verdana"/>
              </a:rPr>
              <a:t>effectively.</a:t>
            </a:r>
            <a:endParaRPr sz="2800" dirty="0">
              <a:latin typeface="Verdana"/>
              <a:cs typeface="Verdana"/>
            </a:endParaRPr>
          </a:p>
        </p:txBody>
      </p:sp>
      <p:pic>
        <p:nvPicPr>
          <p:cNvPr id="7" name="Picture 6">
            <a:extLst>
              <a:ext uri="{FF2B5EF4-FFF2-40B4-BE49-F238E27FC236}">
                <a16:creationId xmlns:a16="http://schemas.microsoft.com/office/drawing/2014/main" id="{87494B2A-A4C0-664D-E393-AF154D2FF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950" y="2790266"/>
            <a:ext cx="6705600" cy="4719167"/>
          </a:xfrm>
          <a:prstGeom prst="rect">
            <a:avLst/>
          </a:prstGeom>
          <a:effectLst>
            <a:softEdge rad="1143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E3D0-470D-9027-8638-421713274E15}"/>
              </a:ext>
            </a:extLst>
          </p:cNvPr>
          <p:cNvSpPr>
            <a:spLocks noGrp="1"/>
          </p:cNvSpPr>
          <p:nvPr>
            <p:ph type="title"/>
          </p:nvPr>
        </p:nvSpPr>
        <p:spPr>
          <a:xfrm>
            <a:off x="615950" y="1187450"/>
            <a:ext cx="6915150" cy="923330"/>
          </a:xfrm>
        </p:spPr>
        <p:txBody>
          <a:bodyPr/>
          <a:lstStyle/>
          <a:p>
            <a:r>
              <a:rPr lang="en-US" dirty="0"/>
              <a:t>Working</a:t>
            </a:r>
            <a:endParaRPr lang="en-IN" dirty="0"/>
          </a:p>
        </p:txBody>
      </p:sp>
      <p:sp>
        <p:nvSpPr>
          <p:cNvPr id="4" name="Rectangle 1">
            <a:extLst>
              <a:ext uri="{FF2B5EF4-FFF2-40B4-BE49-F238E27FC236}">
                <a16:creationId xmlns:a16="http://schemas.microsoft.com/office/drawing/2014/main" id="{5C80E05A-FD25-ECCF-D46F-21C8D4D8FB0C}"/>
              </a:ext>
            </a:extLst>
          </p:cNvPr>
          <p:cNvSpPr>
            <a:spLocks noGrp="1" noChangeArrowheads="1"/>
          </p:cNvSpPr>
          <p:nvPr>
            <p:ph type="body" idx="1"/>
          </p:nvPr>
        </p:nvSpPr>
        <p:spPr bwMode="auto">
          <a:xfrm>
            <a:off x="387350" y="2389842"/>
            <a:ext cx="14093923" cy="790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Class and GUI Setup</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The game is organized in a </a:t>
            </a:r>
            <a:r>
              <a:rPr kumimoji="0" lang="en-US" altLang="en-US" sz="2000" b="1" i="0" u="none" strike="noStrike" cap="none" normalizeH="0" baseline="0" dirty="0">
                <a:ln>
                  <a:noFill/>
                </a:ln>
                <a:solidFill>
                  <a:schemeClr val="tx1"/>
                </a:solidFill>
                <a:effectLst/>
                <a:latin typeface="+mj-lt"/>
              </a:rPr>
              <a:t>main class</a:t>
            </a:r>
            <a:r>
              <a:rPr kumimoji="0" lang="en-US" altLang="en-US" sz="2000" b="0" i="0" u="none" strike="noStrike" cap="none" normalizeH="0" baseline="0" dirty="0">
                <a:ln>
                  <a:noFill/>
                </a:ln>
                <a:solidFill>
                  <a:schemeClr val="tx1"/>
                </a:solidFill>
                <a:effectLst/>
                <a:latin typeface="+mj-lt"/>
              </a:rPr>
              <a:t> that sets up the game window using </a:t>
            </a:r>
            <a:r>
              <a:rPr kumimoji="0" lang="en-US" altLang="en-US" sz="2000" b="0" i="0" u="none" strike="noStrike" cap="none" normalizeH="0" baseline="0" dirty="0" err="1">
                <a:ln>
                  <a:noFill/>
                </a:ln>
                <a:solidFill>
                  <a:schemeClr val="tx1"/>
                </a:solidFill>
                <a:effectLst/>
                <a:latin typeface="+mj-lt"/>
              </a:rPr>
              <a:t>JFrame</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 </a:t>
            </a:r>
            <a:r>
              <a:rPr kumimoji="0" lang="en-US" altLang="en-US" sz="2000" b="1" i="0" u="none" strike="noStrike" cap="none" normalizeH="0" baseline="0" dirty="0">
                <a:ln>
                  <a:noFill/>
                </a:ln>
                <a:solidFill>
                  <a:schemeClr val="tx1"/>
                </a:solidFill>
                <a:effectLst/>
                <a:latin typeface="+mj-lt"/>
              </a:rPr>
              <a:t>2D grid of tiles</a:t>
            </a:r>
            <a:r>
              <a:rPr kumimoji="0" lang="en-US" altLang="en-US" sz="2000" b="0" i="0" u="none" strike="noStrike" cap="none" normalizeH="0" baseline="0" dirty="0">
                <a:ln>
                  <a:noFill/>
                </a:ln>
                <a:solidFill>
                  <a:schemeClr val="tx1"/>
                </a:solidFill>
                <a:effectLst/>
                <a:latin typeface="+mj-lt"/>
              </a:rPr>
              <a:t> is created using </a:t>
            </a:r>
            <a:r>
              <a:rPr kumimoji="0" lang="en-US" altLang="en-US" sz="2000" b="0" i="0" u="none" strike="noStrike" cap="none" normalizeH="0" baseline="0" dirty="0" err="1">
                <a:ln>
                  <a:noFill/>
                </a:ln>
                <a:solidFill>
                  <a:schemeClr val="tx1"/>
                </a:solidFill>
                <a:effectLst/>
                <a:latin typeface="+mj-lt"/>
              </a:rPr>
              <a:t>JButton</a:t>
            </a:r>
            <a:r>
              <a:rPr kumimoji="0" lang="en-US" altLang="en-US" sz="2000" b="0" i="0" u="none" strike="noStrike" cap="none" normalizeH="0" baseline="0" dirty="0">
                <a:ln>
                  <a:noFill/>
                </a:ln>
                <a:solidFill>
                  <a:schemeClr val="tx1"/>
                </a:solidFill>
                <a:effectLst/>
                <a:latin typeface="+mj-lt"/>
              </a:rPr>
              <a:t> components, placed inside a </a:t>
            </a:r>
            <a:r>
              <a:rPr kumimoji="0" lang="en-US" altLang="en-US" sz="2000" b="0" i="0" u="none" strike="noStrike" cap="none" normalizeH="0" baseline="0" dirty="0" err="1">
                <a:ln>
                  <a:noFill/>
                </a:ln>
                <a:solidFill>
                  <a:schemeClr val="tx1"/>
                </a:solidFill>
                <a:effectLst/>
                <a:latin typeface="+mj-lt"/>
              </a:rPr>
              <a:t>JPanel</a:t>
            </a:r>
            <a:r>
              <a:rPr kumimoji="0" lang="en-US" altLang="en-US" sz="2000" b="0" i="0" u="none" strike="noStrike" cap="none" normalizeH="0" baseline="0" dirty="0">
                <a:ln>
                  <a:noFill/>
                </a:ln>
                <a:solidFill>
                  <a:schemeClr val="tx1"/>
                </a:solidFill>
                <a:effectLst/>
                <a:latin typeface="+mj-lt"/>
              </a:rPr>
              <a:t> with a </a:t>
            </a:r>
            <a:r>
              <a:rPr kumimoji="0" lang="en-US" altLang="en-US" sz="2000" b="0" i="0" u="none" strike="noStrike" cap="none" normalizeH="0" baseline="0" dirty="0" err="1">
                <a:ln>
                  <a:noFill/>
                </a:ln>
                <a:solidFill>
                  <a:schemeClr val="tx1"/>
                </a:solidFill>
                <a:effectLst/>
                <a:latin typeface="+mj-lt"/>
              </a:rPr>
              <a:t>GridLayout</a:t>
            </a:r>
            <a:r>
              <a:rPr kumimoji="0" lang="en-US" altLang="en-US" sz="2000" b="0" i="0" u="none" strike="noStrike" cap="none" normalizeH="0" baseline="0" dirty="0">
                <a:ln>
                  <a:noFill/>
                </a:ln>
                <a:solidFill>
                  <a:schemeClr val="tx1"/>
                </a:solidFill>
                <a:effectLst/>
                <a:latin typeface="+mj-lt"/>
              </a:rPr>
              <a:t> for neat arrangement.</a:t>
            </a:r>
          </a:p>
          <a:p>
            <a:r>
              <a:rPr lang="en-US" sz="2400" b="1" dirty="0">
                <a:latin typeface="+mj-lt"/>
              </a:rPr>
              <a:t>Tile Initialization</a:t>
            </a:r>
            <a:endParaRPr lang="en-US" sz="2400" dirty="0">
              <a:latin typeface="+mj-lt"/>
            </a:endParaRPr>
          </a:p>
          <a:p>
            <a:pPr>
              <a:buFont typeface="Arial" panose="020B0604020202020204" pitchFamily="34" charset="0"/>
              <a:buChar char="•"/>
            </a:pPr>
            <a:r>
              <a:rPr lang="en-US" sz="2000" dirty="0">
                <a:latin typeface="+mj-lt"/>
              </a:rPr>
              <a:t>Each tile (button) is initialized with a default appearance, such as a specific background color.</a:t>
            </a:r>
          </a:p>
          <a:p>
            <a:pPr>
              <a:buFont typeface="Arial" panose="020B0604020202020204" pitchFamily="34" charset="0"/>
              <a:buChar char="•"/>
            </a:pPr>
            <a:r>
              <a:rPr lang="en-US" sz="2000" dirty="0">
                <a:latin typeface="+mj-lt"/>
              </a:rPr>
              <a:t>An </a:t>
            </a:r>
            <a:r>
              <a:rPr lang="en-US" sz="2000" b="1" dirty="0">
                <a:latin typeface="+mj-lt"/>
              </a:rPr>
              <a:t>ActionListener</a:t>
            </a:r>
            <a:r>
              <a:rPr lang="en-US" sz="2000" dirty="0">
                <a:latin typeface="+mj-lt"/>
              </a:rPr>
              <a:t> is attached to each tile to handle the click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Tile Click Listener</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When a tile is clicked, the ActionListener triggers the </a:t>
            </a:r>
            <a:r>
              <a:rPr kumimoji="0" lang="en-US" altLang="en-US" sz="2000" b="1" i="0" u="none" strike="noStrike" cap="none" normalizeH="0" baseline="0" dirty="0">
                <a:ln>
                  <a:noFill/>
                </a:ln>
                <a:solidFill>
                  <a:schemeClr val="tx1"/>
                </a:solidFill>
                <a:effectLst/>
                <a:latin typeface="+mj-lt"/>
              </a:rPr>
              <a:t>tile flipping logic</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The tile's color is toggled to indicate its state has changed (e.g., from white to black and vice versa).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Depending on the game rules, adjacent tiles may also flip by checking neighboring tile positions and updating their states.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Flipping Logic</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The </a:t>
            </a:r>
            <a:r>
              <a:rPr kumimoji="0" lang="en-US" altLang="en-US" sz="2000" b="0" i="0" u="none" strike="noStrike" cap="none" normalizeH="0" baseline="0" dirty="0" err="1">
                <a:ln>
                  <a:noFill/>
                </a:ln>
                <a:solidFill>
                  <a:schemeClr val="tx1"/>
                </a:solidFill>
                <a:effectLst/>
                <a:latin typeface="+mj-lt"/>
              </a:rPr>
              <a:t>flipTile</a:t>
            </a:r>
            <a:r>
              <a:rPr kumimoji="0" lang="en-US" altLang="en-US" sz="2000" b="0" i="0" u="none" strike="noStrike" cap="none" normalizeH="0" baseline="0" dirty="0">
                <a:ln>
                  <a:noFill/>
                </a:ln>
                <a:solidFill>
                  <a:schemeClr val="tx1"/>
                </a:solidFill>
                <a:effectLst/>
                <a:latin typeface="+mj-lt"/>
              </a:rPr>
              <a:t>() method changes the tile's current state. If it’s "</a:t>
            </a:r>
            <a:r>
              <a:rPr kumimoji="0" lang="en-US" altLang="en-US" sz="2000" b="0" i="0" u="none" strike="noStrike" cap="none" normalizeH="0" baseline="0" dirty="0" err="1">
                <a:ln>
                  <a:noFill/>
                </a:ln>
                <a:solidFill>
                  <a:schemeClr val="tx1"/>
                </a:solidFill>
                <a:effectLst/>
                <a:latin typeface="+mj-lt"/>
              </a:rPr>
              <a:t>unflipped</a:t>
            </a:r>
            <a:r>
              <a:rPr kumimoji="0" lang="en-US" altLang="en-US" sz="2000" b="0" i="0" u="none" strike="noStrike" cap="none" normalizeH="0" baseline="0" dirty="0">
                <a:ln>
                  <a:noFill/>
                </a:ln>
                <a:solidFill>
                  <a:schemeClr val="tx1"/>
                </a:solidFill>
                <a:effectLst/>
                <a:latin typeface="+mj-lt"/>
              </a:rPr>
              <a:t>" (e.g., white), it becomes "flipped" (e.g., black) and vice versa.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Optionally, </a:t>
            </a:r>
            <a:r>
              <a:rPr kumimoji="0" lang="en-US" altLang="en-US" sz="2000" b="0" i="0" u="none" strike="noStrike" cap="none" normalizeH="0" baseline="0" dirty="0" err="1">
                <a:ln>
                  <a:noFill/>
                </a:ln>
                <a:solidFill>
                  <a:schemeClr val="tx1"/>
                </a:solidFill>
                <a:effectLst/>
                <a:latin typeface="+mj-lt"/>
              </a:rPr>
              <a:t>flipAdjacentTiles</a:t>
            </a:r>
            <a:r>
              <a:rPr kumimoji="0" lang="en-US" altLang="en-US" sz="2000" b="0" i="0" u="none" strike="noStrike" cap="none" normalizeH="0" baseline="0" dirty="0">
                <a:ln>
                  <a:noFill/>
                </a:ln>
                <a:solidFill>
                  <a:schemeClr val="tx1"/>
                </a:solidFill>
                <a:effectLst/>
                <a:latin typeface="+mj-lt"/>
              </a:rPr>
              <a:t>() can flip neighboring tiles in the grid, based on the current tile's position.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Checking the Win Condition</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After every tile click, the game checks if all tiles are in the desired state (e.g., all tiles are flipped to black).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If the player wins, a dialog box (</a:t>
            </a:r>
            <a:r>
              <a:rPr kumimoji="0" lang="en-US" altLang="en-US" sz="2000" b="0" i="0" u="none" strike="noStrike" cap="none" normalizeH="0" baseline="0" dirty="0" err="1">
                <a:ln>
                  <a:noFill/>
                </a:ln>
                <a:solidFill>
                  <a:schemeClr val="tx1"/>
                </a:solidFill>
                <a:effectLst/>
                <a:latin typeface="+mj-lt"/>
              </a:rPr>
              <a:t>JOptionPane</a:t>
            </a:r>
            <a:r>
              <a:rPr kumimoji="0" lang="en-US" altLang="en-US" sz="2000" b="0" i="0" u="none" strike="noStrike" cap="none" normalizeH="0" baseline="0" dirty="0">
                <a:ln>
                  <a:noFill/>
                </a:ln>
                <a:solidFill>
                  <a:schemeClr val="tx1"/>
                </a:solidFill>
                <a:effectLst/>
                <a:latin typeface="+mj-lt"/>
              </a:rPr>
              <a:t>) is used to display a victory message.</a:t>
            </a:r>
          </a:p>
          <a:p>
            <a:r>
              <a:rPr lang="en-US" sz="2400" b="1" dirty="0">
                <a:latin typeface="+mj-lt"/>
              </a:rPr>
              <a:t>Reset and Replay</a:t>
            </a:r>
            <a:endParaRPr lang="en-US" sz="2400" dirty="0">
              <a:latin typeface="+mj-lt"/>
            </a:endParaRPr>
          </a:p>
          <a:p>
            <a:pPr>
              <a:buFont typeface="Arial" panose="020B0604020202020204" pitchFamily="34" charset="0"/>
              <a:buChar char="•"/>
            </a:pPr>
            <a:r>
              <a:rPr lang="en-US" sz="2000" dirty="0">
                <a:latin typeface="+mj-lt"/>
              </a:rPr>
              <a:t>The game provides a </a:t>
            </a:r>
            <a:r>
              <a:rPr lang="en-US" sz="2000" b="1" dirty="0">
                <a:latin typeface="+mj-lt"/>
              </a:rPr>
              <a:t>reset button</a:t>
            </a:r>
            <a:r>
              <a:rPr lang="en-US" sz="2000" dirty="0">
                <a:latin typeface="+mj-lt"/>
              </a:rPr>
              <a:t> to allow the player to restart the game, resetting all tile states to their initial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a:buFont typeface="Arial" panose="020B0604020202020204" pitchFamily="34" charset="0"/>
              <a:buChar char="•"/>
            </a:pPr>
            <a:endParaRPr lang="en-US" sz="2000" dirty="0"/>
          </a:p>
          <a:p>
            <a:pPr>
              <a:buFont typeface="Arial" panose="020B0604020202020204" pitchFamily="34" charset="0"/>
              <a:buChar char="•"/>
            </a:pPr>
            <a:endParaRPr lang="en-US" sz="16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26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dirty="0"/>
          </a:p>
        </p:txBody>
      </p:sp>
      <p:grpSp>
        <p:nvGrpSpPr>
          <p:cNvPr id="3" name="object 3"/>
          <p:cNvGrpSpPr/>
          <p:nvPr/>
        </p:nvGrpSpPr>
        <p:grpSpPr>
          <a:xfrm>
            <a:off x="0" y="0"/>
            <a:ext cx="18288321" cy="9396374"/>
            <a:chOff x="0" y="0"/>
            <a:chExt cx="18288321" cy="9396374"/>
          </a:xfrm>
        </p:grpSpPr>
        <p:sp>
          <p:nvSpPr>
            <p:cNvPr id="4" name="object 4"/>
            <p:cNvSpPr/>
            <p:nvPr/>
          </p:nvSpPr>
          <p:spPr>
            <a:xfrm>
              <a:off x="0" y="889914"/>
              <a:ext cx="17078325" cy="8506460"/>
            </a:xfrm>
            <a:custGeom>
              <a:avLst/>
              <a:gdLst/>
              <a:ahLst/>
              <a:cxnLst/>
              <a:rect l="l" t="t" r="r" b="b"/>
              <a:pathLst>
                <a:path w="17078325" h="8506460">
                  <a:moveTo>
                    <a:pt x="17078325" y="0"/>
                  </a:moveTo>
                  <a:lnTo>
                    <a:pt x="0" y="0"/>
                  </a:lnTo>
                  <a:lnTo>
                    <a:pt x="0" y="8505980"/>
                  </a:lnTo>
                  <a:lnTo>
                    <a:pt x="8539162" y="8505980"/>
                  </a:lnTo>
                  <a:lnTo>
                    <a:pt x="17078325" y="8505980"/>
                  </a:lnTo>
                  <a:lnTo>
                    <a:pt x="17078325" y="0"/>
                  </a:lnTo>
                  <a:close/>
                </a:path>
              </a:pathLst>
            </a:custGeom>
            <a:solidFill>
              <a:srgbClr val="FFFFFF"/>
            </a:solidFill>
          </p:spPr>
          <p:txBody>
            <a:bodyPr wrap="square" lIns="0" tIns="0" rIns="0" bIns="0" rtlCol="0"/>
            <a:lstStyle/>
            <a:p>
              <a:endParaRPr dirty="0"/>
            </a:p>
          </p:txBody>
        </p:sp>
        <p:sp>
          <p:nvSpPr>
            <p:cNvPr id="5" name="object 5"/>
            <p:cNvSpPr/>
            <p:nvPr/>
          </p:nvSpPr>
          <p:spPr>
            <a:xfrm>
              <a:off x="17079086" y="9123841"/>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dirty="0"/>
            </a:p>
          </p:txBody>
        </p:sp>
        <p:sp>
          <p:nvSpPr>
            <p:cNvPr id="6" name="object 6"/>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dirty="0"/>
            </a:p>
          </p:txBody>
        </p:sp>
        <p:sp>
          <p:nvSpPr>
            <p:cNvPr id="7" name="object 7"/>
            <p:cNvSpPr/>
            <p:nvPr/>
          </p:nvSpPr>
          <p:spPr>
            <a:xfrm>
              <a:off x="17079086" y="7828559"/>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dirty="0"/>
            </a:p>
          </p:txBody>
        </p:sp>
        <p:sp>
          <p:nvSpPr>
            <p:cNvPr id="8" name="object 8"/>
            <p:cNvSpPr/>
            <p:nvPr/>
          </p:nvSpPr>
          <p:spPr>
            <a:xfrm>
              <a:off x="17392336" y="0"/>
              <a:ext cx="895985" cy="3688079"/>
            </a:xfrm>
            <a:custGeom>
              <a:avLst/>
              <a:gdLst/>
              <a:ahLst/>
              <a:cxnLst/>
              <a:rect l="l" t="t" r="r" b="b"/>
              <a:pathLst>
                <a:path w="895984" h="3688079">
                  <a:moveTo>
                    <a:pt x="895675" y="3687732"/>
                  </a:moveTo>
                  <a:lnTo>
                    <a:pt x="0" y="3687732"/>
                  </a:lnTo>
                  <a:lnTo>
                    <a:pt x="0" y="0"/>
                  </a:lnTo>
                </a:path>
              </a:pathLst>
            </a:custGeom>
            <a:ln w="76316">
              <a:solidFill>
                <a:srgbClr val="FFB700"/>
              </a:solidFill>
            </a:ln>
          </p:spPr>
          <p:txBody>
            <a:bodyPr wrap="square" lIns="0" tIns="0" rIns="0" bIns="0" rtlCol="0"/>
            <a:lstStyle/>
            <a:p>
              <a:endParaRPr dirty="0"/>
            </a:p>
          </p:txBody>
        </p:sp>
      </p:grpSp>
      <p:grpSp>
        <p:nvGrpSpPr>
          <p:cNvPr id="9" name="object 9"/>
          <p:cNvGrpSpPr/>
          <p:nvPr/>
        </p:nvGrpSpPr>
        <p:grpSpPr>
          <a:xfrm>
            <a:off x="1169279" y="9544316"/>
            <a:ext cx="1590040" cy="394970"/>
            <a:chOff x="1169279" y="9544316"/>
            <a:chExt cx="1590040" cy="394970"/>
          </a:xfrm>
        </p:grpSpPr>
        <p:sp>
          <p:nvSpPr>
            <p:cNvPr id="10" name="object 10"/>
            <p:cNvSpPr/>
            <p:nvPr/>
          </p:nvSpPr>
          <p:spPr>
            <a:xfrm>
              <a:off x="1178640" y="9553676"/>
              <a:ext cx="224790" cy="375920"/>
            </a:xfrm>
            <a:custGeom>
              <a:avLst/>
              <a:gdLst/>
              <a:ahLst/>
              <a:cxnLst/>
              <a:rect l="l" t="t" r="r" b="b"/>
              <a:pathLst>
                <a:path w="224790" h="375920">
                  <a:moveTo>
                    <a:pt x="224621" y="0"/>
                  </a:moveTo>
                  <a:lnTo>
                    <a:pt x="191512" y="0"/>
                  </a:lnTo>
                  <a:lnTo>
                    <a:pt x="0" y="375826"/>
                  </a:lnTo>
                  <a:lnTo>
                    <a:pt x="32393" y="375826"/>
                  </a:lnTo>
                  <a:lnTo>
                    <a:pt x="224621" y="0"/>
                  </a:lnTo>
                  <a:close/>
                </a:path>
              </a:pathLst>
            </a:custGeom>
            <a:solidFill>
              <a:srgbClr val="18181A"/>
            </a:solidFill>
          </p:spPr>
          <p:txBody>
            <a:bodyPr wrap="square" lIns="0" tIns="0" rIns="0" bIns="0" rtlCol="0"/>
            <a:lstStyle/>
            <a:p>
              <a:endParaRPr dirty="0"/>
            </a:p>
          </p:txBody>
        </p:sp>
        <p:sp>
          <p:nvSpPr>
            <p:cNvPr id="11" name="object 11"/>
            <p:cNvSpPr/>
            <p:nvPr/>
          </p:nvSpPr>
          <p:spPr>
            <a:xfrm>
              <a:off x="1178639" y="9553676"/>
              <a:ext cx="224790" cy="375920"/>
            </a:xfrm>
            <a:custGeom>
              <a:avLst/>
              <a:gdLst/>
              <a:ahLst/>
              <a:cxnLst/>
              <a:rect l="l" t="t" r="r" b="b"/>
              <a:pathLst>
                <a:path w="224790" h="375920">
                  <a:moveTo>
                    <a:pt x="0" y="375827"/>
                  </a:moveTo>
                  <a:lnTo>
                    <a:pt x="191512" y="0"/>
                  </a:lnTo>
                  <a:lnTo>
                    <a:pt x="224620" y="0"/>
                  </a:lnTo>
                  <a:lnTo>
                    <a:pt x="32394" y="375827"/>
                  </a:lnTo>
                  <a:lnTo>
                    <a:pt x="0" y="375827"/>
                  </a:lnTo>
                  <a:close/>
                </a:path>
              </a:pathLst>
            </a:custGeom>
            <a:ln w="18718">
              <a:solidFill>
                <a:srgbClr val="18181A"/>
              </a:solidFill>
            </a:ln>
          </p:spPr>
          <p:txBody>
            <a:bodyPr wrap="square" lIns="0" tIns="0" rIns="0" bIns="0" rtlCol="0"/>
            <a:lstStyle/>
            <a:p>
              <a:endParaRPr dirty="0"/>
            </a:p>
          </p:txBody>
        </p:sp>
        <p:sp>
          <p:nvSpPr>
            <p:cNvPr id="12" name="object 12"/>
            <p:cNvSpPr/>
            <p:nvPr/>
          </p:nvSpPr>
          <p:spPr>
            <a:xfrm>
              <a:off x="1403261" y="9553676"/>
              <a:ext cx="224790" cy="375920"/>
            </a:xfrm>
            <a:custGeom>
              <a:avLst/>
              <a:gdLst/>
              <a:ahLst/>
              <a:cxnLst/>
              <a:rect l="l" t="t" r="r" b="b"/>
              <a:pathLst>
                <a:path w="224789" h="375920">
                  <a:moveTo>
                    <a:pt x="224624" y="0"/>
                  </a:moveTo>
                  <a:lnTo>
                    <a:pt x="191503" y="0"/>
                  </a:lnTo>
                  <a:lnTo>
                    <a:pt x="0" y="375826"/>
                  </a:lnTo>
                  <a:lnTo>
                    <a:pt x="32397" y="375826"/>
                  </a:lnTo>
                  <a:lnTo>
                    <a:pt x="224624" y="0"/>
                  </a:lnTo>
                  <a:close/>
                </a:path>
              </a:pathLst>
            </a:custGeom>
            <a:solidFill>
              <a:srgbClr val="18181A"/>
            </a:solidFill>
          </p:spPr>
          <p:txBody>
            <a:bodyPr wrap="square" lIns="0" tIns="0" rIns="0" bIns="0" rtlCol="0"/>
            <a:lstStyle/>
            <a:p>
              <a:endParaRPr dirty="0"/>
            </a:p>
          </p:txBody>
        </p:sp>
        <p:sp>
          <p:nvSpPr>
            <p:cNvPr id="13" name="object 13"/>
            <p:cNvSpPr/>
            <p:nvPr/>
          </p:nvSpPr>
          <p:spPr>
            <a:xfrm>
              <a:off x="1403259" y="9553676"/>
              <a:ext cx="224790" cy="375920"/>
            </a:xfrm>
            <a:custGeom>
              <a:avLst/>
              <a:gdLst/>
              <a:ahLst/>
              <a:cxnLst/>
              <a:rect l="l" t="t" r="r" b="b"/>
              <a:pathLst>
                <a:path w="224789" h="375920">
                  <a:moveTo>
                    <a:pt x="0" y="375827"/>
                  </a:moveTo>
                  <a:lnTo>
                    <a:pt x="191512" y="0"/>
                  </a:lnTo>
                  <a:lnTo>
                    <a:pt x="224620" y="0"/>
                  </a:lnTo>
                  <a:lnTo>
                    <a:pt x="32397" y="375827"/>
                  </a:lnTo>
                  <a:lnTo>
                    <a:pt x="0" y="375827"/>
                  </a:lnTo>
                  <a:close/>
                </a:path>
              </a:pathLst>
            </a:custGeom>
            <a:ln w="18718">
              <a:solidFill>
                <a:srgbClr val="18181A"/>
              </a:solidFill>
            </a:ln>
          </p:spPr>
          <p:txBody>
            <a:bodyPr wrap="square" lIns="0" tIns="0" rIns="0" bIns="0" rtlCol="0"/>
            <a:lstStyle/>
            <a:p>
              <a:endParaRPr dirty="0"/>
            </a:p>
          </p:txBody>
        </p:sp>
        <p:sp>
          <p:nvSpPr>
            <p:cNvPr id="14" name="object 14"/>
            <p:cNvSpPr/>
            <p:nvPr/>
          </p:nvSpPr>
          <p:spPr>
            <a:xfrm>
              <a:off x="1627162" y="9553676"/>
              <a:ext cx="224790" cy="375920"/>
            </a:xfrm>
            <a:custGeom>
              <a:avLst/>
              <a:gdLst/>
              <a:ahLst/>
              <a:cxnLst/>
              <a:rect l="l" t="t" r="r" b="b"/>
              <a:pathLst>
                <a:path w="224789" h="375920">
                  <a:moveTo>
                    <a:pt x="224624" y="0"/>
                  </a:moveTo>
                  <a:lnTo>
                    <a:pt x="191503" y="0"/>
                  </a:lnTo>
                  <a:lnTo>
                    <a:pt x="0" y="375826"/>
                  </a:lnTo>
                  <a:lnTo>
                    <a:pt x="32397" y="375826"/>
                  </a:lnTo>
                  <a:lnTo>
                    <a:pt x="224624" y="0"/>
                  </a:lnTo>
                  <a:close/>
                </a:path>
              </a:pathLst>
            </a:custGeom>
            <a:solidFill>
              <a:srgbClr val="18181A"/>
            </a:solidFill>
          </p:spPr>
          <p:txBody>
            <a:bodyPr wrap="square" lIns="0" tIns="0" rIns="0" bIns="0" rtlCol="0"/>
            <a:lstStyle/>
            <a:p>
              <a:endParaRPr dirty="0"/>
            </a:p>
          </p:txBody>
        </p:sp>
        <p:sp>
          <p:nvSpPr>
            <p:cNvPr id="15" name="object 15"/>
            <p:cNvSpPr/>
            <p:nvPr/>
          </p:nvSpPr>
          <p:spPr>
            <a:xfrm>
              <a:off x="1627156" y="9553676"/>
              <a:ext cx="224790" cy="375920"/>
            </a:xfrm>
            <a:custGeom>
              <a:avLst/>
              <a:gdLst/>
              <a:ahLst/>
              <a:cxnLst/>
              <a:rect l="l" t="t" r="r" b="b"/>
              <a:pathLst>
                <a:path w="224789" h="375920">
                  <a:moveTo>
                    <a:pt x="0" y="375827"/>
                  </a:moveTo>
                  <a:lnTo>
                    <a:pt x="191512" y="0"/>
                  </a:lnTo>
                  <a:lnTo>
                    <a:pt x="224633" y="0"/>
                  </a:lnTo>
                  <a:lnTo>
                    <a:pt x="32409" y="375827"/>
                  </a:lnTo>
                  <a:lnTo>
                    <a:pt x="0" y="375827"/>
                  </a:lnTo>
                  <a:close/>
                </a:path>
              </a:pathLst>
            </a:custGeom>
            <a:ln w="18718">
              <a:solidFill>
                <a:srgbClr val="18181A"/>
              </a:solidFill>
            </a:ln>
          </p:spPr>
          <p:txBody>
            <a:bodyPr wrap="square" lIns="0" tIns="0" rIns="0" bIns="0" rtlCol="0"/>
            <a:lstStyle/>
            <a:p>
              <a:endParaRPr dirty="0"/>
            </a:p>
          </p:txBody>
        </p:sp>
        <p:sp>
          <p:nvSpPr>
            <p:cNvPr id="16" name="object 16"/>
            <p:cNvSpPr/>
            <p:nvPr/>
          </p:nvSpPr>
          <p:spPr>
            <a:xfrm>
              <a:off x="1851787" y="9553676"/>
              <a:ext cx="224790" cy="375920"/>
            </a:xfrm>
            <a:custGeom>
              <a:avLst/>
              <a:gdLst/>
              <a:ahLst/>
              <a:cxnLst/>
              <a:rect l="l" t="t" r="r" b="b"/>
              <a:pathLst>
                <a:path w="224789" h="375920">
                  <a:moveTo>
                    <a:pt x="224612" y="0"/>
                  </a:moveTo>
                  <a:lnTo>
                    <a:pt x="191503" y="0"/>
                  </a:lnTo>
                  <a:lnTo>
                    <a:pt x="0" y="375826"/>
                  </a:lnTo>
                  <a:lnTo>
                    <a:pt x="32397" y="375826"/>
                  </a:lnTo>
                  <a:lnTo>
                    <a:pt x="224612" y="0"/>
                  </a:lnTo>
                  <a:close/>
                </a:path>
              </a:pathLst>
            </a:custGeom>
            <a:solidFill>
              <a:srgbClr val="18181A"/>
            </a:solidFill>
          </p:spPr>
          <p:txBody>
            <a:bodyPr wrap="square" lIns="0" tIns="0" rIns="0" bIns="0" rtlCol="0"/>
            <a:lstStyle/>
            <a:p>
              <a:endParaRPr dirty="0"/>
            </a:p>
          </p:txBody>
        </p:sp>
        <p:sp>
          <p:nvSpPr>
            <p:cNvPr id="17" name="object 17"/>
            <p:cNvSpPr/>
            <p:nvPr/>
          </p:nvSpPr>
          <p:spPr>
            <a:xfrm>
              <a:off x="1851789" y="9553676"/>
              <a:ext cx="224790" cy="375920"/>
            </a:xfrm>
            <a:custGeom>
              <a:avLst/>
              <a:gdLst/>
              <a:ahLst/>
              <a:cxnLst/>
              <a:rect l="l" t="t" r="r" b="b"/>
              <a:pathLst>
                <a:path w="224789" h="375920">
                  <a:moveTo>
                    <a:pt x="0" y="375827"/>
                  </a:moveTo>
                  <a:lnTo>
                    <a:pt x="191499" y="0"/>
                  </a:lnTo>
                  <a:lnTo>
                    <a:pt x="224620" y="0"/>
                  </a:lnTo>
                  <a:lnTo>
                    <a:pt x="32397" y="375827"/>
                  </a:lnTo>
                  <a:lnTo>
                    <a:pt x="0" y="375827"/>
                  </a:lnTo>
                  <a:close/>
                </a:path>
              </a:pathLst>
            </a:custGeom>
            <a:ln w="18718">
              <a:solidFill>
                <a:srgbClr val="18181A"/>
              </a:solidFill>
            </a:ln>
          </p:spPr>
          <p:txBody>
            <a:bodyPr wrap="square" lIns="0" tIns="0" rIns="0" bIns="0" rtlCol="0"/>
            <a:lstStyle/>
            <a:p>
              <a:endParaRPr dirty="0"/>
            </a:p>
          </p:txBody>
        </p:sp>
        <p:sp>
          <p:nvSpPr>
            <p:cNvPr id="18" name="object 18"/>
            <p:cNvSpPr/>
            <p:nvPr/>
          </p:nvSpPr>
          <p:spPr>
            <a:xfrm>
              <a:off x="2076399" y="9553676"/>
              <a:ext cx="224790" cy="375920"/>
            </a:xfrm>
            <a:custGeom>
              <a:avLst/>
              <a:gdLst/>
              <a:ahLst/>
              <a:cxnLst/>
              <a:rect l="l" t="t" r="r" b="b"/>
              <a:pathLst>
                <a:path w="224789" h="375920">
                  <a:moveTo>
                    <a:pt x="224637" y="0"/>
                  </a:moveTo>
                  <a:lnTo>
                    <a:pt x="191516" y="0"/>
                  </a:lnTo>
                  <a:lnTo>
                    <a:pt x="0" y="375826"/>
                  </a:lnTo>
                  <a:lnTo>
                    <a:pt x="32410" y="375826"/>
                  </a:lnTo>
                  <a:lnTo>
                    <a:pt x="224637" y="0"/>
                  </a:lnTo>
                  <a:close/>
                </a:path>
              </a:pathLst>
            </a:custGeom>
            <a:solidFill>
              <a:srgbClr val="18181A"/>
            </a:solidFill>
          </p:spPr>
          <p:txBody>
            <a:bodyPr wrap="square" lIns="0" tIns="0" rIns="0" bIns="0" rtlCol="0"/>
            <a:lstStyle/>
            <a:p>
              <a:endParaRPr dirty="0"/>
            </a:p>
          </p:txBody>
        </p:sp>
        <p:sp>
          <p:nvSpPr>
            <p:cNvPr id="19" name="object 19"/>
            <p:cNvSpPr/>
            <p:nvPr/>
          </p:nvSpPr>
          <p:spPr>
            <a:xfrm>
              <a:off x="2076410" y="9553676"/>
              <a:ext cx="224790" cy="375920"/>
            </a:xfrm>
            <a:custGeom>
              <a:avLst/>
              <a:gdLst/>
              <a:ahLst/>
              <a:cxnLst/>
              <a:rect l="l" t="t" r="r" b="b"/>
              <a:pathLst>
                <a:path w="224789" h="375920">
                  <a:moveTo>
                    <a:pt x="0" y="375827"/>
                  </a:moveTo>
                  <a:lnTo>
                    <a:pt x="191499" y="0"/>
                  </a:lnTo>
                  <a:lnTo>
                    <a:pt x="224620" y="0"/>
                  </a:lnTo>
                  <a:lnTo>
                    <a:pt x="32397" y="375827"/>
                  </a:lnTo>
                  <a:lnTo>
                    <a:pt x="0" y="375827"/>
                  </a:lnTo>
                  <a:close/>
                </a:path>
              </a:pathLst>
            </a:custGeom>
            <a:ln w="18718">
              <a:solidFill>
                <a:srgbClr val="18181A"/>
              </a:solidFill>
            </a:ln>
          </p:spPr>
          <p:txBody>
            <a:bodyPr wrap="square" lIns="0" tIns="0" rIns="0" bIns="0" rtlCol="0"/>
            <a:lstStyle/>
            <a:p>
              <a:endParaRPr dirty="0"/>
            </a:p>
          </p:txBody>
        </p:sp>
        <p:sp>
          <p:nvSpPr>
            <p:cNvPr id="20" name="object 20"/>
            <p:cNvSpPr/>
            <p:nvPr/>
          </p:nvSpPr>
          <p:spPr>
            <a:xfrm>
              <a:off x="2300312" y="9553676"/>
              <a:ext cx="224790" cy="375920"/>
            </a:xfrm>
            <a:custGeom>
              <a:avLst/>
              <a:gdLst/>
              <a:ahLst/>
              <a:cxnLst/>
              <a:rect l="l" t="t" r="r" b="b"/>
              <a:pathLst>
                <a:path w="224789" h="375920">
                  <a:moveTo>
                    <a:pt x="224624" y="0"/>
                  </a:moveTo>
                  <a:lnTo>
                    <a:pt x="191503" y="0"/>
                  </a:lnTo>
                  <a:lnTo>
                    <a:pt x="0" y="375826"/>
                  </a:lnTo>
                  <a:lnTo>
                    <a:pt x="32397" y="375826"/>
                  </a:lnTo>
                  <a:lnTo>
                    <a:pt x="224624" y="0"/>
                  </a:lnTo>
                  <a:close/>
                </a:path>
              </a:pathLst>
            </a:custGeom>
            <a:solidFill>
              <a:srgbClr val="18181A"/>
            </a:solidFill>
          </p:spPr>
          <p:txBody>
            <a:bodyPr wrap="square" lIns="0" tIns="0" rIns="0" bIns="0" rtlCol="0"/>
            <a:lstStyle/>
            <a:p>
              <a:endParaRPr dirty="0"/>
            </a:p>
          </p:txBody>
        </p:sp>
        <p:sp>
          <p:nvSpPr>
            <p:cNvPr id="21" name="object 21"/>
            <p:cNvSpPr/>
            <p:nvPr/>
          </p:nvSpPr>
          <p:spPr>
            <a:xfrm>
              <a:off x="2300307" y="9553676"/>
              <a:ext cx="224790" cy="375920"/>
            </a:xfrm>
            <a:custGeom>
              <a:avLst/>
              <a:gdLst/>
              <a:ahLst/>
              <a:cxnLst/>
              <a:rect l="l" t="t" r="r" b="b"/>
              <a:pathLst>
                <a:path w="224789" h="375920">
                  <a:moveTo>
                    <a:pt x="0" y="375827"/>
                  </a:moveTo>
                  <a:lnTo>
                    <a:pt x="191512" y="0"/>
                  </a:lnTo>
                  <a:lnTo>
                    <a:pt x="224620" y="0"/>
                  </a:lnTo>
                  <a:lnTo>
                    <a:pt x="32397" y="375827"/>
                  </a:lnTo>
                  <a:lnTo>
                    <a:pt x="0" y="375827"/>
                  </a:lnTo>
                  <a:close/>
                </a:path>
              </a:pathLst>
            </a:custGeom>
            <a:ln w="18718">
              <a:solidFill>
                <a:srgbClr val="18181A"/>
              </a:solidFill>
            </a:ln>
          </p:spPr>
          <p:txBody>
            <a:bodyPr wrap="square" lIns="0" tIns="0" rIns="0" bIns="0" rtlCol="0"/>
            <a:lstStyle/>
            <a:p>
              <a:endParaRPr dirty="0"/>
            </a:p>
          </p:txBody>
        </p:sp>
        <p:sp>
          <p:nvSpPr>
            <p:cNvPr id="22" name="object 22"/>
            <p:cNvSpPr/>
            <p:nvPr/>
          </p:nvSpPr>
          <p:spPr>
            <a:xfrm>
              <a:off x="2524937" y="9553676"/>
              <a:ext cx="224790" cy="375920"/>
            </a:xfrm>
            <a:custGeom>
              <a:avLst/>
              <a:gdLst/>
              <a:ahLst/>
              <a:cxnLst/>
              <a:rect l="l" t="t" r="r" b="b"/>
              <a:pathLst>
                <a:path w="224789" h="375920">
                  <a:moveTo>
                    <a:pt x="224612" y="0"/>
                  </a:moveTo>
                  <a:lnTo>
                    <a:pt x="191503" y="0"/>
                  </a:lnTo>
                  <a:lnTo>
                    <a:pt x="0" y="375826"/>
                  </a:lnTo>
                  <a:lnTo>
                    <a:pt x="32385" y="375826"/>
                  </a:lnTo>
                  <a:lnTo>
                    <a:pt x="224612" y="0"/>
                  </a:lnTo>
                  <a:close/>
                </a:path>
              </a:pathLst>
            </a:custGeom>
            <a:solidFill>
              <a:srgbClr val="18181A"/>
            </a:solidFill>
          </p:spPr>
          <p:txBody>
            <a:bodyPr wrap="square" lIns="0" tIns="0" rIns="0" bIns="0" rtlCol="0"/>
            <a:lstStyle/>
            <a:p>
              <a:endParaRPr dirty="0"/>
            </a:p>
          </p:txBody>
        </p:sp>
        <p:sp>
          <p:nvSpPr>
            <p:cNvPr id="23" name="object 23"/>
            <p:cNvSpPr/>
            <p:nvPr/>
          </p:nvSpPr>
          <p:spPr>
            <a:xfrm>
              <a:off x="2524928" y="9553676"/>
              <a:ext cx="224790" cy="375920"/>
            </a:xfrm>
            <a:custGeom>
              <a:avLst/>
              <a:gdLst/>
              <a:ahLst/>
              <a:cxnLst/>
              <a:rect l="l" t="t" r="r" b="b"/>
              <a:pathLst>
                <a:path w="224789" h="375920">
                  <a:moveTo>
                    <a:pt x="0" y="375827"/>
                  </a:moveTo>
                  <a:lnTo>
                    <a:pt x="191512" y="0"/>
                  </a:lnTo>
                  <a:lnTo>
                    <a:pt x="224620" y="0"/>
                  </a:lnTo>
                  <a:lnTo>
                    <a:pt x="32397" y="375827"/>
                  </a:lnTo>
                  <a:lnTo>
                    <a:pt x="0" y="375827"/>
                  </a:lnTo>
                  <a:close/>
                </a:path>
              </a:pathLst>
            </a:custGeom>
            <a:ln w="18718">
              <a:solidFill>
                <a:srgbClr val="18181A"/>
              </a:solidFill>
            </a:ln>
          </p:spPr>
          <p:txBody>
            <a:bodyPr wrap="square" lIns="0" tIns="0" rIns="0" bIns="0" rtlCol="0"/>
            <a:lstStyle/>
            <a:p>
              <a:endParaRPr dirty="0"/>
            </a:p>
          </p:txBody>
        </p:sp>
      </p:grpSp>
      <p:sp>
        <p:nvSpPr>
          <p:cNvPr id="24" name="object 24"/>
          <p:cNvSpPr txBox="1">
            <a:spLocks noGrp="1"/>
          </p:cNvSpPr>
          <p:nvPr>
            <p:ph type="title"/>
          </p:nvPr>
        </p:nvSpPr>
        <p:spPr>
          <a:xfrm>
            <a:off x="387350" y="1534159"/>
            <a:ext cx="6958330" cy="619760"/>
          </a:xfrm>
          <a:prstGeom prst="rect">
            <a:avLst/>
          </a:prstGeom>
        </p:spPr>
        <p:txBody>
          <a:bodyPr vert="horz" wrap="square" lIns="0" tIns="12065" rIns="0" bIns="0" rtlCol="0">
            <a:spAutoFit/>
          </a:bodyPr>
          <a:lstStyle/>
          <a:p>
            <a:pPr marL="12700">
              <a:lnSpc>
                <a:spcPct val="100000"/>
              </a:lnSpc>
              <a:spcBef>
                <a:spcPts val="95"/>
              </a:spcBef>
            </a:pPr>
            <a:r>
              <a:rPr lang="en-US" sz="3900" dirty="0">
                <a:latin typeface="Tahoma"/>
                <a:cs typeface="Tahoma"/>
              </a:rPr>
              <a:t>Technology Used:</a:t>
            </a:r>
            <a:endParaRPr sz="3900" dirty="0">
              <a:latin typeface="Tahoma"/>
              <a:cs typeface="Tahoma"/>
            </a:endParaRPr>
          </a:p>
        </p:txBody>
      </p:sp>
      <p:sp>
        <p:nvSpPr>
          <p:cNvPr id="37" name="Rectangle 7">
            <a:extLst>
              <a:ext uri="{FF2B5EF4-FFF2-40B4-BE49-F238E27FC236}">
                <a16:creationId xmlns:a16="http://schemas.microsoft.com/office/drawing/2014/main" id="{18FF315A-599E-9691-A268-A69CAD7D3017}"/>
              </a:ext>
            </a:extLst>
          </p:cNvPr>
          <p:cNvSpPr>
            <a:spLocks noChangeArrowheads="1"/>
          </p:cNvSpPr>
          <p:nvPr/>
        </p:nvSpPr>
        <p:spPr bwMode="auto">
          <a:xfrm>
            <a:off x="387350" y="2778639"/>
            <a:ext cx="1526411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Java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primary programming language used to develop the game.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platform independence and object-oriented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Swing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part of Java's Standard Library used for creating </a:t>
            </a:r>
            <a:r>
              <a:rPr kumimoji="0" lang="en-US" altLang="en-US" sz="2400" b="1" i="0" u="none" strike="noStrike" cap="none" normalizeH="0" baseline="0" dirty="0">
                <a:ln>
                  <a:noFill/>
                </a:ln>
                <a:solidFill>
                  <a:schemeClr val="tx1"/>
                </a:solidFill>
                <a:effectLst/>
                <a:latin typeface="Arial" panose="020B0604020202020204" pitchFamily="34" charset="0"/>
              </a:rPr>
              <a:t>Graphical User Interfaces (GUI)</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lightweight, flexible components like buttons, panels, and labels for building the game's interface.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Java AWT (Abstract Window Toolkit)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Supports </a:t>
            </a:r>
            <a:r>
              <a:rPr kumimoji="0" lang="en-US" altLang="en-US" sz="2400" b="1" i="0" u="none" strike="noStrike" cap="none" normalizeH="0" baseline="0" dirty="0">
                <a:ln>
                  <a:noFill/>
                </a:ln>
                <a:solidFill>
                  <a:schemeClr val="tx1"/>
                </a:solidFill>
                <a:effectLst/>
                <a:latin typeface="Arial" panose="020B0604020202020204" pitchFamily="34" charset="0"/>
              </a:rPr>
              <a:t>event handling</a:t>
            </a:r>
            <a:r>
              <a:rPr kumimoji="0" lang="en-US" altLang="en-US" sz="2400" b="0" i="0" u="none" strike="noStrike" cap="none" normalizeH="0" baseline="0" dirty="0">
                <a:ln>
                  <a:noFill/>
                </a:ln>
                <a:solidFill>
                  <a:schemeClr val="tx1"/>
                </a:solidFill>
                <a:effectLst/>
                <a:latin typeface="Arial" panose="020B0604020202020204" pitchFamily="34" charset="0"/>
              </a:rPr>
              <a:t> and graphical rendering.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Works alongside Swing to capture user actions like tile clicks.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Event Handling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ActionListeners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err="1">
                <a:ln>
                  <a:noFill/>
                </a:ln>
                <a:solidFill>
                  <a:schemeClr val="tx1"/>
                </a:solidFill>
                <a:effectLst/>
                <a:latin typeface="Arial" panose="020B0604020202020204" pitchFamily="34" charset="0"/>
              </a:rPr>
              <a:t>MouseListeners</a:t>
            </a:r>
            <a:r>
              <a:rPr kumimoji="0" lang="en-US" altLang="en-US" sz="2400" b="0" i="0" u="none" strike="noStrike" cap="none" normalizeH="0" baseline="0" dirty="0">
                <a:ln>
                  <a:noFill/>
                </a:ln>
                <a:solidFill>
                  <a:schemeClr val="tx1"/>
                </a:solidFill>
                <a:effectLst/>
                <a:latin typeface="Arial" panose="020B0604020202020204" pitchFamily="34" charset="0"/>
              </a:rPr>
              <a:t> are used to detect and respond to player interactions such as tile flips.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Layouts (</a:t>
            </a:r>
            <a:r>
              <a:rPr kumimoji="0" lang="en-US" altLang="en-US" sz="2400" b="1" i="0" u="none" strike="noStrike" cap="none" normalizeH="0" baseline="0" dirty="0" err="1">
                <a:ln>
                  <a:noFill/>
                </a:ln>
                <a:solidFill>
                  <a:schemeClr val="tx1"/>
                </a:solidFill>
                <a:effectLst/>
                <a:latin typeface="Arial" panose="020B0604020202020204" pitchFamily="34" charset="0"/>
              </a:rPr>
              <a:t>GridLayout</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1" i="0" u="none" strike="noStrike" cap="none" normalizeH="0" baseline="0" dirty="0" err="1">
                <a:ln>
                  <a:noFill/>
                </a:ln>
                <a:solidFill>
                  <a:schemeClr val="tx1"/>
                </a:solidFill>
                <a:effectLst/>
                <a:latin typeface="Arial" panose="020B0604020202020204" pitchFamily="34" charset="0"/>
              </a:rPr>
              <a:t>BorderLayout</a:t>
            </a:r>
            <a:r>
              <a:rPr kumimoji="0" lang="en-US" altLang="en-US" sz="2400" b="1"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Organizes the tiles and components within the game window.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Ensures the game board is visually consistent and easy to navigate.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Java 2D API</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Used for rendering and customizing the visual appearance of the tiles and other graphical elements.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grpSp>
        <p:nvGrpSpPr>
          <p:cNvPr id="3" name="object 3"/>
          <p:cNvGrpSpPr/>
          <p:nvPr/>
        </p:nvGrpSpPr>
        <p:grpSpPr>
          <a:xfrm>
            <a:off x="719" y="1065259"/>
            <a:ext cx="17127220" cy="8157209"/>
            <a:chOff x="719" y="1065259"/>
            <a:chExt cx="17127220" cy="8157209"/>
          </a:xfrm>
        </p:grpSpPr>
        <p:sp>
          <p:nvSpPr>
            <p:cNvPr id="4" name="object 4"/>
            <p:cNvSpPr/>
            <p:nvPr/>
          </p:nvSpPr>
          <p:spPr>
            <a:xfrm>
              <a:off x="8866804" y="1084338"/>
              <a:ext cx="8242300" cy="8119109"/>
            </a:xfrm>
            <a:custGeom>
              <a:avLst/>
              <a:gdLst/>
              <a:ahLst/>
              <a:cxnLst/>
              <a:rect l="l" t="t" r="r" b="b"/>
              <a:pathLst>
                <a:path w="8242300" h="8119109">
                  <a:moveTo>
                    <a:pt x="4120570" y="0"/>
                  </a:moveTo>
                  <a:lnTo>
                    <a:pt x="8241712" y="0"/>
                  </a:lnTo>
                  <a:lnTo>
                    <a:pt x="8241712" y="8118647"/>
                  </a:lnTo>
                  <a:lnTo>
                    <a:pt x="0" y="8118647"/>
                  </a:lnTo>
                  <a:lnTo>
                    <a:pt x="0" y="0"/>
                  </a:lnTo>
                  <a:lnTo>
                    <a:pt x="4120570" y="0"/>
                  </a:lnTo>
                  <a:close/>
                </a:path>
              </a:pathLst>
            </a:custGeom>
            <a:ln w="38159">
              <a:solidFill>
                <a:srgbClr val="29282C"/>
              </a:solidFill>
            </a:ln>
          </p:spPr>
          <p:txBody>
            <a:bodyPr wrap="square" lIns="0" tIns="0" rIns="0" bIns="0" rtlCol="0"/>
            <a:lstStyle/>
            <a:p>
              <a:endParaRPr/>
            </a:p>
          </p:txBody>
        </p:sp>
        <p:sp>
          <p:nvSpPr>
            <p:cNvPr id="5" name="object 5"/>
            <p:cNvSpPr/>
            <p:nvPr/>
          </p:nvSpPr>
          <p:spPr>
            <a:xfrm>
              <a:off x="719" y="1848955"/>
              <a:ext cx="16861155" cy="6589395"/>
            </a:xfrm>
            <a:custGeom>
              <a:avLst/>
              <a:gdLst/>
              <a:ahLst/>
              <a:cxnLst/>
              <a:rect l="l" t="t" r="r" b="b"/>
              <a:pathLst>
                <a:path w="16861155" h="6589395">
                  <a:moveTo>
                    <a:pt x="16860943" y="0"/>
                  </a:moveTo>
                  <a:lnTo>
                    <a:pt x="8430442" y="0"/>
                  </a:lnTo>
                  <a:lnTo>
                    <a:pt x="0" y="0"/>
                  </a:lnTo>
                  <a:lnTo>
                    <a:pt x="0" y="6589369"/>
                  </a:lnTo>
                  <a:lnTo>
                    <a:pt x="16860943" y="6589369"/>
                  </a:lnTo>
                  <a:lnTo>
                    <a:pt x="16860943"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15528287" y="9557279"/>
            <a:ext cx="1590040" cy="394970"/>
            <a:chOff x="15528287" y="9557279"/>
            <a:chExt cx="1590040" cy="394970"/>
          </a:xfrm>
        </p:grpSpPr>
        <p:sp>
          <p:nvSpPr>
            <p:cNvPr id="7" name="object 7"/>
            <p:cNvSpPr/>
            <p:nvPr/>
          </p:nvSpPr>
          <p:spPr>
            <a:xfrm>
              <a:off x="16883888"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8" name="object 8"/>
            <p:cNvSpPr/>
            <p:nvPr/>
          </p:nvSpPr>
          <p:spPr>
            <a:xfrm>
              <a:off x="16883948"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9" name="object 9"/>
            <p:cNvSpPr/>
            <p:nvPr/>
          </p:nvSpPr>
          <p:spPr>
            <a:xfrm>
              <a:off x="166592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0" name="object 10"/>
            <p:cNvSpPr/>
            <p:nvPr/>
          </p:nvSpPr>
          <p:spPr>
            <a:xfrm>
              <a:off x="16659289" y="9566638"/>
              <a:ext cx="224790" cy="375920"/>
            </a:xfrm>
            <a:custGeom>
              <a:avLst/>
              <a:gdLst/>
              <a:ahLst/>
              <a:cxnLst/>
              <a:rect l="l" t="t" r="r" b="b"/>
              <a:pathLst>
                <a:path w="224790" h="375920">
                  <a:moveTo>
                    <a:pt x="224658" y="0"/>
                  </a:moveTo>
                  <a:lnTo>
                    <a:pt x="33146" y="375822"/>
                  </a:lnTo>
                  <a:lnTo>
                    <a:pt x="0" y="375822"/>
                  </a:lnTo>
                  <a:lnTo>
                    <a:pt x="192147" y="0"/>
                  </a:lnTo>
                  <a:lnTo>
                    <a:pt x="224658" y="0"/>
                  </a:lnTo>
                  <a:close/>
                </a:path>
              </a:pathLst>
            </a:custGeom>
            <a:ln w="18718">
              <a:solidFill>
                <a:srgbClr val="18181A"/>
              </a:solidFill>
            </a:ln>
          </p:spPr>
          <p:txBody>
            <a:bodyPr wrap="square" lIns="0" tIns="0" rIns="0" bIns="0" rtlCol="0"/>
            <a:lstStyle/>
            <a:p>
              <a:endParaRPr/>
            </a:p>
          </p:txBody>
        </p:sp>
        <p:sp>
          <p:nvSpPr>
            <p:cNvPr id="11" name="object 11"/>
            <p:cNvSpPr/>
            <p:nvPr/>
          </p:nvSpPr>
          <p:spPr>
            <a:xfrm>
              <a:off x="164353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2" name="object 12"/>
            <p:cNvSpPr/>
            <p:nvPr/>
          </p:nvSpPr>
          <p:spPr>
            <a:xfrm>
              <a:off x="16435393" y="9566638"/>
              <a:ext cx="224790" cy="375920"/>
            </a:xfrm>
            <a:custGeom>
              <a:avLst/>
              <a:gdLst/>
              <a:ahLst/>
              <a:cxnLst/>
              <a:rect l="l" t="t" r="r" b="b"/>
              <a:pathLst>
                <a:path w="224790" h="375920">
                  <a:moveTo>
                    <a:pt x="224531" y="0"/>
                  </a:moveTo>
                  <a:lnTo>
                    <a:pt x="33146"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13" name="object 13"/>
            <p:cNvSpPr/>
            <p:nvPr/>
          </p:nvSpPr>
          <p:spPr>
            <a:xfrm>
              <a:off x="16210788" y="9566639"/>
              <a:ext cx="224790" cy="375920"/>
            </a:xfrm>
            <a:custGeom>
              <a:avLst/>
              <a:gdLst/>
              <a:ahLst/>
              <a:cxnLst/>
              <a:rect l="l" t="t" r="r" b="b"/>
              <a:pathLst>
                <a:path w="224790" h="375920">
                  <a:moveTo>
                    <a:pt x="224536" y="0"/>
                  </a:moveTo>
                  <a:lnTo>
                    <a:pt x="192151" y="0"/>
                  </a:lnTo>
                  <a:lnTo>
                    <a:pt x="0" y="375820"/>
                  </a:lnTo>
                  <a:lnTo>
                    <a:pt x="33020" y="375820"/>
                  </a:lnTo>
                  <a:lnTo>
                    <a:pt x="224536" y="0"/>
                  </a:lnTo>
                  <a:close/>
                </a:path>
              </a:pathLst>
            </a:custGeom>
            <a:solidFill>
              <a:srgbClr val="18181A"/>
            </a:solidFill>
          </p:spPr>
          <p:txBody>
            <a:bodyPr wrap="square" lIns="0" tIns="0" rIns="0" bIns="0" rtlCol="0"/>
            <a:lstStyle/>
            <a:p>
              <a:endParaRPr/>
            </a:p>
          </p:txBody>
        </p:sp>
        <p:sp>
          <p:nvSpPr>
            <p:cNvPr id="14" name="object 14"/>
            <p:cNvSpPr/>
            <p:nvPr/>
          </p:nvSpPr>
          <p:spPr>
            <a:xfrm>
              <a:off x="16210734"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5" name="object 15"/>
            <p:cNvSpPr/>
            <p:nvPr/>
          </p:nvSpPr>
          <p:spPr>
            <a:xfrm>
              <a:off x="159861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6" name="object 16"/>
            <p:cNvSpPr/>
            <p:nvPr/>
          </p:nvSpPr>
          <p:spPr>
            <a:xfrm>
              <a:off x="15986075"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7" name="object 17"/>
            <p:cNvSpPr/>
            <p:nvPr/>
          </p:nvSpPr>
          <p:spPr>
            <a:xfrm>
              <a:off x="157622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8" name="object 18"/>
            <p:cNvSpPr/>
            <p:nvPr/>
          </p:nvSpPr>
          <p:spPr>
            <a:xfrm>
              <a:off x="15762178"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9" name="object 19"/>
            <p:cNvSpPr/>
            <p:nvPr/>
          </p:nvSpPr>
          <p:spPr>
            <a:xfrm>
              <a:off x="15537561"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20" name="object 20"/>
            <p:cNvSpPr/>
            <p:nvPr/>
          </p:nvSpPr>
          <p:spPr>
            <a:xfrm>
              <a:off x="15537647"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grpSp>
      <p:sp>
        <p:nvSpPr>
          <p:cNvPr id="21" name="object 21"/>
          <p:cNvSpPr/>
          <p:nvPr/>
        </p:nvSpPr>
        <p:spPr>
          <a:xfrm>
            <a:off x="0" y="794817"/>
            <a:ext cx="4605655" cy="268605"/>
          </a:xfrm>
          <a:custGeom>
            <a:avLst/>
            <a:gdLst/>
            <a:ahLst/>
            <a:cxnLst/>
            <a:rect l="l" t="t" r="r" b="b"/>
            <a:pathLst>
              <a:path w="4605655" h="268605">
                <a:moveTo>
                  <a:pt x="0" y="268579"/>
                </a:moveTo>
                <a:lnTo>
                  <a:pt x="0" y="0"/>
                </a:lnTo>
                <a:lnTo>
                  <a:pt x="4605070" y="0"/>
                </a:lnTo>
                <a:lnTo>
                  <a:pt x="4605070" y="268579"/>
                </a:lnTo>
                <a:lnTo>
                  <a:pt x="0" y="268579"/>
                </a:lnTo>
                <a:close/>
              </a:path>
            </a:pathLst>
          </a:custGeom>
          <a:solidFill>
            <a:srgbClr val="575259"/>
          </a:solidFill>
        </p:spPr>
        <p:txBody>
          <a:bodyPr wrap="square" lIns="0" tIns="0" rIns="0" bIns="0" rtlCol="0"/>
          <a:lstStyle/>
          <a:p>
            <a:endParaRPr/>
          </a:p>
        </p:txBody>
      </p:sp>
      <p:sp>
        <p:nvSpPr>
          <p:cNvPr id="22" name="object 22"/>
          <p:cNvSpPr/>
          <p:nvPr/>
        </p:nvSpPr>
        <p:spPr>
          <a:xfrm>
            <a:off x="-719" y="234721"/>
            <a:ext cx="4606290" cy="271780"/>
          </a:xfrm>
          <a:custGeom>
            <a:avLst/>
            <a:gdLst/>
            <a:ahLst/>
            <a:cxnLst/>
            <a:rect l="l" t="t" r="r" b="b"/>
            <a:pathLst>
              <a:path w="4606290" h="271780">
                <a:moveTo>
                  <a:pt x="4605790" y="0"/>
                </a:moveTo>
                <a:lnTo>
                  <a:pt x="0" y="0"/>
                </a:lnTo>
                <a:lnTo>
                  <a:pt x="0" y="271411"/>
                </a:lnTo>
                <a:lnTo>
                  <a:pt x="2303254" y="271411"/>
                </a:lnTo>
                <a:lnTo>
                  <a:pt x="4605790" y="271411"/>
                </a:lnTo>
                <a:lnTo>
                  <a:pt x="4605790" y="0"/>
                </a:lnTo>
                <a:close/>
              </a:path>
            </a:pathLst>
          </a:custGeom>
          <a:solidFill>
            <a:srgbClr val="86808A"/>
          </a:solidFill>
        </p:spPr>
        <p:txBody>
          <a:bodyPr wrap="square" lIns="0" tIns="0" rIns="0" bIns="0" rtlCol="0"/>
          <a:lstStyle/>
          <a:p>
            <a:endParaRPr/>
          </a:p>
        </p:txBody>
      </p:sp>
      <p:sp>
        <p:nvSpPr>
          <p:cNvPr id="23" name="object 23"/>
          <p:cNvSpPr/>
          <p:nvPr/>
        </p:nvSpPr>
        <p:spPr>
          <a:xfrm>
            <a:off x="0" y="1339926"/>
            <a:ext cx="4605655" cy="266700"/>
          </a:xfrm>
          <a:custGeom>
            <a:avLst/>
            <a:gdLst/>
            <a:ahLst/>
            <a:cxnLst/>
            <a:rect l="l" t="t" r="r" b="b"/>
            <a:pathLst>
              <a:path w="4605655" h="266700">
                <a:moveTo>
                  <a:pt x="0" y="266699"/>
                </a:moveTo>
                <a:lnTo>
                  <a:pt x="0" y="0"/>
                </a:lnTo>
                <a:lnTo>
                  <a:pt x="4605070" y="0"/>
                </a:lnTo>
                <a:lnTo>
                  <a:pt x="4605070" y="266699"/>
                </a:lnTo>
                <a:lnTo>
                  <a:pt x="0" y="266699"/>
                </a:lnTo>
                <a:close/>
              </a:path>
            </a:pathLst>
          </a:custGeom>
          <a:solidFill>
            <a:srgbClr val="29282C"/>
          </a:solidFill>
        </p:spPr>
        <p:txBody>
          <a:bodyPr wrap="square" lIns="0" tIns="0" rIns="0" bIns="0" rtlCol="0"/>
          <a:lstStyle/>
          <a:p>
            <a:endParaRPr/>
          </a:p>
        </p:txBody>
      </p:sp>
      <p:sp>
        <p:nvSpPr>
          <p:cNvPr id="24" name="object 24"/>
          <p:cNvSpPr/>
          <p:nvPr/>
        </p:nvSpPr>
        <p:spPr>
          <a:xfrm>
            <a:off x="12986638" y="0"/>
            <a:ext cx="5295900" cy="1612265"/>
          </a:xfrm>
          <a:custGeom>
            <a:avLst/>
            <a:gdLst/>
            <a:ahLst/>
            <a:cxnLst/>
            <a:rect l="l" t="t" r="r" b="b"/>
            <a:pathLst>
              <a:path w="5295900" h="1612265">
                <a:moveTo>
                  <a:pt x="5295899" y="0"/>
                </a:moveTo>
                <a:lnTo>
                  <a:pt x="0" y="0"/>
                </a:lnTo>
                <a:lnTo>
                  <a:pt x="0" y="1611934"/>
                </a:lnTo>
                <a:lnTo>
                  <a:pt x="5295899" y="1611934"/>
                </a:lnTo>
                <a:lnTo>
                  <a:pt x="5295899" y="0"/>
                </a:lnTo>
                <a:close/>
              </a:path>
            </a:pathLst>
          </a:custGeom>
          <a:solidFill>
            <a:srgbClr val="18181A"/>
          </a:solidFill>
        </p:spPr>
        <p:txBody>
          <a:bodyPr wrap="square" lIns="0" tIns="0" rIns="0" bIns="0" rtlCol="0"/>
          <a:lstStyle/>
          <a:p>
            <a:endParaRPr/>
          </a:p>
        </p:txBody>
      </p:sp>
      <p:sp>
        <p:nvSpPr>
          <p:cNvPr id="25" name="object 25"/>
          <p:cNvSpPr/>
          <p:nvPr/>
        </p:nvSpPr>
        <p:spPr>
          <a:xfrm>
            <a:off x="523437" y="5116308"/>
            <a:ext cx="1807210" cy="5170805"/>
          </a:xfrm>
          <a:custGeom>
            <a:avLst/>
            <a:gdLst/>
            <a:ahLst/>
            <a:cxnLst/>
            <a:rect l="l" t="t" r="r" b="b"/>
            <a:pathLst>
              <a:path w="1807210" h="5170805">
                <a:moveTo>
                  <a:pt x="903573" y="0"/>
                </a:moveTo>
                <a:lnTo>
                  <a:pt x="1807146" y="0"/>
                </a:lnTo>
                <a:lnTo>
                  <a:pt x="1807146" y="5170690"/>
                </a:lnTo>
              </a:path>
              <a:path w="1807210" h="5170805">
                <a:moveTo>
                  <a:pt x="0" y="5170690"/>
                </a:moveTo>
                <a:lnTo>
                  <a:pt x="0" y="0"/>
                </a:lnTo>
                <a:lnTo>
                  <a:pt x="903573" y="0"/>
                </a:lnTo>
              </a:path>
            </a:pathLst>
          </a:custGeom>
          <a:ln w="76318">
            <a:solidFill>
              <a:srgbClr val="FFB700"/>
            </a:solidFill>
          </a:ln>
        </p:spPr>
        <p:txBody>
          <a:bodyPr wrap="square" lIns="0" tIns="0" rIns="0" bIns="0" rtlCol="0"/>
          <a:lstStyle/>
          <a:p>
            <a:endParaRPr/>
          </a:p>
        </p:txBody>
      </p:sp>
      <p:sp>
        <p:nvSpPr>
          <p:cNvPr id="26" name="object 26"/>
          <p:cNvSpPr/>
          <p:nvPr/>
        </p:nvSpPr>
        <p:spPr>
          <a:xfrm>
            <a:off x="2614248" y="8600334"/>
            <a:ext cx="1548130" cy="1525270"/>
          </a:xfrm>
          <a:custGeom>
            <a:avLst/>
            <a:gdLst/>
            <a:ahLst/>
            <a:cxnLst/>
            <a:rect l="l" t="t" r="r" b="b"/>
            <a:pathLst>
              <a:path w="1548129" h="1525270">
                <a:moveTo>
                  <a:pt x="773982" y="0"/>
                </a:moveTo>
                <a:lnTo>
                  <a:pt x="1547952" y="0"/>
                </a:lnTo>
                <a:lnTo>
                  <a:pt x="1547952" y="1524937"/>
                </a:lnTo>
                <a:lnTo>
                  <a:pt x="0" y="1524937"/>
                </a:lnTo>
                <a:lnTo>
                  <a:pt x="0" y="0"/>
                </a:lnTo>
                <a:lnTo>
                  <a:pt x="773982" y="0"/>
                </a:lnTo>
                <a:close/>
              </a:path>
            </a:pathLst>
          </a:custGeom>
          <a:ln w="38159">
            <a:solidFill>
              <a:srgbClr val="FFFFFF"/>
            </a:solidFill>
          </a:ln>
        </p:spPr>
        <p:txBody>
          <a:bodyPr wrap="square" lIns="0" tIns="0" rIns="0" bIns="0" rtlCol="0"/>
          <a:lstStyle/>
          <a:p>
            <a:endParaRPr/>
          </a:p>
        </p:txBody>
      </p:sp>
      <p:sp>
        <p:nvSpPr>
          <p:cNvPr id="27" name="object 27"/>
          <p:cNvSpPr txBox="1">
            <a:spLocks noGrp="1"/>
          </p:cNvSpPr>
          <p:nvPr>
            <p:ph type="title"/>
          </p:nvPr>
        </p:nvSpPr>
        <p:spPr>
          <a:xfrm>
            <a:off x="6065164" y="2307393"/>
            <a:ext cx="9441815" cy="877163"/>
          </a:xfrm>
          <a:prstGeom prst="rect">
            <a:avLst/>
          </a:prstGeom>
        </p:spPr>
        <p:txBody>
          <a:bodyPr vert="horz" wrap="square" lIns="0" tIns="15240" rIns="0" bIns="0" rtlCol="0">
            <a:spAutoFit/>
          </a:bodyPr>
          <a:lstStyle/>
          <a:p>
            <a:pPr marL="12700" algn="r">
              <a:lnSpc>
                <a:spcPct val="100000"/>
              </a:lnSpc>
              <a:spcBef>
                <a:spcPts val="120"/>
              </a:spcBef>
            </a:pPr>
            <a:r>
              <a:rPr sz="5600" dirty="0">
                <a:latin typeface="Tahoma"/>
                <a:cs typeface="Tahoma"/>
              </a:rPr>
              <a:t>Conclusion</a:t>
            </a:r>
            <a:r>
              <a:rPr sz="5600" spc="-229" dirty="0">
                <a:latin typeface="Tahoma"/>
                <a:cs typeface="Tahoma"/>
              </a:rPr>
              <a:t> </a:t>
            </a:r>
            <a:endParaRPr sz="5600" dirty="0">
              <a:latin typeface="Tahoma"/>
              <a:cs typeface="Tahoma"/>
            </a:endParaRPr>
          </a:p>
        </p:txBody>
      </p:sp>
      <p:sp>
        <p:nvSpPr>
          <p:cNvPr id="30" name="object 30"/>
          <p:cNvSpPr txBox="1"/>
          <p:nvPr/>
        </p:nvSpPr>
        <p:spPr>
          <a:xfrm>
            <a:off x="3431359" y="3648481"/>
            <a:ext cx="12779375" cy="2241383"/>
          </a:xfrm>
          <a:prstGeom prst="rect">
            <a:avLst/>
          </a:prstGeom>
        </p:spPr>
        <p:txBody>
          <a:bodyPr vert="horz" wrap="square" lIns="0" tIns="6350" rIns="0" bIns="0" rtlCol="0">
            <a:spAutoFit/>
          </a:bodyPr>
          <a:lstStyle/>
          <a:p>
            <a:pPr marL="309880" marR="5080" indent="-297815" algn="r">
              <a:lnSpc>
                <a:spcPct val="101600"/>
              </a:lnSpc>
              <a:spcBef>
                <a:spcPts val="50"/>
              </a:spcBef>
              <a:tabLst>
                <a:tab pos="12466320" algn="l"/>
              </a:tabLst>
            </a:pPr>
            <a:r>
              <a:rPr lang="en-US" sz="2400" dirty="0"/>
              <a:t>The </a:t>
            </a:r>
            <a:r>
              <a:rPr lang="en-US" sz="2400" b="1" dirty="0"/>
              <a:t>Flipping Tile Game</a:t>
            </a:r>
            <a:r>
              <a:rPr lang="en-US" sz="2400" dirty="0"/>
              <a:t> developed in Java using </a:t>
            </a:r>
            <a:r>
              <a:rPr lang="en-US" sz="2400" b="1" dirty="0"/>
              <a:t>Swing</a:t>
            </a:r>
            <a:r>
              <a:rPr lang="en-US" sz="2400" dirty="0"/>
              <a:t> demonstrates the effective use of graphical user interfaces, event-driven programming, and object-oriented design. This project provided valuable insights into building interactive games, handling user input, and implementing complex game logic in a structured way. The use of Java's GUI libraries, such as </a:t>
            </a:r>
            <a:r>
              <a:rPr lang="en-US" sz="2400" b="1" dirty="0"/>
              <a:t>Swing</a:t>
            </a:r>
            <a:r>
              <a:rPr lang="en-US" sz="2400" dirty="0"/>
              <a:t> and </a:t>
            </a:r>
            <a:r>
              <a:rPr lang="en-US" sz="2400" b="1" dirty="0"/>
              <a:t>AWT</a:t>
            </a:r>
            <a:r>
              <a:rPr lang="en-US" sz="2400" dirty="0"/>
              <a:t>, allowed for a smooth and engaging user experience while showcasing the flexibility of Java for desktop applications.</a:t>
            </a:r>
            <a:endParaRPr lang="en-US" sz="240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680693" y="9778313"/>
            <a:ext cx="4606290" cy="271780"/>
          </a:xfrm>
          <a:custGeom>
            <a:avLst/>
            <a:gdLst/>
            <a:ahLst/>
            <a:cxnLst/>
            <a:rect l="l" t="t" r="r" b="b"/>
            <a:pathLst>
              <a:path w="4606290" h="271779">
                <a:moveTo>
                  <a:pt x="4605782" y="0"/>
                </a:moveTo>
                <a:lnTo>
                  <a:pt x="0" y="0"/>
                </a:lnTo>
                <a:lnTo>
                  <a:pt x="0" y="271438"/>
                </a:lnTo>
                <a:lnTo>
                  <a:pt x="2303272" y="271438"/>
                </a:lnTo>
                <a:lnTo>
                  <a:pt x="4605782" y="271438"/>
                </a:lnTo>
                <a:lnTo>
                  <a:pt x="4605782" y="0"/>
                </a:lnTo>
                <a:close/>
              </a:path>
            </a:pathLst>
          </a:custGeom>
          <a:solidFill>
            <a:srgbClr val="29282C"/>
          </a:solidFill>
        </p:spPr>
        <p:txBody>
          <a:bodyPr wrap="square" lIns="0" tIns="0" rIns="0" bIns="0" rtlCol="0"/>
          <a:lstStyle/>
          <a:p>
            <a:endParaRPr/>
          </a:p>
        </p:txBody>
      </p:sp>
      <p:sp>
        <p:nvSpPr>
          <p:cNvPr id="3" name="object 3"/>
          <p:cNvSpPr/>
          <p:nvPr/>
        </p:nvSpPr>
        <p:spPr>
          <a:xfrm>
            <a:off x="13680693" y="9233279"/>
            <a:ext cx="4606290" cy="271780"/>
          </a:xfrm>
          <a:custGeom>
            <a:avLst/>
            <a:gdLst/>
            <a:ahLst/>
            <a:cxnLst/>
            <a:rect l="l" t="t" r="r" b="b"/>
            <a:pathLst>
              <a:path w="4606290" h="271779">
                <a:moveTo>
                  <a:pt x="4605782" y="0"/>
                </a:moveTo>
                <a:lnTo>
                  <a:pt x="0" y="0"/>
                </a:lnTo>
                <a:lnTo>
                  <a:pt x="0" y="271438"/>
                </a:lnTo>
                <a:lnTo>
                  <a:pt x="2303272" y="271438"/>
                </a:lnTo>
                <a:lnTo>
                  <a:pt x="4605782" y="271438"/>
                </a:lnTo>
                <a:lnTo>
                  <a:pt x="4605782" y="0"/>
                </a:lnTo>
                <a:close/>
              </a:path>
            </a:pathLst>
          </a:custGeom>
          <a:solidFill>
            <a:srgbClr val="575259"/>
          </a:solidFill>
        </p:spPr>
        <p:txBody>
          <a:bodyPr wrap="square" lIns="0" tIns="0" rIns="0" bIns="0" rtlCol="0"/>
          <a:lstStyle/>
          <a:p>
            <a:endParaRPr/>
          </a:p>
        </p:txBody>
      </p:sp>
      <p:sp>
        <p:nvSpPr>
          <p:cNvPr id="4" name="object 4"/>
          <p:cNvSpPr txBox="1">
            <a:spLocks noGrp="1"/>
          </p:cNvSpPr>
          <p:nvPr>
            <p:ph type="title"/>
          </p:nvPr>
        </p:nvSpPr>
        <p:spPr>
          <a:xfrm>
            <a:off x="1530350" y="2254250"/>
            <a:ext cx="6065520" cy="5552802"/>
          </a:xfrm>
          <a:prstGeom prst="rect">
            <a:avLst/>
          </a:prstGeom>
        </p:spPr>
        <p:txBody>
          <a:bodyPr vert="horz" wrap="square" lIns="0" tIns="12700" rIns="0" bIns="0" rtlCol="0">
            <a:spAutoFit/>
          </a:bodyPr>
          <a:lstStyle/>
          <a:p>
            <a:pPr marL="12700">
              <a:lnSpc>
                <a:spcPct val="100000"/>
              </a:lnSpc>
              <a:spcBef>
                <a:spcPts val="100"/>
              </a:spcBef>
            </a:pPr>
            <a:r>
              <a:rPr lang="en-US" sz="12000" spc="-10" dirty="0">
                <a:latin typeface="Tahoma"/>
                <a:cs typeface="Tahoma"/>
              </a:rPr>
              <a:t>Python Music</a:t>
            </a:r>
            <a:br>
              <a:rPr lang="en-US" sz="12000" spc="-10" dirty="0">
                <a:latin typeface="Tahoma"/>
                <a:cs typeface="Tahoma"/>
              </a:rPr>
            </a:br>
            <a:r>
              <a:rPr lang="en-US" sz="12000" spc="-10" dirty="0">
                <a:latin typeface="Tahoma"/>
                <a:cs typeface="Tahoma"/>
              </a:rPr>
              <a:t>Player</a:t>
            </a:r>
            <a:endParaRPr sz="12000" dirty="0">
              <a:latin typeface="Tahoma"/>
              <a:cs typeface="Tahoma"/>
            </a:endParaRPr>
          </a:p>
        </p:txBody>
      </p:sp>
      <p:sp>
        <p:nvSpPr>
          <p:cNvPr id="5" name="object 5"/>
          <p:cNvSpPr/>
          <p:nvPr/>
        </p:nvSpPr>
        <p:spPr>
          <a:xfrm>
            <a:off x="9890341"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6" name="object 6"/>
          <p:cNvSpPr/>
          <p:nvPr/>
        </p:nvSpPr>
        <p:spPr>
          <a:xfrm>
            <a:off x="11425783"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7" name="object 7"/>
          <p:cNvSpPr/>
          <p:nvPr/>
        </p:nvSpPr>
        <p:spPr>
          <a:xfrm>
            <a:off x="12952857" y="3427768"/>
            <a:ext cx="1117600" cy="1117600"/>
          </a:xfrm>
          <a:custGeom>
            <a:avLst/>
            <a:gdLst/>
            <a:ahLst/>
            <a:cxnLst/>
            <a:rect l="l" t="t" r="r" b="b"/>
            <a:pathLst>
              <a:path w="1117600" h="1117600">
                <a:moveTo>
                  <a:pt x="558673" y="1117346"/>
                </a:moveTo>
                <a:lnTo>
                  <a:pt x="0" y="1117346"/>
                </a:lnTo>
                <a:lnTo>
                  <a:pt x="0" y="0"/>
                </a:lnTo>
                <a:lnTo>
                  <a:pt x="1117346" y="0"/>
                </a:lnTo>
                <a:lnTo>
                  <a:pt x="1117346" y="1117346"/>
                </a:lnTo>
                <a:lnTo>
                  <a:pt x="558673" y="1117346"/>
                </a:lnTo>
                <a:close/>
              </a:path>
            </a:pathLst>
          </a:custGeom>
          <a:ln w="38156">
            <a:solidFill>
              <a:srgbClr val="18181A"/>
            </a:solidFill>
          </a:ln>
        </p:spPr>
        <p:txBody>
          <a:bodyPr wrap="square" lIns="0" tIns="0" rIns="0" bIns="0" rtlCol="0"/>
          <a:lstStyle/>
          <a:p>
            <a:endParaRPr/>
          </a:p>
        </p:txBody>
      </p:sp>
      <p:sp>
        <p:nvSpPr>
          <p:cNvPr id="8" name="object 8"/>
          <p:cNvSpPr/>
          <p:nvPr/>
        </p:nvSpPr>
        <p:spPr>
          <a:xfrm>
            <a:off x="15957390" y="0"/>
            <a:ext cx="1807210" cy="5163185"/>
          </a:xfrm>
          <a:custGeom>
            <a:avLst/>
            <a:gdLst/>
            <a:ahLst/>
            <a:cxnLst/>
            <a:rect l="l" t="t" r="r" b="b"/>
            <a:pathLst>
              <a:path w="1807209" h="5163185">
                <a:moveTo>
                  <a:pt x="903461" y="5163006"/>
                </a:moveTo>
                <a:lnTo>
                  <a:pt x="0" y="5163006"/>
                </a:lnTo>
                <a:lnTo>
                  <a:pt x="0" y="0"/>
                </a:lnTo>
              </a:path>
              <a:path w="1807209" h="5163185">
                <a:moveTo>
                  <a:pt x="1807050" y="0"/>
                </a:moveTo>
                <a:lnTo>
                  <a:pt x="1807050" y="5163006"/>
                </a:lnTo>
                <a:lnTo>
                  <a:pt x="903461" y="5163006"/>
                </a:lnTo>
              </a:path>
            </a:pathLst>
          </a:custGeom>
          <a:ln w="76317">
            <a:solidFill>
              <a:srgbClr val="FFB700"/>
            </a:solidFill>
          </a:ln>
        </p:spPr>
        <p:txBody>
          <a:bodyPr wrap="square" lIns="0" tIns="0" rIns="0" bIns="0" rtlCol="0"/>
          <a:lstStyle/>
          <a:p>
            <a:endParaRPr/>
          </a:p>
        </p:txBody>
      </p:sp>
      <p:sp>
        <p:nvSpPr>
          <p:cNvPr id="9" name="object 9"/>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a:p>
        </p:txBody>
      </p:sp>
      <p:sp>
        <p:nvSpPr>
          <p:cNvPr id="10" name="object 10"/>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1384</Words>
  <Application>Microsoft Office PowerPoint</Application>
  <PresentationFormat>Custom</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Tahoma</vt:lpstr>
      <vt:lpstr>Verdana</vt:lpstr>
      <vt:lpstr>Office Theme</vt:lpstr>
      <vt:lpstr>Advanced Programming Practice Project</vt:lpstr>
      <vt:lpstr>Flipping tile Memory game </vt:lpstr>
      <vt:lpstr>Introduction to Tile Flipping Game</vt:lpstr>
      <vt:lpstr>Abstract</vt:lpstr>
      <vt:lpstr>Implementing Game Logic</vt:lpstr>
      <vt:lpstr>Working</vt:lpstr>
      <vt:lpstr>Technology Used:</vt:lpstr>
      <vt:lpstr>Conclusion </vt:lpstr>
      <vt:lpstr>Python Music Player</vt:lpstr>
      <vt:lpstr>Introduction to Python Music Player</vt:lpstr>
      <vt:lpstr>Abstract</vt:lpstr>
      <vt:lpstr>Introduction to Python Music Player Logic</vt:lpstr>
      <vt:lpstr>Working</vt:lpstr>
      <vt:lpstr>Technology Used</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Sahil Mohammed</dc:creator>
  <cp:lastModifiedBy>khandelwalprakhar416@gmail.com</cp:lastModifiedBy>
  <cp:revision>4</cp:revision>
  <dcterms:created xsi:type="dcterms:W3CDTF">2024-10-16T17:04:28Z</dcterms:created>
  <dcterms:modified xsi:type="dcterms:W3CDTF">2024-10-17T11:26:27Z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2024-10-16T00:00:00Z</vt:filetime>
  </property>
  <property fmtid="{D5CDD505-2E9C-101B-9397-08002B2CF9AE}" pid="3" name="Creator">
    <vt:lpwstr>Chromium</vt:lpwstr>
  </property>
  <property fmtid="{D5CDD505-2E9C-101B-9397-08002B2CF9AE}" pid="4" name="LastSaved">
    <vt:filetime>2024-10-16T00:00:00Z</vt:filetime>
  </property>
  <property fmtid="{D5CDD505-2E9C-101B-9397-08002B2CF9AE}" pid="5" name="Producer">
    <vt:lpwstr>GPL Ghostscript 10.02.0</vt:lpwstr>
  </property>
</Properties>
</file>