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61" r:id="rId7"/>
    <p:sldId id="270" r:id="rId8"/>
    <p:sldId id="271" r:id="rId9"/>
    <p:sldId id="272"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110809" y="431515"/>
            <a:ext cx="8447618" cy="4078840"/>
          </a:xfrm>
        </p:spPr>
        <p:txBody>
          <a:bodyPr/>
          <a:lstStyle/>
          <a:p>
            <a:r>
              <a:rPr lang="en-US" sz="6000" dirty="0"/>
              <a:t>Lead Scoring Case Study using logistic regression</a:t>
            </a:r>
          </a:p>
        </p:txBody>
      </p:sp>
      <p:sp>
        <p:nvSpPr>
          <p:cNvPr id="7" name="Subtitle 6">
            <a:extLst>
              <a:ext uri="{FF2B5EF4-FFF2-40B4-BE49-F238E27FC236}">
                <a16:creationId xmlns:a16="http://schemas.microsoft.com/office/drawing/2014/main" id="{B5005890-C49D-3EBA-099C-ADA7965D3DB6}"/>
              </a:ext>
            </a:extLst>
          </p:cNvPr>
          <p:cNvSpPr>
            <a:spLocks noGrp="1"/>
          </p:cNvSpPr>
          <p:nvPr>
            <p:ph type="subTitle" idx="1"/>
          </p:nvPr>
        </p:nvSpPr>
        <p:spPr>
          <a:xfrm>
            <a:off x="3357390" y="4975054"/>
            <a:ext cx="7077456" cy="1451431"/>
          </a:xfrm>
        </p:spPr>
        <p:txBody>
          <a:bodyPr>
            <a:normAutofit lnSpcReduction="10000"/>
          </a:bodyPr>
          <a:lstStyle/>
          <a:p>
            <a:r>
              <a:rPr lang="en-GB" dirty="0"/>
              <a:t>SUBMITTED BY :</a:t>
            </a:r>
          </a:p>
          <a:p>
            <a:r>
              <a:rPr lang="en-GB" dirty="0"/>
              <a:t>1.Harish Gandham</a:t>
            </a:r>
          </a:p>
          <a:p>
            <a:r>
              <a:rPr lang="en-GB" dirty="0"/>
              <a:t>2.Syed Mohammad Bilal</a:t>
            </a:r>
          </a:p>
          <a:p>
            <a:r>
              <a:rPr lang="en-GB" dirty="0"/>
              <a:t>3.Darshan JK</a:t>
            </a:r>
            <a:endParaRPr lang="en-NL"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C7EEC-1E3D-A325-914A-3CB5B1272B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64BCA6-8815-ECDC-91DB-42BE0CEC01F0}"/>
              </a:ext>
            </a:extLst>
          </p:cNvPr>
          <p:cNvSpPr>
            <a:spLocks noGrp="1"/>
          </p:cNvSpPr>
          <p:nvPr>
            <p:ph type="title"/>
          </p:nvPr>
        </p:nvSpPr>
        <p:spPr>
          <a:xfrm>
            <a:off x="444500" y="542925"/>
            <a:ext cx="11214100" cy="535531"/>
          </a:xfrm>
        </p:spPr>
        <p:txBody>
          <a:bodyPr wrap="square" anchor="t">
            <a:normAutofit/>
          </a:bodyPr>
          <a:lstStyle/>
          <a:p>
            <a:r>
              <a:rPr lang="en-US" dirty="0"/>
              <a:t>Last What is Your Occupation  </a:t>
            </a:r>
          </a:p>
        </p:txBody>
      </p:sp>
      <p:sp>
        <p:nvSpPr>
          <p:cNvPr id="2" name="Slide Number Placeholder 1">
            <a:extLst>
              <a:ext uri="{FF2B5EF4-FFF2-40B4-BE49-F238E27FC236}">
                <a16:creationId xmlns:a16="http://schemas.microsoft.com/office/drawing/2014/main" id="{EA36D84E-A0F7-541E-D2A4-9BEE3F7BF294}"/>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8" name="Text Placeholder 7">
            <a:extLst>
              <a:ext uri="{FF2B5EF4-FFF2-40B4-BE49-F238E27FC236}">
                <a16:creationId xmlns:a16="http://schemas.microsoft.com/office/drawing/2014/main" id="{A44A5615-38FE-D8AA-CE36-0DBDB2C4D998}"/>
              </a:ext>
            </a:extLst>
          </p:cNvPr>
          <p:cNvSpPr>
            <a:spLocks noGrp="1"/>
          </p:cNvSpPr>
          <p:nvPr>
            <p:ph sz="half" idx="1"/>
          </p:nvPr>
        </p:nvSpPr>
        <p:spPr>
          <a:xfrm>
            <a:off x="443365" y="1517716"/>
            <a:ext cx="10469049" cy="414602"/>
          </a:xfrm>
        </p:spPr>
        <p:txBody>
          <a:bodyPr>
            <a:normAutofit/>
          </a:bodyPr>
          <a:lstStyle/>
          <a:p>
            <a:pPr algn="l">
              <a:buFont typeface="Wingdings" panose="05000000000000000000" pitchFamily="2" charset="2"/>
              <a:buChar char="Ø"/>
            </a:pPr>
            <a:r>
              <a:rPr lang="en-GB" sz="1800" b="0" i="0" u="none" strike="noStrike" baseline="0" dirty="0">
                <a:solidFill>
                  <a:srgbClr val="FFFFFF"/>
                </a:solidFill>
                <a:latin typeface="CIDFont+F6"/>
              </a:rPr>
              <a:t>Leads which are Unemployed are more interested to join the course than others.</a:t>
            </a:r>
          </a:p>
        </p:txBody>
      </p:sp>
      <p:pic>
        <p:nvPicPr>
          <p:cNvPr id="6" name="Picture 5">
            <a:extLst>
              <a:ext uri="{FF2B5EF4-FFF2-40B4-BE49-F238E27FC236}">
                <a16:creationId xmlns:a16="http://schemas.microsoft.com/office/drawing/2014/main" id="{942266BA-AFA7-CCA2-DD0F-B21D4171CEB4}"/>
              </a:ext>
            </a:extLst>
          </p:cNvPr>
          <p:cNvPicPr>
            <a:picLocks noChangeAspect="1"/>
          </p:cNvPicPr>
          <p:nvPr/>
        </p:nvPicPr>
        <p:blipFill>
          <a:blip r:embed="rId2"/>
          <a:stretch>
            <a:fillRect/>
          </a:stretch>
        </p:blipFill>
        <p:spPr>
          <a:xfrm>
            <a:off x="1033501" y="1932318"/>
            <a:ext cx="9958349" cy="4154157"/>
          </a:xfrm>
          <a:prstGeom prst="rect">
            <a:avLst/>
          </a:prstGeom>
        </p:spPr>
      </p:pic>
    </p:spTree>
    <p:extLst>
      <p:ext uri="{BB962C8B-B14F-4D97-AF65-F5344CB8AC3E}">
        <p14:creationId xmlns:p14="http://schemas.microsoft.com/office/powerpoint/2010/main" val="112431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ECE79-A2DD-1B9C-F852-52E414A01F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CB12A4-473E-AFAF-B5D8-B4E8AA6A01CB}"/>
              </a:ext>
            </a:extLst>
          </p:cNvPr>
          <p:cNvSpPr>
            <a:spLocks noGrp="1"/>
          </p:cNvSpPr>
          <p:nvPr>
            <p:ph type="title"/>
          </p:nvPr>
        </p:nvSpPr>
        <p:spPr>
          <a:xfrm>
            <a:off x="444500" y="542925"/>
            <a:ext cx="11214100" cy="535531"/>
          </a:xfrm>
        </p:spPr>
        <p:txBody>
          <a:bodyPr wrap="square" anchor="t">
            <a:normAutofit/>
          </a:bodyPr>
          <a:lstStyle/>
          <a:p>
            <a:r>
              <a:rPr lang="en-US" dirty="0"/>
              <a:t>Correlation</a:t>
            </a:r>
          </a:p>
        </p:txBody>
      </p:sp>
      <p:sp>
        <p:nvSpPr>
          <p:cNvPr id="2" name="Slide Number Placeholder 1">
            <a:extLst>
              <a:ext uri="{FF2B5EF4-FFF2-40B4-BE49-F238E27FC236}">
                <a16:creationId xmlns:a16="http://schemas.microsoft.com/office/drawing/2014/main" id="{82EB645D-F271-EE87-360F-0BCBE98D8E83}"/>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sp>
        <p:nvSpPr>
          <p:cNvPr id="8" name="Text Placeholder 7">
            <a:extLst>
              <a:ext uri="{FF2B5EF4-FFF2-40B4-BE49-F238E27FC236}">
                <a16:creationId xmlns:a16="http://schemas.microsoft.com/office/drawing/2014/main" id="{6933AF0D-47F9-59F3-4CFE-793CDEE50EA9}"/>
              </a:ext>
            </a:extLst>
          </p:cNvPr>
          <p:cNvSpPr>
            <a:spLocks noGrp="1"/>
          </p:cNvSpPr>
          <p:nvPr>
            <p:ph sz="half" idx="1"/>
          </p:nvPr>
        </p:nvSpPr>
        <p:spPr>
          <a:xfrm>
            <a:off x="443365" y="1517716"/>
            <a:ext cx="10469049" cy="414602"/>
          </a:xfrm>
        </p:spPr>
        <p:txBody>
          <a:bodyPr>
            <a:normAutofit/>
          </a:bodyPr>
          <a:lstStyle/>
          <a:p>
            <a:pPr algn="l">
              <a:buFont typeface="Wingdings" panose="05000000000000000000" pitchFamily="2" charset="2"/>
              <a:buChar char="Ø"/>
            </a:pPr>
            <a:r>
              <a:rPr lang="en-GB" sz="1800" b="0" i="0" u="none" strike="noStrike" baseline="0" dirty="0">
                <a:solidFill>
                  <a:srgbClr val="FFFFFF"/>
                </a:solidFill>
                <a:latin typeface="CIDFont+F1"/>
              </a:rPr>
              <a:t>There is no correlation between the variables</a:t>
            </a:r>
            <a:endParaRPr lang="en-GB" sz="1800" b="0" i="0" u="none" strike="noStrike" baseline="0" dirty="0">
              <a:solidFill>
                <a:srgbClr val="FFFFFF"/>
              </a:solidFill>
              <a:latin typeface="CIDFont+F6"/>
            </a:endParaRPr>
          </a:p>
        </p:txBody>
      </p:sp>
      <p:pic>
        <p:nvPicPr>
          <p:cNvPr id="5" name="Picture 4">
            <a:extLst>
              <a:ext uri="{FF2B5EF4-FFF2-40B4-BE49-F238E27FC236}">
                <a16:creationId xmlns:a16="http://schemas.microsoft.com/office/drawing/2014/main" id="{07092FAD-22A8-E3DF-FAEF-1D181422AB0C}"/>
              </a:ext>
            </a:extLst>
          </p:cNvPr>
          <p:cNvPicPr>
            <a:picLocks noChangeAspect="1"/>
          </p:cNvPicPr>
          <p:nvPr/>
        </p:nvPicPr>
        <p:blipFill>
          <a:blip r:embed="rId2"/>
          <a:stretch>
            <a:fillRect/>
          </a:stretch>
        </p:blipFill>
        <p:spPr>
          <a:xfrm>
            <a:off x="2078773" y="1822330"/>
            <a:ext cx="6703277" cy="4317199"/>
          </a:xfrm>
          <a:prstGeom prst="rect">
            <a:avLst/>
          </a:prstGeom>
        </p:spPr>
      </p:pic>
    </p:spTree>
    <p:extLst>
      <p:ext uri="{BB962C8B-B14F-4D97-AF65-F5344CB8AC3E}">
        <p14:creationId xmlns:p14="http://schemas.microsoft.com/office/powerpoint/2010/main" val="4261714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1D25D-F85A-3831-53D8-AF38943684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58A03B5-9ADA-7EF7-A9E8-CCEE88A915E6}"/>
              </a:ext>
            </a:extLst>
          </p:cNvPr>
          <p:cNvSpPr>
            <a:spLocks noGrp="1"/>
          </p:cNvSpPr>
          <p:nvPr>
            <p:ph type="title"/>
          </p:nvPr>
        </p:nvSpPr>
        <p:spPr>
          <a:xfrm>
            <a:off x="444500" y="542925"/>
            <a:ext cx="11214100" cy="725158"/>
          </a:xfrm>
        </p:spPr>
        <p:txBody>
          <a:bodyPr wrap="square" anchor="t">
            <a:normAutofit/>
          </a:bodyPr>
          <a:lstStyle/>
          <a:p>
            <a:r>
              <a:rPr lang="en-US" dirty="0"/>
              <a:t>Model Evaluation </a:t>
            </a:r>
          </a:p>
        </p:txBody>
      </p:sp>
      <p:sp>
        <p:nvSpPr>
          <p:cNvPr id="2" name="Slide Number Placeholder 1">
            <a:extLst>
              <a:ext uri="{FF2B5EF4-FFF2-40B4-BE49-F238E27FC236}">
                <a16:creationId xmlns:a16="http://schemas.microsoft.com/office/drawing/2014/main" id="{910347D0-CF1C-C540-0B1C-8AF8D6FF789C}"/>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12</a:t>
            </a:fld>
            <a:endParaRPr lang="en-US"/>
          </a:p>
        </p:txBody>
      </p:sp>
      <p:sp>
        <p:nvSpPr>
          <p:cNvPr id="8" name="Text Placeholder 7">
            <a:extLst>
              <a:ext uri="{FF2B5EF4-FFF2-40B4-BE49-F238E27FC236}">
                <a16:creationId xmlns:a16="http://schemas.microsoft.com/office/drawing/2014/main" id="{912DD54F-B109-7F54-6F87-3D96F8E6EA1B}"/>
              </a:ext>
            </a:extLst>
          </p:cNvPr>
          <p:cNvSpPr>
            <a:spLocks noGrp="1"/>
          </p:cNvSpPr>
          <p:nvPr>
            <p:ph sz="half" idx="1"/>
          </p:nvPr>
        </p:nvSpPr>
        <p:spPr>
          <a:xfrm>
            <a:off x="443365" y="1517716"/>
            <a:ext cx="10469049" cy="897680"/>
          </a:xfrm>
        </p:spPr>
        <p:txBody>
          <a:bodyPr>
            <a:normAutofit fontScale="32500" lnSpcReduction="20000"/>
          </a:bodyPr>
          <a:lstStyle/>
          <a:p>
            <a:pPr marL="0" indent="0">
              <a:lnSpc>
                <a:spcPct val="110000"/>
              </a:lnSpc>
              <a:buNone/>
            </a:pPr>
            <a:r>
              <a:rPr lang="en-GB" sz="4500" b="1" dirty="0">
                <a:solidFill>
                  <a:srgbClr val="FFFFFF"/>
                </a:solidFill>
                <a:latin typeface="CIDFont+F1"/>
              </a:rPr>
              <a:t>ROC curve</a:t>
            </a:r>
          </a:p>
          <a:p>
            <a:pPr marL="0" indent="0" algn="l">
              <a:buNone/>
            </a:pPr>
            <a:r>
              <a:rPr lang="en-GB" sz="4300" b="1" i="0" u="none" strike="noStrike" baseline="0" dirty="0">
                <a:latin typeface="CIDFont+F1"/>
              </a:rPr>
              <a:t>0.42 is the </a:t>
            </a:r>
            <a:r>
              <a:rPr lang="en-GB" sz="4300" b="1" i="0" u="none" strike="noStrike" baseline="0" dirty="0" err="1">
                <a:latin typeface="CIDFont+F1"/>
              </a:rPr>
              <a:t>tradeoff</a:t>
            </a:r>
            <a:r>
              <a:rPr lang="en-GB" sz="4300" b="1" i="0" u="none" strike="noStrike" baseline="0" dirty="0">
                <a:latin typeface="CIDFont+F1"/>
              </a:rPr>
              <a:t> between Precision and Recall </a:t>
            </a:r>
            <a:r>
              <a:rPr lang="en-GB" sz="4300" b="0" i="0" u="none" strike="noStrike" baseline="0" dirty="0">
                <a:latin typeface="CIDFont+F1"/>
              </a:rPr>
              <a:t>–</a:t>
            </a:r>
          </a:p>
          <a:p>
            <a:pPr marL="0" indent="0" algn="l">
              <a:buNone/>
            </a:pPr>
            <a:r>
              <a:rPr lang="en-GB" sz="4300" b="0" i="0" u="none" strike="noStrike" baseline="0" dirty="0">
                <a:latin typeface="CIDFont+F6"/>
              </a:rPr>
              <a:t>Thus, we can safely choose to consider any Prospect Lead with Conversion </a:t>
            </a:r>
            <a:r>
              <a:rPr lang="en-GB" sz="4300" b="1" i="0" u="none" strike="noStrike" baseline="0" dirty="0">
                <a:latin typeface="CIDFont+F1"/>
              </a:rPr>
              <a:t>Probability higher than 42 % to be a hot Lead</a:t>
            </a:r>
            <a:endParaRPr lang="en-GB" sz="4300" b="1" i="0" u="none" strike="noStrike" baseline="0" dirty="0">
              <a:solidFill>
                <a:srgbClr val="FFFFFF"/>
              </a:solidFill>
              <a:latin typeface="CIDFont+F6"/>
            </a:endParaRPr>
          </a:p>
        </p:txBody>
      </p:sp>
      <p:pic>
        <p:nvPicPr>
          <p:cNvPr id="6" name="Picture 5">
            <a:extLst>
              <a:ext uri="{FF2B5EF4-FFF2-40B4-BE49-F238E27FC236}">
                <a16:creationId xmlns:a16="http://schemas.microsoft.com/office/drawing/2014/main" id="{586DB93F-5D5B-97AE-FC29-A30B4A89FC42}"/>
              </a:ext>
            </a:extLst>
          </p:cNvPr>
          <p:cNvPicPr>
            <a:picLocks noChangeAspect="1"/>
          </p:cNvPicPr>
          <p:nvPr/>
        </p:nvPicPr>
        <p:blipFill>
          <a:blip r:embed="rId2"/>
          <a:stretch>
            <a:fillRect/>
          </a:stretch>
        </p:blipFill>
        <p:spPr>
          <a:xfrm>
            <a:off x="576715" y="2770970"/>
            <a:ext cx="4192859" cy="2955073"/>
          </a:xfrm>
          <a:prstGeom prst="rect">
            <a:avLst/>
          </a:prstGeom>
        </p:spPr>
      </p:pic>
      <p:pic>
        <p:nvPicPr>
          <p:cNvPr id="9" name="Picture 8">
            <a:extLst>
              <a:ext uri="{FF2B5EF4-FFF2-40B4-BE49-F238E27FC236}">
                <a16:creationId xmlns:a16="http://schemas.microsoft.com/office/drawing/2014/main" id="{54FB48C3-0961-2D33-9A34-6161ED3917E0}"/>
              </a:ext>
            </a:extLst>
          </p:cNvPr>
          <p:cNvPicPr>
            <a:picLocks noChangeAspect="1"/>
          </p:cNvPicPr>
          <p:nvPr/>
        </p:nvPicPr>
        <p:blipFill>
          <a:blip r:embed="rId3"/>
          <a:stretch>
            <a:fillRect/>
          </a:stretch>
        </p:blipFill>
        <p:spPr>
          <a:xfrm>
            <a:off x="5599770" y="2770971"/>
            <a:ext cx="4192859" cy="2955073"/>
          </a:xfrm>
          <a:prstGeom prst="rect">
            <a:avLst/>
          </a:prstGeom>
        </p:spPr>
      </p:pic>
    </p:spTree>
    <p:extLst>
      <p:ext uri="{BB962C8B-B14F-4D97-AF65-F5344CB8AC3E}">
        <p14:creationId xmlns:p14="http://schemas.microsoft.com/office/powerpoint/2010/main" val="309940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00954-17AA-3FD3-C027-797A96318A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DB4C7F-D59C-B494-88B7-432A302566D2}"/>
              </a:ext>
            </a:extLst>
          </p:cNvPr>
          <p:cNvSpPr>
            <a:spLocks noGrp="1"/>
          </p:cNvSpPr>
          <p:nvPr>
            <p:ph type="title"/>
          </p:nvPr>
        </p:nvSpPr>
        <p:spPr>
          <a:xfrm>
            <a:off x="444500" y="542925"/>
            <a:ext cx="11214100" cy="725158"/>
          </a:xfrm>
        </p:spPr>
        <p:txBody>
          <a:bodyPr wrap="square" anchor="t">
            <a:normAutofit/>
          </a:bodyPr>
          <a:lstStyle/>
          <a:p>
            <a:r>
              <a:rPr lang="en-US" dirty="0"/>
              <a:t>Observations</a:t>
            </a:r>
          </a:p>
        </p:txBody>
      </p:sp>
      <p:sp>
        <p:nvSpPr>
          <p:cNvPr id="2" name="Slide Number Placeholder 1">
            <a:extLst>
              <a:ext uri="{FF2B5EF4-FFF2-40B4-BE49-F238E27FC236}">
                <a16:creationId xmlns:a16="http://schemas.microsoft.com/office/drawing/2014/main" id="{AF0125F4-AAD7-8BC8-0564-429B2AD5EBCA}"/>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13</a:t>
            </a:fld>
            <a:endParaRPr lang="en-US"/>
          </a:p>
        </p:txBody>
      </p:sp>
      <p:sp>
        <p:nvSpPr>
          <p:cNvPr id="8" name="Text Placeholder 7">
            <a:extLst>
              <a:ext uri="{FF2B5EF4-FFF2-40B4-BE49-F238E27FC236}">
                <a16:creationId xmlns:a16="http://schemas.microsoft.com/office/drawing/2014/main" id="{EF3EA4A2-EB42-250B-128D-48745821E4E0}"/>
              </a:ext>
            </a:extLst>
          </p:cNvPr>
          <p:cNvSpPr>
            <a:spLocks noGrp="1"/>
          </p:cNvSpPr>
          <p:nvPr>
            <p:ph sz="half" idx="1"/>
          </p:nvPr>
        </p:nvSpPr>
        <p:spPr>
          <a:xfrm>
            <a:off x="443366" y="1517715"/>
            <a:ext cx="3473026" cy="3856541"/>
          </a:xfrm>
        </p:spPr>
        <p:txBody>
          <a:bodyPr>
            <a:normAutofit/>
          </a:bodyPr>
          <a:lstStyle/>
          <a:p>
            <a:pPr marL="0" indent="0" algn="l">
              <a:buNone/>
            </a:pPr>
            <a:r>
              <a:rPr lang="en-GB" sz="1800" b="0" i="0" u="none" strike="noStrike" baseline="0" dirty="0">
                <a:latin typeface="CIDFont+F1"/>
              </a:rPr>
              <a:t>Train Data:</a:t>
            </a:r>
          </a:p>
          <a:p>
            <a:pPr marL="0" indent="0" algn="l">
              <a:buNone/>
            </a:pPr>
            <a:r>
              <a:rPr lang="en-GB" sz="1800" b="0" i="0" u="none" strike="noStrike" baseline="0" dirty="0">
                <a:latin typeface="CIDFont+F1"/>
              </a:rPr>
              <a:t>	Accuracy : 80%</a:t>
            </a:r>
          </a:p>
          <a:p>
            <a:pPr marL="0" indent="0" algn="l">
              <a:buNone/>
            </a:pPr>
            <a:r>
              <a:rPr lang="en-GB" sz="1800" b="0" i="0" u="none" strike="noStrike" baseline="0" dirty="0">
                <a:latin typeface="CIDFont+F1"/>
              </a:rPr>
              <a:t>	Sensitivity : 77%</a:t>
            </a:r>
          </a:p>
          <a:p>
            <a:pPr marL="0" indent="0" algn="l">
              <a:buNone/>
            </a:pPr>
            <a:r>
              <a:rPr lang="en-GB" sz="1800" b="0" i="0" u="none" strike="noStrike" baseline="0" dirty="0">
                <a:latin typeface="CIDFont+F1"/>
              </a:rPr>
              <a:t>	Specificity : 80%</a:t>
            </a:r>
          </a:p>
          <a:p>
            <a:pPr marL="0" indent="0" algn="l">
              <a:buNone/>
            </a:pPr>
            <a:r>
              <a:rPr lang="en-GB" sz="1800" b="0" i="0" u="none" strike="noStrike" baseline="0" dirty="0">
                <a:latin typeface="CIDFont+F1"/>
              </a:rPr>
              <a:t>Test Data:</a:t>
            </a:r>
          </a:p>
          <a:p>
            <a:pPr marL="0" indent="0" algn="l">
              <a:buNone/>
            </a:pPr>
            <a:r>
              <a:rPr lang="en-GB" sz="1800" b="0" i="0" u="none" strike="noStrike" baseline="0" dirty="0">
                <a:latin typeface="CIDFont+F1"/>
              </a:rPr>
              <a:t>	Accuracy : 80%</a:t>
            </a:r>
          </a:p>
          <a:p>
            <a:pPr marL="0" indent="0" algn="l">
              <a:buNone/>
            </a:pPr>
            <a:r>
              <a:rPr lang="en-GB" sz="1800" b="0" i="0" u="none" strike="noStrike" baseline="0" dirty="0">
                <a:latin typeface="CIDFont+F1"/>
              </a:rPr>
              <a:t>	Sensitivity : 77%</a:t>
            </a:r>
          </a:p>
          <a:p>
            <a:pPr marL="0" indent="0" algn="l">
              <a:buNone/>
            </a:pPr>
            <a:r>
              <a:rPr lang="en-GB" sz="1800" b="0" i="0" u="none" strike="noStrike" baseline="0" dirty="0">
                <a:latin typeface="CIDFont+F1"/>
              </a:rPr>
              <a:t>	Specificity : 80%</a:t>
            </a:r>
            <a:endParaRPr lang="en-GB" sz="4300" b="1" i="0" u="none" strike="noStrike" baseline="0" dirty="0">
              <a:solidFill>
                <a:srgbClr val="FFFFFF"/>
              </a:solidFill>
              <a:latin typeface="CIDFont+F6"/>
            </a:endParaRPr>
          </a:p>
        </p:txBody>
      </p:sp>
      <p:sp>
        <p:nvSpPr>
          <p:cNvPr id="5" name="TextBox 4">
            <a:extLst>
              <a:ext uri="{FF2B5EF4-FFF2-40B4-BE49-F238E27FC236}">
                <a16:creationId xmlns:a16="http://schemas.microsoft.com/office/drawing/2014/main" id="{38A89003-149F-3611-5807-19A1D1DE4CA3}"/>
              </a:ext>
            </a:extLst>
          </p:cNvPr>
          <p:cNvSpPr txBox="1"/>
          <p:nvPr/>
        </p:nvSpPr>
        <p:spPr>
          <a:xfrm>
            <a:off x="5157638" y="1517716"/>
            <a:ext cx="6094562" cy="2677656"/>
          </a:xfrm>
          <a:prstGeom prst="rect">
            <a:avLst/>
          </a:prstGeom>
          <a:noFill/>
        </p:spPr>
        <p:txBody>
          <a:bodyPr wrap="square">
            <a:spAutoFit/>
          </a:bodyPr>
          <a:lstStyle/>
          <a:p>
            <a:pPr algn="l"/>
            <a:r>
              <a:rPr lang="en-GB" sz="2400" b="0" i="0" u="none" strike="noStrike" baseline="0" dirty="0">
                <a:solidFill>
                  <a:schemeClr val="bg1"/>
                </a:solidFill>
                <a:latin typeface="CIDFont+F1"/>
              </a:rPr>
              <a:t>Final Features list:</a:t>
            </a:r>
          </a:p>
          <a:p>
            <a:pPr marL="285750" indent="-285750" algn="l">
              <a:buFont typeface="Wingdings" panose="05000000000000000000" pitchFamily="2" charset="2"/>
              <a:buChar char="Ø"/>
            </a:pPr>
            <a:r>
              <a:rPr lang="en-GB" sz="1800" b="0" i="0" u="none" strike="noStrike" baseline="0" dirty="0">
                <a:solidFill>
                  <a:schemeClr val="bg1"/>
                </a:solidFill>
                <a:latin typeface="CIDFont+F6"/>
              </a:rPr>
              <a:t>Lead </a:t>
            </a:r>
            <a:r>
              <a:rPr lang="en-GB" sz="1800" b="0" i="0" u="none" strike="noStrike" baseline="0" dirty="0" err="1">
                <a:solidFill>
                  <a:schemeClr val="bg1"/>
                </a:solidFill>
                <a:latin typeface="CIDFont+F6"/>
              </a:rPr>
              <a:t>Source_Olark</a:t>
            </a:r>
            <a:r>
              <a:rPr lang="en-GB" sz="1800" b="0" i="0" u="none" strike="noStrike" baseline="0" dirty="0">
                <a:solidFill>
                  <a:schemeClr val="bg1"/>
                </a:solidFill>
                <a:latin typeface="CIDFont+F6"/>
              </a:rPr>
              <a:t> Chat</a:t>
            </a:r>
          </a:p>
          <a:p>
            <a:pPr marL="285750" indent="-285750" algn="l">
              <a:buFont typeface="Wingdings" panose="05000000000000000000" pitchFamily="2" charset="2"/>
              <a:buChar char="Ø"/>
            </a:pPr>
            <a:r>
              <a:rPr lang="en-GB" sz="1800" b="0" i="0" u="none" strike="noStrike" baseline="0" dirty="0" err="1">
                <a:solidFill>
                  <a:schemeClr val="bg1"/>
                </a:solidFill>
                <a:latin typeface="CIDFont+F6"/>
              </a:rPr>
              <a:t>Specialization_Others</a:t>
            </a:r>
            <a:endParaRPr lang="en-GB" sz="1800" b="0" i="0" u="none" strike="noStrike" baseline="0" dirty="0">
              <a:solidFill>
                <a:schemeClr val="bg1"/>
              </a:solidFill>
              <a:latin typeface="CIDFont+F6"/>
            </a:endParaRPr>
          </a:p>
          <a:p>
            <a:pPr marL="285750" indent="-285750" algn="l">
              <a:buFont typeface="Wingdings" panose="05000000000000000000" pitchFamily="2" charset="2"/>
              <a:buChar char="Ø"/>
            </a:pPr>
            <a:r>
              <a:rPr lang="en-GB" sz="1800" b="0" i="0" u="none" strike="noStrike" baseline="0" dirty="0">
                <a:solidFill>
                  <a:schemeClr val="bg1"/>
                </a:solidFill>
                <a:latin typeface="CIDFont+F6"/>
              </a:rPr>
              <a:t>Lead </a:t>
            </a:r>
            <a:r>
              <a:rPr lang="en-GB" sz="1800" b="0" i="0" u="none" strike="noStrike" baseline="0" dirty="0" err="1">
                <a:solidFill>
                  <a:schemeClr val="bg1"/>
                </a:solidFill>
                <a:latin typeface="CIDFont+F6"/>
              </a:rPr>
              <a:t>Origin_Lead</a:t>
            </a:r>
            <a:r>
              <a:rPr lang="en-GB" sz="1800" b="0" i="0" u="none" strike="noStrike" baseline="0" dirty="0">
                <a:solidFill>
                  <a:schemeClr val="bg1"/>
                </a:solidFill>
                <a:latin typeface="CIDFont+F6"/>
              </a:rPr>
              <a:t> Add Form</a:t>
            </a:r>
          </a:p>
          <a:p>
            <a:pPr marL="285750" indent="-285750" algn="l">
              <a:buFont typeface="Wingdings" panose="05000000000000000000" pitchFamily="2" charset="2"/>
              <a:buChar char="Ø"/>
            </a:pPr>
            <a:r>
              <a:rPr lang="en-GB" sz="1800" b="0" i="0" u="none" strike="noStrike" baseline="0" dirty="0">
                <a:solidFill>
                  <a:schemeClr val="bg1"/>
                </a:solidFill>
                <a:latin typeface="CIDFont+F6"/>
              </a:rPr>
              <a:t>Lead </a:t>
            </a:r>
            <a:r>
              <a:rPr lang="en-GB" sz="1800" b="0" i="0" u="none" strike="noStrike" baseline="0" dirty="0" err="1">
                <a:solidFill>
                  <a:schemeClr val="bg1"/>
                </a:solidFill>
                <a:latin typeface="CIDFont+F6"/>
              </a:rPr>
              <a:t>Source_Welingak</a:t>
            </a:r>
            <a:r>
              <a:rPr lang="en-GB" sz="1800" b="0" i="0" u="none" strike="noStrike" baseline="0" dirty="0">
                <a:solidFill>
                  <a:schemeClr val="bg1"/>
                </a:solidFill>
                <a:latin typeface="CIDFont+F6"/>
              </a:rPr>
              <a:t> Website</a:t>
            </a:r>
          </a:p>
          <a:p>
            <a:pPr marL="285750" indent="-285750" algn="l">
              <a:buFont typeface="Wingdings" panose="05000000000000000000" pitchFamily="2" charset="2"/>
              <a:buChar char="Ø"/>
            </a:pPr>
            <a:r>
              <a:rPr lang="en-GB" sz="1800" b="0" i="0" u="none" strike="noStrike" baseline="0" dirty="0">
                <a:solidFill>
                  <a:schemeClr val="bg1"/>
                </a:solidFill>
                <a:latin typeface="CIDFont+F6"/>
              </a:rPr>
              <a:t>Total Time Spent on Website</a:t>
            </a:r>
          </a:p>
          <a:p>
            <a:pPr marL="285750" indent="-285750" algn="l">
              <a:buFont typeface="Wingdings" panose="05000000000000000000" pitchFamily="2" charset="2"/>
              <a:buChar char="Ø"/>
            </a:pPr>
            <a:r>
              <a:rPr lang="en-GB" sz="1800" b="0" i="0" u="none" strike="noStrike" baseline="0" dirty="0">
                <a:solidFill>
                  <a:schemeClr val="bg1"/>
                </a:solidFill>
                <a:latin typeface="CIDFont+F6"/>
              </a:rPr>
              <a:t>Lead </a:t>
            </a:r>
            <a:r>
              <a:rPr lang="en-GB" sz="1800" b="0" i="0" u="none" strike="noStrike" baseline="0" dirty="0" err="1">
                <a:solidFill>
                  <a:schemeClr val="bg1"/>
                </a:solidFill>
                <a:latin typeface="CIDFont+F6"/>
              </a:rPr>
              <a:t>Origin_Landing</a:t>
            </a:r>
            <a:r>
              <a:rPr lang="en-GB" sz="1800" b="0" i="0" u="none" strike="noStrike" baseline="0" dirty="0">
                <a:solidFill>
                  <a:schemeClr val="bg1"/>
                </a:solidFill>
                <a:latin typeface="CIDFont+F6"/>
              </a:rPr>
              <a:t> Page Submission</a:t>
            </a:r>
          </a:p>
          <a:p>
            <a:pPr marL="285750" indent="-285750" algn="l">
              <a:buFont typeface="Wingdings" panose="05000000000000000000" pitchFamily="2" charset="2"/>
              <a:buChar char="Ø"/>
            </a:pPr>
            <a:r>
              <a:rPr lang="en-GB" sz="1800" b="0" i="0" u="none" strike="noStrike" baseline="0" dirty="0">
                <a:solidFill>
                  <a:schemeClr val="bg1"/>
                </a:solidFill>
                <a:latin typeface="CIDFont+F6"/>
              </a:rPr>
              <a:t>What is your current </a:t>
            </a:r>
            <a:r>
              <a:rPr lang="en-GB" sz="1800" b="0" i="0" u="none" strike="noStrike" baseline="0" dirty="0" err="1">
                <a:solidFill>
                  <a:schemeClr val="bg1"/>
                </a:solidFill>
                <a:latin typeface="CIDFont+F6"/>
              </a:rPr>
              <a:t>occupation_Working</a:t>
            </a:r>
            <a:r>
              <a:rPr lang="en-GB" sz="1800" b="0" i="0" u="none" strike="noStrike" baseline="0" dirty="0">
                <a:solidFill>
                  <a:schemeClr val="bg1"/>
                </a:solidFill>
                <a:latin typeface="CIDFont+F6"/>
              </a:rPr>
              <a:t> Professionals</a:t>
            </a:r>
          </a:p>
          <a:p>
            <a:pPr marL="285750" indent="-285750" algn="l">
              <a:buFont typeface="Wingdings" panose="05000000000000000000" pitchFamily="2" charset="2"/>
              <a:buChar char="Ø"/>
            </a:pPr>
            <a:r>
              <a:rPr lang="en-GB" sz="1800" b="0" i="0" u="none" strike="noStrike" baseline="0" dirty="0">
                <a:solidFill>
                  <a:schemeClr val="bg1"/>
                </a:solidFill>
                <a:latin typeface="CIDFont+F6"/>
              </a:rPr>
              <a:t>Do Not Email</a:t>
            </a:r>
            <a:endParaRPr lang="en-NL" dirty="0">
              <a:solidFill>
                <a:schemeClr val="bg1"/>
              </a:solidFill>
            </a:endParaRPr>
          </a:p>
        </p:txBody>
      </p:sp>
    </p:spTree>
    <p:extLst>
      <p:ext uri="{BB962C8B-B14F-4D97-AF65-F5344CB8AC3E}">
        <p14:creationId xmlns:p14="http://schemas.microsoft.com/office/powerpoint/2010/main" val="2790283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F6106-68BD-4C04-70CC-A3458E31584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4CD8A2-EFDF-1618-EE7F-0DC3165C3EE1}"/>
              </a:ext>
            </a:extLst>
          </p:cNvPr>
          <p:cNvSpPr>
            <a:spLocks noGrp="1"/>
          </p:cNvSpPr>
          <p:nvPr>
            <p:ph type="title"/>
          </p:nvPr>
        </p:nvSpPr>
        <p:spPr>
          <a:xfrm>
            <a:off x="444500" y="542925"/>
            <a:ext cx="11214100" cy="725158"/>
          </a:xfrm>
        </p:spPr>
        <p:txBody>
          <a:bodyPr wrap="square" anchor="t">
            <a:normAutofit/>
          </a:bodyPr>
          <a:lstStyle/>
          <a:p>
            <a:r>
              <a:rPr lang="en-US" dirty="0"/>
              <a:t>Conclusion	</a:t>
            </a:r>
          </a:p>
        </p:txBody>
      </p:sp>
      <p:sp>
        <p:nvSpPr>
          <p:cNvPr id="2" name="Slide Number Placeholder 1">
            <a:extLst>
              <a:ext uri="{FF2B5EF4-FFF2-40B4-BE49-F238E27FC236}">
                <a16:creationId xmlns:a16="http://schemas.microsoft.com/office/drawing/2014/main" id="{30842980-831B-5E28-E8D8-167867774A2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14</a:t>
            </a:fld>
            <a:endParaRPr lang="en-US"/>
          </a:p>
        </p:txBody>
      </p:sp>
      <p:sp>
        <p:nvSpPr>
          <p:cNvPr id="8" name="Text Placeholder 7">
            <a:extLst>
              <a:ext uri="{FF2B5EF4-FFF2-40B4-BE49-F238E27FC236}">
                <a16:creationId xmlns:a16="http://schemas.microsoft.com/office/drawing/2014/main" id="{58BED3EA-FF81-222D-0F69-F24F1C58FEC1}"/>
              </a:ext>
            </a:extLst>
          </p:cNvPr>
          <p:cNvSpPr>
            <a:spLocks noGrp="1"/>
          </p:cNvSpPr>
          <p:nvPr>
            <p:ph sz="half" idx="1"/>
          </p:nvPr>
        </p:nvSpPr>
        <p:spPr>
          <a:xfrm>
            <a:off x="443366" y="1517715"/>
            <a:ext cx="8786898" cy="2976647"/>
          </a:xfrm>
        </p:spPr>
        <p:txBody>
          <a:bodyPr>
            <a:normAutofit/>
          </a:bodyPr>
          <a:lstStyle/>
          <a:p>
            <a:pPr algn="l">
              <a:buFont typeface="Wingdings" panose="05000000000000000000" pitchFamily="2" charset="2"/>
              <a:buChar char="Ø"/>
            </a:pPr>
            <a:r>
              <a:rPr lang="en-GB" sz="1800" b="0" i="0" u="none" strike="noStrike" baseline="0" dirty="0">
                <a:latin typeface="CIDFont+F6"/>
              </a:rPr>
              <a:t>We see that the conversion rate is 30-35% (close to average) for API and Landing page submission. But very low for Lead Add form and Lead import. Therefore we can intervene that we need to focus more on the leads originated from API and Landing page submission.</a:t>
            </a:r>
          </a:p>
          <a:p>
            <a:pPr algn="l">
              <a:buFont typeface="Wingdings" panose="05000000000000000000" pitchFamily="2" charset="2"/>
              <a:buChar char="Ø"/>
            </a:pPr>
            <a:r>
              <a:rPr lang="en-GB" sz="1800" b="0" i="0" u="none" strike="noStrike" baseline="0" dirty="0">
                <a:latin typeface="CIDFont+F6"/>
              </a:rPr>
              <a:t>We see max number of leads are generated by google / direct traffic. Max conversion ratio is by reference and </a:t>
            </a:r>
            <a:r>
              <a:rPr lang="en-GB" sz="1800" b="0" i="0" u="none" strike="noStrike" baseline="0" dirty="0" err="1">
                <a:latin typeface="CIDFont+F6"/>
              </a:rPr>
              <a:t>welingak</a:t>
            </a:r>
            <a:r>
              <a:rPr lang="en-GB" sz="1800" b="0" i="0" u="none" strike="noStrike" baseline="0" dirty="0">
                <a:latin typeface="CIDFont+F6"/>
              </a:rPr>
              <a:t> website.</a:t>
            </a:r>
          </a:p>
          <a:p>
            <a:pPr algn="l">
              <a:buFont typeface="Wingdings" panose="05000000000000000000" pitchFamily="2" charset="2"/>
              <a:buChar char="Ø"/>
            </a:pPr>
            <a:r>
              <a:rPr lang="en-GB" sz="1800" b="0" i="0" u="none" strike="noStrike" baseline="0" dirty="0">
                <a:latin typeface="CIDFont+F6"/>
              </a:rPr>
              <a:t>Leads who spent more time on website, more likely to convert.</a:t>
            </a:r>
          </a:p>
          <a:p>
            <a:pPr algn="l">
              <a:buFont typeface="Wingdings" panose="05000000000000000000" pitchFamily="2" charset="2"/>
              <a:buChar char="Ø"/>
            </a:pPr>
            <a:r>
              <a:rPr lang="en-GB" sz="1800" b="0" i="0" u="none" strike="noStrike" baseline="0" dirty="0">
                <a:latin typeface="CIDFont+F6"/>
              </a:rPr>
              <a:t>Most common last activity is email opened. highest rate = SMS Sent. Max are unemployed. Max conversion with working professional.</a:t>
            </a:r>
            <a:endParaRPr lang="en-GB" sz="4300" b="1" i="0" u="none" strike="noStrike" baseline="0" dirty="0">
              <a:latin typeface="CIDFont+F6"/>
            </a:endParaRPr>
          </a:p>
        </p:txBody>
      </p:sp>
    </p:spTree>
    <p:extLst>
      <p:ext uri="{BB962C8B-B14F-4D97-AF65-F5344CB8AC3E}">
        <p14:creationId xmlns:p14="http://schemas.microsoft.com/office/powerpoint/2010/main" val="3174917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lgn="l"/>
            <a:r>
              <a:rPr lang="en-GB" sz="2800" b="0" i="0" u="none" strike="noStrike" baseline="0" dirty="0">
                <a:latin typeface="CIDFont+F1"/>
              </a:rPr>
              <a:t>Problem statement</a:t>
            </a:r>
          </a:p>
          <a:p>
            <a:pPr algn="l"/>
            <a:r>
              <a:rPr lang="en-GB" sz="2800" b="0" i="0" u="none" strike="noStrike" baseline="0" dirty="0">
                <a:latin typeface="CIDFont+F1"/>
              </a:rPr>
              <a:t>Problem approach</a:t>
            </a:r>
          </a:p>
          <a:p>
            <a:pPr algn="l"/>
            <a:r>
              <a:rPr lang="en-GB" sz="2800" b="0" i="0" u="none" strike="noStrike" baseline="0" dirty="0">
                <a:latin typeface="CIDFont+F1"/>
              </a:rPr>
              <a:t>EDA</a:t>
            </a:r>
          </a:p>
          <a:p>
            <a:pPr algn="l"/>
            <a:r>
              <a:rPr lang="en-GB" sz="2800" b="0" i="0" u="none" strike="noStrike" baseline="0" dirty="0">
                <a:latin typeface="CIDFont+F1"/>
              </a:rPr>
              <a:t>Correlations</a:t>
            </a:r>
          </a:p>
          <a:p>
            <a:pPr algn="l"/>
            <a:r>
              <a:rPr lang="en-GB" sz="2800" b="0" i="0" u="none" strike="noStrike" baseline="0" dirty="0">
                <a:latin typeface="CIDFont+F1"/>
              </a:rPr>
              <a:t>Model Evaluation</a:t>
            </a:r>
          </a:p>
          <a:p>
            <a:pPr algn="l"/>
            <a:r>
              <a:rPr lang="en-GB" sz="2800" b="0" i="0" u="none" strike="noStrike" baseline="0" dirty="0">
                <a:latin typeface="CIDFont+F1"/>
              </a:rPr>
              <a:t>Observations</a:t>
            </a:r>
          </a:p>
          <a:p>
            <a:pPr algn="l"/>
            <a:r>
              <a:rPr lang="en-GB" sz="2800" b="0" i="0" u="none" strike="noStrike" baseline="0" dirty="0">
                <a:latin typeface="CIDFont+F1"/>
              </a:rPr>
              <a:t>Conclusion</a:t>
            </a:r>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Problem Statement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505075"/>
            <a:ext cx="10497478" cy="3063518"/>
          </a:xfrm>
        </p:spPr>
        <p:txBody>
          <a:bodyPr>
            <a:normAutofit/>
          </a:bodyPr>
          <a:lstStyle/>
          <a:p>
            <a:pPr algn="l">
              <a:buFont typeface="Wingdings" panose="05000000000000000000" pitchFamily="2" charset="2"/>
              <a:buChar char="Ø"/>
            </a:pPr>
            <a:r>
              <a:rPr lang="en-GB" sz="1800" b="0" i="0" u="none" strike="noStrike" baseline="0" dirty="0">
                <a:latin typeface="CIDFont+F2"/>
              </a:rPr>
              <a:t>An education company named X Education sells online courses to industry professionals. On any given day, many professionals who are interested in the courses land on their website and browse for courses. They have process of form filling on their website after which the company that individual as a lead.</a:t>
            </a:r>
          </a:p>
          <a:p>
            <a:pPr algn="l">
              <a:buFont typeface="Wingdings" panose="05000000000000000000" pitchFamily="2" charset="2"/>
              <a:buChar char="Ø"/>
            </a:pPr>
            <a:r>
              <a:rPr lang="en-GB" dirty="0">
                <a:latin typeface="CIDFont+F2"/>
              </a:rPr>
              <a:t>Once these leads are acquired, employees from the sales team start making calls, writing </a:t>
            </a:r>
            <a:r>
              <a:rPr lang="en-GB" dirty="0" err="1">
                <a:latin typeface="CIDFont+F2"/>
              </a:rPr>
              <a:t>emails,etc</a:t>
            </a:r>
            <a:r>
              <a:rPr lang="en-GB" dirty="0">
                <a:latin typeface="CIDFont+F2"/>
              </a:rPr>
              <a:t>. Through this process, some of the leads get converted while most do not.</a:t>
            </a:r>
          </a:p>
          <a:p>
            <a:pPr algn="l">
              <a:buFont typeface="Wingdings" panose="05000000000000000000" pitchFamily="2" charset="2"/>
              <a:buChar char="Ø"/>
            </a:pPr>
            <a:r>
              <a:rPr lang="en-GB" sz="1800" b="0" i="0" u="none" strike="noStrike" baseline="0" dirty="0">
                <a:latin typeface="CIDFont+F2"/>
              </a:rPr>
              <a:t>The typical lead conversion rate at X education is around </a:t>
            </a:r>
            <a:r>
              <a:rPr lang="en-GB" sz="1800" b="0" i="0" u="none" strike="noStrike" baseline="0" dirty="0">
                <a:latin typeface="CIDFont+F5"/>
              </a:rPr>
              <a:t>30%. </a:t>
            </a:r>
            <a:r>
              <a:rPr lang="en-GB" sz="1800" b="0" i="0" u="none" strike="noStrike" baseline="0" dirty="0">
                <a:latin typeface="CIDFont+F2"/>
              </a:rPr>
              <a:t>Now, this means if, say, they acquire 100 leads in a day, only about 30 of them are converted. To make this process more efficient, the company wishes to identify the most potential leads, also known as Hot Leads.</a:t>
            </a:r>
          </a:p>
          <a:p>
            <a:pPr algn="l">
              <a:buFont typeface="Wingdings" panose="05000000000000000000" pitchFamily="2" charset="2"/>
              <a:buChar char="Ø"/>
            </a:pPr>
            <a:r>
              <a:rPr lang="en-GB" sz="1800" b="0" i="0" u="none" strike="noStrike" baseline="0" dirty="0">
                <a:latin typeface="CIDFont+F2"/>
              </a:rPr>
              <a:t>If they successfully identify this set of leads, the lead conversion rate should go up as the sales team will now be focusing more on communicating with the potential leads rather than making calls to everyone</a:t>
            </a:r>
            <a:endParaRPr lang="en-US" dirty="0">
              <a:latin typeface="CIDFont+F2"/>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ABA7B-CEF0-0D22-DD09-2EA34D145E5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40F08B-599D-66D1-8D79-A92E166BC2DB}"/>
              </a:ext>
            </a:extLst>
          </p:cNvPr>
          <p:cNvSpPr>
            <a:spLocks noGrp="1"/>
          </p:cNvSpPr>
          <p:nvPr>
            <p:ph type="title"/>
          </p:nvPr>
        </p:nvSpPr>
        <p:spPr/>
        <p:txBody>
          <a:bodyPr/>
          <a:lstStyle/>
          <a:p>
            <a:r>
              <a:rPr lang="en-US" dirty="0"/>
              <a:t>Business Objective</a:t>
            </a:r>
          </a:p>
        </p:txBody>
      </p:sp>
      <p:sp>
        <p:nvSpPr>
          <p:cNvPr id="2" name="Slide Number Placeholder 1">
            <a:extLst>
              <a:ext uri="{FF2B5EF4-FFF2-40B4-BE49-F238E27FC236}">
                <a16:creationId xmlns:a16="http://schemas.microsoft.com/office/drawing/2014/main" id="{0AB817FD-46E1-75B9-F01E-DF0A44123022}"/>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81DED7ED-3C49-6480-E34E-0811E5B268A3}"/>
              </a:ext>
            </a:extLst>
          </p:cNvPr>
          <p:cNvSpPr>
            <a:spLocks noGrp="1"/>
          </p:cNvSpPr>
          <p:nvPr>
            <p:ph type="body" sz="quarter" idx="2"/>
          </p:nvPr>
        </p:nvSpPr>
        <p:spPr>
          <a:xfrm>
            <a:off x="444500" y="2505075"/>
            <a:ext cx="10497478" cy="1830619"/>
          </a:xfrm>
        </p:spPr>
        <p:txBody>
          <a:bodyPr>
            <a:normAutofit/>
          </a:bodyPr>
          <a:lstStyle/>
          <a:p>
            <a:pPr algn="l">
              <a:buFont typeface="Wingdings" panose="05000000000000000000" pitchFamily="2" charset="2"/>
              <a:buChar char="Ø"/>
            </a:pPr>
            <a:r>
              <a:rPr lang="en-GB" sz="1800" b="0" i="0" u="none" strike="noStrike" baseline="0" dirty="0">
                <a:latin typeface="CIDFont+F2"/>
              </a:rPr>
              <a:t>Lead X wants us to build a model to give every lead a lead score between 0 -100 .So that they can identify the Hot leads and increase their conversion rate as well</a:t>
            </a:r>
            <a:r>
              <a:rPr lang="en-GB" sz="1800" b="0" i="0" u="none" strike="noStrike" baseline="0" dirty="0">
                <a:solidFill>
                  <a:srgbClr val="404040"/>
                </a:solidFill>
                <a:latin typeface="CIDFont+F2"/>
              </a:rPr>
              <a:t>.</a:t>
            </a:r>
          </a:p>
          <a:p>
            <a:pPr algn="l">
              <a:buFont typeface="Wingdings" panose="05000000000000000000" pitchFamily="2" charset="2"/>
              <a:buChar char="Ø"/>
            </a:pPr>
            <a:r>
              <a:rPr lang="en-GB" sz="1800" b="0" i="0" u="none" strike="noStrike" baseline="0" dirty="0">
                <a:latin typeface="CIDFont+F2"/>
              </a:rPr>
              <a:t>The CEO want to achieve a lead conversion rate of 80%.</a:t>
            </a:r>
          </a:p>
          <a:p>
            <a:pPr algn="l">
              <a:buFont typeface="Wingdings" panose="05000000000000000000" pitchFamily="2" charset="2"/>
              <a:buChar char="Ø"/>
            </a:pPr>
            <a:r>
              <a:rPr lang="en-GB" sz="1800" b="0" i="0" u="none" strike="noStrike" baseline="0" dirty="0">
                <a:latin typeface="CIDFont+F2"/>
              </a:rPr>
              <a:t>They want the model to be able to handle future constraints as well like Peak time actions required, how to utilize full manpower and after achieving target what should be the approaches.</a:t>
            </a:r>
            <a:endParaRPr lang="en-US" dirty="0">
              <a:latin typeface="CIDFont+F2"/>
            </a:endParaRPr>
          </a:p>
        </p:txBody>
      </p:sp>
    </p:spTree>
    <p:extLst>
      <p:ext uri="{BB962C8B-B14F-4D97-AF65-F5344CB8AC3E}">
        <p14:creationId xmlns:p14="http://schemas.microsoft.com/office/powerpoint/2010/main" val="2745442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06F41-2B4C-6110-991C-4CE6D6C8A8F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E6607C6-63B7-BAF7-D630-AB5CB9D763AE}"/>
              </a:ext>
            </a:extLst>
          </p:cNvPr>
          <p:cNvSpPr>
            <a:spLocks noGrp="1"/>
          </p:cNvSpPr>
          <p:nvPr>
            <p:ph type="title"/>
          </p:nvPr>
        </p:nvSpPr>
        <p:spPr/>
        <p:txBody>
          <a:bodyPr/>
          <a:lstStyle/>
          <a:p>
            <a:r>
              <a:rPr lang="en-US" dirty="0"/>
              <a:t>Problem Approach</a:t>
            </a:r>
          </a:p>
        </p:txBody>
      </p:sp>
      <p:sp>
        <p:nvSpPr>
          <p:cNvPr id="2" name="Slide Number Placeholder 1">
            <a:extLst>
              <a:ext uri="{FF2B5EF4-FFF2-40B4-BE49-F238E27FC236}">
                <a16:creationId xmlns:a16="http://schemas.microsoft.com/office/drawing/2014/main" id="{A256F6B4-85E2-0933-DDBD-B353F6863E7D}"/>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253F82A3-BCA6-204F-38D1-40F9EC89BE21}"/>
              </a:ext>
            </a:extLst>
          </p:cNvPr>
          <p:cNvSpPr>
            <a:spLocks noGrp="1"/>
          </p:cNvSpPr>
          <p:nvPr>
            <p:ph type="body" sz="quarter" idx="2"/>
          </p:nvPr>
        </p:nvSpPr>
        <p:spPr>
          <a:xfrm>
            <a:off x="444500" y="1623317"/>
            <a:ext cx="10497478" cy="3924728"/>
          </a:xfrm>
        </p:spPr>
        <p:txBody>
          <a:bodyPr>
            <a:normAutofit/>
          </a:bodyPr>
          <a:lstStyle/>
          <a:p>
            <a:pPr algn="l">
              <a:buFont typeface="Wingdings" panose="05000000000000000000" pitchFamily="2" charset="2"/>
              <a:buChar char="Ø"/>
            </a:pPr>
            <a:r>
              <a:rPr lang="en-GB" sz="1800" b="0" i="0" u="none" strike="noStrike" baseline="0" dirty="0">
                <a:latin typeface="CIDFont+F4"/>
              </a:rPr>
              <a:t>Importing the data and inspecting the data frame</a:t>
            </a:r>
          </a:p>
          <a:p>
            <a:pPr algn="l">
              <a:buFont typeface="Wingdings" panose="05000000000000000000" pitchFamily="2" charset="2"/>
              <a:buChar char="Ø"/>
            </a:pPr>
            <a:r>
              <a:rPr lang="en-GB" sz="1800" b="0" i="0" u="none" strike="noStrike" baseline="0" dirty="0">
                <a:latin typeface="CIDFont+F4"/>
              </a:rPr>
              <a:t>Data preparation</a:t>
            </a:r>
          </a:p>
          <a:p>
            <a:pPr algn="l">
              <a:buFont typeface="Wingdings" panose="05000000000000000000" pitchFamily="2" charset="2"/>
              <a:buChar char="Ø"/>
            </a:pPr>
            <a:r>
              <a:rPr lang="en-GB" sz="1800" b="0" i="0" u="none" strike="noStrike" baseline="0" dirty="0">
                <a:latin typeface="CIDFont+F4"/>
              </a:rPr>
              <a:t>EDA</a:t>
            </a:r>
          </a:p>
          <a:p>
            <a:pPr algn="l">
              <a:buFont typeface="Wingdings" panose="05000000000000000000" pitchFamily="2" charset="2"/>
              <a:buChar char="Ø"/>
            </a:pPr>
            <a:r>
              <a:rPr lang="en-GB" sz="1800" b="0" i="0" u="none" strike="noStrike" baseline="0" dirty="0">
                <a:latin typeface="CIDFont+F4"/>
              </a:rPr>
              <a:t>Dummy variable creation</a:t>
            </a:r>
          </a:p>
          <a:p>
            <a:pPr algn="l">
              <a:buFont typeface="Wingdings" panose="05000000000000000000" pitchFamily="2" charset="2"/>
              <a:buChar char="Ø"/>
            </a:pPr>
            <a:r>
              <a:rPr lang="en-GB" sz="1800" b="0" i="0" u="none" strike="noStrike" baseline="0" dirty="0">
                <a:latin typeface="CIDFont+F4"/>
              </a:rPr>
              <a:t>Test-Train split</a:t>
            </a:r>
          </a:p>
          <a:p>
            <a:pPr algn="l">
              <a:buFont typeface="Wingdings" panose="05000000000000000000" pitchFamily="2" charset="2"/>
              <a:buChar char="Ø"/>
            </a:pPr>
            <a:r>
              <a:rPr lang="en-GB" sz="1800" b="0" i="0" u="none" strike="noStrike" baseline="0" dirty="0">
                <a:latin typeface="CIDFont+F4"/>
              </a:rPr>
              <a:t>Feature scaling</a:t>
            </a:r>
          </a:p>
          <a:p>
            <a:pPr algn="l">
              <a:buFont typeface="Wingdings" panose="05000000000000000000" pitchFamily="2" charset="2"/>
              <a:buChar char="Ø"/>
            </a:pPr>
            <a:r>
              <a:rPr lang="en-GB" sz="1800" b="0" i="0" u="none" strike="noStrike" baseline="0" dirty="0">
                <a:latin typeface="CIDFont+F4"/>
              </a:rPr>
              <a:t>Correlations</a:t>
            </a:r>
          </a:p>
          <a:p>
            <a:pPr algn="l">
              <a:buFont typeface="Wingdings" panose="05000000000000000000" pitchFamily="2" charset="2"/>
              <a:buChar char="Ø"/>
            </a:pPr>
            <a:r>
              <a:rPr lang="en-GB" sz="1800" b="0" i="0" u="none" strike="noStrike" baseline="0" dirty="0">
                <a:latin typeface="CIDFont+F4"/>
              </a:rPr>
              <a:t>Model Building (RFE </a:t>
            </a:r>
            <a:r>
              <a:rPr lang="en-GB" sz="1800" b="0" i="0" u="none" strike="noStrike" baseline="0" dirty="0" err="1">
                <a:latin typeface="CIDFont+F4"/>
              </a:rPr>
              <a:t>Rsquared</a:t>
            </a:r>
            <a:r>
              <a:rPr lang="en-GB" sz="1800" b="0" i="0" u="none" strike="noStrike" baseline="0" dirty="0">
                <a:latin typeface="CIDFont+F4"/>
              </a:rPr>
              <a:t> VIF and </a:t>
            </a:r>
            <a:r>
              <a:rPr lang="en-GB" sz="1800" b="0" i="0" u="none" strike="noStrike" baseline="0" dirty="0" err="1">
                <a:latin typeface="CIDFont+F4"/>
              </a:rPr>
              <a:t>pvalues</a:t>
            </a:r>
            <a:r>
              <a:rPr lang="en-GB" sz="1800" b="0" i="0" u="none" strike="noStrike" baseline="0" dirty="0">
                <a:latin typeface="CIDFont+F4"/>
              </a:rPr>
              <a:t>)</a:t>
            </a:r>
          </a:p>
          <a:p>
            <a:pPr algn="l">
              <a:buFont typeface="Wingdings" panose="05000000000000000000" pitchFamily="2" charset="2"/>
              <a:buChar char="Ø"/>
            </a:pPr>
            <a:r>
              <a:rPr lang="en-GB" sz="1800" b="0" i="0" u="none" strike="noStrike" baseline="0" dirty="0">
                <a:latin typeface="CIDFont+F4"/>
              </a:rPr>
              <a:t>Model Evaluation</a:t>
            </a:r>
          </a:p>
          <a:p>
            <a:pPr algn="l">
              <a:buFont typeface="Wingdings" panose="05000000000000000000" pitchFamily="2" charset="2"/>
              <a:buChar char="Ø"/>
            </a:pPr>
            <a:r>
              <a:rPr lang="en-GB" sz="1800" b="0" i="0" u="none" strike="noStrike" baseline="0" dirty="0">
                <a:latin typeface="CIDFont+F4"/>
              </a:rPr>
              <a:t>Making predictions on test set</a:t>
            </a:r>
            <a:endParaRPr lang="en-US" dirty="0">
              <a:latin typeface="CIDFont+F2"/>
            </a:endParaRPr>
          </a:p>
        </p:txBody>
      </p:sp>
    </p:spTree>
    <p:extLst>
      <p:ext uri="{BB962C8B-B14F-4D97-AF65-F5344CB8AC3E}">
        <p14:creationId xmlns:p14="http://schemas.microsoft.com/office/powerpoint/2010/main" val="741586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0E816-380D-07E7-15D4-F482644F8E5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5DB925-C17C-D195-66D0-DF463BF879E0}"/>
              </a:ext>
            </a:extLst>
          </p:cNvPr>
          <p:cNvSpPr>
            <a:spLocks noGrp="1"/>
          </p:cNvSpPr>
          <p:nvPr>
            <p:ph type="title"/>
          </p:nvPr>
        </p:nvSpPr>
        <p:spPr/>
        <p:txBody>
          <a:bodyPr/>
          <a:lstStyle/>
          <a:p>
            <a:r>
              <a:rPr lang="en-US" dirty="0"/>
              <a:t>EDA – Data Cleaning</a:t>
            </a:r>
          </a:p>
        </p:txBody>
      </p:sp>
      <p:sp>
        <p:nvSpPr>
          <p:cNvPr id="2" name="Slide Number Placeholder 1">
            <a:extLst>
              <a:ext uri="{FF2B5EF4-FFF2-40B4-BE49-F238E27FC236}">
                <a16:creationId xmlns:a16="http://schemas.microsoft.com/office/drawing/2014/main" id="{6B704D42-10E4-C8B7-0B1C-7214AAD52198}"/>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70B6D8B7-DF77-6164-509B-F2B97DA0D652}"/>
              </a:ext>
            </a:extLst>
          </p:cNvPr>
          <p:cNvSpPr>
            <a:spLocks noGrp="1"/>
          </p:cNvSpPr>
          <p:nvPr>
            <p:ph type="body" sz="quarter" idx="2"/>
          </p:nvPr>
        </p:nvSpPr>
        <p:spPr>
          <a:xfrm>
            <a:off x="444500" y="1623316"/>
            <a:ext cx="10497478" cy="4604955"/>
          </a:xfrm>
        </p:spPr>
        <p:txBody>
          <a:bodyPr>
            <a:normAutofit/>
          </a:bodyPr>
          <a:lstStyle/>
          <a:p>
            <a:pPr algn="l">
              <a:buFont typeface="Wingdings" panose="05000000000000000000" pitchFamily="2" charset="2"/>
              <a:buChar char="Ø"/>
            </a:pPr>
            <a:r>
              <a:rPr lang="en-GB" sz="1800" b="0" i="0" u="none" strike="noStrike" baseline="0" dirty="0">
                <a:solidFill>
                  <a:srgbClr val="FFFFFF"/>
                </a:solidFill>
                <a:latin typeface="CIDFont+F6"/>
              </a:rPr>
              <a:t>There are a few columns in which there is a level called 'Select' which is taking care</a:t>
            </a:r>
            <a:endParaRPr lang="en-GB" sz="1800" b="0" i="0" u="none" strike="noStrike" baseline="0" dirty="0">
              <a:latin typeface="CIDFont+F4"/>
            </a:endParaRPr>
          </a:p>
          <a:p>
            <a:pPr algn="l">
              <a:buFont typeface="Wingdings" panose="05000000000000000000" pitchFamily="2" charset="2"/>
              <a:buChar char="Ø"/>
            </a:pPr>
            <a:endParaRPr lang="en-US" dirty="0">
              <a:latin typeface="CIDFont+F2"/>
            </a:endParaRPr>
          </a:p>
        </p:txBody>
      </p:sp>
      <p:pic>
        <p:nvPicPr>
          <p:cNvPr id="5" name="Picture 4">
            <a:extLst>
              <a:ext uri="{FF2B5EF4-FFF2-40B4-BE49-F238E27FC236}">
                <a16:creationId xmlns:a16="http://schemas.microsoft.com/office/drawing/2014/main" id="{6B2724A3-3781-BC1A-AC08-5FD5303D5F6E}"/>
              </a:ext>
            </a:extLst>
          </p:cNvPr>
          <p:cNvPicPr>
            <a:picLocks noChangeAspect="1"/>
          </p:cNvPicPr>
          <p:nvPr/>
        </p:nvPicPr>
        <p:blipFill>
          <a:blip r:embed="rId2"/>
          <a:stretch>
            <a:fillRect/>
          </a:stretch>
        </p:blipFill>
        <p:spPr>
          <a:xfrm>
            <a:off x="826851" y="1977008"/>
            <a:ext cx="9740507" cy="1958760"/>
          </a:xfrm>
          <a:prstGeom prst="rect">
            <a:avLst/>
          </a:prstGeom>
        </p:spPr>
      </p:pic>
      <p:pic>
        <p:nvPicPr>
          <p:cNvPr id="7" name="Picture 6">
            <a:extLst>
              <a:ext uri="{FF2B5EF4-FFF2-40B4-BE49-F238E27FC236}">
                <a16:creationId xmlns:a16="http://schemas.microsoft.com/office/drawing/2014/main" id="{3DB6A5E0-F592-F3C1-2D8A-63C11791FA2A}"/>
              </a:ext>
            </a:extLst>
          </p:cNvPr>
          <p:cNvPicPr>
            <a:picLocks noChangeAspect="1"/>
          </p:cNvPicPr>
          <p:nvPr/>
        </p:nvPicPr>
        <p:blipFill>
          <a:blip r:embed="rId3"/>
          <a:stretch>
            <a:fillRect/>
          </a:stretch>
        </p:blipFill>
        <p:spPr>
          <a:xfrm>
            <a:off x="826851" y="4067290"/>
            <a:ext cx="9740507" cy="2091970"/>
          </a:xfrm>
          <a:prstGeom prst="rect">
            <a:avLst/>
          </a:prstGeom>
        </p:spPr>
      </p:pic>
    </p:spTree>
    <p:extLst>
      <p:ext uri="{BB962C8B-B14F-4D97-AF65-F5344CB8AC3E}">
        <p14:creationId xmlns:p14="http://schemas.microsoft.com/office/powerpoint/2010/main" val="3691481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36B3D-710C-CDF5-62E0-86CAB484F9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94E48F-35C6-2610-7967-F5851AC5E522}"/>
              </a:ext>
            </a:extLst>
          </p:cNvPr>
          <p:cNvSpPr>
            <a:spLocks noGrp="1"/>
          </p:cNvSpPr>
          <p:nvPr>
            <p:ph type="title"/>
          </p:nvPr>
        </p:nvSpPr>
        <p:spPr>
          <a:xfrm>
            <a:off x="444500" y="542925"/>
            <a:ext cx="11214100" cy="535531"/>
          </a:xfrm>
        </p:spPr>
        <p:txBody>
          <a:bodyPr wrap="square" anchor="t">
            <a:normAutofit/>
          </a:bodyPr>
          <a:lstStyle/>
          <a:p>
            <a:r>
              <a:rPr lang="en-US" dirty="0"/>
              <a:t>Specialization</a:t>
            </a:r>
          </a:p>
        </p:txBody>
      </p:sp>
      <p:sp>
        <p:nvSpPr>
          <p:cNvPr id="2" name="Slide Number Placeholder 1">
            <a:extLst>
              <a:ext uri="{FF2B5EF4-FFF2-40B4-BE49-F238E27FC236}">
                <a16:creationId xmlns:a16="http://schemas.microsoft.com/office/drawing/2014/main" id="{25AD988E-0D04-782C-B1F8-B7E861CC468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8" name="Text Placeholder 7">
            <a:extLst>
              <a:ext uri="{FF2B5EF4-FFF2-40B4-BE49-F238E27FC236}">
                <a16:creationId xmlns:a16="http://schemas.microsoft.com/office/drawing/2014/main" id="{BE8020F8-1BBB-6840-356F-788AE9D77480}"/>
              </a:ext>
            </a:extLst>
          </p:cNvPr>
          <p:cNvSpPr>
            <a:spLocks noGrp="1"/>
          </p:cNvSpPr>
          <p:nvPr>
            <p:ph sz="half" idx="1"/>
          </p:nvPr>
        </p:nvSpPr>
        <p:spPr>
          <a:xfrm>
            <a:off x="443366" y="1517715"/>
            <a:ext cx="4654846" cy="4659248"/>
          </a:xfrm>
        </p:spPr>
        <p:txBody>
          <a:bodyPr>
            <a:normAutofit/>
          </a:bodyPr>
          <a:lstStyle/>
          <a:p>
            <a:pPr marL="228600" indent="-228600">
              <a:buFont typeface="Wingdings" panose="05000000000000000000" pitchFamily="2" charset="2"/>
              <a:buChar char="Ø"/>
            </a:pPr>
            <a:r>
              <a:rPr lang="en-GB" sz="1800" dirty="0">
                <a:solidFill>
                  <a:srgbClr val="FFFFFF"/>
                </a:solidFill>
                <a:latin typeface="CIDFont+F6"/>
              </a:rPr>
              <a:t>Leads from HR, Finance &amp; Marketing management specializations are high probability to convert</a:t>
            </a:r>
            <a:endParaRPr lang="en-US" sz="1800" dirty="0">
              <a:solidFill>
                <a:srgbClr val="FFFFFF"/>
              </a:solidFill>
              <a:latin typeface="CIDFont+F6"/>
            </a:endParaRPr>
          </a:p>
        </p:txBody>
      </p:sp>
      <p:pic>
        <p:nvPicPr>
          <p:cNvPr id="6" name="Picture 5">
            <a:extLst>
              <a:ext uri="{FF2B5EF4-FFF2-40B4-BE49-F238E27FC236}">
                <a16:creationId xmlns:a16="http://schemas.microsoft.com/office/drawing/2014/main" id="{1F678E32-0931-49AE-EF1B-58ADB5AFDD5C}"/>
              </a:ext>
            </a:extLst>
          </p:cNvPr>
          <p:cNvPicPr>
            <a:picLocks noChangeAspect="1"/>
          </p:cNvPicPr>
          <p:nvPr/>
        </p:nvPicPr>
        <p:blipFill>
          <a:blip r:embed="rId2"/>
          <a:stretch>
            <a:fillRect/>
          </a:stretch>
        </p:blipFill>
        <p:spPr>
          <a:xfrm>
            <a:off x="5334001" y="1724265"/>
            <a:ext cx="6124178" cy="4105036"/>
          </a:xfrm>
          <a:prstGeom prst="rect">
            <a:avLst/>
          </a:prstGeom>
          <a:noFill/>
        </p:spPr>
      </p:pic>
    </p:spTree>
    <p:extLst>
      <p:ext uri="{BB962C8B-B14F-4D97-AF65-F5344CB8AC3E}">
        <p14:creationId xmlns:p14="http://schemas.microsoft.com/office/powerpoint/2010/main" val="1831493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2B4E3-9218-3D30-89FB-39B913F095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1B55A5-1848-D5F3-92E2-A97820D8D8EF}"/>
              </a:ext>
            </a:extLst>
          </p:cNvPr>
          <p:cNvSpPr>
            <a:spLocks noGrp="1"/>
          </p:cNvSpPr>
          <p:nvPr>
            <p:ph type="title"/>
          </p:nvPr>
        </p:nvSpPr>
        <p:spPr>
          <a:xfrm>
            <a:off x="444500" y="542925"/>
            <a:ext cx="11214100" cy="535531"/>
          </a:xfrm>
        </p:spPr>
        <p:txBody>
          <a:bodyPr wrap="square" anchor="t">
            <a:normAutofit/>
          </a:bodyPr>
          <a:lstStyle/>
          <a:p>
            <a:r>
              <a:rPr lang="en-US" dirty="0"/>
              <a:t>Lead Source and Lead origin </a:t>
            </a:r>
          </a:p>
        </p:txBody>
      </p:sp>
      <p:sp>
        <p:nvSpPr>
          <p:cNvPr id="2" name="Slide Number Placeholder 1">
            <a:extLst>
              <a:ext uri="{FF2B5EF4-FFF2-40B4-BE49-F238E27FC236}">
                <a16:creationId xmlns:a16="http://schemas.microsoft.com/office/drawing/2014/main" id="{4A4F98D6-62E6-15F8-D9D7-FA87EC60A2F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8</a:t>
            </a:fld>
            <a:endParaRPr lang="en-US"/>
          </a:p>
        </p:txBody>
      </p:sp>
      <p:sp>
        <p:nvSpPr>
          <p:cNvPr id="8" name="Text Placeholder 7">
            <a:extLst>
              <a:ext uri="{FF2B5EF4-FFF2-40B4-BE49-F238E27FC236}">
                <a16:creationId xmlns:a16="http://schemas.microsoft.com/office/drawing/2014/main" id="{7D7A25FC-F374-7E53-664E-C79BFEF75C76}"/>
              </a:ext>
            </a:extLst>
          </p:cNvPr>
          <p:cNvSpPr>
            <a:spLocks noGrp="1"/>
          </p:cNvSpPr>
          <p:nvPr>
            <p:ph sz="half" idx="1"/>
          </p:nvPr>
        </p:nvSpPr>
        <p:spPr>
          <a:xfrm>
            <a:off x="443365" y="1517715"/>
            <a:ext cx="10469049" cy="802791"/>
          </a:xfrm>
        </p:spPr>
        <p:txBody>
          <a:bodyPr>
            <a:normAutofit/>
          </a:bodyPr>
          <a:lstStyle/>
          <a:p>
            <a:pPr algn="l">
              <a:buFont typeface="Wingdings" panose="05000000000000000000" pitchFamily="2" charset="2"/>
              <a:buChar char="Ø"/>
            </a:pPr>
            <a:r>
              <a:rPr lang="en-GB" sz="1800" b="0" i="0" u="none" strike="noStrike" baseline="0" dirty="0">
                <a:solidFill>
                  <a:srgbClr val="FFFFFF"/>
                </a:solidFill>
                <a:latin typeface="CIDFont+F6"/>
              </a:rPr>
              <a:t>In lead source the leads through google &amp; direct traffic high probability to convert</a:t>
            </a:r>
          </a:p>
          <a:p>
            <a:pPr>
              <a:buFont typeface="Wingdings" panose="05000000000000000000" pitchFamily="2" charset="2"/>
              <a:buChar char="Ø"/>
            </a:pPr>
            <a:r>
              <a:rPr lang="en-GB" sz="1800" b="0" i="0" u="none" strike="noStrike" baseline="0" dirty="0">
                <a:latin typeface="CIDFont+F6"/>
              </a:rPr>
              <a:t>Whereas in Lead origin most number of leads are landing on submission</a:t>
            </a:r>
            <a:endParaRPr lang="en-NL" sz="1600" dirty="0"/>
          </a:p>
        </p:txBody>
      </p:sp>
      <p:pic>
        <p:nvPicPr>
          <p:cNvPr id="9" name="Picture 8">
            <a:extLst>
              <a:ext uri="{FF2B5EF4-FFF2-40B4-BE49-F238E27FC236}">
                <a16:creationId xmlns:a16="http://schemas.microsoft.com/office/drawing/2014/main" id="{CF5BF5E4-5E2D-C576-30FA-2C1505BFA087}"/>
              </a:ext>
            </a:extLst>
          </p:cNvPr>
          <p:cNvPicPr>
            <a:picLocks noChangeAspect="1"/>
          </p:cNvPicPr>
          <p:nvPr/>
        </p:nvPicPr>
        <p:blipFill>
          <a:blip r:embed="rId2"/>
          <a:stretch>
            <a:fillRect/>
          </a:stretch>
        </p:blipFill>
        <p:spPr>
          <a:xfrm>
            <a:off x="459118" y="2320506"/>
            <a:ext cx="10437541" cy="3692105"/>
          </a:xfrm>
          <a:prstGeom prst="rect">
            <a:avLst/>
          </a:prstGeom>
        </p:spPr>
      </p:pic>
    </p:spTree>
    <p:extLst>
      <p:ext uri="{BB962C8B-B14F-4D97-AF65-F5344CB8AC3E}">
        <p14:creationId xmlns:p14="http://schemas.microsoft.com/office/powerpoint/2010/main" val="1533163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D6FD3-A8FB-D3B1-C738-1E1CE9A7FEA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48F526A-96AD-D15C-F66A-FE602B40D55A}"/>
              </a:ext>
            </a:extLst>
          </p:cNvPr>
          <p:cNvSpPr>
            <a:spLocks noGrp="1"/>
          </p:cNvSpPr>
          <p:nvPr>
            <p:ph type="title"/>
          </p:nvPr>
        </p:nvSpPr>
        <p:spPr>
          <a:xfrm>
            <a:off x="444500" y="542925"/>
            <a:ext cx="11214100" cy="535531"/>
          </a:xfrm>
        </p:spPr>
        <p:txBody>
          <a:bodyPr wrap="square" anchor="t">
            <a:normAutofit/>
          </a:bodyPr>
          <a:lstStyle/>
          <a:p>
            <a:r>
              <a:rPr lang="en-US" dirty="0"/>
              <a:t>Last Lead Activity  </a:t>
            </a:r>
          </a:p>
        </p:txBody>
      </p:sp>
      <p:sp>
        <p:nvSpPr>
          <p:cNvPr id="2" name="Slide Number Placeholder 1">
            <a:extLst>
              <a:ext uri="{FF2B5EF4-FFF2-40B4-BE49-F238E27FC236}">
                <a16:creationId xmlns:a16="http://schemas.microsoft.com/office/drawing/2014/main" id="{E3A6E8E0-771A-3D0D-1BA9-1F207E23466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8" name="Text Placeholder 7">
            <a:extLst>
              <a:ext uri="{FF2B5EF4-FFF2-40B4-BE49-F238E27FC236}">
                <a16:creationId xmlns:a16="http://schemas.microsoft.com/office/drawing/2014/main" id="{2BD95A67-9DAB-EEFB-4437-2E48B56B0EB9}"/>
              </a:ext>
            </a:extLst>
          </p:cNvPr>
          <p:cNvSpPr>
            <a:spLocks noGrp="1"/>
          </p:cNvSpPr>
          <p:nvPr>
            <p:ph sz="half" idx="1"/>
          </p:nvPr>
        </p:nvSpPr>
        <p:spPr>
          <a:xfrm>
            <a:off x="443365" y="1517716"/>
            <a:ext cx="10469049" cy="414602"/>
          </a:xfrm>
        </p:spPr>
        <p:txBody>
          <a:bodyPr>
            <a:normAutofit/>
          </a:bodyPr>
          <a:lstStyle/>
          <a:p>
            <a:pPr algn="l">
              <a:buFont typeface="Wingdings" panose="05000000000000000000" pitchFamily="2" charset="2"/>
              <a:buChar char="Ø"/>
            </a:pPr>
            <a:r>
              <a:rPr lang="en-GB" sz="1800" b="0" i="0" u="none" strike="noStrike" baseline="0" dirty="0">
                <a:solidFill>
                  <a:srgbClr val="FFFFFF"/>
                </a:solidFill>
                <a:latin typeface="CIDFont+F6"/>
              </a:rPr>
              <a:t>Leads which are opening email have high probability to convert, Same as sending SMS will also benefit</a:t>
            </a:r>
          </a:p>
        </p:txBody>
      </p:sp>
      <p:pic>
        <p:nvPicPr>
          <p:cNvPr id="5" name="Picture 4">
            <a:extLst>
              <a:ext uri="{FF2B5EF4-FFF2-40B4-BE49-F238E27FC236}">
                <a16:creationId xmlns:a16="http://schemas.microsoft.com/office/drawing/2014/main" id="{82EF8205-38AD-F3F7-761B-143D073AB819}"/>
              </a:ext>
            </a:extLst>
          </p:cNvPr>
          <p:cNvPicPr>
            <a:picLocks noChangeAspect="1"/>
          </p:cNvPicPr>
          <p:nvPr/>
        </p:nvPicPr>
        <p:blipFill>
          <a:blip r:embed="rId2"/>
          <a:stretch>
            <a:fillRect/>
          </a:stretch>
        </p:blipFill>
        <p:spPr>
          <a:xfrm>
            <a:off x="962040" y="1932317"/>
            <a:ext cx="10493135" cy="3906507"/>
          </a:xfrm>
          <a:prstGeom prst="rect">
            <a:avLst/>
          </a:prstGeom>
        </p:spPr>
      </p:pic>
    </p:spTree>
    <p:extLst>
      <p:ext uri="{BB962C8B-B14F-4D97-AF65-F5344CB8AC3E}">
        <p14:creationId xmlns:p14="http://schemas.microsoft.com/office/powerpoint/2010/main" val="4287377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705</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CIDFont+F1</vt:lpstr>
      <vt:lpstr>CIDFont+F2</vt:lpstr>
      <vt:lpstr>CIDFont+F4</vt:lpstr>
      <vt:lpstr>CIDFont+F5</vt:lpstr>
      <vt:lpstr>CIDFont+F6</vt:lpstr>
      <vt:lpstr>Trade Gothic LT Pro</vt:lpstr>
      <vt:lpstr>Trebuchet MS</vt:lpstr>
      <vt:lpstr>Wingdings</vt:lpstr>
      <vt:lpstr>Office Theme</vt:lpstr>
      <vt:lpstr>Lead Scoring Case Study using logistic regression</vt:lpstr>
      <vt:lpstr>Contents</vt:lpstr>
      <vt:lpstr>Problem Statement </vt:lpstr>
      <vt:lpstr>Business Objective</vt:lpstr>
      <vt:lpstr>Problem Approach</vt:lpstr>
      <vt:lpstr>EDA – Data Cleaning</vt:lpstr>
      <vt:lpstr>Specialization</vt:lpstr>
      <vt:lpstr>Lead Source and Lead origin </vt:lpstr>
      <vt:lpstr>Last Lead Activity  </vt:lpstr>
      <vt:lpstr>Last What is Your Occupation  </vt:lpstr>
      <vt:lpstr>Correlation</vt:lpstr>
      <vt:lpstr>Model Evaluation </vt:lpstr>
      <vt:lpstr>Observations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 Gandham</dc:creator>
  <cp:lastModifiedBy>Harish Gandham</cp:lastModifiedBy>
  <cp:revision>1</cp:revision>
  <dcterms:created xsi:type="dcterms:W3CDTF">2024-11-19T14:51:57Z</dcterms:created>
  <dcterms:modified xsi:type="dcterms:W3CDTF">2024-11-19T16:22:04Z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