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62" r:id="rId3"/>
    <p:sldId id="296" r:id="rId4"/>
    <p:sldId id="269" r:id="rId5"/>
    <p:sldId id="290" r:id="rId6"/>
    <p:sldId id="291" r:id="rId7"/>
    <p:sldId id="300" r:id="rId8"/>
    <p:sldId id="301" r:id="rId9"/>
    <p:sldId id="286" r:id="rId10"/>
    <p:sldId id="270" r:id="rId11"/>
    <p:sldId id="294" r:id="rId12"/>
    <p:sldId id="287" r:id="rId13"/>
    <p:sldId id="288" r:id="rId14"/>
    <p:sldId id="289" r:id="rId15"/>
    <p:sldId id="272" r:id="rId16"/>
    <p:sldId id="274" r:id="rId17"/>
    <p:sldId id="273" r:id="rId18"/>
    <p:sldId id="282" r:id="rId19"/>
    <p:sldId id="283" r:id="rId20"/>
    <p:sldId id="284" r:id="rId21"/>
    <p:sldId id="285" r:id="rId22"/>
    <p:sldId id="292" r:id="rId23"/>
    <p:sldId id="293" r:id="rId24"/>
    <p:sldId id="297" r:id="rId25"/>
    <p:sldId id="279" r:id="rId26"/>
    <p:sldId id="280" r:id="rId27"/>
    <p:sldId id="27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63" autoAdjust="0"/>
    <p:restoredTop sz="94660"/>
  </p:normalViewPr>
  <p:slideViewPr>
    <p:cSldViewPr>
      <p:cViewPr varScale="1">
        <p:scale>
          <a:sx n="114" d="100"/>
          <a:sy n="114" d="100"/>
        </p:scale>
        <p:origin x="180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cse.hebut.edu.cn/ta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hyperlink" Target="http://www.cuilab.cn/hmdd" TargetMode="Externa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cc.icgc.org/projects?filters=%7B%22project%22:%7B%22tumourType%22:%7B%22is%22:%5B%22Renal%20cancer%22%5D%7D,%22id%22:%7B%22is%22:%5B%22KIRC-US%22%5D%7D%7D%7D&amp;projects=%7B%22from%22:1%7D" TargetMode="Externa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35B4F0-5FFE-46D2-8733-CF8833767658}"/>
              </a:ext>
            </a:extLst>
          </p:cNvPr>
          <p:cNvSpPr/>
          <p:nvPr/>
        </p:nvSpPr>
        <p:spPr>
          <a:xfrm>
            <a:off x="2286000" y="360342"/>
            <a:ext cx="1828800" cy="95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61CC0E-ED93-427D-80DE-DE28E29BDBB2}"/>
              </a:ext>
            </a:extLst>
          </p:cNvPr>
          <p:cNvSpPr txBox="1"/>
          <p:nvPr/>
        </p:nvSpPr>
        <p:spPr>
          <a:xfrm>
            <a:off x="2562225" y="360342"/>
            <a:ext cx="1600200" cy="1107996"/>
          </a:xfrm>
          <a:prstGeom prst="rect">
            <a:avLst/>
          </a:prstGeom>
          <a:noFill/>
        </p:spPr>
        <p:txBody>
          <a:bodyPr wrap="square" rtlCol="0">
            <a:spAutoFit/>
          </a:bodyPr>
          <a:lstStyle/>
          <a:p>
            <a:r>
              <a:rPr lang="en-US" dirty="0"/>
              <a:t>TCGA-KIRC</a:t>
            </a:r>
          </a:p>
          <a:p>
            <a:r>
              <a:rPr lang="en-US" dirty="0"/>
              <a:t>RNA-Seq</a:t>
            </a:r>
          </a:p>
          <a:p>
            <a:endParaRPr lang="en-US" sz="1200" dirty="0"/>
          </a:p>
          <a:p>
            <a:endParaRPr lang="en-US" dirty="0"/>
          </a:p>
        </p:txBody>
      </p:sp>
      <p:sp>
        <p:nvSpPr>
          <p:cNvPr id="9" name="TextBox 8">
            <a:extLst>
              <a:ext uri="{FF2B5EF4-FFF2-40B4-BE49-F238E27FC236}">
                <a16:creationId xmlns:a16="http://schemas.microsoft.com/office/drawing/2014/main" id="{C16E3D5C-B9BD-4910-AD6E-4028D14A6E9F}"/>
              </a:ext>
            </a:extLst>
          </p:cNvPr>
          <p:cNvSpPr txBox="1"/>
          <p:nvPr/>
        </p:nvSpPr>
        <p:spPr>
          <a:xfrm>
            <a:off x="2562225" y="914340"/>
            <a:ext cx="1447800" cy="400110"/>
          </a:xfrm>
          <a:prstGeom prst="rect">
            <a:avLst/>
          </a:prstGeom>
          <a:noFill/>
        </p:spPr>
        <p:txBody>
          <a:bodyPr wrap="square" rtlCol="0">
            <a:spAutoFit/>
          </a:bodyPr>
          <a:lstStyle/>
          <a:p>
            <a:r>
              <a:rPr lang="en-US" sz="1000" b="1" dirty="0"/>
              <a:t>352 1ry Tumor</a:t>
            </a:r>
          </a:p>
          <a:p>
            <a:r>
              <a:rPr lang="en-US" sz="1000" b="1" dirty="0"/>
              <a:t>52 Solid Tissue Normal</a:t>
            </a:r>
          </a:p>
        </p:txBody>
      </p:sp>
      <p:sp>
        <p:nvSpPr>
          <p:cNvPr id="10" name="Rectangle 9">
            <a:extLst>
              <a:ext uri="{FF2B5EF4-FFF2-40B4-BE49-F238E27FC236}">
                <a16:creationId xmlns:a16="http://schemas.microsoft.com/office/drawing/2014/main" id="{D9F8E844-B9BA-4E9D-BFD9-2E124CBC609D}"/>
              </a:ext>
            </a:extLst>
          </p:cNvPr>
          <p:cNvSpPr/>
          <p:nvPr/>
        </p:nvSpPr>
        <p:spPr>
          <a:xfrm>
            <a:off x="5943599" y="360342"/>
            <a:ext cx="1819275" cy="9350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272360-7E2C-4C64-B4EF-3F48FDC43AA7}"/>
              </a:ext>
            </a:extLst>
          </p:cNvPr>
          <p:cNvSpPr txBox="1"/>
          <p:nvPr/>
        </p:nvSpPr>
        <p:spPr>
          <a:xfrm>
            <a:off x="6181725" y="360342"/>
            <a:ext cx="1600200" cy="1107996"/>
          </a:xfrm>
          <a:prstGeom prst="rect">
            <a:avLst/>
          </a:prstGeom>
          <a:noFill/>
        </p:spPr>
        <p:txBody>
          <a:bodyPr wrap="square" rtlCol="0">
            <a:spAutoFit/>
          </a:bodyPr>
          <a:lstStyle/>
          <a:p>
            <a:r>
              <a:rPr lang="en-US" dirty="0"/>
              <a:t>TCGA-KIRC</a:t>
            </a:r>
          </a:p>
          <a:p>
            <a:r>
              <a:rPr lang="en-US" dirty="0"/>
              <a:t>RNA-Seq</a:t>
            </a:r>
          </a:p>
          <a:p>
            <a:endParaRPr lang="en-US" sz="1200" dirty="0"/>
          </a:p>
          <a:p>
            <a:endParaRPr lang="en-US" dirty="0"/>
          </a:p>
        </p:txBody>
      </p:sp>
      <p:sp>
        <p:nvSpPr>
          <p:cNvPr id="12" name="TextBox 11">
            <a:extLst>
              <a:ext uri="{FF2B5EF4-FFF2-40B4-BE49-F238E27FC236}">
                <a16:creationId xmlns:a16="http://schemas.microsoft.com/office/drawing/2014/main" id="{F39E8BA4-28CF-4801-B116-E0B964506DEC}"/>
              </a:ext>
            </a:extLst>
          </p:cNvPr>
          <p:cNvSpPr txBox="1"/>
          <p:nvPr/>
        </p:nvSpPr>
        <p:spPr>
          <a:xfrm>
            <a:off x="6210300" y="914340"/>
            <a:ext cx="1447800" cy="400110"/>
          </a:xfrm>
          <a:prstGeom prst="rect">
            <a:avLst/>
          </a:prstGeom>
          <a:noFill/>
        </p:spPr>
        <p:txBody>
          <a:bodyPr wrap="square" rtlCol="0">
            <a:spAutoFit/>
          </a:bodyPr>
          <a:lstStyle/>
          <a:p>
            <a:r>
              <a:rPr lang="en-US" sz="1000" b="1" dirty="0"/>
              <a:t>186 1ry Tumor</a:t>
            </a:r>
          </a:p>
          <a:p>
            <a:r>
              <a:rPr lang="en-US" sz="1000" b="1" dirty="0"/>
              <a:t> 20  Solid Tissue Normal</a:t>
            </a:r>
          </a:p>
        </p:txBody>
      </p:sp>
      <p:sp>
        <p:nvSpPr>
          <p:cNvPr id="13" name="TextBox 12">
            <a:extLst>
              <a:ext uri="{FF2B5EF4-FFF2-40B4-BE49-F238E27FC236}">
                <a16:creationId xmlns:a16="http://schemas.microsoft.com/office/drawing/2014/main" id="{BDB56EC6-5FFF-4A50-BF2D-AF4F972D0D51}"/>
              </a:ext>
            </a:extLst>
          </p:cNvPr>
          <p:cNvSpPr txBox="1"/>
          <p:nvPr/>
        </p:nvSpPr>
        <p:spPr>
          <a:xfrm>
            <a:off x="2790825" y="1360616"/>
            <a:ext cx="990600" cy="369332"/>
          </a:xfrm>
          <a:prstGeom prst="rect">
            <a:avLst/>
          </a:prstGeom>
          <a:noFill/>
        </p:spPr>
        <p:txBody>
          <a:bodyPr wrap="square" rtlCol="0">
            <a:spAutoFit/>
          </a:bodyPr>
          <a:lstStyle/>
          <a:p>
            <a:r>
              <a:rPr lang="en-US" dirty="0"/>
              <a:t>Male</a:t>
            </a:r>
          </a:p>
        </p:txBody>
      </p:sp>
      <p:sp>
        <p:nvSpPr>
          <p:cNvPr id="14" name="TextBox 13">
            <a:extLst>
              <a:ext uri="{FF2B5EF4-FFF2-40B4-BE49-F238E27FC236}">
                <a16:creationId xmlns:a16="http://schemas.microsoft.com/office/drawing/2014/main" id="{9F35970A-8012-4CFA-9448-28A88D55C057}"/>
              </a:ext>
            </a:extLst>
          </p:cNvPr>
          <p:cNvSpPr txBox="1"/>
          <p:nvPr/>
        </p:nvSpPr>
        <p:spPr>
          <a:xfrm>
            <a:off x="6438900" y="1362104"/>
            <a:ext cx="990600" cy="369332"/>
          </a:xfrm>
          <a:prstGeom prst="rect">
            <a:avLst/>
          </a:prstGeom>
          <a:noFill/>
        </p:spPr>
        <p:txBody>
          <a:bodyPr wrap="square" rtlCol="0">
            <a:spAutoFit/>
          </a:bodyPr>
          <a:lstStyle/>
          <a:p>
            <a:r>
              <a:rPr lang="en-US" dirty="0"/>
              <a:t>Female</a:t>
            </a:r>
          </a:p>
        </p:txBody>
      </p:sp>
      <p:cxnSp>
        <p:nvCxnSpPr>
          <p:cNvPr id="17" name="Straight Arrow Connector 16">
            <a:extLst>
              <a:ext uri="{FF2B5EF4-FFF2-40B4-BE49-F238E27FC236}">
                <a16:creationId xmlns:a16="http://schemas.microsoft.com/office/drawing/2014/main" id="{068982C2-22F4-4319-BCA0-5B416B006540}"/>
              </a:ext>
            </a:extLst>
          </p:cNvPr>
          <p:cNvCxnSpPr>
            <a:cxnSpLocks/>
          </p:cNvCxnSpPr>
          <p:nvPr/>
        </p:nvCxnSpPr>
        <p:spPr>
          <a:xfrm flipH="1">
            <a:off x="6843711" y="1729948"/>
            <a:ext cx="9525" cy="4798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68B660E-DA4B-4855-8D11-4A6E422412EC}"/>
              </a:ext>
            </a:extLst>
          </p:cNvPr>
          <p:cNvCxnSpPr>
            <a:cxnSpLocks/>
          </p:cNvCxnSpPr>
          <p:nvPr/>
        </p:nvCxnSpPr>
        <p:spPr>
          <a:xfrm flipH="1">
            <a:off x="3124200" y="1729948"/>
            <a:ext cx="9525" cy="4798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7FF12AC-4715-4987-A5F6-468DC2CF291B}"/>
              </a:ext>
            </a:extLst>
          </p:cNvPr>
          <p:cNvSpPr txBox="1"/>
          <p:nvPr/>
        </p:nvSpPr>
        <p:spPr>
          <a:xfrm>
            <a:off x="1799034" y="2191500"/>
            <a:ext cx="3457575" cy="369332"/>
          </a:xfrm>
          <a:prstGeom prst="rect">
            <a:avLst/>
          </a:prstGeom>
          <a:noFill/>
        </p:spPr>
        <p:txBody>
          <a:bodyPr wrap="square" rtlCol="0">
            <a:spAutoFit/>
          </a:bodyPr>
          <a:lstStyle/>
          <a:p>
            <a:r>
              <a:rPr lang="en-US" b="1" dirty="0"/>
              <a:t>606 DEGS ( </a:t>
            </a:r>
            <a:r>
              <a:rPr lang="en-US" b="1" dirty="0">
                <a:solidFill>
                  <a:srgbClr val="C00000"/>
                </a:solidFill>
              </a:rPr>
              <a:t>27 upregulated</a:t>
            </a:r>
            <a:r>
              <a:rPr lang="en-US" b="1" dirty="0"/>
              <a:t>)</a:t>
            </a:r>
          </a:p>
        </p:txBody>
      </p:sp>
      <p:sp>
        <p:nvSpPr>
          <p:cNvPr id="20" name="TextBox 19">
            <a:extLst>
              <a:ext uri="{FF2B5EF4-FFF2-40B4-BE49-F238E27FC236}">
                <a16:creationId xmlns:a16="http://schemas.microsoft.com/office/drawing/2014/main" id="{FABE4254-9FE2-40CB-8342-6A61B7813B4E}"/>
              </a:ext>
            </a:extLst>
          </p:cNvPr>
          <p:cNvSpPr txBox="1"/>
          <p:nvPr/>
        </p:nvSpPr>
        <p:spPr>
          <a:xfrm>
            <a:off x="5447108" y="2227600"/>
            <a:ext cx="2812255" cy="369332"/>
          </a:xfrm>
          <a:prstGeom prst="rect">
            <a:avLst/>
          </a:prstGeom>
          <a:noFill/>
        </p:spPr>
        <p:txBody>
          <a:bodyPr wrap="square" rtlCol="0">
            <a:spAutoFit/>
          </a:bodyPr>
          <a:lstStyle/>
          <a:p>
            <a:r>
              <a:rPr lang="en-US" b="1" dirty="0"/>
              <a:t>247 DEGS ( </a:t>
            </a:r>
            <a:r>
              <a:rPr lang="en-US" b="1" dirty="0">
                <a:solidFill>
                  <a:srgbClr val="C00000"/>
                </a:solidFill>
              </a:rPr>
              <a:t>12 upregulated</a:t>
            </a:r>
            <a:r>
              <a:rPr lang="en-US" b="1" dirty="0"/>
              <a:t>)</a:t>
            </a:r>
          </a:p>
        </p:txBody>
      </p:sp>
      <p:sp>
        <p:nvSpPr>
          <p:cNvPr id="21" name="TextBox 20">
            <a:extLst>
              <a:ext uri="{FF2B5EF4-FFF2-40B4-BE49-F238E27FC236}">
                <a16:creationId xmlns:a16="http://schemas.microsoft.com/office/drawing/2014/main" id="{E097014F-6079-47BA-A6CA-55B1FDEF654C}"/>
              </a:ext>
            </a:extLst>
          </p:cNvPr>
          <p:cNvSpPr txBox="1"/>
          <p:nvPr/>
        </p:nvSpPr>
        <p:spPr>
          <a:xfrm>
            <a:off x="2581872" y="2485505"/>
            <a:ext cx="1285875" cy="369332"/>
          </a:xfrm>
          <a:prstGeom prst="rect">
            <a:avLst/>
          </a:prstGeom>
          <a:noFill/>
        </p:spPr>
        <p:txBody>
          <a:bodyPr wrap="square" rtlCol="0">
            <a:spAutoFit/>
          </a:bodyPr>
          <a:lstStyle/>
          <a:p>
            <a:r>
              <a:rPr lang="en-US" dirty="0"/>
              <a:t> </a:t>
            </a:r>
            <a:r>
              <a:rPr lang="en-US" b="1" dirty="0"/>
              <a:t>25  DEMS</a:t>
            </a:r>
          </a:p>
        </p:txBody>
      </p:sp>
      <p:sp>
        <p:nvSpPr>
          <p:cNvPr id="22" name="TextBox 21">
            <a:extLst>
              <a:ext uri="{FF2B5EF4-FFF2-40B4-BE49-F238E27FC236}">
                <a16:creationId xmlns:a16="http://schemas.microsoft.com/office/drawing/2014/main" id="{85BE4E1E-2B99-4CBC-B688-490EE6741E53}"/>
              </a:ext>
            </a:extLst>
          </p:cNvPr>
          <p:cNvSpPr txBox="1"/>
          <p:nvPr/>
        </p:nvSpPr>
        <p:spPr>
          <a:xfrm>
            <a:off x="6334124" y="2485505"/>
            <a:ext cx="1285875" cy="369332"/>
          </a:xfrm>
          <a:prstGeom prst="rect">
            <a:avLst/>
          </a:prstGeom>
          <a:noFill/>
        </p:spPr>
        <p:txBody>
          <a:bodyPr wrap="square" rtlCol="0">
            <a:spAutoFit/>
          </a:bodyPr>
          <a:lstStyle/>
          <a:p>
            <a:r>
              <a:rPr lang="en-US" b="1" dirty="0"/>
              <a:t>29 DEMS</a:t>
            </a:r>
          </a:p>
        </p:txBody>
      </p:sp>
      <p:sp>
        <p:nvSpPr>
          <p:cNvPr id="23" name="TextBox 22">
            <a:extLst>
              <a:ext uri="{FF2B5EF4-FFF2-40B4-BE49-F238E27FC236}">
                <a16:creationId xmlns:a16="http://schemas.microsoft.com/office/drawing/2014/main" id="{39D753C0-97B1-489E-BE12-2C9278BDAA1B}"/>
              </a:ext>
            </a:extLst>
          </p:cNvPr>
          <p:cNvSpPr txBox="1"/>
          <p:nvPr/>
        </p:nvSpPr>
        <p:spPr>
          <a:xfrm>
            <a:off x="4019550" y="3087260"/>
            <a:ext cx="2057399" cy="369332"/>
          </a:xfrm>
          <a:prstGeom prst="rect">
            <a:avLst/>
          </a:prstGeom>
          <a:noFill/>
          <a:ln w="28575">
            <a:solidFill>
              <a:schemeClr val="tx2">
                <a:lumMod val="50000"/>
              </a:schemeClr>
            </a:solidFill>
          </a:ln>
        </p:spPr>
        <p:txBody>
          <a:bodyPr wrap="square" rtlCol="0">
            <a:spAutoFit/>
          </a:bodyPr>
          <a:lstStyle/>
          <a:p>
            <a:r>
              <a:rPr lang="en-US" dirty="0"/>
              <a:t>DAVID Enrichment </a:t>
            </a:r>
          </a:p>
        </p:txBody>
      </p:sp>
      <p:cxnSp>
        <p:nvCxnSpPr>
          <p:cNvPr id="25" name="Straight Arrow Connector 24">
            <a:extLst>
              <a:ext uri="{FF2B5EF4-FFF2-40B4-BE49-F238E27FC236}">
                <a16:creationId xmlns:a16="http://schemas.microsoft.com/office/drawing/2014/main" id="{4EB02D13-02DC-462A-A8C7-D732D4BA6FB7}"/>
              </a:ext>
            </a:extLst>
          </p:cNvPr>
          <p:cNvCxnSpPr>
            <a:cxnSpLocks/>
          </p:cNvCxnSpPr>
          <p:nvPr/>
        </p:nvCxnSpPr>
        <p:spPr>
          <a:xfrm flipH="1">
            <a:off x="4000500" y="3516451"/>
            <a:ext cx="490538" cy="6991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B8370FFA-6F2C-4E90-BA40-E07E59B35523}"/>
              </a:ext>
            </a:extLst>
          </p:cNvPr>
          <p:cNvSpPr txBox="1"/>
          <p:nvPr/>
        </p:nvSpPr>
        <p:spPr>
          <a:xfrm>
            <a:off x="3074196" y="4230856"/>
            <a:ext cx="1587102" cy="369332"/>
          </a:xfrm>
          <a:prstGeom prst="rect">
            <a:avLst/>
          </a:prstGeom>
          <a:noFill/>
        </p:spPr>
        <p:txBody>
          <a:bodyPr wrap="square" rtlCol="0">
            <a:spAutoFit/>
          </a:bodyPr>
          <a:lstStyle/>
          <a:p>
            <a:r>
              <a:rPr lang="en-US" dirty="0"/>
              <a:t>23 KEGG male</a:t>
            </a:r>
          </a:p>
        </p:txBody>
      </p:sp>
      <p:sp>
        <p:nvSpPr>
          <p:cNvPr id="29" name="TextBox 28">
            <a:extLst>
              <a:ext uri="{FF2B5EF4-FFF2-40B4-BE49-F238E27FC236}">
                <a16:creationId xmlns:a16="http://schemas.microsoft.com/office/drawing/2014/main" id="{B13FE396-C219-456E-8D61-1800B7C05958}"/>
              </a:ext>
            </a:extLst>
          </p:cNvPr>
          <p:cNvSpPr txBox="1"/>
          <p:nvPr/>
        </p:nvSpPr>
        <p:spPr>
          <a:xfrm>
            <a:off x="5256609" y="4215615"/>
            <a:ext cx="1587102" cy="369332"/>
          </a:xfrm>
          <a:prstGeom prst="rect">
            <a:avLst/>
          </a:prstGeom>
          <a:noFill/>
        </p:spPr>
        <p:txBody>
          <a:bodyPr wrap="square" rtlCol="0">
            <a:spAutoFit/>
          </a:bodyPr>
          <a:lstStyle/>
          <a:p>
            <a:r>
              <a:rPr lang="en-US" dirty="0"/>
              <a:t>X KEGG female</a:t>
            </a:r>
          </a:p>
        </p:txBody>
      </p:sp>
      <p:cxnSp>
        <p:nvCxnSpPr>
          <p:cNvPr id="31" name="Straight Arrow Connector 30">
            <a:extLst>
              <a:ext uri="{FF2B5EF4-FFF2-40B4-BE49-F238E27FC236}">
                <a16:creationId xmlns:a16="http://schemas.microsoft.com/office/drawing/2014/main" id="{1630F867-A46E-4654-948A-C74898328A48}"/>
              </a:ext>
            </a:extLst>
          </p:cNvPr>
          <p:cNvCxnSpPr>
            <a:cxnSpLocks/>
          </p:cNvCxnSpPr>
          <p:nvPr/>
        </p:nvCxnSpPr>
        <p:spPr>
          <a:xfrm>
            <a:off x="5419724" y="3493714"/>
            <a:ext cx="504825" cy="7000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5C32C4A7-8307-4EA6-ACFD-14FB1487E35E}"/>
              </a:ext>
            </a:extLst>
          </p:cNvPr>
          <p:cNvSpPr txBox="1"/>
          <p:nvPr/>
        </p:nvSpPr>
        <p:spPr>
          <a:xfrm>
            <a:off x="376236" y="5562473"/>
            <a:ext cx="4371977" cy="646331"/>
          </a:xfrm>
          <a:prstGeom prst="rect">
            <a:avLst/>
          </a:prstGeom>
          <a:noFill/>
          <a:ln w="28575">
            <a:solidFill>
              <a:schemeClr val="tx2">
                <a:lumMod val="50000"/>
              </a:schemeClr>
            </a:solidFill>
          </a:ln>
        </p:spPr>
        <p:txBody>
          <a:bodyPr wrap="square" rtlCol="0">
            <a:spAutoFit/>
          </a:bodyPr>
          <a:lstStyle/>
          <a:p>
            <a:r>
              <a:rPr lang="en-US" dirty="0"/>
              <a:t>Network analysis ( TFmiR2.0)</a:t>
            </a:r>
            <a:br>
              <a:rPr lang="en-US" dirty="0"/>
            </a:br>
            <a:r>
              <a:rPr lang="en-US" dirty="0"/>
              <a:t>Different hotspots between male and female</a:t>
            </a:r>
          </a:p>
        </p:txBody>
      </p:sp>
      <p:sp>
        <p:nvSpPr>
          <p:cNvPr id="36" name="TextBox 35">
            <a:extLst>
              <a:ext uri="{FF2B5EF4-FFF2-40B4-BE49-F238E27FC236}">
                <a16:creationId xmlns:a16="http://schemas.microsoft.com/office/drawing/2014/main" id="{7D4E9AE6-1D7A-4BD0-B5C3-A8A1FD77B93C}"/>
              </a:ext>
            </a:extLst>
          </p:cNvPr>
          <p:cNvSpPr txBox="1"/>
          <p:nvPr/>
        </p:nvSpPr>
        <p:spPr>
          <a:xfrm>
            <a:off x="5256609" y="4527583"/>
            <a:ext cx="1587102" cy="369332"/>
          </a:xfrm>
          <a:prstGeom prst="rect">
            <a:avLst/>
          </a:prstGeom>
          <a:noFill/>
        </p:spPr>
        <p:txBody>
          <a:bodyPr wrap="square" rtlCol="0">
            <a:spAutoFit/>
          </a:bodyPr>
          <a:lstStyle/>
          <a:p>
            <a:r>
              <a:rPr lang="en-US" dirty="0"/>
              <a:t>X GO female</a:t>
            </a:r>
          </a:p>
        </p:txBody>
      </p:sp>
      <p:sp>
        <p:nvSpPr>
          <p:cNvPr id="37" name="TextBox 36">
            <a:extLst>
              <a:ext uri="{FF2B5EF4-FFF2-40B4-BE49-F238E27FC236}">
                <a16:creationId xmlns:a16="http://schemas.microsoft.com/office/drawing/2014/main" id="{D5CAAC4C-5F54-4E73-8FEA-82BC01186192}"/>
              </a:ext>
            </a:extLst>
          </p:cNvPr>
          <p:cNvSpPr txBox="1"/>
          <p:nvPr/>
        </p:nvSpPr>
        <p:spPr>
          <a:xfrm>
            <a:off x="3199611" y="4556514"/>
            <a:ext cx="1587102" cy="369332"/>
          </a:xfrm>
          <a:prstGeom prst="rect">
            <a:avLst/>
          </a:prstGeom>
          <a:noFill/>
        </p:spPr>
        <p:txBody>
          <a:bodyPr wrap="square" rtlCol="0">
            <a:spAutoFit/>
          </a:bodyPr>
          <a:lstStyle/>
          <a:p>
            <a:r>
              <a:rPr lang="en-US" dirty="0"/>
              <a:t>X GO male</a:t>
            </a:r>
          </a:p>
        </p:txBody>
      </p:sp>
      <p:sp>
        <p:nvSpPr>
          <p:cNvPr id="38" name="TextBox 37">
            <a:extLst>
              <a:ext uri="{FF2B5EF4-FFF2-40B4-BE49-F238E27FC236}">
                <a16:creationId xmlns:a16="http://schemas.microsoft.com/office/drawing/2014/main" id="{320F07EB-C74D-4CDC-9714-73FD3A14DF2C}"/>
              </a:ext>
            </a:extLst>
          </p:cNvPr>
          <p:cNvSpPr txBox="1"/>
          <p:nvPr/>
        </p:nvSpPr>
        <p:spPr>
          <a:xfrm>
            <a:off x="5256609" y="5562473"/>
            <a:ext cx="1826896" cy="646331"/>
          </a:xfrm>
          <a:prstGeom prst="rect">
            <a:avLst/>
          </a:prstGeom>
          <a:noFill/>
          <a:ln w="28575">
            <a:solidFill>
              <a:schemeClr val="tx1"/>
            </a:solidFill>
          </a:ln>
        </p:spPr>
        <p:txBody>
          <a:bodyPr wrap="square" rtlCol="0">
            <a:spAutoFit/>
          </a:bodyPr>
          <a:lstStyle/>
          <a:p>
            <a:r>
              <a:rPr lang="en-US" dirty="0"/>
              <a:t>TAM 2.0 (miRNA Enrichment)</a:t>
            </a:r>
          </a:p>
        </p:txBody>
      </p:sp>
      <p:sp>
        <p:nvSpPr>
          <p:cNvPr id="39" name="TextBox 38">
            <a:extLst>
              <a:ext uri="{FF2B5EF4-FFF2-40B4-BE49-F238E27FC236}">
                <a16:creationId xmlns:a16="http://schemas.microsoft.com/office/drawing/2014/main" id="{1540F022-D908-4B07-B42E-35ABD2FB1642}"/>
              </a:ext>
            </a:extLst>
          </p:cNvPr>
          <p:cNvSpPr txBox="1"/>
          <p:nvPr/>
        </p:nvSpPr>
        <p:spPr>
          <a:xfrm>
            <a:off x="504825" y="3432085"/>
            <a:ext cx="1676400" cy="369332"/>
          </a:xfrm>
          <a:prstGeom prst="rect">
            <a:avLst/>
          </a:prstGeom>
          <a:noFill/>
          <a:ln w="28575">
            <a:solidFill>
              <a:schemeClr val="tx1"/>
            </a:solidFill>
          </a:ln>
        </p:spPr>
        <p:txBody>
          <a:bodyPr wrap="square" rtlCol="0">
            <a:spAutoFit/>
          </a:bodyPr>
          <a:lstStyle/>
          <a:p>
            <a:r>
              <a:rPr lang="en-US" dirty="0"/>
              <a:t>HMDD 3.2</a:t>
            </a:r>
          </a:p>
        </p:txBody>
      </p:sp>
      <p:sp>
        <p:nvSpPr>
          <p:cNvPr id="44" name="TextBox 43">
            <a:extLst>
              <a:ext uri="{FF2B5EF4-FFF2-40B4-BE49-F238E27FC236}">
                <a16:creationId xmlns:a16="http://schemas.microsoft.com/office/drawing/2014/main" id="{D71A48DC-BFE8-4AB3-B7BD-5F46B4404881}"/>
              </a:ext>
            </a:extLst>
          </p:cNvPr>
          <p:cNvSpPr txBox="1"/>
          <p:nvPr/>
        </p:nvSpPr>
        <p:spPr>
          <a:xfrm>
            <a:off x="10518" y="3903938"/>
            <a:ext cx="2566989" cy="646331"/>
          </a:xfrm>
          <a:prstGeom prst="rect">
            <a:avLst/>
          </a:prstGeom>
          <a:noFill/>
        </p:spPr>
        <p:txBody>
          <a:bodyPr wrap="square" rtlCol="0">
            <a:spAutoFit/>
          </a:bodyPr>
          <a:lstStyle/>
          <a:p>
            <a:r>
              <a:rPr lang="en-US" dirty="0"/>
              <a:t> Female:mir-144, 346 </a:t>
            </a:r>
          </a:p>
          <a:p>
            <a:r>
              <a:rPr lang="en-US" dirty="0"/>
              <a:t> Male: mir-187, 206</a:t>
            </a:r>
          </a:p>
        </p:txBody>
      </p:sp>
      <p:cxnSp>
        <p:nvCxnSpPr>
          <p:cNvPr id="47" name="Straight Arrow Connector 46">
            <a:extLst>
              <a:ext uri="{FF2B5EF4-FFF2-40B4-BE49-F238E27FC236}">
                <a16:creationId xmlns:a16="http://schemas.microsoft.com/office/drawing/2014/main" id="{49755813-5610-43A7-8716-68888E4DCE20}"/>
              </a:ext>
            </a:extLst>
          </p:cNvPr>
          <p:cNvCxnSpPr>
            <a:cxnSpLocks/>
          </p:cNvCxnSpPr>
          <p:nvPr/>
        </p:nvCxnSpPr>
        <p:spPr>
          <a:xfrm flipH="1">
            <a:off x="2374020" y="2854837"/>
            <a:ext cx="472654" cy="4990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BF815259-A9E6-4EBD-A49A-547A19E2FB06}"/>
              </a:ext>
            </a:extLst>
          </p:cNvPr>
          <p:cNvCxnSpPr>
            <a:cxnSpLocks/>
          </p:cNvCxnSpPr>
          <p:nvPr/>
        </p:nvCxnSpPr>
        <p:spPr>
          <a:xfrm flipH="1">
            <a:off x="5562601" y="2596932"/>
            <a:ext cx="380998" cy="3873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F4CAAF6-ED42-4671-AE9F-92714578C53B}"/>
              </a:ext>
            </a:extLst>
          </p:cNvPr>
          <p:cNvCxnSpPr>
            <a:cxnSpLocks/>
          </p:cNvCxnSpPr>
          <p:nvPr/>
        </p:nvCxnSpPr>
        <p:spPr>
          <a:xfrm>
            <a:off x="6210836" y="3408275"/>
            <a:ext cx="632875" cy="3624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4B791506-3888-4B7C-ADBF-410FE9ACA623}"/>
              </a:ext>
            </a:extLst>
          </p:cNvPr>
          <p:cNvSpPr txBox="1"/>
          <p:nvPr/>
        </p:nvSpPr>
        <p:spPr>
          <a:xfrm>
            <a:off x="6977061" y="3616751"/>
            <a:ext cx="2014538" cy="646331"/>
          </a:xfrm>
          <a:prstGeom prst="rect">
            <a:avLst/>
          </a:prstGeom>
          <a:noFill/>
          <a:ln w="28575">
            <a:solidFill>
              <a:schemeClr val="tx1"/>
            </a:solidFill>
          </a:ln>
        </p:spPr>
        <p:txBody>
          <a:bodyPr wrap="square" rtlCol="0">
            <a:spAutoFit/>
          </a:bodyPr>
          <a:lstStyle/>
          <a:p>
            <a:r>
              <a:rPr lang="en-US" dirty="0"/>
              <a:t>Cystoscope – STRING Enrichment</a:t>
            </a:r>
          </a:p>
        </p:txBody>
      </p:sp>
    </p:spTree>
    <p:extLst>
      <p:ext uri="{BB962C8B-B14F-4D97-AF65-F5344CB8AC3E}">
        <p14:creationId xmlns:p14="http://schemas.microsoft.com/office/powerpoint/2010/main" val="19447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04E9-BBF7-4835-8778-FAEBB5FFC440}"/>
              </a:ext>
            </a:extLst>
          </p:cNvPr>
          <p:cNvSpPr>
            <a:spLocks noGrp="1"/>
          </p:cNvSpPr>
          <p:nvPr>
            <p:ph type="title"/>
          </p:nvPr>
        </p:nvSpPr>
        <p:spPr>
          <a:xfrm>
            <a:off x="4457429" y="238631"/>
            <a:ext cx="3406471" cy="334962"/>
          </a:xfrm>
        </p:spPr>
        <p:txBody>
          <a:bodyPr>
            <a:noAutofit/>
          </a:bodyPr>
          <a:lstStyle/>
          <a:p>
            <a:r>
              <a:rPr lang="en-US" sz="2400" dirty="0"/>
              <a:t>Female: </a:t>
            </a:r>
            <a:r>
              <a:rPr lang="en-US" sz="2400" b="1" dirty="0"/>
              <a:t>miRNA-miRNA</a:t>
            </a:r>
            <a:br>
              <a:rPr lang="en-US" sz="2400" b="1" dirty="0"/>
            </a:br>
            <a:endParaRPr lang="en-US" sz="2400" dirty="0"/>
          </a:p>
        </p:txBody>
      </p:sp>
      <p:sp>
        <p:nvSpPr>
          <p:cNvPr id="9" name="Rectangle 8">
            <a:extLst>
              <a:ext uri="{FF2B5EF4-FFF2-40B4-BE49-F238E27FC236}">
                <a16:creationId xmlns:a16="http://schemas.microsoft.com/office/drawing/2014/main" id="{B4BC5A80-05AA-4919-8B0D-98EE456B3AC1}"/>
              </a:ext>
            </a:extLst>
          </p:cNvPr>
          <p:cNvSpPr/>
          <p:nvPr/>
        </p:nvSpPr>
        <p:spPr>
          <a:xfrm>
            <a:off x="4419600" y="1447800"/>
            <a:ext cx="4572000" cy="3337196"/>
          </a:xfrm>
          <a:prstGeom prst="rect">
            <a:avLst/>
          </a:prstGeom>
        </p:spPr>
        <p:txBody>
          <a:bodyPr>
            <a:spAutoFit/>
          </a:bodyPr>
          <a:lstStyle/>
          <a:p>
            <a:pPr marL="342900" indent="-342900">
              <a:lnSpc>
                <a:spcPct val="80000"/>
              </a:lnSpc>
              <a:spcBef>
                <a:spcPct val="20000"/>
              </a:spcBef>
              <a:buFont typeface="Arial" pitchFamily="34" charset="0"/>
              <a:buChar char="•"/>
            </a:pPr>
            <a:r>
              <a:rPr lang="en-US" sz="1300" dirty="0" err="1"/>
              <a:t>Category.of.Interactions</a:t>
            </a:r>
            <a:r>
              <a:rPr lang="en-US" sz="1300" dirty="0"/>
              <a:t>=</a:t>
            </a:r>
            <a:r>
              <a:rPr lang="en-US" sz="1300" dirty="0" err="1"/>
              <a:t>mirna-mirna</a:t>
            </a:r>
            <a:endParaRPr lang="en-US" sz="1300" dirty="0"/>
          </a:p>
          <a:p>
            <a:pPr marL="342900" indent="-342900">
              <a:lnSpc>
                <a:spcPct val="80000"/>
              </a:lnSpc>
              <a:spcBef>
                <a:spcPct val="20000"/>
              </a:spcBef>
              <a:buFont typeface="Arial" pitchFamily="34" charset="0"/>
              <a:buChar char="•"/>
            </a:pPr>
            <a:r>
              <a:rPr lang="en-US" sz="1300" dirty="0"/>
              <a:t>Evidence=Experimental, Predicted</a:t>
            </a:r>
          </a:p>
          <a:p>
            <a:pPr marL="342900" indent="-342900">
              <a:lnSpc>
                <a:spcPct val="80000"/>
              </a:lnSpc>
              <a:spcBef>
                <a:spcPct val="20000"/>
              </a:spcBef>
              <a:buFont typeface="Arial" pitchFamily="34" charset="0"/>
              <a:buChar char="•"/>
            </a:pPr>
            <a:r>
              <a:rPr lang="en-US" sz="1300" dirty="0" err="1"/>
              <a:t>Target.input.set</a:t>
            </a:r>
            <a:r>
              <a:rPr lang="en-US" sz="1300" dirty="0"/>
              <a:t>=29</a:t>
            </a:r>
          </a:p>
          <a:p>
            <a:pPr marL="342900" indent="-342900">
              <a:lnSpc>
                <a:spcPct val="80000"/>
              </a:lnSpc>
              <a:spcBef>
                <a:spcPct val="20000"/>
              </a:spcBef>
              <a:buFont typeface="Arial" pitchFamily="34" charset="0"/>
              <a:buChar char="•"/>
            </a:pPr>
            <a:r>
              <a:rPr lang="en-US" sz="1300" dirty="0" err="1"/>
              <a:t>Regulator.input.set</a:t>
            </a:r>
            <a:r>
              <a:rPr lang="en-US" sz="1300" dirty="0"/>
              <a:t>=29</a:t>
            </a:r>
          </a:p>
          <a:p>
            <a:pPr marL="342900" indent="-342900">
              <a:lnSpc>
                <a:spcPct val="80000"/>
              </a:lnSpc>
              <a:spcBef>
                <a:spcPct val="20000"/>
              </a:spcBef>
              <a:buFont typeface="Arial" pitchFamily="34" charset="0"/>
              <a:buChar char="•"/>
            </a:pPr>
            <a:r>
              <a:rPr lang="en-US" sz="1300" dirty="0" err="1"/>
              <a:t>ORA.pval.cutoff</a:t>
            </a:r>
            <a:r>
              <a:rPr lang="en-US" sz="1300" dirty="0"/>
              <a:t>=0.05</a:t>
            </a:r>
          </a:p>
          <a:p>
            <a:pPr marL="342900" indent="-342900">
              <a:lnSpc>
                <a:spcPct val="80000"/>
              </a:lnSpc>
              <a:spcBef>
                <a:spcPct val="20000"/>
              </a:spcBef>
              <a:buFont typeface="Arial" pitchFamily="34" charset="0"/>
              <a:buChar char="•"/>
            </a:pPr>
            <a:r>
              <a:rPr lang="en-US" sz="1300" dirty="0" err="1"/>
              <a:t>Total.Targets.inDb</a:t>
            </a:r>
            <a:r>
              <a:rPr lang="en-US" sz="1300" dirty="0"/>
              <a:t>=216</a:t>
            </a:r>
          </a:p>
          <a:p>
            <a:pPr marL="342900" indent="-342900">
              <a:lnSpc>
                <a:spcPct val="80000"/>
              </a:lnSpc>
              <a:spcBef>
                <a:spcPct val="20000"/>
              </a:spcBef>
              <a:buFont typeface="Arial" pitchFamily="34" charset="0"/>
              <a:buChar char="•"/>
            </a:pPr>
            <a:r>
              <a:rPr lang="en-US" sz="1300" dirty="0" err="1"/>
              <a:t>Total.Regulators.inDb</a:t>
            </a:r>
            <a:r>
              <a:rPr lang="en-US" sz="1300" dirty="0"/>
              <a:t>=133</a:t>
            </a:r>
          </a:p>
          <a:p>
            <a:pPr marL="342900" indent="-342900">
              <a:lnSpc>
                <a:spcPct val="80000"/>
              </a:lnSpc>
              <a:spcBef>
                <a:spcPct val="20000"/>
              </a:spcBef>
              <a:buFont typeface="Arial" pitchFamily="34" charset="0"/>
              <a:buChar char="•"/>
            </a:pPr>
            <a:r>
              <a:rPr lang="en-US" sz="1300" dirty="0" err="1"/>
              <a:t>Deregulated.targets.by.inputRegulator</a:t>
            </a:r>
            <a:r>
              <a:rPr lang="en-US" sz="1300" dirty="0"/>
              <a:t>=150</a:t>
            </a:r>
          </a:p>
          <a:p>
            <a:pPr marL="342900" indent="-342900">
              <a:lnSpc>
                <a:spcPct val="80000"/>
              </a:lnSpc>
              <a:spcBef>
                <a:spcPct val="20000"/>
              </a:spcBef>
              <a:buFont typeface="Arial" pitchFamily="34" charset="0"/>
              <a:buChar char="•"/>
            </a:pPr>
            <a:r>
              <a:rPr lang="en-US" sz="1300" dirty="0"/>
              <a:t>Deregulated.targets.of.inputRegulator.and.in.input.targetlist.overlap=1</a:t>
            </a:r>
          </a:p>
          <a:p>
            <a:pPr marL="342900" indent="-342900">
              <a:lnSpc>
                <a:spcPct val="80000"/>
              </a:lnSpc>
              <a:spcBef>
                <a:spcPct val="20000"/>
              </a:spcBef>
              <a:buFont typeface="Arial" pitchFamily="34" charset="0"/>
              <a:buChar char="•"/>
            </a:pPr>
            <a:r>
              <a:rPr lang="fr-FR" sz="1300" dirty="0" err="1"/>
              <a:t>no.of.resultant.interactions</a:t>
            </a:r>
            <a:r>
              <a:rPr lang="fr-FR" sz="1300" dirty="0"/>
              <a:t>=1</a:t>
            </a:r>
          </a:p>
          <a:p>
            <a:pPr marL="342900" indent="-342900">
              <a:lnSpc>
                <a:spcPct val="80000"/>
              </a:lnSpc>
              <a:spcBef>
                <a:spcPct val="20000"/>
              </a:spcBef>
              <a:buFont typeface="Arial" pitchFamily="34" charset="0"/>
              <a:buChar char="•"/>
            </a:pPr>
            <a:r>
              <a:rPr lang="en-US" sz="1300" dirty="0" err="1"/>
              <a:t>no.of.interactions.associated.with.input.disease</a:t>
            </a:r>
            <a:r>
              <a:rPr lang="en-US" sz="1300" dirty="0"/>
              <a:t>=0</a:t>
            </a:r>
          </a:p>
          <a:p>
            <a:pPr marL="342900" indent="-342900">
              <a:lnSpc>
                <a:spcPct val="80000"/>
              </a:lnSpc>
              <a:spcBef>
                <a:spcPct val="20000"/>
              </a:spcBef>
              <a:buFont typeface="Arial" pitchFamily="34" charset="0"/>
              <a:buChar char="•"/>
            </a:pPr>
            <a:r>
              <a:rPr lang="en-US" sz="1300" dirty="0" err="1"/>
              <a:t>venn.pval.hypergeom</a:t>
            </a:r>
            <a:r>
              <a:rPr lang="en-US" sz="1300" dirty="0"/>
              <a:t>=0.911988265861695</a:t>
            </a:r>
          </a:p>
          <a:p>
            <a:pPr marL="342900" indent="-342900">
              <a:lnSpc>
                <a:spcPct val="80000"/>
              </a:lnSpc>
              <a:spcBef>
                <a:spcPct val="20000"/>
              </a:spcBef>
              <a:buFont typeface="Arial" pitchFamily="34" charset="0"/>
              <a:buChar char="•"/>
            </a:pPr>
            <a:r>
              <a:rPr lang="en-US" sz="1300" dirty="0" err="1"/>
              <a:t>venn.pval.simulation</a:t>
            </a:r>
            <a:r>
              <a:rPr lang="en-US" sz="1300" dirty="0"/>
              <a:t>=0.9123</a:t>
            </a:r>
          </a:p>
          <a:p>
            <a:pPr marL="342900" indent="-342900">
              <a:lnSpc>
                <a:spcPct val="80000"/>
              </a:lnSpc>
              <a:spcBef>
                <a:spcPct val="20000"/>
              </a:spcBef>
              <a:buFont typeface="Arial" pitchFamily="34" charset="0"/>
              <a:buChar char="•"/>
            </a:pPr>
            <a:r>
              <a:rPr lang="en-US" sz="1300" dirty="0" err="1"/>
              <a:t>Venn.image.path</a:t>
            </a:r>
            <a:r>
              <a:rPr lang="en-US" sz="1300" dirty="0"/>
              <a:t>=/home/</a:t>
            </a:r>
            <a:r>
              <a:rPr lang="en-US" sz="1300" dirty="0" err="1"/>
              <a:t>chris</a:t>
            </a:r>
            <a:r>
              <a:rPr lang="en-US" sz="1300" dirty="0"/>
              <a:t>/TF-site2/</a:t>
            </a:r>
            <a:r>
              <a:rPr lang="en-US" sz="1300" dirty="0" err="1"/>
              <a:t>tfmir</a:t>
            </a:r>
            <a:r>
              <a:rPr lang="en-US" sz="1300" dirty="0"/>
              <a:t>/uploads/tr2a6f5ichpnsiik8cpf92hll6/</a:t>
            </a:r>
            <a:r>
              <a:rPr lang="en-US" sz="1300" dirty="0" err="1"/>
              <a:t>mirna-mirna</a:t>
            </a:r>
            <a:r>
              <a:rPr lang="en-US" sz="1300" dirty="0"/>
              <a:t>/venn.png</a:t>
            </a:r>
          </a:p>
        </p:txBody>
      </p:sp>
      <p:sp>
        <p:nvSpPr>
          <p:cNvPr id="10" name="Title 1">
            <a:extLst>
              <a:ext uri="{FF2B5EF4-FFF2-40B4-BE49-F238E27FC236}">
                <a16:creationId xmlns:a16="http://schemas.microsoft.com/office/drawing/2014/main" id="{8A2FA396-8A02-4E6C-8267-D5A1820F68D8}"/>
              </a:ext>
            </a:extLst>
          </p:cNvPr>
          <p:cNvSpPr txBox="1">
            <a:spLocks/>
          </p:cNvSpPr>
          <p:nvPr/>
        </p:nvSpPr>
        <p:spPr>
          <a:xfrm>
            <a:off x="3340010" y="292578"/>
            <a:ext cx="2438400" cy="58987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b="1" dirty="0"/>
          </a:p>
        </p:txBody>
      </p:sp>
      <p:pic>
        <p:nvPicPr>
          <p:cNvPr id="12" name="Picture 11">
            <a:extLst>
              <a:ext uri="{FF2B5EF4-FFF2-40B4-BE49-F238E27FC236}">
                <a16:creationId xmlns:a16="http://schemas.microsoft.com/office/drawing/2014/main" id="{767446FA-6650-41E4-99F7-EBC5E245CA16}"/>
              </a:ext>
            </a:extLst>
          </p:cNvPr>
          <p:cNvPicPr>
            <a:picLocks noChangeAspect="1"/>
          </p:cNvPicPr>
          <p:nvPr/>
        </p:nvPicPr>
        <p:blipFill rotWithShape="1">
          <a:blip r:embed="rId2">
            <a:extLst>
              <a:ext uri="{28A0092B-C50C-407E-A947-70E740481C1C}">
                <a14:useLocalDpi xmlns:a14="http://schemas.microsoft.com/office/drawing/2010/main" val="0"/>
              </a:ext>
            </a:extLst>
          </a:blip>
          <a:srcRect l="14000" t="22000" b="24000"/>
          <a:stretch/>
        </p:blipFill>
        <p:spPr>
          <a:xfrm>
            <a:off x="5181600" y="5242601"/>
            <a:ext cx="1905000" cy="1196163"/>
          </a:xfrm>
          <a:prstGeom prst="rect">
            <a:avLst/>
          </a:prstGeom>
        </p:spPr>
      </p:pic>
      <p:sp>
        <p:nvSpPr>
          <p:cNvPr id="15" name="Rectangle 14">
            <a:extLst>
              <a:ext uri="{FF2B5EF4-FFF2-40B4-BE49-F238E27FC236}">
                <a16:creationId xmlns:a16="http://schemas.microsoft.com/office/drawing/2014/main" id="{D1CBFE94-CB6B-4217-9143-8C61A506A119}"/>
              </a:ext>
            </a:extLst>
          </p:cNvPr>
          <p:cNvSpPr/>
          <p:nvPr/>
        </p:nvSpPr>
        <p:spPr>
          <a:xfrm>
            <a:off x="685800" y="547619"/>
            <a:ext cx="3251019" cy="6173998"/>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sz="1300" dirty="0" err="1"/>
              <a:t>pval.hypergeom.disease.node</a:t>
            </a:r>
            <a:r>
              <a:rPr lang="en-US" sz="1300" dirty="0"/>
              <a:t>=</a:t>
            </a:r>
          </a:p>
          <a:p>
            <a:pPr marL="342900" indent="-342900">
              <a:lnSpc>
                <a:spcPct val="80000"/>
              </a:lnSpc>
              <a:spcBef>
                <a:spcPct val="20000"/>
              </a:spcBef>
              <a:buFont typeface="Arial" pitchFamily="34" charset="0"/>
              <a:buChar char="•"/>
            </a:pPr>
            <a:r>
              <a:rPr lang="en-US" sz="1300" dirty="0" err="1"/>
              <a:t>disease.net.coverage.rate.edge</a:t>
            </a:r>
            <a:r>
              <a:rPr lang="en-US" sz="1300" dirty="0"/>
              <a:t>=100</a:t>
            </a:r>
          </a:p>
          <a:p>
            <a:pPr marL="342900" indent="-342900">
              <a:lnSpc>
                <a:spcPct val="80000"/>
              </a:lnSpc>
              <a:spcBef>
                <a:spcPct val="20000"/>
              </a:spcBef>
              <a:buFont typeface="Arial" pitchFamily="34" charset="0"/>
              <a:buChar char="•"/>
            </a:pPr>
            <a:r>
              <a:rPr lang="en-US" sz="1300" dirty="0" err="1"/>
              <a:t>disease.net.coverage.rate.node</a:t>
            </a:r>
            <a:r>
              <a:rPr lang="en-US" sz="1300" dirty="0"/>
              <a:t>=100</a:t>
            </a:r>
          </a:p>
          <a:p>
            <a:pPr marL="342900" indent="-342900">
              <a:lnSpc>
                <a:spcPct val="80000"/>
              </a:lnSpc>
              <a:spcBef>
                <a:spcPct val="20000"/>
              </a:spcBef>
              <a:buFont typeface="Arial" pitchFamily="34" charset="0"/>
              <a:buChar char="•"/>
            </a:pPr>
            <a:r>
              <a:rPr lang="en-US" sz="1300" dirty="0" err="1"/>
              <a:t>degree.image.path</a:t>
            </a:r>
            <a:r>
              <a:rPr lang="en-US" sz="1300" dirty="0"/>
              <a:t>=/home/</a:t>
            </a:r>
            <a:r>
              <a:rPr lang="en-US" sz="1300" dirty="0" err="1"/>
              <a:t>chris</a:t>
            </a:r>
            <a:r>
              <a:rPr lang="en-US" sz="1300" dirty="0"/>
              <a:t>/TF-site2/</a:t>
            </a:r>
            <a:r>
              <a:rPr lang="en-US" sz="1300" dirty="0" err="1"/>
              <a:t>tfmir</a:t>
            </a:r>
            <a:r>
              <a:rPr lang="en-US" sz="1300" dirty="0"/>
              <a:t>/uploads/tr2a6f5ichpnsiik8cpf92hll6/disease/degree.png</a:t>
            </a:r>
          </a:p>
          <a:p>
            <a:pPr marL="342900" indent="-342900">
              <a:lnSpc>
                <a:spcPct val="80000"/>
              </a:lnSpc>
              <a:spcBef>
                <a:spcPct val="20000"/>
              </a:spcBef>
              <a:buFont typeface="Arial" pitchFamily="34" charset="0"/>
              <a:buChar char="•"/>
            </a:pPr>
            <a:r>
              <a:rPr lang="en-US" sz="1300" dirty="0"/>
              <a:t>graph.nodes.no=74</a:t>
            </a:r>
          </a:p>
          <a:p>
            <a:pPr marL="342900" indent="-342900">
              <a:lnSpc>
                <a:spcPct val="80000"/>
              </a:lnSpc>
              <a:spcBef>
                <a:spcPct val="20000"/>
              </a:spcBef>
              <a:buFont typeface="Arial" pitchFamily="34" charset="0"/>
              <a:buChar char="•"/>
            </a:pPr>
            <a:r>
              <a:rPr lang="en-US" sz="1300" dirty="0"/>
              <a:t>graph.edges.no=150</a:t>
            </a:r>
          </a:p>
          <a:p>
            <a:pPr marL="342900" indent="-342900">
              <a:lnSpc>
                <a:spcPct val="80000"/>
              </a:lnSpc>
              <a:spcBef>
                <a:spcPct val="20000"/>
              </a:spcBef>
              <a:buFont typeface="Arial" pitchFamily="34" charset="0"/>
              <a:buChar char="•"/>
            </a:pPr>
            <a:r>
              <a:rPr lang="en-US" sz="1300" dirty="0" err="1"/>
              <a:t>graph.density</a:t>
            </a:r>
            <a:r>
              <a:rPr lang="en-US" sz="1300" dirty="0"/>
              <a:t>=0.027</a:t>
            </a:r>
          </a:p>
          <a:p>
            <a:r>
              <a:rPr lang="en-US" sz="1300" dirty="0" err="1"/>
              <a:t>graph.diameter</a:t>
            </a:r>
            <a:r>
              <a:rPr lang="en-US" sz="1300" dirty="0"/>
              <a:t>=5</a:t>
            </a:r>
          </a:p>
          <a:p>
            <a:r>
              <a:rPr lang="en-US" sz="1300" dirty="0" err="1"/>
              <a:t>graph.avg.path.length</a:t>
            </a:r>
            <a:r>
              <a:rPr lang="en-US" sz="1300" dirty="0"/>
              <a:t>=2.654</a:t>
            </a:r>
          </a:p>
          <a:p>
            <a:r>
              <a:rPr lang="en-US" sz="1300" dirty="0" err="1"/>
              <a:t>graph.transitivity</a:t>
            </a:r>
            <a:r>
              <a:rPr lang="en-US" sz="1300" dirty="0"/>
              <a:t>=0.101</a:t>
            </a:r>
          </a:p>
          <a:p>
            <a:r>
              <a:rPr lang="en-US" sz="1300" dirty="0" err="1"/>
              <a:t>tissue.hotspots</a:t>
            </a:r>
            <a:r>
              <a:rPr lang="en-US" sz="1300" dirty="0"/>
              <a:t>=</a:t>
            </a:r>
          </a:p>
          <a:p>
            <a:r>
              <a:rPr lang="en-US" sz="1300" dirty="0" err="1"/>
              <a:t>degree.hotspots</a:t>
            </a:r>
            <a:r>
              <a:rPr lang="en-US" sz="1300" dirty="0"/>
              <a:t>=IL6, EGF, PLG, LSAMP, KIT, SFRP1, BMPR1B, ASB15</a:t>
            </a:r>
          </a:p>
          <a:p>
            <a:r>
              <a:rPr lang="en-US" sz="1300" dirty="0" err="1"/>
              <a:t>closeness.hotspots</a:t>
            </a:r>
            <a:r>
              <a:rPr lang="en-US" sz="1300" dirty="0"/>
              <a:t>=ZNF804B, EGF, IL6, AHSG, ALB, PLG, KNG1, SERPINC1</a:t>
            </a:r>
          </a:p>
          <a:p>
            <a:r>
              <a:rPr lang="en-US" sz="1300" dirty="0" err="1"/>
              <a:t>betweenness.hotspots</a:t>
            </a:r>
            <a:r>
              <a:rPr lang="en-US" sz="1300" dirty="0"/>
              <a:t>=IL6, EGF, KIT, PLG, AHSG, BMPR1B, CRP, ALB</a:t>
            </a:r>
          </a:p>
          <a:p>
            <a:r>
              <a:rPr lang="en-US" sz="1300" dirty="0" err="1"/>
              <a:t>eigenvector.hotspots</a:t>
            </a:r>
            <a:r>
              <a:rPr lang="en-US" sz="1300" dirty="0"/>
              <a:t>=EGF, IL6, PLG, ALB, AHSG, KNG1, HRG, IGF2</a:t>
            </a:r>
          </a:p>
          <a:p>
            <a:r>
              <a:rPr lang="en-US" sz="1300" dirty="0" err="1"/>
              <a:t>common.hotspots</a:t>
            </a:r>
            <a:r>
              <a:rPr lang="en-US" sz="1300" dirty="0"/>
              <a:t>=IL6, EGF, PLG</a:t>
            </a:r>
          </a:p>
          <a:p>
            <a:r>
              <a:rPr lang="en-US" sz="1300" dirty="0" err="1"/>
              <a:t>union.hotspots</a:t>
            </a:r>
            <a:r>
              <a:rPr lang="en-US" sz="1300" dirty="0"/>
              <a:t>=IL6, EGF, PLG, LSAMP, KIT, SFRP1, BMPR1B, ASB15, ZNF804B, AHSG, ALB, KNG1, SERPINC1, CRP, HRG, IGF2</a:t>
            </a:r>
          </a:p>
          <a:p>
            <a:r>
              <a:rPr lang="en-US" sz="1300" dirty="0" err="1"/>
              <a:t>MDS.hotspots</a:t>
            </a:r>
            <a:r>
              <a:rPr lang="en-US" sz="1300" dirty="0"/>
              <a:t>=SFRP1, ZNF804B, BCHE</a:t>
            </a:r>
          </a:p>
          <a:p>
            <a:r>
              <a:rPr lang="en-US" sz="1300" dirty="0" err="1"/>
              <a:t>MCDS.hotspots</a:t>
            </a:r>
            <a:r>
              <a:rPr lang="en-US" sz="1300" dirty="0"/>
              <a:t>=BCHE</a:t>
            </a:r>
          </a:p>
          <a:p>
            <a:r>
              <a:rPr lang="en-US" sz="1300" dirty="0" err="1"/>
              <a:t>Biological.Significance.gene.hotspots</a:t>
            </a:r>
            <a:r>
              <a:rPr lang="en-US" sz="1300" dirty="0"/>
              <a:t>=6422, 219578, 590, 3569, 1950, 5340, 4045, 3815, 658, 142685, 197, 213, 3827, 462, 1401, 1465, 140913, 3084, 3273, 3481</a:t>
            </a:r>
          </a:p>
        </p:txBody>
      </p:sp>
      <p:sp>
        <p:nvSpPr>
          <p:cNvPr id="11" name="Title 1">
            <a:extLst>
              <a:ext uri="{FF2B5EF4-FFF2-40B4-BE49-F238E27FC236}">
                <a16:creationId xmlns:a16="http://schemas.microsoft.com/office/drawing/2014/main" id="{27417275-DE0D-4F25-A9F1-350DD21DA528}"/>
              </a:ext>
            </a:extLst>
          </p:cNvPr>
          <p:cNvSpPr txBox="1">
            <a:spLocks/>
          </p:cNvSpPr>
          <p:nvPr/>
        </p:nvSpPr>
        <p:spPr>
          <a:xfrm>
            <a:off x="457200" y="62832"/>
            <a:ext cx="2362200" cy="334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t>Male: Disease</a:t>
            </a:r>
          </a:p>
        </p:txBody>
      </p:sp>
    </p:spTree>
    <p:extLst>
      <p:ext uri="{BB962C8B-B14F-4D97-AF65-F5344CB8AC3E}">
        <p14:creationId xmlns:p14="http://schemas.microsoft.com/office/powerpoint/2010/main" val="197058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1CB3D-680B-490A-B3E3-8B8D8FED1038}"/>
              </a:ext>
            </a:extLst>
          </p:cNvPr>
          <p:cNvSpPr>
            <a:spLocks noGrp="1"/>
          </p:cNvSpPr>
          <p:nvPr>
            <p:ph idx="1"/>
          </p:nvPr>
        </p:nvSpPr>
        <p:spPr>
          <a:xfrm>
            <a:off x="457200" y="381000"/>
            <a:ext cx="8229600" cy="5745163"/>
          </a:xfrm>
        </p:spPr>
        <p:txBody>
          <a:bodyPr>
            <a:normAutofit fontScale="62500" lnSpcReduction="20000"/>
          </a:bodyPr>
          <a:lstStyle/>
          <a:p>
            <a:pPr>
              <a:lnSpc>
                <a:spcPct val="80000"/>
              </a:lnSpc>
            </a:pPr>
            <a:r>
              <a:rPr lang="en-US" dirty="0" err="1">
                <a:solidFill>
                  <a:schemeClr val="accent4">
                    <a:lumMod val="50000"/>
                  </a:schemeClr>
                </a:solidFill>
              </a:rPr>
              <a:t>degree.hotspots</a:t>
            </a:r>
            <a:r>
              <a:rPr lang="en-US" dirty="0"/>
              <a:t>=</a:t>
            </a:r>
            <a:r>
              <a:rPr lang="en-US" b="1" dirty="0">
                <a:solidFill>
                  <a:srgbClr val="C00000"/>
                </a:solidFill>
              </a:rPr>
              <a:t>KNG1, ALB, AHSG, SERPINC1, IL6, APOA2, NOTUM, PROC, SERPIND1, CHRDL1, CHGB, ORM1, ITIH2, EGF, AMELX, NMUR2, CASR, PLG, GRM1, AVPR2, IGF2, HRG, PTGER1</a:t>
            </a:r>
          </a:p>
          <a:p>
            <a:r>
              <a:rPr lang="en-US" dirty="0" err="1"/>
              <a:t>closeness.hotspots</a:t>
            </a:r>
            <a:r>
              <a:rPr lang="en-US" dirty="0"/>
              <a:t>=</a:t>
            </a:r>
            <a:r>
              <a:rPr lang="en-US" b="1" dirty="0">
                <a:solidFill>
                  <a:srgbClr val="C00000"/>
                </a:solidFill>
              </a:rPr>
              <a:t>TACSTD2, ESRRB, EHF, ZNF804B, EVX1, KNG1, ALB, EGF, AHSG, APOA2, IL6, CHGB, PLG, ORM1, HRG, IGF2, SERPINC1, NOTUM, CHRDL1, PROC, SERPIND1, ITIH2, AMELX</a:t>
            </a:r>
          </a:p>
          <a:p>
            <a:r>
              <a:rPr lang="en-US" dirty="0" err="1"/>
              <a:t>betweenness.hotspots</a:t>
            </a:r>
            <a:r>
              <a:rPr lang="en-US" dirty="0"/>
              <a:t>=EGF, KNG1, AVPR2, ALB, FABP1, AQP2, SLC12A1, APOA2, NOTUM, CYP1A1, WNK4, PLG, GRM1, SYT1, AHSG, ORM1, KIT, GPC5, KLHL3, IL6, CAMK2A, NR1I3, FGF1</a:t>
            </a:r>
          </a:p>
          <a:p>
            <a:r>
              <a:rPr lang="en-US" dirty="0" err="1"/>
              <a:t>eigenvector.hotspots</a:t>
            </a:r>
            <a:r>
              <a:rPr lang="en-US" dirty="0"/>
              <a:t>=KNG1, ALB, AHSG, SERPINC1, IL6, APOA2, PROC, SERPIND1, NOTUM, CHRDL1, CHGB, AMELX, ITIH2, EGF, HRG, PLG, ORM1, IGF2, F11, NMUR2, CASR, HP, GC</a:t>
            </a:r>
          </a:p>
          <a:p>
            <a:r>
              <a:rPr lang="en-US" dirty="0" err="1"/>
              <a:t>common.hotspots</a:t>
            </a:r>
            <a:r>
              <a:rPr lang="en-US" dirty="0"/>
              <a:t>=KNG1, ALB, AHSG, IL6, APOA2, NOTUM, ORM1, EGF, PLG</a:t>
            </a:r>
          </a:p>
          <a:p>
            <a:r>
              <a:rPr lang="en-US" dirty="0" err="1"/>
              <a:t>union.hotspots</a:t>
            </a:r>
            <a:r>
              <a:rPr lang="en-US" dirty="0"/>
              <a:t>=KNG1, ALB, AHSG, SERPINC1, IL6, APOA2, NOTUM, PROC, SERPIND1, CHRDL1, CHGB, ORM1, ITIH2, EGF, AMELX, NMUR2, CASR, PLG, GRM1, AVPR2, IGF2, HRG, PTGER1, TACSTD2, ESRRB, EHF, ZNF804B, EVX1, </a:t>
            </a:r>
            <a:r>
              <a:rPr lang="en-US" dirty="0">
                <a:solidFill>
                  <a:srgbClr val="FF0000"/>
                </a:solidFill>
              </a:rPr>
              <a:t>FABP1</a:t>
            </a:r>
            <a:r>
              <a:rPr lang="en-US" dirty="0"/>
              <a:t>, AQP2, </a:t>
            </a:r>
            <a:r>
              <a:rPr lang="en-US" dirty="0">
                <a:solidFill>
                  <a:srgbClr val="FF0000"/>
                </a:solidFill>
              </a:rPr>
              <a:t>SLC12A1</a:t>
            </a:r>
            <a:r>
              <a:rPr lang="en-US" dirty="0"/>
              <a:t>, CYP1A1, WNK4, SYT1, KIT, GPC5, KLHL3, CAMK2A, NR1I3, FGF1, F11, HP, GC</a:t>
            </a:r>
          </a:p>
          <a:p>
            <a:r>
              <a:rPr lang="en-US" dirty="0" err="1"/>
              <a:t>MDS.hotspots</a:t>
            </a:r>
            <a:r>
              <a:rPr lang="en-US" dirty="0"/>
              <a:t>=TACSTD2, NR1I3, </a:t>
            </a:r>
            <a:r>
              <a:rPr lang="en-US" b="1" dirty="0">
                <a:solidFill>
                  <a:srgbClr val="C00000"/>
                </a:solidFill>
              </a:rPr>
              <a:t>RASD1, hsa-mir-206</a:t>
            </a:r>
            <a:r>
              <a:rPr lang="en-US" dirty="0"/>
              <a:t>, ZNF804B, ETV4, AVPR2, SLC26A4, NPHS2, PTGDS</a:t>
            </a:r>
          </a:p>
          <a:p>
            <a:r>
              <a:rPr lang="en-US" dirty="0" err="1"/>
              <a:t>MCDS.hotspots</a:t>
            </a:r>
            <a:r>
              <a:rPr lang="en-US" dirty="0"/>
              <a:t>=TACSTD2</a:t>
            </a:r>
          </a:p>
          <a:p>
            <a:endParaRPr lang="en-US" dirty="0"/>
          </a:p>
        </p:txBody>
      </p:sp>
    </p:spTree>
    <p:extLst>
      <p:ext uri="{BB962C8B-B14F-4D97-AF65-F5344CB8AC3E}">
        <p14:creationId xmlns:p14="http://schemas.microsoft.com/office/powerpoint/2010/main" val="397233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49E5-B8AF-4BCF-88AB-351B27B5B87D}"/>
              </a:ext>
            </a:extLst>
          </p:cNvPr>
          <p:cNvSpPr>
            <a:spLocks noGrp="1"/>
          </p:cNvSpPr>
          <p:nvPr>
            <p:ph type="title"/>
          </p:nvPr>
        </p:nvSpPr>
        <p:spPr>
          <a:xfrm>
            <a:off x="2362200" y="-4354"/>
            <a:ext cx="3810000" cy="677863"/>
          </a:xfrm>
        </p:spPr>
        <p:txBody>
          <a:bodyPr>
            <a:normAutofit fontScale="90000"/>
          </a:bodyPr>
          <a:lstStyle/>
          <a:p>
            <a:r>
              <a:rPr lang="en-US" dirty="0"/>
              <a:t>gene-gene</a:t>
            </a:r>
          </a:p>
        </p:txBody>
      </p:sp>
      <p:sp>
        <p:nvSpPr>
          <p:cNvPr id="6" name="TextBox 5">
            <a:extLst>
              <a:ext uri="{FF2B5EF4-FFF2-40B4-BE49-F238E27FC236}">
                <a16:creationId xmlns:a16="http://schemas.microsoft.com/office/drawing/2014/main" id="{36A2CE37-1BC3-462C-93D0-B0D6D8B9534D}"/>
              </a:ext>
            </a:extLst>
          </p:cNvPr>
          <p:cNvSpPr txBox="1"/>
          <p:nvPr/>
        </p:nvSpPr>
        <p:spPr>
          <a:xfrm>
            <a:off x="1219200" y="1219200"/>
            <a:ext cx="1295400" cy="381000"/>
          </a:xfrm>
          <a:prstGeom prst="rect">
            <a:avLst/>
          </a:prstGeom>
          <a:noFill/>
        </p:spPr>
        <p:txBody>
          <a:bodyPr wrap="square" rtlCol="0">
            <a:spAutoFit/>
          </a:bodyPr>
          <a:lstStyle/>
          <a:p>
            <a:r>
              <a:rPr lang="en-US" dirty="0"/>
              <a:t>Male</a:t>
            </a:r>
          </a:p>
        </p:txBody>
      </p:sp>
      <p:sp>
        <p:nvSpPr>
          <p:cNvPr id="8" name="TextBox 7">
            <a:extLst>
              <a:ext uri="{FF2B5EF4-FFF2-40B4-BE49-F238E27FC236}">
                <a16:creationId xmlns:a16="http://schemas.microsoft.com/office/drawing/2014/main" id="{0D1690A6-DD2D-411F-9231-8DB06AB26E7E}"/>
              </a:ext>
            </a:extLst>
          </p:cNvPr>
          <p:cNvSpPr txBox="1"/>
          <p:nvPr/>
        </p:nvSpPr>
        <p:spPr>
          <a:xfrm>
            <a:off x="6781800" y="1062446"/>
            <a:ext cx="1295400" cy="381000"/>
          </a:xfrm>
          <a:prstGeom prst="rect">
            <a:avLst/>
          </a:prstGeom>
          <a:noFill/>
        </p:spPr>
        <p:txBody>
          <a:bodyPr wrap="square" rtlCol="0">
            <a:spAutoFit/>
          </a:bodyPr>
          <a:lstStyle/>
          <a:p>
            <a:r>
              <a:rPr lang="en-US" dirty="0"/>
              <a:t>female</a:t>
            </a:r>
          </a:p>
        </p:txBody>
      </p:sp>
      <p:sp>
        <p:nvSpPr>
          <p:cNvPr id="9" name="Rectangle 8">
            <a:extLst>
              <a:ext uri="{FF2B5EF4-FFF2-40B4-BE49-F238E27FC236}">
                <a16:creationId xmlns:a16="http://schemas.microsoft.com/office/drawing/2014/main" id="{8C7A8C4D-B565-454C-8184-A43CB2603EE6}"/>
              </a:ext>
            </a:extLst>
          </p:cNvPr>
          <p:cNvSpPr/>
          <p:nvPr/>
        </p:nvSpPr>
        <p:spPr>
          <a:xfrm>
            <a:off x="4876800" y="1737360"/>
            <a:ext cx="4038600" cy="4021101"/>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sz="1500" dirty="0" err="1"/>
              <a:t>Category.of.Interactions</a:t>
            </a:r>
            <a:r>
              <a:rPr lang="en-US" sz="1500" dirty="0"/>
              <a:t>=gene-gene</a:t>
            </a:r>
          </a:p>
          <a:p>
            <a:pPr marL="342900" indent="-342900">
              <a:lnSpc>
                <a:spcPct val="80000"/>
              </a:lnSpc>
              <a:spcBef>
                <a:spcPct val="20000"/>
              </a:spcBef>
              <a:buFont typeface="Arial" pitchFamily="34" charset="0"/>
              <a:buChar char="•"/>
            </a:pPr>
            <a:r>
              <a:rPr lang="en-US" sz="1500" dirty="0"/>
              <a:t>Evidence=Experimental, Predicted</a:t>
            </a:r>
          </a:p>
          <a:p>
            <a:pPr marL="342900" indent="-342900">
              <a:lnSpc>
                <a:spcPct val="80000"/>
              </a:lnSpc>
              <a:spcBef>
                <a:spcPct val="20000"/>
              </a:spcBef>
              <a:buFont typeface="Arial" pitchFamily="34" charset="0"/>
              <a:buChar char="•"/>
            </a:pPr>
            <a:r>
              <a:rPr lang="en-US" sz="1500" dirty="0" err="1"/>
              <a:t>Target.input.set</a:t>
            </a:r>
            <a:r>
              <a:rPr lang="en-US" sz="1500" dirty="0"/>
              <a:t>=247</a:t>
            </a:r>
          </a:p>
          <a:p>
            <a:pPr marL="342900" indent="-342900">
              <a:lnSpc>
                <a:spcPct val="80000"/>
              </a:lnSpc>
              <a:spcBef>
                <a:spcPct val="20000"/>
              </a:spcBef>
              <a:buFont typeface="Arial" pitchFamily="34" charset="0"/>
              <a:buChar char="•"/>
            </a:pPr>
            <a:r>
              <a:rPr lang="en-US" sz="1500" dirty="0" err="1"/>
              <a:t>Regulator.input.set</a:t>
            </a:r>
            <a:r>
              <a:rPr lang="en-US" sz="1500" dirty="0"/>
              <a:t>=247</a:t>
            </a:r>
          </a:p>
          <a:p>
            <a:pPr marL="342900" indent="-342900">
              <a:lnSpc>
                <a:spcPct val="80000"/>
              </a:lnSpc>
              <a:spcBef>
                <a:spcPct val="20000"/>
              </a:spcBef>
              <a:buFont typeface="Arial" pitchFamily="34" charset="0"/>
              <a:buChar char="•"/>
            </a:pPr>
            <a:r>
              <a:rPr lang="en-US" sz="1500" dirty="0" err="1"/>
              <a:t>ORA.pval.cutoff</a:t>
            </a:r>
            <a:r>
              <a:rPr lang="en-US" sz="1500" dirty="0"/>
              <a:t>=0.05</a:t>
            </a:r>
          </a:p>
          <a:p>
            <a:pPr marL="342900" indent="-342900">
              <a:lnSpc>
                <a:spcPct val="80000"/>
              </a:lnSpc>
              <a:spcBef>
                <a:spcPct val="20000"/>
              </a:spcBef>
              <a:buFont typeface="Arial" pitchFamily="34" charset="0"/>
              <a:buChar char="•"/>
            </a:pPr>
            <a:r>
              <a:rPr lang="en-US" sz="1500" dirty="0" err="1"/>
              <a:t>Total.Targets.inDb</a:t>
            </a:r>
            <a:r>
              <a:rPr lang="en-US" sz="1500" dirty="0"/>
              <a:t>=14645</a:t>
            </a:r>
          </a:p>
          <a:p>
            <a:pPr marL="342900" indent="-342900">
              <a:lnSpc>
                <a:spcPct val="80000"/>
              </a:lnSpc>
              <a:spcBef>
                <a:spcPct val="20000"/>
              </a:spcBef>
              <a:buFont typeface="Arial" pitchFamily="34" charset="0"/>
              <a:buChar char="•"/>
            </a:pPr>
            <a:r>
              <a:rPr lang="en-US" sz="1500" dirty="0" err="1"/>
              <a:t>Total.Regulators.inDb</a:t>
            </a:r>
            <a:r>
              <a:rPr lang="en-US" sz="1500" dirty="0"/>
              <a:t>=14678</a:t>
            </a:r>
          </a:p>
          <a:p>
            <a:pPr marL="342900" indent="-342900">
              <a:lnSpc>
                <a:spcPct val="80000"/>
              </a:lnSpc>
              <a:spcBef>
                <a:spcPct val="20000"/>
              </a:spcBef>
              <a:buFont typeface="Arial" pitchFamily="34" charset="0"/>
              <a:buChar char="•"/>
            </a:pPr>
            <a:r>
              <a:rPr lang="en-US" sz="1500" dirty="0" err="1"/>
              <a:t>Deregulated.targets.by.inputRegulator</a:t>
            </a:r>
            <a:r>
              <a:rPr lang="en-US" sz="1500" dirty="0"/>
              <a:t>=3310</a:t>
            </a:r>
          </a:p>
          <a:p>
            <a:pPr marL="342900" indent="-342900">
              <a:lnSpc>
                <a:spcPct val="80000"/>
              </a:lnSpc>
              <a:spcBef>
                <a:spcPct val="20000"/>
              </a:spcBef>
              <a:buFont typeface="Arial" pitchFamily="34" charset="0"/>
              <a:buChar char="•"/>
            </a:pPr>
            <a:r>
              <a:rPr lang="en-US" sz="1500" dirty="0"/>
              <a:t>Deregulated.targets.of.inputRegulator.and.in.input.targetlist.overlap=0</a:t>
            </a:r>
          </a:p>
          <a:p>
            <a:pPr marL="342900" indent="-342900">
              <a:lnSpc>
                <a:spcPct val="80000"/>
              </a:lnSpc>
              <a:spcBef>
                <a:spcPct val="20000"/>
              </a:spcBef>
              <a:buFont typeface="Arial" pitchFamily="34" charset="0"/>
              <a:buChar char="•"/>
            </a:pPr>
            <a:r>
              <a:rPr lang="fr-FR" sz="1500" dirty="0" err="1"/>
              <a:t>no.of.resultant.interactions</a:t>
            </a:r>
            <a:r>
              <a:rPr lang="fr-FR" sz="1500" dirty="0"/>
              <a:t>=154</a:t>
            </a:r>
          </a:p>
          <a:p>
            <a:pPr marL="342900" indent="-342900">
              <a:lnSpc>
                <a:spcPct val="80000"/>
              </a:lnSpc>
              <a:spcBef>
                <a:spcPct val="20000"/>
              </a:spcBef>
              <a:buFont typeface="Arial" pitchFamily="34" charset="0"/>
              <a:buChar char="•"/>
            </a:pPr>
            <a:r>
              <a:rPr lang="en-US" sz="1500" dirty="0" err="1"/>
              <a:t>no.of.interactions.associated.with.input.disease</a:t>
            </a:r>
            <a:r>
              <a:rPr lang="en-US" sz="1500" dirty="0"/>
              <a:t>=26</a:t>
            </a:r>
          </a:p>
          <a:p>
            <a:pPr marL="342900" indent="-342900">
              <a:lnSpc>
                <a:spcPct val="80000"/>
              </a:lnSpc>
              <a:spcBef>
                <a:spcPct val="20000"/>
              </a:spcBef>
              <a:buFont typeface="Arial" pitchFamily="34" charset="0"/>
              <a:buChar char="•"/>
            </a:pPr>
            <a:r>
              <a:rPr lang="en-US" sz="1500" dirty="0" err="1"/>
              <a:t>venn.pval.hypergeom</a:t>
            </a:r>
            <a:r>
              <a:rPr lang="en-US" sz="1500" dirty="0"/>
              <a:t>=1</a:t>
            </a:r>
          </a:p>
          <a:p>
            <a:pPr marL="342900" indent="-342900">
              <a:lnSpc>
                <a:spcPct val="80000"/>
              </a:lnSpc>
              <a:spcBef>
                <a:spcPct val="20000"/>
              </a:spcBef>
              <a:buFont typeface="Arial" pitchFamily="34" charset="0"/>
              <a:buChar char="•"/>
            </a:pPr>
            <a:r>
              <a:rPr lang="en-US" sz="1500" dirty="0" err="1"/>
              <a:t>venn.pval.simulation</a:t>
            </a:r>
            <a:r>
              <a:rPr lang="en-US" sz="1500" dirty="0"/>
              <a:t>=1</a:t>
            </a:r>
          </a:p>
          <a:p>
            <a:pPr marL="342900" indent="-342900">
              <a:lnSpc>
                <a:spcPct val="80000"/>
              </a:lnSpc>
              <a:spcBef>
                <a:spcPct val="20000"/>
              </a:spcBef>
              <a:buFont typeface="Arial" pitchFamily="34" charset="0"/>
              <a:buChar char="•"/>
            </a:pPr>
            <a:r>
              <a:rPr lang="en-US" sz="1500" dirty="0" err="1"/>
              <a:t>Venn.image.path</a:t>
            </a:r>
            <a:r>
              <a:rPr lang="en-US" sz="1500" dirty="0"/>
              <a:t>=/home/</a:t>
            </a:r>
            <a:r>
              <a:rPr lang="en-US" sz="1500" dirty="0" err="1"/>
              <a:t>chris</a:t>
            </a:r>
            <a:r>
              <a:rPr lang="en-US" sz="1500" dirty="0"/>
              <a:t>/TF-site2/</a:t>
            </a:r>
            <a:r>
              <a:rPr lang="en-US" sz="1500" dirty="0" err="1"/>
              <a:t>tfmir</a:t>
            </a:r>
            <a:r>
              <a:rPr lang="en-US" sz="1500" dirty="0"/>
              <a:t>/uploads/qard7nc2j7rr7otcvhl0pmoop6/gene-gene/venn.png</a:t>
            </a:r>
          </a:p>
        </p:txBody>
      </p:sp>
      <p:pic>
        <p:nvPicPr>
          <p:cNvPr id="11" name="Picture 10">
            <a:extLst>
              <a:ext uri="{FF2B5EF4-FFF2-40B4-BE49-F238E27FC236}">
                <a16:creationId xmlns:a16="http://schemas.microsoft.com/office/drawing/2014/main" id="{13A85851-C992-4DA5-8DD4-62AF1F7CE4D3}"/>
              </a:ext>
            </a:extLst>
          </p:cNvPr>
          <p:cNvPicPr>
            <a:picLocks noChangeAspect="1"/>
          </p:cNvPicPr>
          <p:nvPr/>
        </p:nvPicPr>
        <p:blipFill rotWithShape="1">
          <a:blip r:embed="rId2">
            <a:extLst>
              <a:ext uri="{28A0092B-C50C-407E-A947-70E740481C1C}">
                <a14:useLocalDpi xmlns:a14="http://schemas.microsoft.com/office/drawing/2010/main" val="0"/>
              </a:ext>
            </a:extLst>
          </a:blip>
          <a:srcRect l="12400" t="20000" b="26000"/>
          <a:stretch/>
        </p:blipFill>
        <p:spPr>
          <a:xfrm>
            <a:off x="5943600" y="5673161"/>
            <a:ext cx="1864178" cy="1149151"/>
          </a:xfrm>
          <a:prstGeom prst="rect">
            <a:avLst/>
          </a:prstGeom>
        </p:spPr>
      </p:pic>
      <p:sp>
        <p:nvSpPr>
          <p:cNvPr id="14" name="Rectangle 13">
            <a:extLst>
              <a:ext uri="{FF2B5EF4-FFF2-40B4-BE49-F238E27FC236}">
                <a16:creationId xmlns:a16="http://schemas.microsoft.com/office/drawing/2014/main" id="{1BB6C0E4-933D-4CEB-BCFA-7348B53149AF}"/>
              </a:ext>
            </a:extLst>
          </p:cNvPr>
          <p:cNvSpPr/>
          <p:nvPr/>
        </p:nvSpPr>
        <p:spPr>
          <a:xfrm>
            <a:off x="219891" y="1622316"/>
            <a:ext cx="4572000" cy="4016484"/>
          </a:xfrm>
          <a:prstGeom prst="rect">
            <a:avLst/>
          </a:prstGeom>
        </p:spPr>
        <p:txBody>
          <a:bodyPr>
            <a:spAutoFit/>
          </a:bodyPr>
          <a:lstStyle/>
          <a:p>
            <a:r>
              <a:rPr lang="en-US" sz="1500" dirty="0" err="1"/>
              <a:t>Category.of.Interactions</a:t>
            </a:r>
            <a:r>
              <a:rPr lang="en-US" sz="1500" dirty="0"/>
              <a:t>=gene-gene</a:t>
            </a:r>
          </a:p>
          <a:p>
            <a:r>
              <a:rPr lang="en-US" sz="1500" dirty="0"/>
              <a:t>Evidence=Experimental, Predicted</a:t>
            </a:r>
          </a:p>
          <a:p>
            <a:r>
              <a:rPr lang="en-US" sz="1500" dirty="0" err="1"/>
              <a:t>Target.input.set</a:t>
            </a:r>
            <a:r>
              <a:rPr lang="en-US" sz="1500" dirty="0"/>
              <a:t>=605</a:t>
            </a:r>
          </a:p>
          <a:p>
            <a:r>
              <a:rPr lang="en-US" sz="1500" dirty="0" err="1"/>
              <a:t>Regulator.input.set</a:t>
            </a:r>
            <a:r>
              <a:rPr lang="en-US" sz="1500" dirty="0"/>
              <a:t>=605</a:t>
            </a:r>
          </a:p>
          <a:p>
            <a:r>
              <a:rPr lang="en-US" sz="1500" dirty="0" err="1"/>
              <a:t>ORA.pval.cutoff</a:t>
            </a:r>
            <a:r>
              <a:rPr lang="en-US" sz="1500" dirty="0"/>
              <a:t>=0.05</a:t>
            </a:r>
          </a:p>
          <a:p>
            <a:r>
              <a:rPr lang="en-US" sz="1500" dirty="0" err="1"/>
              <a:t>Total.Targets.inDb</a:t>
            </a:r>
            <a:r>
              <a:rPr lang="en-US" sz="1500" dirty="0"/>
              <a:t>=14645</a:t>
            </a:r>
          </a:p>
          <a:p>
            <a:r>
              <a:rPr lang="en-US" sz="1500" dirty="0" err="1"/>
              <a:t>Total.Regulators.inDb</a:t>
            </a:r>
            <a:r>
              <a:rPr lang="en-US" sz="1500" dirty="0"/>
              <a:t>=14678</a:t>
            </a:r>
          </a:p>
          <a:p>
            <a:r>
              <a:rPr lang="en-US" sz="1500" dirty="0" err="1"/>
              <a:t>Deregulated.targets.by.inputRegulator</a:t>
            </a:r>
            <a:r>
              <a:rPr lang="en-US" sz="1500" dirty="0"/>
              <a:t>=4315</a:t>
            </a:r>
          </a:p>
          <a:p>
            <a:r>
              <a:rPr lang="en-US" sz="1500" dirty="0"/>
              <a:t>Deregulated.targets.of.inputRegulator.and.in.input.targetlist.overlap=0</a:t>
            </a:r>
          </a:p>
          <a:p>
            <a:r>
              <a:rPr lang="fr-FR" sz="1500" dirty="0" err="1"/>
              <a:t>no.of.resultant.interactions</a:t>
            </a:r>
            <a:r>
              <a:rPr lang="fr-FR" sz="1500" dirty="0"/>
              <a:t>=842</a:t>
            </a:r>
          </a:p>
          <a:p>
            <a:r>
              <a:rPr lang="en-US" sz="1500" dirty="0" err="1"/>
              <a:t>no.of.interactions.associated.with.input.disease</a:t>
            </a:r>
            <a:r>
              <a:rPr lang="en-US" sz="1500" dirty="0"/>
              <a:t>=147</a:t>
            </a:r>
          </a:p>
          <a:p>
            <a:r>
              <a:rPr lang="en-US" sz="1500" dirty="0" err="1"/>
              <a:t>venn.pval.hypergeom</a:t>
            </a:r>
            <a:r>
              <a:rPr lang="en-US" sz="1500" dirty="0"/>
              <a:t>=1</a:t>
            </a:r>
          </a:p>
          <a:p>
            <a:r>
              <a:rPr lang="en-US" sz="1500" dirty="0" err="1"/>
              <a:t>venn.pval.simulation</a:t>
            </a:r>
            <a:r>
              <a:rPr lang="en-US" sz="1500" dirty="0"/>
              <a:t>=1</a:t>
            </a:r>
          </a:p>
          <a:p>
            <a:r>
              <a:rPr lang="en-US" sz="1500" dirty="0" err="1"/>
              <a:t>Venn.image.path</a:t>
            </a:r>
            <a:r>
              <a:rPr lang="en-US" sz="1500" dirty="0"/>
              <a:t>=/home/</a:t>
            </a:r>
            <a:r>
              <a:rPr lang="en-US" sz="1500" dirty="0" err="1"/>
              <a:t>chris</a:t>
            </a:r>
            <a:r>
              <a:rPr lang="en-US" sz="1500" dirty="0"/>
              <a:t>/TF-site2/</a:t>
            </a:r>
            <a:r>
              <a:rPr lang="en-US" sz="1500" dirty="0" err="1"/>
              <a:t>tfmir</a:t>
            </a:r>
            <a:r>
              <a:rPr lang="en-US" sz="1500" dirty="0"/>
              <a:t>/uploads/tr2a6f5ichpnsiik8cpf92hll6/gene-gene/venn.png</a:t>
            </a:r>
          </a:p>
        </p:txBody>
      </p:sp>
      <p:pic>
        <p:nvPicPr>
          <p:cNvPr id="16" name="Picture 15">
            <a:extLst>
              <a:ext uri="{FF2B5EF4-FFF2-40B4-BE49-F238E27FC236}">
                <a16:creationId xmlns:a16="http://schemas.microsoft.com/office/drawing/2014/main" id="{0A9B7C51-79DE-454F-87B8-DA7D0736B5DA}"/>
              </a:ext>
            </a:extLst>
          </p:cNvPr>
          <p:cNvPicPr>
            <a:picLocks noChangeAspect="1"/>
          </p:cNvPicPr>
          <p:nvPr/>
        </p:nvPicPr>
        <p:blipFill rotWithShape="1">
          <a:blip r:embed="rId3">
            <a:extLst>
              <a:ext uri="{28A0092B-C50C-407E-A947-70E740481C1C}">
                <a14:useLocalDpi xmlns:a14="http://schemas.microsoft.com/office/drawing/2010/main" val="0"/>
              </a:ext>
            </a:extLst>
          </a:blip>
          <a:srcRect l="12000" t="20000" b="24000"/>
          <a:stretch/>
        </p:blipFill>
        <p:spPr>
          <a:xfrm>
            <a:off x="2268312" y="5410200"/>
            <a:ext cx="1864178" cy="1186295"/>
          </a:xfrm>
          <a:prstGeom prst="rect">
            <a:avLst/>
          </a:prstGeom>
        </p:spPr>
      </p:pic>
    </p:spTree>
    <p:extLst>
      <p:ext uri="{BB962C8B-B14F-4D97-AF65-F5344CB8AC3E}">
        <p14:creationId xmlns:p14="http://schemas.microsoft.com/office/powerpoint/2010/main" val="61308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FD98-B097-42D0-97B4-803C255B7C47}"/>
              </a:ext>
            </a:extLst>
          </p:cNvPr>
          <p:cNvSpPr>
            <a:spLocks noGrp="1"/>
          </p:cNvSpPr>
          <p:nvPr>
            <p:ph type="title"/>
          </p:nvPr>
        </p:nvSpPr>
        <p:spPr>
          <a:xfrm>
            <a:off x="457200" y="274638"/>
            <a:ext cx="8229600" cy="563562"/>
          </a:xfrm>
        </p:spPr>
        <p:txBody>
          <a:bodyPr>
            <a:normAutofit fontScale="90000"/>
          </a:bodyPr>
          <a:lstStyle/>
          <a:p>
            <a:r>
              <a:rPr lang="en-US" dirty="0"/>
              <a:t>miRNA-gene</a:t>
            </a:r>
          </a:p>
        </p:txBody>
      </p:sp>
      <p:sp>
        <p:nvSpPr>
          <p:cNvPr id="4" name="TextBox 3">
            <a:extLst>
              <a:ext uri="{FF2B5EF4-FFF2-40B4-BE49-F238E27FC236}">
                <a16:creationId xmlns:a16="http://schemas.microsoft.com/office/drawing/2014/main" id="{7F391158-CF5F-4833-A467-3356E2D364B6}"/>
              </a:ext>
            </a:extLst>
          </p:cNvPr>
          <p:cNvSpPr txBox="1"/>
          <p:nvPr/>
        </p:nvSpPr>
        <p:spPr>
          <a:xfrm>
            <a:off x="1219200" y="1219200"/>
            <a:ext cx="1295400" cy="381000"/>
          </a:xfrm>
          <a:prstGeom prst="rect">
            <a:avLst/>
          </a:prstGeom>
          <a:noFill/>
        </p:spPr>
        <p:txBody>
          <a:bodyPr wrap="square" rtlCol="0">
            <a:spAutoFit/>
          </a:bodyPr>
          <a:lstStyle/>
          <a:p>
            <a:r>
              <a:rPr lang="en-US" dirty="0"/>
              <a:t>Male</a:t>
            </a:r>
          </a:p>
        </p:txBody>
      </p:sp>
      <p:sp>
        <p:nvSpPr>
          <p:cNvPr id="5" name="TextBox 4">
            <a:extLst>
              <a:ext uri="{FF2B5EF4-FFF2-40B4-BE49-F238E27FC236}">
                <a16:creationId xmlns:a16="http://schemas.microsoft.com/office/drawing/2014/main" id="{00B4A4F9-D9FF-47DD-AB1C-384876CDCF9F}"/>
              </a:ext>
            </a:extLst>
          </p:cNvPr>
          <p:cNvSpPr txBox="1"/>
          <p:nvPr/>
        </p:nvSpPr>
        <p:spPr>
          <a:xfrm>
            <a:off x="6934200" y="1214846"/>
            <a:ext cx="1295400" cy="381000"/>
          </a:xfrm>
          <a:prstGeom prst="rect">
            <a:avLst/>
          </a:prstGeom>
          <a:noFill/>
        </p:spPr>
        <p:txBody>
          <a:bodyPr wrap="square" rtlCol="0">
            <a:spAutoFit/>
          </a:bodyPr>
          <a:lstStyle/>
          <a:p>
            <a:r>
              <a:rPr lang="en-US" dirty="0"/>
              <a:t>female</a:t>
            </a:r>
          </a:p>
        </p:txBody>
      </p:sp>
      <p:sp>
        <p:nvSpPr>
          <p:cNvPr id="6" name="Rectangle 5">
            <a:extLst>
              <a:ext uri="{FF2B5EF4-FFF2-40B4-BE49-F238E27FC236}">
                <a16:creationId xmlns:a16="http://schemas.microsoft.com/office/drawing/2014/main" id="{0DBAFDF8-574C-4087-A3D8-5098A573F3B2}"/>
              </a:ext>
            </a:extLst>
          </p:cNvPr>
          <p:cNvSpPr/>
          <p:nvPr/>
        </p:nvSpPr>
        <p:spPr>
          <a:xfrm>
            <a:off x="5105400" y="1815738"/>
            <a:ext cx="3657600" cy="4205767"/>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sz="1500" dirty="0" err="1"/>
              <a:t>Category.of.Interactions</a:t>
            </a:r>
            <a:r>
              <a:rPr lang="en-US" sz="1500" dirty="0"/>
              <a:t>=</a:t>
            </a:r>
            <a:r>
              <a:rPr lang="en-US" sz="1500" dirty="0" err="1"/>
              <a:t>mirna</a:t>
            </a:r>
            <a:r>
              <a:rPr lang="en-US" sz="1500" dirty="0"/>
              <a:t>-gene</a:t>
            </a:r>
          </a:p>
          <a:p>
            <a:pPr marL="342900" indent="-342900">
              <a:lnSpc>
                <a:spcPct val="80000"/>
              </a:lnSpc>
              <a:spcBef>
                <a:spcPct val="20000"/>
              </a:spcBef>
              <a:buFont typeface="Arial" pitchFamily="34" charset="0"/>
              <a:buChar char="•"/>
            </a:pPr>
            <a:r>
              <a:rPr lang="en-US" sz="1500" dirty="0"/>
              <a:t>Evidence=Experimental, Predicted</a:t>
            </a:r>
          </a:p>
          <a:p>
            <a:pPr marL="342900" indent="-342900">
              <a:lnSpc>
                <a:spcPct val="80000"/>
              </a:lnSpc>
              <a:spcBef>
                <a:spcPct val="20000"/>
              </a:spcBef>
              <a:buFont typeface="Arial" pitchFamily="34" charset="0"/>
              <a:buChar char="•"/>
            </a:pPr>
            <a:r>
              <a:rPr lang="en-US" sz="1500" dirty="0" err="1"/>
              <a:t>Target.input.set</a:t>
            </a:r>
            <a:r>
              <a:rPr lang="en-US" sz="1500" dirty="0"/>
              <a:t>=247</a:t>
            </a:r>
          </a:p>
          <a:p>
            <a:pPr marL="342900" indent="-342900">
              <a:lnSpc>
                <a:spcPct val="80000"/>
              </a:lnSpc>
              <a:spcBef>
                <a:spcPct val="20000"/>
              </a:spcBef>
              <a:buFont typeface="Arial" pitchFamily="34" charset="0"/>
              <a:buChar char="•"/>
            </a:pPr>
            <a:r>
              <a:rPr lang="en-US" sz="1500" dirty="0" err="1"/>
              <a:t>Regulator.input.set</a:t>
            </a:r>
            <a:r>
              <a:rPr lang="en-US" sz="1500" dirty="0"/>
              <a:t>=29</a:t>
            </a:r>
          </a:p>
          <a:p>
            <a:pPr marL="342900" indent="-342900">
              <a:lnSpc>
                <a:spcPct val="80000"/>
              </a:lnSpc>
              <a:spcBef>
                <a:spcPct val="20000"/>
              </a:spcBef>
              <a:buFont typeface="Arial" pitchFamily="34" charset="0"/>
              <a:buChar char="•"/>
            </a:pPr>
            <a:r>
              <a:rPr lang="en-US" sz="1500" dirty="0" err="1"/>
              <a:t>ORA.pval.cutoff</a:t>
            </a:r>
            <a:r>
              <a:rPr lang="en-US" sz="1500" dirty="0"/>
              <a:t>=0.05</a:t>
            </a:r>
          </a:p>
          <a:p>
            <a:pPr marL="342900" indent="-342900">
              <a:lnSpc>
                <a:spcPct val="80000"/>
              </a:lnSpc>
              <a:spcBef>
                <a:spcPct val="20000"/>
              </a:spcBef>
              <a:buFont typeface="Arial" pitchFamily="34" charset="0"/>
              <a:buChar char="•"/>
            </a:pPr>
            <a:r>
              <a:rPr lang="en-US" sz="1500" dirty="0" err="1"/>
              <a:t>Total.Targets.inDb</a:t>
            </a:r>
            <a:r>
              <a:rPr lang="en-US" sz="1500" dirty="0"/>
              <a:t>=4129</a:t>
            </a:r>
          </a:p>
          <a:p>
            <a:pPr marL="342900" indent="-342900">
              <a:lnSpc>
                <a:spcPct val="80000"/>
              </a:lnSpc>
              <a:spcBef>
                <a:spcPct val="20000"/>
              </a:spcBef>
              <a:buFont typeface="Arial" pitchFamily="34" charset="0"/>
              <a:buChar char="•"/>
            </a:pPr>
            <a:r>
              <a:rPr lang="en-US" sz="1500" dirty="0" err="1"/>
              <a:t>Total.Regulators.inDb</a:t>
            </a:r>
            <a:r>
              <a:rPr lang="en-US" sz="1500" dirty="0"/>
              <a:t>=1035</a:t>
            </a:r>
          </a:p>
          <a:p>
            <a:pPr marL="342900" indent="-342900">
              <a:lnSpc>
                <a:spcPct val="80000"/>
              </a:lnSpc>
              <a:spcBef>
                <a:spcPct val="20000"/>
              </a:spcBef>
              <a:buFont typeface="Arial" pitchFamily="34" charset="0"/>
              <a:buChar char="•"/>
            </a:pPr>
            <a:r>
              <a:rPr lang="en-US" sz="1500" dirty="0" err="1"/>
              <a:t>Deregulated.targets.by.inputRegulator</a:t>
            </a:r>
            <a:r>
              <a:rPr lang="en-US" sz="1500" dirty="0"/>
              <a:t>=199</a:t>
            </a:r>
          </a:p>
          <a:p>
            <a:pPr marL="342900" indent="-342900">
              <a:lnSpc>
                <a:spcPct val="80000"/>
              </a:lnSpc>
              <a:spcBef>
                <a:spcPct val="20000"/>
              </a:spcBef>
              <a:buFont typeface="Arial" pitchFamily="34" charset="0"/>
              <a:buChar char="•"/>
            </a:pPr>
            <a:r>
              <a:rPr lang="en-US" sz="1500" dirty="0"/>
              <a:t>Deregulated.targets.of.inputRegulator.and.in.input.targetlist.overlap=0</a:t>
            </a:r>
          </a:p>
          <a:p>
            <a:pPr marL="342900" indent="-342900">
              <a:lnSpc>
                <a:spcPct val="80000"/>
              </a:lnSpc>
              <a:spcBef>
                <a:spcPct val="20000"/>
              </a:spcBef>
              <a:buFont typeface="Arial" pitchFamily="34" charset="0"/>
              <a:buChar char="•"/>
            </a:pPr>
            <a:r>
              <a:rPr lang="fr-FR" sz="1500" dirty="0" err="1"/>
              <a:t>no.of.resultant.interactions</a:t>
            </a:r>
            <a:r>
              <a:rPr lang="fr-FR" sz="1500" dirty="0"/>
              <a:t>=1</a:t>
            </a:r>
          </a:p>
          <a:p>
            <a:pPr marL="342900" indent="-342900">
              <a:lnSpc>
                <a:spcPct val="80000"/>
              </a:lnSpc>
              <a:spcBef>
                <a:spcPct val="20000"/>
              </a:spcBef>
              <a:buFont typeface="Arial" pitchFamily="34" charset="0"/>
              <a:buChar char="•"/>
            </a:pPr>
            <a:r>
              <a:rPr lang="en-US" sz="1500" dirty="0" err="1"/>
              <a:t>no.of.interactions.associated.with.input.disease</a:t>
            </a:r>
            <a:r>
              <a:rPr lang="en-US" sz="1500" dirty="0"/>
              <a:t>=0</a:t>
            </a:r>
          </a:p>
          <a:p>
            <a:pPr marL="342900" indent="-342900">
              <a:lnSpc>
                <a:spcPct val="80000"/>
              </a:lnSpc>
              <a:spcBef>
                <a:spcPct val="20000"/>
              </a:spcBef>
              <a:buFont typeface="Arial" pitchFamily="34" charset="0"/>
              <a:buChar char="•"/>
            </a:pPr>
            <a:r>
              <a:rPr lang="en-US" sz="1500" dirty="0" err="1"/>
              <a:t>venn.pval.hypergeom</a:t>
            </a:r>
            <a:r>
              <a:rPr lang="en-US" sz="1500" dirty="0"/>
              <a:t>=1</a:t>
            </a:r>
          </a:p>
          <a:p>
            <a:pPr marL="342900" indent="-342900">
              <a:lnSpc>
                <a:spcPct val="80000"/>
              </a:lnSpc>
              <a:spcBef>
                <a:spcPct val="20000"/>
              </a:spcBef>
              <a:buFont typeface="Arial" pitchFamily="34" charset="0"/>
              <a:buChar char="•"/>
            </a:pPr>
            <a:r>
              <a:rPr lang="en-US" sz="1500" dirty="0" err="1"/>
              <a:t>venn.pval.simulation</a:t>
            </a:r>
            <a:r>
              <a:rPr lang="en-US" sz="1500" dirty="0"/>
              <a:t>=1</a:t>
            </a:r>
          </a:p>
          <a:p>
            <a:pPr marL="342900" indent="-342900">
              <a:lnSpc>
                <a:spcPct val="80000"/>
              </a:lnSpc>
              <a:spcBef>
                <a:spcPct val="20000"/>
              </a:spcBef>
              <a:buFont typeface="Arial" pitchFamily="34" charset="0"/>
              <a:buChar char="•"/>
            </a:pPr>
            <a:r>
              <a:rPr lang="en-US" sz="1500" dirty="0" err="1"/>
              <a:t>Venn.image.path</a:t>
            </a:r>
            <a:r>
              <a:rPr lang="en-US" sz="1500" dirty="0"/>
              <a:t>=/home/</a:t>
            </a:r>
            <a:r>
              <a:rPr lang="en-US" sz="1500" dirty="0" err="1"/>
              <a:t>chris</a:t>
            </a:r>
            <a:r>
              <a:rPr lang="en-US" sz="1500" dirty="0"/>
              <a:t>/TF-site2/</a:t>
            </a:r>
            <a:r>
              <a:rPr lang="en-US" sz="1500" dirty="0" err="1"/>
              <a:t>tfmir</a:t>
            </a:r>
            <a:r>
              <a:rPr lang="en-US" sz="1500" dirty="0"/>
              <a:t>/uploads/qard7nc2j7rr7otcvhl0pmoop6/</a:t>
            </a:r>
            <a:r>
              <a:rPr lang="en-US" sz="1500" dirty="0" err="1"/>
              <a:t>mirna</a:t>
            </a:r>
            <a:r>
              <a:rPr lang="en-US" sz="1500" dirty="0"/>
              <a:t>-gene/venn.png</a:t>
            </a:r>
          </a:p>
        </p:txBody>
      </p:sp>
      <p:sp>
        <p:nvSpPr>
          <p:cNvPr id="9" name="Rectangle 8">
            <a:extLst>
              <a:ext uri="{FF2B5EF4-FFF2-40B4-BE49-F238E27FC236}">
                <a16:creationId xmlns:a16="http://schemas.microsoft.com/office/drawing/2014/main" id="{E5809C19-3852-44D9-85D3-8E654D0B7D76}"/>
              </a:ext>
            </a:extLst>
          </p:cNvPr>
          <p:cNvSpPr/>
          <p:nvPr/>
        </p:nvSpPr>
        <p:spPr>
          <a:xfrm>
            <a:off x="533400" y="1796144"/>
            <a:ext cx="4572000" cy="4016484"/>
          </a:xfrm>
          <a:prstGeom prst="rect">
            <a:avLst/>
          </a:prstGeom>
        </p:spPr>
        <p:txBody>
          <a:bodyPr>
            <a:spAutoFit/>
          </a:bodyPr>
          <a:lstStyle/>
          <a:p>
            <a:r>
              <a:rPr lang="en-US" sz="1500" dirty="0" err="1"/>
              <a:t>Category.of.Interactions</a:t>
            </a:r>
            <a:r>
              <a:rPr lang="en-US" sz="1500" dirty="0"/>
              <a:t>=</a:t>
            </a:r>
            <a:r>
              <a:rPr lang="en-US" sz="1500" dirty="0" err="1"/>
              <a:t>mirna</a:t>
            </a:r>
            <a:r>
              <a:rPr lang="en-US" sz="1500" dirty="0"/>
              <a:t>-gene</a:t>
            </a:r>
          </a:p>
          <a:p>
            <a:r>
              <a:rPr lang="en-US" sz="1500" dirty="0"/>
              <a:t>Evidence=Experimental, Predicted</a:t>
            </a:r>
          </a:p>
          <a:p>
            <a:r>
              <a:rPr lang="en-US" sz="1500" dirty="0" err="1"/>
              <a:t>Target.input.set</a:t>
            </a:r>
            <a:r>
              <a:rPr lang="en-US" sz="1500" dirty="0"/>
              <a:t>=605</a:t>
            </a:r>
          </a:p>
          <a:p>
            <a:r>
              <a:rPr lang="en-US" sz="1500" dirty="0" err="1"/>
              <a:t>Regulator.input.set</a:t>
            </a:r>
            <a:r>
              <a:rPr lang="en-US" sz="1500" dirty="0"/>
              <a:t>=25</a:t>
            </a:r>
          </a:p>
          <a:p>
            <a:r>
              <a:rPr lang="en-US" sz="1500" dirty="0" err="1"/>
              <a:t>ORA.pval.cutoff</a:t>
            </a:r>
            <a:r>
              <a:rPr lang="en-US" sz="1500" dirty="0"/>
              <a:t>=0.05</a:t>
            </a:r>
          </a:p>
          <a:p>
            <a:r>
              <a:rPr lang="en-US" sz="1500" dirty="0" err="1"/>
              <a:t>Total.Targets.inDb</a:t>
            </a:r>
            <a:r>
              <a:rPr lang="en-US" sz="1500" dirty="0"/>
              <a:t>=4129</a:t>
            </a:r>
          </a:p>
          <a:p>
            <a:r>
              <a:rPr lang="en-US" sz="1500" dirty="0" err="1"/>
              <a:t>Total.Regulators.inDb</a:t>
            </a:r>
            <a:r>
              <a:rPr lang="en-US" sz="1500" dirty="0"/>
              <a:t>=1035</a:t>
            </a:r>
          </a:p>
          <a:p>
            <a:r>
              <a:rPr lang="en-US" sz="1500" dirty="0" err="1"/>
              <a:t>Deregulated.targets.by.inputRegulator</a:t>
            </a:r>
            <a:r>
              <a:rPr lang="en-US" sz="1500" dirty="0"/>
              <a:t>=144</a:t>
            </a:r>
          </a:p>
          <a:p>
            <a:r>
              <a:rPr lang="en-US" sz="1500" dirty="0"/>
              <a:t>Deregulated.targets.of.inputRegulator.and.in.input.targetlist.overlap=0</a:t>
            </a:r>
          </a:p>
          <a:p>
            <a:r>
              <a:rPr lang="fr-FR" sz="1500" dirty="0" err="1"/>
              <a:t>no.of.resultant.interactions</a:t>
            </a:r>
            <a:r>
              <a:rPr lang="fr-FR" sz="1500" dirty="0"/>
              <a:t>=2</a:t>
            </a:r>
          </a:p>
          <a:p>
            <a:r>
              <a:rPr lang="en-US" sz="1500" dirty="0" err="1"/>
              <a:t>no.of.interactions.associated.with.input.disease</a:t>
            </a:r>
            <a:r>
              <a:rPr lang="en-US" sz="1500" dirty="0"/>
              <a:t>=1</a:t>
            </a:r>
          </a:p>
          <a:p>
            <a:r>
              <a:rPr lang="en-US" sz="1500" dirty="0" err="1"/>
              <a:t>venn.pval.hypergeom</a:t>
            </a:r>
            <a:r>
              <a:rPr lang="en-US" sz="1500" dirty="0"/>
              <a:t>=1</a:t>
            </a:r>
          </a:p>
          <a:p>
            <a:r>
              <a:rPr lang="en-US" sz="1500" dirty="0" err="1"/>
              <a:t>venn.pval.simulation</a:t>
            </a:r>
            <a:r>
              <a:rPr lang="en-US" sz="1500" dirty="0"/>
              <a:t>=1</a:t>
            </a:r>
          </a:p>
          <a:p>
            <a:r>
              <a:rPr lang="en-US" sz="1500" dirty="0" err="1"/>
              <a:t>Venn.image.path</a:t>
            </a:r>
            <a:r>
              <a:rPr lang="en-US" sz="1500" dirty="0"/>
              <a:t>=/home/</a:t>
            </a:r>
            <a:r>
              <a:rPr lang="en-US" sz="1500" dirty="0" err="1"/>
              <a:t>chris</a:t>
            </a:r>
            <a:r>
              <a:rPr lang="en-US" sz="1500" dirty="0"/>
              <a:t>/TF-site2/</a:t>
            </a:r>
            <a:r>
              <a:rPr lang="en-US" sz="1500" dirty="0" err="1"/>
              <a:t>tfmir</a:t>
            </a:r>
            <a:r>
              <a:rPr lang="en-US" sz="1500" dirty="0"/>
              <a:t>/uploads/tr2a6f5ichpnsiik8cpf92hll6/</a:t>
            </a:r>
            <a:r>
              <a:rPr lang="en-US" sz="1500" dirty="0" err="1"/>
              <a:t>mirna</a:t>
            </a:r>
            <a:r>
              <a:rPr lang="en-US" sz="1500" dirty="0"/>
              <a:t>-gene/venn.png</a:t>
            </a:r>
          </a:p>
        </p:txBody>
      </p:sp>
    </p:spTree>
    <p:extLst>
      <p:ext uri="{BB962C8B-B14F-4D97-AF65-F5344CB8AC3E}">
        <p14:creationId xmlns:p14="http://schemas.microsoft.com/office/powerpoint/2010/main" val="3199606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300C-CB18-45A3-8366-71E2BFE56BCF}"/>
              </a:ext>
            </a:extLst>
          </p:cNvPr>
          <p:cNvSpPr>
            <a:spLocks noGrp="1"/>
          </p:cNvSpPr>
          <p:nvPr>
            <p:ph type="title"/>
          </p:nvPr>
        </p:nvSpPr>
        <p:spPr>
          <a:xfrm>
            <a:off x="487680" y="152400"/>
            <a:ext cx="8229600" cy="457199"/>
          </a:xfrm>
        </p:spPr>
        <p:txBody>
          <a:bodyPr>
            <a:normAutofit fontScale="90000"/>
          </a:bodyPr>
          <a:lstStyle/>
          <a:p>
            <a:r>
              <a:rPr lang="en-US" dirty="0"/>
              <a:t>TF-Gene</a:t>
            </a:r>
          </a:p>
        </p:txBody>
      </p:sp>
      <p:sp>
        <p:nvSpPr>
          <p:cNvPr id="5" name="TextBox 4">
            <a:extLst>
              <a:ext uri="{FF2B5EF4-FFF2-40B4-BE49-F238E27FC236}">
                <a16:creationId xmlns:a16="http://schemas.microsoft.com/office/drawing/2014/main" id="{75C904AE-0602-4A08-8381-88E6A9AB0A94}"/>
              </a:ext>
            </a:extLst>
          </p:cNvPr>
          <p:cNvSpPr txBox="1"/>
          <p:nvPr/>
        </p:nvSpPr>
        <p:spPr>
          <a:xfrm>
            <a:off x="1600200" y="600890"/>
            <a:ext cx="1295400" cy="381000"/>
          </a:xfrm>
          <a:prstGeom prst="rect">
            <a:avLst/>
          </a:prstGeom>
          <a:noFill/>
        </p:spPr>
        <p:txBody>
          <a:bodyPr wrap="square" rtlCol="0">
            <a:spAutoFit/>
          </a:bodyPr>
          <a:lstStyle/>
          <a:p>
            <a:r>
              <a:rPr lang="en-US" dirty="0"/>
              <a:t>Male</a:t>
            </a:r>
          </a:p>
        </p:txBody>
      </p:sp>
      <p:sp>
        <p:nvSpPr>
          <p:cNvPr id="6" name="TextBox 5">
            <a:extLst>
              <a:ext uri="{FF2B5EF4-FFF2-40B4-BE49-F238E27FC236}">
                <a16:creationId xmlns:a16="http://schemas.microsoft.com/office/drawing/2014/main" id="{63E63FBF-8326-47A3-81F0-382717210862}"/>
              </a:ext>
            </a:extLst>
          </p:cNvPr>
          <p:cNvSpPr txBox="1"/>
          <p:nvPr/>
        </p:nvSpPr>
        <p:spPr>
          <a:xfrm>
            <a:off x="7162800" y="419099"/>
            <a:ext cx="1295400" cy="381000"/>
          </a:xfrm>
          <a:prstGeom prst="rect">
            <a:avLst/>
          </a:prstGeom>
          <a:noFill/>
        </p:spPr>
        <p:txBody>
          <a:bodyPr wrap="square" rtlCol="0">
            <a:spAutoFit/>
          </a:bodyPr>
          <a:lstStyle/>
          <a:p>
            <a:r>
              <a:rPr lang="en-US" dirty="0"/>
              <a:t>female</a:t>
            </a:r>
          </a:p>
        </p:txBody>
      </p:sp>
      <p:sp>
        <p:nvSpPr>
          <p:cNvPr id="9" name="Rectangle 8">
            <a:extLst>
              <a:ext uri="{FF2B5EF4-FFF2-40B4-BE49-F238E27FC236}">
                <a16:creationId xmlns:a16="http://schemas.microsoft.com/office/drawing/2014/main" id="{4DCDFC15-4482-427D-A3E8-64BADB108A50}"/>
              </a:ext>
            </a:extLst>
          </p:cNvPr>
          <p:cNvSpPr/>
          <p:nvPr/>
        </p:nvSpPr>
        <p:spPr>
          <a:xfrm>
            <a:off x="5181599" y="1166018"/>
            <a:ext cx="3544389" cy="4205767"/>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sz="1500" dirty="0" err="1"/>
              <a:t>Category.of.Interactions</a:t>
            </a:r>
            <a:r>
              <a:rPr lang="en-US" sz="1500" dirty="0"/>
              <a:t>=</a:t>
            </a:r>
            <a:r>
              <a:rPr lang="en-US" sz="1500" dirty="0" err="1"/>
              <a:t>tf</a:t>
            </a:r>
            <a:r>
              <a:rPr lang="en-US" sz="1500" dirty="0"/>
              <a:t>-gene</a:t>
            </a:r>
          </a:p>
          <a:p>
            <a:pPr marL="342900" indent="-342900">
              <a:lnSpc>
                <a:spcPct val="80000"/>
              </a:lnSpc>
              <a:spcBef>
                <a:spcPct val="20000"/>
              </a:spcBef>
              <a:buFont typeface="Arial" pitchFamily="34" charset="0"/>
              <a:buChar char="•"/>
            </a:pPr>
            <a:r>
              <a:rPr lang="en-US" sz="1500" dirty="0"/>
              <a:t>Evidence=Experimental, Predicted</a:t>
            </a:r>
          </a:p>
          <a:p>
            <a:pPr marL="342900" indent="-342900">
              <a:lnSpc>
                <a:spcPct val="80000"/>
              </a:lnSpc>
              <a:spcBef>
                <a:spcPct val="20000"/>
              </a:spcBef>
              <a:buFont typeface="Arial" pitchFamily="34" charset="0"/>
              <a:buChar char="•"/>
            </a:pPr>
            <a:r>
              <a:rPr lang="en-US" sz="1500" dirty="0" err="1"/>
              <a:t>Target.input.set</a:t>
            </a:r>
            <a:r>
              <a:rPr lang="en-US" sz="1500" dirty="0"/>
              <a:t>=247</a:t>
            </a:r>
          </a:p>
          <a:p>
            <a:pPr marL="342900" indent="-342900">
              <a:lnSpc>
                <a:spcPct val="80000"/>
              </a:lnSpc>
              <a:spcBef>
                <a:spcPct val="20000"/>
              </a:spcBef>
              <a:buFont typeface="Arial" pitchFamily="34" charset="0"/>
              <a:buChar char="•"/>
            </a:pPr>
            <a:r>
              <a:rPr lang="en-US" sz="1500" dirty="0" err="1"/>
              <a:t>Regulator.input.set</a:t>
            </a:r>
            <a:r>
              <a:rPr lang="en-US" sz="1500" dirty="0"/>
              <a:t>=247</a:t>
            </a:r>
          </a:p>
          <a:p>
            <a:pPr marL="342900" indent="-342900">
              <a:lnSpc>
                <a:spcPct val="80000"/>
              </a:lnSpc>
              <a:spcBef>
                <a:spcPct val="20000"/>
              </a:spcBef>
              <a:buFont typeface="Arial" pitchFamily="34" charset="0"/>
              <a:buChar char="•"/>
            </a:pPr>
            <a:r>
              <a:rPr lang="en-US" sz="1500" dirty="0" err="1"/>
              <a:t>ORA.pval.cutoff</a:t>
            </a:r>
            <a:r>
              <a:rPr lang="en-US" sz="1500" dirty="0"/>
              <a:t>=0.05</a:t>
            </a:r>
          </a:p>
          <a:p>
            <a:pPr marL="342900" indent="-342900">
              <a:lnSpc>
                <a:spcPct val="80000"/>
              </a:lnSpc>
              <a:spcBef>
                <a:spcPct val="20000"/>
              </a:spcBef>
              <a:buFont typeface="Arial" pitchFamily="34" charset="0"/>
              <a:buChar char="•"/>
            </a:pPr>
            <a:r>
              <a:rPr lang="en-US" sz="1500" dirty="0" err="1"/>
              <a:t>Total.Targets.inDb</a:t>
            </a:r>
            <a:r>
              <a:rPr lang="en-US" sz="1500" dirty="0"/>
              <a:t>=24535</a:t>
            </a:r>
          </a:p>
          <a:p>
            <a:pPr marL="342900" indent="-342900">
              <a:lnSpc>
                <a:spcPct val="80000"/>
              </a:lnSpc>
              <a:spcBef>
                <a:spcPct val="20000"/>
              </a:spcBef>
              <a:buFont typeface="Arial" pitchFamily="34" charset="0"/>
              <a:buChar char="•"/>
            </a:pPr>
            <a:r>
              <a:rPr lang="en-US" sz="1500" dirty="0" err="1"/>
              <a:t>Total.Regulators.inDb</a:t>
            </a:r>
            <a:r>
              <a:rPr lang="en-US" sz="1500" dirty="0"/>
              <a:t>=2973</a:t>
            </a:r>
          </a:p>
          <a:p>
            <a:pPr marL="342900" indent="-342900">
              <a:lnSpc>
                <a:spcPct val="80000"/>
              </a:lnSpc>
              <a:spcBef>
                <a:spcPct val="20000"/>
              </a:spcBef>
              <a:buFont typeface="Arial" pitchFamily="34" charset="0"/>
              <a:buChar char="•"/>
            </a:pPr>
            <a:r>
              <a:rPr lang="en-US" sz="1500" dirty="0" err="1"/>
              <a:t>Deregulated.targets.by.inputRegulator</a:t>
            </a:r>
            <a:r>
              <a:rPr lang="en-US" sz="1500" dirty="0"/>
              <a:t>=211</a:t>
            </a:r>
          </a:p>
          <a:p>
            <a:pPr marL="342900" indent="-342900">
              <a:lnSpc>
                <a:spcPct val="80000"/>
              </a:lnSpc>
              <a:spcBef>
                <a:spcPct val="20000"/>
              </a:spcBef>
              <a:buFont typeface="Arial" pitchFamily="34" charset="0"/>
              <a:buChar char="•"/>
            </a:pPr>
            <a:r>
              <a:rPr lang="en-US" sz="1500" dirty="0"/>
              <a:t>Deregulated.targets.of.inputRegulator.and.in.input.targetlist.overlap=0</a:t>
            </a:r>
          </a:p>
          <a:p>
            <a:pPr marL="342900" indent="-342900">
              <a:lnSpc>
                <a:spcPct val="80000"/>
              </a:lnSpc>
              <a:spcBef>
                <a:spcPct val="20000"/>
              </a:spcBef>
              <a:buFont typeface="Arial" pitchFamily="34" charset="0"/>
              <a:buChar char="•"/>
            </a:pPr>
            <a:r>
              <a:rPr lang="fr-FR" sz="1500" b="1" dirty="0" err="1">
                <a:solidFill>
                  <a:srgbClr val="C00000"/>
                </a:solidFill>
              </a:rPr>
              <a:t>no.of.resultant.interactions</a:t>
            </a:r>
            <a:r>
              <a:rPr lang="fr-FR" sz="1500" b="1" dirty="0">
                <a:solidFill>
                  <a:srgbClr val="C00000"/>
                </a:solidFill>
              </a:rPr>
              <a:t>=10</a:t>
            </a:r>
          </a:p>
          <a:p>
            <a:pPr marL="342900" indent="-342900">
              <a:lnSpc>
                <a:spcPct val="80000"/>
              </a:lnSpc>
              <a:spcBef>
                <a:spcPct val="20000"/>
              </a:spcBef>
              <a:buFont typeface="Arial" pitchFamily="34" charset="0"/>
              <a:buChar char="•"/>
            </a:pPr>
            <a:r>
              <a:rPr lang="en-US" sz="1500" dirty="0" err="1"/>
              <a:t>no.of.interactions.associated.with.input.disease</a:t>
            </a:r>
            <a:r>
              <a:rPr lang="en-US" sz="1500" dirty="0"/>
              <a:t>=4</a:t>
            </a:r>
          </a:p>
          <a:p>
            <a:pPr marL="342900" indent="-342900">
              <a:lnSpc>
                <a:spcPct val="80000"/>
              </a:lnSpc>
              <a:spcBef>
                <a:spcPct val="20000"/>
              </a:spcBef>
              <a:buFont typeface="Arial" pitchFamily="34" charset="0"/>
              <a:buChar char="•"/>
            </a:pPr>
            <a:r>
              <a:rPr lang="en-US" sz="1500" dirty="0" err="1"/>
              <a:t>venn.pval.hypergeom</a:t>
            </a:r>
            <a:r>
              <a:rPr lang="en-US" sz="1500" dirty="0"/>
              <a:t>=1</a:t>
            </a:r>
          </a:p>
          <a:p>
            <a:pPr marL="342900" indent="-342900">
              <a:lnSpc>
                <a:spcPct val="80000"/>
              </a:lnSpc>
              <a:spcBef>
                <a:spcPct val="20000"/>
              </a:spcBef>
              <a:buFont typeface="Arial" pitchFamily="34" charset="0"/>
              <a:buChar char="•"/>
            </a:pPr>
            <a:r>
              <a:rPr lang="en-US" sz="1500" dirty="0" err="1"/>
              <a:t>venn.pval.simulation</a:t>
            </a:r>
            <a:r>
              <a:rPr lang="en-US" sz="1500" dirty="0"/>
              <a:t>=1</a:t>
            </a:r>
          </a:p>
          <a:p>
            <a:pPr marL="342900" indent="-342900">
              <a:lnSpc>
                <a:spcPct val="80000"/>
              </a:lnSpc>
              <a:spcBef>
                <a:spcPct val="20000"/>
              </a:spcBef>
              <a:buFont typeface="Arial" pitchFamily="34" charset="0"/>
              <a:buChar char="•"/>
            </a:pPr>
            <a:r>
              <a:rPr lang="en-US" sz="1500" dirty="0" err="1"/>
              <a:t>Venn.image.path</a:t>
            </a:r>
            <a:r>
              <a:rPr lang="en-US" sz="1500" dirty="0"/>
              <a:t>=/home/</a:t>
            </a:r>
            <a:r>
              <a:rPr lang="en-US" sz="1500" dirty="0" err="1"/>
              <a:t>chris</a:t>
            </a:r>
            <a:r>
              <a:rPr lang="en-US" sz="1500" dirty="0"/>
              <a:t>/TF-site2/</a:t>
            </a:r>
            <a:r>
              <a:rPr lang="en-US" sz="1500" dirty="0" err="1"/>
              <a:t>tfmir</a:t>
            </a:r>
            <a:r>
              <a:rPr lang="en-US" sz="1500" dirty="0"/>
              <a:t>/uploads/qard7nc2j7rr7otcvhl0pmoop6/</a:t>
            </a:r>
            <a:r>
              <a:rPr lang="en-US" sz="1500" dirty="0" err="1"/>
              <a:t>tf</a:t>
            </a:r>
            <a:r>
              <a:rPr lang="en-US" sz="1500" dirty="0"/>
              <a:t>-gene/venn.png</a:t>
            </a:r>
          </a:p>
        </p:txBody>
      </p:sp>
      <p:pic>
        <p:nvPicPr>
          <p:cNvPr id="11" name="Picture 10">
            <a:extLst>
              <a:ext uri="{FF2B5EF4-FFF2-40B4-BE49-F238E27FC236}">
                <a16:creationId xmlns:a16="http://schemas.microsoft.com/office/drawing/2014/main" id="{481F86A1-74E7-4463-B126-E43B98B4BB4F}"/>
              </a:ext>
            </a:extLst>
          </p:cNvPr>
          <p:cNvPicPr>
            <a:picLocks noChangeAspect="1"/>
          </p:cNvPicPr>
          <p:nvPr/>
        </p:nvPicPr>
        <p:blipFill rotWithShape="1">
          <a:blip r:embed="rId2">
            <a:extLst>
              <a:ext uri="{28A0092B-C50C-407E-A947-70E740481C1C}">
                <a14:useLocalDpi xmlns:a14="http://schemas.microsoft.com/office/drawing/2010/main" val="0"/>
              </a:ext>
            </a:extLst>
          </a:blip>
          <a:srcRect l="14000" t="20000" b="24000"/>
          <a:stretch/>
        </p:blipFill>
        <p:spPr>
          <a:xfrm>
            <a:off x="5486400" y="5283162"/>
            <a:ext cx="1981200" cy="1290083"/>
          </a:xfrm>
          <a:prstGeom prst="rect">
            <a:avLst/>
          </a:prstGeom>
        </p:spPr>
      </p:pic>
      <p:sp>
        <p:nvSpPr>
          <p:cNvPr id="14" name="Rectangle 13">
            <a:extLst>
              <a:ext uri="{FF2B5EF4-FFF2-40B4-BE49-F238E27FC236}">
                <a16:creationId xmlns:a16="http://schemas.microsoft.com/office/drawing/2014/main" id="{915D5716-FA05-4894-87F9-9EFB1A9B0455}"/>
              </a:ext>
            </a:extLst>
          </p:cNvPr>
          <p:cNvSpPr/>
          <p:nvPr/>
        </p:nvSpPr>
        <p:spPr>
          <a:xfrm>
            <a:off x="374471" y="1166018"/>
            <a:ext cx="4572000" cy="4016484"/>
          </a:xfrm>
          <a:prstGeom prst="rect">
            <a:avLst/>
          </a:prstGeom>
        </p:spPr>
        <p:txBody>
          <a:bodyPr>
            <a:spAutoFit/>
          </a:bodyPr>
          <a:lstStyle/>
          <a:p>
            <a:r>
              <a:rPr lang="en-US" sz="1500" dirty="0" err="1"/>
              <a:t>Category.of.Interactions</a:t>
            </a:r>
            <a:r>
              <a:rPr lang="en-US" sz="1500" dirty="0"/>
              <a:t>=</a:t>
            </a:r>
            <a:r>
              <a:rPr lang="en-US" sz="1500" dirty="0" err="1"/>
              <a:t>tf</a:t>
            </a:r>
            <a:r>
              <a:rPr lang="en-US" sz="1500" dirty="0"/>
              <a:t>-gene</a:t>
            </a:r>
          </a:p>
          <a:p>
            <a:r>
              <a:rPr lang="en-US" sz="1500" dirty="0"/>
              <a:t>Evidence=Experimental, Predicted</a:t>
            </a:r>
          </a:p>
          <a:p>
            <a:r>
              <a:rPr lang="en-US" sz="1500" dirty="0" err="1"/>
              <a:t>Target.input.set</a:t>
            </a:r>
            <a:r>
              <a:rPr lang="en-US" sz="1500" dirty="0"/>
              <a:t>=605</a:t>
            </a:r>
          </a:p>
          <a:p>
            <a:r>
              <a:rPr lang="en-US" sz="1500" dirty="0" err="1"/>
              <a:t>Regulator.input.set</a:t>
            </a:r>
            <a:r>
              <a:rPr lang="en-US" sz="1500" dirty="0"/>
              <a:t>=605</a:t>
            </a:r>
          </a:p>
          <a:p>
            <a:r>
              <a:rPr lang="en-US" sz="1500" dirty="0" err="1"/>
              <a:t>ORA.pval.cutoff</a:t>
            </a:r>
            <a:r>
              <a:rPr lang="en-US" sz="1500" dirty="0"/>
              <a:t>=0.05</a:t>
            </a:r>
          </a:p>
          <a:p>
            <a:r>
              <a:rPr lang="en-US" sz="1500" dirty="0" err="1"/>
              <a:t>Total.Targets.inDb</a:t>
            </a:r>
            <a:r>
              <a:rPr lang="en-US" sz="1500" dirty="0"/>
              <a:t>=24535</a:t>
            </a:r>
          </a:p>
          <a:p>
            <a:r>
              <a:rPr lang="en-US" sz="1500" dirty="0" err="1"/>
              <a:t>Total.Regulators.inDb</a:t>
            </a:r>
            <a:r>
              <a:rPr lang="en-US" sz="1500" dirty="0"/>
              <a:t>=2973</a:t>
            </a:r>
          </a:p>
          <a:p>
            <a:r>
              <a:rPr lang="en-US" sz="1500" dirty="0" err="1"/>
              <a:t>Deregulated.targets.by.inputRegulator</a:t>
            </a:r>
            <a:r>
              <a:rPr lang="en-US" sz="1500" dirty="0"/>
              <a:t>=464</a:t>
            </a:r>
          </a:p>
          <a:p>
            <a:r>
              <a:rPr lang="en-US" sz="1500" dirty="0"/>
              <a:t>Deregulated.targets.of.inputRegulator.and.in.input.targetlist.overlap=0</a:t>
            </a:r>
          </a:p>
          <a:p>
            <a:r>
              <a:rPr lang="fr-FR" sz="1500" b="1" dirty="0" err="1">
                <a:solidFill>
                  <a:srgbClr val="C00000"/>
                </a:solidFill>
              </a:rPr>
              <a:t>no.of.resultant.interactions</a:t>
            </a:r>
            <a:r>
              <a:rPr lang="fr-FR" sz="1500" b="1" dirty="0">
                <a:solidFill>
                  <a:srgbClr val="C00000"/>
                </a:solidFill>
              </a:rPr>
              <a:t>=18</a:t>
            </a:r>
          </a:p>
          <a:p>
            <a:r>
              <a:rPr lang="en-US" sz="1500" dirty="0" err="1"/>
              <a:t>no.of.interactions.associated.with.input.disease</a:t>
            </a:r>
            <a:r>
              <a:rPr lang="en-US" sz="1500" dirty="0"/>
              <a:t>=2</a:t>
            </a:r>
          </a:p>
          <a:p>
            <a:r>
              <a:rPr lang="en-US" sz="1500" dirty="0" err="1"/>
              <a:t>venn.pval.hypergeom</a:t>
            </a:r>
            <a:r>
              <a:rPr lang="en-US" sz="1500" dirty="0"/>
              <a:t>=1</a:t>
            </a:r>
          </a:p>
          <a:p>
            <a:r>
              <a:rPr lang="en-US" sz="1500" dirty="0" err="1"/>
              <a:t>venn.pval.simulation</a:t>
            </a:r>
            <a:r>
              <a:rPr lang="en-US" sz="1500" dirty="0"/>
              <a:t>=1</a:t>
            </a:r>
          </a:p>
          <a:p>
            <a:r>
              <a:rPr lang="en-US" sz="1500" dirty="0" err="1"/>
              <a:t>Venn.image.path</a:t>
            </a:r>
            <a:r>
              <a:rPr lang="en-US" sz="1500" dirty="0"/>
              <a:t>=/home/</a:t>
            </a:r>
            <a:r>
              <a:rPr lang="en-US" sz="1500" dirty="0" err="1"/>
              <a:t>chris</a:t>
            </a:r>
            <a:r>
              <a:rPr lang="en-US" sz="1500" dirty="0"/>
              <a:t>/TF-site2/</a:t>
            </a:r>
            <a:r>
              <a:rPr lang="en-US" sz="1500" dirty="0" err="1"/>
              <a:t>tfmir</a:t>
            </a:r>
            <a:r>
              <a:rPr lang="en-US" sz="1500" dirty="0"/>
              <a:t>/uploads/tr2a6f5ichpnsiik8cpf92hll6/</a:t>
            </a:r>
            <a:r>
              <a:rPr lang="en-US" sz="1500" dirty="0" err="1"/>
              <a:t>tf</a:t>
            </a:r>
            <a:r>
              <a:rPr lang="en-US" sz="1500" dirty="0"/>
              <a:t>-gene/venn.png</a:t>
            </a:r>
          </a:p>
        </p:txBody>
      </p:sp>
      <p:pic>
        <p:nvPicPr>
          <p:cNvPr id="16" name="Picture 15">
            <a:extLst>
              <a:ext uri="{FF2B5EF4-FFF2-40B4-BE49-F238E27FC236}">
                <a16:creationId xmlns:a16="http://schemas.microsoft.com/office/drawing/2014/main" id="{53361D43-6F2D-47C9-964B-E1AFFEEF06A6}"/>
              </a:ext>
            </a:extLst>
          </p:cNvPr>
          <p:cNvPicPr>
            <a:picLocks noChangeAspect="1"/>
          </p:cNvPicPr>
          <p:nvPr/>
        </p:nvPicPr>
        <p:blipFill rotWithShape="1">
          <a:blip r:embed="rId3">
            <a:extLst>
              <a:ext uri="{28A0092B-C50C-407E-A947-70E740481C1C}">
                <a14:useLocalDpi xmlns:a14="http://schemas.microsoft.com/office/drawing/2010/main" val="0"/>
              </a:ext>
            </a:extLst>
          </a:blip>
          <a:srcRect l="14000" t="22000" b="24000"/>
          <a:stretch/>
        </p:blipFill>
        <p:spPr>
          <a:xfrm>
            <a:off x="1905000" y="5248328"/>
            <a:ext cx="1844604" cy="1158240"/>
          </a:xfrm>
          <a:prstGeom prst="rect">
            <a:avLst/>
          </a:prstGeom>
        </p:spPr>
      </p:pic>
    </p:spTree>
    <p:extLst>
      <p:ext uri="{BB962C8B-B14F-4D97-AF65-F5344CB8AC3E}">
        <p14:creationId xmlns:p14="http://schemas.microsoft.com/office/powerpoint/2010/main" val="238983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E67AD-3EF2-412E-ACE1-4BE4C08077AB}"/>
              </a:ext>
            </a:extLst>
          </p:cNvPr>
          <p:cNvSpPr/>
          <p:nvPr/>
        </p:nvSpPr>
        <p:spPr>
          <a:xfrm>
            <a:off x="424583" y="2359223"/>
            <a:ext cx="979755" cy="369332"/>
          </a:xfrm>
          <a:prstGeom prst="rect">
            <a:avLst/>
          </a:prstGeom>
        </p:spPr>
        <p:txBody>
          <a:bodyPr wrap="none">
            <a:spAutoFit/>
          </a:bodyPr>
          <a:lstStyle/>
          <a:p>
            <a:r>
              <a:rPr lang="en-US" dirty="0">
                <a:solidFill>
                  <a:srgbClr val="333333"/>
                </a:solidFill>
                <a:latin typeface="Arial" panose="020B0604020202020204" pitchFamily="34" charset="0"/>
              </a:rPr>
              <a:t>Bar plot</a:t>
            </a:r>
            <a:endParaRPr lang="en-US" dirty="0"/>
          </a:p>
        </p:txBody>
      </p:sp>
      <p:sp>
        <p:nvSpPr>
          <p:cNvPr id="5" name="Rectangle 4">
            <a:extLst>
              <a:ext uri="{FF2B5EF4-FFF2-40B4-BE49-F238E27FC236}">
                <a16:creationId xmlns:a16="http://schemas.microsoft.com/office/drawing/2014/main" id="{E7FFE9F3-6A48-4685-9A24-CD15063551A5}"/>
              </a:ext>
            </a:extLst>
          </p:cNvPr>
          <p:cNvSpPr/>
          <p:nvPr/>
        </p:nvSpPr>
        <p:spPr>
          <a:xfrm>
            <a:off x="404989" y="2728555"/>
            <a:ext cx="6614020" cy="923330"/>
          </a:xfrm>
          <a:prstGeom prst="rect">
            <a:avLst/>
          </a:prstGeom>
        </p:spPr>
        <p:txBody>
          <a:bodyPr wrap="square">
            <a:spAutoFit/>
          </a:bodyPr>
          <a:lstStyle/>
          <a:p>
            <a:r>
              <a:rPr lang="en-US" dirty="0">
                <a:solidFill>
                  <a:srgbClr val="333333"/>
                </a:solidFill>
                <a:latin typeface="Arial" panose="020B0604020202020204" pitchFamily="34" charset="0"/>
              </a:rPr>
              <a:t>This bar plot illustrates the correlations (similarities) between user-provided de-regulated miRNAs and the de-regulated miRNAs in other disease conditions</a:t>
            </a:r>
            <a:endParaRPr lang="en-US" dirty="0"/>
          </a:p>
        </p:txBody>
      </p:sp>
      <p:sp>
        <p:nvSpPr>
          <p:cNvPr id="6" name="Rectangle 5">
            <a:extLst>
              <a:ext uri="{FF2B5EF4-FFF2-40B4-BE49-F238E27FC236}">
                <a16:creationId xmlns:a16="http://schemas.microsoft.com/office/drawing/2014/main" id="{105A6E27-9A52-434F-A791-DB2B36900E05}"/>
              </a:ext>
            </a:extLst>
          </p:cNvPr>
          <p:cNvSpPr/>
          <p:nvPr/>
        </p:nvSpPr>
        <p:spPr>
          <a:xfrm>
            <a:off x="448491" y="3733800"/>
            <a:ext cx="6934200" cy="1754326"/>
          </a:xfrm>
          <a:prstGeom prst="rect">
            <a:avLst/>
          </a:prstGeom>
        </p:spPr>
        <p:txBody>
          <a:bodyPr wrap="square">
            <a:spAutoFit/>
          </a:bodyPr>
          <a:lstStyle/>
          <a:p>
            <a:r>
              <a:rPr lang="en-US" dirty="0">
                <a:solidFill>
                  <a:srgbClr val="333333"/>
                </a:solidFill>
                <a:latin typeface="Arial" panose="020B0604020202020204" pitchFamily="34" charset="0"/>
              </a:rPr>
              <a:t>This heatmap depicts the holistic view of miRNA de-regulation in the CUARATED DISEASE CONDITIONS. The palette correlates with the association score (de-regulation score, corrected for the specificity of miRNA de-regulation). The down-miRNAs are indicated by green boxes while the up-miRNAs are indicated by red boxes.</a:t>
            </a:r>
            <a:endParaRPr lang="en-US" dirty="0"/>
          </a:p>
        </p:txBody>
      </p:sp>
      <p:sp>
        <p:nvSpPr>
          <p:cNvPr id="7" name="Rectangle 6">
            <a:extLst>
              <a:ext uri="{FF2B5EF4-FFF2-40B4-BE49-F238E27FC236}">
                <a16:creationId xmlns:a16="http://schemas.microsoft.com/office/drawing/2014/main" id="{8DF9B31B-6B8D-4608-A11B-EE4E1477228C}"/>
              </a:ext>
            </a:extLst>
          </p:cNvPr>
          <p:cNvSpPr/>
          <p:nvPr/>
        </p:nvSpPr>
        <p:spPr>
          <a:xfrm>
            <a:off x="448491" y="4876800"/>
            <a:ext cx="8243940" cy="1723549"/>
          </a:xfrm>
          <a:prstGeom prst="rect">
            <a:avLst/>
          </a:prstGeom>
        </p:spPr>
        <p:txBody>
          <a:bodyPr wrap="square">
            <a:spAutoFit/>
          </a:bodyPr>
          <a:lstStyle/>
          <a:p>
            <a:br>
              <a:rPr lang="en-US" dirty="0"/>
            </a:br>
            <a:br>
              <a:rPr lang="en-US" dirty="0"/>
            </a:br>
            <a:r>
              <a:rPr lang="en-US" sz="1400" b="1" dirty="0">
                <a:solidFill>
                  <a:srgbClr val="000000"/>
                </a:solidFill>
                <a:latin typeface="Lucida Grande"/>
              </a:rPr>
              <a:t>Citation:</a:t>
            </a:r>
            <a:r>
              <a:rPr lang="en-US" sz="1400" dirty="0">
                <a:solidFill>
                  <a:srgbClr val="000000"/>
                </a:solidFill>
                <a:latin typeface="Lucida Grande"/>
              </a:rPr>
              <a:t> </a:t>
            </a:r>
            <a:r>
              <a:rPr lang="en-US" sz="1400" dirty="0" err="1">
                <a:solidFill>
                  <a:srgbClr val="000000"/>
                </a:solidFill>
                <a:latin typeface="Lucida Grande"/>
              </a:rPr>
              <a:t>Jianwei</a:t>
            </a:r>
            <a:r>
              <a:rPr lang="en-US" sz="1400" dirty="0">
                <a:solidFill>
                  <a:srgbClr val="000000"/>
                </a:solidFill>
                <a:latin typeface="Lucida Grande"/>
              </a:rPr>
              <a:t> Li, </a:t>
            </a:r>
            <a:r>
              <a:rPr lang="en-US" sz="1400" dirty="0" err="1">
                <a:solidFill>
                  <a:srgbClr val="000000"/>
                </a:solidFill>
                <a:latin typeface="Lucida Grande"/>
              </a:rPr>
              <a:t>Xiaofen</a:t>
            </a:r>
            <a:r>
              <a:rPr lang="en-US" sz="1400" dirty="0">
                <a:solidFill>
                  <a:srgbClr val="000000"/>
                </a:solidFill>
                <a:latin typeface="Lucida Grande"/>
              </a:rPr>
              <a:t> Han, </a:t>
            </a:r>
            <a:r>
              <a:rPr lang="en-US" sz="1400" dirty="0" err="1">
                <a:solidFill>
                  <a:srgbClr val="000000"/>
                </a:solidFill>
                <a:latin typeface="Lucida Grande"/>
              </a:rPr>
              <a:t>Yanping</a:t>
            </a:r>
            <a:r>
              <a:rPr lang="en-US" sz="1400" dirty="0">
                <a:solidFill>
                  <a:srgbClr val="000000"/>
                </a:solidFill>
                <a:latin typeface="Lucida Grande"/>
              </a:rPr>
              <a:t> Wan, Shan Zhang, </a:t>
            </a:r>
            <a:r>
              <a:rPr lang="en-US" sz="1400" dirty="0" err="1">
                <a:solidFill>
                  <a:srgbClr val="000000"/>
                </a:solidFill>
                <a:latin typeface="Lucida Grande"/>
              </a:rPr>
              <a:t>Yingshu</a:t>
            </a:r>
            <a:r>
              <a:rPr lang="en-US" sz="1400" dirty="0">
                <a:solidFill>
                  <a:srgbClr val="000000"/>
                </a:solidFill>
                <a:latin typeface="Lucida Grande"/>
              </a:rPr>
              <a:t> Zhao, Rui Fan, </a:t>
            </a:r>
            <a:r>
              <a:rPr lang="en-US" sz="1400" dirty="0" err="1">
                <a:solidFill>
                  <a:srgbClr val="000000"/>
                </a:solidFill>
                <a:latin typeface="Lucida Grande"/>
              </a:rPr>
              <a:t>Qinghua</a:t>
            </a:r>
            <a:r>
              <a:rPr lang="en-US" sz="1400" dirty="0">
                <a:solidFill>
                  <a:srgbClr val="000000"/>
                </a:solidFill>
                <a:latin typeface="Lucida Grande"/>
              </a:rPr>
              <a:t> Cui, and Yuan Zhou. TAM 2.0: tool for microRNA set analysis. Nucleic Acids Research, Volume 46, Issue W1, 2 July 2018, Pages:W180–W185.</a:t>
            </a:r>
            <a:br>
              <a:rPr lang="en-US" sz="1400" dirty="0"/>
            </a:br>
            <a:r>
              <a:rPr lang="en-US" sz="1400" dirty="0">
                <a:solidFill>
                  <a:srgbClr val="000000"/>
                </a:solidFill>
                <a:latin typeface="Lucida Grande"/>
              </a:rPr>
              <a:t>Ming Lu, Bing Shi, Juan Wang, </a:t>
            </a:r>
            <a:r>
              <a:rPr lang="en-US" sz="1400" dirty="0" err="1">
                <a:solidFill>
                  <a:srgbClr val="000000"/>
                </a:solidFill>
                <a:latin typeface="Lucida Grande"/>
              </a:rPr>
              <a:t>Qun</a:t>
            </a:r>
            <a:r>
              <a:rPr lang="en-US" sz="1400" dirty="0">
                <a:solidFill>
                  <a:srgbClr val="000000"/>
                </a:solidFill>
                <a:latin typeface="Lucida Grande"/>
              </a:rPr>
              <a:t> Cao and </a:t>
            </a:r>
            <a:r>
              <a:rPr lang="en-US" sz="1400" dirty="0" err="1">
                <a:solidFill>
                  <a:srgbClr val="000000"/>
                </a:solidFill>
                <a:latin typeface="Lucida Grande"/>
              </a:rPr>
              <a:t>Qinghua</a:t>
            </a:r>
            <a:r>
              <a:rPr lang="en-US" sz="1400" dirty="0">
                <a:solidFill>
                  <a:srgbClr val="000000"/>
                </a:solidFill>
                <a:latin typeface="Lucida Grande"/>
              </a:rPr>
              <a:t> Cui. TAM: A method for enrichment and depletion analysis of a microRNA category in a list of microRNAs. BMC Bioinformatics 2010, 11:41</a:t>
            </a:r>
            <a:endParaRPr lang="en-US" dirty="0"/>
          </a:p>
        </p:txBody>
      </p:sp>
      <p:sp>
        <p:nvSpPr>
          <p:cNvPr id="8" name="Rectangle 7">
            <a:extLst>
              <a:ext uri="{FF2B5EF4-FFF2-40B4-BE49-F238E27FC236}">
                <a16:creationId xmlns:a16="http://schemas.microsoft.com/office/drawing/2014/main" id="{6427BDF7-4CE3-4901-A1C0-6AC6ABC56D4E}"/>
              </a:ext>
            </a:extLst>
          </p:cNvPr>
          <p:cNvSpPr/>
          <p:nvPr/>
        </p:nvSpPr>
        <p:spPr>
          <a:xfrm>
            <a:off x="485502" y="385225"/>
            <a:ext cx="7924799" cy="1723549"/>
          </a:xfrm>
          <a:prstGeom prst="rect">
            <a:avLst/>
          </a:prstGeom>
        </p:spPr>
        <p:txBody>
          <a:bodyPr wrap="square">
            <a:spAutoFit/>
          </a:bodyPr>
          <a:lstStyle/>
          <a:p>
            <a:pPr algn="ctr"/>
            <a:r>
              <a:rPr lang="en-US" b="1" dirty="0">
                <a:solidFill>
                  <a:srgbClr val="333333"/>
                </a:solidFill>
                <a:latin typeface="Arial" panose="020B0604020202020204" pitchFamily="34" charset="0"/>
              </a:rPr>
              <a:t>TAM 2.0 A tool for miRNA set analysis, </a:t>
            </a:r>
            <a:r>
              <a:rPr lang="en-US" b="1" dirty="0"/>
              <a:t>Resource type:</a:t>
            </a:r>
            <a:r>
              <a:rPr lang="en-US" dirty="0"/>
              <a:t> Web query-driven software.</a:t>
            </a:r>
            <a:br>
              <a:rPr lang="en-US" dirty="0"/>
            </a:br>
            <a:r>
              <a:rPr lang="en-US" sz="1400" b="1" dirty="0"/>
              <a:t>Description:</a:t>
            </a:r>
            <a:r>
              <a:rPr lang="en-US" sz="1400" dirty="0"/>
              <a:t> TAM is a web-accessible program that is in the first version. For a given list of miRNAs, for example the deregulated miRNAs from microarray or deep sequencing experiments, TAM is able to identify enriched miRNA sets and explore novel miRNAs related to the input, and therefore is able to predict novel miRNAs for given function and diseases(Lu et al., BMC Bioinformatics 2010). In 2018, </a:t>
            </a:r>
            <a:r>
              <a:rPr lang="en-US" sz="1400" dirty="0">
                <a:hlinkClick r:id="rId2"/>
              </a:rPr>
              <a:t>TAM 2.0</a:t>
            </a:r>
            <a:r>
              <a:rPr lang="en-US" sz="1400" dirty="0"/>
              <a:t> was released.</a:t>
            </a:r>
            <a:endParaRPr lang="en-US" b="1"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116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BF95B5-914E-4443-A0E8-AFE0786AAC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685800"/>
            <a:ext cx="3429000" cy="31609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5E41A4D0-3177-4949-ADAB-4CEDC7E848C2}"/>
              </a:ext>
            </a:extLst>
          </p:cNvPr>
          <p:cNvSpPr txBox="1"/>
          <p:nvPr/>
        </p:nvSpPr>
        <p:spPr>
          <a:xfrm>
            <a:off x="609600" y="5410200"/>
            <a:ext cx="7848600" cy="646331"/>
          </a:xfrm>
          <a:prstGeom prst="rect">
            <a:avLst/>
          </a:prstGeom>
          <a:noFill/>
        </p:spPr>
        <p:txBody>
          <a:bodyPr wrap="square" rtlCol="0">
            <a:spAutoFit/>
          </a:bodyPr>
          <a:lstStyle/>
          <a:p>
            <a:r>
              <a:rPr lang="en-US" dirty="0">
                <a:solidFill>
                  <a:srgbClr val="333333"/>
                </a:solidFill>
                <a:latin typeface="Arial" panose="020B0604020202020204" pitchFamily="34" charset="0"/>
              </a:rPr>
              <a:t>Bar plot </a:t>
            </a:r>
            <a:r>
              <a:rPr lang="en-US" dirty="0"/>
              <a:t>depicting </a:t>
            </a:r>
            <a:r>
              <a:rPr lang="en-US" dirty="0">
                <a:solidFill>
                  <a:srgbClr val="333333"/>
                </a:solidFill>
                <a:latin typeface="Arial" panose="020B0604020202020204" pitchFamily="34" charset="0"/>
              </a:rPr>
              <a:t>the similarities between user-provided de-regulated miRNAs and the de-regulated miRNAs in other disease conditions</a:t>
            </a:r>
            <a:r>
              <a:rPr lang="en-US" dirty="0"/>
              <a:t> </a:t>
            </a:r>
          </a:p>
        </p:txBody>
      </p:sp>
      <p:sp>
        <p:nvSpPr>
          <p:cNvPr id="6" name="TextBox 5">
            <a:extLst>
              <a:ext uri="{FF2B5EF4-FFF2-40B4-BE49-F238E27FC236}">
                <a16:creationId xmlns:a16="http://schemas.microsoft.com/office/drawing/2014/main" id="{BB242961-89AF-4E23-9DD0-B91C2678A7BE}"/>
              </a:ext>
            </a:extLst>
          </p:cNvPr>
          <p:cNvSpPr txBox="1"/>
          <p:nvPr/>
        </p:nvSpPr>
        <p:spPr>
          <a:xfrm>
            <a:off x="1143000" y="4267200"/>
            <a:ext cx="1524000" cy="369332"/>
          </a:xfrm>
          <a:prstGeom prst="rect">
            <a:avLst/>
          </a:prstGeom>
          <a:noFill/>
        </p:spPr>
        <p:txBody>
          <a:bodyPr wrap="square" rtlCol="0">
            <a:spAutoFit/>
          </a:bodyPr>
          <a:lstStyle/>
          <a:p>
            <a:r>
              <a:rPr lang="en-US" dirty="0"/>
              <a:t>Male</a:t>
            </a:r>
          </a:p>
        </p:txBody>
      </p:sp>
      <p:sp>
        <p:nvSpPr>
          <p:cNvPr id="7" name="TextBox 6">
            <a:extLst>
              <a:ext uri="{FF2B5EF4-FFF2-40B4-BE49-F238E27FC236}">
                <a16:creationId xmlns:a16="http://schemas.microsoft.com/office/drawing/2014/main" id="{E5A66053-789C-4BC3-BFF2-62AD3F41E399}"/>
              </a:ext>
            </a:extLst>
          </p:cNvPr>
          <p:cNvSpPr txBox="1"/>
          <p:nvPr/>
        </p:nvSpPr>
        <p:spPr>
          <a:xfrm>
            <a:off x="6553200" y="4267200"/>
            <a:ext cx="1524000" cy="369332"/>
          </a:xfrm>
          <a:prstGeom prst="rect">
            <a:avLst/>
          </a:prstGeom>
          <a:noFill/>
        </p:spPr>
        <p:txBody>
          <a:bodyPr wrap="square" rtlCol="0">
            <a:spAutoFit/>
          </a:bodyPr>
          <a:lstStyle/>
          <a:p>
            <a:r>
              <a:rPr lang="en-US" dirty="0"/>
              <a:t>Female</a:t>
            </a:r>
          </a:p>
        </p:txBody>
      </p:sp>
      <p:pic>
        <p:nvPicPr>
          <p:cNvPr id="9" name="Picture 8">
            <a:extLst>
              <a:ext uri="{FF2B5EF4-FFF2-40B4-BE49-F238E27FC236}">
                <a16:creationId xmlns:a16="http://schemas.microsoft.com/office/drawing/2014/main" id="{F3112F52-1274-4FBB-A000-EA6245DFE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952" y="801469"/>
            <a:ext cx="4038600" cy="29323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A38CABB0-5CF4-443D-BA65-719A0EAC01DF}"/>
              </a:ext>
            </a:extLst>
          </p:cNvPr>
          <p:cNvSpPr/>
          <p:nvPr/>
        </p:nvSpPr>
        <p:spPr>
          <a:xfrm>
            <a:off x="2438400" y="106234"/>
            <a:ext cx="3621441" cy="369332"/>
          </a:xfrm>
          <a:prstGeom prst="rect">
            <a:avLst/>
          </a:prstGeom>
        </p:spPr>
        <p:txBody>
          <a:bodyPr wrap="none">
            <a:spAutoFit/>
          </a:bodyPr>
          <a:lstStyle/>
          <a:p>
            <a:r>
              <a:rPr lang="en-US" b="1" dirty="0">
                <a:solidFill>
                  <a:srgbClr val="333333"/>
                </a:solidFill>
                <a:latin typeface="Arial" panose="020B0604020202020204" pitchFamily="34" charset="0"/>
              </a:rPr>
              <a:t>TAM 2.0 for miRNA set analysis</a:t>
            </a:r>
            <a:endParaRPr lang="en-US" dirty="0"/>
          </a:p>
        </p:txBody>
      </p:sp>
    </p:spTree>
    <p:extLst>
      <p:ext uri="{BB962C8B-B14F-4D97-AF65-F5344CB8AC3E}">
        <p14:creationId xmlns:p14="http://schemas.microsoft.com/office/powerpoint/2010/main" val="1510571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73B4106-A670-44E1-912C-D54E4E9EE92A}"/>
              </a:ext>
            </a:extLst>
          </p:cNvPr>
          <p:cNvSpPr/>
          <p:nvPr/>
        </p:nvSpPr>
        <p:spPr>
          <a:xfrm>
            <a:off x="5286068" y="2490532"/>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A0B2F7-FCEC-446C-AE72-FBFEF8997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24" y="3795462"/>
            <a:ext cx="3795943" cy="188083"/>
          </a:xfrm>
          <a:prstGeom prst="rect">
            <a:avLst/>
          </a:prstGeom>
        </p:spPr>
      </p:pic>
      <p:pic>
        <p:nvPicPr>
          <p:cNvPr id="7" name="Picture 6">
            <a:extLst>
              <a:ext uri="{FF2B5EF4-FFF2-40B4-BE49-F238E27FC236}">
                <a16:creationId xmlns:a16="http://schemas.microsoft.com/office/drawing/2014/main" id="{BE6E0248-5FBA-46E5-AA06-9D9C53D65F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676855"/>
            <a:ext cx="3795943" cy="3124200"/>
          </a:xfrm>
          <a:prstGeom prst="rect">
            <a:avLst/>
          </a:prstGeom>
        </p:spPr>
      </p:pic>
      <p:sp>
        <p:nvSpPr>
          <p:cNvPr id="10" name="Rectangle 9">
            <a:extLst>
              <a:ext uri="{FF2B5EF4-FFF2-40B4-BE49-F238E27FC236}">
                <a16:creationId xmlns:a16="http://schemas.microsoft.com/office/drawing/2014/main" id="{2006DF7A-69C1-4FDE-BC88-B34F977B0F23}"/>
              </a:ext>
            </a:extLst>
          </p:cNvPr>
          <p:cNvSpPr/>
          <p:nvPr/>
        </p:nvSpPr>
        <p:spPr>
          <a:xfrm>
            <a:off x="520077" y="5370663"/>
            <a:ext cx="7772400" cy="954107"/>
          </a:xfrm>
          <a:prstGeom prst="rect">
            <a:avLst/>
          </a:prstGeom>
        </p:spPr>
        <p:txBody>
          <a:bodyPr wrap="square">
            <a:spAutoFit/>
          </a:bodyPr>
          <a:lstStyle/>
          <a:p>
            <a:r>
              <a:rPr lang="en-US" sz="1400" dirty="0"/>
              <a:t>This heatmap depicts the holistic view of miRNA de-regulation in the CUARATED DISEASE CONDITIONS. The palette correlates with the association score (de-regulation score, corrected for the specificity of miRNA de-regulation). The down-miRNAs are indicated by green boxes while the up-miRNAs are indicated by red boxes.</a:t>
            </a:r>
          </a:p>
        </p:txBody>
      </p:sp>
      <p:sp>
        <p:nvSpPr>
          <p:cNvPr id="11" name="TextBox 10">
            <a:extLst>
              <a:ext uri="{FF2B5EF4-FFF2-40B4-BE49-F238E27FC236}">
                <a16:creationId xmlns:a16="http://schemas.microsoft.com/office/drawing/2014/main" id="{0C6A2E00-9D08-4A48-A91A-F1B5F14FAA92}"/>
              </a:ext>
            </a:extLst>
          </p:cNvPr>
          <p:cNvSpPr txBox="1"/>
          <p:nvPr/>
        </p:nvSpPr>
        <p:spPr>
          <a:xfrm>
            <a:off x="1371600" y="4381717"/>
            <a:ext cx="1447800" cy="381000"/>
          </a:xfrm>
          <a:prstGeom prst="rect">
            <a:avLst/>
          </a:prstGeom>
          <a:noFill/>
        </p:spPr>
        <p:txBody>
          <a:bodyPr wrap="square" rtlCol="0">
            <a:spAutoFit/>
          </a:bodyPr>
          <a:lstStyle/>
          <a:p>
            <a:r>
              <a:rPr lang="en-US" dirty="0"/>
              <a:t>Male</a:t>
            </a:r>
          </a:p>
        </p:txBody>
      </p:sp>
      <p:sp>
        <p:nvSpPr>
          <p:cNvPr id="12" name="TextBox 11">
            <a:extLst>
              <a:ext uri="{FF2B5EF4-FFF2-40B4-BE49-F238E27FC236}">
                <a16:creationId xmlns:a16="http://schemas.microsoft.com/office/drawing/2014/main" id="{04DEA14F-4CF1-47EF-9FBA-2D499081EA2B}"/>
              </a:ext>
            </a:extLst>
          </p:cNvPr>
          <p:cNvSpPr txBox="1"/>
          <p:nvPr/>
        </p:nvSpPr>
        <p:spPr>
          <a:xfrm>
            <a:off x="6819900" y="4442492"/>
            <a:ext cx="1447800" cy="381000"/>
          </a:xfrm>
          <a:prstGeom prst="rect">
            <a:avLst/>
          </a:prstGeom>
          <a:noFill/>
        </p:spPr>
        <p:txBody>
          <a:bodyPr wrap="square" rtlCol="0">
            <a:spAutoFit/>
          </a:bodyPr>
          <a:lstStyle/>
          <a:p>
            <a:r>
              <a:rPr lang="en-US" dirty="0"/>
              <a:t>Female</a:t>
            </a:r>
          </a:p>
        </p:txBody>
      </p:sp>
      <p:pic>
        <p:nvPicPr>
          <p:cNvPr id="14" name="Picture 13">
            <a:extLst>
              <a:ext uri="{FF2B5EF4-FFF2-40B4-BE49-F238E27FC236}">
                <a16:creationId xmlns:a16="http://schemas.microsoft.com/office/drawing/2014/main" id="{B7EA3A62-09FD-424A-A60E-644B65BCE5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992" y="433468"/>
            <a:ext cx="4165208" cy="3650007"/>
          </a:xfrm>
          <a:prstGeom prst="rect">
            <a:avLst/>
          </a:prstGeom>
        </p:spPr>
      </p:pic>
      <p:pic>
        <p:nvPicPr>
          <p:cNvPr id="16" name="Picture 15">
            <a:extLst>
              <a:ext uri="{FF2B5EF4-FFF2-40B4-BE49-F238E27FC236}">
                <a16:creationId xmlns:a16="http://schemas.microsoft.com/office/drawing/2014/main" id="{7C9EDC3E-BCA3-4EAC-A9D7-7BB13B8217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5083" y="3955125"/>
            <a:ext cx="3292296" cy="128350"/>
          </a:xfrm>
          <a:prstGeom prst="rect">
            <a:avLst/>
          </a:prstGeom>
        </p:spPr>
      </p:pic>
      <p:sp>
        <p:nvSpPr>
          <p:cNvPr id="20" name="Rectangle 19">
            <a:extLst>
              <a:ext uri="{FF2B5EF4-FFF2-40B4-BE49-F238E27FC236}">
                <a16:creationId xmlns:a16="http://schemas.microsoft.com/office/drawing/2014/main" id="{785F339C-7701-4AC7-978E-991DE52B0626}"/>
              </a:ext>
            </a:extLst>
          </p:cNvPr>
          <p:cNvSpPr/>
          <p:nvPr/>
        </p:nvSpPr>
        <p:spPr>
          <a:xfrm>
            <a:off x="5007217" y="1959548"/>
            <a:ext cx="3625365" cy="2155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4A93360-6DD2-40C4-A3A3-07613098A98B}"/>
              </a:ext>
            </a:extLst>
          </p:cNvPr>
          <p:cNvSpPr/>
          <p:nvPr/>
        </p:nvSpPr>
        <p:spPr>
          <a:xfrm>
            <a:off x="5088548" y="3911508"/>
            <a:ext cx="3625365" cy="2155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C5CDC8-7B5A-4B37-A387-C58D13C70428}"/>
              </a:ext>
            </a:extLst>
          </p:cNvPr>
          <p:cNvSpPr/>
          <p:nvPr/>
        </p:nvSpPr>
        <p:spPr>
          <a:xfrm>
            <a:off x="304800" y="1371600"/>
            <a:ext cx="3962400" cy="2155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34DF24-E8E4-4D4B-9A6B-A314ECDCFDF6}"/>
              </a:ext>
            </a:extLst>
          </p:cNvPr>
          <p:cNvSpPr/>
          <p:nvPr/>
        </p:nvSpPr>
        <p:spPr>
          <a:xfrm>
            <a:off x="2438400" y="106234"/>
            <a:ext cx="3621441" cy="369332"/>
          </a:xfrm>
          <a:prstGeom prst="rect">
            <a:avLst/>
          </a:prstGeom>
        </p:spPr>
        <p:txBody>
          <a:bodyPr wrap="none">
            <a:spAutoFit/>
          </a:bodyPr>
          <a:lstStyle/>
          <a:p>
            <a:r>
              <a:rPr lang="en-US" b="1" dirty="0">
                <a:solidFill>
                  <a:srgbClr val="333333"/>
                </a:solidFill>
                <a:latin typeface="Arial" panose="020B0604020202020204" pitchFamily="34" charset="0"/>
              </a:rPr>
              <a:t>TAM 2.0 for miRNA set analysis</a:t>
            </a:r>
            <a:endParaRPr lang="en-US" dirty="0"/>
          </a:p>
        </p:txBody>
      </p:sp>
    </p:spTree>
    <p:extLst>
      <p:ext uri="{BB962C8B-B14F-4D97-AF65-F5344CB8AC3E}">
        <p14:creationId xmlns:p14="http://schemas.microsoft.com/office/powerpoint/2010/main" val="265213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69CE53-8ABB-4E64-B0EF-4C4C469F3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898" y="762000"/>
            <a:ext cx="3886200" cy="25991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C096BCF-BDC9-4EEB-8A65-0A62F60E6D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8904" y="764178"/>
            <a:ext cx="3609908" cy="2599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EB5CDD79-3052-4B66-8A9D-600933402BF0}"/>
              </a:ext>
            </a:extLst>
          </p:cNvPr>
          <p:cNvSpPr txBox="1"/>
          <p:nvPr/>
        </p:nvSpPr>
        <p:spPr>
          <a:xfrm>
            <a:off x="501831" y="217715"/>
            <a:ext cx="4076700" cy="369332"/>
          </a:xfrm>
          <a:prstGeom prst="rect">
            <a:avLst/>
          </a:prstGeom>
          <a:noFill/>
        </p:spPr>
        <p:txBody>
          <a:bodyPr wrap="square" rtlCol="0">
            <a:spAutoFit/>
          </a:bodyPr>
          <a:lstStyle/>
          <a:p>
            <a:r>
              <a:rPr lang="en-US" dirty="0"/>
              <a:t>Male ( underrepresentation analysis)</a:t>
            </a:r>
          </a:p>
        </p:txBody>
      </p:sp>
      <p:sp>
        <p:nvSpPr>
          <p:cNvPr id="9" name="TextBox 8">
            <a:extLst>
              <a:ext uri="{FF2B5EF4-FFF2-40B4-BE49-F238E27FC236}">
                <a16:creationId xmlns:a16="http://schemas.microsoft.com/office/drawing/2014/main" id="{6284AC5C-DD8E-4C06-ACE5-44AB08EC1D8A}"/>
              </a:ext>
            </a:extLst>
          </p:cNvPr>
          <p:cNvSpPr txBox="1"/>
          <p:nvPr/>
        </p:nvSpPr>
        <p:spPr>
          <a:xfrm>
            <a:off x="5448302" y="222069"/>
            <a:ext cx="3200400" cy="369332"/>
          </a:xfrm>
          <a:prstGeom prst="rect">
            <a:avLst/>
          </a:prstGeom>
          <a:noFill/>
        </p:spPr>
        <p:txBody>
          <a:bodyPr wrap="square" rtlCol="0">
            <a:spAutoFit/>
          </a:bodyPr>
          <a:lstStyle/>
          <a:p>
            <a:r>
              <a:rPr lang="en-US" dirty="0"/>
              <a:t>Female (overrepresentation)</a:t>
            </a:r>
          </a:p>
        </p:txBody>
      </p:sp>
      <p:pic>
        <p:nvPicPr>
          <p:cNvPr id="11" name="Picture 10">
            <a:extLst>
              <a:ext uri="{FF2B5EF4-FFF2-40B4-BE49-F238E27FC236}">
                <a16:creationId xmlns:a16="http://schemas.microsoft.com/office/drawing/2014/main" id="{1F783482-6650-49B2-925E-2B3F3CE1B5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0" y="3657600"/>
            <a:ext cx="3724006"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43006190-CBB8-488F-9B1D-D1A4582CA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3657600"/>
            <a:ext cx="3407940"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9DD915DA-63D3-4DDB-8932-AEA0003EEAE6}"/>
              </a:ext>
            </a:extLst>
          </p:cNvPr>
          <p:cNvSpPr/>
          <p:nvPr/>
        </p:nvSpPr>
        <p:spPr>
          <a:xfrm>
            <a:off x="2540181" y="6281766"/>
            <a:ext cx="3621441" cy="369332"/>
          </a:xfrm>
          <a:prstGeom prst="rect">
            <a:avLst/>
          </a:prstGeom>
        </p:spPr>
        <p:txBody>
          <a:bodyPr wrap="none">
            <a:spAutoFit/>
          </a:bodyPr>
          <a:lstStyle/>
          <a:p>
            <a:r>
              <a:rPr lang="en-US" b="1" dirty="0">
                <a:solidFill>
                  <a:srgbClr val="333333"/>
                </a:solidFill>
                <a:latin typeface="Arial" panose="020B0604020202020204" pitchFamily="34" charset="0"/>
              </a:rPr>
              <a:t>TAM 2.0 for miRNA set analysis</a:t>
            </a:r>
            <a:endParaRPr lang="en-US" dirty="0"/>
          </a:p>
        </p:txBody>
      </p:sp>
    </p:spTree>
    <p:extLst>
      <p:ext uri="{BB962C8B-B14F-4D97-AF65-F5344CB8AC3E}">
        <p14:creationId xmlns:p14="http://schemas.microsoft.com/office/powerpoint/2010/main" val="281820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93CFA2-A877-4F92-A387-BFFD2984D03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838200"/>
            <a:ext cx="3962400" cy="2425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414B7313-68B1-44AF-A0EA-C7A6FD86CE43}"/>
              </a:ext>
            </a:extLst>
          </p:cNvPr>
          <p:cNvSpPr txBox="1"/>
          <p:nvPr/>
        </p:nvSpPr>
        <p:spPr>
          <a:xfrm>
            <a:off x="495300" y="304800"/>
            <a:ext cx="4076700" cy="369332"/>
          </a:xfrm>
          <a:prstGeom prst="rect">
            <a:avLst/>
          </a:prstGeom>
          <a:noFill/>
        </p:spPr>
        <p:txBody>
          <a:bodyPr wrap="square" rtlCol="0">
            <a:spAutoFit/>
          </a:bodyPr>
          <a:lstStyle/>
          <a:p>
            <a:r>
              <a:rPr lang="en-US" dirty="0"/>
              <a:t>Male ( underrepresentation analysis)</a:t>
            </a:r>
          </a:p>
        </p:txBody>
      </p:sp>
      <p:sp>
        <p:nvSpPr>
          <p:cNvPr id="7" name="TextBox 6">
            <a:extLst>
              <a:ext uri="{FF2B5EF4-FFF2-40B4-BE49-F238E27FC236}">
                <a16:creationId xmlns:a16="http://schemas.microsoft.com/office/drawing/2014/main" id="{97EEAFFD-2D96-421A-9200-D42EF2DB7CDB}"/>
              </a:ext>
            </a:extLst>
          </p:cNvPr>
          <p:cNvSpPr txBox="1"/>
          <p:nvPr/>
        </p:nvSpPr>
        <p:spPr>
          <a:xfrm>
            <a:off x="5334000" y="228600"/>
            <a:ext cx="3200400" cy="369332"/>
          </a:xfrm>
          <a:prstGeom prst="rect">
            <a:avLst/>
          </a:prstGeom>
          <a:noFill/>
        </p:spPr>
        <p:txBody>
          <a:bodyPr wrap="square" rtlCol="0">
            <a:spAutoFit/>
          </a:bodyPr>
          <a:lstStyle/>
          <a:p>
            <a:r>
              <a:rPr lang="en-US" dirty="0"/>
              <a:t>Female (overrepresentation)</a:t>
            </a:r>
          </a:p>
        </p:txBody>
      </p:sp>
      <p:pic>
        <p:nvPicPr>
          <p:cNvPr id="9" name="Picture 8">
            <a:extLst>
              <a:ext uri="{FF2B5EF4-FFF2-40B4-BE49-F238E27FC236}">
                <a16:creationId xmlns:a16="http://schemas.microsoft.com/office/drawing/2014/main" id="{1CCBD330-E78D-4F82-A738-B426972B97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838200"/>
            <a:ext cx="4038600" cy="2425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BA1D7786-78E8-47CB-AE97-4E8FFC7D85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0" y="3503562"/>
            <a:ext cx="4038600" cy="2653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F8F63D3A-C380-4463-BC50-BDC715F69C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300" y="3557925"/>
            <a:ext cx="3962400" cy="2538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19031B7A-254D-4D11-8E64-D04774A24246}"/>
              </a:ext>
            </a:extLst>
          </p:cNvPr>
          <p:cNvSpPr/>
          <p:nvPr/>
        </p:nvSpPr>
        <p:spPr>
          <a:xfrm>
            <a:off x="2819400" y="6368534"/>
            <a:ext cx="3621441" cy="369332"/>
          </a:xfrm>
          <a:prstGeom prst="rect">
            <a:avLst/>
          </a:prstGeom>
        </p:spPr>
        <p:txBody>
          <a:bodyPr wrap="none">
            <a:spAutoFit/>
          </a:bodyPr>
          <a:lstStyle/>
          <a:p>
            <a:r>
              <a:rPr lang="en-US" b="1" dirty="0">
                <a:solidFill>
                  <a:srgbClr val="333333"/>
                </a:solidFill>
                <a:latin typeface="Arial" panose="020B0604020202020204" pitchFamily="34" charset="0"/>
              </a:rPr>
              <a:t>TAM 2.0 for miRNA set analysis</a:t>
            </a:r>
            <a:endParaRPr lang="en-US" dirty="0"/>
          </a:p>
        </p:txBody>
      </p:sp>
    </p:spTree>
    <p:extLst>
      <p:ext uri="{BB962C8B-B14F-4D97-AF65-F5344CB8AC3E}">
        <p14:creationId xmlns:p14="http://schemas.microsoft.com/office/powerpoint/2010/main" val="422126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5939-A678-4263-9AAC-86355A9FAD36}"/>
              </a:ext>
            </a:extLst>
          </p:cNvPr>
          <p:cNvSpPr>
            <a:spLocks noGrp="1"/>
          </p:cNvSpPr>
          <p:nvPr>
            <p:ph type="title"/>
          </p:nvPr>
        </p:nvSpPr>
        <p:spPr/>
        <p:txBody>
          <a:bodyPr/>
          <a:lstStyle/>
          <a:p>
            <a:r>
              <a:rPr lang="en-US" dirty="0"/>
              <a:t>General numbers</a:t>
            </a:r>
          </a:p>
        </p:txBody>
      </p:sp>
      <p:graphicFrame>
        <p:nvGraphicFramePr>
          <p:cNvPr id="5" name="Table 5">
            <a:extLst>
              <a:ext uri="{FF2B5EF4-FFF2-40B4-BE49-F238E27FC236}">
                <a16:creationId xmlns:a16="http://schemas.microsoft.com/office/drawing/2014/main" id="{5DFE88C0-CD30-48C6-BF50-CBB689E22BDD}"/>
              </a:ext>
            </a:extLst>
          </p:cNvPr>
          <p:cNvGraphicFramePr>
            <a:graphicFrameLocks noGrp="1"/>
          </p:cNvGraphicFramePr>
          <p:nvPr>
            <p:ph idx="1"/>
            <p:extLst>
              <p:ext uri="{D42A27DB-BD31-4B8C-83A1-F6EECF244321}">
                <p14:modId xmlns:p14="http://schemas.microsoft.com/office/powerpoint/2010/main" val="1014361315"/>
              </p:ext>
            </p:extLst>
          </p:nvPr>
        </p:nvGraphicFramePr>
        <p:xfrm>
          <a:off x="609600" y="1752600"/>
          <a:ext cx="7162800" cy="1107440"/>
        </p:xfrm>
        <a:graphic>
          <a:graphicData uri="http://schemas.openxmlformats.org/drawingml/2006/table">
            <a:tbl>
              <a:tblPr firstRow="1" bandRow="1">
                <a:tableStyleId>{5C22544A-7EE6-4342-B048-85BDC9FD1C3A}</a:tableStyleId>
              </a:tblPr>
              <a:tblGrid>
                <a:gridCol w="2387600">
                  <a:extLst>
                    <a:ext uri="{9D8B030D-6E8A-4147-A177-3AD203B41FA5}">
                      <a16:colId xmlns:a16="http://schemas.microsoft.com/office/drawing/2014/main" val="3436389463"/>
                    </a:ext>
                  </a:extLst>
                </a:gridCol>
                <a:gridCol w="2387600">
                  <a:extLst>
                    <a:ext uri="{9D8B030D-6E8A-4147-A177-3AD203B41FA5}">
                      <a16:colId xmlns:a16="http://schemas.microsoft.com/office/drawing/2014/main" val="4260774001"/>
                    </a:ext>
                  </a:extLst>
                </a:gridCol>
                <a:gridCol w="2387600">
                  <a:extLst>
                    <a:ext uri="{9D8B030D-6E8A-4147-A177-3AD203B41FA5}">
                      <a16:colId xmlns:a16="http://schemas.microsoft.com/office/drawing/2014/main" val="1204870179"/>
                    </a:ext>
                  </a:extLst>
                </a:gridCol>
              </a:tblGrid>
              <a:tr h="294640">
                <a:tc>
                  <a:txBody>
                    <a:bodyPr/>
                    <a:lstStyle/>
                    <a:p>
                      <a:r>
                        <a:rPr lang="en-US" dirty="0"/>
                        <a:t>                   Type</a:t>
                      </a:r>
                    </a:p>
                  </a:txBody>
                  <a:tcPr/>
                </a:tc>
                <a:tc>
                  <a:txBody>
                    <a:bodyPr/>
                    <a:lstStyle/>
                    <a:p>
                      <a:r>
                        <a:rPr lang="en-US" dirty="0"/>
                        <a:t>                Female       </a:t>
                      </a:r>
                    </a:p>
                  </a:txBody>
                  <a:tcPr/>
                </a:tc>
                <a:tc>
                  <a:txBody>
                    <a:bodyPr/>
                    <a:lstStyle/>
                    <a:p>
                      <a:r>
                        <a:rPr lang="en-US" dirty="0"/>
                        <a:t>                      Male</a:t>
                      </a:r>
                    </a:p>
                  </a:txBody>
                  <a:tcPr/>
                </a:tc>
                <a:extLst>
                  <a:ext uri="{0D108BD9-81ED-4DB2-BD59-A6C34878D82A}">
                    <a16:rowId xmlns:a16="http://schemas.microsoft.com/office/drawing/2014/main" val="3576559026"/>
                  </a:ext>
                </a:extLst>
              </a:tr>
              <a:tr h="370840">
                <a:tc>
                  <a:txBody>
                    <a:bodyPr/>
                    <a:lstStyle/>
                    <a:p>
                      <a:r>
                        <a:rPr lang="en-US" dirty="0"/>
                        <a:t>           Primary Tumor</a:t>
                      </a:r>
                    </a:p>
                  </a:txBody>
                  <a:tcPr/>
                </a:tc>
                <a:tc>
                  <a:txBody>
                    <a:bodyPr/>
                    <a:lstStyle/>
                    <a:p>
                      <a:r>
                        <a:rPr lang="en-US" dirty="0"/>
                        <a:t>                      186</a:t>
                      </a:r>
                    </a:p>
                  </a:txBody>
                  <a:tcPr/>
                </a:tc>
                <a:tc>
                  <a:txBody>
                    <a:bodyPr/>
                    <a:lstStyle/>
                    <a:p>
                      <a:r>
                        <a:rPr lang="en-US" dirty="0"/>
                        <a:t>                       352</a:t>
                      </a:r>
                    </a:p>
                  </a:txBody>
                  <a:tcPr/>
                </a:tc>
                <a:extLst>
                  <a:ext uri="{0D108BD9-81ED-4DB2-BD59-A6C34878D82A}">
                    <a16:rowId xmlns:a16="http://schemas.microsoft.com/office/drawing/2014/main" val="2355977523"/>
                  </a:ext>
                </a:extLst>
              </a:tr>
              <a:tr h="370840">
                <a:tc>
                  <a:txBody>
                    <a:bodyPr/>
                    <a:lstStyle/>
                    <a:p>
                      <a:r>
                        <a:rPr lang="en-US" dirty="0"/>
                        <a:t>      Solid Tissue Normal</a:t>
                      </a:r>
                    </a:p>
                  </a:txBody>
                  <a:tcPr/>
                </a:tc>
                <a:tc>
                  <a:txBody>
                    <a:bodyPr/>
                    <a:lstStyle/>
                    <a:p>
                      <a:r>
                        <a:rPr lang="en-US" dirty="0"/>
                        <a:t>                       20</a:t>
                      </a:r>
                    </a:p>
                  </a:txBody>
                  <a:tcPr/>
                </a:tc>
                <a:tc>
                  <a:txBody>
                    <a:bodyPr/>
                    <a:lstStyle/>
                    <a:p>
                      <a:r>
                        <a:rPr lang="en-US" dirty="0"/>
                        <a:t>                        52</a:t>
                      </a:r>
                    </a:p>
                  </a:txBody>
                  <a:tcPr/>
                </a:tc>
                <a:extLst>
                  <a:ext uri="{0D108BD9-81ED-4DB2-BD59-A6C34878D82A}">
                    <a16:rowId xmlns:a16="http://schemas.microsoft.com/office/drawing/2014/main" val="2700102934"/>
                  </a:ext>
                </a:extLst>
              </a:tr>
            </a:tbl>
          </a:graphicData>
        </a:graphic>
      </p:graphicFrame>
      <p:graphicFrame>
        <p:nvGraphicFramePr>
          <p:cNvPr id="7" name="Table 7">
            <a:extLst>
              <a:ext uri="{FF2B5EF4-FFF2-40B4-BE49-F238E27FC236}">
                <a16:creationId xmlns:a16="http://schemas.microsoft.com/office/drawing/2014/main" id="{423B9A43-9A6F-4E31-A9DA-BBF8D7E9AFC1}"/>
              </a:ext>
            </a:extLst>
          </p:cNvPr>
          <p:cNvGraphicFramePr>
            <a:graphicFrameLocks noGrp="1"/>
          </p:cNvGraphicFramePr>
          <p:nvPr>
            <p:extLst>
              <p:ext uri="{D42A27DB-BD31-4B8C-83A1-F6EECF244321}">
                <p14:modId xmlns:p14="http://schemas.microsoft.com/office/powerpoint/2010/main" val="175537526"/>
              </p:ext>
            </p:extLst>
          </p:nvPr>
        </p:nvGraphicFramePr>
        <p:xfrm>
          <a:off x="1371600" y="3589021"/>
          <a:ext cx="6096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950835696"/>
                    </a:ext>
                  </a:extLst>
                </a:gridCol>
                <a:gridCol w="1219200">
                  <a:extLst>
                    <a:ext uri="{9D8B030D-6E8A-4147-A177-3AD203B41FA5}">
                      <a16:colId xmlns:a16="http://schemas.microsoft.com/office/drawing/2014/main" val="1225134597"/>
                    </a:ext>
                  </a:extLst>
                </a:gridCol>
                <a:gridCol w="1219200">
                  <a:extLst>
                    <a:ext uri="{9D8B030D-6E8A-4147-A177-3AD203B41FA5}">
                      <a16:colId xmlns:a16="http://schemas.microsoft.com/office/drawing/2014/main" val="319373593"/>
                    </a:ext>
                  </a:extLst>
                </a:gridCol>
                <a:gridCol w="1219200">
                  <a:extLst>
                    <a:ext uri="{9D8B030D-6E8A-4147-A177-3AD203B41FA5}">
                      <a16:colId xmlns:a16="http://schemas.microsoft.com/office/drawing/2014/main" val="2254065555"/>
                    </a:ext>
                  </a:extLst>
                </a:gridCol>
                <a:gridCol w="1219200">
                  <a:extLst>
                    <a:ext uri="{9D8B030D-6E8A-4147-A177-3AD203B41FA5}">
                      <a16:colId xmlns:a16="http://schemas.microsoft.com/office/drawing/2014/main" val="751946701"/>
                    </a:ext>
                  </a:extLst>
                </a:gridCol>
              </a:tblGrid>
              <a:tr h="370840">
                <a:tc>
                  <a:txBody>
                    <a:bodyPr/>
                    <a:lstStyle/>
                    <a:p>
                      <a:r>
                        <a:rPr lang="en-US" dirty="0"/>
                        <a:t>       Type</a:t>
                      </a:r>
                    </a:p>
                  </a:txBody>
                  <a:tcPr/>
                </a:tc>
                <a:tc>
                  <a:txBody>
                    <a:bodyPr/>
                    <a:lstStyle/>
                    <a:p>
                      <a:r>
                        <a:rPr lang="en-US" dirty="0"/>
                        <a:t> Stage I</a:t>
                      </a:r>
                    </a:p>
                  </a:txBody>
                  <a:tcPr/>
                </a:tc>
                <a:tc>
                  <a:txBody>
                    <a:bodyPr/>
                    <a:lstStyle/>
                    <a:p>
                      <a:r>
                        <a:rPr lang="en-US" dirty="0"/>
                        <a:t>Stage II</a:t>
                      </a:r>
                    </a:p>
                  </a:txBody>
                  <a:tcPr/>
                </a:tc>
                <a:tc>
                  <a:txBody>
                    <a:bodyPr/>
                    <a:lstStyle/>
                    <a:p>
                      <a:r>
                        <a:rPr lang="en-US" dirty="0"/>
                        <a:t>Stage III</a:t>
                      </a:r>
                    </a:p>
                  </a:txBody>
                  <a:tcPr/>
                </a:tc>
                <a:tc>
                  <a:txBody>
                    <a:bodyPr/>
                    <a:lstStyle/>
                    <a:p>
                      <a:r>
                        <a:rPr lang="en-US" dirty="0"/>
                        <a:t>Stage IV</a:t>
                      </a:r>
                    </a:p>
                  </a:txBody>
                  <a:tcPr/>
                </a:tc>
                <a:extLst>
                  <a:ext uri="{0D108BD9-81ED-4DB2-BD59-A6C34878D82A}">
                    <a16:rowId xmlns:a16="http://schemas.microsoft.com/office/drawing/2014/main" val="2939717579"/>
                  </a:ext>
                </a:extLst>
              </a:tr>
              <a:tr h="370840">
                <a:tc>
                  <a:txBody>
                    <a:bodyPr/>
                    <a:lstStyle/>
                    <a:p>
                      <a:r>
                        <a:rPr lang="en-US" dirty="0"/>
                        <a:t>   Female</a:t>
                      </a:r>
                    </a:p>
                  </a:txBody>
                  <a:tcPr/>
                </a:tc>
                <a:tc>
                  <a:txBody>
                    <a:bodyPr/>
                    <a:lstStyle/>
                    <a:p>
                      <a:r>
                        <a:rPr lang="en-US" dirty="0"/>
                        <a:t>     210</a:t>
                      </a:r>
                    </a:p>
                  </a:txBody>
                  <a:tcPr/>
                </a:tc>
                <a:tc>
                  <a:txBody>
                    <a:bodyPr/>
                    <a:lstStyle/>
                    <a:p>
                      <a:r>
                        <a:rPr lang="en-US" dirty="0"/>
                        <a:t>       28</a:t>
                      </a:r>
                    </a:p>
                  </a:txBody>
                  <a:tcPr/>
                </a:tc>
                <a:tc>
                  <a:txBody>
                    <a:bodyPr/>
                    <a:lstStyle/>
                    <a:p>
                      <a:r>
                        <a:rPr lang="en-US" dirty="0"/>
                        <a:t>       86</a:t>
                      </a:r>
                    </a:p>
                  </a:txBody>
                  <a:tcPr/>
                </a:tc>
                <a:tc>
                  <a:txBody>
                    <a:bodyPr/>
                    <a:lstStyle/>
                    <a:p>
                      <a:r>
                        <a:rPr lang="en-US" dirty="0"/>
                        <a:t>       48</a:t>
                      </a:r>
                    </a:p>
                  </a:txBody>
                  <a:tcPr/>
                </a:tc>
                <a:extLst>
                  <a:ext uri="{0D108BD9-81ED-4DB2-BD59-A6C34878D82A}">
                    <a16:rowId xmlns:a16="http://schemas.microsoft.com/office/drawing/2014/main" val="984415693"/>
                  </a:ext>
                </a:extLst>
              </a:tr>
              <a:tr h="370840">
                <a:tc>
                  <a:txBody>
                    <a:bodyPr/>
                    <a:lstStyle/>
                    <a:p>
                      <a:r>
                        <a:rPr lang="en-US" dirty="0"/>
                        <a:t>    Male</a:t>
                      </a:r>
                    </a:p>
                  </a:txBody>
                  <a:tcPr/>
                </a:tc>
                <a:tc>
                  <a:txBody>
                    <a:bodyPr/>
                    <a:lstStyle/>
                    <a:p>
                      <a:r>
                        <a:rPr lang="en-US" dirty="0"/>
                        <a:t>     320</a:t>
                      </a:r>
                    </a:p>
                  </a:txBody>
                  <a:tcPr/>
                </a:tc>
                <a:tc>
                  <a:txBody>
                    <a:bodyPr/>
                    <a:lstStyle/>
                    <a:p>
                      <a:r>
                        <a:rPr lang="en-US" dirty="0"/>
                        <a:t>       86</a:t>
                      </a:r>
                    </a:p>
                  </a:txBody>
                  <a:tcPr/>
                </a:tc>
                <a:tc>
                  <a:txBody>
                    <a:bodyPr/>
                    <a:lstStyle/>
                    <a:p>
                      <a:r>
                        <a:rPr lang="en-US" dirty="0"/>
                        <a:t>      160</a:t>
                      </a:r>
                    </a:p>
                  </a:txBody>
                  <a:tcPr/>
                </a:tc>
                <a:tc>
                  <a:txBody>
                    <a:bodyPr/>
                    <a:lstStyle/>
                    <a:p>
                      <a:r>
                        <a:rPr lang="en-US" dirty="0"/>
                        <a:t>      116</a:t>
                      </a:r>
                    </a:p>
                  </a:txBody>
                  <a:tcPr/>
                </a:tc>
                <a:extLst>
                  <a:ext uri="{0D108BD9-81ED-4DB2-BD59-A6C34878D82A}">
                    <a16:rowId xmlns:a16="http://schemas.microsoft.com/office/drawing/2014/main" val="1480026065"/>
                  </a:ext>
                </a:extLst>
              </a:tr>
            </a:tbl>
          </a:graphicData>
        </a:graphic>
      </p:graphicFrame>
    </p:spTree>
    <p:extLst>
      <p:ext uri="{BB962C8B-B14F-4D97-AF65-F5344CB8AC3E}">
        <p14:creationId xmlns:p14="http://schemas.microsoft.com/office/powerpoint/2010/main" val="3361844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EC28BD-F55B-4AC2-A7C3-E772A0E47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838200"/>
            <a:ext cx="3733800" cy="2468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87BCF7AF-A2D3-4E1D-8E12-83CACE6B72BD}"/>
              </a:ext>
            </a:extLst>
          </p:cNvPr>
          <p:cNvSpPr txBox="1"/>
          <p:nvPr/>
        </p:nvSpPr>
        <p:spPr>
          <a:xfrm>
            <a:off x="458289" y="304800"/>
            <a:ext cx="4076700" cy="369332"/>
          </a:xfrm>
          <a:prstGeom prst="rect">
            <a:avLst/>
          </a:prstGeom>
          <a:noFill/>
        </p:spPr>
        <p:txBody>
          <a:bodyPr wrap="square" rtlCol="0">
            <a:spAutoFit/>
          </a:bodyPr>
          <a:lstStyle/>
          <a:p>
            <a:r>
              <a:rPr lang="en-US" dirty="0"/>
              <a:t>Male ( underrepresentation analysis)</a:t>
            </a:r>
          </a:p>
        </p:txBody>
      </p:sp>
      <p:sp>
        <p:nvSpPr>
          <p:cNvPr id="7" name="TextBox 6">
            <a:extLst>
              <a:ext uri="{FF2B5EF4-FFF2-40B4-BE49-F238E27FC236}">
                <a16:creationId xmlns:a16="http://schemas.microsoft.com/office/drawing/2014/main" id="{8A613E4A-0A9F-42B3-A034-7FD61DD0ED68}"/>
              </a:ext>
            </a:extLst>
          </p:cNvPr>
          <p:cNvSpPr txBox="1"/>
          <p:nvPr/>
        </p:nvSpPr>
        <p:spPr>
          <a:xfrm>
            <a:off x="5334000" y="228600"/>
            <a:ext cx="3200400" cy="369332"/>
          </a:xfrm>
          <a:prstGeom prst="rect">
            <a:avLst/>
          </a:prstGeom>
          <a:noFill/>
        </p:spPr>
        <p:txBody>
          <a:bodyPr wrap="square" rtlCol="0">
            <a:spAutoFit/>
          </a:bodyPr>
          <a:lstStyle/>
          <a:p>
            <a:r>
              <a:rPr lang="en-US" dirty="0"/>
              <a:t>Female (overrepresentation)</a:t>
            </a:r>
          </a:p>
        </p:txBody>
      </p:sp>
      <p:pic>
        <p:nvPicPr>
          <p:cNvPr id="9" name="Picture 8">
            <a:extLst>
              <a:ext uri="{FF2B5EF4-FFF2-40B4-BE49-F238E27FC236}">
                <a16:creationId xmlns:a16="http://schemas.microsoft.com/office/drawing/2014/main" id="{048E3D31-CF5D-43F1-9255-9577B3CB6A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4103" y="1143000"/>
            <a:ext cx="4038600" cy="144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FF397077-2BEF-432B-BA2B-89D8D32138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0" y="3657600"/>
            <a:ext cx="3886200" cy="21496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303F2EBD-7200-439C-B9E6-697EFB8C7D1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3251" y="3551238"/>
            <a:ext cx="3642927" cy="2468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F1624294-A784-4B24-808D-F62C29AE6EE8}"/>
              </a:ext>
            </a:extLst>
          </p:cNvPr>
          <p:cNvSpPr/>
          <p:nvPr/>
        </p:nvSpPr>
        <p:spPr>
          <a:xfrm>
            <a:off x="2713382" y="6260068"/>
            <a:ext cx="3621441" cy="369332"/>
          </a:xfrm>
          <a:prstGeom prst="rect">
            <a:avLst/>
          </a:prstGeom>
        </p:spPr>
        <p:txBody>
          <a:bodyPr wrap="none">
            <a:spAutoFit/>
          </a:bodyPr>
          <a:lstStyle/>
          <a:p>
            <a:r>
              <a:rPr lang="en-US" b="1" dirty="0">
                <a:solidFill>
                  <a:srgbClr val="333333"/>
                </a:solidFill>
                <a:latin typeface="Arial" panose="020B0604020202020204" pitchFamily="34" charset="0"/>
              </a:rPr>
              <a:t>TAM 2.0 for miRNA set analysis</a:t>
            </a:r>
            <a:endParaRPr lang="en-US" dirty="0"/>
          </a:p>
        </p:txBody>
      </p:sp>
    </p:spTree>
    <p:extLst>
      <p:ext uri="{BB962C8B-B14F-4D97-AF65-F5344CB8AC3E}">
        <p14:creationId xmlns:p14="http://schemas.microsoft.com/office/powerpoint/2010/main" val="2830756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E62F-5F55-459E-BEF5-AFF283557126}"/>
              </a:ext>
            </a:extLst>
          </p:cNvPr>
          <p:cNvSpPr>
            <a:spLocks noGrp="1"/>
          </p:cNvSpPr>
          <p:nvPr>
            <p:ph type="title"/>
          </p:nvPr>
        </p:nvSpPr>
        <p:spPr>
          <a:xfrm>
            <a:off x="457200" y="274638"/>
            <a:ext cx="8229600" cy="457199"/>
          </a:xfrm>
        </p:spPr>
        <p:txBody>
          <a:bodyPr>
            <a:normAutofit fontScale="90000"/>
          </a:bodyPr>
          <a:lstStyle/>
          <a:p>
            <a:r>
              <a:rPr lang="en-US" dirty="0"/>
              <a:t>HMDD Database for Driver genes</a:t>
            </a:r>
          </a:p>
        </p:txBody>
      </p:sp>
      <p:pic>
        <p:nvPicPr>
          <p:cNvPr id="5" name="Picture 4">
            <a:extLst>
              <a:ext uri="{FF2B5EF4-FFF2-40B4-BE49-F238E27FC236}">
                <a16:creationId xmlns:a16="http://schemas.microsoft.com/office/drawing/2014/main" id="{CEC2B1A1-C5CC-42C1-A98A-41021E0EAF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632" y="1066800"/>
            <a:ext cx="2162414" cy="1888011"/>
          </a:xfrm>
          <a:prstGeom prst="rect">
            <a:avLst/>
          </a:prstGeom>
        </p:spPr>
      </p:pic>
      <p:pic>
        <p:nvPicPr>
          <p:cNvPr id="9" name="Picture 8">
            <a:extLst>
              <a:ext uri="{FF2B5EF4-FFF2-40B4-BE49-F238E27FC236}">
                <a16:creationId xmlns:a16="http://schemas.microsoft.com/office/drawing/2014/main" id="{04B93CAB-618E-477F-A09E-7EB4466C74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4239964"/>
            <a:ext cx="4114800" cy="1336460"/>
          </a:xfrm>
          <a:prstGeom prst="rect">
            <a:avLst/>
          </a:prstGeom>
        </p:spPr>
      </p:pic>
      <p:pic>
        <p:nvPicPr>
          <p:cNvPr id="11" name="Picture 10">
            <a:extLst>
              <a:ext uri="{FF2B5EF4-FFF2-40B4-BE49-F238E27FC236}">
                <a16:creationId xmlns:a16="http://schemas.microsoft.com/office/drawing/2014/main" id="{197445D6-2B27-4CC7-9FD2-C89C5904F0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7124" y="1266307"/>
            <a:ext cx="3505200" cy="2690037"/>
          </a:xfrm>
          <a:prstGeom prst="rect">
            <a:avLst/>
          </a:prstGeom>
        </p:spPr>
      </p:pic>
      <p:pic>
        <p:nvPicPr>
          <p:cNvPr id="13" name="Picture 12">
            <a:extLst>
              <a:ext uri="{FF2B5EF4-FFF2-40B4-BE49-F238E27FC236}">
                <a16:creationId xmlns:a16="http://schemas.microsoft.com/office/drawing/2014/main" id="{BDF7951B-F482-43E3-8854-1EF8DA5B61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8332" y="1371600"/>
            <a:ext cx="1187374" cy="981130"/>
          </a:xfrm>
          <a:prstGeom prst="rect">
            <a:avLst/>
          </a:prstGeom>
        </p:spPr>
      </p:pic>
      <p:pic>
        <p:nvPicPr>
          <p:cNvPr id="15" name="Picture 14">
            <a:extLst>
              <a:ext uri="{FF2B5EF4-FFF2-40B4-BE49-F238E27FC236}">
                <a16:creationId xmlns:a16="http://schemas.microsoft.com/office/drawing/2014/main" id="{15332668-9EA8-4E0F-A351-0FE58E6417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06220" y="2667000"/>
            <a:ext cx="2257148" cy="1943196"/>
          </a:xfrm>
          <a:prstGeom prst="rect">
            <a:avLst/>
          </a:prstGeom>
        </p:spPr>
      </p:pic>
      <p:sp>
        <p:nvSpPr>
          <p:cNvPr id="16" name="Rectangle 15">
            <a:extLst>
              <a:ext uri="{FF2B5EF4-FFF2-40B4-BE49-F238E27FC236}">
                <a16:creationId xmlns:a16="http://schemas.microsoft.com/office/drawing/2014/main" id="{D1BD4644-0CFA-42CC-94E0-145846072B3C}"/>
              </a:ext>
            </a:extLst>
          </p:cNvPr>
          <p:cNvSpPr/>
          <p:nvPr/>
        </p:nvSpPr>
        <p:spPr>
          <a:xfrm>
            <a:off x="4038600" y="6010889"/>
            <a:ext cx="2833724" cy="369332"/>
          </a:xfrm>
          <a:prstGeom prst="rect">
            <a:avLst/>
          </a:prstGeom>
        </p:spPr>
        <p:txBody>
          <a:bodyPr wrap="none">
            <a:spAutoFit/>
          </a:bodyPr>
          <a:lstStyle/>
          <a:p>
            <a:r>
              <a:rPr lang="en-US" dirty="0">
                <a:hlinkClick r:id="rId7"/>
              </a:rPr>
              <a:t>http://www.cuilab.cn/hmdd</a:t>
            </a:r>
            <a:endParaRPr lang="en-US" dirty="0"/>
          </a:p>
        </p:txBody>
      </p:sp>
    </p:spTree>
    <p:extLst>
      <p:ext uri="{BB962C8B-B14F-4D97-AF65-F5344CB8AC3E}">
        <p14:creationId xmlns:p14="http://schemas.microsoft.com/office/powerpoint/2010/main" val="381378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5F73-99EE-4095-8B23-869B8915F004}"/>
              </a:ext>
            </a:extLst>
          </p:cNvPr>
          <p:cNvSpPr>
            <a:spLocks noGrp="1"/>
          </p:cNvSpPr>
          <p:nvPr>
            <p:ph type="title"/>
          </p:nvPr>
        </p:nvSpPr>
        <p:spPr/>
        <p:txBody>
          <a:bodyPr>
            <a:normAutofit fontScale="90000"/>
          </a:bodyPr>
          <a:lstStyle/>
          <a:p>
            <a:r>
              <a:rPr lang="en-US" dirty="0"/>
              <a:t>Upregulated miRNA in female (unique)</a:t>
            </a:r>
          </a:p>
        </p:txBody>
      </p:sp>
      <p:pic>
        <p:nvPicPr>
          <p:cNvPr id="4" name="Content Placeholder 3">
            <a:extLst>
              <a:ext uri="{FF2B5EF4-FFF2-40B4-BE49-F238E27FC236}">
                <a16:creationId xmlns:a16="http://schemas.microsoft.com/office/drawing/2014/main" id="{546E826A-98A3-4E49-B571-B6F575D994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905000"/>
            <a:ext cx="2610012" cy="2320011"/>
          </a:xfrm>
          <a:prstGeom prst="rect">
            <a:avLst/>
          </a:prstGeom>
        </p:spPr>
      </p:pic>
      <p:pic>
        <p:nvPicPr>
          <p:cNvPr id="6" name="Picture 5">
            <a:extLst>
              <a:ext uri="{FF2B5EF4-FFF2-40B4-BE49-F238E27FC236}">
                <a16:creationId xmlns:a16="http://schemas.microsoft.com/office/drawing/2014/main" id="{054EAA13-232C-4D49-B669-CB3A7CBB5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933102"/>
            <a:ext cx="2438400" cy="2312450"/>
          </a:xfrm>
          <a:prstGeom prst="rect">
            <a:avLst/>
          </a:prstGeom>
        </p:spPr>
      </p:pic>
    </p:spTree>
    <p:extLst>
      <p:ext uri="{BB962C8B-B14F-4D97-AF65-F5344CB8AC3E}">
        <p14:creationId xmlns:p14="http://schemas.microsoft.com/office/powerpoint/2010/main" val="3072844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A5B3-48BC-415F-8120-0B2CFCDF1ECC}"/>
              </a:ext>
            </a:extLst>
          </p:cNvPr>
          <p:cNvSpPr>
            <a:spLocks noGrp="1"/>
          </p:cNvSpPr>
          <p:nvPr>
            <p:ph type="title"/>
          </p:nvPr>
        </p:nvSpPr>
        <p:spPr>
          <a:xfrm>
            <a:off x="457200" y="274638"/>
            <a:ext cx="8458200" cy="1143000"/>
          </a:xfrm>
        </p:spPr>
        <p:txBody>
          <a:bodyPr>
            <a:normAutofit fontScale="90000"/>
          </a:bodyPr>
          <a:lstStyle/>
          <a:p>
            <a:r>
              <a:rPr lang="en-US" dirty="0"/>
              <a:t>Downregulated miRNA in male( unique)</a:t>
            </a:r>
          </a:p>
        </p:txBody>
      </p:sp>
      <p:pic>
        <p:nvPicPr>
          <p:cNvPr id="5" name="Content Placeholder 4">
            <a:extLst>
              <a:ext uri="{FF2B5EF4-FFF2-40B4-BE49-F238E27FC236}">
                <a16:creationId xmlns:a16="http://schemas.microsoft.com/office/drawing/2014/main" id="{DE3CFA84-8663-48F4-A4D0-3F252C87B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722" y="2362200"/>
            <a:ext cx="1416123" cy="1505027"/>
          </a:xfrm>
        </p:spPr>
      </p:pic>
      <p:pic>
        <p:nvPicPr>
          <p:cNvPr id="7" name="Picture 6">
            <a:extLst>
              <a:ext uri="{FF2B5EF4-FFF2-40B4-BE49-F238E27FC236}">
                <a16:creationId xmlns:a16="http://schemas.microsoft.com/office/drawing/2014/main" id="{C914A7EE-9C99-4B94-A928-446322209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752600"/>
            <a:ext cx="3289469" cy="2902099"/>
          </a:xfrm>
          <a:prstGeom prst="rect">
            <a:avLst/>
          </a:prstGeom>
        </p:spPr>
      </p:pic>
    </p:spTree>
    <p:extLst>
      <p:ext uri="{BB962C8B-B14F-4D97-AF65-F5344CB8AC3E}">
        <p14:creationId xmlns:p14="http://schemas.microsoft.com/office/powerpoint/2010/main" val="187748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127D-40EE-4DB6-B046-117E70DA55C6}"/>
              </a:ext>
            </a:extLst>
          </p:cNvPr>
          <p:cNvSpPr>
            <a:spLocks noGrp="1"/>
          </p:cNvSpPr>
          <p:nvPr>
            <p:ph type="title"/>
          </p:nvPr>
        </p:nvSpPr>
        <p:spPr>
          <a:xfrm>
            <a:off x="76200" y="228600"/>
            <a:ext cx="4495800" cy="639768"/>
          </a:xfrm>
        </p:spPr>
        <p:txBody>
          <a:bodyPr>
            <a:normAutofit/>
          </a:bodyPr>
          <a:lstStyle/>
          <a:p>
            <a:r>
              <a:rPr lang="en-US" sz="2000" dirty="0"/>
              <a:t>Male DEGS (upregulated)</a:t>
            </a:r>
          </a:p>
        </p:txBody>
      </p:sp>
      <p:graphicFrame>
        <p:nvGraphicFramePr>
          <p:cNvPr id="4" name="Content Placeholder 3">
            <a:extLst>
              <a:ext uri="{FF2B5EF4-FFF2-40B4-BE49-F238E27FC236}">
                <a16:creationId xmlns:a16="http://schemas.microsoft.com/office/drawing/2014/main" id="{11F204EF-C679-4A85-A1D2-839186D14C79}"/>
              </a:ext>
            </a:extLst>
          </p:cNvPr>
          <p:cNvGraphicFramePr>
            <a:graphicFrameLocks noGrp="1"/>
          </p:cNvGraphicFramePr>
          <p:nvPr>
            <p:ph idx="1"/>
            <p:extLst>
              <p:ext uri="{D42A27DB-BD31-4B8C-83A1-F6EECF244321}">
                <p14:modId xmlns:p14="http://schemas.microsoft.com/office/powerpoint/2010/main" val="2941155454"/>
              </p:ext>
            </p:extLst>
          </p:nvPr>
        </p:nvGraphicFramePr>
        <p:xfrm>
          <a:off x="990600" y="990600"/>
          <a:ext cx="782265" cy="4525956"/>
        </p:xfrm>
        <a:graphic>
          <a:graphicData uri="http://schemas.openxmlformats.org/drawingml/2006/table">
            <a:tbl>
              <a:tblPr firstRow="1" firstCol="1" bandRow="1">
                <a:tableStyleId>{5C22544A-7EE6-4342-B048-85BDC9FD1C3A}</a:tableStyleId>
              </a:tblPr>
              <a:tblGrid>
                <a:gridCol w="782265">
                  <a:extLst>
                    <a:ext uri="{9D8B030D-6E8A-4147-A177-3AD203B41FA5}">
                      <a16:colId xmlns:a16="http://schemas.microsoft.com/office/drawing/2014/main" val="2835880439"/>
                    </a:ext>
                  </a:extLst>
                </a:gridCol>
              </a:tblGrid>
              <a:tr h="167628">
                <a:tc>
                  <a:txBody>
                    <a:bodyPr/>
                    <a:lstStyle/>
                    <a:p>
                      <a:pPr marL="0" marR="0">
                        <a:lnSpc>
                          <a:spcPct val="107000"/>
                        </a:lnSpc>
                        <a:spcBef>
                          <a:spcPts val="0"/>
                        </a:spcBef>
                        <a:spcAft>
                          <a:spcPts val="0"/>
                        </a:spcAft>
                      </a:pPr>
                      <a:r>
                        <a:rPr lang="en-US" sz="1000" dirty="0">
                          <a:effectLst/>
                        </a:rPr>
                        <a:t>CST1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244385892"/>
                  </a:ext>
                </a:extLst>
              </a:tr>
              <a:tr h="167628">
                <a:tc>
                  <a:txBody>
                    <a:bodyPr/>
                    <a:lstStyle/>
                    <a:p>
                      <a:pPr marL="0" marR="0">
                        <a:lnSpc>
                          <a:spcPct val="107000"/>
                        </a:lnSpc>
                        <a:spcBef>
                          <a:spcPts val="0"/>
                        </a:spcBef>
                        <a:spcAft>
                          <a:spcPts val="0"/>
                        </a:spcAft>
                      </a:pPr>
                      <a:r>
                        <a:rPr lang="en-US" sz="1000" dirty="0">
                          <a:effectLst/>
                        </a:rPr>
                        <a:t>EVX1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3325266663"/>
                  </a:ext>
                </a:extLst>
              </a:tr>
              <a:tr h="167628">
                <a:tc>
                  <a:txBody>
                    <a:bodyPr/>
                    <a:lstStyle/>
                    <a:p>
                      <a:pPr marL="0" marR="0">
                        <a:lnSpc>
                          <a:spcPct val="107000"/>
                        </a:lnSpc>
                        <a:spcBef>
                          <a:spcPts val="0"/>
                        </a:spcBef>
                        <a:spcAft>
                          <a:spcPts val="0"/>
                        </a:spcAft>
                      </a:pPr>
                      <a:r>
                        <a:rPr lang="en-US" sz="1000">
                          <a:effectLst/>
                        </a:rPr>
                        <a:t>EVX1-AS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2705700692"/>
                  </a:ext>
                </a:extLst>
              </a:tr>
              <a:tr h="167628">
                <a:tc>
                  <a:txBody>
                    <a:bodyPr/>
                    <a:lstStyle/>
                    <a:p>
                      <a:pPr marL="0" marR="0">
                        <a:lnSpc>
                          <a:spcPct val="107000"/>
                        </a:lnSpc>
                        <a:spcBef>
                          <a:spcPts val="0"/>
                        </a:spcBef>
                        <a:spcAft>
                          <a:spcPts val="0"/>
                        </a:spcAft>
                      </a:pPr>
                      <a:r>
                        <a:rPr lang="en-US" sz="1000" dirty="0">
                          <a:effectLst/>
                        </a:rPr>
                        <a:t>EZHIP</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1633048139"/>
                  </a:ext>
                </a:extLst>
              </a:tr>
              <a:tr h="167628">
                <a:tc>
                  <a:txBody>
                    <a:bodyPr/>
                    <a:lstStyle/>
                    <a:p>
                      <a:pPr marL="0" marR="0">
                        <a:lnSpc>
                          <a:spcPct val="107000"/>
                        </a:lnSpc>
                        <a:spcBef>
                          <a:spcPts val="0"/>
                        </a:spcBef>
                        <a:spcAft>
                          <a:spcPts val="0"/>
                        </a:spcAft>
                      </a:pPr>
                      <a:r>
                        <a:rPr lang="en-US" sz="1000" dirty="0">
                          <a:effectLst/>
                        </a:rPr>
                        <a:t>FAM166A</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436427019"/>
                  </a:ext>
                </a:extLst>
              </a:tr>
              <a:tr h="167628">
                <a:tc>
                  <a:txBody>
                    <a:bodyPr/>
                    <a:lstStyle/>
                    <a:p>
                      <a:pPr marL="0" marR="0">
                        <a:lnSpc>
                          <a:spcPct val="107000"/>
                        </a:lnSpc>
                        <a:spcBef>
                          <a:spcPts val="0"/>
                        </a:spcBef>
                        <a:spcAft>
                          <a:spcPts val="0"/>
                        </a:spcAft>
                      </a:pPr>
                      <a:r>
                        <a:rPr lang="en-US" sz="1000" dirty="0">
                          <a:effectLst/>
                        </a:rPr>
                        <a:t>FIBCD1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157143303"/>
                  </a:ext>
                </a:extLst>
              </a:tr>
              <a:tr h="167628">
                <a:tc>
                  <a:txBody>
                    <a:bodyPr/>
                    <a:lstStyle/>
                    <a:p>
                      <a:pPr marL="0" marR="0">
                        <a:lnSpc>
                          <a:spcPct val="107000"/>
                        </a:lnSpc>
                        <a:spcBef>
                          <a:spcPts val="0"/>
                        </a:spcBef>
                        <a:spcAft>
                          <a:spcPts val="0"/>
                        </a:spcAft>
                      </a:pPr>
                      <a:r>
                        <a:rPr lang="en-US" sz="1000" dirty="0">
                          <a:effectLst/>
                        </a:rPr>
                        <a:t>HCAR2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1479349610"/>
                  </a:ext>
                </a:extLst>
              </a:tr>
              <a:tr h="167628">
                <a:tc>
                  <a:txBody>
                    <a:bodyPr/>
                    <a:lstStyle/>
                    <a:p>
                      <a:pPr marL="0" marR="0">
                        <a:lnSpc>
                          <a:spcPct val="107000"/>
                        </a:lnSpc>
                        <a:spcBef>
                          <a:spcPts val="0"/>
                        </a:spcBef>
                        <a:spcAft>
                          <a:spcPts val="0"/>
                        </a:spcAft>
                      </a:pPr>
                      <a:r>
                        <a:rPr lang="en-US" sz="1000" dirty="0">
                          <a:effectLst/>
                        </a:rPr>
                        <a:t>ITPKA</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3937012905"/>
                  </a:ext>
                </a:extLst>
              </a:tr>
              <a:tr h="167628">
                <a:tc>
                  <a:txBody>
                    <a:bodyPr/>
                    <a:lstStyle/>
                    <a:p>
                      <a:pPr marL="0" marR="0">
                        <a:lnSpc>
                          <a:spcPct val="107000"/>
                        </a:lnSpc>
                        <a:spcBef>
                          <a:spcPts val="0"/>
                        </a:spcBef>
                        <a:spcAft>
                          <a:spcPts val="0"/>
                        </a:spcAft>
                      </a:pPr>
                      <a:r>
                        <a:rPr lang="en-US" sz="1000" dirty="0">
                          <a:effectLst/>
                        </a:rPr>
                        <a:t>KCND2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2785108311"/>
                  </a:ext>
                </a:extLst>
              </a:tr>
              <a:tr h="167628">
                <a:tc>
                  <a:txBody>
                    <a:bodyPr/>
                    <a:lstStyle/>
                    <a:p>
                      <a:pPr marL="0" marR="0">
                        <a:lnSpc>
                          <a:spcPct val="107000"/>
                        </a:lnSpc>
                        <a:spcBef>
                          <a:spcPts val="0"/>
                        </a:spcBef>
                        <a:spcAft>
                          <a:spcPts val="0"/>
                        </a:spcAft>
                      </a:pPr>
                      <a:r>
                        <a:rPr lang="en-US" sz="1000" dirty="0">
                          <a:effectLst/>
                        </a:rPr>
                        <a:t>LAMB3</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949063001"/>
                  </a:ext>
                </a:extLst>
              </a:tr>
              <a:tr h="167628">
                <a:tc>
                  <a:txBody>
                    <a:bodyPr/>
                    <a:lstStyle/>
                    <a:p>
                      <a:pPr marL="0" marR="0">
                        <a:lnSpc>
                          <a:spcPct val="107000"/>
                        </a:lnSpc>
                        <a:spcBef>
                          <a:spcPts val="0"/>
                        </a:spcBef>
                        <a:spcAft>
                          <a:spcPts val="0"/>
                        </a:spcAft>
                      </a:pPr>
                      <a:r>
                        <a:rPr lang="en-US" sz="1000" dirty="0">
                          <a:effectLst/>
                        </a:rPr>
                        <a:t>LINC00626</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2490828231"/>
                  </a:ext>
                </a:extLst>
              </a:tr>
              <a:tr h="167628">
                <a:tc>
                  <a:txBody>
                    <a:bodyPr/>
                    <a:lstStyle/>
                    <a:p>
                      <a:pPr marL="0" marR="0">
                        <a:lnSpc>
                          <a:spcPct val="107000"/>
                        </a:lnSpc>
                        <a:spcBef>
                          <a:spcPts val="0"/>
                        </a:spcBef>
                        <a:spcAft>
                          <a:spcPts val="0"/>
                        </a:spcAft>
                      </a:pPr>
                      <a:r>
                        <a:rPr lang="en-US" sz="1000">
                          <a:effectLst/>
                        </a:rPr>
                        <a:t>LINC01411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1242735312"/>
                  </a:ext>
                </a:extLst>
              </a:tr>
              <a:tr h="167628">
                <a:tc>
                  <a:txBody>
                    <a:bodyPr/>
                    <a:lstStyle/>
                    <a:p>
                      <a:pPr marL="0" marR="0">
                        <a:lnSpc>
                          <a:spcPct val="107000"/>
                        </a:lnSpc>
                        <a:spcBef>
                          <a:spcPts val="0"/>
                        </a:spcBef>
                        <a:spcAft>
                          <a:spcPts val="0"/>
                        </a:spcAft>
                      </a:pPr>
                      <a:r>
                        <a:rPr lang="en-US" sz="1000">
                          <a:effectLst/>
                        </a:rPr>
                        <a:t>LINC01529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3767727976"/>
                  </a:ext>
                </a:extLst>
              </a:tr>
              <a:tr h="167628">
                <a:tc>
                  <a:txBody>
                    <a:bodyPr/>
                    <a:lstStyle/>
                    <a:p>
                      <a:pPr marL="0" marR="0">
                        <a:lnSpc>
                          <a:spcPct val="107000"/>
                        </a:lnSpc>
                        <a:spcBef>
                          <a:spcPts val="0"/>
                        </a:spcBef>
                        <a:spcAft>
                          <a:spcPts val="0"/>
                        </a:spcAft>
                      </a:pPr>
                      <a:r>
                        <a:rPr lang="en-US" sz="1000" dirty="0">
                          <a:effectLst/>
                        </a:rPr>
                        <a:t>NEB</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61470016"/>
                  </a:ext>
                </a:extLst>
              </a:tr>
              <a:tr h="167628">
                <a:tc>
                  <a:txBody>
                    <a:bodyPr/>
                    <a:lstStyle/>
                    <a:p>
                      <a:pPr marL="0" marR="0">
                        <a:lnSpc>
                          <a:spcPct val="107000"/>
                        </a:lnSpc>
                        <a:spcBef>
                          <a:spcPts val="0"/>
                        </a:spcBef>
                        <a:spcAft>
                          <a:spcPts val="0"/>
                        </a:spcAft>
                      </a:pPr>
                      <a:r>
                        <a:rPr lang="en-US" sz="1000" dirty="0">
                          <a:effectLst/>
                        </a:rPr>
                        <a:t>NKD2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2044917349"/>
                  </a:ext>
                </a:extLst>
              </a:tr>
              <a:tr h="167628">
                <a:tc>
                  <a:txBody>
                    <a:bodyPr/>
                    <a:lstStyle/>
                    <a:p>
                      <a:pPr marL="0" marR="0">
                        <a:lnSpc>
                          <a:spcPct val="107000"/>
                        </a:lnSpc>
                        <a:spcBef>
                          <a:spcPts val="0"/>
                        </a:spcBef>
                        <a:spcAft>
                          <a:spcPts val="0"/>
                        </a:spcAft>
                      </a:pPr>
                      <a:r>
                        <a:rPr lang="en-US" sz="1000" dirty="0">
                          <a:effectLst/>
                        </a:rPr>
                        <a:t>PKP1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3990311023"/>
                  </a:ext>
                </a:extLst>
              </a:tr>
              <a:tr h="167628">
                <a:tc>
                  <a:txBody>
                    <a:bodyPr/>
                    <a:lstStyle/>
                    <a:p>
                      <a:pPr marL="0" marR="0">
                        <a:lnSpc>
                          <a:spcPct val="107000"/>
                        </a:lnSpc>
                        <a:spcBef>
                          <a:spcPts val="0"/>
                        </a:spcBef>
                        <a:spcAft>
                          <a:spcPts val="0"/>
                        </a:spcAft>
                      </a:pPr>
                      <a:r>
                        <a:rPr lang="en-US" sz="1000" dirty="0">
                          <a:effectLst/>
                        </a:rPr>
                        <a:t>SBSN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450790638"/>
                  </a:ext>
                </a:extLst>
              </a:tr>
              <a:tr h="167628">
                <a:tc>
                  <a:txBody>
                    <a:bodyPr/>
                    <a:lstStyle/>
                    <a:p>
                      <a:pPr marL="0" marR="0">
                        <a:lnSpc>
                          <a:spcPct val="107000"/>
                        </a:lnSpc>
                        <a:spcBef>
                          <a:spcPts val="0"/>
                        </a:spcBef>
                        <a:spcAft>
                          <a:spcPts val="0"/>
                        </a:spcAft>
                      </a:pPr>
                      <a:r>
                        <a:rPr lang="en-US" sz="1000" dirty="0">
                          <a:effectLst/>
                        </a:rPr>
                        <a:t>SHISAL1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3677099711"/>
                  </a:ext>
                </a:extLst>
              </a:tr>
              <a:tr h="167628">
                <a:tc>
                  <a:txBody>
                    <a:bodyPr/>
                    <a:lstStyle/>
                    <a:p>
                      <a:pPr marL="0" marR="0">
                        <a:lnSpc>
                          <a:spcPct val="107000"/>
                        </a:lnSpc>
                        <a:spcBef>
                          <a:spcPts val="0"/>
                        </a:spcBef>
                        <a:spcAft>
                          <a:spcPts val="0"/>
                        </a:spcAft>
                      </a:pPr>
                      <a:r>
                        <a:rPr lang="en-US" sz="1000" dirty="0">
                          <a:effectLst/>
                        </a:rPr>
                        <a:t>SLC1A7</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2566260971"/>
                  </a:ext>
                </a:extLst>
              </a:tr>
              <a:tr h="167628">
                <a:tc>
                  <a:txBody>
                    <a:bodyPr/>
                    <a:lstStyle/>
                    <a:p>
                      <a:pPr marL="0" marR="0">
                        <a:lnSpc>
                          <a:spcPct val="107000"/>
                        </a:lnSpc>
                        <a:spcBef>
                          <a:spcPts val="0"/>
                        </a:spcBef>
                        <a:spcAft>
                          <a:spcPts val="0"/>
                        </a:spcAft>
                      </a:pPr>
                      <a:r>
                        <a:rPr lang="en-US" sz="1000" dirty="0">
                          <a:effectLst/>
                        </a:rPr>
                        <a:t>SLITRK6</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152016121"/>
                  </a:ext>
                </a:extLst>
              </a:tr>
              <a:tr h="167628">
                <a:tc>
                  <a:txBody>
                    <a:bodyPr/>
                    <a:lstStyle/>
                    <a:p>
                      <a:pPr marL="0" marR="0">
                        <a:lnSpc>
                          <a:spcPct val="107000"/>
                        </a:lnSpc>
                        <a:spcBef>
                          <a:spcPts val="0"/>
                        </a:spcBef>
                        <a:spcAft>
                          <a:spcPts val="0"/>
                        </a:spcAft>
                      </a:pPr>
                      <a:r>
                        <a:rPr lang="en-US" sz="1000" dirty="0">
                          <a:effectLst/>
                        </a:rPr>
                        <a:t>SP7</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2808716241"/>
                  </a:ext>
                </a:extLst>
              </a:tr>
              <a:tr h="167628">
                <a:tc>
                  <a:txBody>
                    <a:bodyPr/>
                    <a:lstStyle/>
                    <a:p>
                      <a:pPr marL="0" marR="0">
                        <a:lnSpc>
                          <a:spcPct val="107000"/>
                        </a:lnSpc>
                        <a:spcBef>
                          <a:spcPts val="0"/>
                        </a:spcBef>
                        <a:spcAft>
                          <a:spcPts val="0"/>
                        </a:spcAft>
                      </a:pPr>
                      <a:r>
                        <a:rPr lang="en-US" sz="1000" dirty="0">
                          <a:effectLst/>
                        </a:rPr>
                        <a:t>SPINK13</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3931479372"/>
                  </a:ext>
                </a:extLst>
              </a:tr>
              <a:tr h="167628">
                <a:tc>
                  <a:txBody>
                    <a:bodyPr/>
                    <a:lstStyle/>
                    <a:p>
                      <a:pPr marL="0" marR="0">
                        <a:lnSpc>
                          <a:spcPct val="107000"/>
                        </a:lnSpc>
                        <a:spcBef>
                          <a:spcPts val="0"/>
                        </a:spcBef>
                        <a:spcAft>
                          <a:spcPts val="0"/>
                        </a:spcAft>
                      </a:pPr>
                      <a:r>
                        <a:rPr lang="en-US" sz="1000" dirty="0">
                          <a:effectLst/>
                        </a:rPr>
                        <a:t>STEAP3-AS1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2908187698"/>
                  </a:ext>
                </a:extLst>
              </a:tr>
              <a:tr h="167628">
                <a:tc>
                  <a:txBody>
                    <a:bodyPr/>
                    <a:lstStyle/>
                    <a:p>
                      <a:pPr marL="0" marR="0">
                        <a:lnSpc>
                          <a:spcPct val="107000"/>
                        </a:lnSpc>
                        <a:spcBef>
                          <a:spcPts val="0"/>
                        </a:spcBef>
                        <a:spcAft>
                          <a:spcPts val="0"/>
                        </a:spcAft>
                      </a:pPr>
                      <a:r>
                        <a:rPr lang="en-US" sz="1000" dirty="0">
                          <a:effectLst/>
                        </a:rPr>
                        <a:t>SYBU</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1867215391"/>
                  </a:ext>
                </a:extLst>
              </a:tr>
              <a:tr h="167628">
                <a:tc>
                  <a:txBody>
                    <a:bodyPr/>
                    <a:lstStyle/>
                    <a:p>
                      <a:pPr marL="0" marR="0">
                        <a:lnSpc>
                          <a:spcPct val="107000"/>
                        </a:lnSpc>
                        <a:spcBef>
                          <a:spcPts val="0"/>
                        </a:spcBef>
                        <a:spcAft>
                          <a:spcPts val="0"/>
                        </a:spcAft>
                      </a:pPr>
                      <a:r>
                        <a:rPr lang="en-US" sz="1000" dirty="0">
                          <a:effectLst/>
                        </a:rPr>
                        <a:t>TNNI2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896068546"/>
                  </a:ext>
                </a:extLst>
              </a:tr>
              <a:tr h="167628">
                <a:tc>
                  <a:txBody>
                    <a:bodyPr/>
                    <a:lstStyle/>
                    <a:p>
                      <a:pPr marL="0" marR="0">
                        <a:lnSpc>
                          <a:spcPct val="107000"/>
                        </a:lnSpc>
                        <a:spcBef>
                          <a:spcPts val="0"/>
                        </a:spcBef>
                        <a:spcAft>
                          <a:spcPts val="0"/>
                        </a:spcAft>
                      </a:pPr>
                      <a:r>
                        <a:rPr lang="en-US" sz="1000" dirty="0">
                          <a:effectLst/>
                        </a:rPr>
                        <a:t>WFDC3</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2114044634"/>
                  </a:ext>
                </a:extLst>
              </a:tr>
              <a:tr h="167628">
                <a:tc>
                  <a:txBody>
                    <a:bodyPr/>
                    <a:lstStyle/>
                    <a:p>
                      <a:pPr marL="0" marR="0">
                        <a:lnSpc>
                          <a:spcPct val="107000"/>
                        </a:lnSpc>
                        <a:spcBef>
                          <a:spcPts val="0"/>
                        </a:spcBef>
                        <a:spcAft>
                          <a:spcPts val="0"/>
                        </a:spcAft>
                      </a:pPr>
                      <a:r>
                        <a:rPr lang="en-US" sz="1000" dirty="0">
                          <a:effectLst/>
                        </a:rPr>
                        <a:t>SYBU</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346" marR="60346" marT="0" marB="0" anchor="b"/>
                </a:tc>
                <a:extLst>
                  <a:ext uri="{0D108BD9-81ED-4DB2-BD59-A6C34878D82A}">
                    <a16:rowId xmlns:a16="http://schemas.microsoft.com/office/drawing/2014/main" val="1191911532"/>
                  </a:ext>
                </a:extLst>
              </a:tr>
            </a:tbl>
          </a:graphicData>
        </a:graphic>
      </p:graphicFrame>
      <p:sp>
        <p:nvSpPr>
          <p:cNvPr id="5" name="Title 1">
            <a:extLst>
              <a:ext uri="{FF2B5EF4-FFF2-40B4-BE49-F238E27FC236}">
                <a16:creationId xmlns:a16="http://schemas.microsoft.com/office/drawing/2014/main" id="{E9D56955-CFB3-4BA2-9DA1-E489B077F907}"/>
              </a:ext>
            </a:extLst>
          </p:cNvPr>
          <p:cNvSpPr txBox="1">
            <a:spLocks/>
          </p:cNvSpPr>
          <p:nvPr/>
        </p:nvSpPr>
        <p:spPr>
          <a:xfrm>
            <a:off x="4114800" y="342903"/>
            <a:ext cx="4343400" cy="411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a:t>Females DEGS (up-regulated)</a:t>
            </a:r>
          </a:p>
        </p:txBody>
      </p:sp>
      <p:graphicFrame>
        <p:nvGraphicFramePr>
          <p:cNvPr id="6" name="Content Placeholder 3">
            <a:extLst>
              <a:ext uri="{FF2B5EF4-FFF2-40B4-BE49-F238E27FC236}">
                <a16:creationId xmlns:a16="http://schemas.microsoft.com/office/drawing/2014/main" id="{1B901027-949D-4804-8DB8-0C9E47CBD67D}"/>
              </a:ext>
            </a:extLst>
          </p:cNvPr>
          <p:cNvGraphicFramePr>
            <a:graphicFrameLocks/>
          </p:cNvGraphicFramePr>
          <p:nvPr>
            <p:extLst>
              <p:ext uri="{D42A27DB-BD31-4B8C-83A1-F6EECF244321}">
                <p14:modId xmlns:p14="http://schemas.microsoft.com/office/powerpoint/2010/main" val="16878314"/>
              </p:ext>
            </p:extLst>
          </p:nvPr>
        </p:nvGraphicFramePr>
        <p:xfrm>
          <a:off x="5791200" y="1371600"/>
          <a:ext cx="838200" cy="2286000"/>
        </p:xfrm>
        <a:graphic>
          <a:graphicData uri="http://schemas.openxmlformats.org/drawingml/2006/table">
            <a:tbl>
              <a:tblPr firstRow="1" firstCol="1" bandRow="1">
                <a:tableStyleId>{5C22544A-7EE6-4342-B048-85BDC9FD1C3A}</a:tableStyleId>
              </a:tblPr>
              <a:tblGrid>
                <a:gridCol w="838200">
                  <a:extLst>
                    <a:ext uri="{9D8B030D-6E8A-4147-A177-3AD203B41FA5}">
                      <a16:colId xmlns:a16="http://schemas.microsoft.com/office/drawing/2014/main" val="3648455325"/>
                    </a:ext>
                  </a:extLst>
                </a:gridCol>
              </a:tblGrid>
              <a:tr h="190500">
                <a:tc>
                  <a:txBody>
                    <a:bodyPr/>
                    <a:lstStyle/>
                    <a:p>
                      <a:pPr marL="0" marR="0">
                        <a:lnSpc>
                          <a:spcPct val="107000"/>
                        </a:lnSpc>
                        <a:spcBef>
                          <a:spcPts val="0"/>
                        </a:spcBef>
                        <a:spcAft>
                          <a:spcPts val="0"/>
                        </a:spcAft>
                      </a:pPr>
                      <a:r>
                        <a:rPr lang="en-US" sz="1100">
                          <a:effectLst/>
                        </a:rPr>
                        <a:t>FRZB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476791521"/>
                  </a:ext>
                </a:extLst>
              </a:tr>
              <a:tr h="190500">
                <a:tc>
                  <a:txBody>
                    <a:bodyPr/>
                    <a:lstStyle/>
                    <a:p>
                      <a:pPr marL="0" marR="0">
                        <a:lnSpc>
                          <a:spcPct val="107000"/>
                        </a:lnSpc>
                        <a:spcBef>
                          <a:spcPts val="0"/>
                        </a:spcBef>
                        <a:spcAft>
                          <a:spcPts val="0"/>
                        </a:spcAft>
                      </a:pPr>
                      <a:r>
                        <a:rPr lang="en-US" sz="1100">
                          <a:effectLst/>
                        </a:rPr>
                        <a:t>GRM8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887890412"/>
                  </a:ext>
                </a:extLst>
              </a:tr>
              <a:tr h="190500">
                <a:tc>
                  <a:txBody>
                    <a:bodyPr/>
                    <a:lstStyle/>
                    <a:p>
                      <a:pPr marL="0" marR="0">
                        <a:lnSpc>
                          <a:spcPct val="107000"/>
                        </a:lnSpc>
                        <a:spcBef>
                          <a:spcPts val="0"/>
                        </a:spcBef>
                        <a:spcAft>
                          <a:spcPts val="0"/>
                        </a:spcAft>
                      </a:pPr>
                      <a:r>
                        <a:rPr lang="en-US" sz="1100">
                          <a:effectLst/>
                        </a:rPr>
                        <a:t>GVQW3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000769034"/>
                  </a:ext>
                </a:extLst>
              </a:tr>
              <a:tr h="190500">
                <a:tc>
                  <a:txBody>
                    <a:bodyPr/>
                    <a:lstStyle/>
                    <a:p>
                      <a:pPr marL="0" marR="0">
                        <a:lnSpc>
                          <a:spcPct val="107000"/>
                        </a:lnSpc>
                        <a:spcBef>
                          <a:spcPts val="0"/>
                        </a:spcBef>
                        <a:spcAft>
                          <a:spcPts val="0"/>
                        </a:spcAft>
                      </a:pPr>
                      <a:r>
                        <a:rPr lang="en-US" sz="1100">
                          <a:effectLst/>
                        </a:rPr>
                        <a:t>HAL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506432792"/>
                  </a:ext>
                </a:extLst>
              </a:tr>
              <a:tr h="190500">
                <a:tc>
                  <a:txBody>
                    <a:bodyPr/>
                    <a:lstStyle/>
                    <a:p>
                      <a:pPr marL="0" marR="0">
                        <a:lnSpc>
                          <a:spcPct val="107000"/>
                        </a:lnSpc>
                        <a:spcBef>
                          <a:spcPts val="0"/>
                        </a:spcBef>
                        <a:spcAft>
                          <a:spcPts val="0"/>
                        </a:spcAft>
                      </a:pPr>
                      <a:r>
                        <a:rPr lang="en-US" sz="1100">
                          <a:effectLst/>
                        </a:rPr>
                        <a:t>IGF2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611618796"/>
                  </a:ext>
                </a:extLst>
              </a:tr>
              <a:tr h="190500">
                <a:tc>
                  <a:txBody>
                    <a:bodyPr/>
                    <a:lstStyle/>
                    <a:p>
                      <a:pPr marL="0" marR="0">
                        <a:lnSpc>
                          <a:spcPct val="107000"/>
                        </a:lnSpc>
                        <a:spcBef>
                          <a:spcPts val="0"/>
                        </a:spcBef>
                        <a:spcAft>
                          <a:spcPts val="0"/>
                        </a:spcAft>
                      </a:pPr>
                      <a:r>
                        <a:rPr lang="en-US" sz="1100">
                          <a:effectLst/>
                        </a:rPr>
                        <a:t>KCNJ5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106370026"/>
                  </a:ext>
                </a:extLst>
              </a:tr>
              <a:tr h="190500">
                <a:tc>
                  <a:txBody>
                    <a:bodyPr/>
                    <a:lstStyle/>
                    <a:p>
                      <a:pPr marL="0" marR="0">
                        <a:lnSpc>
                          <a:spcPct val="107000"/>
                        </a:lnSpc>
                        <a:spcBef>
                          <a:spcPts val="0"/>
                        </a:spcBef>
                        <a:spcAft>
                          <a:spcPts val="0"/>
                        </a:spcAft>
                      </a:pPr>
                      <a:r>
                        <a:rPr lang="en-US" sz="1100">
                          <a:effectLst/>
                        </a:rPr>
                        <a:t>LAMA1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058440707"/>
                  </a:ext>
                </a:extLst>
              </a:tr>
              <a:tr h="190500">
                <a:tc>
                  <a:txBody>
                    <a:bodyPr/>
                    <a:lstStyle/>
                    <a:p>
                      <a:pPr marL="0" marR="0">
                        <a:lnSpc>
                          <a:spcPct val="107000"/>
                        </a:lnSpc>
                        <a:spcBef>
                          <a:spcPts val="0"/>
                        </a:spcBef>
                        <a:spcAft>
                          <a:spcPts val="0"/>
                        </a:spcAft>
                      </a:pPr>
                      <a:r>
                        <a:rPr lang="en-US" sz="1100">
                          <a:effectLst/>
                        </a:rPr>
                        <a:t>LINC01257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975733035"/>
                  </a:ext>
                </a:extLst>
              </a:tr>
              <a:tr h="190500">
                <a:tc>
                  <a:txBody>
                    <a:bodyPr/>
                    <a:lstStyle/>
                    <a:p>
                      <a:pPr marL="0" marR="0">
                        <a:lnSpc>
                          <a:spcPct val="107000"/>
                        </a:lnSpc>
                        <a:spcBef>
                          <a:spcPts val="0"/>
                        </a:spcBef>
                        <a:spcAft>
                          <a:spcPts val="0"/>
                        </a:spcAft>
                      </a:pPr>
                      <a:r>
                        <a:rPr lang="en-US" sz="1100">
                          <a:effectLst/>
                        </a:rPr>
                        <a:t>PGLYRP1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856551921"/>
                  </a:ext>
                </a:extLst>
              </a:tr>
              <a:tr h="190500">
                <a:tc>
                  <a:txBody>
                    <a:bodyPr/>
                    <a:lstStyle/>
                    <a:p>
                      <a:pPr marL="0" marR="0">
                        <a:lnSpc>
                          <a:spcPct val="107000"/>
                        </a:lnSpc>
                        <a:spcBef>
                          <a:spcPts val="0"/>
                        </a:spcBef>
                        <a:spcAft>
                          <a:spcPts val="0"/>
                        </a:spcAft>
                      </a:pPr>
                      <a:r>
                        <a:rPr lang="en-US" sz="1100">
                          <a:effectLst/>
                        </a:rPr>
                        <a:t>RHOXF1P1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234397053"/>
                  </a:ext>
                </a:extLst>
              </a:tr>
              <a:tr h="190500">
                <a:tc>
                  <a:txBody>
                    <a:bodyPr/>
                    <a:lstStyle/>
                    <a:p>
                      <a:pPr marL="0" marR="0">
                        <a:lnSpc>
                          <a:spcPct val="107000"/>
                        </a:lnSpc>
                        <a:spcBef>
                          <a:spcPts val="0"/>
                        </a:spcBef>
                        <a:spcAft>
                          <a:spcPts val="0"/>
                        </a:spcAft>
                      </a:pPr>
                      <a:r>
                        <a:rPr lang="en-US" sz="1100">
                          <a:effectLst/>
                        </a:rPr>
                        <a:t>SNORA28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598122413"/>
                  </a:ext>
                </a:extLst>
              </a:tr>
              <a:tr h="190500">
                <a:tc>
                  <a:txBody>
                    <a:bodyPr/>
                    <a:lstStyle/>
                    <a:p>
                      <a:pPr marL="0" marR="0">
                        <a:lnSpc>
                          <a:spcPct val="107000"/>
                        </a:lnSpc>
                        <a:spcBef>
                          <a:spcPts val="0"/>
                        </a:spcBef>
                        <a:spcAft>
                          <a:spcPts val="0"/>
                        </a:spcAft>
                      </a:pPr>
                      <a:r>
                        <a:rPr lang="en-US" sz="1100" dirty="0">
                          <a:effectLst/>
                        </a:rPr>
                        <a:t>VNN2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05114062"/>
                  </a:ext>
                </a:extLst>
              </a:tr>
            </a:tbl>
          </a:graphicData>
        </a:graphic>
      </p:graphicFrame>
    </p:spTree>
    <p:extLst>
      <p:ext uri="{BB962C8B-B14F-4D97-AF65-F5344CB8AC3E}">
        <p14:creationId xmlns:p14="http://schemas.microsoft.com/office/powerpoint/2010/main" val="1812729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4CD5-B296-4D88-87DE-589C12DF6E1E}"/>
              </a:ext>
            </a:extLst>
          </p:cNvPr>
          <p:cNvSpPr>
            <a:spLocks noGrp="1"/>
          </p:cNvSpPr>
          <p:nvPr>
            <p:ph type="title"/>
          </p:nvPr>
        </p:nvSpPr>
        <p:spPr>
          <a:xfrm>
            <a:off x="457200" y="274638"/>
            <a:ext cx="8229600" cy="182562"/>
          </a:xfrm>
        </p:spPr>
        <p:txBody>
          <a:bodyPr>
            <a:normAutofit fontScale="90000"/>
          </a:bodyPr>
          <a:lstStyle/>
          <a:p>
            <a:r>
              <a:rPr lang="en-US" dirty="0"/>
              <a:t>miRNA female </a:t>
            </a:r>
          </a:p>
        </p:txBody>
      </p:sp>
      <p:sp>
        <p:nvSpPr>
          <p:cNvPr id="3" name="Content Placeholder 2">
            <a:extLst>
              <a:ext uri="{FF2B5EF4-FFF2-40B4-BE49-F238E27FC236}">
                <a16:creationId xmlns:a16="http://schemas.microsoft.com/office/drawing/2014/main" id="{A5517812-D8D7-4313-9896-3293C0C64EFE}"/>
              </a:ext>
            </a:extLst>
          </p:cNvPr>
          <p:cNvSpPr>
            <a:spLocks noGrp="1"/>
          </p:cNvSpPr>
          <p:nvPr>
            <p:ph idx="1"/>
          </p:nvPr>
        </p:nvSpPr>
        <p:spPr>
          <a:xfrm>
            <a:off x="457200" y="1066801"/>
            <a:ext cx="2667000" cy="4114800"/>
          </a:xfrm>
        </p:spPr>
        <p:txBody>
          <a:bodyPr>
            <a:normAutofit/>
          </a:bodyPr>
          <a:lstStyle/>
          <a:p>
            <a:r>
              <a:rPr lang="en-US" dirty="0"/>
              <a:t>+1</a:t>
            </a:r>
          </a:p>
          <a:p>
            <a:endParaRPr lang="en-US" dirty="0"/>
          </a:p>
          <a:p>
            <a:r>
              <a:rPr lang="en-US" sz="1800" dirty="0"/>
              <a:t>hsa-mir-1295a</a:t>
            </a:r>
          </a:p>
          <a:p>
            <a:r>
              <a:rPr lang="en-US" sz="1800" dirty="0"/>
              <a:t>hsa-mir-144</a:t>
            </a:r>
          </a:p>
          <a:p>
            <a:r>
              <a:rPr lang="en-US" sz="1800" dirty="0"/>
              <a:t>hsa-mir-20b</a:t>
            </a:r>
          </a:p>
          <a:p>
            <a:r>
              <a:rPr lang="en-US" sz="1800" dirty="0"/>
              <a:t>hsa-mir-346</a:t>
            </a:r>
          </a:p>
          <a:p>
            <a:r>
              <a:rPr lang="en-US" sz="1800" dirty="0"/>
              <a:t>hsa-mir-451a	</a:t>
            </a:r>
          </a:p>
          <a:p>
            <a:r>
              <a:rPr lang="en-US" sz="1800" dirty="0"/>
              <a:t>hsa-mir-466	</a:t>
            </a:r>
          </a:p>
          <a:p>
            <a:r>
              <a:rPr lang="en-US" sz="1800" dirty="0"/>
              <a:t>hsa-mir-486-1	</a:t>
            </a:r>
          </a:p>
          <a:p>
            <a:r>
              <a:rPr lang="en-US" sz="1800" dirty="0"/>
              <a:t>hsa-mir-486-2	</a:t>
            </a:r>
          </a:p>
          <a:p>
            <a:endParaRPr lang="en-US" dirty="0"/>
          </a:p>
        </p:txBody>
      </p:sp>
      <p:sp>
        <p:nvSpPr>
          <p:cNvPr id="4" name="Rectangle 3">
            <a:extLst>
              <a:ext uri="{FF2B5EF4-FFF2-40B4-BE49-F238E27FC236}">
                <a16:creationId xmlns:a16="http://schemas.microsoft.com/office/drawing/2014/main" id="{235906DB-3C59-4552-AC6F-E371903511E3}"/>
              </a:ext>
            </a:extLst>
          </p:cNvPr>
          <p:cNvSpPr/>
          <p:nvPr/>
        </p:nvSpPr>
        <p:spPr>
          <a:xfrm>
            <a:off x="3733800" y="1765280"/>
            <a:ext cx="5562600" cy="3416320"/>
          </a:xfrm>
          <a:prstGeom prst="rect">
            <a:avLst/>
          </a:prstGeom>
        </p:spPr>
        <p:txBody>
          <a:bodyPr wrap="square">
            <a:spAutoFit/>
          </a:bodyPr>
          <a:lstStyle/>
          <a:p>
            <a:r>
              <a:rPr lang="en-US" dirty="0">
                <a:latin typeface="Courier New" panose="02070309020205020404" pitchFamily="49" charset="0"/>
              </a:rPr>
              <a:t>  </a:t>
            </a:r>
          </a:p>
          <a:p>
            <a:r>
              <a:rPr lang="en-US" dirty="0">
                <a:latin typeface="Courier New" panose="02070309020205020404" pitchFamily="49" charset="0"/>
              </a:rPr>
              <a:t>hsa-mir-1-2	</a:t>
            </a:r>
          </a:p>
          <a:p>
            <a:r>
              <a:rPr lang="en-US" dirty="0">
                <a:latin typeface="Courier New" panose="02070309020205020404" pitchFamily="49" charset="0"/>
              </a:rPr>
              <a:t>hsa-mir-1248	</a:t>
            </a:r>
          </a:p>
          <a:p>
            <a:r>
              <a:rPr lang="en-US" dirty="0">
                <a:latin typeface="Courier New" panose="02070309020205020404" pitchFamily="49" charset="0"/>
              </a:rPr>
              <a:t>hsa-mir-1255a	</a:t>
            </a:r>
          </a:p>
          <a:p>
            <a:r>
              <a:rPr lang="en-US" dirty="0">
                <a:latin typeface="Courier New" panose="02070309020205020404" pitchFamily="49" charset="0"/>
              </a:rPr>
              <a:t>hsa-mir-129-2	</a:t>
            </a:r>
          </a:p>
          <a:p>
            <a:r>
              <a:rPr lang="en-US" dirty="0">
                <a:latin typeface="Courier New" panose="02070309020205020404" pitchFamily="49" charset="0"/>
              </a:rPr>
              <a:t>hsa-mir-141</a:t>
            </a:r>
          </a:p>
          <a:p>
            <a:r>
              <a:rPr lang="en-US" dirty="0">
                <a:latin typeface="Courier New" panose="02070309020205020404" pitchFamily="49" charset="0"/>
              </a:rPr>
              <a:t>hsa-mir-199b	</a:t>
            </a:r>
          </a:p>
          <a:p>
            <a:r>
              <a:rPr lang="en-US" dirty="0">
                <a:latin typeface="Courier New" panose="02070309020205020404" pitchFamily="49" charset="0"/>
              </a:rPr>
              <a:t>hsa-mir-200c	</a:t>
            </a:r>
          </a:p>
          <a:p>
            <a:r>
              <a:rPr lang="en-US" dirty="0">
                <a:latin typeface="Courier New" panose="02070309020205020404" pitchFamily="49" charset="0"/>
              </a:rPr>
              <a:t>hsa-mir-205	</a:t>
            </a:r>
          </a:p>
          <a:p>
            <a:r>
              <a:rPr lang="en-US" dirty="0">
                <a:latin typeface="Courier New" panose="02070309020205020404" pitchFamily="49" charset="0"/>
              </a:rPr>
              <a:t>hsa-mir-214	</a:t>
            </a:r>
          </a:p>
          <a:p>
            <a:r>
              <a:rPr lang="en-US" dirty="0">
                <a:latin typeface="Courier New" panose="02070309020205020404" pitchFamily="49" charset="0"/>
              </a:rPr>
              <a:t>hsa-mir-221	</a:t>
            </a:r>
          </a:p>
          <a:p>
            <a:endParaRPr lang="en-US" dirty="0">
              <a:latin typeface="Courier New" panose="02070309020205020404" pitchFamily="49" charset="0"/>
            </a:endParaRPr>
          </a:p>
        </p:txBody>
      </p:sp>
      <p:sp>
        <p:nvSpPr>
          <p:cNvPr id="5" name="Rectangle 4">
            <a:extLst>
              <a:ext uri="{FF2B5EF4-FFF2-40B4-BE49-F238E27FC236}">
                <a16:creationId xmlns:a16="http://schemas.microsoft.com/office/drawing/2014/main" id="{F95F3C10-4FF5-4B1C-9DFD-EEEC950AF264}"/>
              </a:ext>
            </a:extLst>
          </p:cNvPr>
          <p:cNvSpPr/>
          <p:nvPr/>
        </p:nvSpPr>
        <p:spPr>
          <a:xfrm>
            <a:off x="5867400" y="2133600"/>
            <a:ext cx="4572000" cy="3139321"/>
          </a:xfrm>
          <a:prstGeom prst="rect">
            <a:avLst/>
          </a:prstGeom>
        </p:spPr>
        <p:txBody>
          <a:bodyPr>
            <a:spAutoFit/>
          </a:bodyPr>
          <a:lstStyle/>
          <a:p>
            <a:r>
              <a:rPr lang="en-US" dirty="0">
                <a:latin typeface="Courier New" panose="02070309020205020404" pitchFamily="49" charset="0"/>
              </a:rPr>
              <a:t>hsa-mir-33a	</a:t>
            </a:r>
          </a:p>
          <a:p>
            <a:r>
              <a:rPr lang="en-US" dirty="0">
                <a:latin typeface="Courier New" panose="02070309020205020404" pitchFamily="49" charset="0"/>
              </a:rPr>
              <a:t>hsa-mir-375</a:t>
            </a:r>
          </a:p>
          <a:p>
            <a:r>
              <a:rPr lang="en-US" dirty="0">
                <a:latin typeface="Courier New" panose="02070309020205020404" pitchFamily="49" charset="0"/>
              </a:rPr>
              <a:t>hsa-mir-508	</a:t>
            </a:r>
          </a:p>
          <a:p>
            <a:r>
              <a:rPr lang="en-US" dirty="0">
                <a:latin typeface="Courier New" panose="02070309020205020404" pitchFamily="49" charset="0"/>
              </a:rPr>
              <a:t>hsa-mir-509-3	</a:t>
            </a:r>
          </a:p>
          <a:p>
            <a:r>
              <a:rPr lang="en-US" dirty="0">
                <a:latin typeface="Courier New" panose="02070309020205020404" pitchFamily="49" charset="0"/>
              </a:rPr>
              <a:t>hsa-mir-514a-1	</a:t>
            </a:r>
          </a:p>
          <a:p>
            <a:r>
              <a:rPr lang="en-US" dirty="0">
                <a:latin typeface="Courier New" panose="02070309020205020404" pitchFamily="49" charset="0"/>
              </a:rPr>
              <a:t>hsa-mir-514a-2	</a:t>
            </a:r>
          </a:p>
          <a:p>
            <a:r>
              <a:rPr lang="en-US" dirty="0">
                <a:latin typeface="Courier New" panose="02070309020205020404" pitchFamily="49" charset="0"/>
              </a:rPr>
              <a:t>hsa-mir-514a-3	</a:t>
            </a:r>
          </a:p>
          <a:p>
            <a:r>
              <a:rPr lang="en-US" dirty="0">
                <a:latin typeface="Courier New" panose="02070309020205020404" pitchFamily="49" charset="0"/>
              </a:rPr>
              <a:t>hsa-mir-891a	</a:t>
            </a:r>
          </a:p>
          <a:p>
            <a:r>
              <a:rPr lang="en-US" dirty="0">
                <a:latin typeface="Courier New" panose="02070309020205020404" pitchFamily="49" charset="0"/>
              </a:rPr>
              <a:t>hsa-mir-9-1	</a:t>
            </a:r>
          </a:p>
          <a:p>
            <a:r>
              <a:rPr lang="en-US" dirty="0">
                <a:latin typeface="Courier New" panose="02070309020205020404" pitchFamily="49" charset="0"/>
              </a:rPr>
              <a:t>hsa-mir-9-2	</a:t>
            </a:r>
          </a:p>
          <a:p>
            <a:r>
              <a:rPr lang="en-US" dirty="0">
                <a:latin typeface="Courier New" panose="02070309020205020404" pitchFamily="49" charset="0"/>
              </a:rPr>
              <a:t>hsa-mir-9-3	</a:t>
            </a:r>
            <a:endParaRPr lang="en-US" dirty="0"/>
          </a:p>
        </p:txBody>
      </p:sp>
      <p:sp>
        <p:nvSpPr>
          <p:cNvPr id="6" name="Rectangle 5">
            <a:extLst>
              <a:ext uri="{FF2B5EF4-FFF2-40B4-BE49-F238E27FC236}">
                <a16:creationId xmlns:a16="http://schemas.microsoft.com/office/drawing/2014/main" id="{F7EF860B-BE85-42E5-82CB-7BB9A345FBD1}"/>
              </a:ext>
            </a:extLst>
          </p:cNvPr>
          <p:cNvSpPr/>
          <p:nvPr/>
        </p:nvSpPr>
        <p:spPr>
          <a:xfrm>
            <a:off x="5411656" y="1066801"/>
            <a:ext cx="553357" cy="461665"/>
          </a:xfrm>
          <a:prstGeom prst="rect">
            <a:avLst/>
          </a:prstGeom>
        </p:spPr>
        <p:txBody>
          <a:bodyPr wrap="none">
            <a:spAutoFit/>
          </a:bodyPr>
          <a:lstStyle/>
          <a:p>
            <a:r>
              <a:rPr lang="en-US" sz="2400" b="1" dirty="0">
                <a:latin typeface="Courier New" panose="02070309020205020404" pitchFamily="49" charset="0"/>
              </a:rPr>
              <a:t>-1</a:t>
            </a:r>
          </a:p>
        </p:txBody>
      </p:sp>
    </p:spTree>
    <p:extLst>
      <p:ext uri="{BB962C8B-B14F-4D97-AF65-F5344CB8AC3E}">
        <p14:creationId xmlns:p14="http://schemas.microsoft.com/office/powerpoint/2010/main" val="1544561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E92D-5614-4A8B-9032-668109BC04CB}"/>
              </a:ext>
            </a:extLst>
          </p:cNvPr>
          <p:cNvSpPr>
            <a:spLocks noGrp="1"/>
          </p:cNvSpPr>
          <p:nvPr>
            <p:ph type="title"/>
          </p:nvPr>
        </p:nvSpPr>
        <p:spPr>
          <a:xfrm>
            <a:off x="304800" y="152400"/>
            <a:ext cx="8229600" cy="457199"/>
          </a:xfrm>
        </p:spPr>
        <p:txBody>
          <a:bodyPr>
            <a:normAutofit fontScale="90000"/>
          </a:bodyPr>
          <a:lstStyle/>
          <a:p>
            <a:r>
              <a:rPr lang="en-US" dirty="0"/>
              <a:t>miRNA male ( all are -1)</a:t>
            </a:r>
          </a:p>
        </p:txBody>
      </p:sp>
      <p:sp>
        <p:nvSpPr>
          <p:cNvPr id="3" name="Content Placeholder 2">
            <a:extLst>
              <a:ext uri="{FF2B5EF4-FFF2-40B4-BE49-F238E27FC236}">
                <a16:creationId xmlns:a16="http://schemas.microsoft.com/office/drawing/2014/main" id="{5159BDF9-6DFD-44FE-9626-A1062D7E8155}"/>
              </a:ext>
            </a:extLst>
          </p:cNvPr>
          <p:cNvSpPr>
            <a:spLocks noGrp="1"/>
          </p:cNvSpPr>
          <p:nvPr>
            <p:ph idx="1"/>
          </p:nvPr>
        </p:nvSpPr>
        <p:spPr>
          <a:xfrm>
            <a:off x="457200" y="762000"/>
            <a:ext cx="3124200" cy="3581400"/>
          </a:xfrm>
        </p:spPr>
        <p:txBody>
          <a:bodyPr>
            <a:normAutofit/>
          </a:bodyPr>
          <a:lstStyle/>
          <a:p>
            <a:r>
              <a:rPr lang="en-US" sz="1600" dirty="0"/>
              <a:t>hsa-mir-1269b	</a:t>
            </a:r>
          </a:p>
          <a:p>
            <a:r>
              <a:rPr lang="en-US" sz="1600" dirty="0"/>
              <a:t>hsa-mir-129-1	</a:t>
            </a:r>
          </a:p>
          <a:p>
            <a:r>
              <a:rPr lang="en-US" sz="1600" dirty="0"/>
              <a:t>hsa-mir-129-2	</a:t>
            </a:r>
          </a:p>
          <a:p>
            <a:r>
              <a:rPr lang="en-US" sz="1600" dirty="0"/>
              <a:t>hsa-mir-141	</a:t>
            </a:r>
          </a:p>
          <a:p>
            <a:r>
              <a:rPr lang="en-US" sz="1600" dirty="0"/>
              <a:t>hsa-mir-184	</a:t>
            </a:r>
          </a:p>
          <a:p>
            <a:r>
              <a:rPr lang="en-US" sz="1600" dirty="0"/>
              <a:t>hsa-mir-187	</a:t>
            </a:r>
          </a:p>
          <a:p>
            <a:r>
              <a:rPr lang="en-US" sz="1600" dirty="0"/>
              <a:t>hsa-mir-200c	</a:t>
            </a:r>
          </a:p>
          <a:p>
            <a:r>
              <a:rPr lang="en-US" sz="1600" dirty="0"/>
              <a:t>hsa-mir-205	</a:t>
            </a:r>
          </a:p>
          <a:p>
            <a:r>
              <a:rPr lang="en-US" sz="1600" dirty="0"/>
              <a:t>hsa-mir-206	</a:t>
            </a:r>
          </a:p>
          <a:p>
            <a:r>
              <a:rPr lang="en-US" sz="1600" dirty="0"/>
              <a:t>hsa-mir-323a	</a:t>
            </a:r>
          </a:p>
          <a:p>
            <a:r>
              <a:rPr lang="en-US" sz="1600" dirty="0"/>
              <a:t>hsa-mir-375</a:t>
            </a:r>
            <a:r>
              <a:rPr lang="en-US" dirty="0"/>
              <a:t>	</a:t>
            </a:r>
          </a:p>
          <a:p>
            <a:endParaRPr lang="en-US" dirty="0"/>
          </a:p>
        </p:txBody>
      </p:sp>
      <p:sp>
        <p:nvSpPr>
          <p:cNvPr id="4" name="Rectangle 3">
            <a:extLst>
              <a:ext uri="{FF2B5EF4-FFF2-40B4-BE49-F238E27FC236}">
                <a16:creationId xmlns:a16="http://schemas.microsoft.com/office/drawing/2014/main" id="{44A64ED2-EEE8-41E1-8657-831638877182}"/>
              </a:ext>
            </a:extLst>
          </p:cNvPr>
          <p:cNvSpPr/>
          <p:nvPr/>
        </p:nvSpPr>
        <p:spPr>
          <a:xfrm>
            <a:off x="2590800" y="762000"/>
            <a:ext cx="4572000" cy="3970318"/>
          </a:xfrm>
          <a:prstGeom prst="rect">
            <a:avLst/>
          </a:prstGeom>
        </p:spPr>
        <p:txBody>
          <a:bodyPr>
            <a:spAutoFit/>
          </a:bodyPr>
          <a:lstStyle/>
          <a:p>
            <a:r>
              <a:rPr lang="en-US" dirty="0"/>
              <a:t>hsa-mir-4484	</a:t>
            </a:r>
          </a:p>
          <a:p>
            <a:r>
              <a:rPr lang="en-US" dirty="0"/>
              <a:t>hsa-mir-483	</a:t>
            </a:r>
          </a:p>
          <a:p>
            <a:r>
              <a:rPr lang="en-US" dirty="0"/>
              <a:t>hsa-mir-487a	</a:t>
            </a:r>
          </a:p>
          <a:p>
            <a:r>
              <a:rPr lang="en-US" dirty="0"/>
              <a:t>hsa-mir-506	</a:t>
            </a:r>
          </a:p>
          <a:p>
            <a:r>
              <a:rPr lang="en-US" dirty="0"/>
              <a:t>hsa-mir-508	</a:t>
            </a:r>
          </a:p>
          <a:p>
            <a:r>
              <a:rPr lang="en-US" dirty="0"/>
              <a:t>hsa-mir-514a-1	</a:t>
            </a:r>
          </a:p>
          <a:p>
            <a:r>
              <a:rPr lang="en-US" dirty="0"/>
              <a:t>hsa-mir-514a-2	</a:t>
            </a:r>
          </a:p>
          <a:p>
            <a:r>
              <a:rPr lang="en-US" dirty="0"/>
              <a:t>hsa-mir-514a-3	</a:t>
            </a:r>
          </a:p>
          <a:p>
            <a:r>
              <a:rPr lang="en-US" dirty="0"/>
              <a:t>hsa-mir-514b	</a:t>
            </a:r>
          </a:p>
          <a:p>
            <a:r>
              <a:rPr lang="en-US" dirty="0"/>
              <a:t>hsa-mir-551b	</a:t>
            </a:r>
          </a:p>
          <a:p>
            <a:r>
              <a:rPr lang="en-US" dirty="0"/>
              <a:t>hsa-mir-599	</a:t>
            </a:r>
          </a:p>
          <a:p>
            <a:r>
              <a:rPr lang="en-US" dirty="0"/>
              <a:t>hsa-mir-891a	</a:t>
            </a:r>
          </a:p>
          <a:p>
            <a:r>
              <a:rPr lang="en-US" dirty="0"/>
              <a:t>hsa-mir-891b	</a:t>
            </a:r>
          </a:p>
          <a:p>
            <a:r>
              <a:rPr lang="en-US" dirty="0"/>
              <a:t>hsa-mir-934</a:t>
            </a:r>
          </a:p>
        </p:txBody>
      </p:sp>
    </p:spTree>
    <p:extLst>
      <p:ext uri="{BB962C8B-B14F-4D97-AF65-F5344CB8AC3E}">
        <p14:creationId xmlns:p14="http://schemas.microsoft.com/office/powerpoint/2010/main" val="3647375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D983ED-F322-44A4-ADA6-A9E5FCABD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8229600" cy="5105400"/>
          </a:xfrm>
        </p:spPr>
      </p:pic>
      <p:sp>
        <p:nvSpPr>
          <p:cNvPr id="6" name="Rectangle 5">
            <a:extLst>
              <a:ext uri="{FF2B5EF4-FFF2-40B4-BE49-F238E27FC236}">
                <a16:creationId xmlns:a16="http://schemas.microsoft.com/office/drawing/2014/main" id="{F00538DB-1E6D-4BD7-BBC7-B3A3D524CDBC}"/>
              </a:ext>
            </a:extLst>
          </p:cNvPr>
          <p:cNvSpPr/>
          <p:nvPr/>
        </p:nvSpPr>
        <p:spPr>
          <a:xfrm>
            <a:off x="1485900" y="5429071"/>
            <a:ext cx="6172200" cy="1200329"/>
          </a:xfrm>
          <a:prstGeom prst="rect">
            <a:avLst/>
          </a:prstGeom>
        </p:spPr>
        <p:txBody>
          <a:bodyPr wrap="square">
            <a:spAutoFit/>
          </a:bodyPr>
          <a:lstStyle/>
          <a:p>
            <a:r>
              <a:rPr lang="en-US" dirty="0">
                <a:hlinkClick r:id="rId3"/>
              </a:rPr>
              <a:t>https://dcc.icgc.org/projects?filters=%7B%22project%22:%7B%22tumourType%22:%7B%22is%22:%5B%22Renal%20cancer%22%5D%7D,%22id%22:%7B%22is%22:%5B%22KIRC-US%22%5D%7D%7D%7D&amp;projects=%7B%22from%22:1%7D</a:t>
            </a:r>
            <a:endParaRPr lang="en-US" dirty="0"/>
          </a:p>
        </p:txBody>
      </p:sp>
    </p:spTree>
    <p:extLst>
      <p:ext uri="{BB962C8B-B14F-4D97-AF65-F5344CB8AC3E}">
        <p14:creationId xmlns:p14="http://schemas.microsoft.com/office/powerpoint/2010/main" val="372189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B17FB-3003-4C79-B75D-AAF437260A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925" y="1219201"/>
            <a:ext cx="3733800"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2D85C5CA-E89E-4225-B2DC-E4119EAF2172}"/>
              </a:ext>
            </a:extLst>
          </p:cNvPr>
          <p:cNvSpPr txBox="1"/>
          <p:nvPr/>
        </p:nvSpPr>
        <p:spPr>
          <a:xfrm>
            <a:off x="585001" y="4191000"/>
            <a:ext cx="4191000" cy="369332"/>
          </a:xfrm>
          <a:prstGeom prst="rect">
            <a:avLst/>
          </a:prstGeom>
          <a:noFill/>
        </p:spPr>
        <p:txBody>
          <a:bodyPr wrap="square" rtlCol="0">
            <a:spAutoFit/>
          </a:bodyPr>
          <a:lstStyle/>
          <a:p>
            <a:r>
              <a:rPr lang="en-US" dirty="0"/>
              <a:t>Volcano Plot: Tumor vs Normal (Male)</a:t>
            </a:r>
          </a:p>
        </p:txBody>
      </p:sp>
      <p:sp>
        <p:nvSpPr>
          <p:cNvPr id="7" name="TextBox 6">
            <a:extLst>
              <a:ext uri="{FF2B5EF4-FFF2-40B4-BE49-F238E27FC236}">
                <a16:creationId xmlns:a16="http://schemas.microsoft.com/office/drawing/2014/main" id="{D4023A5A-7E9A-4EBF-B224-F3407B0027AF}"/>
              </a:ext>
            </a:extLst>
          </p:cNvPr>
          <p:cNvSpPr txBox="1"/>
          <p:nvPr/>
        </p:nvSpPr>
        <p:spPr>
          <a:xfrm>
            <a:off x="4776001" y="4200939"/>
            <a:ext cx="4191000" cy="369332"/>
          </a:xfrm>
          <a:prstGeom prst="rect">
            <a:avLst/>
          </a:prstGeom>
          <a:noFill/>
        </p:spPr>
        <p:txBody>
          <a:bodyPr wrap="square" rtlCol="0">
            <a:spAutoFit/>
          </a:bodyPr>
          <a:lstStyle/>
          <a:p>
            <a:r>
              <a:rPr lang="en-US" dirty="0"/>
              <a:t>Volcano Plot: Tumor vs Normal (Female)</a:t>
            </a:r>
          </a:p>
        </p:txBody>
      </p:sp>
      <p:pic>
        <p:nvPicPr>
          <p:cNvPr id="9" name="Picture 8">
            <a:extLst>
              <a:ext uri="{FF2B5EF4-FFF2-40B4-BE49-F238E27FC236}">
                <a16:creationId xmlns:a16="http://schemas.microsoft.com/office/drawing/2014/main" id="{7ECC0B9B-872D-4570-AC99-FE2D7BC58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975" y="1219201"/>
            <a:ext cx="4089400"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101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811A30-2F2A-4420-A763-EE13732348D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66" t="8212" r="37614" b="3519"/>
          <a:stretch/>
        </p:blipFill>
        <p:spPr>
          <a:xfrm>
            <a:off x="228600" y="167266"/>
            <a:ext cx="3767400" cy="3408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F52D1BC-3215-4C54-84D6-C9D144501CE5}"/>
              </a:ext>
            </a:extLst>
          </p:cNvPr>
          <p:cNvSpPr txBox="1"/>
          <p:nvPr/>
        </p:nvSpPr>
        <p:spPr>
          <a:xfrm>
            <a:off x="1676400" y="3575724"/>
            <a:ext cx="1676400" cy="369332"/>
          </a:xfrm>
          <a:prstGeom prst="rect">
            <a:avLst/>
          </a:prstGeom>
          <a:noFill/>
        </p:spPr>
        <p:txBody>
          <a:bodyPr wrap="square" rtlCol="0">
            <a:spAutoFit/>
          </a:bodyPr>
          <a:lstStyle/>
          <a:p>
            <a:r>
              <a:rPr lang="en-US" dirty="0"/>
              <a:t>Complete</a:t>
            </a:r>
          </a:p>
        </p:txBody>
      </p:sp>
      <p:pic>
        <p:nvPicPr>
          <p:cNvPr id="11" name="Picture 10">
            <a:extLst>
              <a:ext uri="{FF2B5EF4-FFF2-40B4-BE49-F238E27FC236}">
                <a16:creationId xmlns:a16="http://schemas.microsoft.com/office/drawing/2014/main" id="{F022DDE9-7ED6-4155-A8B2-48E32E43AE57}"/>
              </a:ext>
            </a:extLst>
          </p:cNvPr>
          <p:cNvPicPr>
            <a:picLocks noChangeAspect="1"/>
          </p:cNvPicPr>
          <p:nvPr/>
        </p:nvPicPr>
        <p:blipFill rotWithShape="1">
          <a:blip r:embed="rId3">
            <a:extLst>
              <a:ext uri="{28A0092B-C50C-407E-A947-70E740481C1C}">
                <a14:useLocalDpi xmlns:a14="http://schemas.microsoft.com/office/drawing/2010/main" val="0"/>
              </a:ext>
            </a:extLst>
          </a:blip>
          <a:srcRect l="15060" r="15060"/>
          <a:stretch/>
        </p:blipFill>
        <p:spPr>
          <a:xfrm>
            <a:off x="4267200" y="182904"/>
            <a:ext cx="4510009" cy="33981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A27780E1-367B-4E81-BA94-FB56E624E2F7}"/>
              </a:ext>
            </a:extLst>
          </p:cNvPr>
          <p:cNvSpPr txBox="1"/>
          <p:nvPr/>
        </p:nvSpPr>
        <p:spPr>
          <a:xfrm>
            <a:off x="5943600" y="3612687"/>
            <a:ext cx="1676400" cy="369332"/>
          </a:xfrm>
          <a:prstGeom prst="rect">
            <a:avLst/>
          </a:prstGeom>
          <a:noFill/>
        </p:spPr>
        <p:txBody>
          <a:bodyPr wrap="square" rtlCol="0">
            <a:spAutoFit/>
          </a:bodyPr>
          <a:lstStyle/>
          <a:p>
            <a:r>
              <a:rPr lang="en-US" dirty="0"/>
              <a:t>Gene-Gene</a:t>
            </a:r>
          </a:p>
        </p:txBody>
      </p:sp>
      <p:pic>
        <p:nvPicPr>
          <p:cNvPr id="14" name="Picture 13">
            <a:extLst>
              <a:ext uri="{FF2B5EF4-FFF2-40B4-BE49-F238E27FC236}">
                <a16:creationId xmlns:a16="http://schemas.microsoft.com/office/drawing/2014/main" id="{DD2F64CC-F3FD-49FD-AE10-902E771A084C}"/>
              </a:ext>
            </a:extLst>
          </p:cNvPr>
          <p:cNvPicPr>
            <a:picLocks noChangeAspect="1"/>
          </p:cNvPicPr>
          <p:nvPr/>
        </p:nvPicPr>
        <p:blipFill rotWithShape="1">
          <a:blip r:embed="rId4">
            <a:extLst>
              <a:ext uri="{28A0092B-C50C-407E-A947-70E740481C1C}">
                <a14:useLocalDpi xmlns:a14="http://schemas.microsoft.com/office/drawing/2010/main" val="0"/>
              </a:ext>
            </a:extLst>
          </a:blip>
          <a:srcRect l="39167" t="17676" r="39166" b="14925"/>
          <a:stretch/>
        </p:blipFill>
        <p:spPr>
          <a:xfrm>
            <a:off x="545813" y="4170387"/>
            <a:ext cx="1410441" cy="21735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a:extLst>
              <a:ext uri="{FF2B5EF4-FFF2-40B4-BE49-F238E27FC236}">
                <a16:creationId xmlns:a16="http://schemas.microsoft.com/office/drawing/2014/main" id="{38BE9BD7-BCF9-4618-BD8D-26799A377554}"/>
              </a:ext>
            </a:extLst>
          </p:cNvPr>
          <p:cNvSpPr txBox="1"/>
          <p:nvPr/>
        </p:nvSpPr>
        <p:spPr>
          <a:xfrm>
            <a:off x="545813" y="6364432"/>
            <a:ext cx="1676400" cy="369332"/>
          </a:xfrm>
          <a:prstGeom prst="rect">
            <a:avLst/>
          </a:prstGeom>
          <a:noFill/>
        </p:spPr>
        <p:txBody>
          <a:bodyPr wrap="square" rtlCol="0">
            <a:spAutoFit/>
          </a:bodyPr>
          <a:lstStyle/>
          <a:p>
            <a:r>
              <a:rPr lang="en-US" dirty="0"/>
              <a:t>miRNA-Gene</a:t>
            </a:r>
          </a:p>
        </p:txBody>
      </p:sp>
      <p:pic>
        <p:nvPicPr>
          <p:cNvPr id="17" name="Picture 16">
            <a:extLst>
              <a:ext uri="{FF2B5EF4-FFF2-40B4-BE49-F238E27FC236}">
                <a16:creationId xmlns:a16="http://schemas.microsoft.com/office/drawing/2014/main" id="{B05CB1DD-CE97-4C3D-8B25-BC041ECE3A84}"/>
              </a:ext>
            </a:extLst>
          </p:cNvPr>
          <p:cNvPicPr>
            <a:picLocks noChangeAspect="1"/>
          </p:cNvPicPr>
          <p:nvPr/>
        </p:nvPicPr>
        <p:blipFill rotWithShape="1">
          <a:blip r:embed="rId5">
            <a:extLst>
              <a:ext uri="{28A0092B-C50C-407E-A947-70E740481C1C}">
                <a14:useLocalDpi xmlns:a14="http://schemas.microsoft.com/office/drawing/2010/main" val="0"/>
              </a:ext>
            </a:extLst>
          </a:blip>
          <a:srcRect l="40833" t="14925" r="39167" b="13079"/>
          <a:stretch/>
        </p:blipFill>
        <p:spPr>
          <a:xfrm>
            <a:off x="2377294" y="4183585"/>
            <a:ext cx="1337544" cy="21735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extBox 17">
            <a:extLst>
              <a:ext uri="{FF2B5EF4-FFF2-40B4-BE49-F238E27FC236}">
                <a16:creationId xmlns:a16="http://schemas.microsoft.com/office/drawing/2014/main" id="{35765015-79F1-420E-9D27-CACEE274FB21}"/>
              </a:ext>
            </a:extLst>
          </p:cNvPr>
          <p:cNvSpPr txBox="1"/>
          <p:nvPr/>
        </p:nvSpPr>
        <p:spPr>
          <a:xfrm>
            <a:off x="2368496" y="6364432"/>
            <a:ext cx="1676400" cy="369332"/>
          </a:xfrm>
          <a:prstGeom prst="rect">
            <a:avLst/>
          </a:prstGeom>
          <a:noFill/>
        </p:spPr>
        <p:txBody>
          <a:bodyPr wrap="square" rtlCol="0">
            <a:spAutoFit/>
          </a:bodyPr>
          <a:lstStyle/>
          <a:p>
            <a:r>
              <a:rPr lang="en-US" dirty="0"/>
              <a:t>miRNA-miRNA</a:t>
            </a:r>
          </a:p>
        </p:txBody>
      </p:sp>
      <p:pic>
        <p:nvPicPr>
          <p:cNvPr id="20" name="Picture 19">
            <a:extLst>
              <a:ext uri="{FF2B5EF4-FFF2-40B4-BE49-F238E27FC236}">
                <a16:creationId xmlns:a16="http://schemas.microsoft.com/office/drawing/2014/main" id="{D67659F0-7E18-43E8-9746-C6097DCC47B4}"/>
              </a:ext>
            </a:extLst>
          </p:cNvPr>
          <p:cNvPicPr>
            <a:picLocks noChangeAspect="1"/>
          </p:cNvPicPr>
          <p:nvPr/>
        </p:nvPicPr>
        <p:blipFill rotWithShape="1">
          <a:blip r:embed="rId6">
            <a:extLst>
              <a:ext uri="{28A0092B-C50C-407E-A947-70E740481C1C}">
                <a14:useLocalDpi xmlns:a14="http://schemas.microsoft.com/office/drawing/2010/main" val="0"/>
              </a:ext>
            </a:extLst>
          </a:blip>
          <a:srcRect l="19591" t="13230" r="20000" b="14776"/>
          <a:stretch/>
        </p:blipFill>
        <p:spPr>
          <a:xfrm>
            <a:off x="4044896" y="4166686"/>
            <a:ext cx="3652786" cy="2173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00E1B6A4-1707-4221-979D-A40B76D2CAFA}"/>
              </a:ext>
            </a:extLst>
          </p:cNvPr>
          <p:cNvSpPr txBox="1"/>
          <p:nvPr/>
        </p:nvSpPr>
        <p:spPr>
          <a:xfrm>
            <a:off x="5331263" y="6340196"/>
            <a:ext cx="1676400" cy="369332"/>
          </a:xfrm>
          <a:prstGeom prst="rect">
            <a:avLst/>
          </a:prstGeom>
          <a:noFill/>
        </p:spPr>
        <p:txBody>
          <a:bodyPr wrap="square" rtlCol="0">
            <a:spAutoFit/>
          </a:bodyPr>
          <a:lstStyle/>
          <a:p>
            <a:r>
              <a:rPr lang="en-US" dirty="0"/>
              <a:t>TF-Gene</a:t>
            </a:r>
          </a:p>
        </p:txBody>
      </p:sp>
      <p:sp>
        <p:nvSpPr>
          <p:cNvPr id="2" name="TextBox 1">
            <a:extLst>
              <a:ext uri="{FF2B5EF4-FFF2-40B4-BE49-F238E27FC236}">
                <a16:creationId xmlns:a16="http://schemas.microsoft.com/office/drawing/2014/main" id="{83840B63-3590-433D-BC1C-F1D92D54B611}"/>
              </a:ext>
            </a:extLst>
          </p:cNvPr>
          <p:cNvSpPr txBox="1"/>
          <p:nvPr/>
        </p:nvSpPr>
        <p:spPr>
          <a:xfrm>
            <a:off x="4150351" y="6490430"/>
            <a:ext cx="1371600" cy="369332"/>
          </a:xfrm>
          <a:prstGeom prst="rect">
            <a:avLst/>
          </a:prstGeom>
          <a:noFill/>
        </p:spPr>
        <p:txBody>
          <a:bodyPr wrap="square" rtlCol="0">
            <a:spAutoFit/>
          </a:bodyPr>
          <a:lstStyle/>
          <a:p>
            <a:r>
              <a:rPr lang="en-US" dirty="0"/>
              <a:t>FEMALE</a:t>
            </a:r>
          </a:p>
        </p:txBody>
      </p:sp>
    </p:spTree>
    <p:extLst>
      <p:ext uri="{BB962C8B-B14F-4D97-AF65-F5344CB8AC3E}">
        <p14:creationId xmlns:p14="http://schemas.microsoft.com/office/powerpoint/2010/main" val="388693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522659-50DD-44C4-87EC-1E07691BB862}"/>
              </a:ext>
            </a:extLst>
          </p:cNvPr>
          <p:cNvPicPr>
            <a:picLocks noChangeAspect="1"/>
          </p:cNvPicPr>
          <p:nvPr/>
        </p:nvPicPr>
        <p:blipFill rotWithShape="1">
          <a:blip r:embed="rId2">
            <a:extLst>
              <a:ext uri="{28A0092B-C50C-407E-A947-70E740481C1C}">
                <a14:useLocalDpi xmlns:a14="http://schemas.microsoft.com/office/drawing/2010/main" val="0"/>
              </a:ext>
            </a:extLst>
          </a:blip>
          <a:srcRect l="24167" r="20834"/>
          <a:stretch/>
        </p:blipFill>
        <p:spPr>
          <a:xfrm>
            <a:off x="284600" y="132907"/>
            <a:ext cx="28396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2DDF6ED2-C81C-465D-9AB1-8021AF7C8E7A}"/>
              </a:ext>
            </a:extLst>
          </p:cNvPr>
          <p:cNvSpPr txBox="1"/>
          <p:nvPr/>
        </p:nvSpPr>
        <p:spPr>
          <a:xfrm>
            <a:off x="1143000" y="2865255"/>
            <a:ext cx="1981200" cy="369332"/>
          </a:xfrm>
          <a:prstGeom prst="rect">
            <a:avLst/>
          </a:prstGeom>
          <a:noFill/>
        </p:spPr>
        <p:txBody>
          <a:bodyPr wrap="square" rtlCol="0">
            <a:spAutoFit/>
          </a:bodyPr>
          <a:lstStyle/>
          <a:p>
            <a:r>
              <a:rPr lang="en-US" dirty="0"/>
              <a:t>Complete </a:t>
            </a:r>
          </a:p>
        </p:txBody>
      </p:sp>
      <p:pic>
        <p:nvPicPr>
          <p:cNvPr id="8" name="Picture 7">
            <a:extLst>
              <a:ext uri="{FF2B5EF4-FFF2-40B4-BE49-F238E27FC236}">
                <a16:creationId xmlns:a16="http://schemas.microsoft.com/office/drawing/2014/main" id="{A6CBDD89-E7EF-4CAF-A095-EA6EFA9F127C}"/>
              </a:ext>
            </a:extLst>
          </p:cNvPr>
          <p:cNvPicPr>
            <a:picLocks noChangeAspect="1"/>
          </p:cNvPicPr>
          <p:nvPr/>
        </p:nvPicPr>
        <p:blipFill rotWithShape="1">
          <a:blip r:embed="rId3">
            <a:extLst>
              <a:ext uri="{28A0092B-C50C-407E-A947-70E740481C1C}">
                <a14:useLocalDpi xmlns:a14="http://schemas.microsoft.com/office/drawing/2010/main" val="0"/>
              </a:ext>
            </a:extLst>
          </a:blip>
          <a:srcRect l="28946" t="25720" r="27721" b="27496"/>
          <a:stretch/>
        </p:blipFill>
        <p:spPr>
          <a:xfrm>
            <a:off x="4261551" y="281250"/>
            <a:ext cx="3962400" cy="220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F67F3239-F63A-41CF-93F3-1174FFC27C77}"/>
              </a:ext>
            </a:extLst>
          </p:cNvPr>
          <p:cNvSpPr txBox="1"/>
          <p:nvPr/>
        </p:nvSpPr>
        <p:spPr>
          <a:xfrm>
            <a:off x="5828777" y="2615241"/>
            <a:ext cx="1066722" cy="369332"/>
          </a:xfrm>
          <a:prstGeom prst="rect">
            <a:avLst/>
          </a:prstGeom>
          <a:noFill/>
        </p:spPr>
        <p:txBody>
          <a:bodyPr wrap="square" rtlCol="0">
            <a:spAutoFit/>
          </a:bodyPr>
          <a:lstStyle/>
          <a:p>
            <a:r>
              <a:rPr lang="en-US" dirty="0"/>
              <a:t>Disease </a:t>
            </a:r>
          </a:p>
        </p:txBody>
      </p:sp>
      <p:pic>
        <p:nvPicPr>
          <p:cNvPr id="13" name="Picture 12">
            <a:extLst>
              <a:ext uri="{FF2B5EF4-FFF2-40B4-BE49-F238E27FC236}">
                <a16:creationId xmlns:a16="http://schemas.microsoft.com/office/drawing/2014/main" id="{6658C58D-3068-4C15-A0E7-13145F3A14C3}"/>
              </a:ext>
            </a:extLst>
          </p:cNvPr>
          <p:cNvPicPr>
            <a:picLocks noChangeAspect="1"/>
          </p:cNvPicPr>
          <p:nvPr/>
        </p:nvPicPr>
        <p:blipFill rotWithShape="1">
          <a:blip r:embed="rId4">
            <a:extLst>
              <a:ext uri="{28A0092B-C50C-407E-A947-70E740481C1C}">
                <a14:useLocalDpi xmlns:a14="http://schemas.microsoft.com/office/drawing/2010/main" val="0"/>
              </a:ext>
            </a:extLst>
          </a:blip>
          <a:srcRect l="27500" t="13587" r="25000" b="15170"/>
          <a:stretch/>
        </p:blipFill>
        <p:spPr>
          <a:xfrm>
            <a:off x="408964" y="3321815"/>
            <a:ext cx="3831322" cy="2968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8A78077D-DDD8-41C3-978F-9FA7C2BE0326}"/>
              </a:ext>
            </a:extLst>
          </p:cNvPr>
          <p:cNvSpPr txBox="1"/>
          <p:nvPr/>
        </p:nvSpPr>
        <p:spPr>
          <a:xfrm>
            <a:off x="1334025" y="6355761"/>
            <a:ext cx="1981200" cy="369332"/>
          </a:xfrm>
          <a:prstGeom prst="rect">
            <a:avLst/>
          </a:prstGeom>
          <a:noFill/>
        </p:spPr>
        <p:txBody>
          <a:bodyPr wrap="square" rtlCol="0">
            <a:spAutoFit/>
          </a:bodyPr>
          <a:lstStyle/>
          <a:p>
            <a:r>
              <a:rPr lang="en-US" dirty="0"/>
              <a:t>miRNA-Gene </a:t>
            </a:r>
          </a:p>
        </p:txBody>
      </p:sp>
      <p:pic>
        <p:nvPicPr>
          <p:cNvPr id="16" name="Picture 15">
            <a:extLst>
              <a:ext uri="{FF2B5EF4-FFF2-40B4-BE49-F238E27FC236}">
                <a16:creationId xmlns:a16="http://schemas.microsoft.com/office/drawing/2014/main" id="{EAAE71B8-5A96-48D3-A733-977D1F4C336F}"/>
              </a:ext>
            </a:extLst>
          </p:cNvPr>
          <p:cNvPicPr>
            <a:picLocks noChangeAspect="1"/>
          </p:cNvPicPr>
          <p:nvPr/>
        </p:nvPicPr>
        <p:blipFill rotWithShape="1">
          <a:blip r:embed="rId5">
            <a:extLst>
              <a:ext uri="{28A0092B-C50C-407E-A947-70E740481C1C}">
                <a14:useLocalDpi xmlns:a14="http://schemas.microsoft.com/office/drawing/2010/main" val="0"/>
              </a:ext>
            </a:extLst>
          </a:blip>
          <a:srcRect l="22500" r="22500" b="4088"/>
          <a:stretch/>
        </p:blipFill>
        <p:spPr>
          <a:xfrm>
            <a:off x="4903716" y="3321815"/>
            <a:ext cx="3159308" cy="2968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TextBox 16">
            <a:extLst>
              <a:ext uri="{FF2B5EF4-FFF2-40B4-BE49-F238E27FC236}">
                <a16:creationId xmlns:a16="http://schemas.microsoft.com/office/drawing/2014/main" id="{BB796599-A24A-44AC-8B01-A6B9CB590AE4}"/>
              </a:ext>
            </a:extLst>
          </p:cNvPr>
          <p:cNvSpPr txBox="1"/>
          <p:nvPr/>
        </p:nvSpPr>
        <p:spPr>
          <a:xfrm>
            <a:off x="5828777" y="6355761"/>
            <a:ext cx="1981200" cy="369332"/>
          </a:xfrm>
          <a:prstGeom prst="rect">
            <a:avLst/>
          </a:prstGeom>
          <a:noFill/>
        </p:spPr>
        <p:txBody>
          <a:bodyPr wrap="square" rtlCol="0">
            <a:spAutoFit/>
          </a:bodyPr>
          <a:lstStyle/>
          <a:p>
            <a:r>
              <a:rPr lang="en-US" dirty="0"/>
              <a:t>TF-Gene </a:t>
            </a:r>
          </a:p>
        </p:txBody>
      </p:sp>
      <p:sp>
        <p:nvSpPr>
          <p:cNvPr id="10" name="TextBox 9">
            <a:extLst>
              <a:ext uri="{FF2B5EF4-FFF2-40B4-BE49-F238E27FC236}">
                <a16:creationId xmlns:a16="http://schemas.microsoft.com/office/drawing/2014/main" id="{EC74C793-332F-4D84-B1A4-73C0D9E54FD7}"/>
              </a:ext>
            </a:extLst>
          </p:cNvPr>
          <p:cNvSpPr txBox="1"/>
          <p:nvPr/>
        </p:nvSpPr>
        <p:spPr>
          <a:xfrm>
            <a:off x="4150351" y="6490430"/>
            <a:ext cx="1371600" cy="369332"/>
          </a:xfrm>
          <a:prstGeom prst="rect">
            <a:avLst/>
          </a:prstGeom>
          <a:noFill/>
        </p:spPr>
        <p:txBody>
          <a:bodyPr wrap="square" rtlCol="0">
            <a:spAutoFit/>
          </a:bodyPr>
          <a:lstStyle/>
          <a:p>
            <a:r>
              <a:rPr lang="en-US" dirty="0"/>
              <a:t>MALE</a:t>
            </a:r>
          </a:p>
        </p:txBody>
      </p:sp>
    </p:spTree>
    <p:extLst>
      <p:ext uri="{BB962C8B-B14F-4D97-AF65-F5344CB8AC3E}">
        <p14:creationId xmlns:p14="http://schemas.microsoft.com/office/powerpoint/2010/main" val="216664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96A2C8-D549-45EE-A5A1-AA0FDECDDDE5}"/>
              </a:ext>
            </a:extLst>
          </p:cNvPr>
          <p:cNvPicPr>
            <a:picLocks noChangeAspect="1"/>
          </p:cNvPicPr>
          <p:nvPr/>
        </p:nvPicPr>
        <p:blipFill rotWithShape="1">
          <a:blip r:embed="rId2">
            <a:extLst>
              <a:ext uri="{28A0092B-C50C-407E-A947-70E740481C1C}">
                <a14:useLocalDpi xmlns:a14="http://schemas.microsoft.com/office/drawing/2010/main" val="0"/>
              </a:ext>
            </a:extLst>
          </a:blip>
          <a:srcRect l="12694" r="13139"/>
          <a:stretch/>
        </p:blipFill>
        <p:spPr>
          <a:xfrm>
            <a:off x="1066800" y="685800"/>
            <a:ext cx="6777954"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0E158699-6165-4368-B4FF-FCA25C43062D}"/>
              </a:ext>
            </a:extLst>
          </p:cNvPr>
          <p:cNvSpPr txBox="1"/>
          <p:nvPr/>
        </p:nvSpPr>
        <p:spPr>
          <a:xfrm>
            <a:off x="3581400" y="5638800"/>
            <a:ext cx="1981200" cy="369332"/>
          </a:xfrm>
          <a:prstGeom prst="rect">
            <a:avLst/>
          </a:prstGeom>
          <a:noFill/>
        </p:spPr>
        <p:txBody>
          <a:bodyPr wrap="square" rtlCol="0">
            <a:spAutoFit/>
          </a:bodyPr>
          <a:lstStyle/>
          <a:p>
            <a:r>
              <a:rPr lang="en-US" dirty="0"/>
              <a:t>Gene-Gene </a:t>
            </a:r>
          </a:p>
        </p:txBody>
      </p:sp>
      <p:sp>
        <p:nvSpPr>
          <p:cNvPr id="6" name="TextBox 5">
            <a:extLst>
              <a:ext uri="{FF2B5EF4-FFF2-40B4-BE49-F238E27FC236}">
                <a16:creationId xmlns:a16="http://schemas.microsoft.com/office/drawing/2014/main" id="{18EFAA3C-5A71-4C7B-A208-A6FE35FF27F3}"/>
              </a:ext>
            </a:extLst>
          </p:cNvPr>
          <p:cNvSpPr txBox="1"/>
          <p:nvPr/>
        </p:nvSpPr>
        <p:spPr>
          <a:xfrm>
            <a:off x="3886200" y="6324600"/>
            <a:ext cx="1371600" cy="369332"/>
          </a:xfrm>
          <a:prstGeom prst="rect">
            <a:avLst/>
          </a:prstGeom>
          <a:noFill/>
        </p:spPr>
        <p:txBody>
          <a:bodyPr wrap="square" rtlCol="0">
            <a:spAutoFit/>
          </a:bodyPr>
          <a:lstStyle/>
          <a:p>
            <a:r>
              <a:rPr lang="en-US" dirty="0"/>
              <a:t>MALE</a:t>
            </a:r>
          </a:p>
        </p:txBody>
      </p:sp>
    </p:spTree>
    <p:extLst>
      <p:ext uri="{BB962C8B-B14F-4D97-AF65-F5344CB8AC3E}">
        <p14:creationId xmlns:p14="http://schemas.microsoft.com/office/powerpoint/2010/main" val="251557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9EC23A-225E-4DE3-B661-B6B04E2594A4}"/>
              </a:ext>
            </a:extLst>
          </p:cNvPr>
          <p:cNvSpPr txBox="1"/>
          <p:nvPr/>
        </p:nvSpPr>
        <p:spPr>
          <a:xfrm>
            <a:off x="2476500" y="5257800"/>
            <a:ext cx="4191000" cy="369332"/>
          </a:xfrm>
          <a:prstGeom prst="rect">
            <a:avLst/>
          </a:prstGeom>
          <a:noFill/>
        </p:spPr>
        <p:txBody>
          <a:bodyPr wrap="square" rtlCol="0">
            <a:spAutoFit/>
          </a:bodyPr>
          <a:lstStyle/>
          <a:p>
            <a:r>
              <a:rPr lang="en-US" dirty="0"/>
              <a:t>Female </a:t>
            </a:r>
            <a:r>
              <a:rPr lang="en-US" dirty="0" err="1"/>
              <a:t>Cytoscape</a:t>
            </a:r>
            <a:r>
              <a:rPr lang="en-US" dirty="0"/>
              <a:t> STRING Enrichment</a:t>
            </a:r>
          </a:p>
        </p:txBody>
      </p:sp>
      <p:pic>
        <p:nvPicPr>
          <p:cNvPr id="12" name="Picture 11">
            <a:extLst>
              <a:ext uri="{FF2B5EF4-FFF2-40B4-BE49-F238E27FC236}">
                <a16:creationId xmlns:a16="http://schemas.microsoft.com/office/drawing/2014/main" id="{17F05BB7-D4A2-4378-B1C3-FE3EA7AA3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33400"/>
            <a:ext cx="7722256"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43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C3F1BA-1E62-433C-9600-4599789BF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1000"/>
            <a:ext cx="8121158"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D65FD53A-F198-4A80-BBF5-5E929F573FBD}"/>
              </a:ext>
            </a:extLst>
          </p:cNvPr>
          <p:cNvSpPr txBox="1"/>
          <p:nvPr/>
        </p:nvSpPr>
        <p:spPr>
          <a:xfrm>
            <a:off x="2438400" y="5638800"/>
            <a:ext cx="3902321" cy="369332"/>
          </a:xfrm>
          <a:prstGeom prst="rect">
            <a:avLst/>
          </a:prstGeom>
          <a:noFill/>
        </p:spPr>
        <p:txBody>
          <a:bodyPr wrap="square" rtlCol="0">
            <a:spAutoFit/>
          </a:bodyPr>
          <a:lstStyle/>
          <a:p>
            <a:r>
              <a:rPr lang="en-US" dirty="0"/>
              <a:t>Male </a:t>
            </a:r>
            <a:r>
              <a:rPr lang="en-US" dirty="0" err="1"/>
              <a:t>Cytoscape</a:t>
            </a:r>
            <a:r>
              <a:rPr lang="en-US" dirty="0"/>
              <a:t> STRING Enrichment</a:t>
            </a:r>
          </a:p>
        </p:txBody>
      </p:sp>
    </p:spTree>
    <p:extLst>
      <p:ext uri="{BB962C8B-B14F-4D97-AF65-F5344CB8AC3E}">
        <p14:creationId xmlns:p14="http://schemas.microsoft.com/office/powerpoint/2010/main" val="16746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4B8B-CAD2-4925-B108-CBDD8CBAD854}"/>
              </a:ext>
            </a:extLst>
          </p:cNvPr>
          <p:cNvSpPr>
            <a:spLocks noGrp="1"/>
          </p:cNvSpPr>
          <p:nvPr>
            <p:ph type="title"/>
          </p:nvPr>
        </p:nvSpPr>
        <p:spPr>
          <a:xfrm>
            <a:off x="457200" y="76200"/>
            <a:ext cx="8229600" cy="685800"/>
          </a:xfrm>
        </p:spPr>
        <p:txBody>
          <a:bodyPr>
            <a:normAutofit fontScale="90000"/>
          </a:bodyPr>
          <a:lstStyle/>
          <a:p>
            <a:r>
              <a:rPr lang="en-US" dirty="0"/>
              <a:t>ALL</a:t>
            </a:r>
          </a:p>
        </p:txBody>
      </p:sp>
      <p:sp>
        <p:nvSpPr>
          <p:cNvPr id="4" name="TextBox 3">
            <a:extLst>
              <a:ext uri="{FF2B5EF4-FFF2-40B4-BE49-F238E27FC236}">
                <a16:creationId xmlns:a16="http://schemas.microsoft.com/office/drawing/2014/main" id="{A19C28D6-2A6C-417E-87C5-9B5540DC48FE}"/>
              </a:ext>
            </a:extLst>
          </p:cNvPr>
          <p:cNvSpPr txBox="1"/>
          <p:nvPr/>
        </p:nvSpPr>
        <p:spPr>
          <a:xfrm>
            <a:off x="1447800" y="304800"/>
            <a:ext cx="1295400" cy="381000"/>
          </a:xfrm>
          <a:prstGeom prst="rect">
            <a:avLst/>
          </a:prstGeom>
          <a:noFill/>
        </p:spPr>
        <p:txBody>
          <a:bodyPr wrap="square" rtlCol="0">
            <a:spAutoFit/>
          </a:bodyPr>
          <a:lstStyle/>
          <a:p>
            <a:r>
              <a:rPr lang="en-US" dirty="0"/>
              <a:t>Male</a:t>
            </a:r>
          </a:p>
        </p:txBody>
      </p:sp>
      <p:sp>
        <p:nvSpPr>
          <p:cNvPr id="5" name="TextBox 4">
            <a:extLst>
              <a:ext uri="{FF2B5EF4-FFF2-40B4-BE49-F238E27FC236}">
                <a16:creationId xmlns:a16="http://schemas.microsoft.com/office/drawing/2014/main" id="{FA20EB54-12B7-4073-B3C8-5CDEC3B3D045}"/>
              </a:ext>
            </a:extLst>
          </p:cNvPr>
          <p:cNvSpPr txBox="1"/>
          <p:nvPr/>
        </p:nvSpPr>
        <p:spPr>
          <a:xfrm>
            <a:off x="6161315" y="501134"/>
            <a:ext cx="1752600" cy="369332"/>
          </a:xfrm>
          <a:prstGeom prst="rect">
            <a:avLst/>
          </a:prstGeom>
          <a:noFill/>
        </p:spPr>
        <p:txBody>
          <a:bodyPr wrap="square" rtlCol="0">
            <a:spAutoFit/>
          </a:bodyPr>
          <a:lstStyle/>
          <a:p>
            <a:r>
              <a:rPr lang="en-US" dirty="0"/>
              <a:t>Female</a:t>
            </a:r>
          </a:p>
        </p:txBody>
      </p:sp>
      <p:sp>
        <p:nvSpPr>
          <p:cNvPr id="6" name="Rectangle 5">
            <a:extLst>
              <a:ext uri="{FF2B5EF4-FFF2-40B4-BE49-F238E27FC236}">
                <a16:creationId xmlns:a16="http://schemas.microsoft.com/office/drawing/2014/main" id="{B0DAC03F-A6B1-4D7A-8703-B8E46E9D8A93}"/>
              </a:ext>
            </a:extLst>
          </p:cNvPr>
          <p:cNvSpPr/>
          <p:nvPr/>
        </p:nvSpPr>
        <p:spPr>
          <a:xfrm>
            <a:off x="5029199" y="1143000"/>
            <a:ext cx="4016831" cy="3265509"/>
          </a:xfrm>
          <a:prstGeom prst="rect">
            <a:avLst/>
          </a:prstGeom>
        </p:spPr>
        <p:txBody>
          <a:bodyPr wrap="square">
            <a:spAutoFit/>
          </a:bodyPr>
          <a:lstStyle/>
          <a:p>
            <a:pPr marL="342900" indent="-342900">
              <a:lnSpc>
                <a:spcPct val="80000"/>
              </a:lnSpc>
              <a:spcBef>
                <a:spcPct val="20000"/>
              </a:spcBef>
              <a:buFont typeface="Arial" pitchFamily="34" charset="0"/>
              <a:buChar char="•"/>
            </a:pPr>
            <a:r>
              <a:rPr lang="en-US" sz="1000" dirty="0" err="1"/>
              <a:t>pval.hypergeom.disease.node</a:t>
            </a:r>
            <a:r>
              <a:rPr lang="en-US" sz="1000" dirty="0"/>
              <a:t>=</a:t>
            </a:r>
          </a:p>
          <a:p>
            <a:pPr marL="342900" indent="-342900">
              <a:lnSpc>
                <a:spcPct val="80000"/>
              </a:lnSpc>
              <a:spcBef>
                <a:spcPct val="20000"/>
              </a:spcBef>
              <a:buFont typeface="Arial" pitchFamily="34" charset="0"/>
              <a:buChar char="•"/>
            </a:pPr>
            <a:r>
              <a:rPr lang="en-US" sz="1000" dirty="0" err="1"/>
              <a:t>disease.net.coverage.rate.edge</a:t>
            </a:r>
            <a:r>
              <a:rPr lang="en-US" sz="1000" dirty="0"/>
              <a:t>=25</a:t>
            </a:r>
          </a:p>
          <a:p>
            <a:pPr marL="342900" indent="-342900">
              <a:lnSpc>
                <a:spcPct val="80000"/>
              </a:lnSpc>
              <a:spcBef>
                <a:spcPct val="20000"/>
              </a:spcBef>
              <a:buFont typeface="Arial" pitchFamily="34" charset="0"/>
              <a:buChar char="•"/>
            </a:pPr>
            <a:r>
              <a:rPr lang="en-US" sz="1000" dirty="0" err="1"/>
              <a:t>disease.net.coverage.rate.node</a:t>
            </a:r>
            <a:r>
              <a:rPr lang="en-US" sz="1000" dirty="0"/>
              <a:t>=33.33</a:t>
            </a:r>
          </a:p>
          <a:p>
            <a:pPr marL="342900" indent="-342900">
              <a:lnSpc>
                <a:spcPct val="80000"/>
              </a:lnSpc>
              <a:spcBef>
                <a:spcPct val="20000"/>
              </a:spcBef>
              <a:buFont typeface="Arial" pitchFamily="34" charset="0"/>
              <a:buChar char="•"/>
            </a:pPr>
            <a:r>
              <a:rPr lang="en-US" sz="1000" dirty="0" err="1"/>
              <a:t>degree.image.path</a:t>
            </a:r>
            <a:r>
              <a:rPr lang="en-US" sz="1000" dirty="0"/>
              <a:t>=/home/</a:t>
            </a:r>
            <a:r>
              <a:rPr lang="en-US" sz="1000" dirty="0" err="1"/>
              <a:t>chris</a:t>
            </a:r>
            <a:r>
              <a:rPr lang="en-US" sz="1000" dirty="0"/>
              <a:t>/TF-site2/</a:t>
            </a:r>
            <a:r>
              <a:rPr lang="en-US" sz="1000" dirty="0" err="1"/>
              <a:t>tfmir</a:t>
            </a:r>
            <a:r>
              <a:rPr lang="en-US" sz="1000" dirty="0"/>
              <a:t>/uploads/qard7nc2j7rr7otcvhl0pmoop6/all/degree.png</a:t>
            </a:r>
          </a:p>
          <a:p>
            <a:pPr marL="342900" indent="-342900">
              <a:lnSpc>
                <a:spcPct val="80000"/>
              </a:lnSpc>
              <a:spcBef>
                <a:spcPct val="20000"/>
              </a:spcBef>
              <a:buFont typeface="Arial" pitchFamily="34" charset="0"/>
              <a:buChar char="•"/>
            </a:pPr>
            <a:r>
              <a:rPr lang="en-US" sz="1000" b="1" dirty="0">
                <a:solidFill>
                  <a:srgbClr val="C00000"/>
                </a:solidFill>
              </a:rPr>
              <a:t>graph.nodes.no=6</a:t>
            </a:r>
          </a:p>
          <a:p>
            <a:pPr marL="342900" indent="-342900">
              <a:lnSpc>
                <a:spcPct val="80000"/>
              </a:lnSpc>
              <a:spcBef>
                <a:spcPct val="20000"/>
              </a:spcBef>
              <a:buFont typeface="Arial" pitchFamily="34" charset="0"/>
              <a:buChar char="•"/>
            </a:pPr>
            <a:r>
              <a:rPr lang="en-US" sz="1000" b="1" dirty="0">
                <a:solidFill>
                  <a:srgbClr val="C00000"/>
                </a:solidFill>
              </a:rPr>
              <a:t>graph.edges.no=4</a:t>
            </a:r>
          </a:p>
          <a:p>
            <a:pPr marL="342900" indent="-342900">
              <a:lnSpc>
                <a:spcPct val="80000"/>
              </a:lnSpc>
              <a:spcBef>
                <a:spcPct val="20000"/>
              </a:spcBef>
              <a:buFont typeface="Arial" pitchFamily="34" charset="0"/>
              <a:buChar char="•"/>
            </a:pPr>
            <a:r>
              <a:rPr lang="en-US" sz="1000" dirty="0" err="1"/>
              <a:t>graph.density</a:t>
            </a:r>
            <a:r>
              <a:rPr lang="en-US" sz="1000" dirty="0"/>
              <a:t>=0.111</a:t>
            </a:r>
          </a:p>
          <a:p>
            <a:pPr marL="342900" indent="-342900">
              <a:lnSpc>
                <a:spcPct val="80000"/>
              </a:lnSpc>
              <a:spcBef>
                <a:spcPct val="20000"/>
              </a:spcBef>
              <a:buFont typeface="Arial" pitchFamily="34" charset="0"/>
              <a:buChar char="•"/>
            </a:pPr>
            <a:r>
              <a:rPr lang="en-US" sz="1000" dirty="0" err="1"/>
              <a:t>graph.diameter</a:t>
            </a:r>
            <a:r>
              <a:rPr lang="en-US" sz="1000" dirty="0"/>
              <a:t>=1</a:t>
            </a:r>
          </a:p>
          <a:p>
            <a:pPr marL="342900" indent="-342900">
              <a:lnSpc>
                <a:spcPct val="80000"/>
              </a:lnSpc>
              <a:spcBef>
                <a:spcPct val="20000"/>
              </a:spcBef>
              <a:buFont typeface="Arial" pitchFamily="34" charset="0"/>
              <a:buChar char="•"/>
            </a:pPr>
            <a:r>
              <a:rPr lang="en-US" sz="1000" dirty="0" err="1"/>
              <a:t>graph.avg.path.length</a:t>
            </a:r>
            <a:r>
              <a:rPr lang="en-US" sz="1000" dirty="0"/>
              <a:t>=1</a:t>
            </a:r>
          </a:p>
          <a:p>
            <a:pPr marL="342900" indent="-342900">
              <a:lnSpc>
                <a:spcPct val="80000"/>
              </a:lnSpc>
              <a:spcBef>
                <a:spcPct val="20000"/>
              </a:spcBef>
              <a:buFont typeface="Arial" pitchFamily="34" charset="0"/>
              <a:buChar char="•"/>
            </a:pPr>
            <a:r>
              <a:rPr lang="en-US" sz="1000" dirty="0" err="1"/>
              <a:t>graph.transitivity</a:t>
            </a:r>
            <a:r>
              <a:rPr lang="en-US" sz="1000" dirty="0"/>
              <a:t>=</a:t>
            </a:r>
            <a:r>
              <a:rPr lang="en-US" sz="1000" dirty="0" err="1"/>
              <a:t>NaN</a:t>
            </a:r>
            <a:endParaRPr lang="en-US" sz="1000" dirty="0"/>
          </a:p>
          <a:p>
            <a:pPr marL="342900" indent="-342900">
              <a:lnSpc>
                <a:spcPct val="80000"/>
              </a:lnSpc>
              <a:spcBef>
                <a:spcPct val="20000"/>
              </a:spcBef>
              <a:buFont typeface="Arial" pitchFamily="34" charset="0"/>
              <a:buChar char="•"/>
            </a:pPr>
            <a:r>
              <a:rPr lang="en-US" sz="1000" dirty="0" err="1"/>
              <a:t>tissue.hotspots</a:t>
            </a:r>
            <a:r>
              <a:rPr lang="en-US" sz="1000" dirty="0"/>
              <a:t>=</a:t>
            </a:r>
          </a:p>
          <a:p>
            <a:pPr marL="342900" indent="-342900">
              <a:lnSpc>
                <a:spcPct val="80000"/>
              </a:lnSpc>
              <a:spcBef>
                <a:spcPct val="20000"/>
              </a:spcBef>
              <a:buFont typeface="Arial" pitchFamily="34" charset="0"/>
              <a:buChar char="•"/>
            </a:pPr>
            <a:r>
              <a:rPr lang="en-US" sz="1000" dirty="0" err="1"/>
              <a:t>degree.hotspots</a:t>
            </a:r>
            <a:r>
              <a:rPr lang="en-US" sz="1000" dirty="0"/>
              <a:t>=</a:t>
            </a:r>
            <a:r>
              <a:rPr lang="en-US" sz="1000" b="1" dirty="0">
                <a:solidFill>
                  <a:srgbClr val="C00000"/>
                </a:solidFill>
              </a:rPr>
              <a:t>TRIM63</a:t>
            </a:r>
          </a:p>
          <a:p>
            <a:pPr marL="342900" indent="-342900">
              <a:lnSpc>
                <a:spcPct val="80000"/>
              </a:lnSpc>
              <a:spcBef>
                <a:spcPct val="20000"/>
              </a:spcBef>
              <a:buFont typeface="Arial" pitchFamily="34" charset="0"/>
              <a:buChar char="•"/>
            </a:pPr>
            <a:r>
              <a:rPr lang="en-US" sz="1000" dirty="0" err="1"/>
              <a:t>closeness.hotspots</a:t>
            </a:r>
            <a:r>
              <a:rPr lang="en-US" sz="1000" dirty="0"/>
              <a:t>=</a:t>
            </a:r>
            <a:r>
              <a:rPr lang="en-US" sz="1000" b="1" dirty="0">
                <a:solidFill>
                  <a:srgbClr val="C00000"/>
                </a:solidFill>
              </a:rPr>
              <a:t>hsa-mir-346</a:t>
            </a:r>
          </a:p>
          <a:p>
            <a:pPr marL="342900" indent="-342900">
              <a:lnSpc>
                <a:spcPct val="80000"/>
              </a:lnSpc>
              <a:spcBef>
                <a:spcPct val="20000"/>
              </a:spcBef>
              <a:buFont typeface="Arial" pitchFamily="34" charset="0"/>
              <a:buChar char="•"/>
            </a:pPr>
            <a:r>
              <a:rPr lang="en-US" sz="1000" dirty="0" err="1"/>
              <a:t>betweenness.hotspots</a:t>
            </a:r>
            <a:r>
              <a:rPr lang="en-US" sz="1000" dirty="0"/>
              <a:t>=</a:t>
            </a:r>
            <a:r>
              <a:rPr lang="en-US" sz="1000" b="1" dirty="0">
                <a:solidFill>
                  <a:srgbClr val="C00000"/>
                </a:solidFill>
              </a:rPr>
              <a:t>INPP5J</a:t>
            </a:r>
          </a:p>
          <a:p>
            <a:pPr marL="342900" indent="-342900">
              <a:lnSpc>
                <a:spcPct val="80000"/>
              </a:lnSpc>
              <a:spcBef>
                <a:spcPct val="20000"/>
              </a:spcBef>
              <a:buFont typeface="Arial" pitchFamily="34" charset="0"/>
              <a:buChar char="•"/>
            </a:pPr>
            <a:r>
              <a:rPr lang="en-US" sz="1000" dirty="0" err="1"/>
              <a:t>eigenvector.hotspots</a:t>
            </a:r>
            <a:r>
              <a:rPr lang="en-US" sz="1000" dirty="0"/>
              <a:t>=</a:t>
            </a:r>
            <a:r>
              <a:rPr lang="en-US" sz="1000" b="1" dirty="0">
                <a:solidFill>
                  <a:srgbClr val="C00000"/>
                </a:solidFill>
              </a:rPr>
              <a:t>IGF2 (up)</a:t>
            </a:r>
          </a:p>
          <a:p>
            <a:pPr marL="342900" indent="-342900">
              <a:lnSpc>
                <a:spcPct val="80000"/>
              </a:lnSpc>
              <a:spcBef>
                <a:spcPct val="20000"/>
              </a:spcBef>
              <a:buFont typeface="Arial" pitchFamily="34" charset="0"/>
              <a:buChar char="•"/>
            </a:pPr>
            <a:r>
              <a:rPr lang="en-US" sz="1000" dirty="0" err="1"/>
              <a:t>common.hotspots</a:t>
            </a:r>
            <a:r>
              <a:rPr lang="en-US" sz="1000" dirty="0"/>
              <a:t>=</a:t>
            </a:r>
          </a:p>
          <a:p>
            <a:pPr marL="342900" indent="-342900">
              <a:lnSpc>
                <a:spcPct val="80000"/>
              </a:lnSpc>
              <a:spcBef>
                <a:spcPct val="20000"/>
              </a:spcBef>
              <a:buFont typeface="Arial" pitchFamily="34" charset="0"/>
              <a:buChar char="•"/>
            </a:pPr>
            <a:r>
              <a:rPr lang="en-US" sz="1000" dirty="0" err="1"/>
              <a:t>union.hotspots</a:t>
            </a:r>
            <a:r>
              <a:rPr lang="en-US" sz="1000" dirty="0"/>
              <a:t>=TRIM63, hsa-mir-346, INPP5J, </a:t>
            </a:r>
            <a:r>
              <a:rPr lang="en-US" sz="1000" b="1" dirty="0">
                <a:solidFill>
                  <a:srgbClr val="C00000"/>
                </a:solidFill>
              </a:rPr>
              <a:t>IGF2</a:t>
            </a:r>
          </a:p>
          <a:p>
            <a:pPr marL="342900" indent="-342900">
              <a:lnSpc>
                <a:spcPct val="80000"/>
              </a:lnSpc>
              <a:spcBef>
                <a:spcPct val="20000"/>
              </a:spcBef>
              <a:buFont typeface="Arial" pitchFamily="34" charset="0"/>
              <a:buChar char="•"/>
            </a:pPr>
            <a:r>
              <a:rPr lang="en-US" sz="1000" dirty="0" err="1"/>
              <a:t>MDS.hotspots</a:t>
            </a:r>
            <a:r>
              <a:rPr lang="en-US" sz="1000" dirty="0"/>
              <a:t>=IGF2, INPP5J</a:t>
            </a:r>
          </a:p>
          <a:p>
            <a:pPr marL="342900" indent="-342900">
              <a:lnSpc>
                <a:spcPct val="80000"/>
              </a:lnSpc>
              <a:spcBef>
                <a:spcPct val="20000"/>
              </a:spcBef>
              <a:buFont typeface="Arial" pitchFamily="34" charset="0"/>
              <a:buChar char="•"/>
            </a:pPr>
            <a:r>
              <a:rPr lang="en-US" sz="1000" dirty="0" err="1"/>
              <a:t>MCDS.hotspots</a:t>
            </a:r>
            <a:r>
              <a:rPr lang="en-US" sz="1000" dirty="0"/>
              <a:t>=IGF2</a:t>
            </a:r>
          </a:p>
          <a:p>
            <a:pPr marL="342900" indent="-342900">
              <a:lnSpc>
                <a:spcPct val="80000"/>
              </a:lnSpc>
              <a:spcBef>
                <a:spcPct val="20000"/>
              </a:spcBef>
              <a:buFont typeface="Arial" pitchFamily="34" charset="0"/>
              <a:buChar char="•"/>
            </a:pPr>
            <a:r>
              <a:rPr lang="en-US" sz="1000" dirty="0" err="1"/>
              <a:t>Biological.Significance.gene.hotspots</a:t>
            </a:r>
            <a:r>
              <a:rPr lang="en-US" sz="1000" dirty="0"/>
              <a:t>=3481, 27124, 84676</a:t>
            </a:r>
          </a:p>
        </p:txBody>
      </p:sp>
      <p:sp>
        <p:nvSpPr>
          <p:cNvPr id="9" name="Rectangle 8">
            <a:extLst>
              <a:ext uri="{FF2B5EF4-FFF2-40B4-BE49-F238E27FC236}">
                <a16:creationId xmlns:a16="http://schemas.microsoft.com/office/drawing/2014/main" id="{9B12689C-2B17-4173-822F-9C62ADC02E2F}"/>
              </a:ext>
            </a:extLst>
          </p:cNvPr>
          <p:cNvSpPr/>
          <p:nvPr/>
        </p:nvSpPr>
        <p:spPr>
          <a:xfrm>
            <a:off x="304800" y="914400"/>
            <a:ext cx="4572000" cy="5663089"/>
          </a:xfrm>
          <a:prstGeom prst="rect">
            <a:avLst/>
          </a:prstGeom>
        </p:spPr>
        <p:txBody>
          <a:bodyPr>
            <a:spAutoFit/>
          </a:bodyPr>
          <a:lstStyle/>
          <a:p>
            <a:pPr marL="342900" indent="-342900">
              <a:lnSpc>
                <a:spcPct val="80000"/>
              </a:lnSpc>
              <a:spcBef>
                <a:spcPct val="20000"/>
              </a:spcBef>
              <a:buFont typeface="Arial" pitchFamily="34" charset="0"/>
              <a:buChar char="•"/>
            </a:pPr>
            <a:r>
              <a:rPr lang="en-US" sz="1000" dirty="0" err="1"/>
              <a:t>pval.hypergeom.disease.node</a:t>
            </a:r>
            <a:r>
              <a:rPr lang="en-US" sz="1000" dirty="0"/>
              <a:t>=</a:t>
            </a:r>
          </a:p>
          <a:p>
            <a:pPr marL="342900" indent="-342900">
              <a:lnSpc>
                <a:spcPct val="80000"/>
              </a:lnSpc>
              <a:spcBef>
                <a:spcPct val="20000"/>
              </a:spcBef>
              <a:buFont typeface="Arial" pitchFamily="34" charset="0"/>
              <a:buChar char="•"/>
            </a:pPr>
            <a:r>
              <a:rPr lang="en-US" sz="1000" dirty="0" err="1"/>
              <a:t>disease.net.coverage.rate.edge</a:t>
            </a:r>
            <a:r>
              <a:rPr lang="en-US" sz="1000" dirty="0"/>
              <a:t>=17.4</a:t>
            </a:r>
          </a:p>
          <a:p>
            <a:pPr marL="342900" indent="-342900">
              <a:lnSpc>
                <a:spcPct val="80000"/>
              </a:lnSpc>
              <a:spcBef>
                <a:spcPct val="20000"/>
              </a:spcBef>
              <a:buFont typeface="Arial" pitchFamily="34" charset="0"/>
              <a:buChar char="•"/>
            </a:pPr>
            <a:r>
              <a:rPr lang="en-US" sz="1000" dirty="0" err="1"/>
              <a:t>disease.net.coverage.rate.node</a:t>
            </a:r>
            <a:r>
              <a:rPr lang="en-US" sz="1000" dirty="0"/>
              <a:t>=32.31</a:t>
            </a:r>
          </a:p>
          <a:p>
            <a:pPr marL="342900" indent="-342900">
              <a:lnSpc>
                <a:spcPct val="80000"/>
              </a:lnSpc>
              <a:spcBef>
                <a:spcPct val="20000"/>
              </a:spcBef>
              <a:buFont typeface="Arial" pitchFamily="34" charset="0"/>
              <a:buChar char="•"/>
            </a:pPr>
            <a:r>
              <a:rPr lang="en-US" sz="1000" dirty="0" err="1"/>
              <a:t>degree.image.path</a:t>
            </a:r>
            <a:r>
              <a:rPr lang="en-US" sz="1000" dirty="0"/>
              <a:t>=/home/</a:t>
            </a:r>
            <a:r>
              <a:rPr lang="en-US" sz="1000" dirty="0" err="1"/>
              <a:t>chris</a:t>
            </a:r>
            <a:r>
              <a:rPr lang="en-US" sz="1000" dirty="0"/>
              <a:t>/TF-site2/</a:t>
            </a:r>
            <a:r>
              <a:rPr lang="en-US" sz="1000" dirty="0" err="1"/>
              <a:t>tfmir</a:t>
            </a:r>
            <a:r>
              <a:rPr lang="en-US" sz="1000" dirty="0"/>
              <a:t>/uploads/tr2a6f5ichpnsiik8cpf92hll6/all/degree.png</a:t>
            </a:r>
          </a:p>
          <a:p>
            <a:pPr marL="342900" indent="-342900">
              <a:lnSpc>
                <a:spcPct val="80000"/>
              </a:lnSpc>
              <a:spcBef>
                <a:spcPct val="20000"/>
              </a:spcBef>
              <a:buFont typeface="Arial" pitchFamily="34" charset="0"/>
              <a:buChar char="•"/>
            </a:pPr>
            <a:r>
              <a:rPr lang="en-US" sz="1000" b="1" dirty="0">
                <a:solidFill>
                  <a:srgbClr val="C00000"/>
                </a:solidFill>
              </a:rPr>
              <a:t>graph.nodes.no=229</a:t>
            </a:r>
          </a:p>
          <a:p>
            <a:pPr marL="342900" indent="-342900">
              <a:lnSpc>
                <a:spcPct val="80000"/>
              </a:lnSpc>
              <a:spcBef>
                <a:spcPct val="20000"/>
              </a:spcBef>
              <a:buFont typeface="Arial" pitchFamily="34" charset="0"/>
              <a:buChar char="•"/>
            </a:pPr>
            <a:r>
              <a:rPr lang="en-US" sz="1000" b="1" dirty="0">
                <a:solidFill>
                  <a:srgbClr val="C00000"/>
                </a:solidFill>
              </a:rPr>
              <a:t>graph.edges.no=862</a:t>
            </a:r>
          </a:p>
          <a:p>
            <a:pPr marL="342900" indent="-342900">
              <a:lnSpc>
                <a:spcPct val="80000"/>
              </a:lnSpc>
              <a:spcBef>
                <a:spcPct val="20000"/>
              </a:spcBef>
              <a:buFont typeface="Arial" pitchFamily="34" charset="0"/>
              <a:buChar char="•"/>
            </a:pPr>
            <a:r>
              <a:rPr lang="en-US" sz="1000" dirty="0" err="1"/>
              <a:t>graph.density</a:t>
            </a:r>
            <a:r>
              <a:rPr lang="en-US" sz="1000" dirty="0"/>
              <a:t>=0.016</a:t>
            </a:r>
          </a:p>
          <a:p>
            <a:pPr marL="342900" indent="-342900">
              <a:lnSpc>
                <a:spcPct val="80000"/>
              </a:lnSpc>
              <a:spcBef>
                <a:spcPct val="20000"/>
              </a:spcBef>
              <a:buFont typeface="Arial" pitchFamily="34" charset="0"/>
              <a:buChar char="•"/>
            </a:pPr>
            <a:r>
              <a:rPr lang="en-US" sz="1000" dirty="0" err="1"/>
              <a:t>graph.diameter</a:t>
            </a:r>
            <a:r>
              <a:rPr lang="en-US" sz="1000" dirty="0"/>
              <a:t>=15</a:t>
            </a:r>
          </a:p>
          <a:p>
            <a:pPr marL="342900" indent="-342900">
              <a:lnSpc>
                <a:spcPct val="80000"/>
              </a:lnSpc>
              <a:spcBef>
                <a:spcPct val="20000"/>
              </a:spcBef>
              <a:buFont typeface="Arial" pitchFamily="34" charset="0"/>
              <a:buChar char="•"/>
            </a:pPr>
            <a:r>
              <a:rPr lang="en-US" sz="1000" dirty="0" err="1"/>
              <a:t>graph.avg.path.length</a:t>
            </a:r>
            <a:r>
              <a:rPr lang="en-US" sz="1000" dirty="0"/>
              <a:t>=4.698</a:t>
            </a:r>
          </a:p>
          <a:p>
            <a:pPr marL="342900" indent="-342900">
              <a:lnSpc>
                <a:spcPct val="80000"/>
              </a:lnSpc>
              <a:spcBef>
                <a:spcPct val="20000"/>
              </a:spcBef>
              <a:buFont typeface="Arial" pitchFamily="34" charset="0"/>
              <a:buChar char="•"/>
            </a:pPr>
            <a:r>
              <a:rPr lang="en-US" sz="1000" dirty="0" err="1"/>
              <a:t>graph.transitivity</a:t>
            </a:r>
            <a:r>
              <a:rPr lang="en-US" sz="1000" dirty="0"/>
              <a:t>=0.61</a:t>
            </a:r>
          </a:p>
          <a:p>
            <a:pPr marL="342900" indent="-342900">
              <a:lnSpc>
                <a:spcPct val="80000"/>
              </a:lnSpc>
              <a:spcBef>
                <a:spcPct val="20000"/>
              </a:spcBef>
              <a:buFont typeface="Arial" pitchFamily="34" charset="0"/>
              <a:buChar char="•"/>
            </a:pPr>
            <a:r>
              <a:rPr lang="en-US" sz="1000" dirty="0" err="1"/>
              <a:t>tissue.hotspots</a:t>
            </a:r>
            <a:r>
              <a:rPr lang="en-US" sz="1000" dirty="0"/>
              <a:t>=</a:t>
            </a:r>
          </a:p>
          <a:p>
            <a:pPr marL="342900" indent="-342900">
              <a:lnSpc>
                <a:spcPct val="80000"/>
              </a:lnSpc>
              <a:spcBef>
                <a:spcPct val="20000"/>
              </a:spcBef>
              <a:buFont typeface="Arial" pitchFamily="34" charset="0"/>
              <a:buChar char="•"/>
            </a:pPr>
            <a:r>
              <a:rPr lang="en-US" sz="1000" dirty="0" err="1">
                <a:solidFill>
                  <a:schemeClr val="accent4">
                    <a:lumMod val="50000"/>
                  </a:schemeClr>
                </a:solidFill>
              </a:rPr>
              <a:t>degree.hotspots</a:t>
            </a:r>
            <a:r>
              <a:rPr lang="en-US" sz="1000" dirty="0"/>
              <a:t>=</a:t>
            </a:r>
            <a:r>
              <a:rPr lang="en-US" sz="1000" b="1" dirty="0">
                <a:solidFill>
                  <a:schemeClr val="accent4">
                    <a:lumMod val="50000"/>
                  </a:schemeClr>
                </a:solidFill>
              </a:rPr>
              <a:t>KNG1, ALB, AHSG, SERPINC1, IL6, APOA2, NOTUM, PROC, SERPIND1, CHRDL1, CHGB, ORM1, ITIH2, EGF, AMELX, NMUR2, CASR, PLG, GRM1, AVPR2, IGF2, HRG, PTGER1</a:t>
            </a:r>
          </a:p>
          <a:p>
            <a:r>
              <a:rPr lang="en-US" sz="1000" dirty="0" err="1"/>
              <a:t>closeness.hotspots</a:t>
            </a:r>
            <a:r>
              <a:rPr lang="en-US" sz="1000" dirty="0"/>
              <a:t>=</a:t>
            </a:r>
            <a:r>
              <a:rPr lang="en-US" sz="1000" b="1" dirty="0">
                <a:solidFill>
                  <a:schemeClr val="accent4">
                    <a:lumMod val="50000"/>
                  </a:schemeClr>
                </a:solidFill>
              </a:rPr>
              <a:t>TACSTD2, ESRRB, EHF, ZNF804B, EVX1, KNG1, ALB, EGF, AHSG, APOA2, IL6, CHGB, PLG, ORM1, HRG, IGF2, SERPINC1, NOTUM, CHRDL1, PROC, SERPIND1, ITIH2, AMELX</a:t>
            </a:r>
          </a:p>
          <a:p>
            <a:r>
              <a:rPr lang="en-US" sz="1000" dirty="0" err="1"/>
              <a:t>betweenness.hotspots</a:t>
            </a:r>
            <a:r>
              <a:rPr lang="en-US" sz="1000" dirty="0"/>
              <a:t>=EGF, KNG1, AVPR2, ALB, FABP1, AQP2, SLC12A1, APOA2, NOTUM, CYP1A1, WNK4, PLG, GRM1, SYT1, AHSG, ORM1, KIT, GPC5, KLHL3, IL6, CAMK2A, NR1I3, FGF1</a:t>
            </a:r>
          </a:p>
          <a:p>
            <a:r>
              <a:rPr lang="en-US" sz="1000" dirty="0" err="1"/>
              <a:t>eigenvector.hotspots</a:t>
            </a:r>
            <a:r>
              <a:rPr lang="en-US" sz="1000" dirty="0"/>
              <a:t>=KNG1, ALB, AHSG, SERPINC1, IL6, APOA2, PROC, SERPIND1, NOTUM, CHRDL1, CHGB, AMELX, ITIH2, EGF, HRG, PLG, ORM1, IGF2, F11, NMUR2, CASR, HP, GC</a:t>
            </a:r>
          </a:p>
          <a:p>
            <a:r>
              <a:rPr lang="en-US" sz="1000" dirty="0" err="1"/>
              <a:t>common.hotspots</a:t>
            </a:r>
            <a:r>
              <a:rPr lang="en-US" sz="1000" dirty="0"/>
              <a:t>=KNG1, ALB, AHSG, IL6, APOA2, NOTUM, ORM1, EGF, PLG</a:t>
            </a:r>
          </a:p>
          <a:p>
            <a:r>
              <a:rPr lang="en-US" sz="1000" dirty="0" err="1"/>
              <a:t>union.hotspots</a:t>
            </a:r>
            <a:r>
              <a:rPr lang="en-US" sz="1000" dirty="0"/>
              <a:t>=KNG1, ALB, AHSG, SERPINC1, IL6, APOA2, NOTUM, PROC, SERPIND1, CHRDL1, CHGB, ORM1, ITIH2, EGF, AMELX, NMUR2, CASR, PLG, GRM1, AVPR2, </a:t>
            </a:r>
            <a:r>
              <a:rPr lang="en-US" sz="1000" b="1" dirty="0">
                <a:solidFill>
                  <a:srgbClr val="C00000"/>
                </a:solidFill>
              </a:rPr>
              <a:t>IGF2</a:t>
            </a:r>
            <a:r>
              <a:rPr lang="en-US" sz="1000" dirty="0"/>
              <a:t>, HRG, PTGER1, TACSTD2, ESRRB, EHF, ZNF804B, </a:t>
            </a:r>
            <a:r>
              <a:rPr lang="en-US" sz="1000" b="1" dirty="0">
                <a:solidFill>
                  <a:srgbClr val="C00000"/>
                </a:solidFill>
              </a:rPr>
              <a:t>EVX1 (up)</a:t>
            </a:r>
            <a:r>
              <a:rPr lang="en-US" sz="1000" dirty="0"/>
              <a:t>, </a:t>
            </a:r>
            <a:r>
              <a:rPr lang="en-US" sz="1000" dirty="0">
                <a:solidFill>
                  <a:schemeClr val="accent4">
                    <a:lumMod val="50000"/>
                  </a:schemeClr>
                </a:solidFill>
              </a:rPr>
              <a:t>FABP1, AQP2, SLC12A1</a:t>
            </a:r>
            <a:r>
              <a:rPr lang="en-US" sz="1000" dirty="0"/>
              <a:t>, CYP1A1, WNK4, SYT1, KIT, GPC5, KLHL3, CAMK2A, NR1I3, FGF1, F11, HP, GC</a:t>
            </a:r>
          </a:p>
          <a:p>
            <a:r>
              <a:rPr lang="en-US" sz="1000" dirty="0" err="1"/>
              <a:t>MDS.hotspots</a:t>
            </a:r>
            <a:r>
              <a:rPr lang="en-US" sz="1000" dirty="0"/>
              <a:t>=TACSTD2, NR1I3, </a:t>
            </a:r>
            <a:r>
              <a:rPr lang="en-US" sz="1000" b="1" dirty="0">
                <a:solidFill>
                  <a:srgbClr val="C00000"/>
                </a:solidFill>
              </a:rPr>
              <a:t>RASD1, hsa-mir-206</a:t>
            </a:r>
            <a:r>
              <a:rPr lang="en-US" sz="1000" dirty="0"/>
              <a:t>, ZNF804B, ETV4, AVPR2, SLC26A4, NPHS2, PTGDS</a:t>
            </a:r>
          </a:p>
          <a:p>
            <a:r>
              <a:rPr lang="en-US" sz="1000" dirty="0" err="1"/>
              <a:t>MCDS.hotspots</a:t>
            </a:r>
            <a:r>
              <a:rPr lang="en-US" sz="1000" dirty="0"/>
              <a:t>=TACSTD2</a:t>
            </a:r>
          </a:p>
          <a:p>
            <a:r>
              <a:rPr lang="en-US" sz="1000" dirty="0" err="1"/>
              <a:t>Biological.Significance.gene.hotspots</a:t>
            </a:r>
            <a:r>
              <a:rPr lang="en-US" sz="1000" dirty="0"/>
              <a:t>=4070, 9970, 51655, 219578, 2118, 554, 5172, 7827, 5730, 3827, 213, 197, 462, 3569, 336, 80350, 147111, 5624, 3053, 91851, 1114, 5004, 3698, 1950, 265, 56923, 846, 5340, 2911, 3481, 3084, 3273, 5731, 2103, 26298, 2128, 2168, 359, 6557, 1543, 65266, 6857, 3815, 2262, 26249, 815, 2246, 2160, 90338, 3240, 3250, 10395, 2638</a:t>
            </a:r>
          </a:p>
        </p:txBody>
      </p:sp>
    </p:spTree>
    <p:extLst>
      <p:ext uri="{BB962C8B-B14F-4D97-AF65-F5344CB8AC3E}">
        <p14:creationId xmlns:p14="http://schemas.microsoft.com/office/powerpoint/2010/main" val="1042767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24742</TotalTime>
  <Words>3122</Words>
  <Application>Microsoft Office PowerPoint</Application>
  <PresentationFormat>On-screen Show (4:3)</PresentationFormat>
  <Paragraphs>375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Courier New</vt:lpstr>
      <vt:lpstr>Lucida Grande</vt:lpstr>
      <vt:lpstr>Office Theme</vt:lpstr>
      <vt:lpstr>PowerPoint Presentation</vt:lpstr>
      <vt:lpstr>General numbers</vt:lpstr>
      <vt:lpstr>PowerPoint Presentation</vt:lpstr>
      <vt:lpstr>PowerPoint Presentation</vt:lpstr>
      <vt:lpstr>PowerPoint Presentation</vt:lpstr>
      <vt:lpstr>PowerPoint Presentation</vt:lpstr>
      <vt:lpstr>PowerPoint Presentation</vt:lpstr>
      <vt:lpstr>PowerPoint Presentation</vt:lpstr>
      <vt:lpstr>ALL</vt:lpstr>
      <vt:lpstr>Female: miRNA-miRNA </vt:lpstr>
      <vt:lpstr>PowerPoint Presentation</vt:lpstr>
      <vt:lpstr>gene-gene</vt:lpstr>
      <vt:lpstr>miRNA-gene</vt:lpstr>
      <vt:lpstr>TF-Gene</vt:lpstr>
      <vt:lpstr>PowerPoint Presentation</vt:lpstr>
      <vt:lpstr>PowerPoint Presentation</vt:lpstr>
      <vt:lpstr>PowerPoint Presentation</vt:lpstr>
      <vt:lpstr>PowerPoint Presentation</vt:lpstr>
      <vt:lpstr>PowerPoint Presentation</vt:lpstr>
      <vt:lpstr>PowerPoint Presentation</vt:lpstr>
      <vt:lpstr>HMDD Database for Driver genes</vt:lpstr>
      <vt:lpstr>Upregulated miRNA in female (unique)</vt:lpstr>
      <vt:lpstr>Downregulated miRNA in male( unique)</vt:lpstr>
      <vt:lpstr>Male DEGS (upregulated)</vt:lpstr>
      <vt:lpstr>miRNA female </vt:lpstr>
      <vt:lpstr>miRNA male ( all are -1)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Noha Ismail</dc:creator>
  <cp:lastModifiedBy>Noha Ismail</cp:lastModifiedBy>
  <cp:revision>195</cp:revision>
  <dcterms:created xsi:type="dcterms:W3CDTF">2006-08-16T00:00:00Z</dcterms:created>
  <dcterms:modified xsi:type="dcterms:W3CDTF">2019-12-09T19:19:20Z</dcterms:modified>
</cp:coreProperties>
</file>