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68" r:id="rId2"/>
    <p:sldId id="269" r:id="rId3"/>
    <p:sldId id="257" r:id="rId4"/>
    <p:sldId id="258" r:id="rId5"/>
    <p:sldId id="259" r:id="rId6"/>
    <p:sldId id="270" r:id="rId7"/>
    <p:sldId id="260" r:id="rId8"/>
    <p:sldId id="261" r:id="rId9"/>
    <p:sldId id="262" r:id="rId10"/>
    <p:sldId id="271" r:id="rId11"/>
    <p:sldId id="272" r:id="rId12"/>
    <p:sldId id="263" r:id="rId13"/>
    <p:sldId id="274" r:id="rId14"/>
    <p:sldId id="273" r:id="rId15"/>
    <p:sldId id="275" r:id="rId16"/>
    <p:sldId id="264" r:id="rId17"/>
    <p:sldId id="265" r:id="rId18"/>
    <p:sldId id="276" r:id="rId19"/>
    <p:sldId id="266" r:id="rId20"/>
    <p:sldId id="26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189AC8-E437-4E5D-91A5-CAAF7B72765C}" v="10" dt="2025-01-16T13:14:08.243"/>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snapToObjects="1">
      <p:cViewPr varScale="1">
        <p:scale>
          <a:sx n="106" d="100"/>
          <a:sy n="106" d="100"/>
        </p:scale>
        <p:origin x="17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gay cohen" userId="15313d5ea41725d3" providerId="LiveId" clId="{CF189AC8-E437-4E5D-91A5-CAAF7B72765C}"/>
    <pc:docChg chg="undo custSel addSld modSld">
      <pc:chgData name="hagay cohen" userId="15313d5ea41725d3" providerId="LiveId" clId="{CF189AC8-E437-4E5D-91A5-CAAF7B72765C}" dt="2025-01-16T13:16:50.087" v="155" actId="26606"/>
      <pc:docMkLst>
        <pc:docMk/>
      </pc:docMkLst>
      <pc:sldChg chg="modSp mod">
        <pc:chgData name="hagay cohen" userId="15313d5ea41725d3" providerId="LiveId" clId="{CF189AC8-E437-4E5D-91A5-CAAF7B72765C}" dt="2025-01-16T13:04:44.002" v="6" actId="403"/>
        <pc:sldMkLst>
          <pc:docMk/>
          <pc:sldMk cId="0" sldId="260"/>
        </pc:sldMkLst>
        <pc:spChg chg="mod">
          <ac:chgData name="hagay cohen" userId="15313d5ea41725d3" providerId="LiveId" clId="{CF189AC8-E437-4E5D-91A5-CAAF7B72765C}" dt="2025-01-16T13:04:44.002" v="6" actId="403"/>
          <ac:spMkLst>
            <pc:docMk/>
            <pc:sldMk cId="0" sldId="260"/>
            <ac:spMk id="3" creationId="{00000000-0000-0000-0000-000000000000}"/>
          </ac:spMkLst>
        </pc:spChg>
        <pc:picChg chg="mod">
          <ac:chgData name="hagay cohen" userId="15313d5ea41725d3" providerId="LiveId" clId="{CF189AC8-E437-4E5D-91A5-CAAF7B72765C}" dt="2025-01-16T13:04:26.926" v="3" actId="1440"/>
          <ac:picMkLst>
            <pc:docMk/>
            <pc:sldMk cId="0" sldId="260"/>
            <ac:picMk id="5" creationId="{2E648DE7-A049-0611-4003-4984B34E3B7B}"/>
          </ac:picMkLst>
        </pc:picChg>
      </pc:sldChg>
      <pc:sldChg chg="addSp delSp modSp mod">
        <pc:chgData name="hagay cohen" userId="15313d5ea41725d3" providerId="LiveId" clId="{CF189AC8-E437-4E5D-91A5-CAAF7B72765C}" dt="2025-01-16T13:06:04.418" v="21" actId="1440"/>
        <pc:sldMkLst>
          <pc:docMk/>
          <pc:sldMk cId="0" sldId="261"/>
        </pc:sldMkLst>
        <pc:spChg chg="add del">
          <ac:chgData name="hagay cohen" userId="15313d5ea41725d3" providerId="LiveId" clId="{CF189AC8-E437-4E5D-91A5-CAAF7B72765C}" dt="2025-01-16T13:05:31.297" v="19" actId="26606"/>
          <ac:spMkLst>
            <pc:docMk/>
            <pc:sldMk cId="0" sldId="261"/>
            <ac:spMk id="3" creationId="{00000000-0000-0000-0000-000000000000}"/>
          </ac:spMkLst>
        </pc:spChg>
        <pc:graphicFrameChg chg="add del mod modGraphic">
          <ac:chgData name="hagay cohen" userId="15313d5ea41725d3" providerId="LiveId" clId="{CF189AC8-E437-4E5D-91A5-CAAF7B72765C}" dt="2025-01-16T13:05:31.297" v="19" actId="26606"/>
          <ac:graphicFrameMkLst>
            <pc:docMk/>
            <pc:sldMk cId="0" sldId="261"/>
            <ac:graphicFrameMk id="7" creationId="{D6BCF40B-7A21-A65E-5368-DA1F55958DCD}"/>
          </ac:graphicFrameMkLst>
        </pc:graphicFrameChg>
        <pc:picChg chg="mod">
          <ac:chgData name="hagay cohen" userId="15313d5ea41725d3" providerId="LiveId" clId="{CF189AC8-E437-4E5D-91A5-CAAF7B72765C}" dt="2025-01-16T13:06:04.418" v="21" actId="1440"/>
          <ac:picMkLst>
            <pc:docMk/>
            <pc:sldMk cId="0" sldId="261"/>
            <ac:picMk id="5" creationId="{7096CDB5-5CE5-6786-ADB1-CEA858E251F4}"/>
          </ac:picMkLst>
        </pc:picChg>
      </pc:sldChg>
      <pc:sldChg chg="modSp mod setBg">
        <pc:chgData name="hagay cohen" userId="15313d5ea41725d3" providerId="LiveId" clId="{CF189AC8-E437-4E5D-91A5-CAAF7B72765C}" dt="2025-01-16T13:08:03.932" v="53" actId="14100"/>
        <pc:sldMkLst>
          <pc:docMk/>
          <pc:sldMk cId="0" sldId="262"/>
        </pc:sldMkLst>
        <pc:spChg chg="mod">
          <ac:chgData name="hagay cohen" userId="15313d5ea41725d3" providerId="LiveId" clId="{CF189AC8-E437-4E5D-91A5-CAAF7B72765C}" dt="2025-01-16T13:07:35.797" v="47" actId="26606"/>
          <ac:spMkLst>
            <pc:docMk/>
            <pc:sldMk cId="0" sldId="262"/>
            <ac:spMk id="2" creationId="{00000000-0000-0000-0000-000000000000}"/>
          </ac:spMkLst>
        </pc:spChg>
        <pc:spChg chg="mod">
          <ac:chgData name="hagay cohen" userId="15313d5ea41725d3" providerId="LiveId" clId="{CF189AC8-E437-4E5D-91A5-CAAF7B72765C}" dt="2025-01-16T13:07:59.386" v="52" actId="27636"/>
          <ac:spMkLst>
            <pc:docMk/>
            <pc:sldMk cId="0" sldId="262"/>
            <ac:spMk id="3" creationId="{00000000-0000-0000-0000-000000000000}"/>
          </ac:spMkLst>
        </pc:spChg>
        <pc:picChg chg="mod">
          <ac:chgData name="hagay cohen" userId="15313d5ea41725d3" providerId="LiveId" clId="{CF189AC8-E437-4E5D-91A5-CAAF7B72765C}" dt="2025-01-16T13:07:46.582" v="49" actId="1076"/>
          <ac:picMkLst>
            <pc:docMk/>
            <pc:sldMk cId="0" sldId="262"/>
            <ac:picMk id="5" creationId="{A6E1EF73-2ED7-CB26-1F39-4D29888D6AFB}"/>
          </ac:picMkLst>
        </pc:picChg>
        <pc:picChg chg="mod ord">
          <ac:chgData name="hagay cohen" userId="15313d5ea41725d3" providerId="LiveId" clId="{CF189AC8-E437-4E5D-91A5-CAAF7B72765C}" dt="2025-01-16T13:08:03.932" v="53" actId="14100"/>
          <ac:picMkLst>
            <pc:docMk/>
            <pc:sldMk cId="0" sldId="262"/>
            <ac:picMk id="7" creationId="{BC1CB598-C18C-2EE2-D9DC-158BED011CB6}"/>
          </ac:picMkLst>
        </pc:picChg>
      </pc:sldChg>
      <pc:sldChg chg="addSp delSp modSp mod setBg">
        <pc:chgData name="hagay cohen" userId="15313d5ea41725d3" providerId="LiveId" clId="{CF189AC8-E437-4E5D-91A5-CAAF7B72765C}" dt="2025-01-16T13:10:47.273" v="80" actId="26606"/>
        <pc:sldMkLst>
          <pc:docMk/>
          <pc:sldMk cId="0" sldId="263"/>
        </pc:sldMkLst>
        <pc:spChg chg="mod">
          <ac:chgData name="hagay cohen" userId="15313d5ea41725d3" providerId="LiveId" clId="{CF189AC8-E437-4E5D-91A5-CAAF7B72765C}" dt="2025-01-16T13:10:47.273" v="80" actId="26606"/>
          <ac:spMkLst>
            <pc:docMk/>
            <pc:sldMk cId="0" sldId="263"/>
            <ac:spMk id="2" creationId="{00000000-0000-0000-0000-000000000000}"/>
          </ac:spMkLst>
        </pc:spChg>
        <pc:grpChg chg="add del">
          <ac:chgData name="hagay cohen" userId="15313d5ea41725d3" providerId="LiveId" clId="{CF189AC8-E437-4E5D-91A5-CAAF7B72765C}" dt="2025-01-16T13:09:55.764" v="67" actId="26606"/>
          <ac:grpSpMkLst>
            <pc:docMk/>
            <pc:sldMk cId="0" sldId="263"/>
            <ac:grpSpMk id="9" creationId="{B4DE830A-B531-4A3B-96F6-0ECE88B08555}"/>
          </ac:grpSpMkLst>
        </pc:grpChg>
        <pc:grpChg chg="add del">
          <ac:chgData name="hagay cohen" userId="15313d5ea41725d3" providerId="LiveId" clId="{CF189AC8-E437-4E5D-91A5-CAAF7B72765C}" dt="2025-01-16T13:09:59.524" v="69" actId="26606"/>
          <ac:grpSpMkLst>
            <pc:docMk/>
            <pc:sldMk cId="0" sldId="263"/>
            <ac:grpSpMk id="21" creationId="{B4DE830A-B531-4A3B-96F6-0ECE88B08555}"/>
          </ac:grpSpMkLst>
        </pc:grpChg>
        <pc:grpChg chg="add del">
          <ac:chgData name="hagay cohen" userId="15313d5ea41725d3" providerId="LiveId" clId="{CF189AC8-E437-4E5D-91A5-CAAF7B72765C}" dt="2025-01-16T13:10:47.273" v="80" actId="26606"/>
          <ac:grpSpMkLst>
            <pc:docMk/>
            <pc:sldMk cId="0" sldId="263"/>
            <ac:grpSpMk id="31" creationId="{B4DE830A-B531-4A3B-96F6-0ECE88B08555}"/>
          </ac:grpSpMkLst>
        </pc:grpChg>
        <pc:grpChg chg="add del">
          <ac:chgData name="hagay cohen" userId="15313d5ea41725d3" providerId="LiveId" clId="{CF189AC8-E437-4E5D-91A5-CAAF7B72765C}" dt="2025-01-16T13:10:47.273" v="80" actId="26606"/>
          <ac:grpSpMkLst>
            <pc:docMk/>
            <pc:sldMk cId="0" sldId="263"/>
            <ac:grpSpMk id="36" creationId="{B4DE830A-B531-4A3B-96F6-0ECE88B08555}"/>
          </ac:grpSpMkLst>
        </pc:grpChg>
        <pc:graphicFrameChg chg="add mod modGraphic">
          <ac:chgData name="hagay cohen" userId="15313d5ea41725d3" providerId="LiveId" clId="{CF189AC8-E437-4E5D-91A5-CAAF7B72765C}" dt="2025-01-16T13:10:47.273" v="80" actId="26606"/>
          <ac:graphicFrameMkLst>
            <pc:docMk/>
            <pc:sldMk cId="0" sldId="263"/>
            <ac:graphicFrameMk id="4" creationId="{6850D483-59A7-F83A-D0A4-CC4AA06152C1}"/>
          </ac:graphicFrameMkLst>
        </pc:graphicFrameChg>
      </pc:sldChg>
      <pc:sldChg chg="addSp delSp modSp mod setBg">
        <pc:chgData name="hagay cohen" userId="15313d5ea41725d3" providerId="LiveId" clId="{CF189AC8-E437-4E5D-91A5-CAAF7B72765C}" dt="2025-01-16T13:14:11.411" v="128" actId="26606"/>
        <pc:sldMkLst>
          <pc:docMk/>
          <pc:sldMk cId="0" sldId="264"/>
        </pc:sldMkLst>
        <pc:spChg chg="mod">
          <ac:chgData name="hagay cohen" userId="15313d5ea41725d3" providerId="LiveId" clId="{CF189AC8-E437-4E5D-91A5-CAAF7B72765C}" dt="2025-01-16T13:14:11.411" v="128" actId="26606"/>
          <ac:spMkLst>
            <pc:docMk/>
            <pc:sldMk cId="0" sldId="264"/>
            <ac:spMk id="2" creationId="{00000000-0000-0000-0000-000000000000}"/>
          </ac:spMkLst>
        </pc:spChg>
        <pc:spChg chg="add del">
          <ac:chgData name="hagay cohen" userId="15313d5ea41725d3" providerId="LiveId" clId="{CF189AC8-E437-4E5D-91A5-CAAF7B72765C}" dt="2025-01-16T13:14:11.411" v="128" actId="26606"/>
          <ac:spMkLst>
            <pc:docMk/>
            <pc:sldMk cId="0" sldId="264"/>
            <ac:spMk id="3" creationId="{00000000-0000-0000-0000-000000000000}"/>
          </ac:spMkLst>
        </pc:spChg>
        <pc:spChg chg="add del">
          <ac:chgData name="hagay cohen" userId="15313d5ea41725d3" providerId="LiveId" clId="{CF189AC8-E437-4E5D-91A5-CAAF7B72765C}" dt="2025-01-16T13:13:39.784" v="112" actId="26606"/>
          <ac:spMkLst>
            <pc:docMk/>
            <pc:sldMk cId="0" sldId="264"/>
            <ac:spMk id="9" creationId="{9F4444CE-BC8D-4D61-B303-4C05614E62AB}"/>
          </ac:spMkLst>
        </pc:spChg>
        <pc:spChg chg="add del">
          <ac:chgData name="hagay cohen" userId="15313d5ea41725d3" providerId="LiveId" clId="{CF189AC8-E437-4E5D-91A5-CAAF7B72765C}" dt="2025-01-16T13:13:39.784" v="112" actId="26606"/>
          <ac:spMkLst>
            <pc:docMk/>
            <pc:sldMk cId="0" sldId="264"/>
            <ac:spMk id="11" creationId="{73772B81-181F-48B7-8826-4D9686D15DF5}"/>
          </ac:spMkLst>
        </pc:spChg>
        <pc:spChg chg="add del">
          <ac:chgData name="hagay cohen" userId="15313d5ea41725d3" providerId="LiveId" clId="{CF189AC8-E437-4E5D-91A5-CAAF7B72765C}" dt="2025-01-16T13:13:39.784" v="112" actId="26606"/>
          <ac:spMkLst>
            <pc:docMk/>
            <pc:sldMk cId="0" sldId="264"/>
            <ac:spMk id="13" creationId="{B2205F6E-03C6-4E92-877C-E2482F6599AA}"/>
          </ac:spMkLst>
        </pc:spChg>
        <pc:spChg chg="add del">
          <ac:chgData name="hagay cohen" userId="15313d5ea41725d3" providerId="LiveId" clId="{CF189AC8-E437-4E5D-91A5-CAAF7B72765C}" dt="2025-01-16T13:14:11.411" v="128" actId="26606"/>
          <ac:spMkLst>
            <pc:docMk/>
            <pc:sldMk cId="0" sldId="264"/>
            <ac:spMk id="15" creationId="{9F4444CE-BC8D-4D61-B303-4C05614E62AB}"/>
          </ac:spMkLst>
        </pc:spChg>
        <pc:spChg chg="add del">
          <ac:chgData name="hagay cohen" userId="15313d5ea41725d3" providerId="LiveId" clId="{CF189AC8-E437-4E5D-91A5-CAAF7B72765C}" dt="2025-01-16T13:14:11.411" v="128" actId="26606"/>
          <ac:spMkLst>
            <pc:docMk/>
            <pc:sldMk cId="0" sldId="264"/>
            <ac:spMk id="16" creationId="{73772B81-181F-48B7-8826-4D9686D15DF5}"/>
          </ac:spMkLst>
        </pc:spChg>
        <pc:spChg chg="add del">
          <ac:chgData name="hagay cohen" userId="15313d5ea41725d3" providerId="LiveId" clId="{CF189AC8-E437-4E5D-91A5-CAAF7B72765C}" dt="2025-01-16T13:14:11.411" v="128" actId="26606"/>
          <ac:spMkLst>
            <pc:docMk/>
            <pc:sldMk cId="0" sldId="264"/>
            <ac:spMk id="17" creationId="{B2205F6E-03C6-4E92-877C-E2482F6599AA}"/>
          </ac:spMkLst>
        </pc:spChg>
        <pc:graphicFrameChg chg="add del">
          <ac:chgData name="hagay cohen" userId="15313d5ea41725d3" providerId="LiveId" clId="{CF189AC8-E437-4E5D-91A5-CAAF7B72765C}" dt="2025-01-16T13:13:39.784" v="112" actId="26606"/>
          <ac:graphicFrameMkLst>
            <pc:docMk/>
            <pc:sldMk cId="0" sldId="264"/>
            <ac:graphicFrameMk id="5" creationId="{B3BDE6C0-C600-C39B-88CE-A787F23B89CE}"/>
          </ac:graphicFrameMkLst>
        </pc:graphicFrameChg>
        <pc:graphicFrameChg chg="add del mod modGraphic">
          <ac:chgData name="hagay cohen" userId="15313d5ea41725d3" providerId="LiveId" clId="{CF189AC8-E437-4E5D-91A5-CAAF7B72765C}" dt="2025-01-16T13:14:11.411" v="128" actId="26606"/>
          <ac:graphicFrameMkLst>
            <pc:docMk/>
            <pc:sldMk cId="0" sldId="264"/>
            <ac:graphicFrameMk id="18" creationId="{5B6633A7-FC3B-5AC0-3A9B-980F3DC5EC48}"/>
          </ac:graphicFrameMkLst>
        </pc:graphicFrameChg>
      </pc:sldChg>
      <pc:sldChg chg="addSp delSp modSp mod setBg">
        <pc:chgData name="hagay cohen" userId="15313d5ea41725d3" providerId="LiveId" clId="{CF189AC8-E437-4E5D-91A5-CAAF7B72765C}" dt="2025-01-16T13:16:50.087" v="155" actId="26606"/>
        <pc:sldMkLst>
          <pc:docMk/>
          <pc:sldMk cId="0" sldId="265"/>
        </pc:sldMkLst>
        <pc:spChg chg="add del mod">
          <ac:chgData name="hagay cohen" userId="15313d5ea41725d3" providerId="LiveId" clId="{CF189AC8-E437-4E5D-91A5-CAAF7B72765C}" dt="2025-01-16T13:16:50.087" v="155" actId="26606"/>
          <ac:spMkLst>
            <pc:docMk/>
            <pc:sldMk cId="0" sldId="265"/>
            <ac:spMk id="2" creationId="{00000000-0000-0000-0000-000000000000}"/>
          </ac:spMkLst>
        </pc:spChg>
        <pc:spChg chg="mod">
          <ac:chgData name="hagay cohen" userId="15313d5ea41725d3" providerId="LiveId" clId="{CF189AC8-E437-4E5D-91A5-CAAF7B72765C}" dt="2025-01-16T13:16:50.087" v="155" actId="26606"/>
          <ac:spMkLst>
            <pc:docMk/>
            <pc:sldMk cId="0" sldId="265"/>
            <ac:spMk id="3" creationId="{00000000-0000-0000-0000-000000000000}"/>
          </ac:spMkLst>
        </pc:spChg>
        <pc:spChg chg="add del">
          <ac:chgData name="hagay cohen" userId="15313d5ea41725d3" providerId="LiveId" clId="{CF189AC8-E437-4E5D-91A5-CAAF7B72765C}" dt="2025-01-16T13:16:50.087" v="155" actId="26606"/>
          <ac:spMkLst>
            <pc:docMk/>
            <pc:sldMk cId="0" sldId="265"/>
            <ac:spMk id="10" creationId="{A65AC7D1-EAA9-48F5-B509-60A7F50BF703}"/>
          </ac:spMkLst>
        </pc:spChg>
        <pc:spChg chg="add del">
          <ac:chgData name="hagay cohen" userId="15313d5ea41725d3" providerId="LiveId" clId="{CF189AC8-E437-4E5D-91A5-CAAF7B72765C}" dt="2025-01-16T13:16:50.087" v="155" actId="26606"/>
          <ac:spMkLst>
            <pc:docMk/>
            <pc:sldMk cId="0" sldId="265"/>
            <ac:spMk id="12" creationId="{D6320AF9-619A-4175-865B-5663E1AEF4C5}"/>
          </ac:spMkLst>
        </pc:spChg>
        <pc:spChg chg="add del">
          <ac:chgData name="hagay cohen" userId="15313d5ea41725d3" providerId="LiveId" clId="{CF189AC8-E437-4E5D-91A5-CAAF7B72765C}" dt="2025-01-16T13:16:50.087" v="155" actId="26606"/>
          <ac:spMkLst>
            <pc:docMk/>
            <pc:sldMk cId="0" sldId="265"/>
            <ac:spMk id="18" creationId="{7E018740-5C2B-4A41-AC1A-7E68D1EC1954}"/>
          </ac:spMkLst>
        </pc:spChg>
        <pc:spChg chg="add del">
          <ac:chgData name="hagay cohen" userId="15313d5ea41725d3" providerId="LiveId" clId="{CF189AC8-E437-4E5D-91A5-CAAF7B72765C}" dt="2025-01-16T13:16:50.087" v="155" actId="26606"/>
          <ac:spMkLst>
            <pc:docMk/>
            <pc:sldMk cId="0" sldId="265"/>
            <ac:spMk id="20" creationId="{166F75A4-C475-4941-8EE2-B80A06A2C1BB}"/>
          </ac:spMkLst>
        </pc:spChg>
        <pc:spChg chg="add del">
          <ac:chgData name="hagay cohen" userId="15313d5ea41725d3" providerId="LiveId" clId="{CF189AC8-E437-4E5D-91A5-CAAF7B72765C}" dt="2025-01-16T13:16:50.087" v="155" actId="26606"/>
          <ac:spMkLst>
            <pc:docMk/>
            <pc:sldMk cId="0" sldId="265"/>
            <ac:spMk id="22" creationId="{A032553A-72E8-4B0D-8405-FF9771C9AF05}"/>
          </ac:spMkLst>
        </pc:spChg>
        <pc:spChg chg="add del">
          <ac:chgData name="hagay cohen" userId="15313d5ea41725d3" providerId="LiveId" clId="{CF189AC8-E437-4E5D-91A5-CAAF7B72765C}" dt="2025-01-16T13:16:50.087" v="155" actId="26606"/>
          <ac:spMkLst>
            <pc:docMk/>
            <pc:sldMk cId="0" sldId="265"/>
            <ac:spMk id="24" creationId="{765800AC-C3B9-498E-87BC-29FAE4C76B21}"/>
          </ac:spMkLst>
        </pc:spChg>
        <pc:spChg chg="add del">
          <ac:chgData name="hagay cohen" userId="15313d5ea41725d3" providerId="LiveId" clId="{CF189AC8-E437-4E5D-91A5-CAAF7B72765C}" dt="2025-01-16T13:16:50.087" v="155" actId="26606"/>
          <ac:spMkLst>
            <pc:docMk/>
            <pc:sldMk cId="0" sldId="265"/>
            <ac:spMk id="26" creationId="{1F9D6ACB-2FF4-49F9-978A-E0D5327FC635}"/>
          </ac:spMkLst>
        </pc:spChg>
        <pc:spChg chg="add del">
          <ac:chgData name="hagay cohen" userId="15313d5ea41725d3" providerId="LiveId" clId="{CF189AC8-E437-4E5D-91A5-CAAF7B72765C}" dt="2025-01-16T13:16:50.087" v="155" actId="26606"/>
          <ac:spMkLst>
            <pc:docMk/>
            <pc:sldMk cId="0" sldId="265"/>
            <ac:spMk id="28" creationId="{A5EC319D-0FEA-4B95-A3EA-01E35672C95B}"/>
          </ac:spMkLst>
        </pc:spChg>
        <pc:cxnChg chg="add del">
          <ac:chgData name="hagay cohen" userId="15313d5ea41725d3" providerId="LiveId" clId="{CF189AC8-E437-4E5D-91A5-CAAF7B72765C}" dt="2025-01-16T13:16:23.597" v="150" actId="26606"/>
          <ac:cxnSpMkLst>
            <pc:docMk/>
            <pc:sldMk cId="0" sldId="265"/>
            <ac:cxnSpMk id="8" creationId="{0B5F7E3B-C5F1-40E0-A491-558BAFBC1127}"/>
          </ac:cxnSpMkLst>
        </pc:cxnChg>
      </pc:sldChg>
      <pc:sldChg chg="addSp delSp modSp mod setBg">
        <pc:chgData name="hagay cohen" userId="15313d5ea41725d3" providerId="LiveId" clId="{CF189AC8-E437-4E5D-91A5-CAAF7B72765C}" dt="2025-01-16T13:03:46.091" v="2" actId="26606"/>
        <pc:sldMkLst>
          <pc:docMk/>
          <pc:sldMk cId="36014261" sldId="270"/>
        </pc:sldMkLst>
        <pc:spChg chg="mod">
          <ac:chgData name="hagay cohen" userId="15313d5ea41725d3" providerId="LiveId" clId="{CF189AC8-E437-4E5D-91A5-CAAF7B72765C}" dt="2025-01-16T13:03:46.091" v="2" actId="26606"/>
          <ac:spMkLst>
            <pc:docMk/>
            <pc:sldMk cId="36014261" sldId="270"/>
            <ac:spMk id="2" creationId="{A0BB303D-CDB6-727D-2DE6-3F8DA41C0A71}"/>
          </ac:spMkLst>
        </pc:spChg>
        <pc:spChg chg="mod">
          <ac:chgData name="hagay cohen" userId="15313d5ea41725d3" providerId="LiveId" clId="{CF189AC8-E437-4E5D-91A5-CAAF7B72765C}" dt="2025-01-16T13:03:46.091" v="2" actId="26606"/>
          <ac:spMkLst>
            <pc:docMk/>
            <pc:sldMk cId="36014261" sldId="270"/>
            <ac:spMk id="3" creationId="{0562F600-31AB-A264-7AEE-257A4176B10F}"/>
          </ac:spMkLst>
        </pc:spChg>
        <pc:spChg chg="add del">
          <ac:chgData name="hagay cohen" userId="15313d5ea41725d3" providerId="LiveId" clId="{CF189AC8-E437-4E5D-91A5-CAAF7B72765C}" dt="2025-01-16T13:03:46.084" v="1" actId="26606"/>
          <ac:spMkLst>
            <pc:docMk/>
            <pc:sldMk cId="36014261" sldId="270"/>
            <ac:spMk id="8" creationId="{E80B86A7-A1EC-475B-9166-88902B033A38}"/>
          </ac:spMkLst>
        </pc:spChg>
        <pc:spChg chg="add del">
          <ac:chgData name="hagay cohen" userId="15313d5ea41725d3" providerId="LiveId" clId="{CF189AC8-E437-4E5D-91A5-CAAF7B72765C}" dt="2025-01-16T13:03:46.084" v="1" actId="26606"/>
          <ac:spMkLst>
            <pc:docMk/>
            <pc:sldMk cId="36014261" sldId="270"/>
            <ac:spMk id="10" creationId="{C2C29CB1-9F74-4879-A6AF-AEA67B6F1F4D}"/>
          </ac:spMkLst>
        </pc:spChg>
        <pc:spChg chg="add del">
          <ac:chgData name="hagay cohen" userId="15313d5ea41725d3" providerId="LiveId" clId="{CF189AC8-E437-4E5D-91A5-CAAF7B72765C}" dt="2025-01-16T13:03:46.084" v="1" actId="26606"/>
          <ac:spMkLst>
            <pc:docMk/>
            <pc:sldMk cId="36014261" sldId="270"/>
            <ac:spMk id="12" creationId="{7E2C7115-5336-410C-AD71-0F0952A2E5A7}"/>
          </ac:spMkLst>
        </pc:spChg>
        <pc:cxnChg chg="add">
          <ac:chgData name="hagay cohen" userId="15313d5ea41725d3" providerId="LiveId" clId="{CF189AC8-E437-4E5D-91A5-CAAF7B72765C}" dt="2025-01-16T13:03:46.091" v="2" actId="26606"/>
          <ac:cxnSpMkLst>
            <pc:docMk/>
            <pc:sldMk cId="36014261" sldId="270"/>
            <ac:cxnSpMk id="14" creationId="{0B5F7E3B-C5F1-40E0-A491-558BAFBC1127}"/>
          </ac:cxnSpMkLst>
        </pc:cxnChg>
      </pc:sldChg>
      <pc:sldChg chg="modSp mod">
        <pc:chgData name="hagay cohen" userId="15313d5ea41725d3" providerId="LiveId" clId="{CF189AC8-E437-4E5D-91A5-CAAF7B72765C}" dt="2025-01-16T13:09:00.822" v="60" actId="1076"/>
        <pc:sldMkLst>
          <pc:docMk/>
          <pc:sldMk cId="1267378074" sldId="271"/>
        </pc:sldMkLst>
        <pc:spChg chg="mod">
          <ac:chgData name="hagay cohen" userId="15313d5ea41725d3" providerId="LiveId" clId="{CF189AC8-E437-4E5D-91A5-CAAF7B72765C}" dt="2025-01-16T13:08:54.074" v="59" actId="27636"/>
          <ac:spMkLst>
            <pc:docMk/>
            <pc:sldMk cId="1267378074" sldId="271"/>
            <ac:spMk id="3" creationId="{EB0C867F-667E-2387-31E1-5300DE0AACFF}"/>
          </ac:spMkLst>
        </pc:spChg>
        <pc:picChg chg="mod">
          <ac:chgData name="hagay cohen" userId="15313d5ea41725d3" providerId="LiveId" clId="{CF189AC8-E437-4E5D-91A5-CAAF7B72765C}" dt="2025-01-16T13:09:00.822" v="60" actId="1076"/>
          <ac:picMkLst>
            <pc:docMk/>
            <pc:sldMk cId="1267378074" sldId="271"/>
            <ac:picMk id="5" creationId="{2025BBE3-7358-5E6E-C214-5BC8531340A6}"/>
          </ac:picMkLst>
        </pc:picChg>
        <pc:picChg chg="mod">
          <ac:chgData name="hagay cohen" userId="15313d5ea41725d3" providerId="LiveId" clId="{CF189AC8-E437-4E5D-91A5-CAAF7B72765C}" dt="2025-01-16T13:08:37.126" v="57" actId="1076"/>
          <ac:picMkLst>
            <pc:docMk/>
            <pc:sldMk cId="1267378074" sldId="271"/>
            <ac:picMk id="7" creationId="{D6B7FD6A-73FE-D78A-0C8E-B3153AB25FF4}"/>
          </ac:picMkLst>
        </pc:picChg>
      </pc:sldChg>
      <pc:sldChg chg="modSp mod">
        <pc:chgData name="hagay cohen" userId="15313d5ea41725d3" providerId="LiveId" clId="{CF189AC8-E437-4E5D-91A5-CAAF7B72765C}" dt="2025-01-16T13:09:37.970" v="65" actId="14100"/>
        <pc:sldMkLst>
          <pc:docMk/>
          <pc:sldMk cId="3117467154" sldId="272"/>
        </pc:sldMkLst>
        <pc:picChg chg="mod">
          <ac:chgData name="hagay cohen" userId="15313d5ea41725d3" providerId="LiveId" clId="{CF189AC8-E437-4E5D-91A5-CAAF7B72765C}" dt="2025-01-16T13:09:19.487" v="62" actId="1076"/>
          <ac:picMkLst>
            <pc:docMk/>
            <pc:sldMk cId="3117467154" sldId="272"/>
            <ac:picMk id="5" creationId="{7983678F-B942-818F-7419-1A513D27B793}"/>
          </ac:picMkLst>
        </pc:picChg>
        <pc:picChg chg="mod">
          <ac:chgData name="hagay cohen" userId="15313d5ea41725d3" providerId="LiveId" clId="{CF189AC8-E437-4E5D-91A5-CAAF7B72765C}" dt="2025-01-16T13:09:33.576" v="64" actId="14100"/>
          <ac:picMkLst>
            <pc:docMk/>
            <pc:sldMk cId="3117467154" sldId="272"/>
            <ac:picMk id="7" creationId="{E295FD12-8034-B360-970D-762F3173EC22}"/>
          </ac:picMkLst>
        </pc:picChg>
        <pc:picChg chg="mod">
          <ac:chgData name="hagay cohen" userId="15313d5ea41725d3" providerId="LiveId" clId="{CF189AC8-E437-4E5D-91A5-CAAF7B72765C}" dt="2025-01-16T13:09:37.970" v="65" actId="14100"/>
          <ac:picMkLst>
            <pc:docMk/>
            <pc:sldMk cId="3117467154" sldId="272"/>
            <ac:picMk id="9" creationId="{28F62C71-E7D3-2CAD-129B-14F4694E1ED6}"/>
          </ac:picMkLst>
        </pc:picChg>
      </pc:sldChg>
      <pc:sldChg chg="addSp delSp modSp mod setBg">
        <pc:chgData name="hagay cohen" userId="15313d5ea41725d3" providerId="LiveId" clId="{CF189AC8-E437-4E5D-91A5-CAAF7B72765C}" dt="2025-01-16T13:12:35.241" v="104" actId="14100"/>
        <pc:sldMkLst>
          <pc:docMk/>
          <pc:sldMk cId="769697890" sldId="273"/>
        </pc:sldMkLst>
        <pc:spChg chg="mod">
          <ac:chgData name="hagay cohen" userId="15313d5ea41725d3" providerId="LiveId" clId="{CF189AC8-E437-4E5D-91A5-CAAF7B72765C}" dt="2025-01-16T13:12:31.160" v="103" actId="1076"/>
          <ac:spMkLst>
            <pc:docMk/>
            <pc:sldMk cId="769697890" sldId="273"/>
            <ac:spMk id="2" creationId="{4EFEC1F4-6EF8-8F4C-A538-B016E744740C}"/>
          </ac:spMkLst>
        </pc:spChg>
        <pc:grpChg chg="add del">
          <ac:chgData name="hagay cohen" userId="15313d5ea41725d3" providerId="LiveId" clId="{CF189AC8-E437-4E5D-91A5-CAAF7B72765C}" dt="2025-01-16T13:11:53.891" v="94" actId="26606"/>
          <ac:grpSpMkLst>
            <pc:docMk/>
            <pc:sldMk cId="769697890" sldId="273"/>
            <ac:grpSpMk id="9" creationId="{B4DE830A-B531-4A3B-96F6-0ECE88B08555}"/>
          </ac:grpSpMkLst>
        </pc:grpChg>
        <pc:grpChg chg="add del">
          <ac:chgData name="hagay cohen" userId="15313d5ea41725d3" providerId="LiveId" clId="{CF189AC8-E437-4E5D-91A5-CAAF7B72765C}" dt="2025-01-16T13:12:12.796" v="99" actId="26606"/>
          <ac:grpSpMkLst>
            <pc:docMk/>
            <pc:sldMk cId="769697890" sldId="273"/>
            <ac:grpSpMk id="24" creationId="{B4DE830A-B531-4A3B-96F6-0ECE88B08555}"/>
          </ac:grpSpMkLst>
        </pc:grpChg>
        <pc:grpChg chg="add del">
          <ac:chgData name="hagay cohen" userId="15313d5ea41725d3" providerId="LiveId" clId="{CF189AC8-E437-4E5D-91A5-CAAF7B72765C}" dt="2025-01-16T13:12:09.928" v="96" actId="26606"/>
          <ac:grpSpMkLst>
            <pc:docMk/>
            <pc:sldMk cId="769697890" sldId="273"/>
            <ac:grpSpMk id="39" creationId="{B4DE830A-B531-4A3B-96F6-0ECE88B08555}"/>
          </ac:grpSpMkLst>
        </pc:grpChg>
        <pc:grpChg chg="add del">
          <ac:chgData name="hagay cohen" userId="15313d5ea41725d3" providerId="LiveId" clId="{CF189AC8-E437-4E5D-91A5-CAAF7B72765C}" dt="2025-01-16T13:12:12.717" v="98" actId="26606"/>
          <ac:grpSpMkLst>
            <pc:docMk/>
            <pc:sldMk cId="769697890" sldId="273"/>
            <ac:grpSpMk id="51" creationId="{B4DE830A-B531-4A3B-96F6-0ECE88B08555}"/>
          </ac:grpSpMkLst>
        </pc:grpChg>
        <pc:grpChg chg="add">
          <ac:chgData name="hagay cohen" userId="15313d5ea41725d3" providerId="LiveId" clId="{CF189AC8-E437-4E5D-91A5-CAAF7B72765C}" dt="2025-01-16T13:12:12.796" v="99" actId="26606"/>
          <ac:grpSpMkLst>
            <pc:docMk/>
            <pc:sldMk cId="769697890" sldId="273"/>
            <ac:grpSpMk id="61" creationId="{B4DE830A-B531-4A3B-96F6-0ECE88B08555}"/>
          </ac:grpSpMkLst>
        </pc:grpChg>
        <pc:graphicFrameChg chg="add mod modGraphic">
          <ac:chgData name="hagay cohen" userId="15313d5ea41725d3" providerId="LiveId" clId="{CF189AC8-E437-4E5D-91A5-CAAF7B72765C}" dt="2025-01-16T13:12:35.241" v="104" actId="14100"/>
          <ac:graphicFrameMkLst>
            <pc:docMk/>
            <pc:sldMk cId="769697890" sldId="273"/>
            <ac:graphicFrameMk id="4" creationId="{3BCB6C0E-5BB7-F2AB-8325-E5E5A2A7C1B7}"/>
          </ac:graphicFrameMkLst>
        </pc:graphicFrameChg>
      </pc:sldChg>
      <pc:sldChg chg="addSp modSp mod setBg">
        <pc:chgData name="hagay cohen" userId="15313d5ea41725d3" providerId="LiveId" clId="{CF189AC8-E437-4E5D-91A5-CAAF7B72765C}" dt="2025-01-16T13:11:32.511" v="92" actId="14100"/>
        <pc:sldMkLst>
          <pc:docMk/>
          <pc:sldMk cId="2530409795" sldId="274"/>
        </pc:sldMkLst>
        <pc:spChg chg="mod">
          <ac:chgData name="hagay cohen" userId="15313d5ea41725d3" providerId="LiveId" clId="{CF189AC8-E437-4E5D-91A5-CAAF7B72765C}" dt="2025-01-16T13:11:09.256" v="84" actId="1076"/>
          <ac:spMkLst>
            <pc:docMk/>
            <pc:sldMk cId="2530409795" sldId="274"/>
            <ac:spMk id="2" creationId="{9CBC7F10-CA15-31DE-9819-4ACA0876A022}"/>
          </ac:spMkLst>
        </pc:spChg>
        <pc:grpChg chg="add">
          <ac:chgData name="hagay cohen" userId="15313d5ea41725d3" providerId="LiveId" clId="{CF189AC8-E437-4E5D-91A5-CAAF7B72765C}" dt="2025-01-16T13:10:58.604" v="81" actId="26606"/>
          <ac:grpSpMkLst>
            <pc:docMk/>
            <pc:sldMk cId="2530409795" sldId="274"/>
            <ac:grpSpMk id="8" creationId="{B4DE830A-B531-4A3B-96F6-0ECE88B08555}"/>
          </ac:grpSpMkLst>
        </pc:grpChg>
        <pc:graphicFrameChg chg="add mod">
          <ac:chgData name="hagay cohen" userId="15313d5ea41725d3" providerId="LiveId" clId="{CF189AC8-E437-4E5D-91A5-CAAF7B72765C}" dt="2025-01-16T13:11:32.511" v="92" actId="14100"/>
          <ac:graphicFrameMkLst>
            <pc:docMk/>
            <pc:sldMk cId="2530409795" sldId="274"/>
            <ac:graphicFrameMk id="3" creationId="{395C7F48-F4AF-F2CC-B9DF-60D8E736DFAE}"/>
          </ac:graphicFrameMkLst>
        </pc:graphicFrameChg>
      </pc:sldChg>
      <pc:sldChg chg="addSp modSp mod setBg">
        <pc:chgData name="hagay cohen" userId="15313d5ea41725d3" providerId="LiveId" clId="{CF189AC8-E437-4E5D-91A5-CAAF7B72765C}" dt="2025-01-16T13:13:07.486" v="110" actId="14100"/>
        <pc:sldMkLst>
          <pc:docMk/>
          <pc:sldMk cId="3936277578" sldId="275"/>
        </pc:sldMkLst>
        <pc:spChg chg="mod">
          <ac:chgData name="hagay cohen" userId="15313d5ea41725d3" providerId="LiveId" clId="{CF189AC8-E437-4E5D-91A5-CAAF7B72765C}" dt="2025-01-16T13:12:56.211" v="107" actId="1076"/>
          <ac:spMkLst>
            <pc:docMk/>
            <pc:sldMk cId="3936277578" sldId="275"/>
            <ac:spMk id="2" creationId="{B89D7A44-FA3C-38F2-13AB-6439480F984A}"/>
          </ac:spMkLst>
        </pc:spChg>
        <pc:grpChg chg="add">
          <ac:chgData name="hagay cohen" userId="15313d5ea41725d3" providerId="LiveId" clId="{CF189AC8-E437-4E5D-91A5-CAAF7B72765C}" dt="2025-01-16T13:12:45.300" v="105" actId="26606"/>
          <ac:grpSpMkLst>
            <pc:docMk/>
            <pc:sldMk cId="3936277578" sldId="275"/>
            <ac:grpSpMk id="8" creationId="{B4DE830A-B531-4A3B-96F6-0ECE88B08555}"/>
          </ac:grpSpMkLst>
        </pc:grpChg>
        <pc:graphicFrameChg chg="add mod">
          <ac:chgData name="hagay cohen" userId="15313d5ea41725d3" providerId="LiveId" clId="{CF189AC8-E437-4E5D-91A5-CAAF7B72765C}" dt="2025-01-16T13:13:07.486" v="110" actId="14100"/>
          <ac:graphicFrameMkLst>
            <pc:docMk/>
            <pc:sldMk cId="3936277578" sldId="275"/>
            <ac:graphicFrameMk id="3" creationId="{3D05C2AC-B08A-58AF-A1CD-7F6C14FA496D}"/>
          </ac:graphicFrameMkLst>
        </pc:graphicFrameChg>
      </pc:sldChg>
      <pc:sldChg chg="addSp delSp modSp add mod setBg">
        <pc:chgData name="hagay cohen" userId="15313d5ea41725d3" providerId="LiveId" clId="{CF189AC8-E437-4E5D-91A5-CAAF7B72765C}" dt="2025-01-16T13:16:42.751" v="154" actId="26606"/>
        <pc:sldMkLst>
          <pc:docMk/>
          <pc:sldMk cId="1360570141" sldId="276"/>
        </pc:sldMkLst>
        <pc:spChg chg="mod">
          <ac:chgData name="hagay cohen" userId="15313d5ea41725d3" providerId="LiveId" clId="{CF189AC8-E437-4E5D-91A5-CAAF7B72765C}" dt="2025-01-16T13:16:42.751" v="154" actId="26606"/>
          <ac:spMkLst>
            <pc:docMk/>
            <pc:sldMk cId="1360570141" sldId="276"/>
            <ac:spMk id="2" creationId="{5357FCD3-7FF9-C25A-1010-89B53329F252}"/>
          </ac:spMkLst>
        </pc:spChg>
        <pc:spChg chg="mod">
          <ac:chgData name="hagay cohen" userId="15313d5ea41725d3" providerId="LiveId" clId="{CF189AC8-E437-4E5D-91A5-CAAF7B72765C}" dt="2025-01-16T13:16:42.751" v="154" actId="26606"/>
          <ac:spMkLst>
            <pc:docMk/>
            <pc:sldMk cId="1360570141" sldId="276"/>
            <ac:spMk id="3" creationId="{FF840FC9-C7C2-A52B-566B-A9BEFF2BDEDA}"/>
          </ac:spMkLst>
        </pc:spChg>
        <pc:spChg chg="add del">
          <ac:chgData name="hagay cohen" userId="15313d5ea41725d3" providerId="LiveId" clId="{CF189AC8-E437-4E5D-91A5-CAAF7B72765C}" dt="2025-01-16T13:16:42.749" v="153" actId="26606"/>
          <ac:spMkLst>
            <pc:docMk/>
            <pc:sldMk cId="1360570141" sldId="276"/>
            <ac:spMk id="8" creationId="{603AE127-802C-459A-A612-DB85B67F0DC0}"/>
          </ac:spMkLst>
        </pc:spChg>
        <pc:spChg chg="add del">
          <ac:chgData name="hagay cohen" userId="15313d5ea41725d3" providerId="LiveId" clId="{CF189AC8-E437-4E5D-91A5-CAAF7B72765C}" dt="2025-01-16T13:16:42.749" v="153" actId="26606"/>
          <ac:spMkLst>
            <pc:docMk/>
            <pc:sldMk cId="1360570141" sldId="276"/>
            <ac:spMk id="10" creationId="{9323D83D-50D6-4040-A58B-FCEA340F886A}"/>
          </ac:spMkLst>
        </pc:spChg>
        <pc:spChg chg="add del">
          <ac:chgData name="hagay cohen" userId="15313d5ea41725d3" providerId="LiveId" clId="{CF189AC8-E437-4E5D-91A5-CAAF7B72765C}" dt="2025-01-16T13:16:42.749" v="153" actId="26606"/>
          <ac:spMkLst>
            <pc:docMk/>
            <pc:sldMk cId="1360570141" sldId="276"/>
            <ac:spMk id="14" creationId="{F10FD715-4DCE-4779-B634-EC78315EA213}"/>
          </ac:spMkLst>
        </pc:spChg>
        <pc:cxnChg chg="add del">
          <ac:chgData name="hagay cohen" userId="15313d5ea41725d3" providerId="LiveId" clId="{CF189AC8-E437-4E5D-91A5-CAAF7B72765C}" dt="2025-01-16T13:16:42.749" v="153" actId="26606"/>
          <ac:cxnSpMkLst>
            <pc:docMk/>
            <pc:sldMk cId="1360570141" sldId="276"/>
            <ac:cxnSpMk id="12" creationId="{1A1FE6BB-DFB2-4080-9B5E-076EF5DDE67B}"/>
          </ac:cxnSpMkLst>
        </pc:cxnChg>
        <pc:cxnChg chg="add">
          <ac:chgData name="hagay cohen" userId="15313d5ea41725d3" providerId="LiveId" clId="{CF189AC8-E437-4E5D-91A5-CAAF7B72765C}" dt="2025-01-16T13:16:42.751" v="154" actId="26606"/>
          <ac:cxnSpMkLst>
            <pc:docMk/>
            <pc:sldMk cId="1360570141" sldId="276"/>
            <ac:cxnSpMk id="16" creationId="{0B5F7E3B-C5F1-40E0-A491-558BAFBC1127}"/>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1495;&#1493;&#1489;&#1512;&#1514;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1495;&#1493;&#1489;&#1512;&#1514;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nrha\Downloads\&#1504;&#1514;&#1493;&#1504;&#1497;&#1501;%20&#1508;&#1512;&#1493;&#1497;&#1511;&#1496;%20&#1512;&#1503;.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barChart>
        <c:barDir val="col"/>
        <c:grouping val="clustered"/>
        <c:varyColors val="0"/>
        <c:ser>
          <c:idx val="0"/>
          <c:order val="0"/>
          <c:tx>
            <c:strRef>
              <c:f>גיליון1!$H$1</c:f>
              <c:strCache>
                <c:ptCount val="1"/>
                <c:pt idx="0">
                  <c:v>Overall 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גיליון1!$F$2:$F$8</c:f>
              <c:strCache>
                <c:ptCount val="7"/>
                <c:pt idx="0">
                  <c:v>Random Forest</c:v>
                </c:pt>
                <c:pt idx="1">
                  <c:v>Elastic(CBR) L2 norm</c:v>
                </c:pt>
                <c:pt idx="2">
                  <c:v>Elastic(CBR) Cosine</c:v>
                </c:pt>
                <c:pt idx="3">
                  <c:v>Elastic(CBR) Max inner product</c:v>
                </c:pt>
                <c:pt idx="4">
                  <c:v>Hallucinator</c:v>
                </c:pt>
                <c:pt idx="5">
                  <c:v>Siamese Network</c:v>
                </c:pt>
                <c:pt idx="6">
                  <c:v>UMVD-FSL(Images)</c:v>
                </c:pt>
              </c:strCache>
            </c:strRef>
          </c:cat>
          <c:val>
            <c:numRef>
              <c:f>גיליון1!$H$2:$H$8</c:f>
              <c:numCache>
                <c:formatCode>General</c:formatCode>
                <c:ptCount val="7"/>
                <c:pt idx="0">
                  <c:v>0.98499999999999999</c:v>
                </c:pt>
                <c:pt idx="1">
                  <c:v>0.96099999999999997</c:v>
                </c:pt>
                <c:pt idx="2">
                  <c:v>0.88400000000000001</c:v>
                </c:pt>
                <c:pt idx="3">
                  <c:v>0.36499999999999999</c:v>
                </c:pt>
                <c:pt idx="4">
                  <c:v>0.94</c:v>
                </c:pt>
                <c:pt idx="5">
                  <c:v>0.57499999999999996</c:v>
                </c:pt>
                <c:pt idx="6">
                  <c:v>0.33</c:v>
                </c:pt>
              </c:numCache>
            </c:numRef>
          </c:val>
          <c:extLst>
            <c:ext xmlns:c16="http://schemas.microsoft.com/office/drawing/2014/chart" uri="{C3380CC4-5D6E-409C-BE32-E72D297353CC}">
              <c16:uniqueId val="{00000000-8424-4E8D-AD37-123928E3AEEC}"/>
            </c:ext>
          </c:extLst>
        </c:ser>
        <c:dLbls>
          <c:dLblPos val="outEnd"/>
          <c:showLegendKey val="0"/>
          <c:showVal val="1"/>
          <c:showCatName val="0"/>
          <c:showSerName val="0"/>
          <c:showPercent val="0"/>
          <c:showBubbleSize val="0"/>
        </c:dLbls>
        <c:gapWidth val="219"/>
        <c:overlap val="-27"/>
        <c:axId val="755784232"/>
        <c:axId val="755781712"/>
      </c:barChart>
      <c:catAx>
        <c:axId val="755784232"/>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55781712"/>
        <c:crosses val="autoZero"/>
        <c:auto val="1"/>
        <c:lblAlgn val="ctr"/>
        <c:lblOffset val="100"/>
        <c:noMultiLvlLbl val="0"/>
      </c:catAx>
      <c:valAx>
        <c:axId val="755781712"/>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55784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dLblPos val="outEnd"/>
          <c:showLegendKey val="0"/>
          <c:showVal val="1"/>
          <c:showCatName val="0"/>
          <c:showSerName val="0"/>
          <c:showPercent val="0"/>
          <c:showBubbleSize val="0"/>
        </c:dLbls>
        <c:gapWidth val="219"/>
        <c:overlap val="-27"/>
        <c:axId val="703950888"/>
        <c:axId val="703947648"/>
      </c:barChart>
      <c:catAx>
        <c:axId val="703950888"/>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03947648"/>
        <c:crosses val="autoZero"/>
        <c:auto val="1"/>
        <c:lblAlgn val="ctr"/>
        <c:lblOffset val="100"/>
        <c:noMultiLvlLbl val="0"/>
      </c:catAx>
      <c:valAx>
        <c:axId val="703947648"/>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03950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barChart>
        <c:barDir val="col"/>
        <c:grouping val="clustered"/>
        <c:varyColors val="0"/>
        <c:ser>
          <c:idx val="0"/>
          <c:order val="0"/>
          <c:tx>
            <c:strRef>
              <c:f>גיליון1!$G$50</c:f>
              <c:strCache>
                <c:ptCount val="1"/>
                <c:pt idx="0">
                  <c:v>Overall 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גיליון1!$F$51:$F$57</c:f>
              <c:strCache>
                <c:ptCount val="7"/>
                <c:pt idx="0">
                  <c:v>Random Forest</c:v>
                </c:pt>
                <c:pt idx="1">
                  <c:v>Elastic(CBR) L2 norm</c:v>
                </c:pt>
                <c:pt idx="2">
                  <c:v>Elastic(CBR) Cosine</c:v>
                </c:pt>
                <c:pt idx="3">
                  <c:v>Elastic(CBR) Max inner product</c:v>
                </c:pt>
                <c:pt idx="4">
                  <c:v>Hallucinator</c:v>
                </c:pt>
                <c:pt idx="5">
                  <c:v>Siamese Network</c:v>
                </c:pt>
                <c:pt idx="6">
                  <c:v>UMVD-FSL(Images)</c:v>
                </c:pt>
              </c:strCache>
            </c:strRef>
          </c:cat>
          <c:val>
            <c:numRef>
              <c:f>גיליון1!$G$51:$G$57</c:f>
              <c:numCache>
                <c:formatCode>General</c:formatCode>
                <c:ptCount val="7"/>
                <c:pt idx="0">
                  <c:v>0.65300000000000002</c:v>
                </c:pt>
                <c:pt idx="1">
                  <c:v>0.68</c:v>
                </c:pt>
                <c:pt idx="2">
                  <c:v>0.51700000000000002</c:v>
                </c:pt>
                <c:pt idx="3">
                  <c:v>0.35199999999999998</c:v>
                </c:pt>
                <c:pt idx="4">
                  <c:v>0.50700000000000001</c:v>
                </c:pt>
                <c:pt idx="5">
                  <c:v>0.183</c:v>
                </c:pt>
                <c:pt idx="6">
                  <c:v>0.374</c:v>
                </c:pt>
              </c:numCache>
            </c:numRef>
          </c:val>
          <c:extLst>
            <c:ext xmlns:c16="http://schemas.microsoft.com/office/drawing/2014/chart" uri="{C3380CC4-5D6E-409C-BE32-E72D297353CC}">
              <c16:uniqueId val="{00000000-B2F3-4FCA-A00E-C173CE5AD218}"/>
            </c:ext>
          </c:extLst>
        </c:ser>
        <c:dLbls>
          <c:dLblPos val="outEnd"/>
          <c:showLegendKey val="0"/>
          <c:showVal val="1"/>
          <c:showCatName val="0"/>
          <c:showSerName val="0"/>
          <c:showPercent val="0"/>
          <c:showBubbleSize val="0"/>
        </c:dLbls>
        <c:gapWidth val="219"/>
        <c:overlap val="-27"/>
        <c:axId val="703950888"/>
        <c:axId val="703947648"/>
      </c:barChart>
      <c:catAx>
        <c:axId val="703950888"/>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03947648"/>
        <c:crosses val="autoZero"/>
        <c:auto val="1"/>
        <c:lblAlgn val="ctr"/>
        <c:lblOffset val="100"/>
        <c:noMultiLvlLbl val="0"/>
      </c:catAx>
      <c:valAx>
        <c:axId val="703947648"/>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03950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8E0B93-3D4A-4C04-9EAB-91F7B7F8535E}"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3426B443-1D2C-45E9-8F57-38EEAD030AF7}">
      <dgm:prSet/>
      <dgm:spPr/>
      <dgm:t>
        <a:bodyPr/>
        <a:lstStyle/>
        <a:p>
          <a:pPr>
            <a:defRPr b="1"/>
          </a:pPr>
          <a:r>
            <a:rPr lang="en-US" dirty="0"/>
            <a:t>Definition:</a:t>
          </a:r>
        </a:p>
      </dgm:t>
    </dgm:pt>
    <dgm:pt modelId="{7C0FE22C-A77B-428D-A588-96D626121050}" type="parTrans" cxnId="{09141CB7-1C00-4474-AC16-BFF69CC2D668}">
      <dgm:prSet/>
      <dgm:spPr/>
      <dgm:t>
        <a:bodyPr/>
        <a:lstStyle/>
        <a:p>
          <a:endParaRPr lang="en-US"/>
        </a:p>
      </dgm:t>
    </dgm:pt>
    <dgm:pt modelId="{58CF3AA4-FC0B-42E3-ADAE-30E5BB926FF4}" type="sibTrans" cxnId="{09141CB7-1C00-4474-AC16-BFF69CC2D668}">
      <dgm:prSet/>
      <dgm:spPr/>
      <dgm:t>
        <a:bodyPr/>
        <a:lstStyle/>
        <a:p>
          <a:endParaRPr lang="en-US"/>
        </a:p>
      </dgm:t>
    </dgm:pt>
    <dgm:pt modelId="{0DB156F9-E49E-418A-8B39-EAF6D2995FA1}">
      <dgm:prSet/>
      <dgm:spPr/>
      <dgm:t>
        <a:bodyPr/>
        <a:lstStyle/>
        <a:p>
          <a:r>
            <a:rPr lang="en-US" dirty="0"/>
            <a:t>Classifying encrypted traffic with very limited labeled data.</a:t>
          </a:r>
        </a:p>
      </dgm:t>
    </dgm:pt>
    <dgm:pt modelId="{7D85E883-EF63-4A08-A1C7-DFC4BB915233}" type="parTrans" cxnId="{911DDE78-7F63-43C1-B746-BDEA4AAA3A09}">
      <dgm:prSet/>
      <dgm:spPr/>
      <dgm:t>
        <a:bodyPr/>
        <a:lstStyle/>
        <a:p>
          <a:endParaRPr lang="en-US"/>
        </a:p>
      </dgm:t>
    </dgm:pt>
    <dgm:pt modelId="{64CFB25D-9196-44FB-83A7-6DE33F98D330}" type="sibTrans" cxnId="{911DDE78-7F63-43C1-B746-BDEA4AAA3A09}">
      <dgm:prSet/>
      <dgm:spPr/>
      <dgm:t>
        <a:bodyPr/>
        <a:lstStyle/>
        <a:p>
          <a:endParaRPr lang="en-US"/>
        </a:p>
      </dgm:t>
    </dgm:pt>
    <dgm:pt modelId="{7FCD34E9-D9D4-4125-AD24-93E610D1C172}">
      <dgm:prSet/>
      <dgm:spPr/>
      <dgm:t>
        <a:bodyPr/>
        <a:lstStyle/>
        <a:p>
          <a:pPr>
            <a:defRPr b="1"/>
          </a:pPr>
          <a:r>
            <a:rPr lang="en-US"/>
            <a:t>Challenges:</a:t>
          </a:r>
        </a:p>
      </dgm:t>
    </dgm:pt>
    <dgm:pt modelId="{99F43444-1C33-41C2-934B-328F20C540DE}" type="parTrans" cxnId="{B4625842-0095-4276-A1BF-F616D53049D4}">
      <dgm:prSet/>
      <dgm:spPr/>
      <dgm:t>
        <a:bodyPr/>
        <a:lstStyle/>
        <a:p>
          <a:endParaRPr lang="en-US"/>
        </a:p>
      </dgm:t>
    </dgm:pt>
    <dgm:pt modelId="{E6BCE66A-21AB-428F-A4DB-5AEFF0D3AAD9}" type="sibTrans" cxnId="{B4625842-0095-4276-A1BF-F616D53049D4}">
      <dgm:prSet/>
      <dgm:spPr/>
      <dgm:t>
        <a:bodyPr/>
        <a:lstStyle/>
        <a:p>
          <a:endParaRPr lang="en-US"/>
        </a:p>
      </dgm:t>
    </dgm:pt>
    <dgm:pt modelId="{DB71450F-F0B5-427A-A3C3-BFA01B311FD5}">
      <dgm:prSet/>
      <dgm:spPr/>
      <dgm:t>
        <a:bodyPr/>
        <a:lstStyle/>
        <a:p>
          <a:r>
            <a:rPr lang="en-US" dirty="0"/>
            <a:t>Lack of labeled data for new traffic types.</a:t>
          </a:r>
        </a:p>
      </dgm:t>
    </dgm:pt>
    <dgm:pt modelId="{AAABE588-CB07-4A82-9162-05B8DD1B09AA}" type="parTrans" cxnId="{4C05DFEF-D5D5-48C8-A310-998C24844BF5}">
      <dgm:prSet/>
      <dgm:spPr/>
      <dgm:t>
        <a:bodyPr/>
        <a:lstStyle/>
        <a:p>
          <a:endParaRPr lang="en-US"/>
        </a:p>
      </dgm:t>
    </dgm:pt>
    <dgm:pt modelId="{982ECE8C-B492-4DD9-B001-14DAFE0FE570}" type="sibTrans" cxnId="{4C05DFEF-D5D5-48C8-A310-998C24844BF5}">
      <dgm:prSet/>
      <dgm:spPr/>
      <dgm:t>
        <a:bodyPr/>
        <a:lstStyle/>
        <a:p>
          <a:endParaRPr lang="en-US"/>
        </a:p>
      </dgm:t>
    </dgm:pt>
    <dgm:pt modelId="{793B8C37-3F8C-4C7A-9A66-5D4565DA173F}">
      <dgm:prSet/>
      <dgm:spPr/>
      <dgm:t>
        <a:bodyPr/>
        <a:lstStyle/>
        <a:p>
          <a:r>
            <a:rPr lang="en-US"/>
            <a:t>The need for robust models that generalize well</a:t>
          </a:r>
          <a:br>
            <a:rPr lang="en-US"/>
          </a:br>
          <a:r>
            <a:rPr lang="en-US"/>
            <a:t> in few-shot settings.</a:t>
          </a:r>
        </a:p>
      </dgm:t>
    </dgm:pt>
    <dgm:pt modelId="{34479378-B4DB-411C-A72B-304572B09E1E}" type="parTrans" cxnId="{C1FDC524-A146-49F3-971F-2789B07B8EDA}">
      <dgm:prSet/>
      <dgm:spPr/>
      <dgm:t>
        <a:bodyPr/>
        <a:lstStyle/>
        <a:p>
          <a:endParaRPr lang="en-US"/>
        </a:p>
      </dgm:t>
    </dgm:pt>
    <dgm:pt modelId="{2CC70ADA-063A-42CB-A1F0-F4D14A00F91E}" type="sibTrans" cxnId="{C1FDC524-A146-49F3-971F-2789B07B8EDA}">
      <dgm:prSet/>
      <dgm:spPr/>
      <dgm:t>
        <a:bodyPr/>
        <a:lstStyle/>
        <a:p>
          <a:endParaRPr lang="en-US"/>
        </a:p>
      </dgm:t>
    </dgm:pt>
    <dgm:pt modelId="{7D55144B-A502-427C-ADD0-8322311A598D}">
      <dgm:prSet/>
      <dgm:spPr/>
      <dgm:t>
        <a:bodyPr/>
        <a:lstStyle/>
        <a:p>
          <a:pPr>
            <a:defRPr b="1"/>
          </a:pPr>
          <a:r>
            <a:rPr lang="en-US"/>
            <a:t>Importance:</a:t>
          </a:r>
        </a:p>
      </dgm:t>
    </dgm:pt>
    <dgm:pt modelId="{09323FF8-94B7-4CE3-B2FB-6F861620EA4C}" type="parTrans" cxnId="{D906A6B3-0F1C-489F-A651-3A83C6B2C2CE}">
      <dgm:prSet/>
      <dgm:spPr/>
      <dgm:t>
        <a:bodyPr/>
        <a:lstStyle/>
        <a:p>
          <a:endParaRPr lang="en-US"/>
        </a:p>
      </dgm:t>
    </dgm:pt>
    <dgm:pt modelId="{3757A3D3-CA34-487B-A821-8148E3960B0C}" type="sibTrans" cxnId="{D906A6B3-0F1C-489F-A651-3A83C6B2C2CE}">
      <dgm:prSet/>
      <dgm:spPr/>
      <dgm:t>
        <a:bodyPr/>
        <a:lstStyle/>
        <a:p>
          <a:endParaRPr lang="en-US"/>
        </a:p>
      </dgm:t>
    </dgm:pt>
    <dgm:pt modelId="{5D1364A5-1F84-47D5-B9B0-C5016952C1F7}">
      <dgm:prSet/>
      <dgm:spPr/>
      <dgm:t>
        <a:bodyPr/>
        <a:lstStyle/>
        <a:p>
          <a:pPr>
            <a:buFont typeface="Arial" panose="020B0604020202020204" pitchFamily="34" charset="0"/>
            <a:buChar char="•"/>
          </a:pPr>
          <a:r>
            <a:rPr lang="en-US" dirty="0"/>
            <a:t>Helps identify malicious or anomalous traffic patterns efficiently.</a:t>
          </a:r>
        </a:p>
      </dgm:t>
    </dgm:pt>
    <dgm:pt modelId="{24D35AE4-DECF-4477-8616-7E2B2A8E0EB1}" type="parTrans" cxnId="{9FD32DBD-81D7-42E2-9C43-CAEFD63720C4}">
      <dgm:prSet/>
      <dgm:spPr/>
      <dgm:t>
        <a:bodyPr/>
        <a:lstStyle/>
        <a:p>
          <a:endParaRPr lang="en-US"/>
        </a:p>
      </dgm:t>
    </dgm:pt>
    <dgm:pt modelId="{BAED4523-C657-47A3-B7B6-670EC756BA32}" type="sibTrans" cxnId="{9FD32DBD-81D7-42E2-9C43-CAEFD63720C4}">
      <dgm:prSet/>
      <dgm:spPr/>
      <dgm:t>
        <a:bodyPr/>
        <a:lstStyle/>
        <a:p>
          <a:endParaRPr lang="en-US"/>
        </a:p>
      </dgm:t>
    </dgm:pt>
    <dgm:pt modelId="{789C7633-FA5A-445B-BED8-8DD10DBB2E97}">
      <dgm:prSet/>
      <dgm:spPr/>
      <dgm:t>
        <a:bodyPr/>
        <a:lstStyle/>
        <a:p>
          <a:pPr>
            <a:buFont typeface="Arial" panose="020B0604020202020204" pitchFamily="34" charset="0"/>
            <a:buChar char="•"/>
          </a:pPr>
          <a:r>
            <a:rPr lang="en-US"/>
            <a:t>Enhances security in encrypted network environments.</a:t>
          </a:r>
        </a:p>
      </dgm:t>
    </dgm:pt>
    <dgm:pt modelId="{B95F5896-BCD3-48FA-9459-8C0247CE029E}" type="parTrans" cxnId="{DA160F98-63BD-4A20-809A-E4D58FB939DC}">
      <dgm:prSet/>
      <dgm:spPr/>
      <dgm:t>
        <a:bodyPr/>
        <a:lstStyle/>
        <a:p>
          <a:endParaRPr lang="en-US"/>
        </a:p>
      </dgm:t>
    </dgm:pt>
    <dgm:pt modelId="{8B43C047-0643-4E20-B457-2E053B7004C7}" type="sibTrans" cxnId="{DA160F98-63BD-4A20-809A-E4D58FB939DC}">
      <dgm:prSet/>
      <dgm:spPr/>
      <dgm:t>
        <a:bodyPr/>
        <a:lstStyle/>
        <a:p>
          <a:endParaRPr lang="en-US"/>
        </a:p>
      </dgm:t>
    </dgm:pt>
    <dgm:pt modelId="{FF083DC1-8214-4B72-856E-9E43D374F97A}" type="pres">
      <dgm:prSet presAssocID="{AA8E0B93-3D4A-4C04-9EAB-91F7B7F8535E}" presName="root" presStyleCnt="0">
        <dgm:presLayoutVars>
          <dgm:dir/>
          <dgm:resizeHandles val="exact"/>
        </dgm:presLayoutVars>
      </dgm:prSet>
      <dgm:spPr/>
    </dgm:pt>
    <dgm:pt modelId="{1CBC9585-EF97-43FF-B831-A1CEA09786C5}" type="pres">
      <dgm:prSet presAssocID="{3426B443-1D2C-45E9-8F57-38EEAD030AF7}" presName="compNode" presStyleCnt="0"/>
      <dgm:spPr/>
    </dgm:pt>
    <dgm:pt modelId="{F19FB8B0-9B45-4FC8-9A53-C0F8D032C0B8}" type="pres">
      <dgm:prSet presAssocID="{3426B443-1D2C-45E9-8F57-38EEAD030A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B0C4AA77-D19F-4B70-93AC-24FD40B8888F}" type="pres">
      <dgm:prSet presAssocID="{3426B443-1D2C-45E9-8F57-38EEAD030AF7}" presName="iconSpace" presStyleCnt="0"/>
      <dgm:spPr/>
    </dgm:pt>
    <dgm:pt modelId="{BD48F16E-0428-4CCD-B55C-DC4CC250617A}" type="pres">
      <dgm:prSet presAssocID="{3426B443-1D2C-45E9-8F57-38EEAD030AF7}" presName="parTx" presStyleLbl="revTx" presStyleIdx="0" presStyleCnt="6">
        <dgm:presLayoutVars>
          <dgm:chMax val="0"/>
          <dgm:chPref val="0"/>
        </dgm:presLayoutVars>
      </dgm:prSet>
      <dgm:spPr/>
    </dgm:pt>
    <dgm:pt modelId="{E5E42DBF-9374-4C71-B84F-1F4EE3D50238}" type="pres">
      <dgm:prSet presAssocID="{3426B443-1D2C-45E9-8F57-38EEAD030AF7}" presName="txSpace" presStyleCnt="0"/>
      <dgm:spPr/>
    </dgm:pt>
    <dgm:pt modelId="{798C782C-0549-4765-9DF1-D5C239B5FD4E}" type="pres">
      <dgm:prSet presAssocID="{3426B443-1D2C-45E9-8F57-38EEAD030AF7}" presName="desTx" presStyleLbl="revTx" presStyleIdx="1" presStyleCnt="6" custLinFactNeighborX="-29" custLinFactNeighborY="4281">
        <dgm:presLayoutVars/>
      </dgm:prSet>
      <dgm:spPr/>
    </dgm:pt>
    <dgm:pt modelId="{2951A5A0-84CA-466B-9320-24C3791CCF8B}" type="pres">
      <dgm:prSet presAssocID="{58CF3AA4-FC0B-42E3-ADAE-30E5BB926FF4}" presName="sibTrans" presStyleCnt="0"/>
      <dgm:spPr/>
    </dgm:pt>
    <dgm:pt modelId="{49AC0BA7-0428-482F-9E8A-8AB255EA4608}" type="pres">
      <dgm:prSet presAssocID="{7FCD34E9-D9D4-4125-AD24-93E610D1C172}" presName="compNode" presStyleCnt="0"/>
      <dgm:spPr/>
    </dgm:pt>
    <dgm:pt modelId="{FD45CFE5-5227-426D-A081-C61D0BA07CAD}" type="pres">
      <dgm:prSet presAssocID="{7FCD34E9-D9D4-4125-AD24-93E610D1C17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active Sign"/>
        </a:ext>
      </dgm:extLst>
    </dgm:pt>
    <dgm:pt modelId="{9B73BA5B-5C66-409D-87A6-3D00B9A235AD}" type="pres">
      <dgm:prSet presAssocID="{7FCD34E9-D9D4-4125-AD24-93E610D1C172}" presName="iconSpace" presStyleCnt="0"/>
      <dgm:spPr/>
    </dgm:pt>
    <dgm:pt modelId="{5EA2BC0E-1251-4B5E-B2B4-8CDAEA5D9D38}" type="pres">
      <dgm:prSet presAssocID="{7FCD34E9-D9D4-4125-AD24-93E610D1C172}" presName="parTx" presStyleLbl="revTx" presStyleIdx="2" presStyleCnt="6">
        <dgm:presLayoutVars>
          <dgm:chMax val="0"/>
          <dgm:chPref val="0"/>
        </dgm:presLayoutVars>
      </dgm:prSet>
      <dgm:spPr/>
    </dgm:pt>
    <dgm:pt modelId="{B8DF9868-5A7E-408C-90FA-399F793B6C19}" type="pres">
      <dgm:prSet presAssocID="{7FCD34E9-D9D4-4125-AD24-93E610D1C172}" presName="txSpace" presStyleCnt="0"/>
      <dgm:spPr/>
    </dgm:pt>
    <dgm:pt modelId="{6480AF0A-34A1-4817-BDAA-2213CA9EA9E8}" type="pres">
      <dgm:prSet presAssocID="{7FCD34E9-D9D4-4125-AD24-93E610D1C172}" presName="desTx" presStyleLbl="revTx" presStyleIdx="3" presStyleCnt="6" custLinFactNeighborY="2854">
        <dgm:presLayoutVars/>
      </dgm:prSet>
      <dgm:spPr/>
    </dgm:pt>
    <dgm:pt modelId="{B8E249A4-06BA-4B75-90CF-B14F7DEB25CB}" type="pres">
      <dgm:prSet presAssocID="{E6BCE66A-21AB-428F-A4DB-5AEFF0D3AAD9}" presName="sibTrans" presStyleCnt="0"/>
      <dgm:spPr/>
    </dgm:pt>
    <dgm:pt modelId="{CD633139-F88C-4844-8892-0233DED942A9}" type="pres">
      <dgm:prSet presAssocID="{7D55144B-A502-427C-ADD0-8322311A598D}" presName="compNode" presStyleCnt="0"/>
      <dgm:spPr/>
    </dgm:pt>
    <dgm:pt modelId="{C61452CA-CEFE-4D85-A154-65533039B51C}" type="pres">
      <dgm:prSet presAssocID="{7D55144B-A502-427C-ADD0-8322311A59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61DA6B53-04B6-49D5-B439-FB11781F92E4}" type="pres">
      <dgm:prSet presAssocID="{7D55144B-A502-427C-ADD0-8322311A598D}" presName="iconSpace" presStyleCnt="0"/>
      <dgm:spPr/>
    </dgm:pt>
    <dgm:pt modelId="{AE315268-EE7D-4FAE-8277-2F3DED67E6B1}" type="pres">
      <dgm:prSet presAssocID="{7D55144B-A502-427C-ADD0-8322311A598D}" presName="parTx" presStyleLbl="revTx" presStyleIdx="4" presStyleCnt="6">
        <dgm:presLayoutVars>
          <dgm:chMax val="0"/>
          <dgm:chPref val="0"/>
        </dgm:presLayoutVars>
      </dgm:prSet>
      <dgm:spPr/>
    </dgm:pt>
    <dgm:pt modelId="{04DDA214-61ED-4D23-9093-1FBC0EB43247}" type="pres">
      <dgm:prSet presAssocID="{7D55144B-A502-427C-ADD0-8322311A598D}" presName="txSpace" presStyleCnt="0"/>
      <dgm:spPr/>
    </dgm:pt>
    <dgm:pt modelId="{86BB9EA5-37F5-460A-91AF-6A29861898D4}" type="pres">
      <dgm:prSet presAssocID="{7D55144B-A502-427C-ADD0-8322311A598D}" presName="desTx" presStyleLbl="revTx" presStyleIdx="5" presStyleCnt="6" custScaleX="116259" custScaleY="116304" custLinFactNeighborX="30" custLinFactNeighborY="13245">
        <dgm:presLayoutVars/>
      </dgm:prSet>
      <dgm:spPr/>
    </dgm:pt>
  </dgm:ptLst>
  <dgm:cxnLst>
    <dgm:cxn modelId="{731E6721-D91E-427E-A43C-EC0A61146564}" type="presOf" srcId="{AA8E0B93-3D4A-4C04-9EAB-91F7B7F8535E}" destId="{FF083DC1-8214-4B72-856E-9E43D374F97A}" srcOrd="0" destOrd="0" presId="urn:microsoft.com/office/officeart/2018/2/layout/IconLabelDescriptionList"/>
    <dgm:cxn modelId="{C1FDC524-A146-49F3-971F-2789B07B8EDA}" srcId="{7FCD34E9-D9D4-4125-AD24-93E610D1C172}" destId="{793B8C37-3F8C-4C7A-9A66-5D4565DA173F}" srcOrd="1" destOrd="0" parTransId="{34479378-B4DB-411C-A72B-304572B09E1E}" sibTransId="{2CC70ADA-063A-42CB-A1F0-F4D14A00F91E}"/>
    <dgm:cxn modelId="{7D78285E-1668-41D2-BEB3-F7C852E07C46}" type="presOf" srcId="{789C7633-FA5A-445B-BED8-8DD10DBB2E97}" destId="{86BB9EA5-37F5-460A-91AF-6A29861898D4}" srcOrd="0" destOrd="1" presId="urn:microsoft.com/office/officeart/2018/2/layout/IconLabelDescriptionList"/>
    <dgm:cxn modelId="{B4625842-0095-4276-A1BF-F616D53049D4}" srcId="{AA8E0B93-3D4A-4C04-9EAB-91F7B7F8535E}" destId="{7FCD34E9-D9D4-4125-AD24-93E610D1C172}" srcOrd="1" destOrd="0" parTransId="{99F43444-1C33-41C2-934B-328F20C540DE}" sibTransId="{E6BCE66A-21AB-428F-A4DB-5AEFF0D3AAD9}"/>
    <dgm:cxn modelId="{0E65FD6A-6700-435A-8529-C4F6F72D3EA1}" type="presOf" srcId="{0DB156F9-E49E-418A-8B39-EAF6D2995FA1}" destId="{798C782C-0549-4765-9DF1-D5C239B5FD4E}" srcOrd="0" destOrd="0" presId="urn:microsoft.com/office/officeart/2018/2/layout/IconLabelDescriptionList"/>
    <dgm:cxn modelId="{315E9B76-C5CE-4E4B-ABB1-F6EED264E6FA}" type="presOf" srcId="{7FCD34E9-D9D4-4125-AD24-93E610D1C172}" destId="{5EA2BC0E-1251-4B5E-B2B4-8CDAEA5D9D38}" srcOrd="0" destOrd="0" presId="urn:microsoft.com/office/officeart/2018/2/layout/IconLabelDescriptionList"/>
    <dgm:cxn modelId="{911DDE78-7F63-43C1-B746-BDEA4AAA3A09}" srcId="{3426B443-1D2C-45E9-8F57-38EEAD030AF7}" destId="{0DB156F9-E49E-418A-8B39-EAF6D2995FA1}" srcOrd="0" destOrd="0" parTransId="{7D85E883-EF63-4A08-A1C7-DFC4BB915233}" sibTransId="{64CFB25D-9196-44FB-83A7-6DE33F98D330}"/>
    <dgm:cxn modelId="{020E0696-4B4F-4233-BCB9-BAF824C774C8}" type="presOf" srcId="{7D55144B-A502-427C-ADD0-8322311A598D}" destId="{AE315268-EE7D-4FAE-8277-2F3DED67E6B1}" srcOrd="0" destOrd="0" presId="urn:microsoft.com/office/officeart/2018/2/layout/IconLabelDescriptionList"/>
    <dgm:cxn modelId="{DA160F98-63BD-4A20-809A-E4D58FB939DC}" srcId="{7D55144B-A502-427C-ADD0-8322311A598D}" destId="{789C7633-FA5A-445B-BED8-8DD10DBB2E97}" srcOrd="1" destOrd="0" parTransId="{B95F5896-BCD3-48FA-9459-8C0247CE029E}" sibTransId="{8B43C047-0643-4E20-B457-2E053B7004C7}"/>
    <dgm:cxn modelId="{7B6C209B-4845-48AF-A52B-38EB334C4A09}" type="presOf" srcId="{793B8C37-3F8C-4C7A-9A66-5D4565DA173F}" destId="{6480AF0A-34A1-4817-BDAA-2213CA9EA9E8}" srcOrd="0" destOrd="1" presId="urn:microsoft.com/office/officeart/2018/2/layout/IconLabelDescriptionList"/>
    <dgm:cxn modelId="{A6E4FFA2-4560-4751-84C6-EFE3439A00FC}" type="presOf" srcId="{DB71450F-F0B5-427A-A3C3-BFA01B311FD5}" destId="{6480AF0A-34A1-4817-BDAA-2213CA9EA9E8}" srcOrd="0" destOrd="0" presId="urn:microsoft.com/office/officeart/2018/2/layout/IconLabelDescriptionList"/>
    <dgm:cxn modelId="{D906A6B3-0F1C-489F-A651-3A83C6B2C2CE}" srcId="{AA8E0B93-3D4A-4C04-9EAB-91F7B7F8535E}" destId="{7D55144B-A502-427C-ADD0-8322311A598D}" srcOrd="2" destOrd="0" parTransId="{09323FF8-94B7-4CE3-B2FB-6F861620EA4C}" sibTransId="{3757A3D3-CA34-487B-A821-8148E3960B0C}"/>
    <dgm:cxn modelId="{09141CB7-1C00-4474-AC16-BFF69CC2D668}" srcId="{AA8E0B93-3D4A-4C04-9EAB-91F7B7F8535E}" destId="{3426B443-1D2C-45E9-8F57-38EEAD030AF7}" srcOrd="0" destOrd="0" parTransId="{7C0FE22C-A77B-428D-A588-96D626121050}" sibTransId="{58CF3AA4-FC0B-42E3-ADAE-30E5BB926FF4}"/>
    <dgm:cxn modelId="{9FD32DBD-81D7-42E2-9C43-CAEFD63720C4}" srcId="{7D55144B-A502-427C-ADD0-8322311A598D}" destId="{5D1364A5-1F84-47D5-B9B0-C5016952C1F7}" srcOrd="0" destOrd="0" parTransId="{24D35AE4-DECF-4477-8616-7E2B2A8E0EB1}" sibTransId="{BAED4523-C657-47A3-B7B6-670EC756BA32}"/>
    <dgm:cxn modelId="{620F61D3-33F5-4855-B58B-77A4D095B36E}" type="presOf" srcId="{5D1364A5-1F84-47D5-B9B0-C5016952C1F7}" destId="{86BB9EA5-37F5-460A-91AF-6A29861898D4}" srcOrd="0" destOrd="0" presId="urn:microsoft.com/office/officeart/2018/2/layout/IconLabelDescriptionList"/>
    <dgm:cxn modelId="{42349BD7-8696-4968-BC53-5A6BCEA78F4E}" type="presOf" srcId="{3426B443-1D2C-45E9-8F57-38EEAD030AF7}" destId="{BD48F16E-0428-4CCD-B55C-DC4CC250617A}" srcOrd="0" destOrd="0" presId="urn:microsoft.com/office/officeart/2018/2/layout/IconLabelDescriptionList"/>
    <dgm:cxn modelId="{4C05DFEF-D5D5-48C8-A310-998C24844BF5}" srcId="{7FCD34E9-D9D4-4125-AD24-93E610D1C172}" destId="{DB71450F-F0B5-427A-A3C3-BFA01B311FD5}" srcOrd="0" destOrd="0" parTransId="{AAABE588-CB07-4A82-9162-05B8DD1B09AA}" sibTransId="{982ECE8C-B492-4DD9-B001-14DAFE0FE570}"/>
    <dgm:cxn modelId="{5FBEE4E0-910A-4264-BE75-9CE02F0FAB48}" type="presParOf" srcId="{FF083DC1-8214-4B72-856E-9E43D374F97A}" destId="{1CBC9585-EF97-43FF-B831-A1CEA09786C5}" srcOrd="0" destOrd="0" presId="urn:microsoft.com/office/officeart/2018/2/layout/IconLabelDescriptionList"/>
    <dgm:cxn modelId="{A3A61CA5-2ED0-4FF7-B147-6BC94B3374C6}" type="presParOf" srcId="{1CBC9585-EF97-43FF-B831-A1CEA09786C5}" destId="{F19FB8B0-9B45-4FC8-9A53-C0F8D032C0B8}" srcOrd="0" destOrd="0" presId="urn:microsoft.com/office/officeart/2018/2/layout/IconLabelDescriptionList"/>
    <dgm:cxn modelId="{93DC62FB-6368-40A1-8B50-71EF844AA1F3}" type="presParOf" srcId="{1CBC9585-EF97-43FF-B831-A1CEA09786C5}" destId="{B0C4AA77-D19F-4B70-93AC-24FD40B8888F}" srcOrd="1" destOrd="0" presId="urn:microsoft.com/office/officeart/2018/2/layout/IconLabelDescriptionList"/>
    <dgm:cxn modelId="{A35FDD2A-0698-423C-B244-E38CCD9E7B4E}" type="presParOf" srcId="{1CBC9585-EF97-43FF-B831-A1CEA09786C5}" destId="{BD48F16E-0428-4CCD-B55C-DC4CC250617A}" srcOrd="2" destOrd="0" presId="urn:microsoft.com/office/officeart/2018/2/layout/IconLabelDescriptionList"/>
    <dgm:cxn modelId="{540008F3-9982-4E5E-96BD-7BEDB5170B29}" type="presParOf" srcId="{1CBC9585-EF97-43FF-B831-A1CEA09786C5}" destId="{E5E42DBF-9374-4C71-B84F-1F4EE3D50238}" srcOrd="3" destOrd="0" presId="urn:microsoft.com/office/officeart/2018/2/layout/IconLabelDescriptionList"/>
    <dgm:cxn modelId="{95B10D30-B624-4D14-9381-039613E124B5}" type="presParOf" srcId="{1CBC9585-EF97-43FF-B831-A1CEA09786C5}" destId="{798C782C-0549-4765-9DF1-D5C239B5FD4E}" srcOrd="4" destOrd="0" presId="urn:microsoft.com/office/officeart/2018/2/layout/IconLabelDescriptionList"/>
    <dgm:cxn modelId="{F491ECFD-EFB4-47C5-A83E-9DE89C2FC803}" type="presParOf" srcId="{FF083DC1-8214-4B72-856E-9E43D374F97A}" destId="{2951A5A0-84CA-466B-9320-24C3791CCF8B}" srcOrd="1" destOrd="0" presId="urn:microsoft.com/office/officeart/2018/2/layout/IconLabelDescriptionList"/>
    <dgm:cxn modelId="{5D0F34AE-18DA-480A-BDC8-7A1BCC359705}" type="presParOf" srcId="{FF083DC1-8214-4B72-856E-9E43D374F97A}" destId="{49AC0BA7-0428-482F-9E8A-8AB255EA4608}" srcOrd="2" destOrd="0" presId="urn:microsoft.com/office/officeart/2018/2/layout/IconLabelDescriptionList"/>
    <dgm:cxn modelId="{2F9917DA-504E-42F5-90B1-13DEB8F957E4}" type="presParOf" srcId="{49AC0BA7-0428-482F-9E8A-8AB255EA4608}" destId="{FD45CFE5-5227-426D-A081-C61D0BA07CAD}" srcOrd="0" destOrd="0" presId="urn:microsoft.com/office/officeart/2018/2/layout/IconLabelDescriptionList"/>
    <dgm:cxn modelId="{78494310-78F6-4D8E-BB08-7BCB69B90406}" type="presParOf" srcId="{49AC0BA7-0428-482F-9E8A-8AB255EA4608}" destId="{9B73BA5B-5C66-409D-87A6-3D00B9A235AD}" srcOrd="1" destOrd="0" presId="urn:microsoft.com/office/officeart/2018/2/layout/IconLabelDescriptionList"/>
    <dgm:cxn modelId="{CDB42131-ED40-4567-8E03-146A5DF7AEB0}" type="presParOf" srcId="{49AC0BA7-0428-482F-9E8A-8AB255EA4608}" destId="{5EA2BC0E-1251-4B5E-B2B4-8CDAEA5D9D38}" srcOrd="2" destOrd="0" presId="urn:microsoft.com/office/officeart/2018/2/layout/IconLabelDescriptionList"/>
    <dgm:cxn modelId="{BB5CCF3A-A10E-487D-8182-3709B279D93C}" type="presParOf" srcId="{49AC0BA7-0428-482F-9E8A-8AB255EA4608}" destId="{B8DF9868-5A7E-408C-90FA-399F793B6C19}" srcOrd="3" destOrd="0" presId="urn:microsoft.com/office/officeart/2018/2/layout/IconLabelDescriptionList"/>
    <dgm:cxn modelId="{1A51B6B2-3FF9-4A60-8611-F643AB0D9E65}" type="presParOf" srcId="{49AC0BA7-0428-482F-9E8A-8AB255EA4608}" destId="{6480AF0A-34A1-4817-BDAA-2213CA9EA9E8}" srcOrd="4" destOrd="0" presId="urn:microsoft.com/office/officeart/2018/2/layout/IconLabelDescriptionList"/>
    <dgm:cxn modelId="{DC448411-307B-4DB8-8E18-198B8319C16B}" type="presParOf" srcId="{FF083DC1-8214-4B72-856E-9E43D374F97A}" destId="{B8E249A4-06BA-4B75-90CF-B14F7DEB25CB}" srcOrd="3" destOrd="0" presId="urn:microsoft.com/office/officeart/2018/2/layout/IconLabelDescriptionList"/>
    <dgm:cxn modelId="{389B9D3F-225E-414F-8179-4DCF15F95789}" type="presParOf" srcId="{FF083DC1-8214-4B72-856E-9E43D374F97A}" destId="{CD633139-F88C-4844-8892-0233DED942A9}" srcOrd="4" destOrd="0" presId="urn:microsoft.com/office/officeart/2018/2/layout/IconLabelDescriptionList"/>
    <dgm:cxn modelId="{6D71DFE3-0056-4519-95DC-1D324D8FB682}" type="presParOf" srcId="{CD633139-F88C-4844-8892-0233DED942A9}" destId="{C61452CA-CEFE-4D85-A154-65533039B51C}" srcOrd="0" destOrd="0" presId="urn:microsoft.com/office/officeart/2018/2/layout/IconLabelDescriptionList"/>
    <dgm:cxn modelId="{23D49C4C-64D1-45B6-BC82-EDAC2CFF60AE}" type="presParOf" srcId="{CD633139-F88C-4844-8892-0233DED942A9}" destId="{61DA6B53-04B6-49D5-B439-FB11781F92E4}" srcOrd="1" destOrd="0" presId="urn:microsoft.com/office/officeart/2018/2/layout/IconLabelDescriptionList"/>
    <dgm:cxn modelId="{C9478FD7-C4FA-4B17-8FB9-BD42C07C2698}" type="presParOf" srcId="{CD633139-F88C-4844-8892-0233DED942A9}" destId="{AE315268-EE7D-4FAE-8277-2F3DED67E6B1}" srcOrd="2" destOrd="0" presId="urn:microsoft.com/office/officeart/2018/2/layout/IconLabelDescriptionList"/>
    <dgm:cxn modelId="{2B89C901-9577-49C0-BC5C-BD4FD3F1B91A}" type="presParOf" srcId="{CD633139-F88C-4844-8892-0233DED942A9}" destId="{04DDA214-61ED-4D23-9093-1FBC0EB43247}" srcOrd="3" destOrd="0" presId="urn:microsoft.com/office/officeart/2018/2/layout/IconLabelDescriptionList"/>
    <dgm:cxn modelId="{A46EC2FD-061C-460D-A619-3B1D316DB04E}" type="presParOf" srcId="{CD633139-F88C-4844-8892-0233DED942A9}" destId="{86BB9EA5-37F5-460A-91AF-6A29861898D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FB8B0-9B45-4FC8-9A53-C0F8D032C0B8}">
      <dsp:nvSpPr>
        <dsp:cNvPr id="0" name=""/>
        <dsp:cNvSpPr/>
      </dsp:nvSpPr>
      <dsp:spPr>
        <a:xfrm>
          <a:off x="2810" y="479321"/>
          <a:ext cx="658546" cy="6585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48F16E-0428-4CCD-B55C-DC4CC250617A}">
      <dsp:nvSpPr>
        <dsp:cNvPr id="0" name=""/>
        <dsp:cNvSpPr/>
      </dsp:nvSpPr>
      <dsp:spPr>
        <a:xfrm>
          <a:off x="2810" y="1263548"/>
          <a:ext cx="1881562" cy="28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kern="1200" dirty="0"/>
            <a:t>Definition:</a:t>
          </a:r>
        </a:p>
      </dsp:txBody>
      <dsp:txXfrm>
        <a:off x="2810" y="1263548"/>
        <a:ext cx="1881562" cy="282234"/>
      </dsp:txXfrm>
    </dsp:sp>
    <dsp:sp modelId="{798C782C-0549-4765-9DF1-D5C239B5FD4E}">
      <dsp:nvSpPr>
        <dsp:cNvPr id="0" name=""/>
        <dsp:cNvSpPr/>
      </dsp:nvSpPr>
      <dsp:spPr>
        <a:xfrm>
          <a:off x="2265" y="1681205"/>
          <a:ext cx="1881562" cy="1797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Classifying encrypted traffic with very limited labeled data.</a:t>
          </a:r>
        </a:p>
      </dsp:txBody>
      <dsp:txXfrm>
        <a:off x="2265" y="1681205"/>
        <a:ext cx="1881562" cy="1797877"/>
      </dsp:txXfrm>
    </dsp:sp>
    <dsp:sp modelId="{FD45CFE5-5227-426D-A081-C61D0BA07CAD}">
      <dsp:nvSpPr>
        <dsp:cNvPr id="0" name=""/>
        <dsp:cNvSpPr/>
      </dsp:nvSpPr>
      <dsp:spPr>
        <a:xfrm>
          <a:off x="2213646" y="479321"/>
          <a:ext cx="658546" cy="6585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A2BC0E-1251-4B5E-B2B4-8CDAEA5D9D38}">
      <dsp:nvSpPr>
        <dsp:cNvPr id="0" name=""/>
        <dsp:cNvSpPr/>
      </dsp:nvSpPr>
      <dsp:spPr>
        <a:xfrm>
          <a:off x="2213646" y="1263548"/>
          <a:ext cx="1881562" cy="28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kern="1200"/>
            <a:t>Challenges:</a:t>
          </a:r>
        </a:p>
      </dsp:txBody>
      <dsp:txXfrm>
        <a:off x="2213646" y="1263548"/>
        <a:ext cx="1881562" cy="282234"/>
      </dsp:txXfrm>
    </dsp:sp>
    <dsp:sp modelId="{6480AF0A-34A1-4817-BDAA-2213CA9EA9E8}">
      <dsp:nvSpPr>
        <dsp:cNvPr id="0" name=""/>
        <dsp:cNvSpPr/>
      </dsp:nvSpPr>
      <dsp:spPr>
        <a:xfrm>
          <a:off x="2213646" y="1655549"/>
          <a:ext cx="1881562" cy="1797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kern="1200" dirty="0"/>
            <a:t>Lack of labeled data for new traffic types.</a:t>
          </a:r>
        </a:p>
        <a:p>
          <a:pPr marL="0" lvl="0" indent="0" algn="l" defTabSz="711200">
            <a:lnSpc>
              <a:spcPct val="90000"/>
            </a:lnSpc>
            <a:spcBef>
              <a:spcPct val="0"/>
            </a:spcBef>
            <a:spcAft>
              <a:spcPct val="35000"/>
            </a:spcAft>
            <a:buNone/>
          </a:pPr>
          <a:r>
            <a:rPr lang="en-US" sz="1600" kern="1200"/>
            <a:t>The need for robust models that generalize well</a:t>
          </a:r>
          <a:br>
            <a:rPr lang="en-US" sz="1600" kern="1200"/>
          </a:br>
          <a:r>
            <a:rPr lang="en-US" sz="1600" kern="1200"/>
            <a:t> in few-shot settings.</a:t>
          </a:r>
        </a:p>
      </dsp:txBody>
      <dsp:txXfrm>
        <a:off x="2213646" y="1655549"/>
        <a:ext cx="1881562" cy="1797877"/>
      </dsp:txXfrm>
    </dsp:sp>
    <dsp:sp modelId="{C61452CA-CEFE-4D85-A154-65533039B51C}">
      <dsp:nvSpPr>
        <dsp:cNvPr id="0" name=""/>
        <dsp:cNvSpPr/>
      </dsp:nvSpPr>
      <dsp:spPr>
        <a:xfrm>
          <a:off x="4577444" y="406039"/>
          <a:ext cx="658546" cy="6585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315268-EE7D-4FAE-8277-2F3DED67E6B1}">
      <dsp:nvSpPr>
        <dsp:cNvPr id="0" name=""/>
        <dsp:cNvSpPr/>
      </dsp:nvSpPr>
      <dsp:spPr>
        <a:xfrm>
          <a:off x="4577444" y="1190266"/>
          <a:ext cx="1881562" cy="28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kern="1200"/>
            <a:t>Importance:</a:t>
          </a:r>
        </a:p>
      </dsp:txBody>
      <dsp:txXfrm>
        <a:off x="4577444" y="1190266"/>
        <a:ext cx="1881562" cy="282234"/>
      </dsp:txXfrm>
    </dsp:sp>
    <dsp:sp modelId="{86BB9EA5-37F5-460A-91AF-6A29861898D4}">
      <dsp:nvSpPr>
        <dsp:cNvPr id="0" name=""/>
        <dsp:cNvSpPr/>
      </dsp:nvSpPr>
      <dsp:spPr>
        <a:xfrm>
          <a:off x="4425047" y="1622522"/>
          <a:ext cx="2187485" cy="2091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US" sz="1600" kern="1200" dirty="0"/>
            <a:t>Helps identify malicious or anomalous traffic patterns efficiently.</a:t>
          </a:r>
        </a:p>
        <a:p>
          <a:pPr marL="0" lvl="0" indent="0" algn="l" defTabSz="711200">
            <a:lnSpc>
              <a:spcPct val="90000"/>
            </a:lnSpc>
            <a:spcBef>
              <a:spcPct val="0"/>
            </a:spcBef>
            <a:spcAft>
              <a:spcPct val="35000"/>
            </a:spcAft>
            <a:buFont typeface="Arial" panose="020B0604020202020204" pitchFamily="34" charset="0"/>
            <a:buNone/>
          </a:pPr>
          <a:r>
            <a:rPr lang="en-US" sz="1600" kern="1200"/>
            <a:t>Enhances security in encrypted network environments.</a:t>
          </a:r>
        </a:p>
      </dsp:txBody>
      <dsp:txXfrm>
        <a:off x="4425047" y="1622522"/>
        <a:ext cx="2187485" cy="209100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7A9D5CC9-0CE3-4CD2-9124-DE35D833B2D7}" type="datetimeFigureOut">
              <a:rPr lang="he-IL" smtClean="0"/>
              <a:t>ט"ז/טבת/תשפ"ה</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F335798-9655-4982-8ED6-24FC1139D47E}" type="slidenum">
              <a:rPr lang="he-IL" smtClean="0"/>
              <a:t>‹#›</a:t>
            </a:fld>
            <a:endParaRPr lang="he-IL"/>
          </a:p>
        </p:txBody>
      </p:sp>
    </p:spTree>
    <p:extLst>
      <p:ext uri="{BB962C8B-B14F-4D97-AF65-F5344CB8AC3E}">
        <p14:creationId xmlns:p14="http://schemas.microsoft.com/office/powerpoint/2010/main" val="373448354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F335798-9655-4982-8ED6-24FC1139D47E}" type="slidenum">
              <a:rPr lang="he-IL" smtClean="0"/>
              <a:t>5</a:t>
            </a:fld>
            <a:endParaRPr lang="he-IL"/>
          </a:p>
        </p:txBody>
      </p:sp>
    </p:spTree>
    <p:extLst>
      <p:ext uri="{BB962C8B-B14F-4D97-AF65-F5344CB8AC3E}">
        <p14:creationId xmlns:p14="http://schemas.microsoft.com/office/powerpoint/2010/main" val="1180094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F335798-9655-4982-8ED6-24FC1139D47E}" type="slidenum">
              <a:rPr lang="he-IL" smtClean="0"/>
              <a:t>6</a:t>
            </a:fld>
            <a:endParaRPr lang="he-IL"/>
          </a:p>
        </p:txBody>
      </p:sp>
    </p:spTree>
    <p:extLst>
      <p:ext uri="{BB962C8B-B14F-4D97-AF65-F5344CB8AC3E}">
        <p14:creationId xmlns:p14="http://schemas.microsoft.com/office/powerpoint/2010/main" val="2307577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5831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0900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8181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94727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3673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46604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47040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688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456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025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8236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5167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41362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7757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2902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8451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1/16/2025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111372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ACC8-7D52-D561-409E-9E84F69CC86E}"/>
              </a:ext>
            </a:extLst>
          </p:cNvPr>
          <p:cNvSpPr>
            <a:spLocks noGrp="1"/>
          </p:cNvSpPr>
          <p:nvPr>
            <p:ph type="ctrTitle"/>
          </p:nvPr>
        </p:nvSpPr>
        <p:spPr>
          <a:xfrm>
            <a:off x="1137431" y="2605849"/>
            <a:ext cx="5826719" cy="1646302"/>
          </a:xfrm>
        </p:spPr>
        <p:txBody>
          <a:bodyPr/>
          <a:lstStyle/>
          <a:p>
            <a:pPr algn="ctr"/>
            <a:r>
              <a:rPr lang="en-US" sz="4400" dirty="0"/>
              <a:t>Few-Shot Encrypted Traffic Classification: </a:t>
            </a:r>
            <a:r>
              <a:rPr lang="en-US" sz="3200" dirty="0"/>
              <a:t>Exploring Alternative Models</a:t>
            </a:r>
            <a:endParaRPr lang="en-IL" sz="4400" dirty="0"/>
          </a:p>
        </p:txBody>
      </p:sp>
      <p:sp>
        <p:nvSpPr>
          <p:cNvPr id="3" name="Subtitle 2">
            <a:extLst>
              <a:ext uri="{FF2B5EF4-FFF2-40B4-BE49-F238E27FC236}">
                <a16:creationId xmlns:a16="http://schemas.microsoft.com/office/drawing/2014/main" id="{9D1469B5-171D-7078-DB02-4163897853FD}"/>
              </a:ext>
            </a:extLst>
          </p:cNvPr>
          <p:cNvSpPr>
            <a:spLocks noGrp="1"/>
          </p:cNvSpPr>
          <p:nvPr>
            <p:ph type="subTitle" idx="1"/>
          </p:nvPr>
        </p:nvSpPr>
        <p:spPr>
          <a:xfrm>
            <a:off x="2590693" y="4462336"/>
            <a:ext cx="2920197" cy="457158"/>
          </a:xfrm>
        </p:spPr>
        <p:txBody>
          <a:bodyPr>
            <a:normAutofit/>
          </a:bodyPr>
          <a:lstStyle/>
          <a:p>
            <a:pPr algn="ctr"/>
            <a:r>
              <a:rPr lang="en-US"/>
              <a:t>Hagay Cohen , Imri Shai</a:t>
            </a:r>
            <a:endParaRPr lang="en-IL" dirty="0"/>
          </a:p>
        </p:txBody>
      </p:sp>
    </p:spTree>
    <p:extLst>
      <p:ext uri="{BB962C8B-B14F-4D97-AF65-F5344CB8AC3E}">
        <p14:creationId xmlns:p14="http://schemas.microsoft.com/office/powerpoint/2010/main" val="1990848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D0916-747C-61F4-B58F-7E940BF770E5}"/>
            </a:ext>
          </a:extLst>
        </p:cNvPr>
        <p:cNvGrpSpPr/>
        <p:nvPr/>
      </p:nvGrpSpPr>
      <p:grpSpPr>
        <a:xfrm>
          <a:off x="0" y="0"/>
          <a:ext cx="0" cy="0"/>
          <a:chOff x="0" y="0"/>
          <a:chExt cx="0" cy="0"/>
        </a:xfrm>
      </p:grpSpPr>
      <p:pic>
        <p:nvPicPr>
          <p:cNvPr id="7" name="תמונה 6">
            <a:extLst>
              <a:ext uri="{FF2B5EF4-FFF2-40B4-BE49-F238E27FC236}">
                <a16:creationId xmlns:a16="http://schemas.microsoft.com/office/drawing/2014/main" id="{D6B7FD6A-73FE-D78A-0C8E-B3153AB25FF4}"/>
              </a:ext>
            </a:extLst>
          </p:cNvPr>
          <p:cNvPicPr>
            <a:picLocks noChangeAspect="1"/>
          </p:cNvPicPr>
          <p:nvPr/>
        </p:nvPicPr>
        <p:blipFill>
          <a:blip r:embed="rId2"/>
          <a:stretch>
            <a:fillRect/>
          </a:stretch>
        </p:blipFill>
        <p:spPr>
          <a:xfrm>
            <a:off x="4076555" y="3624339"/>
            <a:ext cx="4896462" cy="2829838"/>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ECF69B3E-DF30-A794-349C-9927CACD73A5}"/>
              </a:ext>
            </a:extLst>
          </p:cNvPr>
          <p:cNvSpPr>
            <a:spLocks noGrp="1"/>
          </p:cNvSpPr>
          <p:nvPr>
            <p:ph type="title"/>
          </p:nvPr>
        </p:nvSpPr>
        <p:spPr/>
        <p:txBody>
          <a:bodyPr/>
          <a:lstStyle/>
          <a:p>
            <a:r>
              <a:t>Model Architectures</a:t>
            </a:r>
          </a:p>
        </p:txBody>
      </p:sp>
      <p:sp>
        <p:nvSpPr>
          <p:cNvPr id="3" name="Content Placeholder 2">
            <a:extLst>
              <a:ext uri="{FF2B5EF4-FFF2-40B4-BE49-F238E27FC236}">
                <a16:creationId xmlns:a16="http://schemas.microsoft.com/office/drawing/2014/main" id="{EB0C867F-667E-2387-31E1-5300DE0AACFF}"/>
              </a:ext>
            </a:extLst>
          </p:cNvPr>
          <p:cNvSpPr>
            <a:spLocks noGrp="1"/>
          </p:cNvSpPr>
          <p:nvPr>
            <p:ph idx="1"/>
          </p:nvPr>
        </p:nvSpPr>
        <p:spPr>
          <a:xfrm>
            <a:off x="430304" y="1335555"/>
            <a:ext cx="5339125" cy="3880773"/>
          </a:xfrm>
        </p:spPr>
        <p:txBody>
          <a:bodyPr>
            <a:normAutofit fontScale="92500" lnSpcReduction="10000"/>
          </a:bodyPr>
          <a:lstStyle/>
          <a:p>
            <a:r>
              <a:rPr lang="en-US" b="1" dirty="0"/>
              <a:t>Metric Learning Using Siamese Neural Network</a:t>
            </a:r>
            <a:endParaRPr lang="en-US" dirty="0"/>
          </a:p>
          <a:p>
            <a:r>
              <a:rPr lang="en-US" dirty="0"/>
              <a:t>The Siamese Neural Network takes two input samples and outputs their representations embedded in a high-dimensional space. It compares the similarity between the two samples to enable classification.</a:t>
            </a:r>
          </a:p>
          <a:p>
            <a:r>
              <a:rPr lang="en-US" dirty="0"/>
              <a:t>Instead of relying on a simple Euclidean distance,</a:t>
            </a:r>
            <a:br>
              <a:rPr lang="en-US" dirty="0"/>
            </a:br>
            <a:r>
              <a:rPr lang="en-US" dirty="0"/>
              <a:t>the Siamese network learns and</a:t>
            </a:r>
            <a:br>
              <a:rPr lang="en-US" dirty="0"/>
            </a:br>
            <a:r>
              <a:rPr lang="en-US" dirty="0"/>
              <a:t> constructs a unique method to</a:t>
            </a:r>
            <a:br>
              <a:rPr lang="en-US" dirty="0"/>
            </a:br>
            <a:r>
              <a:rPr lang="en-US" dirty="0"/>
              <a:t> measure the metric between </a:t>
            </a:r>
            <a:br>
              <a:rPr lang="en-US" dirty="0"/>
            </a:br>
            <a:r>
              <a:rPr lang="en-US" dirty="0"/>
              <a:t>samples and classes.</a:t>
            </a:r>
            <a:br>
              <a:rPr lang="en-US" dirty="0"/>
            </a:br>
            <a:r>
              <a:rPr lang="en-US" dirty="0"/>
              <a:t> Similar to previous methods, </a:t>
            </a:r>
            <a:br>
              <a:rPr lang="en-US" dirty="0"/>
            </a:br>
            <a:r>
              <a:rPr lang="en-US" dirty="0"/>
              <a:t>the feature engineering stage </a:t>
            </a:r>
            <a:br>
              <a:rPr lang="en-US" dirty="0"/>
            </a:br>
            <a:r>
              <a:rPr lang="en-US" dirty="0"/>
              <a:t>was deemed irrelevant </a:t>
            </a:r>
            <a:br>
              <a:rPr lang="en-US" dirty="0"/>
            </a:br>
            <a:r>
              <a:rPr lang="en-US" dirty="0"/>
              <a:t>for our implementation.</a:t>
            </a:r>
          </a:p>
        </p:txBody>
      </p:sp>
      <p:pic>
        <p:nvPicPr>
          <p:cNvPr id="5" name="תמונה 4">
            <a:extLst>
              <a:ext uri="{FF2B5EF4-FFF2-40B4-BE49-F238E27FC236}">
                <a16:creationId xmlns:a16="http://schemas.microsoft.com/office/drawing/2014/main" id="{2025BBE3-7358-5E6E-C214-5BC8531340A6}"/>
              </a:ext>
            </a:extLst>
          </p:cNvPr>
          <p:cNvPicPr>
            <a:picLocks noChangeAspect="1"/>
          </p:cNvPicPr>
          <p:nvPr/>
        </p:nvPicPr>
        <p:blipFill>
          <a:blip r:embed="rId3"/>
          <a:stretch>
            <a:fillRect/>
          </a:stretch>
        </p:blipFill>
        <p:spPr>
          <a:xfrm>
            <a:off x="6116335" y="1714485"/>
            <a:ext cx="2701463" cy="10700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67378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E8F42-1A90-2B10-1B5A-98A80C5EC7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45C9D0-99FB-4AC0-7940-6B7EAD40C439}"/>
              </a:ext>
            </a:extLst>
          </p:cNvPr>
          <p:cNvSpPr>
            <a:spLocks noGrp="1"/>
          </p:cNvSpPr>
          <p:nvPr>
            <p:ph type="title"/>
          </p:nvPr>
        </p:nvSpPr>
        <p:spPr/>
        <p:txBody>
          <a:bodyPr/>
          <a:lstStyle/>
          <a:p>
            <a:r>
              <a:t>Model Architectures</a:t>
            </a:r>
          </a:p>
        </p:txBody>
      </p:sp>
      <p:sp>
        <p:nvSpPr>
          <p:cNvPr id="3" name="Content Placeholder 2">
            <a:extLst>
              <a:ext uri="{FF2B5EF4-FFF2-40B4-BE49-F238E27FC236}">
                <a16:creationId xmlns:a16="http://schemas.microsoft.com/office/drawing/2014/main" id="{335D5E59-3052-1CE3-6CC5-E23C64503E00}"/>
              </a:ext>
            </a:extLst>
          </p:cNvPr>
          <p:cNvSpPr>
            <a:spLocks noGrp="1"/>
          </p:cNvSpPr>
          <p:nvPr>
            <p:ph idx="1"/>
          </p:nvPr>
        </p:nvSpPr>
        <p:spPr>
          <a:xfrm>
            <a:off x="386882" y="1454791"/>
            <a:ext cx="6347714" cy="3880773"/>
          </a:xfrm>
        </p:spPr>
        <p:txBody>
          <a:bodyPr/>
          <a:lstStyle/>
          <a:p>
            <a:r>
              <a:rPr lang="en-US" b="1" dirty="0"/>
              <a:t>Meta-Learning Using Image Representation</a:t>
            </a:r>
            <a:endParaRPr lang="en-US" dirty="0"/>
          </a:p>
          <a:p>
            <a:r>
              <a:rPr lang="en-US" dirty="0"/>
              <a:t>Network traffic data generated by malware variants is converted into grayscale images. A prototype-based few-shot learning model processes these images as input, leveraging meta-training to enable the meta-learner to adapt to new tasks.</a:t>
            </a:r>
          </a:p>
          <a:p>
            <a:r>
              <a:rPr lang="en-US" dirty="0"/>
              <a:t>When a new sample is introduced, the model classifies it by calculating its distance from the prototype representation of each class.</a:t>
            </a:r>
          </a:p>
        </p:txBody>
      </p:sp>
      <p:pic>
        <p:nvPicPr>
          <p:cNvPr id="5" name="תמונה 4">
            <a:extLst>
              <a:ext uri="{FF2B5EF4-FFF2-40B4-BE49-F238E27FC236}">
                <a16:creationId xmlns:a16="http://schemas.microsoft.com/office/drawing/2014/main" id="{7983678F-B942-818F-7419-1A513D27B793}"/>
              </a:ext>
            </a:extLst>
          </p:cNvPr>
          <p:cNvPicPr>
            <a:picLocks noChangeAspect="1"/>
          </p:cNvPicPr>
          <p:nvPr/>
        </p:nvPicPr>
        <p:blipFill>
          <a:blip r:embed="rId2"/>
          <a:stretch>
            <a:fillRect/>
          </a:stretch>
        </p:blipFill>
        <p:spPr>
          <a:xfrm>
            <a:off x="5086011" y="289603"/>
            <a:ext cx="3901167" cy="1113090"/>
          </a:xfrm>
          <a:prstGeom prst="rect">
            <a:avLst/>
          </a:prstGeom>
          <a:ln>
            <a:noFill/>
          </a:ln>
          <a:effectLst>
            <a:outerShdw blurRad="190500" algn="tl" rotWithShape="0">
              <a:srgbClr val="000000">
                <a:alpha val="70000"/>
              </a:srgbClr>
            </a:outerShdw>
          </a:effectLst>
        </p:spPr>
      </p:pic>
      <p:pic>
        <p:nvPicPr>
          <p:cNvPr id="7" name="תמונה 6">
            <a:extLst>
              <a:ext uri="{FF2B5EF4-FFF2-40B4-BE49-F238E27FC236}">
                <a16:creationId xmlns:a16="http://schemas.microsoft.com/office/drawing/2014/main" id="{E295FD12-8034-B360-970D-762F3173EC22}"/>
              </a:ext>
            </a:extLst>
          </p:cNvPr>
          <p:cNvPicPr>
            <a:picLocks noChangeAspect="1"/>
          </p:cNvPicPr>
          <p:nvPr/>
        </p:nvPicPr>
        <p:blipFill>
          <a:blip r:embed="rId3"/>
          <a:stretch>
            <a:fillRect/>
          </a:stretch>
        </p:blipFill>
        <p:spPr>
          <a:xfrm>
            <a:off x="3899647" y="4461734"/>
            <a:ext cx="5000905" cy="1882950"/>
          </a:xfrm>
          <a:prstGeom prst="rect">
            <a:avLst/>
          </a:prstGeom>
          <a:ln>
            <a:noFill/>
          </a:ln>
          <a:effectLst>
            <a:outerShdw blurRad="190500" algn="tl" rotWithShape="0">
              <a:srgbClr val="000000">
                <a:alpha val="70000"/>
              </a:srgbClr>
            </a:outerShdw>
          </a:effectLst>
        </p:spPr>
      </p:pic>
      <p:pic>
        <p:nvPicPr>
          <p:cNvPr id="9" name="תמונה 8">
            <a:extLst>
              <a:ext uri="{FF2B5EF4-FFF2-40B4-BE49-F238E27FC236}">
                <a16:creationId xmlns:a16="http://schemas.microsoft.com/office/drawing/2014/main" id="{28F62C71-E7D3-2CAD-129B-14F4694E1ED6}"/>
              </a:ext>
            </a:extLst>
          </p:cNvPr>
          <p:cNvPicPr>
            <a:picLocks noChangeAspect="1"/>
          </p:cNvPicPr>
          <p:nvPr/>
        </p:nvPicPr>
        <p:blipFill>
          <a:blip r:embed="rId4"/>
          <a:stretch>
            <a:fillRect/>
          </a:stretch>
        </p:blipFill>
        <p:spPr>
          <a:xfrm>
            <a:off x="609599" y="4808426"/>
            <a:ext cx="3067332" cy="128270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17467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grpSp>
      <p:sp>
        <p:nvSpPr>
          <p:cNvPr id="2" name="Title 1"/>
          <p:cNvSpPr>
            <a:spLocks noGrp="1"/>
          </p:cNvSpPr>
          <p:nvPr>
            <p:ph type="title"/>
          </p:nvPr>
        </p:nvSpPr>
        <p:spPr>
          <a:xfrm>
            <a:off x="746716" y="5226057"/>
            <a:ext cx="5755351" cy="1087656"/>
          </a:xfrm>
        </p:spPr>
        <p:txBody>
          <a:bodyPr vert="horz" lIns="91440" tIns="45720" rIns="91440" bIns="45720" rtlCol="0" anchor="b">
            <a:normAutofit/>
          </a:bodyPr>
          <a:lstStyle/>
          <a:p>
            <a:pPr>
              <a:lnSpc>
                <a:spcPct val="90000"/>
              </a:lnSpc>
            </a:pPr>
            <a:r>
              <a:rPr lang="en-US" kern="1200" dirty="0">
                <a:solidFill>
                  <a:schemeClr val="accent1"/>
                </a:solidFill>
                <a:latin typeface="+mj-lt"/>
                <a:ea typeface="+mj-ea"/>
                <a:cs typeface="+mj-cs"/>
              </a:rPr>
              <a:t>Results Comparison</a:t>
            </a:r>
            <a:br>
              <a:rPr lang="en-US" kern="1200" dirty="0">
                <a:solidFill>
                  <a:schemeClr val="accent1"/>
                </a:solidFill>
                <a:latin typeface="+mj-lt"/>
                <a:ea typeface="+mj-ea"/>
                <a:cs typeface="+mj-cs"/>
              </a:rPr>
            </a:br>
            <a:r>
              <a:rPr lang="en-US" kern="1200" dirty="0">
                <a:solidFill>
                  <a:schemeClr val="accent1"/>
                </a:solidFill>
                <a:latin typeface="+mj-lt"/>
                <a:ea typeface="+mj-ea"/>
                <a:cs typeface="+mj-cs"/>
              </a:rPr>
              <a:t>–Full Data</a:t>
            </a:r>
          </a:p>
        </p:txBody>
      </p:sp>
      <p:graphicFrame>
        <p:nvGraphicFramePr>
          <p:cNvPr id="4" name="טבלה 3">
            <a:extLst>
              <a:ext uri="{FF2B5EF4-FFF2-40B4-BE49-F238E27FC236}">
                <a16:creationId xmlns:a16="http://schemas.microsoft.com/office/drawing/2014/main" id="{6850D483-59A7-F83A-D0A4-CC4AA06152C1}"/>
              </a:ext>
            </a:extLst>
          </p:cNvPr>
          <p:cNvGraphicFramePr>
            <a:graphicFrameLocks noGrp="1"/>
          </p:cNvGraphicFramePr>
          <p:nvPr>
            <p:extLst>
              <p:ext uri="{D42A27DB-BD31-4B8C-83A1-F6EECF244321}">
                <p14:modId xmlns:p14="http://schemas.microsoft.com/office/powerpoint/2010/main" val="4193393982"/>
              </p:ext>
            </p:extLst>
          </p:nvPr>
        </p:nvGraphicFramePr>
        <p:xfrm>
          <a:off x="760202" y="442101"/>
          <a:ext cx="6281957" cy="4685073"/>
        </p:xfrm>
        <a:graphic>
          <a:graphicData uri="http://schemas.openxmlformats.org/drawingml/2006/table">
            <a:tbl>
              <a:tblPr rtl="1" firstRow="1" bandRow="1">
                <a:noFill/>
                <a:tableStyleId>{5C22544A-7EE6-4342-B048-85BDC9FD1C3A}</a:tableStyleId>
              </a:tblPr>
              <a:tblGrid>
                <a:gridCol w="996196">
                  <a:extLst>
                    <a:ext uri="{9D8B030D-6E8A-4147-A177-3AD203B41FA5}">
                      <a16:colId xmlns:a16="http://schemas.microsoft.com/office/drawing/2014/main" val="2601078786"/>
                    </a:ext>
                  </a:extLst>
                </a:gridCol>
                <a:gridCol w="649858">
                  <a:extLst>
                    <a:ext uri="{9D8B030D-6E8A-4147-A177-3AD203B41FA5}">
                      <a16:colId xmlns:a16="http://schemas.microsoft.com/office/drawing/2014/main" val="103768098"/>
                    </a:ext>
                  </a:extLst>
                </a:gridCol>
                <a:gridCol w="759427">
                  <a:extLst>
                    <a:ext uri="{9D8B030D-6E8A-4147-A177-3AD203B41FA5}">
                      <a16:colId xmlns:a16="http://schemas.microsoft.com/office/drawing/2014/main" val="1594286037"/>
                    </a:ext>
                  </a:extLst>
                </a:gridCol>
                <a:gridCol w="993679">
                  <a:extLst>
                    <a:ext uri="{9D8B030D-6E8A-4147-A177-3AD203B41FA5}">
                      <a16:colId xmlns:a16="http://schemas.microsoft.com/office/drawing/2014/main" val="1328179627"/>
                    </a:ext>
                  </a:extLst>
                </a:gridCol>
                <a:gridCol w="996196">
                  <a:extLst>
                    <a:ext uri="{9D8B030D-6E8A-4147-A177-3AD203B41FA5}">
                      <a16:colId xmlns:a16="http://schemas.microsoft.com/office/drawing/2014/main" val="232968687"/>
                    </a:ext>
                  </a:extLst>
                </a:gridCol>
                <a:gridCol w="1886601">
                  <a:extLst>
                    <a:ext uri="{9D8B030D-6E8A-4147-A177-3AD203B41FA5}">
                      <a16:colId xmlns:a16="http://schemas.microsoft.com/office/drawing/2014/main" val="3708624360"/>
                    </a:ext>
                  </a:extLst>
                </a:gridCol>
              </a:tblGrid>
              <a:tr h="561905">
                <a:tc>
                  <a:txBody>
                    <a:bodyPr/>
                    <a:lstStyle/>
                    <a:p>
                      <a:pPr rtl="1"/>
                      <a:r>
                        <a:rPr lang="en-US" sz="1000" b="1">
                          <a:solidFill>
                            <a:schemeClr val="tx1">
                              <a:lumMod val="75000"/>
                              <a:lumOff val="25000"/>
                            </a:schemeClr>
                          </a:solidFill>
                        </a:rPr>
                        <a:t>Overall Accuracy</a:t>
                      </a:r>
                    </a:p>
                  </a:txBody>
                  <a:tcPr marL="118067" marR="59033" marT="59033" marB="59033">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rtl="1"/>
                      <a:r>
                        <a:rPr lang="en-US" sz="1000" b="1">
                          <a:solidFill>
                            <a:schemeClr val="tx1">
                              <a:lumMod val="75000"/>
                              <a:lumOff val="25000"/>
                            </a:schemeClr>
                          </a:solidFill>
                        </a:rPr>
                        <a:t>F1</a:t>
                      </a:r>
                      <a:endParaRPr lang="he-IL" sz="1000" b="1">
                        <a:solidFill>
                          <a:schemeClr val="tx1">
                            <a:lumMod val="75000"/>
                            <a:lumOff val="25000"/>
                          </a:schemeClr>
                        </a:solidFill>
                      </a:endParaRPr>
                    </a:p>
                  </a:txBody>
                  <a:tcPr marL="118067" marR="59033" marT="59033" marB="59033">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rtl="1"/>
                      <a:r>
                        <a:rPr lang="en-US" sz="1000" b="1">
                          <a:solidFill>
                            <a:schemeClr val="tx1">
                              <a:lumMod val="75000"/>
                              <a:lumOff val="25000"/>
                            </a:schemeClr>
                          </a:solidFill>
                        </a:rPr>
                        <a:t>Recall</a:t>
                      </a:r>
                      <a:endParaRPr lang="he-IL" sz="1000" b="1">
                        <a:solidFill>
                          <a:schemeClr val="tx1">
                            <a:lumMod val="75000"/>
                            <a:lumOff val="25000"/>
                          </a:schemeClr>
                        </a:solidFill>
                      </a:endParaRPr>
                    </a:p>
                  </a:txBody>
                  <a:tcPr marL="118067" marR="59033" marT="59033" marB="59033">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rtl="1"/>
                      <a:r>
                        <a:rPr lang="en-US" sz="1000" b="1">
                          <a:solidFill>
                            <a:schemeClr val="tx1">
                              <a:lumMod val="75000"/>
                              <a:lumOff val="25000"/>
                            </a:schemeClr>
                          </a:solidFill>
                        </a:rPr>
                        <a:t>Precision</a:t>
                      </a:r>
                      <a:endParaRPr lang="he-IL" sz="1000" b="1">
                        <a:solidFill>
                          <a:schemeClr val="tx1">
                            <a:lumMod val="75000"/>
                            <a:lumOff val="25000"/>
                          </a:schemeClr>
                        </a:solidFill>
                      </a:endParaRPr>
                    </a:p>
                  </a:txBody>
                  <a:tcPr marL="118067" marR="59033" marT="59033" marB="59033">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rtl="1"/>
                      <a:r>
                        <a:rPr lang="en-US" sz="1000" b="1">
                          <a:solidFill>
                            <a:schemeClr val="tx1">
                              <a:lumMod val="75000"/>
                              <a:lumOff val="25000"/>
                            </a:schemeClr>
                          </a:solidFill>
                        </a:rPr>
                        <a:t>Accuracy</a:t>
                      </a:r>
                      <a:endParaRPr lang="he-IL" sz="1000" b="1">
                        <a:solidFill>
                          <a:schemeClr val="tx1">
                            <a:lumMod val="75000"/>
                            <a:lumOff val="25000"/>
                          </a:schemeClr>
                        </a:solidFill>
                      </a:endParaRPr>
                    </a:p>
                  </a:txBody>
                  <a:tcPr marL="118067" marR="59033" marT="59033" marB="59033">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rtl="1"/>
                      <a:r>
                        <a:rPr lang="en-US" sz="1000" b="1">
                          <a:solidFill>
                            <a:schemeClr val="tx1">
                              <a:lumMod val="75000"/>
                              <a:lumOff val="25000"/>
                            </a:schemeClr>
                          </a:solidFill>
                        </a:rPr>
                        <a:t>Model name</a:t>
                      </a:r>
                      <a:endParaRPr lang="he-IL" sz="1000" b="1">
                        <a:solidFill>
                          <a:schemeClr val="tx1">
                            <a:lumMod val="75000"/>
                            <a:lumOff val="25000"/>
                          </a:schemeClr>
                        </a:solidFill>
                      </a:endParaRPr>
                    </a:p>
                  </a:txBody>
                  <a:tcPr marL="118067" marR="59033" marT="59033" marB="59033">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531151070"/>
                  </a:ext>
                </a:extLst>
              </a:tr>
              <a:tr h="561905">
                <a:tc>
                  <a:txBody>
                    <a:bodyPr/>
                    <a:lstStyle/>
                    <a:p>
                      <a:pPr rtl="1"/>
                      <a:r>
                        <a:rPr lang="en-US" sz="1000">
                          <a:solidFill>
                            <a:schemeClr val="tx1">
                              <a:lumMod val="75000"/>
                              <a:lumOff val="25000"/>
                            </a:schemeClr>
                          </a:solidFill>
                        </a:rPr>
                        <a:t>0.985</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0.98/</a:t>
                      </a:r>
                    </a:p>
                    <a:p>
                      <a:pPr rtl="1"/>
                      <a:r>
                        <a:rPr lang="en-US" sz="1000">
                          <a:solidFill>
                            <a:schemeClr val="tx1">
                              <a:lumMod val="75000"/>
                              <a:lumOff val="25000"/>
                            </a:schemeClr>
                          </a:solidFill>
                        </a:rPr>
                        <a:t>0.99</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0.98/</a:t>
                      </a:r>
                    </a:p>
                    <a:p>
                      <a:pPr rtl="1"/>
                      <a:r>
                        <a:rPr lang="en-US" sz="1000">
                          <a:solidFill>
                            <a:schemeClr val="tx1">
                              <a:lumMod val="75000"/>
                              <a:lumOff val="25000"/>
                            </a:schemeClr>
                          </a:solidFill>
                        </a:rPr>
                        <a:t>0.99</a:t>
                      </a: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0.98/</a:t>
                      </a:r>
                    </a:p>
                    <a:p>
                      <a:pPr rtl="1"/>
                      <a:r>
                        <a:rPr lang="en-US" sz="1000">
                          <a:solidFill>
                            <a:schemeClr val="tx1">
                              <a:lumMod val="75000"/>
                              <a:lumOff val="25000"/>
                            </a:schemeClr>
                          </a:solidFill>
                        </a:rPr>
                        <a:t>0.99 </a:t>
                      </a: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0.981/ </a:t>
                      </a:r>
                    </a:p>
                    <a:p>
                      <a:pPr rtl="1"/>
                      <a:r>
                        <a:rPr lang="en-US" sz="1000">
                          <a:solidFill>
                            <a:schemeClr val="tx1">
                              <a:lumMod val="75000"/>
                              <a:lumOff val="25000"/>
                            </a:schemeClr>
                          </a:solidFill>
                        </a:rPr>
                        <a:t>0.989</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Random Forest</a:t>
                      </a: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089273823"/>
                  </a:ext>
                </a:extLst>
              </a:tr>
              <a:tr h="561905">
                <a:tc>
                  <a:txBody>
                    <a:bodyPr/>
                    <a:lstStyle/>
                    <a:p>
                      <a:pPr rtl="1"/>
                      <a:r>
                        <a:rPr lang="en-US" sz="1000">
                          <a:solidFill>
                            <a:schemeClr val="tx1">
                              <a:lumMod val="75000"/>
                              <a:lumOff val="25000"/>
                            </a:schemeClr>
                          </a:solidFill>
                        </a:rPr>
                        <a:t>0.961</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0.95/</a:t>
                      </a:r>
                    </a:p>
                    <a:p>
                      <a:pPr rtl="1"/>
                      <a:r>
                        <a:rPr lang="en-US" sz="1000">
                          <a:solidFill>
                            <a:schemeClr val="tx1">
                              <a:lumMod val="75000"/>
                              <a:lumOff val="25000"/>
                            </a:schemeClr>
                          </a:solidFill>
                        </a:rPr>
                        <a:t>0.97</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0.95/</a:t>
                      </a:r>
                    </a:p>
                    <a:p>
                      <a:pPr rtl="1"/>
                      <a:r>
                        <a:rPr lang="en-US" sz="1000">
                          <a:solidFill>
                            <a:schemeClr val="tx1">
                              <a:lumMod val="75000"/>
                              <a:lumOff val="25000"/>
                            </a:schemeClr>
                          </a:solidFill>
                        </a:rPr>
                        <a:t>0.97</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0.95/ </a:t>
                      </a:r>
                    </a:p>
                    <a:p>
                      <a:pPr rtl="1"/>
                      <a:r>
                        <a:rPr lang="en-US" sz="1000">
                          <a:solidFill>
                            <a:schemeClr val="tx1">
                              <a:lumMod val="75000"/>
                              <a:lumOff val="25000"/>
                            </a:schemeClr>
                          </a:solidFill>
                        </a:rPr>
                        <a:t>0.96</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0.95/ </a:t>
                      </a:r>
                    </a:p>
                    <a:p>
                      <a:pPr rtl="1"/>
                      <a:r>
                        <a:rPr lang="en-US" sz="1000">
                          <a:solidFill>
                            <a:schemeClr val="tx1">
                              <a:lumMod val="75000"/>
                              <a:lumOff val="25000"/>
                            </a:schemeClr>
                          </a:solidFill>
                        </a:rPr>
                        <a:t>0.971</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Elastic(CBR)</a:t>
                      </a:r>
                    </a:p>
                    <a:p>
                      <a:pPr rtl="1"/>
                      <a:r>
                        <a:rPr lang="en-US" sz="1000">
                          <a:solidFill>
                            <a:schemeClr val="tx1">
                              <a:lumMod val="75000"/>
                              <a:lumOff val="25000"/>
                            </a:schemeClr>
                          </a:solidFill>
                        </a:rPr>
                        <a:t>L2 norm</a:t>
                      </a: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745712708"/>
                  </a:ext>
                </a:extLst>
              </a:tr>
              <a:tr h="751738">
                <a:tc>
                  <a:txBody>
                    <a:bodyPr/>
                    <a:lstStyle/>
                    <a:p>
                      <a:pPr rtl="1"/>
                      <a:r>
                        <a:rPr lang="en-US" sz="1000">
                          <a:solidFill>
                            <a:schemeClr val="tx1">
                              <a:lumMod val="75000"/>
                              <a:lumOff val="25000"/>
                            </a:schemeClr>
                          </a:solidFill>
                        </a:rPr>
                        <a:t>0.884</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0.88/</a:t>
                      </a:r>
                    </a:p>
                    <a:p>
                      <a:pPr rtl="1"/>
                      <a:r>
                        <a:rPr lang="en-US" sz="1000">
                          <a:solidFill>
                            <a:schemeClr val="tx1">
                              <a:lumMod val="75000"/>
                              <a:lumOff val="25000"/>
                            </a:schemeClr>
                          </a:solidFill>
                        </a:rPr>
                        <a:t>0.9</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0.87/</a:t>
                      </a:r>
                    </a:p>
                    <a:p>
                      <a:pPr rtl="1"/>
                      <a:r>
                        <a:rPr lang="en-US" sz="1000">
                          <a:solidFill>
                            <a:schemeClr val="tx1">
                              <a:lumMod val="75000"/>
                              <a:lumOff val="25000"/>
                            </a:schemeClr>
                          </a:solidFill>
                        </a:rPr>
                        <a:t>0.9</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0.89/</a:t>
                      </a:r>
                    </a:p>
                    <a:p>
                      <a:pPr rtl="1"/>
                      <a:r>
                        <a:rPr lang="en-US" sz="1000">
                          <a:solidFill>
                            <a:schemeClr val="tx1">
                              <a:lumMod val="75000"/>
                              <a:lumOff val="25000"/>
                            </a:schemeClr>
                          </a:solidFill>
                        </a:rPr>
                        <a:t>0.9</a:t>
                      </a:r>
                    </a:p>
                    <a:p>
                      <a:pPr rtl="1"/>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0.871/</a:t>
                      </a:r>
                    </a:p>
                    <a:p>
                      <a:pPr rtl="1"/>
                      <a:r>
                        <a:rPr lang="en-US" sz="1000">
                          <a:solidFill>
                            <a:schemeClr val="tx1">
                              <a:lumMod val="75000"/>
                              <a:lumOff val="25000"/>
                            </a:schemeClr>
                          </a:solidFill>
                        </a:rPr>
                        <a:t>0.897</a:t>
                      </a: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Elastic(CBR)</a:t>
                      </a:r>
                    </a:p>
                    <a:p>
                      <a:pPr rtl="1"/>
                      <a:r>
                        <a:rPr lang="en-US" sz="1000">
                          <a:solidFill>
                            <a:schemeClr val="tx1">
                              <a:lumMod val="75000"/>
                              <a:lumOff val="25000"/>
                            </a:schemeClr>
                          </a:solidFill>
                        </a:rPr>
                        <a:t>Cosine</a:t>
                      </a: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180100743"/>
                  </a:ext>
                </a:extLst>
              </a:tr>
              <a:tr h="561905">
                <a:tc>
                  <a:txBody>
                    <a:bodyPr/>
                    <a:lstStyle/>
                    <a:p>
                      <a:pPr rtl="1"/>
                      <a:r>
                        <a:rPr lang="en-US" sz="1000">
                          <a:solidFill>
                            <a:schemeClr val="tx1">
                              <a:lumMod val="75000"/>
                              <a:lumOff val="25000"/>
                            </a:schemeClr>
                          </a:solidFill>
                        </a:rPr>
                        <a:t>0.365</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a:t>
                      </a:r>
                    </a:p>
                    <a:p>
                      <a:pPr rtl="1"/>
                      <a:r>
                        <a:rPr lang="en-US" sz="1000">
                          <a:solidFill>
                            <a:schemeClr val="tx1">
                              <a:lumMod val="75000"/>
                              <a:lumOff val="25000"/>
                            </a:schemeClr>
                          </a:solidFill>
                        </a:rPr>
                        <a:t>0.57</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0.03/</a:t>
                      </a:r>
                    </a:p>
                    <a:p>
                      <a:pPr rtl="1"/>
                      <a:r>
                        <a:rPr lang="en-US" sz="1000">
                          <a:solidFill>
                            <a:schemeClr val="tx1">
                              <a:lumMod val="75000"/>
                              <a:lumOff val="25000"/>
                            </a:schemeClr>
                          </a:solidFill>
                        </a:rPr>
                        <a:t>0.7</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a:t>
                      </a:r>
                    </a:p>
                    <a:p>
                      <a:pPr rtl="1"/>
                      <a:r>
                        <a:rPr lang="en-US" sz="1000">
                          <a:solidFill>
                            <a:schemeClr val="tx1">
                              <a:lumMod val="75000"/>
                              <a:lumOff val="25000"/>
                            </a:schemeClr>
                          </a:solidFill>
                        </a:rPr>
                        <a:t>0.49</a:t>
                      </a:r>
                      <a:endParaRPr lang="he-IL" sz="1000" dirty="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0.034/</a:t>
                      </a:r>
                    </a:p>
                    <a:p>
                      <a:pPr rtl="1"/>
                      <a:r>
                        <a:rPr lang="en-US" sz="1000">
                          <a:solidFill>
                            <a:schemeClr val="tx1">
                              <a:lumMod val="75000"/>
                              <a:lumOff val="25000"/>
                            </a:schemeClr>
                          </a:solidFill>
                        </a:rPr>
                        <a:t>0.697</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Elastic(CBR) Max inner product</a:t>
                      </a: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601356859"/>
                  </a:ext>
                </a:extLst>
              </a:tr>
              <a:tr h="561905">
                <a:tc>
                  <a:txBody>
                    <a:bodyPr/>
                    <a:lstStyle/>
                    <a:p>
                      <a:pPr rtl="1"/>
                      <a:r>
                        <a:rPr lang="en-US" sz="1000">
                          <a:solidFill>
                            <a:schemeClr val="tx1">
                              <a:lumMod val="75000"/>
                              <a:lumOff val="25000"/>
                            </a:schemeClr>
                          </a:solidFill>
                        </a:rPr>
                        <a:t>0.94</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0.91/</a:t>
                      </a:r>
                    </a:p>
                    <a:p>
                      <a:pPr rtl="1"/>
                      <a:r>
                        <a:rPr lang="en-US" sz="1000">
                          <a:solidFill>
                            <a:schemeClr val="tx1">
                              <a:lumMod val="75000"/>
                              <a:lumOff val="25000"/>
                            </a:schemeClr>
                          </a:solidFill>
                        </a:rPr>
                        <a:t>0.97</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0.91/</a:t>
                      </a:r>
                    </a:p>
                    <a:p>
                      <a:pPr rtl="1"/>
                      <a:r>
                        <a:rPr lang="en-US" sz="1000">
                          <a:solidFill>
                            <a:schemeClr val="tx1">
                              <a:lumMod val="75000"/>
                              <a:lumOff val="25000"/>
                            </a:schemeClr>
                          </a:solidFill>
                        </a:rPr>
                        <a:t>0.97</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0.92/</a:t>
                      </a:r>
                    </a:p>
                    <a:p>
                      <a:pPr rtl="1"/>
                      <a:r>
                        <a:rPr lang="en-US" sz="1000">
                          <a:solidFill>
                            <a:schemeClr val="tx1">
                              <a:lumMod val="75000"/>
                              <a:lumOff val="25000"/>
                            </a:schemeClr>
                          </a:solidFill>
                        </a:rPr>
                        <a:t>0.97</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0.911/</a:t>
                      </a:r>
                    </a:p>
                    <a:p>
                      <a:pPr rtl="1"/>
                      <a:r>
                        <a:rPr lang="en-US" sz="1000">
                          <a:solidFill>
                            <a:schemeClr val="tx1">
                              <a:lumMod val="75000"/>
                              <a:lumOff val="25000"/>
                            </a:schemeClr>
                          </a:solidFill>
                        </a:rPr>
                        <a:t>0.969</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Hallucinator</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786797376"/>
                  </a:ext>
                </a:extLst>
              </a:tr>
              <a:tr h="561905">
                <a:tc>
                  <a:txBody>
                    <a:bodyPr/>
                    <a:lstStyle/>
                    <a:p>
                      <a:pPr rtl="1"/>
                      <a:r>
                        <a:rPr lang="en-US" sz="1000">
                          <a:solidFill>
                            <a:schemeClr val="tx1">
                              <a:lumMod val="75000"/>
                              <a:lumOff val="25000"/>
                            </a:schemeClr>
                          </a:solidFill>
                        </a:rPr>
                        <a:t>0.452</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0.28/</a:t>
                      </a:r>
                    </a:p>
                    <a:p>
                      <a:pPr rtl="1"/>
                      <a:r>
                        <a:rPr lang="en-US" sz="1000">
                          <a:solidFill>
                            <a:schemeClr val="tx1">
                              <a:lumMod val="75000"/>
                              <a:lumOff val="25000"/>
                            </a:schemeClr>
                          </a:solidFill>
                        </a:rPr>
                        <a:t>0.57</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0.45/</a:t>
                      </a:r>
                    </a:p>
                    <a:p>
                      <a:pPr rtl="1"/>
                      <a:r>
                        <a:rPr lang="en-US" sz="1000">
                          <a:solidFill>
                            <a:schemeClr val="tx1">
                              <a:lumMod val="75000"/>
                              <a:lumOff val="25000"/>
                            </a:schemeClr>
                          </a:solidFill>
                        </a:rPr>
                        <a:t>0.7</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0.21/</a:t>
                      </a:r>
                    </a:p>
                    <a:p>
                      <a:pPr rtl="1"/>
                      <a:r>
                        <a:rPr lang="en-US" sz="1000">
                          <a:solidFill>
                            <a:schemeClr val="tx1">
                              <a:lumMod val="75000"/>
                              <a:lumOff val="25000"/>
                            </a:schemeClr>
                          </a:solidFill>
                        </a:rPr>
                        <a:t>0.49</a:t>
                      </a: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0.452/</a:t>
                      </a:r>
                    </a:p>
                    <a:p>
                      <a:pPr rtl="1"/>
                      <a:r>
                        <a:rPr lang="en-US" sz="1000">
                          <a:solidFill>
                            <a:schemeClr val="tx1">
                              <a:lumMod val="75000"/>
                              <a:lumOff val="25000"/>
                            </a:schemeClr>
                          </a:solidFill>
                        </a:rPr>
                        <a:t>0.697</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rtl="1"/>
                      <a:r>
                        <a:rPr lang="en-US" sz="1000">
                          <a:solidFill>
                            <a:schemeClr val="tx1">
                              <a:lumMod val="75000"/>
                              <a:lumOff val="25000"/>
                            </a:schemeClr>
                          </a:solidFill>
                        </a:rPr>
                        <a:t>Siamese Network</a:t>
                      </a:r>
                      <a:endParaRPr lang="he-IL" sz="1000">
                        <a:solidFill>
                          <a:schemeClr val="tx1">
                            <a:lumMod val="75000"/>
                            <a:lumOff val="25000"/>
                          </a:schemeClr>
                        </a:solidFill>
                      </a:endParaRPr>
                    </a:p>
                  </a:txBody>
                  <a:tcPr marL="118067" marR="59033" marT="59033" marB="59033">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1127124199"/>
                  </a:ext>
                </a:extLst>
              </a:tr>
              <a:tr h="561905">
                <a:tc>
                  <a:txBody>
                    <a:bodyPr/>
                    <a:lstStyle/>
                    <a:p>
                      <a:pPr rtl="1"/>
                      <a:r>
                        <a:rPr lang="en-US" sz="1000">
                          <a:solidFill>
                            <a:schemeClr val="tx1">
                              <a:lumMod val="75000"/>
                              <a:lumOff val="25000"/>
                            </a:schemeClr>
                          </a:solidFill>
                        </a:rPr>
                        <a:t>0.3</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0.23/</a:t>
                      </a:r>
                    </a:p>
                    <a:p>
                      <a:pPr rtl="1"/>
                      <a:r>
                        <a:rPr lang="en-US" sz="1000">
                          <a:solidFill>
                            <a:schemeClr val="tx1">
                              <a:lumMod val="75000"/>
                              <a:lumOff val="25000"/>
                            </a:schemeClr>
                          </a:solidFill>
                        </a:rPr>
                        <a:t>0.44</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0.3/</a:t>
                      </a:r>
                    </a:p>
                    <a:p>
                      <a:pPr rtl="1"/>
                      <a:r>
                        <a:rPr lang="en-US" sz="1000">
                          <a:solidFill>
                            <a:schemeClr val="tx1">
                              <a:lumMod val="75000"/>
                              <a:lumOff val="25000"/>
                            </a:schemeClr>
                          </a:solidFill>
                        </a:rPr>
                        <a:t>0.36</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0.31/</a:t>
                      </a:r>
                    </a:p>
                    <a:p>
                      <a:pPr rtl="1"/>
                      <a:r>
                        <a:rPr lang="en-US" sz="1000">
                          <a:solidFill>
                            <a:schemeClr val="tx1">
                              <a:lumMod val="75000"/>
                              <a:lumOff val="25000"/>
                            </a:schemeClr>
                          </a:solidFill>
                        </a:rPr>
                        <a:t>0.66</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a:solidFill>
                            <a:schemeClr val="tx1">
                              <a:lumMod val="75000"/>
                              <a:lumOff val="25000"/>
                            </a:schemeClr>
                          </a:solidFill>
                        </a:rPr>
                        <a:t>0.3/</a:t>
                      </a:r>
                    </a:p>
                    <a:p>
                      <a:pPr rtl="1"/>
                      <a:r>
                        <a:rPr lang="en-US" sz="1000">
                          <a:solidFill>
                            <a:schemeClr val="tx1">
                              <a:lumMod val="75000"/>
                              <a:lumOff val="25000"/>
                            </a:schemeClr>
                          </a:solidFill>
                        </a:rPr>
                        <a:t>0.355</a:t>
                      </a:r>
                      <a:endParaRPr lang="he-IL" sz="100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rtl="1"/>
                      <a:r>
                        <a:rPr lang="en-US" sz="1000" u="none">
                          <a:solidFill>
                            <a:schemeClr val="tx1">
                              <a:lumMod val="75000"/>
                              <a:lumOff val="25000"/>
                            </a:schemeClr>
                          </a:solidFill>
                        </a:rPr>
                        <a:t>UMVD-FSL(Images)</a:t>
                      </a:r>
                      <a:endParaRPr lang="he-IL" sz="1000" u="none" dirty="0">
                        <a:solidFill>
                          <a:schemeClr val="tx1">
                            <a:lumMod val="75000"/>
                            <a:lumOff val="25000"/>
                          </a:schemeClr>
                        </a:solidFill>
                      </a:endParaRPr>
                    </a:p>
                  </a:txBody>
                  <a:tcPr marL="118067" marR="59033" marT="59033" marB="59033">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27322115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03421C-F1CA-FBD5-1AC1-BE797D02F5BA}"/>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9" name="Straight Connector 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3" name="Isosceles Triangle 1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7" name="Isosceles Triangle 1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8" name="Isosceles Triangle 1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grpSp>
      <p:sp>
        <p:nvSpPr>
          <p:cNvPr id="2" name="Title 1">
            <a:extLst>
              <a:ext uri="{FF2B5EF4-FFF2-40B4-BE49-F238E27FC236}">
                <a16:creationId xmlns:a16="http://schemas.microsoft.com/office/drawing/2014/main" id="{9CBC7F10-CA15-31DE-9819-4ACA0876A022}"/>
              </a:ext>
            </a:extLst>
          </p:cNvPr>
          <p:cNvSpPr>
            <a:spLocks noGrp="1"/>
          </p:cNvSpPr>
          <p:nvPr>
            <p:ph type="title"/>
          </p:nvPr>
        </p:nvSpPr>
        <p:spPr>
          <a:xfrm>
            <a:off x="612700" y="5581325"/>
            <a:ext cx="6216024" cy="1096316"/>
          </a:xfrm>
        </p:spPr>
        <p:txBody>
          <a:bodyPr vert="horz" lIns="91440" tIns="45720" rIns="91440" bIns="45720" rtlCol="0" anchor="b">
            <a:normAutofit/>
          </a:bodyPr>
          <a:lstStyle/>
          <a:p>
            <a:pPr>
              <a:lnSpc>
                <a:spcPct val="90000"/>
              </a:lnSpc>
            </a:pPr>
            <a:r>
              <a:rPr lang="en-US" kern="1200" dirty="0">
                <a:solidFill>
                  <a:schemeClr val="accent1"/>
                </a:solidFill>
                <a:latin typeface="+mj-lt"/>
                <a:ea typeface="+mj-ea"/>
                <a:cs typeface="+mj-cs"/>
              </a:rPr>
              <a:t>Results Comparison</a:t>
            </a:r>
            <a:br>
              <a:rPr lang="en-US" kern="1200" dirty="0">
                <a:solidFill>
                  <a:schemeClr val="accent1"/>
                </a:solidFill>
                <a:latin typeface="+mj-lt"/>
                <a:ea typeface="+mj-ea"/>
                <a:cs typeface="+mj-cs"/>
              </a:rPr>
            </a:br>
            <a:r>
              <a:rPr lang="en-US" kern="1200" dirty="0">
                <a:solidFill>
                  <a:schemeClr val="accent1"/>
                </a:solidFill>
                <a:latin typeface="+mj-lt"/>
                <a:ea typeface="+mj-ea"/>
                <a:cs typeface="+mj-cs"/>
              </a:rPr>
              <a:t> –Full Data</a:t>
            </a:r>
          </a:p>
        </p:txBody>
      </p:sp>
      <p:graphicFrame>
        <p:nvGraphicFramePr>
          <p:cNvPr id="3" name="תרשים 2">
            <a:extLst>
              <a:ext uri="{FF2B5EF4-FFF2-40B4-BE49-F238E27FC236}">
                <a16:creationId xmlns:a16="http://schemas.microsoft.com/office/drawing/2014/main" id="{395C7F48-F4AF-F2CC-B9DF-60D8E736DFAE}"/>
              </a:ext>
            </a:extLst>
          </p:cNvPr>
          <p:cNvGraphicFramePr>
            <a:graphicFrameLocks/>
          </p:cNvGraphicFramePr>
          <p:nvPr>
            <p:extLst>
              <p:ext uri="{D42A27DB-BD31-4B8C-83A1-F6EECF244321}">
                <p14:modId xmlns:p14="http://schemas.microsoft.com/office/powerpoint/2010/main" val="577500242"/>
              </p:ext>
            </p:extLst>
          </p:nvPr>
        </p:nvGraphicFramePr>
        <p:xfrm>
          <a:off x="348343" y="753642"/>
          <a:ext cx="7006943" cy="43844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0409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1FA95A-4841-CAF7-3194-CAEF624E15BF}"/>
            </a:ext>
          </a:extLst>
        </p:cNvPr>
        <p:cNvGrpSpPr/>
        <p:nvPr/>
      </p:nvGrpSpPr>
      <p:grpSpPr>
        <a:xfrm>
          <a:off x="0" y="0"/>
          <a:ext cx="0" cy="0"/>
          <a:chOff x="0" y="0"/>
          <a:chExt cx="0" cy="0"/>
        </a:xfrm>
      </p:grpSpPr>
      <p:grpSp>
        <p:nvGrpSpPr>
          <p:cNvPr id="61" name="Group 6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40" name="Straight Connector 3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4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44" name="Isosceles Triangle 4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4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4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4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48" name="Isosceles Triangle 4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49" name="Isosceles Triangle 4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grpSp>
      <p:sp>
        <p:nvSpPr>
          <p:cNvPr id="2" name="Title 1">
            <a:extLst>
              <a:ext uri="{FF2B5EF4-FFF2-40B4-BE49-F238E27FC236}">
                <a16:creationId xmlns:a16="http://schemas.microsoft.com/office/drawing/2014/main" id="{4EFEC1F4-6EF8-8F4C-A538-B016E744740C}"/>
              </a:ext>
            </a:extLst>
          </p:cNvPr>
          <p:cNvSpPr>
            <a:spLocks noGrp="1"/>
          </p:cNvSpPr>
          <p:nvPr>
            <p:ph type="title"/>
          </p:nvPr>
        </p:nvSpPr>
        <p:spPr>
          <a:xfrm>
            <a:off x="624288" y="5433041"/>
            <a:ext cx="5755351" cy="1087656"/>
          </a:xfrm>
        </p:spPr>
        <p:txBody>
          <a:bodyPr vert="horz" lIns="91440" tIns="45720" rIns="91440" bIns="45720" rtlCol="0" anchor="b">
            <a:normAutofit/>
          </a:bodyPr>
          <a:lstStyle/>
          <a:p>
            <a:pPr>
              <a:lnSpc>
                <a:spcPct val="90000"/>
              </a:lnSpc>
            </a:pPr>
            <a:r>
              <a:rPr lang="en-US" kern="1200" dirty="0">
                <a:solidFill>
                  <a:schemeClr val="accent1"/>
                </a:solidFill>
                <a:latin typeface="+mj-lt"/>
                <a:ea typeface="+mj-ea"/>
                <a:cs typeface="+mj-cs"/>
              </a:rPr>
              <a:t>Results Comparison</a:t>
            </a:r>
            <a:br>
              <a:rPr lang="en-US" kern="1200" dirty="0">
                <a:solidFill>
                  <a:schemeClr val="accent1"/>
                </a:solidFill>
                <a:latin typeface="+mj-lt"/>
                <a:ea typeface="+mj-ea"/>
                <a:cs typeface="+mj-cs"/>
              </a:rPr>
            </a:br>
            <a:r>
              <a:rPr lang="en-US" kern="1200" dirty="0">
                <a:solidFill>
                  <a:schemeClr val="accent1"/>
                </a:solidFill>
                <a:latin typeface="+mj-lt"/>
                <a:ea typeface="+mj-ea"/>
                <a:cs typeface="+mj-cs"/>
              </a:rPr>
              <a:t> – One Sample</a:t>
            </a:r>
          </a:p>
        </p:txBody>
      </p:sp>
      <p:graphicFrame>
        <p:nvGraphicFramePr>
          <p:cNvPr id="4" name="טבלה 3">
            <a:extLst>
              <a:ext uri="{FF2B5EF4-FFF2-40B4-BE49-F238E27FC236}">
                <a16:creationId xmlns:a16="http://schemas.microsoft.com/office/drawing/2014/main" id="{3BCB6C0E-5BB7-F2AB-8325-E5E5A2A7C1B7}"/>
              </a:ext>
            </a:extLst>
          </p:cNvPr>
          <p:cNvGraphicFramePr>
            <a:graphicFrameLocks noGrp="1"/>
          </p:cNvGraphicFramePr>
          <p:nvPr>
            <p:extLst>
              <p:ext uri="{D42A27DB-BD31-4B8C-83A1-F6EECF244321}">
                <p14:modId xmlns:p14="http://schemas.microsoft.com/office/powerpoint/2010/main" val="2316408484"/>
              </p:ext>
            </p:extLst>
          </p:nvPr>
        </p:nvGraphicFramePr>
        <p:xfrm>
          <a:off x="624288" y="332000"/>
          <a:ext cx="6401593" cy="4763740"/>
        </p:xfrm>
        <a:graphic>
          <a:graphicData uri="http://schemas.openxmlformats.org/drawingml/2006/table">
            <a:tbl>
              <a:tblPr rtl="1" firstRow="1" bandRow="1">
                <a:noFill/>
                <a:tableStyleId>{5C22544A-7EE6-4342-B048-85BDC9FD1C3A}</a:tableStyleId>
              </a:tblPr>
              <a:tblGrid>
                <a:gridCol w="1092844">
                  <a:extLst>
                    <a:ext uri="{9D8B030D-6E8A-4147-A177-3AD203B41FA5}">
                      <a16:colId xmlns:a16="http://schemas.microsoft.com/office/drawing/2014/main" val="2601078786"/>
                    </a:ext>
                  </a:extLst>
                </a:gridCol>
                <a:gridCol w="530451">
                  <a:extLst>
                    <a:ext uri="{9D8B030D-6E8A-4147-A177-3AD203B41FA5}">
                      <a16:colId xmlns:a16="http://schemas.microsoft.com/office/drawing/2014/main" val="103768098"/>
                    </a:ext>
                  </a:extLst>
                </a:gridCol>
                <a:gridCol w="806849">
                  <a:extLst>
                    <a:ext uri="{9D8B030D-6E8A-4147-A177-3AD203B41FA5}">
                      <a16:colId xmlns:a16="http://schemas.microsoft.com/office/drawing/2014/main" val="1594286037"/>
                    </a:ext>
                  </a:extLst>
                </a:gridCol>
                <a:gridCol w="1092845">
                  <a:extLst>
                    <a:ext uri="{9D8B030D-6E8A-4147-A177-3AD203B41FA5}">
                      <a16:colId xmlns:a16="http://schemas.microsoft.com/office/drawing/2014/main" val="1328179627"/>
                    </a:ext>
                  </a:extLst>
                </a:gridCol>
                <a:gridCol w="1092845">
                  <a:extLst>
                    <a:ext uri="{9D8B030D-6E8A-4147-A177-3AD203B41FA5}">
                      <a16:colId xmlns:a16="http://schemas.microsoft.com/office/drawing/2014/main" val="232968687"/>
                    </a:ext>
                  </a:extLst>
                </a:gridCol>
                <a:gridCol w="1785759">
                  <a:extLst>
                    <a:ext uri="{9D8B030D-6E8A-4147-A177-3AD203B41FA5}">
                      <a16:colId xmlns:a16="http://schemas.microsoft.com/office/drawing/2014/main" val="3708624360"/>
                    </a:ext>
                  </a:extLst>
                </a:gridCol>
              </a:tblGrid>
              <a:tr h="736941">
                <a:tc>
                  <a:txBody>
                    <a:bodyPr/>
                    <a:lstStyle/>
                    <a:p>
                      <a:pPr rtl="1"/>
                      <a:r>
                        <a:rPr lang="en-US" sz="1500" b="0" cap="none" spc="0">
                          <a:solidFill>
                            <a:schemeClr val="tx1"/>
                          </a:solidFill>
                        </a:rPr>
                        <a:t>Overall Accuracy</a:t>
                      </a:r>
                    </a:p>
                  </a:txBody>
                  <a:tcPr marL="0" marR="59307" marT="11862" marB="59307" anchor="b">
                    <a:lnL w="12700" cmpd="sng">
                      <a:noFill/>
                    </a:lnL>
                    <a:lnR w="12700" cmpd="sng">
                      <a:noFill/>
                    </a:lnR>
                    <a:lnT w="9525" cap="flat" cmpd="sng" algn="ctr">
                      <a:noFill/>
                      <a:prstDash val="solid"/>
                    </a:lnT>
                    <a:lnB w="38100" cmpd="sng">
                      <a:noFill/>
                    </a:lnB>
                    <a:noFill/>
                  </a:tcPr>
                </a:tc>
                <a:tc>
                  <a:txBody>
                    <a:bodyPr/>
                    <a:lstStyle/>
                    <a:p>
                      <a:pPr rtl="1"/>
                      <a:r>
                        <a:rPr lang="en-US" sz="1500" b="0" cap="none" spc="0" dirty="0">
                          <a:solidFill>
                            <a:schemeClr val="tx1"/>
                          </a:solidFill>
                        </a:rPr>
                        <a:t>F1</a:t>
                      </a:r>
                      <a:endParaRPr lang="he-IL" sz="1500" b="0" cap="none" spc="0" dirty="0">
                        <a:solidFill>
                          <a:schemeClr val="tx1"/>
                        </a:solidFill>
                      </a:endParaRPr>
                    </a:p>
                  </a:txBody>
                  <a:tcPr marL="0" marR="59307" marT="11862" marB="59307" anchor="b">
                    <a:lnL w="12700" cmpd="sng">
                      <a:noFill/>
                    </a:lnL>
                    <a:lnR w="12700" cmpd="sng">
                      <a:noFill/>
                    </a:lnR>
                    <a:lnT w="9525" cap="flat" cmpd="sng" algn="ctr">
                      <a:noFill/>
                      <a:prstDash val="solid"/>
                    </a:lnT>
                    <a:lnB w="38100" cmpd="sng">
                      <a:noFill/>
                    </a:lnB>
                    <a:noFill/>
                  </a:tcPr>
                </a:tc>
                <a:tc>
                  <a:txBody>
                    <a:bodyPr/>
                    <a:lstStyle/>
                    <a:p>
                      <a:pPr rtl="1"/>
                      <a:r>
                        <a:rPr lang="en-US" sz="1500" b="0" cap="none" spc="0">
                          <a:solidFill>
                            <a:schemeClr val="tx1"/>
                          </a:solidFill>
                        </a:rPr>
                        <a:t>Recall</a:t>
                      </a:r>
                      <a:endParaRPr lang="he-IL" sz="1500" b="0" cap="none" spc="0">
                        <a:solidFill>
                          <a:schemeClr val="tx1"/>
                        </a:solidFill>
                      </a:endParaRPr>
                    </a:p>
                  </a:txBody>
                  <a:tcPr marL="0" marR="59307" marT="11862" marB="59307" anchor="b">
                    <a:lnL w="12700" cmpd="sng">
                      <a:noFill/>
                    </a:lnL>
                    <a:lnR w="12700" cmpd="sng">
                      <a:noFill/>
                    </a:lnR>
                    <a:lnT w="9525" cap="flat" cmpd="sng" algn="ctr">
                      <a:noFill/>
                      <a:prstDash val="solid"/>
                    </a:lnT>
                    <a:lnB w="38100" cmpd="sng">
                      <a:noFill/>
                    </a:lnB>
                    <a:noFill/>
                  </a:tcPr>
                </a:tc>
                <a:tc>
                  <a:txBody>
                    <a:bodyPr/>
                    <a:lstStyle/>
                    <a:p>
                      <a:pPr rtl="1"/>
                      <a:r>
                        <a:rPr lang="en-US" sz="1500" b="0" cap="none" spc="0">
                          <a:solidFill>
                            <a:schemeClr val="tx1"/>
                          </a:solidFill>
                        </a:rPr>
                        <a:t>Precision</a:t>
                      </a:r>
                      <a:endParaRPr lang="he-IL" sz="1500" b="0" cap="none" spc="0">
                        <a:solidFill>
                          <a:schemeClr val="tx1"/>
                        </a:solidFill>
                      </a:endParaRPr>
                    </a:p>
                  </a:txBody>
                  <a:tcPr marL="0" marR="59307" marT="11862" marB="59307" anchor="b">
                    <a:lnL w="12700" cmpd="sng">
                      <a:noFill/>
                    </a:lnL>
                    <a:lnR w="12700" cmpd="sng">
                      <a:noFill/>
                    </a:lnR>
                    <a:lnT w="9525" cap="flat" cmpd="sng" algn="ctr">
                      <a:noFill/>
                      <a:prstDash val="solid"/>
                    </a:lnT>
                    <a:lnB w="38100" cmpd="sng">
                      <a:noFill/>
                    </a:lnB>
                    <a:noFill/>
                  </a:tcPr>
                </a:tc>
                <a:tc>
                  <a:txBody>
                    <a:bodyPr/>
                    <a:lstStyle/>
                    <a:p>
                      <a:pPr rtl="1"/>
                      <a:r>
                        <a:rPr lang="en-US" sz="1500" b="0" cap="none" spc="0">
                          <a:solidFill>
                            <a:schemeClr val="tx1"/>
                          </a:solidFill>
                        </a:rPr>
                        <a:t>Accuracy</a:t>
                      </a:r>
                      <a:endParaRPr lang="he-IL" sz="1500" b="0" cap="none" spc="0">
                        <a:solidFill>
                          <a:schemeClr val="tx1"/>
                        </a:solidFill>
                      </a:endParaRPr>
                    </a:p>
                  </a:txBody>
                  <a:tcPr marL="0" marR="59307" marT="11862" marB="59307" anchor="b">
                    <a:lnL w="12700" cmpd="sng">
                      <a:noFill/>
                    </a:lnL>
                    <a:lnR w="12700" cmpd="sng">
                      <a:noFill/>
                    </a:lnR>
                    <a:lnT w="9525" cap="flat" cmpd="sng" algn="ctr">
                      <a:noFill/>
                      <a:prstDash val="solid"/>
                    </a:lnT>
                    <a:lnB w="38100" cmpd="sng">
                      <a:noFill/>
                    </a:lnB>
                    <a:noFill/>
                  </a:tcPr>
                </a:tc>
                <a:tc>
                  <a:txBody>
                    <a:bodyPr/>
                    <a:lstStyle/>
                    <a:p>
                      <a:pPr rtl="1"/>
                      <a:r>
                        <a:rPr lang="en-US" sz="1500" b="0" cap="none" spc="0">
                          <a:solidFill>
                            <a:schemeClr val="tx1"/>
                          </a:solidFill>
                        </a:rPr>
                        <a:t>Model name</a:t>
                      </a:r>
                      <a:endParaRPr lang="he-IL" sz="1500" b="0" cap="none" spc="0">
                        <a:solidFill>
                          <a:schemeClr val="tx1"/>
                        </a:solidFill>
                      </a:endParaRPr>
                    </a:p>
                  </a:txBody>
                  <a:tcPr marL="0" marR="59307" marT="11862" marB="59307"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531151070"/>
                  </a:ext>
                </a:extLst>
              </a:tr>
              <a:tr h="575257">
                <a:tc>
                  <a:txBody>
                    <a:bodyPr/>
                    <a:lstStyle/>
                    <a:p>
                      <a:pPr rtl="1"/>
                      <a:r>
                        <a:rPr lang="en-US" sz="1100" cap="none" spc="0">
                          <a:solidFill>
                            <a:schemeClr val="tx1"/>
                          </a:solidFill>
                        </a:rPr>
                        <a:t>0.653</a:t>
                      </a:r>
                      <a:endParaRPr lang="he-IL" sz="1100" cap="none" spc="0">
                        <a:solidFill>
                          <a:schemeClr val="tx1"/>
                        </a:solidFill>
                      </a:endParaRPr>
                    </a:p>
                  </a:txBody>
                  <a:tcPr marL="0" marR="59307" marT="17791" marB="59307">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rtl="1"/>
                      <a:r>
                        <a:rPr lang="en-US" sz="1100" cap="none" spc="0">
                          <a:solidFill>
                            <a:schemeClr val="tx1"/>
                          </a:solidFill>
                        </a:rPr>
                        <a:t>0.55/</a:t>
                      </a:r>
                    </a:p>
                    <a:p>
                      <a:pPr rtl="1"/>
                      <a:r>
                        <a:rPr lang="en-US" sz="1100" cap="none" spc="0">
                          <a:solidFill>
                            <a:schemeClr val="tx1"/>
                          </a:solidFill>
                        </a:rPr>
                        <a:t>0.80</a:t>
                      </a:r>
                      <a:endParaRPr lang="he-IL" sz="1100" cap="none" spc="0">
                        <a:solidFill>
                          <a:schemeClr val="tx1"/>
                        </a:solidFill>
                      </a:endParaRPr>
                    </a:p>
                  </a:txBody>
                  <a:tcPr marL="0" marR="59307" marT="17791" marB="59307">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rtl="1"/>
                      <a:r>
                        <a:rPr lang="en-US" sz="1100" cap="none" spc="0">
                          <a:solidFill>
                            <a:schemeClr val="tx1"/>
                          </a:solidFill>
                        </a:rPr>
                        <a:t>0.52/</a:t>
                      </a:r>
                    </a:p>
                    <a:p>
                      <a:pPr rtl="1"/>
                      <a:r>
                        <a:rPr lang="en-US" sz="1100" cap="none" spc="0">
                          <a:solidFill>
                            <a:schemeClr val="tx1"/>
                          </a:solidFill>
                        </a:rPr>
                        <a:t>0.79</a:t>
                      </a:r>
                    </a:p>
                  </a:txBody>
                  <a:tcPr marL="0" marR="59307" marT="17791" marB="59307">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rtl="1"/>
                      <a:r>
                        <a:rPr lang="en-US" sz="1100" cap="none" spc="0">
                          <a:solidFill>
                            <a:schemeClr val="tx1"/>
                          </a:solidFill>
                        </a:rPr>
                        <a:t>0.64/</a:t>
                      </a:r>
                    </a:p>
                    <a:p>
                      <a:pPr rtl="1"/>
                      <a:r>
                        <a:rPr lang="en-US" sz="1100" cap="none" spc="0">
                          <a:solidFill>
                            <a:schemeClr val="tx1"/>
                          </a:solidFill>
                        </a:rPr>
                        <a:t>0.84</a:t>
                      </a:r>
                    </a:p>
                  </a:txBody>
                  <a:tcPr marL="0" marR="59307" marT="17791" marB="59307">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rtl="1"/>
                      <a:r>
                        <a:rPr lang="en-US" sz="1100" cap="none" spc="0">
                          <a:solidFill>
                            <a:schemeClr val="tx1"/>
                          </a:solidFill>
                        </a:rPr>
                        <a:t>0.517/</a:t>
                      </a:r>
                    </a:p>
                    <a:p>
                      <a:pPr rtl="1"/>
                      <a:r>
                        <a:rPr lang="en-US" sz="1100" cap="none" spc="0">
                          <a:solidFill>
                            <a:schemeClr val="tx1"/>
                          </a:solidFill>
                        </a:rPr>
                        <a:t>0.79</a:t>
                      </a:r>
                      <a:endParaRPr lang="he-IL" sz="1100" cap="none" spc="0">
                        <a:solidFill>
                          <a:schemeClr val="tx1"/>
                        </a:solidFill>
                      </a:endParaRPr>
                    </a:p>
                  </a:txBody>
                  <a:tcPr marL="0" marR="59307" marT="17791" marB="59307">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rtl="1"/>
                      <a:r>
                        <a:rPr lang="en-US" sz="1100" cap="none" spc="0">
                          <a:solidFill>
                            <a:schemeClr val="tx1"/>
                          </a:solidFill>
                        </a:rPr>
                        <a:t>Random Forest</a:t>
                      </a:r>
                    </a:p>
                  </a:txBody>
                  <a:tcPr marL="0" marR="59307" marT="17791" marB="59307">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1089273823"/>
                  </a:ext>
                </a:extLst>
              </a:tr>
              <a:tr h="575257">
                <a:tc>
                  <a:txBody>
                    <a:bodyPr/>
                    <a:lstStyle/>
                    <a:p>
                      <a:pPr rtl="1"/>
                      <a:r>
                        <a:rPr lang="en-US" sz="1100" cap="none" spc="0" dirty="0">
                          <a:solidFill>
                            <a:schemeClr val="tx1"/>
                          </a:solidFill>
                        </a:rPr>
                        <a:t>0.68</a:t>
                      </a:r>
                      <a:endParaRPr lang="he-IL" sz="1100" cap="none" spc="0" dirty="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dirty="0">
                          <a:solidFill>
                            <a:schemeClr val="tx1"/>
                          </a:solidFill>
                        </a:rPr>
                        <a:t>0.59/</a:t>
                      </a:r>
                    </a:p>
                    <a:p>
                      <a:pPr rtl="1"/>
                      <a:r>
                        <a:rPr lang="en-US" sz="1100" cap="none" spc="0" dirty="0">
                          <a:solidFill>
                            <a:schemeClr val="tx1"/>
                          </a:solidFill>
                        </a:rPr>
                        <a:t>0.80</a:t>
                      </a:r>
                      <a:endParaRPr lang="he-IL" sz="1100" cap="none" spc="0" dirty="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dirty="0">
                          <a:solidFill>
                            <a:schemeClr val="tx1"/>
                          </a:solidFill>
                        </a:rPr>
                        <a:t>0.56/</a:t>
                      </a:r>
                    </a:p>
                    <a:p>
                      <a:pPr rtl="1"/>
                      <a:r>
                        <a:rPr lang="en-US" sz="1100" cap="none" spc="0" dirty="0">
                          <a:solidFill>
                            <a:schemeClr val="tx1"/>
                          </a:solidFill>
                        </a:rPr>
                        <a:t>0.80</a:t>
                      </a:r>
                      <a:endParaRPr lang="he-IL" sz="1100" cap="none" spc="0" dirty="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dirty="0">
                          <a:solidFill>
                            <a:schemeClr val="tx1"/>
                          </a:solidFill>
                        </a:rPr>
                        <a:t>0.68/</a:t>
                      </a:r>
                    </a:p>
                    <a:p>
                      <a:pPr rtl="1"/>
                      <a:r>
                        <a:rPr lang="en-US" sz="1100" cap="none" spc="0" dirty="0">
                          <a:solidFill>
                            <a:schemeClr val="tx1"/>
                          </a:solidFill>
                        </a:rPr>
                        <a:t>0.81</a:t>
                      </a:r>
                      <a:endParaRPr lang="he-IL" sz="1100" cap="none" spc="0" dirty="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dirty="0">
                          <a:solidFill>
                            <a:schemeClr val="tx1"/>
                          </a:solidFill>
                        </a:rPr>
                        <a:t>0.564/</a:t>
                      </a:r>
                    </a:p>
                    <a:p>
                      <a:pPr rtl="1"/>
                      <a:r>
                        <a:rPr lang="en-US" sz="1100" cap="none" spc="0" dirty="0">
                          <a:solidFill>
                            <a:schemeClr val="tx1"/>
                          </a:solidFill>
                        </a:rPr>
                        <a:t>0.796</a:t>
                      </a:r>
                      <a:endParaRPr lang="he-IL" sz="1100" cap="none" spc="0" dirty="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Elastic(CBR)</a:t>
                      </a:r>
                    </a:p>
                    <a:p>
                      <a:pPr rtl="1"/>
                      <a:r>
                        <a:rPr lang="en-US" sz="1100" cap="none" spc="0">
                          <a:solidFill>
                            <a:schemeClr val="tx1"/>
                          </a:solidFill>
                        </a:rPr>
                        <a:t>L2 norm</a:t>
                      </a: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745712708"/>
                  </a:ext>
                </a:extLst>
              </a:tr>
              <a:tr h="575257">
                <a:tc>
                  <a:txBody>
                    <a:bodyPr/>
                    <a:lstStyle/>
                    <a:p>
                      <a:pPr rtl="1"/>
                      <a:r>
                        <a:rPr lang="en-US" sz="1100" cap="none" spc="0">
                          <a:solidFill>
                            <a:schemeClr val="tx1"/>
                          </a:solidFill>
                        </a:rPr>
                        <a:t>0.5</a:t>
                      </a:r>
                      <a:r>
                        <a:rPr lang="en-US" sz="1100" b="0" cap="none" spc="0">
                          <a:solidFill>
                            <a:schemeClr val="tx1"/>
                          </a:solidFill>
                        </a:rPr>
                        <a:t>1</a:t>
                      </a:r>
                      <a:r>
                        <a:rPr lang="en-US" sz="1100" cap="none" spc="0">
                          <a:solidFill>
                            <a:schemeClr val="tx1"/>
                          </a:solidFill>
                        </a:rPr>
                        <a:t>7</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a:solidFill>
                            <a:schemeClr val="tx1"/>
                          </a:solidFill>
                        </a:rPr>
                        <a:t>0.34/</a:t>
                      </a:r>
                    </a:p>
                    <a:p>
                      <a:pPr rtl="1"/>
                      <a:r>
                        <a:rPr lang="en-US" sz="1100" cap="none" spc="0">
                          <a:solidFill>
                            <a:schemeClr val="tx1"/>
                          </a:solidFill>
                        </a:rPr>
                        <a:t>0.55</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a:solidFill>
                            <a:schemeClr val="tx1"/>
                          </a:solidFill>
                        </a:rPr>
                        <a:t>0.35/</a:t>
                      </a:r>
                    </a:p>
                    <a:p>
                      <a:pPr rtl="1"/>
                      <a:r>
                        <a:rPr lang="en-US" sz="1100" cap="none" spc="0">
                          <a:solidFill>
                            <a:schemeClr val="tx1"/>
                          </a:solidFill>
                        </a:rPr>
                        <a:t>0.52</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a:solidFill>
                            <a:schemeClr val="tx1"/>
                          </a:solidFill>
                        </a:rPr>
                        <a:t>0.46/</a:t>
                      </a:r>
                    </a:p>
                    <a:p>
                      <a:pPr rtl="1"/>
                      <a:r>
                        <a:rPr lang="en-US" sz="1100" cap="none" spc="0">
                          <a:solidFill>
                            <a:schemeClr val="tx1"/>
                          </a:solidFill>
                        </a:rPr>
                        <a:t>0.6</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dirty="0">
                          <a:solidFill>
                            <a:schemeClr val="tx1"/>
                          </a:solidFill>
                        </a:rPr>
                        <a:t>0.346/</a:t>
                      </a:r>
                    </a:p>
                    <a:p>
                      <a:pPr rtl="1"/>
                      <a:r>
                        <a:rPr lang="en-US" sz="1100" cap="none" spc="0" dirty="0">
                          <a:solidFill>
                            <a:schemeClr val="tx1"/>
                          </a:solidFill>
                        </a:rPr>
                        <a:t>0.517</a:t>
                      </a: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a:solidFill>
                            <a:schemeClr val="tx1"/>
                          </a:solidFill>
                        </a:rPr>
                        <a:t>Elastic(CBR)</a:t>
                      </a:r>
                    </a:p>
                    <a:p>
                      <a:pPr rtl="1"/>
                      <a:r>
                        <a:rPr lang="en-US" sz="1100" cap="none" spc="0">
                          <a:solidFill>
                            <a:schemeClr val="tx1"/>
                          </a:solidFill>
                        </a:rPr>
                        <a:t>Cosine</a:t>
                      </a: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2180100743"/>
                  </a:ext>
                </a:extLst>
              </a:tr>
              <a:tr h="575257">
                <a:tc>
                  <a:txBody>
                    <a:bodyPr/>
                    <a:lstStyle/>
                    <a:p>
                      <a:pPr rtl="1"/>
                      <a:r>
                        <a:rPr lang="en-US" sz="1100" cap="none" spc="0">
                          <a:solidFill>
                            <a:schemeClr val="tx1"/>
                          </a:solidFill>
                        </a:rPr>
                        <a:t>0.352</a:t>
                      </a:r>
                      <a:endParaRPr lang="he-IL" sz="1100" cap="none" spc="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0/</a:t>
                      </a:r>
                    </a:p>
                    <a:p>
                      <a:pPr rtl="1"/>
                      <a:r>
                        <a:rPr lang="en-US" sz="1100" cap="none" spc="0">
                          <a:solidFill>
                            <a:schemeClr val="tx1"/>
                          </a:solidFill>
                        </a:rPr>
                        <a:t>0.57</a:t>
                      </a: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0.03/</a:t>
                      </a:r>
                    </a:p>
                    <a:p>
                      <a:pPr rtl="1"/>
                      <a:r>
                        <a:rPr lang="en-US" sz="1100" cap="none" spc="0">
                          <a:solidFill>
                            <a:schemeClr val="tx1"/>
                          </a:solidFill>
                        </a:rPr>
                        <a:t>0.67</a:t>
                      </a:r>
                      <a:endParaRPr lang="he-IL" sz="1100" cap="none" spc="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0/</a:t>
                      </a:r>
                    </a:p>
                    <a:p>
                      <a:pPr rtl="1"/>
                      <a:r>
                        <a:rPr lang="en-US" sz="1100" cap="none" spc="0">
                          <a:solidFill>
                            <a:schemeClr val="tx1"/>
                          </a:solidFill>
                        </a:rPr>
                        <a:t>0.49</a:t>
                      </a:r>
                      <a:endParaRPr lang="he-IL" sz="1100" cap="none" spc="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0.03/</a:t>
                      </a:r>
                    </a:p>
                    <a:p>
                      <a:pPr rtl="1"/>
                      <a:r>
                        <a:rPr lang="en-US" sz="1100" cap="none" spc="0">
                          <a:solidFill>
                            <a:schemeClr val="tx1"/>
                          </a:solidFill>
                        </a:rPr>
                        <a:t>0.672</a:t>
                      </a:r>
                      <a:endParaRPr lang="he-IL" sz="1100" cap="none" spc="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Elastic(CBR) Max inner product</a:t>
                      </a: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601356859"/>
                  </a:ext>
                </a:extLst>
              </a:tr>
              <a:tr h="575257">
                <a:tc>
                  <a:txBody>
                    <a:bodyPr/>
                    <a:lstStyle/>
                    <a:p>
                      <a:pPr rtl="1"/>
                      <a:r>
                        <a:rPr lang="en-US" sz="1100" cap="none" spc="0">
                          <a:solidFill>
                            <a:schemeClr val="tx1"/>
                          </a:solidFill>
                        </a:rPr>
                        <a:t>0.507</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a:solidFill>
                            <a:schemeClr val="tx1"/>
                          </a:solidFill>
                        </a:rPr>
                        <a:t>0.33/</a:t>
                      </a:r>
                    </a:p>
                    <a:p>
                      <a:pPr rtl="1"/>
                      <a:r>
                        <a:rPr lang="en-US" sz="1100" cap="none" spc="0">
                          <a:solidFill>
                            <a:schemeClr val="tx1"/>
                          </a:solidFill>
                        </a:rPr>
                        <a:t>0.7</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dirty="0">
                          <a:solidFill>
                            <a:schemeClr val="tx1"/>
                          </a:solidFill>
                        </a:rPr>
                        <a:t>0.33/</a:t>
                      </a:r>
                    </a:p>
                    <a:p>
                      <a:pPr rtl="1"/>
                      <a:r>
                        <a:rPr lang="en-US" sz="1100" cap="none" spc="0" dirty="0">
                          <a:solidFill>
                            <a:schemeClr val="tx1"/>
                          </a:solidFill>
                        </a:rPr>
                        <a:t>0.69</a:t>
                      </a:r>
                      <a:endParaRPr lang="he-IL" sz="1100" cap="none" spc="0" dirty="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a:solidFill>
                            <a:schemeClr val="tx1"/>
                          </a:solidFill>
                        </a:rPr>
                        <a:t>0.55/</a:t>
                      </a:r>
                    </a:p>
                    <a:p>
                      <a:pPr rtl="1"/>
                      <a:r>
                        <a:rPr lang="en-US" sz="1100" cap="none" spc="0">
                          <a:solidFill>
                            <a:schemeClr val="tx1"/>
                          </a:solidFill>
                        </a:rPr>
                        <a:t>0.77</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a:solidFill>
                            <a:schemeClr val="tx1"/>
                          </a:solidFill>
                        </a:rPr>
                        <a:t>0.329/</a:t>
                      </a:r>
                    </a:p>
                    <a:p>
                      <a:pPr rtl="1"/>
                      <a:r>
                        <a:rPr lang="en-US" sz="1100" cap="none" spc="0">
                          <a:solidFill>
                            <a:schemeClr val="tx1"/>
                          </a:solidFill>
                        </a:rPr>
                        <a:t>0.685</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rtl="1"/>
                      <a:r>
                        <a:rPr lang="en-US" sz="1100" cap="none" spc="0">
                          <a:solidFill>
                            <a:schemeClr val="tx1"/>
                          </a:solidFill>
                        </a:rPr>
                        <a:t>Hallucinator</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786797376"/>
                  </a:ext>
                </a:extLst>
              </a:tr>
              <a:tr h="575257">
                <a:tc>
                  <a:txBody>
                    <a:bodyPr/>
                    <a:lstStyle/>
                    <a:p>
                      <a:pPr rtl="1"/>
                      <a:r>
                        <a:rPr lang="en-US" sz="1100" cap="none" spc="0">
                          <a:solidFill>
                            <a:schemeClr val="tx1"/>
                          </a:solidFill>
                        </a:rPr>
                        <a:t>0.183</a:t>
                      </a:r>
                      <a:endParaRPr lang="he-IL" sz="1100" cap="none" spc="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0.01/</a:t>
                      </a:r>
                    </a:p>
                    <a:p>
                      <a:pPr rtl="1"/>
                      <a:r>
                        <a:rPr lang="en-US" sz="1100" cap="none" spc="0">
                          <a:solidFill>
                            <a:schemeClr val="tx1"/>
                          </a:solidFill>
                        </a:rPr>
                        <a:t>0.14</a:t>
                      </a:r>
                      <a:endParaRPr lang="he-IL" sz="1100" cap="none" spc="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0.07/</a:t>
                      </a:r>
                    </a:p>
                    <a:p>
                      <a:pPr rtl="1"/>
                      <a:r>
                        <a:rPr lang="en-US" sz="1100" cap="none" spc="0">
                          <a:solidFill>
                            <a:schemeClr val="tx1"/>
                          </a:solidFill>
                        </a:rPr>
                        <a:t>0.3</a:t>
                      </a:r>
                      <a:endParaRPr lang="he-IL" sz="1100" cap="none" spc="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0/</a:t>
                      </a:r>
                    </a:p>
                    <a:p>
                      <a:pPr rtl="1"/>
                      <a:r>
                        <a:rPr lang="en-US" sz="1100" cap="none" spc="0">
                          <a:solidFill>
                            <a:schemeClr val="tx1"/>
                          </a:solidFill>
                        </a:rPr>
                        <a:t>0.09</a:t>
                      </a: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0.06/</a:t>
                      </a:r>
                    </a:p>
                    <a:p>
                      <a:pPr rtl="1"/>
                      <a:r>
                        <a:rPr lang="en-US" sz="1100" cap="none" spc="0">
                          <a:solidFill>
                            <a:schemeClr val="tx1"/>
                          </a:solidFill>
                        </a:rPr>
                        <a:t>0.302</a:t>
                      </a:r>
                      <a:endParaRPr lang="he-IL" sz="1100" cap="none" spc="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rtl="1"/>
                      <a:r>
                        <a:rPr lang="en-US" sz="1100" cap="none" spc="0">
                          <a:solidFill>
                            <a:schemeClr val="tx1"/>
                          </a:solidFill>
                        </a:rPr>
                        <a:t>Siamese Network</a:t>
                      </a:r>
                      <a:endParaRPr lang="he-IL" sz="1100" cap="none" spc="0">
                        <a:solidFill>
                          <a:schemeClr val="tx1"/>
                        </a:solidFill>
                      </a:endParaRPr>
                    </a:p>
                  </a:txBody>
                  <a:tcPr marL="0" marR="59307" marT="17791" marB="59307">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127124199"/>
                  </a:ext>
                </a:extLst>
              </a:tr>
              <a:tr h="575257">
                <a:tc>
                  <a:txBody>
                    <a:bodyPr/>
                    <a:lstStyle/>
                    <a:p>
                      <a:pPr rtl="1"/>
                      <a:r>
                        <a:rPr lang="en-US" sz="1100" cap="none" spc="0">
                          <a:solidFill>
                            <a:schemeClr val="tx1"/>
                          </a:solidFill>
                        </a:rPr>
                        <a:t>0.374</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12700" cmpd="sng">
                      <a:noFill/>
                      <a:prstDash val="solid"/>
                    </a:lnB>
                    <a:noFill/>
                  </a:tcPr>
                </a:tc>
                <a:tc>
                  <a:txBody>
                    <a:bodyPr/>
                    <a:lstStyle/>
                    <a:p>
                      <a:pPr rtl="1"/>
                      <a:r>
                        <a:rPr lang="en-US" sz="1100" cap="none" spc="0">
                          <a:solidFill>
                            <a:schemeClr val="tx1"/>
                          </a:solidFill>
                        </a:rPr>
                        <a:t>0.31/</a:t>
                      </a:r>
                    </a:p>
                    <a:p>
                      <a:pPr rtl="1"/>
                      <a:r>
                        <a:rPr lang="en-US" sz="1100" cap="none" spc="0">
                          <a:solidFill>
                            <a:schemeClr val="tx1"/>
                          </a:solidFill>
                        </a:rPr>
                        <a:t>0.5</a:t>
                      </a:r>
                    </a:p>
                  </a:txBody>
                  <a:tcPr marL="0" marR="59307" marT="17791" marB="59307">
                    <a:lnL w="12700" cmpd="sng">
                      <a:noFill/>
                      <a:prstDash val="solid"/>
                    </a:lnL>
                    <a:lnR w="12700" cmpd="sng">
                      <a:noFill/>
                      <a:prstDash val="solid"/>
                    </a:lnR>
                    <a:lnT w="12700" cmpd="sng">
                      <a:noFill/>
                      <a:prstDash val="solid"/>
                    </a:lnT>
                    <a:lnB w="12700" cmpd="sng">
                      <a:noFill/>
                      <a:prstDash val="solid"/>
                    </a:lnB>
                    <a:noFill/>
                  </a:tcPr>
                </a:tc>
                <a:tc>
                  <a:txBody>
                    <a:bodyPr/>
                    <a:lstStyle/>
                    <a:p>
                      <a:pPr rtl="1"/>
                      <a:r>
                        <a:rPr lang="en-US" sz="1100" cap="none" spc="0">
                          <a:solidFill>
                            <a:schemeClr val="tx1"/>
                          </a:solidFill>
                        </a:rPr>
                        <a:t>0.27/</a:t>
                      </a:r>
                    </a:p>
                    <a:p>
                      <a:pPr rtl="1"/>
                      <a:r>
                        <a:rPr lang="en-US" sz="1100" cap="none" spc="0">
                          <a:solidFill>
                            <a:schemeClr val="tx1"/>
                          </a:solidFill>
                        </a:rPr>
                        <a:t>0.48</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12700" cmpd="sng">
                      <a:noFill/>
                      <a:prstDash val="solid"/>
                    </a:lnB>
                    <a:noFill/>
                  </a:tcPr>
                </a:tc>
                <a:tc>
                  <a:txBody>
                    <a:bodyPr/>
                    <a:lstStyle/>
                    <a:p>
                      <a:pPr rtl="1"/>
                      <a:r>
                        <a:rPr lang="en-US" sz="1100" cap="none" spc="0">
                          <a:solidFill>
                            <a:schemeClr val="tx1"/>
                          </a:solidFill>
                        </a:rPr>
                        <a:t>0.46/</a:t>
                      </a:r>
                    </a:p>
                    <a:p>
                      <a:pPr rtl="1"/>
                      <a:r>
                        <a:rPr lang="en-US" sz="1100" cap="none" spc="0">
                          <a:solidFill>
                            <a:schemeClr val="tx1"/>
                          </a:solidFill>
                        </a:rPr>
                        <a:t>0.57</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12700" cmpd="sng">
                      <a:noFill/>
                      <a:prstDash val="solid"/>
                    </a:lnB>
                    <a:noFill/>
                  </a:tcPr>
                </a:tc>
                <a:tc>
                  <a:txBody>
                    <a:bodyPr/>
                    <a:lstStyle/>
                    <a:p>
                      <a:pPr rtl="1"/>
                      <a:r>
                        <a:rPr lang="en-US" sz="1100" cap="none" spc="0">
                          <a:solidFill>
                            <a:schemeClr val="tx1"/>
                          </a:solidFill>
                        </a:rPr>
                        <a:t>0.272/</a:t>
                      </a:r>
                    </a:p>
                    <a:p>
                      <a:pPr rtl="1"/>
                      <a:r>
                        <a:rPr lang="en-US" sz="1100" cap="none" spc="0">
                          <a:solidFill>
                            <a:schemeClr val="tx1"/>
                          </a:solidFill>
                        </a:rPr>
                        <a:t>0.476</a:t>
                      </a:r>
                      <a:endParaRPr lang="he-IL" sz="1100" cap="none" spc="0">
                        <a:solidFill>
                          <a:schemeClr val="tx1"/>
                        </a:solidFill>
                      </a:endParaRPr>
                    </a:p>
                  </a:txBody>
                  <a:tcPr marL="0" marR="59307" marT="17791" marB="59307">
                    <a:lnL w="12700" cmpd="sng">
                      <a:noFill/>
                      <a:prstDash val="solid"/>
                    </a:lnL>
                    <a:lnR w="12700" cmpd="sng">
                      <a:noFill/>
                      <a:prstDash val="solid"/>
                    </a:lnR>
                    <a:lnT w="12700" cmpd="sng">
                      <a:noFill/>
                      <a:prstDash val="solid"/>
                    </a:lnT>
                    <a:lnB w="12700" cmpd="sng">
                      <a:noFill/>
                      <a:prstDash val="solid"/>
                    </a:lnB>
                    <a:noFill/>
                  </a:tcPr>
                </a:tc>
                <a:tc>
                  <a:txBody>
                    <a:bodyPr/>
                    <a:lstStyle/>
                    <a:p>
                      <a:pPr rtl="1"/>
                      <a:r>
                        <a:rPr lang="en-US" sz="1100" u="none" cap="none" spc="0" dirty="0">
                          <a:solidFill>
                            <a:schemeClr val="tx1"/>
                          </a:solidFill>
                        </a:rPr>
                        <a:t>UMVD-FSL(Images)</a:t>
                      </a:r>
                      <a:endParaRPr lang="he-IL" sz="1100" u="none" cap="none" spc="0" dirty="0">
                        <a:solidFill>
                          <a:schemeClr val="tx1"/>
                        </a:solidFill>
                      </a:endParaRPr>
                    </a:p>
                  </a:txBody>
                  <a:tcPr marL="0" marR="59307" marT="17791" marB="59307">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73221159"/>
                  </a:ext>
                </a:extLst>
              </a:tr>
            </a:tbl>
          </a:graphicData>
        </a:graphic>
      </p:graphicFrame>
    </p:spTree>
    <p:extLst>
      <p:ext uri="{BB962C8B-B14F-4D97-AF65-F5344CB8AC3E}">
        <p14:creationId xmlns:p14="http://schemas.microsoft.com/office/powerpoint/2010/main" val="769697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E7CCBA-9142-C82C-9E1C-C5C926718149}"/>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9" name="Straight Connector 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3" name="Isosceles Triangle 1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7" name="Isosceles Triangle 1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8" name="Isosceles Triangle 1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grpSp>
      <p:sp>
        <p:nvSpPr>
          <p:cNvPr id="2" name="Title 1">
            <a:extLst>
              <a:ext uri="{FF2B5EF4-FFF2-40B4-BE49-F238E27FC236}">
                <a16:creationId xmlns:a16="http://schemas.microsoft.com/office/drawing/2014/main" id="{B89D7A44-FA3C-38F2-13AB-6439480F984A}"/>
              </a:ext>
            </a:extLst>
          </p:cNvPr>
          <p:cNvSpPr>
            <a:spLocks noGrp="1"/>
          </p:cNvSpPr>
          <p:nvPr>
            <p:ph type="title"/>
          </p:nvPr>
        </p:nvSpPr>
        <p:spPr>
          <a:xfrm>
            <a:off x="562555" y="5337691"/>
            <a:ext cx="5755351" cy="1087656"/>
          </a:xfrm>
        </p:spPr>
        <p:txBody>
          <a:bodyPr vert="horz" lIns="91440" tIns="45720" rIns="91440" bIns="45720" rtlCol="0" anchor="b">
            <a:normAutofit/>
          </a:bodyPr>
          <a:lstStyle/>
          <a:p>
            <a:pPr>
              <a:lnSpc>
                <a:spcPct val="90000"/>
              </a:lnSpc>
            </a:pPr>
            <a:r>
              <a:rPr lang="en-US" kern="1200" dirty="0">
                <a:solidFill>
                  <a:schemeClr val="accent1"/>
                </a:solidFill>
                <a:latin typeface="+mj-lt"/>
                <a:ea typeface="+mj-ea"/>
                <a:cs typeface="+mj-cs"/>
              </a:rPr>
              <a:t>Results Comparison</a:t>
            </a:r>
            <a:br>
              <a:rPr lang="en-US" kern="1200" dirty="0">
                <a:solidFill>
                  <a:schemeClr val="accent1"/>
                </a:solidFill>
                <a:latin typeface="+mj-lt"/>
                <a:ea typeface="+mj-ea"/>
                <a:cs typeface="+mj-cs"/>
              </a:rPr>
            </a:br>
            <a:r>
              <a:rPr lang="en-US" kern="1200" dirty="0">
                <a:solidFill>
                  <a:schemeClr val="accent1"/>
                </a:solidFill>
                <a:latin typeface="+mj-lt"/>
                <a:ea typeface="+mj-ea"/>
                <a:cs typeface="+mj-cs"/>
              </a:rPr>
              <a:t> – One Sample</a:t>
            </a:r>
          </a:p>
        </p:txBody>
      </p:sp>
      <p:graphicFrame>
        <p:nvGraphicFramePr>
          <p:cNvPr id="3" name="תרשים 2">
            <a:extLst>
              <a:ext uri="{FF2B5EF4-FFF2-40B4-BE49-F238E27FC236}">
                <a16:creationId xmlns:a16="http://schemas.microsoft.com/office/drawing/2014/main" id="{3D05C2AC-B08A-58AF-A1CD-7F6C14FA496D}"/>
              </a:ext>
            </a:extLst>
          </p:cNvPr>
          <p:cNvGraphicFramePr>
            <a:graphicFrameLocks/>
          </p:cNvGraphicFramePr>
          <p:nvPr>
            <p:extLst>
              <p:ext uri="{D42A27DB-BD31-4B8C-83A1-F6EECF244321}">
                <p14:modId xmlns:p14="http://schemas.microsoft.com/office/powerpoint/2010/main" val="2096110997"/>
              </p:ext>
            </p:extLst>
          </p:nvPr>
        </p:nvGraphicFramePr>
        <p:xfrm>
          <a:off x="478971" y="435429"/>
          <a:ext cx="6876314" cy="47897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תרשים 3">
            <a:extLst>
              <a:ext uri="{FF2B5EF4-FFF2-40B4-BE49-F238E27FC236}">
                <a16:creationId xmlns:a16="http://schemas.microsoft.com/office/drawing/2014/main" id="{3D05C2AC-B08A-58AF-A1CD-7F6C14FA496D}"/>
              </a:ext>
            </a:extLst>
          </p:cNvPr>
          <p:cNvGraphicFramePr>
            <a:graphicFrameLocks/>
          </p:cNvGraphicFramePr>
          <p:nvPr>
            <p:extLst>
              <p:ext uri="{D42A27DB-BD31-4B8C-83A1-F6EECF244321}">
                <p14:modId xmlns:p14="http://schemas.microsoft.com/office/powerpoint/2010/main" val="2108772507"/>
              </p:ext>
            </p:extLst>
          </p:nvPr>
        </p:nvGraphicFramePr>
        <p:xfrm>
          <a:off x="463024" y="711241"/>
          <a:ext cx="6876313" cy="39536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6277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Additional Observations</a:t>
            </a:r>
          </a:p>
        </p:txBody>
      </p:sp>
      <p:sp>
        <p:nvSpPr>
          <p:cNvPr id="3" name="Content Placeholder 2"/>
          <p:cNvSpPr>
            <a:spLocks noGrp="1"/>
          </p:cNvSpPr>
          <p:nvPr>
            <p:ph idx="1"/>
          </p:nvPr>
        </p:nvSpPr>
        <p:spPr/>
        <p:txBody>
          <a:bodyPr>
            <a:normAutofit fontScale="85000" lnSpcReduction="10000"/>
          </a:bodyPr>
          <a:lstStyle/>
          <a:p>
            <a:r>
              <a:rPr lang="en-US" b="1" dirty="0"/>
              <a:t>Results Analysis:</a:t>
            </a:r>
            <a:r>
              <a:rPr lang="en-US" dirty="0"/>
              <a:t> The Elastic (CBR) model outperformed all other few-shot models we implemented. The Hallucinator model came closest to the CBR results and even surpassed it in terms of precision for the second class when using the full dataset.</a:t>
            </a:r>
            <a:br>
              <a:rPr lang="en-US" dirty="0"/>
            </a:br>
            <a:r>
              <a:rPr lang="en-US" dirty="0"/>
              <a:t>For one-sample data, the CBR even out performed RF!</a:t>
            </a:r>
            <a:br>
              <a:rPr lang="en-US" dirty="0"/>
            </a:br>
            <a:endParaRPr lang="en-US" dirty="0"/>
          </a:p>
          <a:p>
            <a:r>
              <a:rPr lang="en-US" b="1" dirty="0"/>
              <a:t>Challenges:</a:t>
            </a:r>
            <a:r>
              <a:rPr lang="en-US" dirty="0"/>
              <a:t> One notable issue with the Elastic model was its handling of single-sample cases, where there were insufficient samples to produce a result. To address this, we classified such "no result" cases as out-of-distribution (OOD).</a:t>
            </a:r>
          </a:p>
          <a:p>
            <a:r>
              <a:rPr lang="en-US" b="1" dirty="0"/>
              <a:t>Note: </a:t>
            </a:r>
            <a:r>
              <a:rPr lang="en-US" dirty="0"/>
              <a:t>The results presented in the previous slides reflect the best run of the Elastic Search model. However, there were instances where the Hallucinator outperformed the CBR model in terms of accuracy. This variability is likely due to the way Elastic Search indexes the data differently with each execution.</a:t>
            </a:r>
          </a:p>
          <a:p>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320800"/>
          </a:xfrm>
        </p:spPr>
        <p:txBody>
          <a:bodyPr anchor="t">
            <a:normAutofit/>
          </a:bodyPr>
          <a:lstStyle/>
          <a:p>
            <a:r>
              <a:rPr lang="en-US" b="1"/>
              <a:t>Summary</a:t>
            </a:r>
            <a:endParaRPr lang="en-US"/>
          </a:p>
        </p:txBody>
      </p:sp>
      <p:sp>
        <p:nvSpPr>
          <p:cNvPr id="3" name="Content Placeholder 2"/>
          <p:cNvSpPr>
            <a:spLocks noGrp="1"/>
          </p:cNvSpPr>
          <p:nvPr>
            <p:ph idx="1"/>
          </p:nvPr>
        </p:nvSpPr>
        <p:spPr>
          <a:xfrm>
            <a:off x="508000" y="2160590"/>
            <a:ext cx="3915323" cy="3701270"/>
          </a:xfrm>
        </p:spPr>
        <p:txBody>
          <a:bodyPr>
            <a:normAutofit/>
          </a:bodyPr>
          <a:lstStyle/>
          <a:p>
            <a:pPr marL="0" indent="0">
              <a:buNone/>
            </a:pPr>
            <a:r>
              <a:rPr lang="en-US"/>
              <a:t>The CBR model demonstrated the best results in terms of accuracy, although some other models required slightly less training time. Additionally, a notable advantage of the Elastic approach is its ability to update in real-time—when a new class is introduced, there's no need for re-training. The class can simply be added to the Elastic database, allowing classification to begin immediately.</a:t>
            </a:r>
          </a:p>
        </p:txBody>
      </p:sp>
      <p:pic>
        <p:nvPicPr>
          <p:cNvPr id="7" name="Graphic 6" descr="Statistics">
            <a:extLst>
              <a:ext uri="{FF2B5EF4-FFF2-40B4-BE49-F238E27FC236}">
                <a16:creationId xmlns:a16="http://schemas.microsoft.com/office/drawing/2014/main" id="{51F2BB04-1845-A3B4-0BD0-DCAEA37818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65562" y="2159000"/>
            <a:ext cx="2359152" cy="235915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BCE0E5-B18D-420A-0F3E-6B05A4F6B6DE}"/>
            </a:ext>
          </a:extLst>
        </p:cNvPr>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357FCD3-7FF9-C25A-1010-89B53329F252}"/>
              </a:ext>
            </a:extLst>
          </p:cNvPr>
          <p:cNvSpPr>
            <a:spLocks noGrp="1"/>
          </p:cNvSpPr>
          <p:nvPr>
            <p:ph type="title"/>
          </p:nvPr>
        </p:nvSpPr>
        <p:spPr>
          <a:xfrm>
            <a:off x="482600" y="816638"/>
            <a:ext cx="2525519" cy="5224724"/>
          </a:xfrm>
        </p:spPr>
        <p:txBody>
          <a:bodyPr anchor="ctr">
            <a:normAutofit/>
          </a:bodyPr>
          <a:lstStyle/>
          <a:p>
            <a:r>
              <a:rPr lang="en-US" b="1" dirty="0"/>
              <a:t>Future Work</a:t>
            </a:r>
            <a:endParaRPr dirty="0"/>
          </a:p>
        </p:txBody>
      </p:sp>
      <p:sp>
        <p:nvSpPr>
          <p:cNvPr id="3" name="Content Placeholder 2">
            <a:extLst>
              <a:ext uri="{FF2B5EF4-FFF2-40B4-BE49-F238E27FC236}">
                <a16:creationId xmlns:a16="http://schemas.microsoft.com/office/drawing/2014/main" id="{FF840FC9-C7C2-A52B-566B-A9BEFF2BDEDA}"/>
              </a:ext>
            </a:extLst>
          </p:cNvPr>
          <p:cNvSpPr>
            <a:spLocks noGrp="1"/>
          </p:cNvSpPr>
          <p:nvPr>
            <p:ph idx="1"/>
          </p:nvPr>
        </p:nvSpPr>
        <p:spPr>
          <a:xfrm>
            <a:off x="3490721" y="816638"/>
            <a:ext cx="3464779" cy="5224724"/>
          </a:xfrm>
        </p:spPr>
        <p:txBody>
          <a:bodyPr anchor="ctr">
            <a:normAutofit/>
          </a:bodyPr>
          <a:lstStyle/>
          <a:p>
            <a:pPr marL="0" indent="0">
              <a:buNone/>
            </a:pPr>
            <a:r>
              <a:rPr lang="en-US" dirty="0"/>
              <a:t>We propose focusing on improving the other models we presented by implementing them fully as described in the relevant research papers. This includes utilizing the complete dataset instead of performing feature selection beforehand, which could potentially enhance the results. This work might also align well with Ran's next course, where we will delve deeper into DLM and explore its applications more thoroughly.</a:t>
            </a:r>
          </a:p>
        </p:txBody>
      </p:sp>
    </p:spTree>
    <p:extLst>
      <p:ext uri="{BB962C8B-B14F-4D97-AF65-F5344CB8AC3E}">
        <p14:creationId xmlns:p14="http://schemas.microsoft.com/office/powerpoint/2010/main" val="1360570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grpSp>
      <p:sp>
        <p:nvSpPr>
          <p:cNvPr id="2" name="Title 1"/>
          <p:cNvSpPr>
            <a:spLocks noGrp="1"/>
          </p:cNvSpPr>
          <p:nvPr>
            <p:ph type="title"/>
          </p:nvPr>
        </p:nvSpPr>
        <p:spPr>
          <a:xfrm>
            <a:off x="739476" y="4553712"/>
            <a:ext cx="6216024" cy="1096316"/>
          </a:xfrm>
        </p:spPr>
        <p:txBody>
          <a:bodyPr vert="horz" lIns="91440" tIns="45720" rIns="91440" bIns="45720" rtlCol="0" anchor="b">
            <a:normAutofit/>
          </a:bodyPr>
          <a:lstStyle/>
          <a:p>
            <a:pPr algn="ctr"/>
            <a:r>
              <a:rPr lang="en-US" sz="4200" kern="1200">
                <a:solidFill>
                  <a:schemeClr val="accent1"/>
                </a:solidFill>
                <a:latin typeface="+mj-lt"/>
                <a:ea typeface="+mj-ea"/>
                <a:cs typeface="+mj-cs"/>
              </a:rPr>
              <a:t>Questions</a:t>
            </a:r>
          </a:p>
        </p:txBody>
      </p:sp>
      <p:pic>
        <p:nvPicPr>
          <p:cNvPr id="6" name="Graphic 5" descr="Questions">
            <a:extLst>
              <a:ext uri="{FF2B5EF4-FFF2-40B4-BE49-F238E27FC236}">
                <a16:creationId xmlns:a16="http://schemas.microsoft.com/office/drawing/2014/main" id="{B284CBDB-3B82-322E-B654-85816F770D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7763" y="934222"/>
            <a:ext cx="3299450" cy="32994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5283-E256-A61B-1DE2-78AB8A4CBE78}"/>
              </a:ext>
            </a:extLst>
          </p:cNvPr>
          <p:cNvSpPr>
            <a:spLocks noGrp="1"/>
          </p:cNvSpPr>
          <p:nvPr>
            <p:ph type="title"/>
          </p:nvPr>
        </p:nvSpPr>
        <p:spPr>
          <a:xfrm>
            <a:off x="750436" y="886968"/>
            <a:ext cx="2508506" cy="747102"/>
          </a:xfrm>
        </p:spPr>
        <p:txBody>
          <a:bodyPr>
            <a:normAutofit/>
          </a:bodyPr>
          <a:lstStyle/>
          <a:p>
            <a:r>
              <a:rPr lang="en-GB" sz="3600" dirty="0"/>
              <a:t>CBR Model</a:t>
            </a:r>
            <a:endParaRPr lang="en-IL" sz="3600" dirty="0"/>
          </a:p>
        </p:txBody>
      </p:sp>
      <p:sp>
        <p:nvSpPr>
          <p:cNvPr id="4" name="Text Placeholder 3">
            <a:extLst>
              <a:ext uri="{FF2B5EF4-FFF2-40B4-BE49-F238E27FC236}">
                <a16:creationId xmlns:a16="http://schemas.microsoft.com/office/drawing/2014/main" id="{ADD45556-B938-4F4D-F337-4BFD9522434B}"/>
              </a:ext>
            </a:extLst>
          </p:cNvPr>
          <p:cNvSpPr>
            <a:spLocks noGrp="1"/>
          </p:cNvSpPr>
          <p:nvPr>
            <p:ph type="body" sz="half" idx="2"/>
          </p:nvPr>
        </p:nvSpPr>
        <p:spPr>
          <a:xfrm>
            <a:off x="609598" y="1864023"/>
            <a:ext cx="3422906" cy="4427049"/>
          </a:xfrm>
        </p:spPr>
        <p:txBody>
          <a:bodyPr>
            <a:normAutofit/>
          </a:bodyPr>
          <a:lstStyle/>
          <a:p>
            <a:pPr>
              <a:lnSpc>
                <a:spcPct val="150000"/>
              </a:lnSpc>
            </a:pPr>
            <a:r>
              <a:rPr lang="en-US" dirty="0"/>
              <a:t>Encrypted traffic classification by using Approximate Nearest Neighbors (ANN).1</a:t>
            </a:r>
            <a:br>
              <a:rPr lang="en-US" dirty="0"/>
            </a:br>
            <a:r>
              <a:rPr lang="en-US" dirty="0"/>
              <a:t>This method retrieves the closest matching cases from a pre-indexed database, allowing efficient classification of both existing and new traffic classes without the need for retraining.</a:t>
            </a:r>
            <a:br>
              <a:rPr lang="en-US" dirty="0"/>
            </a:br>
            <a:r>
              <a:rPr lang="en-US" dirty="0"/>
              <a:t>The model is designed to adapt dynamically to new data while maintaining high accuracy, making it particularly effective for real-time encrypted traffic classification.</a:t>
            </a:r>
          </a:p>
        </p:txBody>
      </p:sp>
      <p:pic>
        <p:nvPicPr>
          <p:cNvPr id="12" name="Content Placeholder 11">
            <a:extLst>
              <a:ext uri="{FF2B5EF4-FFF2-40B4-BE49-F238E27FC236}">
                <a16:creationId xmlns:a16="http://schemas.microsoft.com/office/drawing/2014/main" id="{7DACCE93-7B91-FFEE-D15D-33EFCABF3568}"/>
              </a:ext>
            </a:extLst>
          </p:cNvPr>
          <p:cNvPicPr>
            <a:picLocks noGrp="1" noChangeAspect="1"/>
          </p:cNvPicPr>
          <p:nvPr>
            <p:ph idx="1"/>
          </p:nvPr>
        </p:nvPicPr>
        <p:blipFill>
          <a:blip r:embed="rId2"/>
          <a:stretch>
            <a:fillRect/>
          </a:stretch>
        </p:blipFill>
        <p:spPr>
          <a:xfrm>
            <a:off x="4457775" y="1792060"/>
            <a:ext cx="2572893" cy="327387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29372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grpSp>
      <p:sp>
        <p:nvSpPr>
          <p:cNvPr id="2" name="Title 1"/>
          <p:cNvSpPr>
            <a:spLocks noGrp="1"/>
          </p:cNvSpPr>
          <p:nvPr>
            <p:ph type="title"/>
          </p:nvPr>
        </p:nvSpPr>
        <p:spPr>
          <a:xfrm>
            <a:off x="3730752" y="1265314"/>
            <a:ext cx="3224750"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Thank You</a:t>
            </a: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80" y="1270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pic>
        <p:nvPicPr>
          <p:cNvPr id="6" name="Graphic 5" descr="Handshake">
            <a:extLst>
              <a:ext uri="{FF2B5EF4-FFF2-40B4-BE49-F238E27FC236}">
                <a16:creationId xmlns:a16="http://schemas.microsoft.com/office/drawing/2014/main" id="{B64F5DAB-BC5E-6948-7568-E1BB4A4E35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6453" y="2020850"/>
            <a:ext cx="2824269" cy="282426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962" y="1179151"/>
            <a:ext cx="2475485" cy="4463889"/>
          </a:xfrm>
        </p:spPr>
        <p:txBody>
          <a:bodyPr anchor="ctr">
            <a:normAutofit/>
          </a:bodyPr>
          <a:lstStyle/>
          <a:p>
            <a:r>
              <a:t>Research Question</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336549"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2502"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4188" y="1109145"/>
            <a:ext cx="4755762" cy="4603900"/>
          </a:xfrm>
        </p:spPr>
        <p:txBody>
          <a:bodyPr anchor="ctr">
            <a:normAutofit/>
          </a:bodyPr>
          <a:lstStyle/>
          <a:p>
            <a:r>
              <a:rPr lang="en-US" sz="1600" dirty="0"/>
              <a:t>Can an alternative model outperform the CBR model when applied to the same dataset</a:t>
            </a:r>
            <a:br>
              <a:rPr lang="en-US" sz="1600" dirty="0"/>
            </a:br>
            <a:r>
              <a:rPr lang="en-US" sz="1600" dirty="0"/>
              <a:t>and feature distribution?</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523104" y="0"/>
            <a:ext cx="631947"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320800"/>
          </a:xfrm>
        </p:spPr>
        <p:txBody>
          <a:bodyPr>
            <a:normAutofit/>
          </a:bodyPr>
          <a:lstStyle/>
          <a:p>
            <a:pPr>
              <a:lnSpc>
                <a:spcPct val="90000"/>
              </a:lnSpc>
            </a:pPr>
            <a:r>
              <a:rPr lang="en-US" sz="2500"/>
              <a:t>Problem Description</a:t>
            </a:r>
            <a:br>
              <a:rPr lang="en-US" sz="2500"/>
            </a:br>
            <a:r>
              <a:rPr lang="en-US" sz="2500"/>
              <a:t>Few-Shot Encrypted Traffic Classification</a:t>
            </a:r>
            <a:br>
              <a:rPr lang="en-US" sz="2500"/>
            </a:br>
            <a:endParaRPr lang="en-US" sz="2500"/>
          </a:p>
        </p:txBody>
      </p:sp>
      <p:graphicFrame>
        <p:nvGraphicFramePr>
          <p:cNvPr id="5" name="Content Placeholder 2">
            <a:extLst>
              <a:ext uri="{FF2B5EF4-FFF2-40B4-BE49-F238E27FC236}">
                <a16:creationId xmlns:a16="http://schemas.microsoft.com/office/drawing/2014/main" id="{1C49C2C5-CE32-014E-895D-8C95B1E525A9}"/>
              </a:ext>
            </a:extLst>
          </p:cNvPr>
          <p:cNvGraphicFramePr>
            <a:graphicFrameLocks noGrp="1"/>
          </p:cNvGraphicFramePr>
          <p:nvPr>
            <p:ph idx="1"/>
            <p:extLst>
              <p:ext uri="{D42A27DB-BD31-4B8C-83A1-F6EECF244321}">
                <p14:modId xmlns:p14="http://schemas.microsoft.com/office/powerpoint/2010/main" val="3176032192"/>
              </p:ext>
            </p:extLst>
          </p:nvPr>
        </p:nvGraphicFramePr>
        <p:xfrm>
          <a:off x="508396" y="2160588"/>
          <a:ext cx="6614779"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460601"/>
            <a:ext cx="6347713" cy="861662"/>
          </a:xfrm>
        </p:spPr>
        <p:txBody>
          <a:bodyPr/>
          <a:lstStyle/>
          <a:p>
            <a:r>
              <a:rPr dirty="0"/>
              <a:t>Background Reading</a:t>
            </a:r>
          </a:p>
        </p:txBody>
      </p:sp>
      <p:sp>
        <p:nvSpPr>
          <p:cNvPr id="3" name="Content Placeholder 2"/>
          <p:cNvSpPr>
            <a:spLocks noGrp="1"/>
          </p:cNvSpPr>
          <p:nvPr>
            <p:ph idx="1"/>
          </p:nvPr>
        </p:nvSpPr>
        <p:spPr>
          <a:xfrm>
            <a:off x="609599" y="1235521"/>
            <a:ext cx="4565920" cy="2078957"/>
          </a:xfrm>
        </p:spPr>
        <p:txBody>
          <a:bodyPr>
            <a:normAutofit fontScale="85000" lnSpcReduction="10000"/>
          </a:bodyPr>
          <a:lstStyle/>
          <a:p>
            <a:pPr marL="0" indent="0">
              <a:buNone/>
            </a:pPr>
            <a:r>
              <a:rPr dirty="0"/>
              <a:t>Few-Shot Encrypted Traffic Classification: A Survey</a:t>
            </a:r>
          </a:p>
          <a:p>
            <a:r>
              <a:rPr dirty="0"/>
              <a:t>Provides an overview</a:t>
            </a:r>
            <a:r>
              <a:rPr lang="en-US" dirty="0"/>
              <a:t> </a:t>
            </a:r>
            <a:r>
              <a:rPr dirty="0"/>
              <a:t>of methodologies</a:t>
            </a:r>
            <a:br>
              <a:rPr lang="en-US" dirty="0"/>
            </a:br>
            <a:r>
              <a:rPr dirty="0"/>
              <a:t>for encrypted traffic classification.</a:t>
            </a:r>
          </a:p>
          <a:p>
            <a:r>
              <a:rPr dirty="0"/>
              <a:t>Highlights challenges in few-shot learning scenarios.</a:t>
            </a:r>
          </a:p>
          <a:p>
            <a:r>
              <a:rPr dirty="0"/>
              <a:t>Discusses state-of-the-art techniques and their applications.</a:t>
            </a:r>
          </a:p>
        </p:txBody>
      </p:sp>
      <p:pic>
        <p:nvPicPr>
          <p:cNvPr id="5" name="Picture 4">
            <a:extLst>
              <a:ext uri="{FF2B5EF4-FFF2-40B4-BE49-F238E27FC236}">
                <a16:creationId xmlns:a16="http://schemas.microsoft.com/office/drawing/2014/main" id="{47CA0F76-59E0-870B-344F-7EE508364753}"/>
              </a:ext>
            </a:extLst>
          </p:cNvPr>
          <p:cNvPicPr>
            <a:picLocks noChangeAspect="1"/>
          </p:cNvPicPr>
          <p:nvPr/>
        </p:nvPicPr>
        <p:blipFill>
          <a:blip r:embed="rId3"/>
          <a:stretch>
            <a:fillRect/>
          </a:stretch>
        </p:blipFill>
        <p:spPr>
          <a:xfrm>
            <a:off x="5861307" y="767899"/>
            <a:ext cx="1690366" cy="2307999"/>
          </a:xfrm>
          <a:prstGeom prst="rect">
            <a:avLst/>
          </a:prstGeom>
          <a:ln>
            <a:noFill/>
          </a:ln>
          <a:effectLst>
            <a:outerShdw blurRad="190500" algn="tl" rotWithShape="0">
              <a:srgbClr val="000000">
                <a:alpha val="70000"/>
              </a:srgbClr>
            </a:outerShdw>
          </a:effectLst>
        </p:spPr>
      </p:pic>
      <p:pic>
        <p:nvPicPr>
          <p:cNvPr id="7" name="Picture 6" descr="A diagram of different colored rectangular shapes&#10;&#10;Description automatically generated">
            <a:extLst>
              <a:ext uri="{FF2B5EF4-FFF2-40B4-BE49-F238E27FC236}">
                <a16:creationId xmlns:a16="http://schemas.microsoft.com/office/drawing/2014/main" id="{82258CB2-CF82-81F9-FE81-193778D15B21}"/>
              </a:ext>
            </a:extLst>
          </p:cNvPr>
          <p:cNvPicPr>
            <a:picLocks noChangeAspect="1"/>
          </p:cNvPicPr>
          <p:nvPr/>
        </p:nvPicPr>
        <p:blipFill>
          <a:blip r:embed="rId4"/>
          <a:stretch>
            <a:fillRect/>
          </a:stretch>
        </p:blipFill>
        <p:spPr>
          <a:xfrm>
            <a:off x="1017587" y="3543523"/>
            <a:ext cx="7108826" cy="28991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D2D9B3-87AC-61F1-A5E7-DE51B5BD35FE}"/>
            </a:ext>
          </a:extLst>
        </p:cNvPr>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0BB303D-CDB6-727D-2DE6-3F8DA41C0A71}"/>
              </a:ext>
            </a:extLst>
          </p:cNvPr>
          <p:cNvSpPr>
            <a:spLocks noGrp="1"/>
          </p:cNvSpPr>
          <p:nvPr>
            <p:ph type="title"/>
          </p:nvPr>
        </p:nvSpPr>
        <p:spPr>
          <a:xfrm>
            <a:off x="482600" y="816638"/>
            <a:ext cx="2525519" cy="5224724"/>
          </a:xfrm>
        </p:spPr>
        <p:txBody>
          <a:bodyPr anchor="ctr">
            <a:normAutofit/>
          </a:bodyPr>
          <a:lstStyle/>
          <a:p>
            <a:r>
              <a:rPr lang="en-GB" sz="3300"/>
              <a:t>Background Reading</a:t>
            </a:r>
          </a:p>
        </p:txBody>
      </p:sp>
      <p:sp>
        <p:nvSpPr>
          <p:cNvPr id="3" name="Content Placeholder 2">
            <a:extLst>
              <a:ext uri="{FF2B5EF4-FFF2-40B4-BE49-F238E27FC236}">
                <a16:creationId xmlns:a16="http://schemas.microsoft.com/office/drawing/2014/main" id="{0562F600-31AB-A264-7AEE-257A4176B10F}"/>
              </a:ext>
            </a:extLst>
          </p:cNvPr>
          <p:cNvSpPr>
            <a:spLocks noGrp="1"/>
          </p:cNvSpPr>
          <p:nvPr>
            <p:ph idx="1"/>
          </p:nvPr>
        </p:nvSpPr>
        <p:spPr>
          <a:xfrm>
            <a:off x="3490721" y="816638"/>
            <a:ext cx="3464779" cy="5224724"/>
          </a:xfrm>
        </p:spPr>
        <p:txBody>
          <a:bodyPr anchor="ctr">
            <a:normAutofit/>
          </a:bodyPr>
          <a:lstStyle/>
          <a:p>
            <a:pPr>
              <a:lnSpc>
                <a:spcPct val="90000"/>
              </a:lnSpc>
            </a:pPr>
            <a:r>
              <a:rPr lang="en-US" sz="1400" b="0" i="0" u="none" strike="noStrike" baseline="0">
                <a:latin typeface="TimesNewRomanPSMT"/>
              </a:rPr>
              <a:t>W. </a:t>
            </a:r>
            <a:r>
              <a:rPr lang="en-US" sz="1400" b="0" i="0" u="none" strike="noStrike" baseline="0">
                <a:latin typeface="TimesNewRoman"/>
              </a:rPr>
              <a:t>Zheng, C. Gou, L. Yan, and S. Mo, </a:t>
            </a:r>
            <a:r>
              <a:rPr lang="en-US" sz="1400" b="1" i="0" u="none" strike="noStrike" baseline="0">
                <a:latin typeface="TimesNewRoman"/>
              </a:rPr>
              <a:t>“Learning to classify: A </a:t>
            </a:r>
            <a:r>
              <a:rPr lang="en-US" sz="1400" b="1" i="0" u="none" strike="noStrike" baseline="0" err="1">
                <a:latin typeface="TimesNewRoman"/>
              </a:rPr>
              <a:t>flowbased</a:t>
            </a:r>
            <a:r>
              <a:rPr lang="en-US" sz="1400" b="1" i="0" u="none" strike="noStrike" baseline="0">
                <a:latin typeface="TimesNewRoman"/>
              </a:rPr>
              <a:t> relation network for encrypted traffic classification,”</a:t>
            </a:r>
            <a:r>
              <a:rPr lang="en-US" sz="1400" b="0" i="0" u="none" strike="noStrike" baseline="0">
                <a:latin typeface="TimesNewRoman"/>
              </a:rPr>
              <a:t> in Proceedings of The Web Conference 2020, ser. WWW ’20. ACM</a:t>
            </a:r>
            <a:r>
              <a:rPr lang="en-US" sz="1400" b="0" i="0" u="none" strike="noStrike" baseline="0">
                <a:latin typeface="TimesNewRomanPSMT"/>
              </a:rPr>
              <a:t>, p. </a:t>
            </a:r>
            <a:r>
              <a:rPr lang="he-IL" sz="1400" b="0" i="0" u="none" strike="noStrike" baseline="0">
                <a:latin typeface="TimesNewRomanPSMT"/>
              </a:rPr>
              <a:t>13</a:t>
            </a:r>
            <a:r>
              <a:rPr lang="he-IL" sz="1400" b="0" i="0" u="none" strike="noStrike" baseline="0">
                <a:latin typeface="TimesNewRoman"/>
              </a:rPr>
              <a:t>–</a:t>
            </a:r>
            <a:r>
              <a:rPr lang="he-IL" sz="1400" b="0" i="0" u="none" strike="noStrike" baseline="0">
                <a:latin typeface="TimesNewRomanPSMT"/>
              </a:rPr>
              <a:t>22, 2020.</a:t>
            </a:r>
            <a:endParaRPr lang="en-US" sz="1400" b="0" i="0" u="none" strike="noStrike" baseline="0">
              <a:latin typeface="TimesNewRomanPSMT"/>
            </a:endParaRPr>
          </a:p>
          <a:p>
            <a:pPr>
              <a:lnSpc>
                <a:spcPct val="90000"/>
              </a:lnSpc>
            </a:pPr>
            <a:r>
              <a:rPr lang="en-US" sz="1400" b="0" i="0" u="none" strike="noStrike" baseline="0">
                <a:latin typeface="TimesNewRoman"/>
              </a:rPr>
              <a:t>K. Wu, P. Wang, and Z. Wang, </a:t>
            </a:r>
            <a:r>
              <a:rPr lang="en-US" sz="1400" b="1" i="0" u="none" strike="noStrike" baseline="0">
                <a:latin typeface="TimesNewRoman"/>
              </a:rPr>
              <a:t>“Few</a:t>
            </a:r>
            <a:r>
              <a:rPr lang="en-US" sz="1400" b="1" i="0" u="none" strike="noStrike" baseline="0">
                <a:latin typeface="TimesNewRomanPSMT"/>
              </a:rPr>
              <a:t>-shot malicious traffic </a:t>
            </a:r>
            <a:r>
              <a:rPr lang="en-US" sz="1400" b="1" i="0" u="none" strike="noStrike" baseline="0">
                <a:latin typeface="TimesNewRoman"/>
              </a:rPr>
              <a:t>classification based on </a:t>
            </a:r>
            <a:r>
              <a:rPr lang="en-US" sz="1400" b="1" i="0" u="none" strike="noStrike" baseline="0" err="1">
                <a:latin typeface="TimesNewRoman"/>
              </a:rPr>
              <a:t>siamese</a:t>
            </a:r>
            <a:r>
              <a:rPr lang="en-US" sz="1400" b="1" i="0" u="none" strike="noStrike" baseline="0">
                <a:latin typeface="TimesNewRoman"/>
              </a:rPr>
              <a:t> neural network,” </a:t>
            </a:r>
            <a:r>
              <a:rPr lang="en-US" sz="1400" b="0" i="0" u="none" strike="noStrike" baseline="0">
                <a:latin typeface="TimesNewRoman"/>
              </a:rPr>
              <a:t>in 2021 IEEE 23rd Int </a:t>
            </a:r>
            <a:r>
              <a:rPr lang="en-US" sz="1400" b="0" i="0" u="none" strike="noStrike" baseline="0">
                <a:latin typeface="TimesNewRomanPSMT"/>
              </a:rPr>
              <a:t>Conf on High Performance Computing amp; Communications; 7th Int Conf on Data Science amp; Systems; 19th Int Conf on Smart City; 7</a:t>
            </a:r>
            <a:r>
              <a:rPr lang="en-US" sz="1400" b="0" i="0" u="none" strike="noStrike" baseline="30000">
                <a:latin typeface="TimesNewRomanPSMT"/>
              </a:rPr>
              <a:t>th</a:t>
            </a:r>
            <a:r>
              <a:rPr lang="en-US" sz="1400" b="0" i="0" u="none" strike="noStrike" baseline="0">
                <a:latin typeface="TimesNewRomanPSMT"/>
              </a:rPr>
              <a:t> Int Conf on Dependability in Sensor, Cloud amp; Big Data Systems amp; Application (HPCC/DSS/</a:t>
            </a:r>
            <a:r>
              <a:rPr lang="en-US" sz="1400" b="0" i="0" u="none" strike="noStrike" baseline="0" err="1">
                <a:latin typeface="TimesNewRomanPSMT"/>
              </a:rPr>
              <a:t>SmartCity</a:t>
            </a:r>
            <a:r>
              <a:rPr lang="en-US" sz="1400" b="0" i="0" u="none" strike="noStrike" baseline="0">
                <a:latin typeface="TimesNewRomanPSMT"/>
              </a:rPr>
              <a:t>/</a:t>
            </a:r>
            <a:r>
              <a:rPr lang="en-US" sz="1400" b="0" i="0" u="none" strike="noStrike" baseline="0" err="1">
                <a:latin typeface="TimesNewRomanPSMT"/>
              </a:rPr>
              <a:t>DependSys</a:t>
            </a:r>
            <a:r>
              <a:rPr lang="en-US" sz="1400" b="0" i="0" u="none" strike="noStrike" baseline="0">
                <a:latin typeface="TimesNewRomanPSMT"/>
              </a:rPr>
              <a:t>). IEEE, pp.</a:t>
            </a:r>
            <a:r>
              <a:rPr lang="he-IL" sz="1400" b="0" i="0" u="none" strike="noStrike" baseline="0">
                <a:latin typeface="TimesNewRomanPSMT"/>
              </a:rPr>
              <a:t>1670</a:t>
            </a:r>
            <a:r>
              <a:rPr lang="he-IL" sz="1400" b="0" i="0" u="none" strike="noStrike" baseline="0">
                <a:latin typeface="TimesNewRoman"/>
              </a:rPr>
              <a:t>–</a:t>
            </a:r>
            <a:r>
              <a:rPr lang="he-IL" sz="1400" b="0" i="0" u="none" strike="noStrike" baseline="0">
                <a:latin typeface="TimesNewRomanPSMT"/>
              </a:rPr>
              <a:t>1675, 2021</a:t>
            </a:r>
          </a:p>
          <a:p>
            <a:pPr>
              <a:lnSpc>
                <a:spcPct val="90000"/>
              </a:lnSpc>
            </a:pPr>
            <a:r>
              <a:rPr lang="he-IL" sz="1400" b="0" i="0" u="none" strike="noStrike" baseline="0">
                <a:latin typeface="TimesNewRomanPSMT"/>
              </a:rPr>
              <a:t>.</a:t>
            </a:r>
            <a:r>
              <a:rPr lang="en-US" sz="1400" b="0" i="0" u="none" strike="noStrike" baseline="0">
                <a:latin typeface="TimesNewRoman"/>
              </a:rPr>
              <a:t>C. Rong, G. Gou, C. Hou, Z. Li, G. Xiong, and L. Guo, </a:t>
            </a:r>
            <a:r>
              <a:rPr lang="en-US" sz="1400" b="1" i="0" u="none" strike="noStrike" baseline="0">
                <a:latin typeface="TimesNewRoman"/>
              </a:rPr>
              <a:t>“</a:t>
            </a:r>
            <a:r>
              <a:rPr lang="en-US" sz="1400" b="1" i="0" u="none" strike="noStrike" baseline="0" err="1">
                <a:latin typeface="TimesNewRoman"/>
              </a:rPr>
              <a:t>Umvd</a:t>
            </a:r>
            <a:r>
              <a:rPr lang="en-US" sz="1400" b="1" i="0" u="none" strike="noStrike" baseline="0" err="1">
                <a:latin typeface="TimesNewRomanPSMT"/>
              </a:rPr>
              <a:t>-fsl</a:t>
            </a:r>
            <a:r>
              <a:rPr lang="en-US" sz="1400" b="1" i="0" u="none" strike="noStrike" baseline="0">
                <a:latin typeface="TimesNewRomanPSMT"/>
              </a:rPr>
              <a:t>: Unseen malware variants detection using few-</a:t>
            </a:r>
            <a:r>
              <a:rPr lang="en-US" sz="1400" b="1" i="0" u="none" strike="noStrike" baseline="0">
                <a:latin typeface="TimesNewRoman"/>
              </a:rPr>
              <a:t>shot learning,” </a:t>
            </a:r>
            <a:r>
              <a:rPr lang="en-US" sz="1400" b="0" i="0" u="none" strike="noStrike" baseline="0">
                <a:latin typeface="TimesNewRoman"/>
              </a:rPr>
              <a:t>in 2021 </a:t>
            </a:r>
            <a:r>
              <a:rPr lang="en-IL" sz="1400" b="0" i="0" u="none" strike="noStrike" baseline="0">
                <a:latin typeface="TimesNewRomanPSMT"/>
              </a:rPr>
              <a:t>International Joint Conference on Neural Networks (IJCNN). IEEE, p.</a:t>
            </a:r>
            <a:r>
              <a:rPr lang="en-US" sz="1400" b="0" i="0" u="none" strike="noStrike" baseline="0">
                <a:latin typeface="TimesNewRomanPSMT"/>
              </a:rPr>
              <a:t> </a:t>
            </a:r>
            <a:r>
              <a:rPr lang="he-IL" sz="1400" b="0" i="0" u="none" strike="noStrike" baseline="0">
                <a:latin typeface="TimesNewRomanPSMT"/>
              </a:rPr>
              <a:t>1</a:t>
            </a:r>
            <a:r>
              <a:rPr lang="he-IL" sz="1400" b="0" i="0" u="none" strike="noStrike" baseline="0">
                <a:latin typeface="TimesNewRoman"/>
              </a:rPr>
              <a:t>–</a:t>
            </a:r>
            <a:r>
              <a:rPr lang="he-IL" sz="1400" b="0" i="0" u="none" strike="noStrike" baseline="0">
                <a:latin typeface="TimesNewRomanPSMT"/>
              </a:rPr>
              <a:t>8, 2021.</a:t>
            </a:r>
            <a:endParaRPr lang="en-US" sz="1400"/>
          </a:p>
        </p:txBody>
      </p:sp>
    </p:spTree>
    <p:extLst>
      <p:ext uri="{BB962C8B-B14F-4D97-AF65-F5344CB8AC3E}">
        <p14:creationId xmlns:p14="http://schemas.microsoft.com/office/powerpoint/2010/main" val="3601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499872"/>
            <a:ext cx="6347713" cy="1320800"/>
          </a:xfrm>
        </p:spPr>
        <p:txBody>
          <a:bodyPr/>
          <a:lstStyle/>
          <a:p>
            <a:r>
              <a:rPr dirty="0"/>
              <a:t>Dataset Overview</a:t>
            </a:r>
          </a:p>
        </p:txBody>
      </p:sp>
      <p:sp>
        <p:nvSpPr>
          <p:cNvPr id="3" name="Content Placeholder 2"/>
          <p:cNvSpPr>
            <a:spLocks noGrp="1"/>
          </p:cNvSpPr>
          <p:nvPr>
            <p:ph idx="1"/>
          </p:nvPr>
        </p:nvSpPr>
        <p:spPr>
          <a:xfrm>
            <a:off x="609599" y="1160272"/>
            <a:ext cx="7162801" cy="3376645"/>
          </a:xfrm>
        </p:spPr>
        <p:txBody>
          <a:bodyPr>
            <a:normAutofit/>
          </a:bodyPr>
          <a:lstStyle/>
          <a:p>
            <a:r>
              <a:rPr lang="en-US" b="1" dirty="0"/>
              <a:t>Source</a:t>
            </a:r>
            <a:r>
              <a:rPr lang="en-US" dirty="0"/>
              <a:t>: The dataset used in this project is based on the one described in the CBR paper, ensuring consistency with the original research.</a:t>
            </a:r>
          </a:p>
          <a:p>
            <a:r>
              <a:rPr lang="en-US" b="1" dirty="0"/>
              <a:t>Features</a:t>
            </a:r>
            <a:r>
              <a:rPr lang="en-US" dirty="0"/>
              <a:t>: Includes statistical, time-based, and packet-level attributes extracted from encrypted network traffic, as detailed in the original study.</a:t>
            </a:r>
          </a:p>
          <a:p>
            <a:r>
              <a:rPr lang="en-US" b="1" dirty="0"/>
              <a:t>Purpose</a:t>
            </a:r>
            <a:r>
              <a:rPr lang="en-US" dirty="0"/>
              <a:t>: Using the same dataset and feature distribution as CBR was crucial to fairly evaluate alternative models and directly address our research question: </a:t>
            </a:r>
            <a:r>
              <a:rPr lang="en-US" i="1" dirty="0"/>
              <a:t>Can an alternative few-shot model outperform the CBR model under identical conditions?</a:t>
            </a:r>
            <a:endParaRPr lang="en-US" dirty="0"/>
          </a:p>
        </p:txBody>
      </p:sp>
      <p:pic>
        <p:nvPicPr>
          <p:cNvPr id="5" name="תמונה 4">
            <a:extLst>
              <a:ext uri="{FF2B5EF4-FFF2-40B4-BE49-F238E27FC236}">
                <a16:creationId xmlns:a16="http://schemas.microsoft.com/office/drawing/2014/main" id="{2E648DE7-A049-0611-4003-4984B34E3B7B}"/>
              </a:ext>
            </a:extLst>
          </p:cNvPr>
          <p:cNvPicPr>
            <a:picLocks noChangeAspect="1"/>
          </p:cNvPicPr>
          <p:nvPr/>
        </p:nvPicPr>
        <p:blipFill>
          <a:blip r:embed="rId2"/>
          <a:stretch>
            <a:fillRect/>
          </a:stretch>
        </p:blipFill>
        <p:spPr>
          <a:xfrm>
            <a:off x="609598" y="4646644"/>
            <a:ext cx="7162801" cy="2127565"/>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Research Implementation</a:t>
            </a:r>
          </a:p>
        </p:txBody>
      </p:sp>
      <p:sp>
        <p:nvSpPr>
          <p:cNvPr id="3" name="Content Placeholder 2"/>
          <p:cNvSpPr>
            <a:spLocks noGrp="1"/>
          </p:cNvSpPr>
          <p:nvPr>
            <p:ph idx="1"/>
          </p:nvPr>
        </p:nvSpPr>
        <p:spPr>
          <a:xfrm>
            <a:off x="609599" y="1600200"/>
            <a:ext cx="6347714" cy="4441163"/>
          </a:xfrm>
        </p:spPr>
        <p:txBody>
          <a:bodyPr>
            <a:normAutofit fontScale="92500" lnSpcReduction="10000"/>
          </a:bodyPr>
          <a:lstStyle/>
          <a:p>
            <a:r>
              <a:rPr lang="en-US" b="1" dirty="0"/>
              <a:t>Research Approach:</a:t>
            </a:r>
            <a:r>
              <a:rPr lang="en-US" dirty="0"/>
              <a:t> To address the research question, we explored few-shot learning methods and investigated alternative models.</a:t>
            </a:r>
          </a:p>
          <a:p>
            <a:r>
              <a:rPr lang="en-US" b="1" dirty="0"/>
              <a:t>CBR Model:</a:t>
            </a:r>
            <a:r>
              <a:rPr lang="en-US" dirty="0"/>
              <a:t> The CBR model utilizes a metric-learning approach for few-shot classification, leveraging the Elastic Search database to index the data. This provides fast and accurate results for approximate nearest neighbors (ANN).</a:t>
            </a:r>
          </a:p>
          <a:p>
            <a:r>
              <a:rPr lang="en-US" b="1" dirty="0"/>
              <a:t>Alternative Models:</a:t>
            </a:r>
            <a:r>
              <a:rPr lang="en-US" dirty="0"/>
              <a:t> For alternative approaches, we implemented models discussed in the survey paper, with a focus on those designed for </a:t>
            </a:r>
            <a:br>
              <a:rPr lang="en-US" dirty="0"/>
            </a:br>
            <a:r>
              <a:rPr lang="en-US" dirty="0"/>
              <a:t>malicious traffic analysis,</a:t>
            </a:r>
            <a:br>
              <a:rPr lang="en-US" dirty="0"/>
            </a:br>
            <a:r>
              <a:rPr lang="en-US" dirty="0"/>
              <a:t> such as the CBR model applied to</a:t>
            </a:r>
            <a:br>
              <a:rPr lang="en-US" dirty="0"/>
            </a:br>
            <a:r>
              <a:rPr lang="en-US" dirty="0"/>
              <a:t> the MTA dataset. </a:t>
            </a:r>
            <a:br>
              <a:rPr lang="en-US" dirty="0"/>
            </a:br>
            <a:r>
              <a:rPr lang="en-US" dirty="0"/>
              <a:t>Our methods included augmentation,</a:t>
            </a:r>
            <a:br>
              <a:rPr lang="en-US" dirty="0"/>
            </a:br>
            <a:r>
              <a:rPr lang="en-US" dirty="0"/>
              <a:t> metric learning, and meta-learning,</a:t>
            </a:r>
            <a:br>
              <a:rPr lang="en-US" dirty="0"/>
            </a:br>
            <a:r>
              <a:rPr lang="en-US" dirty="0"/>
              <a:t>which will be elaborated on in </a:t>
            </a:r>
            <a:br>
              <a:rPr lang="en-US" dirty="0"/>
            </a:br>
            <a:r>
              <a:rPr lang="en-US" dirty="0"/>
              <a:t>the following slides.</a:t>
            </a:r>
          </a:p>
        </p:txBody>
      </p:sp>
      <p:pic>
        <p:nvPicPr>
          <p:cNvPr id="5" name="תמונה 4">
            <a:extLst>
              <a:ext uri="{FF2B5EF4-FFF2-40B4-BE49-F238E27FC236}">
                <a16:creationId xmlns:a16="http://schemas.microsoft.com/office/drawing/2014/main" id="{7096CDB5-5CE5-6786-ADB1-CEA858E251F4}"/>
              </a:ext>
            </a:extLst>
          </p:cNvPr>
          <p:cNvPicPr>
            <a:picLocks noChangeAspect="1"/>
          </p:cNvPicPr>
          <p:nvPr/>
        </p:nvPicPr>
        <p:blipFill>
          <a:blip r:embed="rId2"/>
          <a:stretch>
            <a:fillRect/>
          </a:stretch>
        </p:blipFill>
        <p:spPr>
          <a:xfrm>
            <a:off x="5068902" y="4193751"/>
            <a:ext cx="3984811" cy="2344721"/>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Model Architectures</a:t>
            </a:r>
          </a:p>
        </p:txBody>
      </p:sp>
      <p:sp>
        <p:nvSpPr>
          <p:cNvPr id="3" name="Content Placeholder 2"/>
          <p:cNvSpPr>
            <a:spLocks noGrp="1"/>
          </p:cNvSpPr>
          <p:nvPr>
            <p:ph idx="1"/>
          </p:nvPr>
        </p:nvSpPr>
        <p:spPr>
          <a:xfrm>
            <a:off x="178399" y="1488613"/>
            <a:ext cx="6037344" cy="4975580"/>
          </a:xfrm>
        </p:spPr>
        <p:txBody>
          <a:bodyPr>
            <a:normAutofit/>
          </a:bodyPr>
          <a:lstStyle/>
          <a:p>
            <a:r>
              <a:rPr lang="en-US" b="1" dirty="0"/>
              <a:t>Data Augmentation Using Hallucinator</a:t>
            </a:r>
            <a:endParaRPr lang="en-US" dirty="0"/>
          </a:p>
          <a:p>
            <a:r>
              <a:rPr lang="en-US" dirty="0"/>
              <a:t>We implemented a simplified but functional version of the model described in the paper. The process began with constructing the hallucinator to generate synthetic data for training. This synthetic data was then used to train the Meta-Learning RBRN network to classify the data.</a:t>
            </a:r>
          </a:p>
          <a:p>
            <a:r>
              <a:rPr lang="en-US" dirty="0"/>
              <a:t>The accompanying diagram illustrates the concept from the paper. </a:t>
            </a:r>
            <a:br>
              <a:rPr lang="en-US" dirty="0"/>
            </a:br>
            <a:r>
              <a:rPr lang="en-US" dirty="0"/>
              <a:t>In our implementation, we excluded </a:t>
            </a:r>
            <a:br>
              <a:rPr lang="en-US" dirty="0"/>
            </a:br>
            <a:r>
              <a:rPr lang="en-US" dirty="0"/>
              <a:t>the encoding and decoding steps, </a:t>
            </a:r>
            <a:br>
              <a:rPr lang="en-US" dirty="0"/>
            </a:br>
            <a:r>
              <a:rPr lang="en-US" dirty="0"/>
              <a:t>as they are only relevant for </a:t>
            </a:r>
            <a:br>
              <a:rPr lang="en-US" dirty="0"/>
            </a:br>
            <a:r>
              <a:rPr lang="en-US" dirty="0"/>
              <a:t>feature extraction,</a:t>
            </a:r>
            <a:br>
              <a:rPr lang="en-US" dirty="0"/>
            </a:br>
            <a:r>
              <a:rPr lang="en-US" dirty="0"/>
              <a:t> which was not applicable </a:t>
            </a:r>
            <a:br>
              <a:rPr lang="en-US" dirty="0"/>
            </a:br>
            <a:r>
              <a:rPr lang="en-US" dirty="0"/>
              <a:t>to our use case.</a:t>
            </a:r>
          </a:p>
          <a:p>
            <a:pPr marL="0" indent="0">
              <a:buNone/>
            </a:pPr>
            <a:endParaRPr lang="en-US" dirty="0"/>
          </a:p>
        </p:txBody>
      </p:sp>
      <p:pic>
        <p:nvPicPr>
          <p:cNvPr id="5" name="תמונה 4">
            <a:extLst>
              <a:ext uri="{FF2B5EF4-FFF2-40B4-BE49-F238E27FC236}">
                <a16:creationId xmlns:a16="http://schemas.microsoft.com/office/drawing/2014/main" id="{A6E1EF73-2ED7-CB26-1F39-4D29888D6AFB}"/>
              </a:ext>
            </a:extLst>
          </p:cNvPr>
          <p:cNvPicPr>
            <a:picLocks noChangeAspect="1"/>
          </p:cNvPicPr>
          <p:nvPr/>
        </p:nvPicPr>
        <p:blipFill>
          <a:blip r:embed="rId2"/>
          <a:stretch>
            <a:fillRect/>
          </a:stretch>
        </p:blipFill>
        <p:spPr>
          <a:xfrm>
            <a:off x="5638798" y="486592"/>
            <a:ext cx="3174147" cy="1251168"/>
          </a:xfrm>
          <a:prstGeom prst="rect">
            <a:avLst/>
          </a:prstGeom>
          <a:ln>
            <a:noFill/>
          </a:ln>
          <a:effectLst>
            <a:outerShdw blurRad="190500" algn="tl" rotWithShape="0">
              <a:srgbClr val="000000">
                <a:alpha val="70000"/>
              </a:srgbClr>
            </a:outerShdw>
          </a:effectLst>
        </p:spPr>
      </p:pic>
      <p:pic>
        <p:nvPicPr>
          <p:cNvPr id="7" name="תמונה 6">
            <a:extLst>
              <a:ext uri="{FF2B5EF4-FFF2-40B4-BE49-F238E27FC236}">
                <a16:creationId xmlns:a16="http://schemas.microsoft.com/office/drawing/2014/main" id="{BC1CB598-C18C-2EE2-D9DC-158BED011CB6}"/>
              </a:ext>
            </a:extLst>
          </p:cNvPr>
          <p:cNvPicPr>
            <a:picLocks noChangeAspect="1"/>
          </p:cNvPicPr>
          <p:nvPr/>
        </p:nvPicPr>
        <p:blipFill>
          <a:blip r:embed="rId3"/>
          <a:stretch>
            <a:fillRect/>
          </a:stretch>
        </p:blipFill>
        <p:spPr>
          <a:xfrm>
            <a:off x="4544560" y="4267200"/>
            <a:ext cx="4421042" cy="2196993"/>
          </a:xfrm>
          <a:prstGeom prst="rect">
            <a:avLst/>
          </a:prstGeom>
          <a:ln>
            <a:noFill/>
          </a:ln>
          <a:effectLst>
            <a:outerShdw blurRad="190500" algn="tl" rotWithShape="0">
              <a:srgbClr val="000000">
                <a:alpha val="70000"/>
              </a:srgbClr>
            </a:outerShdw>
          </a:effectLst>
        </p:spPr>
      </p:pic>
    </p:spTree>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244</TotalTime>
  <Words>1452</Words>
  <Application>Microsoft Office PowerPoint</Application>
  <PresentationFormat>‫הצגה על המסך (4:3)</PresentationFormat>
  <Paragraphs>218</Paragraphs>
  <Slides>20</Slides>
  <Notes>2</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20</vt:i4>
      </vt:variant>
    </vt:vector>
  </HeadingPairs>
  <TitlesOfParts>
    <vt:vector size="27" baseType="lpstr">
      <vt:lpstr>Aptos</vt:lpstr>
      <vt:lpstr>Arial</vt:lpstr>
      <vt:lpstr>TimesNewRoman</vt:lpstr>
      <vt:lpstr>TimesNewRomanPSMT</vt:lpstr>
      <vt:lpstr>Trebuchet MS</vt:lpstr>
      <vt:lpstr>Wingdings 3</vt:lpstr>
      <vt:lpstr>Facet</vt:lpstr>
      <vt:lpstr>Few-Shot Encrypted Traffic Classification: Exploring Alternative Models</vt:lpstr>
      <vt:lpstr>CBR Model</vt:lpstr>
      <vt:lpstr>Research Question</vt:lpstr>
      <vt:lpstr>Problem Description Few-Shot Encrypted Traffic Classification </vt:lpstr>
      <vt:lpstr>Background Reading</vt:lpstr>
      <vt:lpstr>Background Reading</vt:lpstr>
      <vt:lpstr>Dataset Overview</vt:lpstr>
      <vt:lpstr>Research Implementation</vt:lpstr>
      <vt:lpstr>Model Architectures</vt:lpstr>
      <vt:lpstr>Model Architectures</vt:lpstr>
      <vt:lpstr>Model Architectures</vt:lpstr>
      <vt:lpstr>Results Comparison –Full Data</vt:lpstr>
      <vt:lpstr>Results Comparison  –Full Data</vt:lpstr>
      <vt:lpstr>Results Comparison  – One Sample</vt:lpstr>
      <vt:lpstr>Results Comparison  – One Sample</vt:lpstr>
      <vt:lpstr>Additional Observations</vt:lpstr>
      <vt:lpstr>Summary</vt:lpstr>
      <vt:lpstr>Future Work</vt:lpstr>
      <vt:lpstr>Questions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hagay cohen</dc:creator>
  <cp:keywords/>
  <dc:description>generated using python-pptx</dc:description>
  <cp:lastModifiedBy>אמרי שי</cp:lastModifiedBy>
  <cp:revision>7</cp:revision>
  <dcterms:created xsi:type="dcterms:W3CDTF">2013-01-27T09:14:16Z</dcterms:created>
  <dcterms:modified xsi:type="dcterms:W3CDTF">2025-01-16T15:41:58Z</dcterms:modified>
  <cp:category/>
</cp:coreProperties>
</file>