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1"/>
  </p:notesMasterIdLst>
  <p:sldIdLst>
    <p:sldId id="339" r:id="rId2"/>
    <p:sldId id="342" r:id="rId3"/>
    <p:sldId id="256" r:id="rId4"/>
    <p:sldId id="259" r:id="rId5"/>
    <p:sldId id="344" r:id="rId6"/>
    <p:sldId id="345" r:id="rId7"/>
    <p:sldId id="346" r:id="rId8"/>
    <p:sldId id="347" r:id="rId9"/>
    <p:sldId id="348" r:id="rId10"/>
    <p:sldId id="260" r:id="rId11"/>
    <p:sldId id="261" r:id="rId12"/>
    <p:sldId id="262" r:id="rId13"/>
    <p:sldId id="263" r:id="rId14"/>
    <p:sldId id="338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335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24" r:id="rId77"/>
    <p:sldId id="336" r:id="rId78"/>
    <p:sldId id="337" r:id="rId79"/>
    <p:sldId id="340" r:id="rId80"/>
    <p:sldId id="325" r:id="rId81"/>
    <p:sldId id="326" r:id="rId82"/>
    <p:sldId id="327" r:id="rId83"/>
    <p:sldId id="328" r:id="rId84"/>
    <p:sldId id="329" r:id="rId85"/>
    <p:sldId id="330" r:id="rId86"/>
    <p:sldId id="331" r:id="rId87"/>
    <p:sldId id="334" r:id="rId88"/>
    <p:sldId id="257" r:id="rId89"/>
    <p:sldId id="258" r:id="rId9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F3D552-7172-4B34-9C6E-EBAF64236B69}" v="25" dt="2020-10-26T01:24:37.76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3" autoAdjust="0"/>
    <p:restoredTop sz="94660"/>
  </p:normalViewPr>
  <p:slideViewPr>
    <p:cSldViewPr snapToGrid="0">
      <p:cViewPr varScale="1">
        <p:scale>
          <a:sx n="36" d="100"/>
          <a:sy n="36" d="100"/>
        </p:scale>
        <p:origin x="460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u, Tianhai (zuti)" userId="ed53172e-a19f-46b4-9500-c0388dd9604a" providerId="ADAL" clId="{21F3D552-7172-4B34-9C6E-EBAF64236B69}"/>
    <pc:docChg chg="custSel addSld delSld modSld sldOrd">
      <pc:chgData name="Zu, Tianhai (zuti)" userId="ed53172e-a19f-46b4-9500-c0388dd9604a" providerId="ADAL" clId="{21F3D552-7172-4B34-9C6E-EBAF64236B69}" dt="2020-10-26T01:25:10.903" v="162" actId="1076"/>
      <pc:docMkLst>
        <pc:docMk/>
      </pc:docMkLst>
      <pc:sldChg chg="del">
        <pc:chgData name="Zu, Tianhai (zuti)" userId="ed53172e-a19f-46b4-9500-c0388dd9604a" providerId="ADAL" clId="{21F3D552-7172-4B34-9C6E-EBAF64236B69}" dt="2020-10-26T00:03:14.495" v="1" actId="2696"/>
        <pc:sldMkLst>
          <pc:docMk/>
          <pc:sldMk cId="0" sldId="257"/>
        </pc:sldMkLst>
      </pc:sldChg>
      <pc:sldChg chg="add">
        <pc:chgData name="Zu, Tianhai (zuti)" userId="ed53172e-a19f-46b4-9500-c0388dd9604a" providerId="ADAL" clId="{21F3D552-7172-4B34-9C6E-EBAF64236B69}" dt="2020-10-26T00:03:17.596" v="2"/>
        <pc:sldMkLst>
          <pc:docMk/>
          <pc:sldMk cId="3662099343" sldId="257"/>
        </pc:sldMkLst>
      </pc:sldChg>
      <pc:sldChg chg="del">
        <pc:chgData name="Zu, Tianhai (zuti)" userId="ed53172e-a19f-46b4-9500-c0388dd9604a" providerId="ADAL" clId="{21F3D552-7172-4B34-9C6E-EBAF64236B69}" dt="2020-10-26T00:03:14.495" v="1" actId="2696"/>
        <pc:sldMkLst>
          <pc:docMk/>
          <pc:sldMk cId="0" sldId="258"/>
        </pc:sldMkLst>
      </pc:sldChg>
      <pc:sldChg chg="add">
        <pc:chgData name="Zu, Tianhai (zuti)" userId="ed53172e-a19f-46b4-9500-c0388dd9604a" providerId="ADAL" clId="{21F3D552-7172-4B34-9C6E-EBAF64236B69}" dt="2020-10-26T00:03:17.596" v="2"/>
        <pc:sldMkLst>
          <pc:docMk/>
          <pc:sldMk cId="114254841" sldId="258"/>
        </pc:sldMkLst>
      </pc:sldChg>
      <pc:sldChg chg="modSp mod">
        <pc:chgData name="Zu, Tianhai (zuti)" userId="ed53172e-a19f-46b4-9500-c0388dd9604a" providerId="ADAL" clId="{21F3D552-7172-4B34-9C6E-EBAF64236B69}" dt="2020-10-26T01:21:02.182" v="150" actId="14100"/>
        <pc:sldMkLst>
          <pc:docMk/>
          <pc:sldMk cId="0" sldId="259"/>
        </pc:sldMkLst>
        <pc:spChg chg="mod">
          <ac:chgData name="Zu, Tianhai (zuti)" userId="ed53172e-a19f-46b4-9500-c0388dd9604a" providerId="ADAL" clId="{21F3D552-7172-4B34-9C6E-EBAF64236B69}" dt="2020-10-26T01:21:02.182" v="150" actId="14100"/>
          <ac:spMkLst>
            <pc:docMk/>
            <pc:sldMk cId="0" sldId="259"/>
            <ac:spMk id="146" creationId="{00000000-0000-0000-0000-000000000000}"/>
          </ac:spMkLst>
        </pc:spChg>
      </pc:sldChg>
      <pc:sldChg chg="modSp mod">
        <pc:chgData name="Zu, Tianhai (zuti)" userId="ed53172e-a19f-46b4-9500-c0388dd9604a" providerId="ADAL" clId="{21F3D552-7172-4B34-9C6E-EBAF64236B69}" dt="2020-10-26T00:03:17.998" v="3" actId="27636"/>
        <pc:sldMkLst>
          <pc:docMk/>
          <pc:sldMk cId="0" sldId="268"/>
        </pc:sldMkLst>
        <pc:spChg chg="mod">
          <ac:chgData name="Zu, Tianhai (zuti)" userId="ed53172e-a19f-46b4-9500-c0388dd9604a" providerId="ADAL" clId="{21F3D552-7172-4B34-9C6E-EBAF64236B69}" dt="2020-10-26T00:03:17.998" v="3" actId="27636"/>
          <ac:spMkLst>
            <pc:docMk/>
            <pc:sldMk cId="0" sldId="268"/>
            <ac:spMk id="181" creationId="{00000000-0000-0000-0000-000000000000}"/>
          </ac:spMkLst>
        </pc:spChg>
      </pc:sldChg>
      <pc:sldChg chg="modSp mod">
        <pc:chgData name="Zu, Tianhai (zuti)" userId="ed53172e-a19f-46b4-9500-c0388dd9604a" providerId="ADAL" clId="{21F3D552-7172-4B34-9C6E-EBAF64236B69}" dt="2020-10-26T00:09:13.110" v="20" actId="1076"/>
        <pc:sldMkLst>
          <pc:docMk/>
          <pc:sldMk cId="0" sldId="276"/>
        </pc:sldMkLst>
        <pc:spChg chg="mod">
          <ac:chgData name="Zu, Tianhai (zuti)" userId="ed53172e-a19f-46b4-9500-c0388dd9604a" providerId="ADAL" clId="{21F3D552-7172-4B34-9C6E-EBAF64236B69}" dt="2020-10-26T00:09:13.110" v="20" actId="1076"/>
          <ac:spMkLst>
            <pc:docMk/>
            <pc:sldMk cId="0" sldId="276"/>
            <ac:spMk id="219" creationId="{00000000-0000-0000-0000-000000000000}"/>
          </ac:spMkLst>
        </pc:spChg>
      </pc:sldChg>
      <pc:sldChg chg="modSp mod">
        <pc:chgData name="Zu, Tianhai (zuti)" userId="ed53172e-a19f-46b4-9500-c0388dd9604a" providerId="ADAL" clId="{21F3D552-7172-4B34-9C6E-EBAF64236B69}" dt="2020-10-26T00:11:23.712" v="28" actId="207"/>
        <pc:sldMkLst>
          <pc:docMk/>
          <pc:sldMk cId="0" sldId="277"/>
        </pc:sldMkLst>
        <pc:spChg chg="mod">
          <ac:chgData name="Zu, Tianhai (zuti)" userId="ed53172e-a19f-46b4-9500-c0388dd9604a" providerId="ADAL" clId="{21F3D552-7172-4B34-9C6E-EBAF64236B69}" dt="2020-10-26T00:11:23.712" v="28" actId="207"/>
          <ac:spMkLst>
            <pc:docMk/>
            <pc:sldMk cId="0" sldId="277"/>
            <ac:spMk id="222" creationId="{00000000-0000-0000-0000-000000000000}"/>
          </ac:spMkLst>
        </pc:spChg>
        <pc:spChg chg="mod">
          <ac:chgData name="Zu, Tianhai (zuti)" userId="ed53172e-a19f-46b4-9500-c0388dd9604a" providerId="ADAL" clId="{21F3D552-7172-4B34-9C6E-EBAF64236B69}" dt="2020-10-26T00:10:23.818" v="21" actId="1076"/>
          <ac:spMkLst>
            <pc:docMk/>
            <pc:sldMk cId="0" sldId="277"/>
            <ac:spMk id="223" creationId="{00000000-0000-0000-0000-000000000000}"/>
          </ac:spMkLst>
        </pc:spChg>
        <pc:spChg chg="mod">
          <ac:chgData name="Zu, Tianhai (zuti)" userId="ed53172e-a19f-46b4-9500-c0388dd9604a" providerId="ADAL" clId="{21F3D552-7172-4B34-9C6E-EBAF64236B69}" dt="2020-10-26T00:10:26.868" v="22" actId="1076"/>
          <ac:spMkLst>
            <pc:docMk/>
            <pc:sldMk cId="0" sldId="277"/>
            <ac:spMk id="225" creationId="{00000000-0000-0000-0000-000000000000}"/>
          </ac:spMkLst>
        </pc:spChg>
      </pc:sldChg>
      <pc:sldChg chg="modSp mod">
        <pc:chgData name="Zu, Tianhai (zuti)" userId="ed53172e-a19f-46b4-9500-c0388dd9604a" providerId="ADAL" clId="{21F3D552-7172-4B34-9C6E-EBAF64236B69}" dt="2020-10-26T00:11:57.360" v="29" actId="1076"/>
        <pc:sldMkLst>
          <pc:docMk/>
          <pc:sldMk cId="0" sldId="278"/>
        </pc:sldMkLst>
        <pc:spChg chg="mod">
          <ac:chgData name="Zu, Tianhai (zuti)" userId="ed53172e-a19f-46b4-9500-c0388dd9604a" providerId="ADAL" clId="{21F3D552-7172-4B34-9C6E-EBAF64236B69}" dt="2020-10-26T00:11:57.360" v="29" actId="1076"/>
          <ac:spMkLst>
            <pc:docMk/>
            <pc:sldMk cId="0" sldId="278"/>
            <ac:spMk id="229" creationId="{00000000-0000-0000-0000-000000000000}"/>
          </ac:spMkLst>
        </pc:spChg>
      </pc:sldChg>
      <pc:sldChg chg="modSp mod">
        <pc:chgData name="Zu, Tianhai (zuti)" userId="ed53172e-a19f-46b4-9500-c0388dd9604a" providerId="ADAL" clId="{21F3D552-7172-4B34-9C6E-EBAF64236B69}" dt="2020-10-26T00:03:18.141" v="4" actId="27636"/>
        <pc:sldMkLst>
          <pc:docMk/>
          <pc:sldMk cId="0" sldId="279"/>
        </pc:sldMkLst>
        <pc:spChg chg="mod">
          <ac:chgData name="Zu, Tianhai (zuti)" userId="ed53172e-a19f-46b4-9500-c0388dd9604a" providerId="ADAL" clId="{21F3D552-7172-4B34-9C6E-EBAF64236B69}" dt="2020-10-26T00:03:18.141" v="4" actId="27636"/>
          <ac:spMkLst>
            <pc:docMk/>
            <pc:sldMk cId="0" sldId="279"/>
            <ac:spMk id="234" creationId="{00000000-0000-0000-0000-000000000000}"/>
          </ac:spMkLst>
        </pc:spChg>
      </pc:sldChg>
      <pc:sldChg chg="modSp mod">
        <pc:chgData name="Zu, Tianhai (zuti)" userId="ed53172e-a19f-46b4-9500-c0388dd9604a" providerId="ADAL" clId="{21F3D552-7172-4B34-9C6E-EBAF64236B69}" dt="2020-10-26T00:35:32.675" v="55" actId="20577"/>
        <pc:sldMkLst>
          <pc:docMk/>
          <pc:sldMk cId="0" sldId="285"/>
        </pc:sldMkLst>
        <pc:graphicFrameChg chg="mod modGraphic">
          <ac:chgData name="Zu, Tianhai (zuti)" userId="ed53172e-a19f-46b4-9500-c0388dd9604a" providerId="ADAL" clId="{21F3D552-7172-4B34-9C6E-EBAF64236B69}" dt="2020-10-26T00:35:32.675" v="55" actId="20577"/>
          <ac:graphicFrameMkLst>
            <pc:docMk/>
            <pc:sldMk cId="0" sldId="285"/>
            <ac:graphicFrameMk id="262" creationId="{00000000-0000-0000-0000-000000000000}"/>
          </ac:graphicFrameMkLst>
        </pc:graphicFrameChg>
      </pc:sldChg>
      <pc:sldChg chg="modSp mod">
        <pc:chgData name="Zu, Tianhai (zuti)" userId="ed53172e-a19f-46b4-9500-c0388dd9604a" providerId="ADAL" clId="{21F3D552-7172-4B34-9C6E-EBAF64236B69}" dt="2020-10-26T00:03:18.280" v="5" actId="27636"/>
        <pc:sldMkLst>
          <pc:docMk/>
          <pc:sldMk cId="0" sldId="287"/>
        </pc:sldMkLst>
        <pc:spChg chg="mod">
          <ac:chgData name="Zu, Tianhai (zuti)" userId="ed53172e-a19f-46b4-9500-c0388dd9604a" providerId="ADAL" clId="{21F3D552-7172-4B34-9C6E-EBAF64236B69}" dt="2020-10-26T00:03:18.280" v="5" actId="27636"/>
          <ac:spMkLst>
            <pc:docMk/>
            <pc:sldMk cId="0" sldId="287"/>
            <ac:spMk id="271" creationId="{00000000-0000-0000-0000-000000000000}"/>
          </ac:spMkLst>
        </pc:spChg>
      </pc:sldChg>
      <pc:sldChg chg="modSp mod">
        <pc:chgData name="Zu, Tianhai (zuti)" userId="ed53172e-a19f-46b4-9500-c0388dd9604a" providerId="ADAL" clId="{21F3D552-7172-4B34-9C6E-EBAF64236B69}" dt="2020-10-26T00:03:18.370" v="6" actId="27636"/>
        <pc:sldMkLst>
          <pc:docMk/>
          <pc:sldMk cId="0" sldId="288"/>
        </pc:sldMkLst>
        <pc:spChg chg="mod">
          <ac:chgData name="Zu, Tianhai (zuti)" userId="ed53172e-a19f-46b4-9500-c0388dd9604a" providerId="ADAL" clId="{21F3D552-7172-4B34-9C6E-EBAF64236B69}" dt="2020-10-26T00:03:18.370" v="6" actId="27636"/>
          <ac:spMkLst>
            <pc:docMk/>
            <pc:sldMk cId="0" sldId="288"/>
            <ac:spMk id="275" creationId="{00000000-0000-0000-0000-000000000000}"/>
          </ac:spMkLst>
        </pc:spChg>
      </pc:sldChg>
      <pc:sldChg chg="modSp mod">
        <pc:chgData name="Zu, Tianhai (zuti)" userId="ed53172e-a19f-46b4-9500-c0388dd9604a" providerId="ADAL" clId="{21F3D552-7172-4B34-9C6E-EBAF64236B69}" dt="2020-10-26T00:03:18.429" v="7" actId="27636"/>
        <pc:sldMkLst>
          <pc:docMk/>
          <pc:sldMk cId="0" sldId="289"/>
        </pc:sldMkLst>
        <pc:spChg chg="mod">
          <ac:chgData name="Zu, Tianhai (zuti)" userId="ed53172e-a19f-46b4-9500-c0388dd9604a" providerId="ADAL" clId="{21F3D552-7172-4B34-9C6E-EBAF64236B69}" dt="2020-10-26T00:03:18.429" v="7" actId="27636"/>
          <ac:spMkLst>
            <pc:docMk/>
            <pc:sldMk cId="0" sldId="289"/>
            <ac:spMk id="279" creationId="{00000000-0000-0000-0000-000000000000}"/>
          </ac:spMkLst>
        </pc:spChg>
      </pc:sldChg>
      <pc:sldChg chg="modSp mod">
        <pc:chgData name="Zu, Tianhai (zuti)" userId="ed53172e-a19f-46b4-9500-c0388dd9604a" providerId="ADAL" clId="{21F3D552-7172-4B34-9C6E-EBAF64236B69}" dt="2020-10-26T00:03:18.485" v="8" actId="27636"/>
        <pc:sldMkLst>
          <pc:docMk/>
          <pc:sldMk cId="0" sldId="295"/>
        </pc:sldMkLst>
        <pc:spChg chg="mod">
          <ac:chgData name="Zu, Tianhai (zuti)" userId="ed53172e-a19f-46b4-9500-c0388dd9604a" providerId="ADAL" clId="{21F3D552-7172-4B34-9C6E-EBAF64236B69}" dt="2020-10-26T00:03:18.485" v="8" actId="27636"/>
          <ac:spMkLst>
            <pc:docMk/>
            <pc:sldMk cId="0" sldId="295"/>
            <ac:spMk id="299" creationId="{00000000-0000-0000-0000-000000000000}"/>
          </ac:spMkLst>
        </pc:spChg>
      </pc:sldChg>
      <pc:sldChg chg="addSp modSp mod">
        <pc:chgData name="Zu, Tianhai (zuti)" userId="ed53172e-a19f-46b4-9500-c0388dd9604a" providerId="ADAL" clId="{21F3D552-7172-4B34-9C6E-EBAF64236B69}" dt="2020-10-26T00:40:12.489" v="104" actId="207"/>
        <pc:sldMkLst>
          <pc:docMk/>
          <pc:sldMk cId="0" sldId="296"/>
        </pc:sldMkLst>
        <pc:spChg chg="add mod">
          <ac:chgData name="Zu, Tianhai (zuti)" userId="ed53172e-a19f-46b4-9500-c0388dd9604a" providerId="ADAL" clId="{21F3D552-7172-4B34-9C6E-EBAF64236B69}" dt="2020-10-26T00:40:12.489" v="104" actId="207"/>
          <ac:spMkLst>
            <pc:docMk/>
            <pc:sldMk cId="0" sldId="296"/>
            <ac:spMk id="2" creationId="{82DFD8E6-3151-42D7-AAF9-2E5A67B05E28}"/>
          </ac:spMkLst>
        </pc:spChg>
        <pc:spChg chg="mod">
          <ac:chgData name="Zu, Tianhai (zuti)" userId="ed53172e-a19f-46b4-9500-c0388dd9604a" providerId="ADAL" clId="{21F3D552-7172-4B34-9C6E-EBAF64236B69}" dt="2020-10-26T00:03:18.573" v="9" actId="27636"/>
          <ac:spMkLst>
            <pc:docMk/>
            <pc:sldMk cId="0" sldId="296"/>
            <ac:spMk id="303" creationId="{00000000-0000-0000-0000-000000000000}"/>
          </ac:spMkLst>
        </pc:spChg>
      </pc:sldChg>
      <pc:sldChg chg="modSp mod">
        <pc:chgData name="Zu, Tianhai (zuti)" userId="ed53172e-a19f-46b4-9500-c0388dd9604a" providerId="ADAL" clId="{21F3D552-7172-4B34-9C6E-EBAF64236B69}" dt="2020-10-26T00:03:18.610" v="10" actId="27636"/>
        <pc:sldMkLst>
          <pc:docMk/>
          <pc:sldMk cId="0" sldId="297"/>
        </pc:sldMkLst>
        <pc:spChg chg="mod">
          <ac:chgData name="Zu, Tianhai (zuti)" userId="ed53172e-a19f-46b4-9500-c0388dd9604a" providerId="ADAL" clId="{21F3D552-7172-4B34-9C6E-EBAF64236B69}" dt="2020-10-26T00:03:18.610" v="10" actId="27636"/>
          <ac:spMkLst>
            <pc:docMk/>
            <pc:sldMk cId="0" sldId="297"/>
            <ac:spMk id="305" creationId="{00000000-0000-0000-0000-000000000000}"/>
          </ac:spMkLst>
        </pc:spChg>
      </pc:sldChg>
      <pc:sldChg chg="modSp mod">
        <pc:chgData name="Zu, Tianhai (zuti)" userId="ed53172e-a19f-46b4-9500-c0388dd9604a" providerId="ADAL" clId="{21F3D552-7172-4B34-9C6E-EBAF64236B69}" dt="2020-10-26T00:03:18.675" v="11" actId="27636"/>
        <pc:sldMkLst>
          <pc:docMk/>
          <pc:sldMk cId="0" sldId="298"/>
        </pc:sldMkLst>
        <pc:spChg chg="mod">
          <ac:chgData name="Zu, Tianhai (zuti)" userId="ed53172e-a19f-46b4-9500-c0388dd9604a" providerId="ADAL" clId="{21F3D552-7172-4B34-9C6E-EBAF64236B69}" dt="2020-10-26T00:03:18.675" v="11" actId="27636"/>
          <ac:spMkLst>
            <pc:docMk/>
            <pc:sldMk cId="0" sldId="298"/>
            <ac:spMk id="311" creationId="{00000000-0000-0000-0000-000000000000}"/>
          </ac:spMkLst>
        </pc:spChg>
      </pc:sldChg>
      <pc:sldChg chg="modSp mod">
        <pc:chgData name="Zu, Tianhai (zuti)" userId="ed53172e-a19f-46b4-9500-c0388dd9604a" providerId="ADAL" clId="{21F3D552-7172-4B34-9C6E-EBAF64236B69}" dt="2020-10-26T00:03:19.120" v="12" actId="27636"/>
        <pc:sldMkLst>
          <pc:docMk/>
          <pc:sldMk cId="0" sldId="307"/>
        </pc:sldMkLst>
        <pc:spChg chg="mod">
          <ac:chgData name="Zu, Tianhai (zuti)" userId="ed53172e-a19f-46b4-9500-c0388dd9604a" providerId="ADAL" clId="{21F3D552-7172-4B34-9C6E-EBAF64236B69}" dt="2020-10-26T00:03:19.120" v="12" actId="27636"/>
          <ac:spMkLst>
            <pc:docMk/>
            <pc:sldMk cId="0" sldId="307"/>
            <ac:spMk id="345" creationId="{00000000-0000-0000-0000-000000000000}"/>
          </ac:spMkLst>
        </pc:spChg>
      </pc:sldChg>
      <pc:sldChg chg="modSp mod">
        <pc:chgData name="Zu, Tianhai (zuti)" userId="ed53172e-a19f-46b4-9500-c0388dd9604a" providerId="ADAL" clId="{21F3D552-7172-4B34-9C6E-EBAF64236B69}" dt="2020-10-26T00:03:19.134" v="13" actId="27636"/>
        <pc:sldMkLst>
          <pc:docMk/>
          <pc:sldMk cId="0" sldId="308"/>
        </pc:sldMkLst>
        <pc:spChg chg="mod">
          <ac:chgData name="Zu, Tianhai (zuti)" userId="ed53172e-a19f-46b4-9500-c0388dd9604a" providerId="ADAL" clId="{21F3D552-7172-4B34-9C6E-EBAF64236B69}" dt="2020-10-26T00:03:19.134" v="13" actId="27636"/>
          <ac:spMkLst>
            <pc:docMk/>
            <pc:sldMk cId="0" sldId="308"/>
            <ac:spMk id="351" creationId="{00000000-0000-0000-0000-000000000000}"/>
          </ac:spMkLst>
        </pc:spChg>
      </pc:sldChg>
      <pc:sldChg chg="modSp mod">
        <pc:chgData name="Zu, Tianhai (zuti)" userId="ed53172e-a19f-46b4-9500-c0388dd9604a" providerId="ADAL" clId="{21F3D552-7172-4B34-9C6E-EBAF64236B69}" dt="2020-10-26T00:03:19.204" v="14" actId="27636"/>
        <pc:sldMkLst>
          <pc:docMk/>
          <pc:sldMk cId="0" sldId="309"/>
        </pc:sldMkLst>
        <pc:spChg chg="mod">
          <ac:chgData name="Zu, Tianhai (zuti)" userId="ed53172e-a19f-46b4-9500-c0388dd9604a" providerId="ADAL" clId="{21F3D552-7172-4B34-9C6E-EBAF64236B69}" dt="2020-10-26T00:03:19.204" v="14" actId="27636"/>
          <ac:spMkLst>
            <pc:docMk/>
            <pc:sldMk cId="0" sldId="309"/>
            <ac:spMk id="355" creationId="{00000000-0000-0000-0000-000000000000}"/>
          </ac:spMkLst>
        </pc:spChg>
      </pc:sldChg>
      <pc:sldChg chg="modSp mod">
        <pc:chgData name="Zu, Tianhai (zuti)" userId="ed53172e-a19f-46b4-9500-c0388dd9604a" providerId="ADAL" clId="{21F3D552-7172-4B34-9C6E-EBAF64236B69}" dt="2020-10-26T00:41:36.001" v="108" actId="20577"/>
        <pc:sldMkLst>
          <pc:docMk/>
          <pc:sldMk cId="0" sldId="310"/>
        </pc:sldMkLst>
        <pc:spChg chg="mod">
          <ac:chgData name="Zu, Tianhai (zuti)" userId="ed53172e-a19f-46b4-9500-c0388dd9604a" providerId="ADAL" clId="{21F3D552-7172-4B34-9C6E-EBAF64236B69}" dt="2020-10-26T00:41:36.001" v="108" actId="20577"/>
          <ac:spMkLst>
            <pc:docMk/>
            <pc:sldMk cId="0" sldId="310"/>
            <ac:spMk id="360" creationId="{00000000-0000-0000-0000-000000000000}"/>
          </ac:spMkLst>
        </pc:spChg>
      </pc:sldChg>
      <pc:sldChg chg="modSp mod">
        <pc:chgData name="Zu, Tianhai (zuti)" userId="ed53172e-a19f-46b4-9500-c0388dd9604a" providerId="ADAL" clId="{21F3D552-7172-4B34-9C6E-EBAF64236B69}" dt="2020-10-26T00:03:19.265" v="15" actId="27636"/>
        <pc:sldMkLst>
          <pc:docMk/>
          <pc:sldMk cId="0" sldId="312"/>
        </pc:sldMkLst>
        <pc:spChg chg="mod">
          <ac:chgData name="Zu, Tianhai (zuti)" userId="ed53172e-a19f-46b4-9500-c0388dd9604a" providerId="ADAL" clId="{21F3D552-7172-4B34-9C6E-EBAF64236B69}" dt="2020-10-26T00:03:19.265" v="15" actId="27636"/>
          <ac:spMkLst>
            <pc:docMk/>
            <pc:sldMk cId="0" sldId="312"/>
            <ac:spMk id="375" creationId="{00000000-0000-0000-0000-000000000000}"/>
          </ac:spMkLst>
        </pc:spChg>
      </pc:sldChg>
      <pc:sldChg chg="modSp mod">
        <pc:chgData name="Zu, Tianhai (zuti)" userId="ed53172e-a19f-46b4-9500-c0388dd9604a" providerId="ADAL" clId="{21F3D552-7172-4B34-9C6E-EBAF64236B69}" dt="2020-10-26T00:03:19.395" v="16" actId="27636"/>
        <pc:sldMkLst>
          <pc:docMk/>
          <pc:sldMk cId="0" sldId="321"/>
        </pc:sldMkLst>
        <pc:spChg chg="mod">
          <ac:chgData name="Zu, Tianhai (zuti)" userId="ed53172e-a19f-46b4-9500-c0388dd9604a" providerId="ADAL" clId="{21F3D552-7172-4B34-9C6E-EBAF64236B69}" dt="2020-10-26T00:03:19.395" v="16" actId="27636"/>
          <ac:spMkLst>
            <pc:docMk/>
            <pc:sldMk cId="0" sldId="321"/>
            <ac:spMk id="425" creationId="{00000000-0000-0000-0000-000000000000}"/>
          </ac:spMkLst>
        </pc:spChg>
      </pc:sldChg>
      <pc:sldChg chg="modSp mod">
        <pc:chgData name="Zu, Tianhai (zuti)" userId="ed53172e-a19f-46b4-9500-c0388dd9604a" providerId="ADAL" clId="{21F3D552-7172-4B34-9C6E-EBAF64236B69}" dt="2020-10-26T00:03:19.432" v="17" actId="27636"/>
        <pc:sldMkLst>
          <pc:docMk/>
          <pc:sldMk cId="0" sldId="323"/>
        </pc:sldMkLst>
        <pc:spChg chg="mod">
          <ac:chgData name="Zu, Tianhai (zuti)" userId="ed53172e-a19f-46b4-9500-c0388dd9604a" providerId="ADAL" clId="{21F3D552-7172-4B34-9C6E-EBAF64236B69}" dt="2020-10-26T00:03:19.432" v="17" actId="27636"/>
          <ac:spMkLst>
            <pc:docMk/>
            <pc:sldMk cId="0" sldId="323"/>
            <ac:spMk id="447" creationId="{00000000-0000-0000-0000-000000000000}"/>
          </ac:spMkLst>
        </pc:spChg>
      </pc:sldChg>
      <pc:sldChg chg="add">
        <pc:chgData name="Zu, Tianhai (zuti)" userId="ed53172e-a19f-46b4-9500-c0388dd9604a" providerId="ADAL" clId="{21F3D552-7172-4B34-9C6E-EBAF64236B69}" dt="2020-10-26T01:21:38.646" v="153"/>
        <pc:sldMkLst>
          <pc:docMk/>
          <pc:sldMk cId="497530018" sldId="338"/>
        </pc:sldMkLst>
      </pc:sldChg>
      <pc:sldChg chg="del">
        <pc:chgData name="Zu, Tianhai (zuti)" userId="ed53172e-a19f-46b4-9500-c0388dd9604a" providerId="ADAL" clId="{21F3D552-7172-4B34-9C6E-EBAF64236B69}" dt="2020-10-25T23:58:51.089" v="0" actId="47"/>
        <pc:sldMkLst>
          <pc:docMk/>
          <pc:sldMk cId="1948288293" sldId="338"/>
        </pc:sldMkLst>
      </pc:sldChg>
      <pc:sldChg chg="modSp add del mod">
        <pc:chgData name="Zu, Tianhai (zuti)" userId="ed53172e-a19f-46b4-9500-c0388dd9604a" providerId="ADAL" clId="{21F3D552-7172-4B34-9C6E-EBAF64236B69}" dt="2020-10-26T01:21:37.174" v="152" actId="2696"/>
        <pc:sldMkLst>
          <pc:docMk/>
          <pc:sldMk cId="2121451769" sldId="338"/>
        </pc:sldMkLst>
        <pc:spChg chg="mod">
          <ac:chgData name="Zu, Tianhai (zuti)" userId="ed53172e-a19f-46b4-9500-c0388dd9604a" providerId="ADAL" clId="{21F3D552-7172-4B34-9C6E-EBAF64236B69}" dt="2020-10-26T01:06:12.295" v="142" actId="20577"/>
          <ac:spMkLst>
            <pc:docMk/>
            <pc:sldMk cId="2121451769" sldId="338"/>
            <ac:spMk id="139" creationId="{00000000-0000-0000-0000-000000000000}"/>
          </ac:spMkLst>
        </pc:spChg>
      </pc:sldChg>
      <pc:sldChg chg="add">
        <pc:chgData name="Zu, Tianhai (zuti)" userId="ed53172e-a19f-46b4-9500-c0388dd9604a" providerId="ADAL" clId="{21F3D552-7172-4B34-9C6E-EBAF64236B69}" dt="2020-10-26T01:15:19.204" v="143"/>
        <pc:sldMkLst>
          <pc:docMk/>
          <pc:sldMk cId="2007978060" sldId="339"/>
        </pc:sldMkLst>
      </pc:sldChg>
      <pc:sldChg chg="add">
        <pc:chgData name="Zu, Tianhai (zuti)" userId="ed53172e-a19f-46b4-9500-c0388dd9604a" providerId="ADAL" clId="{21F3D552-7172-4B34-9C6E-EBAF64236B69}" dt="2020-10-26T01:22:32.145" v="154"/>
        <pc:sldMkLst>
          <pc:docMk/>
          <pc:sldMk cId="57390028" sldId="340"/>
        </pc:sldMkLst>
      </pc:sldChg>
      <pc:sldChg chg="add">
        <pc:chgData name="Zu, Tianhai (zuti)" userId="ed53172e-a19f-46b4-9500-c0388dd9604a" providerId="ADAL" clId="{21F3D552-7172-4B34-9C6E-EBAF64236B69}" dt="2020-10-26T01:15:19.204" v="143"/>
        <pc:sldMkLst>
          <pc:docMk/>
          <pc:sldMk cId="3091003966" sldId="342"/>
        </pc:sldMkLst>
      </pc:sldChg>
      <pc:sldChg chg="addSp delSp modSp add del setBg">
        <pc:chgData name="Zu, Tianhai (zuti)" userId="ed53172e-a19f-46b4-9500-c0388dd9604a" providerId="ADAL" clId="{21F3D552-7172-4B34-9C6E-EBAF64236B69}" dt="2020-10-26T01:21:06.020" v="151" actId="47"/>
        <pc:sldMkLst>
          <pc:docMk/>
          <pc:sldMk cId="2305779491" sldId="343"/>
        </pc:sldMkLst>
        <pc:spChg chg="add del mod">
          <ac:chgData name="Zu, Tianhai (zuti)" userId="ed53172e-a19f-46b4-9500-c0388dd9604a" providerId="ADAL" clId="{21F3D552-7172-4B34-9C6E-EBAF64236B69}" dt="2020-10-26T01:20:37.761" v="148"/>
          <ac:spMkLst>
            <pc:docMk/>
            <pc:sldMk cId="2305779491" sldId="343"/>
            <ac:spMk id="4" creationId="{555301FA-D512-43BE-BD44-031734E9B613}"/>
          </ac:spMkLst>
        </pc:spChg>
        <pc:picChg chg="add del mod">
          <ac:chgData name="Zu, Tianhai (zuti)" userId="ed53172e-a19f-46b4-9500-c0388dd9604a" providerId="ADAL" clId="{21F3D552-7172-4B34-9C6E-EBAF64236B69}" dt="2020-10-26T01:20:37.761" v="148"/>
          <ac:picMkLst>
            <pc:docMk/>
            <pc:sldMk cId="2305779491" sldId="343"/>
            <ac:picMk id="5" creationId="{2C46A64A-F026-4AB6-BA1A-53D1BACF4F27}"/>
          </ac:picMkLst>
        </pc:picChg>
      </pc:sldChg>
      <pc:sldChg chg="add">
        <pc:chgData name="Zu, Tianhai (zuti)" userId="ed53172e-a19f-46b4-9500-c0388dd9604a" providerId="ADAL" clId="{21F3D552-7172-4B34-9C6E-EBAF64236B69}" dt="2020-10-26T01:20:13.664" v="144"/>
        <pc:sldMkLst>
          <pc:docMk/>
          <pc:sldMk cId="2659217862" sldId="344"/>
        </pc:sldMkLst>
      </pc:sldChg>
      <pc:sldChg chg="addSp delSp modSp add">
        <pc:chgData name="Zu, Tianhai (zuti)" userId="ed53172e-a19f-46b4-9500-c0388dd9604a" providerId="ADAL" clId="{21F3D552-7172-4B34-9C6E-EBAF64236B69}" dt="2020-10-26T01:20:35.683" v="146"/>
        <pc:sldMkLst>
          <pc:docMk/>
          <pc:sldMk cId="505194684" sldId="345"/>
        </pc:sldMkLst>
        <pc:spChg chg="add del mod">
          <ac:chgData name="Zu, Tianhai (zuti)" userId="ed53172e-a19f-46b4-9500-c0388dd9604a" providerId="ADAL" clId="{21F3D552-7172-4B34-9C6E-EBAF64236B69}" dt="2020-10-26T01:20:35.683" v="146"/>
          <ac:spMkLst>
            <pc:docMk/>
            <pc:sldMk cId="505194684" sldId="345"/>
            <ac:spMk id="7" creationId="{72E3DD8D-A4C3-4CB9-96B3-2DFDE0D955AA}"/>
          </ac:spMkLst>
        </pc:spChg>
        <pc:picChg chg="add del mod">
          <ac:chgData name="Zu, Tianhai (zuti)" userId="ed53172e-a19f-46b4-9500-c0388dd9604a" providerId="ADAL" clId="{21F3D552-7172-4B34-9C6E-EBAF64236B69}" dt="2020-10-26T01:20:35.683" v="146"/>
          <ac:picMkLst>
            <pc:docMk/>
            <pc:sldMk cId="505194684" sldId="345"/>
            <ac:picMk id="10" creationId="{DC23CFD4-4F2D-4FE6-9853-DF5BDD566F8F}"/>
          </ac:picMkLst>
        </pc:picChg>
      </pc:sldChg>
      <pc:sldChg chg="add">
        <pc:chgData name="Zu, Tianhai (zuti)" userId="ed53172e-a19f-46b4-9500-c0388dd9604a" providerId="ADAL" clId="{21F3D552-7172-4B34-9C6E-EBAF64236B69}" dt="2020-10-26T01:20:13.664" v="144"/>
        <pc:sldMkLst>
          <pc:docMk/>
          <pc:sldMk cId="3362878818" sldId="346"/>
        </pc:sldMkLst>
      </pc:sldChg>
      <pc:sldChg chg="add">
        <pc:chgData name="Zu, Tianhai (zuti)" userId="ed53172e-a19f-46b4-9500-c0388dd9604a" providerId="ADAL" clId="{21F3D552-7172-4B34-9C6E-EBAF64236B69}" dt="2020-10-26T01:20:13.664" v="144"/>
        <pc:sldMkLst>
          <pc:docMk/>
          <pc:sldMk cId="9572082" sldId="347"/>
        </pc:sldMkLst>
      </pc:sldChg>
      <pc:sldChg chg="add del setBg">
        <pc:chgData name="Zu, Tianhai (zuti)" userId="ed53172e-a19f-46b4-9500-c0388dd9604a" providerId="ADAL" clId="{21F3D552-7172-4B34-9C6E-EBAF64236B69}" dt="2020-10-26T01:24:37.742" v="156"/>
        <pc:sldMkLst>
          <pc:docMk/>
          <pc:sldMk cId="1896570064" sldId="348"/>
        </pc:sldMkLst>
      </pc:sldChg>
      <pc:sldChg chg="modSp add mod ord">
        <pc:chgData name="Zu, Tianhai (zuti)" userId="ed53172e-a19f-46b4-9500-c0388dd9604a" providerId="ADAL" clId="{21F3D552-7172-4B34-9C6E-EBAF64236B69}" dt="2020-10-26T01:25:10.903" v="162" actId="1076"/>
        <pc:sldMkLst>
          <pc:docMk/>
          <pc:sldMk cId="3029304746" sldId="348"/>
        </pc:sldMkLst>
        <pc:spChg chg="mod">
          <ac:chgData name="Zu, Tianhai (zuti)" userId="ed53172e-a19f-46b4-9500-c0388dd9604a" providerId="ADAL" clId="{21F3D552-7172-4B34-9C6E-EBAF64236B69}" dt="2020-10-26T01:25:10.903" v="162" actId="1076"/>
          <ac:spMkLst>
            <pc:docMk/>
            <pc:sldMk cId="3029304746" sldId="348"/>
            <ac:spMk id="146" creationId="{00000000-0000-0000-0000-000000000000}"/>
          </ac:spMkLst>
        </pc:spChg>
      </pc:sldChg>
      <pc:sldMasterChg chg="delSldLayout">
        <pc:chgData name="Zu, Tianhai (zuti)" userId="ed53172e-a19f-46b4-9500-c0388dd9604a" providerId="ADAL" clId="{21F3D552-7172-4B34-9C6E-EBAF64236B69}" dt="2020-10-26T00:03:14.495" v="1" actId="2696"/>
        <pc:sldMasterMkLst>
          <pc:docMk/>
          <pc:sldMasterMk cId="0" sldId="2147483648"/>
        </pc:sldMasterMkLst>
        <pc:sldLayoutChg chg="del">
          <pc:chgData name="Zu, Tianhai (zuti)" userId="ed53172e-a19f-46b4-9500-c0388dd9604a" providerId="ADAL" clId="{21F3D552-7172-4B34-9C6E-EBAF64236B69}" dt="2020-10-26T00:03:14.495" v="1" actId="2696"/>
          <pc:sldLayoutMkLst>
            <pc:docMk/>
            <pc:sldMasterMk cId="0" sldId="2147483648"/>
            <pc:sldLayoutMk cId="0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235619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73100" y="2870200"/>
            <a:ext cx="23050500" cy="4559300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3100" y="7416800"/>
            <a:ext cx="23050500" cy="181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>
                <a:latin typeface="Lato Light" panose="020F0302020204030203" pitchFamily="34" charset="0"/>
              </a:defRPr>
            </a:lvl1pPr>
            <a:lvl2pPr marL="0" indent="228600" algn="ctr">
              <a:spcBef>
                <a:spcPts val="0"/>
              </a:spcBef>
              <a:buSzTx/>
              <a:buNone/>
              <a:defRPr>
                <a:latin typeface="Lato Light" panose="020F0302020204030203" pitchFamily="34" charset="0"/>
              </a:defRPr>
            </a:lvl2pPr>
            <a:lvl3pPr marL="0" indent="457200" algn="ctr">
              <a:spcBef>
                <a:spcPts val="0"/>
              </a:spcBef>
              <a:buSzTx/>
              <a:buNone/>
              <a:defRPr>
                <a:latin typeface="Lato Light" panose="020F0302020204030203" pitchFamily="34" charset="0"/>
              </a:defRPr>
            </a:lvl3pPr>
            <a:lvl4pPr marL="0" indent="685800" algn="ctr">
              <a:spcBef>
                <a:spcPts val="0"/>
              </a:spcBef>
              <a:buSzTx/>
              <a:buNone/>
              <a:defRPr>
                <a:latin typeface="Lato Light" panose="020F0302020204030203" pitchFamily="34" charset="0"/>
              </a:defRPr>
            </a:lvl4pPr>
            <a:lvl5pPr marL="0" indent="914400" algn="ctr">
              <a:spcBef>
                <a:spcPts val="0"/>
              </a:spcBef>
              <a:buSzTx/>
              <a:buNone/>
              <a:defRPr>
                <a:latin typeface="Lato Light" panose="020F0302020204030203" pitchFamily="34" charset="0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0810" y="13081000"/>
            <a:ext cx="469680" cy="471924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endParaRPr dirty="0"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0810" y="13081000"/>
            <a:ext cx="469680" cy="471924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3294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2463800" y="736600"/>
            <a:ext cx="194818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2387600" y="9728200"/>
            <a:ext cx="19621500" cy="1803400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87600" y="11518900"/>
            <a:ext cx="19621500" cy="1600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>
                <a:latin typeface="Lato Light" panose="020F0302020204030203" pitchFamily="34" charset="0"/>
              </a:defRPr>
            </a:lvl1pPr>
            <a:lvl2pPr marL="0" indent="228600" algn="ctr">
              <a:spcBef>
                <a:spcPts val="0"/>
              </a:spcBef>
              <a:buSzTx/>
              <a:buNone/>
              <a:defRPr>
                <a:latin typeface="Lato Light" panose="020F0302020204030203" pitchFamily="34" charset="0"/>
              </a:defRPr>
            </a:lvl2pPr>
            <a:lvl3pPr marL="0" indent="457200" algn="ctr">
              <a:spcBef>
                <a:spcPts val="0"/>
              </a:spcBef>
              <a:buSzTx/>
              <a:buNone/>
              <a:defRPr>
                <a:latin typeface="Lato Light" panose="020F0302020204030203" pitchFamily="34" charset="0"/>
              </a:defRPr>
            </a:lvl3pPr>
            <a:lvl4pPr marL="0" indent="685800" algn="ctr">
              <a:spcBef>
                <a:spcPts val="0"/>
              </a:spcBef>
              <a:buSzTx/>
              <a:buNone/>
              <a:defRPr>
                <a:latin typeface="Lato Light" panose="020F0302020204030203" pitchFamily="34" charset="0"/>
              </a:defRPr>
            </a:lvl4pPr>
            <a:lvl5pPr marL="0" indent="914400" algn="ctr">
              <a:spcBef>
                <a:spcPts val="0"/>
              </a:spcBef>
              <a:buSzTx/>
              <a:buNone/>
              <a:defRPr>
                <a:latin typeface="Lato Light" panose="020F0302020204030203" pitchFamily="34" charset="0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0810" y="13081000"/>
            <a:ext cx="469680" cy="471924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673100" y="4572000"/>
            <a:ext cx="23050500" cy="4559300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0810" y="13081000"/>
            <a:ext cx="469680" cy="471924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2573000" y="1384300"/>
            <a:ext cx="10045700" cy="10896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673100" y="1435100"/>
            <a:ext cx="11049000" cy="5461000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3100" y="6870700"/>
            <a:ext cx="11049000" cy="5461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>
                <a:latin typeface="Lato Light" panose="020F0302020204030203" pitchFamily="34" charset="0"/>
              </a:defRPr>
            </a:lvl1pPr>
            <a:lvl2pPr marL="0" indent="228600" algn="ctr">
              <a:spcBef>
                <a:spcPts val="0"/>
              </a:spcBef>
              <a:buSzTx/>
              <a:buNone/>
              <a:defRPr>
                <a:latin typeface="Lato Light" panose="020F0302020204030203" pitchFamily="34" charset="0"/>
              </a:defRPr>
            </a:lvl2pPr>
            <a:lvl3pPr marL="0" indent="457200" algn="ctr">
              <a:spcBef>
                <a:spcPts val="0"/>
              </a:spcBef>
              <a:buSzTx/>
              <a:buNone/>
              <a:defRPr>
                <a:latin typeface="Lato Light" panose="020F0302020204030203" pitchFamily="34" charset="0"/>
              </a:defRPr>
            </a:lvl3pPr>
            <a:lvl4pPr marL="0" indent="685800" algn="ctr">
              <a:spcBef>
                <a:spcPts val="0"/>
              </a:spcBef>
              <a:buSzTx/>
              <a:buNone/>
              <a:defRPr>
                <a:latin typeface="Lato Light" panose="020F0302020204030203" pitchFamily="34" charset="0"/>
              </a:defRPr>
            </a:lvl4pPr>
            <a:lvl5pPr marL="0" indent="914400" algn="ctr">
              <a:spcBef>
                <a:spcPts val="0"/>
              </a:spcBef>
              <a:buSzTx/>
              <a:buNone/>
              <a:defRPr>
                <a:latin typeface="Lato Light" panose="020F0302020204030203" pitchFamily="34" charset="0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0810" y="13081000"/>
            <a:ext cx="469680" cy="471924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0810" y="13081000"/>
            <a:ext cx="469680" cy="471924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736600" indent="-736600">
              <a:lnSpc>
                <a:spcPct val="120000"/>
              </a:lnSpc>
              <a:spcBef>
                <a:spcPts val="6500"/>
              </a:spcBef>
              <a:defRPr sz="6400">
                <a:latin typeface="Lato Light" panose="020F0302020204030203" pitchFamily="34" charset="0"/>
              </a:defRPr>
            </a:lvl1pPr>
            <a:lvl2pPr marL="1473200" indent="-736600">
              <a:lnSpc>
                <a:spcPct val="120000"/>
              </a:lnSpc>
              <a:spcBef>
                <a:spcPts val="6500"/>
              </a:spcBef>
              <a:defRPr sz="6400">
                <a:latin typeface="Lato Light" panose="020F0302020204030203" pitchFamily="34" charset="0"/>
              </a:defRPr>
            </a:lvl2pPr>
            <a:lvl3pPr marL="2209800" indent="-736600">
              <a:lnSpc>
                <a:spcPct val="120000"/>
              </a:lnSpc>
              <a:spcBef>
                <a:spcPts val="6500"/>
              </a:spcBef>
              <a:defRPr sz="6400">
                <a:latin typeface="Lato Light" panose="020F0302020204030203" pitchFamily="34" charset="0"/>
              </a:defRPr>
            </a:lvl3pPr>
            <a:lvl4pPr marL="2946400" indent="-736600">
              <a:lnSpc>
                <a:spcPct val="120000"/>
              </a:lnSpc>
              <a:spcBef>
                <a:spcPts val="6500"/>
              </a:spcBef>
              <a:defRPr sz="6400">
                <a:latin typeface="Lato Light" panose="020F0302020204030203" pitchFamily="34" charset="0"/>
              </a:defRPr>
            </a:lvl4pPr>
            <a:lvl5pPr marL="3683000" indent="-736600">
              <a:lnSpc>
                <a:spcPct val="120000"/>
              </a:lnSpc>
              <a:spcBef>
                <a:spcPts val="6500"/>
              </a:spcBef>
              <a:defRPr sz="6400">
                <a:latin typeface="Lato Light" panose="020F0302020204030203" pitchFamily="34" charset="0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0810" y="13081000"/>
            <a:ext cx="469680" cy="471924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3474700" y="3098800"/>
            <a:ext cx="8712200" cy="101991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73100" y="3835400"/>
            <a:ext cx="11049000" cy="8864600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0810" y="13081000"/>
            <a:ext cx="469680" cy="471924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2407900" y="7074692"/>
            <a:ext cx="11023600" cy="5930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2420112" y="711992"/>
            <a:ext cx="11023601" cy="5930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945745" y="711200"/>
            <a:ext cx="11023601" cy="1229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0810" y="13081000"/>
            <a:ext cx="469680" cy="471924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001000"/>
            <a:ext cx="19621500" cy="68736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Lato Light" panose="020F0302020204030203" pitchFamily="34" charset="0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74900" y="5866845"/>
            <a:ext cx="19621500" cy="90281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latin typeface="Lato Light" panose="020F0302020204030203" pitchFamily="34" charset="0"/>
              </a:defRPr>
            </a:lvl1pPr>
          </a:lstStyle>
          <a:p>
            <a:r>
              <a:t>“Type a quote here.”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0810" y="13081000"/>
            <a:ext cx="469680" cy="471924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73100" y="355600"/>
            <a:ext cx="230505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3835400"/>
            <a:ext cx="23050500" cy="886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6099" y="130810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584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1168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752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2336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9210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3505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4089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4673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5257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speakerdeck.com/hadley/welcome-to-the-tidyverse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gi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Housekeeping: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/>
              <a:t>Midterm Project due by 11:59PM on Sunday, 1 Nov. 2020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6:00PM – 7:30PM: </a:t>
            </a:r>
            <a:r>
              <a:rPr lang="en-US" sz="5400" dirty="0" err="1">
                <a:latin typeface="Monaco" panose="020B0509030404040204" pitchFamily="49" charset="0"/>
              </a:rPr>
              <a:t>dplyr</a:t>
            </a:r>
            <a:r>
              <a:rPr lang="en-US" sz="4400" dirty="0">
                <a:latin typeface="Monaco" panose="020B0509030404040204" pitchFamily="49" charset="0"/>
              </a:rPr>
              <a:t> </a:t>
            </a:r>
            <a:r>
              <a:rPr lang="en-US" sz="6000" dirty="0"/>
              <a:t>part one (data manipulation) </a:t>
            </a:r>
            <a:endParaRPr lang="en-US" dirty="0"/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7:45PM – 8:45PM: </a:t>
            </a:r>
            <a:r>
              <a:rPr lang="en-US" sz="5800" dirty="0" err="1">
                <a:latin typeface="Monaco" panose="020B0509030404040204" pitchFamily="49" charset="0"/>
              </a:rPr>
              <a:t>tidyr</a:t>
            </a:r>
            <a:r>
              <a:rPr lang="en-US" dirty="0"/>
              <a:t> functions for data reshaping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9:00PM – 9:50PM:</a:t>
            </a:r>
            <a:r>
              <a:rPr lang="en-US" sz="5800" dirty="0">
                <a:latin typeface="Monaco" panose="020B0509030404040204" pitchFamily="49" charset="0"/>
              </a:rPr>
              <a:t> </a:t>
            </a:r>
            <a:r>
              <a:rPr lang="en-US" dirty="0"/>
              <a:t>MBTA group challenge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97806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ackage prerequisit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package prerequisite</a:t>
            </a:r>
          </a:p>
        </p:txBody>
      </p:sp>
      <p:sp>
        <p:nvSpPr>
          <p:cNvPr id="150" name="library(nycflights13)…"/>
          <p:cNvSpPr txBox="1">
            <a:spLocks noGrp="1"/>
          </p:cNvSpPr>
          <p:nvPr>
            <p:ph type="body" idx="1"/>
          </p:nvPr>
        </p:nvSpPr>
        <p:spPr>
          <a:xfrm>
            <a:off x="-29930" y="3338418"/>
            <a:ext cx="23753530" cy="8222487"/>
          </a:xfrm>
          <a:prstGeom prst="rect">
            <a:avLst/>
          </a:prstGeom>
          <a:solidFill>
            <a:srgbClr val="E5E5E5"/>
          </a:solidFill>
        </p:spPr>
        <p:txBody>
          <a:bodyPr/>
          <a:lstStyle/>
          <a:p>
            <a:pPr marL="0" lvl="4" indent="914400" defTabSz="457200">
              <a:spcBef>
                <a:spcPts val="150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library(nycflights13)</a:t>
            </a:r>
          </a:p>
          <a:p>
            <a:pPr marL="0" lvl="4" indent="914400" defTabSz="457200">
              <a:spcBef>
                <a:spcPts val="150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library(tidyverse)</a:t>
            </a:r>
          </a:p>
          <a:p>
            <a:pPr marL="0" lvl="4" indent="914400" defTabSz="457200">
              <a:spcBef>
                <a:spcPts val="1500"/>
              </a:spcBef>
              <a:buSzTx/>
              <a:buNone/>
              <a:defRPr sz="3300">
                <a:solidFill>
                  <a:srgbClr val="797979">
                    <a:alpha val="30000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#&gt; Loading tidyverse: ggplot2</a:t>
            </a:r>
          </a:p>
          <a:p>
            <a:pPr marL="0" lvl="4" indent="914400" defTabSz="457200">
              <a:spcBef>
                <a:spcPts val="1500"/>
              </a:spcBef>
              <a:buSzTx/>
              <a:buNone/>
              <a:defRPr sz="3300">
                <a:solidFill>
                  <a:srgbClr val="797979">
                    <a:alpha val="30000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#&gt; Loading tidyverse: tibble</a:t>
            </a:r>
          </a:p>
          <a:p>
            <a:pPr marL="0" lvl="4" indent="914400" defTabSz="457200">
              <a:spcBef>
                <a:spcPts val="1500"/>
              </a:spcBef>
              <a:buSzTx/>
              <a:buNone/>
              <a:defRPr sz="3300">
                <a:solidFill>
                  <a:srgbClr val="797979">
                    <a:alpha val="30000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#&gt; Loading tidyverse: tidyr</a:t>
            </a:r>
          </a:p>
          <a:p>
            <a:pPr marL="0" lvl="4" indent="914400" defTabSz="457200">
              <a:spcBef>
                <a:spcPts val="1500"/>
              </a:spcBef>
              <a:buSzTx/>
              <a:buNone/>
              <a:defRPr sz="3300">
                <a:solidFill>
                  <a:srgbClr val="797979">
                    <a:alpha val="30000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#&gt; Loading tidyverse: readr</a:t>
            </a:r>
          </a:p>
          <a:p>
            <a:pPr marL="0" lvl="4" indent="914400" defTabSz="457200">
              <a:spcBef>
                <a:spcPts val="1500"/>
              </a:spcBef>
              <a:buSzTx/>
              <a:buNone/>
              <a:defRPr sz="3300">
                <a:solidFill>
                  <a:srgbClr val="797979">
                    <a:alpha val="30000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#&gt; Loading tidyverse: purrr</a:t>
            </a:r>
          </a:p>
          <a:p>
            <a:pPr marL="0" lvl="4" indent="914400" defTabSz="457200">
              <a:spcBef>
                <a:spcPts val="1500"/>
              </a:spcBef>
              <a:buSzTx/>
              <a:buNone/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#&gt; Loading tidyverse: dplyr</a:t>
            </a:r>
          </a:p>
          <a:p>
            <a:pPr marL="0" lvl="4" indent="914400" defTabSz="457200">
              <a:spcBef>
                <a:spcPts val="1500"/>
              </a:spcBef>
              <a:buSzTx/>
              <a:buNone/>
              <a:defRPr sz="3300">
                <a:solidFill>
                  <a:srgbClr val="797979">
                    <a:alpha val="30000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#&gt; Conflicts with tidy packages ----------------------------------------------</a:t>
            </a:r>
          </a:p>
          <a:p>
            <a:pPr marL="0" lvl="4" indent="914400" defTabSz="457200">
              <a:spcBef>
                <a:spcPts val="1500"/>
              </a:spcBef>
              <a:buSzTx/>
              <a:buNone/>
              <a:defRPr sz="3300">
                <a:solidFill>
                  <a:srgbClr val="797979">
                    <a:alpha val="30000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#&gt; filter(): dplyr, stats</a:t>
            </a:r>
          </a:p>
          <a:p>
            <a:pPr marL="0" lvl="4" indent="914400" defTabSz="457200">
              <a:spcBef>
                <a:spcPts val="1500"/>
              </a:spcBef>
              <a:buSzTx/>
              <a:buNone/>
              <a:defRPr sz="3300">
                <a:solidFill>
                  <a:srgbClr val="797979">
                    <a:alpha val="30000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#&gt; lag():    dplyr, stats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data prerequisit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 prerequisite</a:t>
            </a:r>
          </a:p>
        </p:txBody>
      </p:sp>
      <p:sp>
        <p:nvSpPr>
          <p:cNvPr id="153" name="flights…"/>
          <p:cNvSpPr txBox="1">
            <a:spLocks noGrp="1"/>
          </p:cNvSpPr>
          <p:nvPr>
            <p:ph type="body" idx="1"/>
          </p:nvPr>
        </p:nvSpPr>
        <p:spPr>
          <a:xfrm>
            <a:off x="-29930" y="3238638"/>
            <a:ext cx="23753530" cy="10474775"/>
          </a:xfrm>
          <a:prstGeom prst="rect">
            <a:avLst/>
          </a:prstGeom>
          <a:solidFill>
            <a:srgbClr val="E5E5E5"/>
          </a:solidFill>
        </p:spPr>
        <p:txBody>
          <a:bodyPr/>
          <a:lstStyle/>
          <a:p>
            <a:pPr marL="0" lvl="4" indent="795527" defTabSz="397763">
              <a:spcBef>
                <a:spcPts val="1300"/>
              </a:spcBef>
              <a:buSzTx/>
              <a:buNone/>
              <a:defRPr sz="2871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flights</a:t>
            </a:r>
          </a:p>
          <a:p>
            <a:pPr marL="0" lvl="4" indent="795527" defTabSz="397763">
              <a:spcBef>
                <a:spcPts val="1300"/>
              </a:spcBef>
              <a:buSzTx/>
              <a:buNone/>
              <a:defRPr sz="2871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 A tibble: 336,776 × 19</a:t>
            </a:r>
          </a:p>
          <a:p>
            <a:pPr marL="0" lvl="4" indent="795527" defTabSz="397763">
              <a:spcBef>
                <a:spcPts val="1300"/>
              </a:spcBef>
              <a:buSzTx/>
              <a:buNone/>
              <a:defRPr sz="2871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year month   day dep_time sched_dep_time dep_delay arr_time sched_arr_time arr_delay carrier flight</a:t>
            </a:r>
          </a:p>
          <a:p>
            <a:pPr marL="0" lvl="4" indent="795527" defTabSz="397763">
              <a:spcBef>
                <a:spcPts val="1300"/>
              </a:spcBef>
              <a:buSzTx/>
              <a:buNone/>
              <a:defRPr sz="2871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&lt;int&gt; &lt;int&gt; &lt;int&gt;    &lt;int&gt;          &lt;int&gt;     &lt;dbl&gt;    &lt;int&gt;          &lt;int&gt;     &lt;dbl&gt;   &lt;chr&gt;  &lt;int&gt;</a:t>
            </a:r>
          </a:p>
          <a:p>
            <a:pPr marL="0" lvl="4" indent="795527" defTabSz="397763">
              <a:spcBef>
                <a:spcPts val="1300"/>
              </a:spcBef>
              <a:buSzTx/>
              <a:buNone/>
              <a:defRPr sz="2871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  2013     1     1      517            515         2      830            819        11      UA   1545</a:t>
            </a:r>
          </a:p>
          <a:p>
            <a:pPr marL="0" lvl="4" indent="795527" defTabSz="397763">
              <a:spcBef>
                <a:spcPts val="1300"/>
              </a:spcBef>
              <a:buSzTx/>
              <a:buNone/>
              <a:defRPr sz="2871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   2013     1     1      533            529         4      850            830        20      UA   1714</a:t>
            </a:r>
          </a:p>
          <a:p>
            <a:pPr marL="0" lvl="4" indent="795527" defTabSz="397763">
              <a:spcBef>
                <a:spcPts val="1300"/>
              </a:spcBef>
              <a:buSzTx/>
              <a:buNone/>
              <a:defRPr sz="2871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   2013     1     1      542            540         2      923            850        33      AA   1141</a:t>
            </a:r>
          </a:p>
          <a:p>
            <a:pPr marL="0" lvl="4" indent="795527" defTabSz="397763">
              <a:spcBef>
                <a:spcPts val="1300"/>
              </a:spcBef>
              <a:buSzTx/>
              <a:buNone/>
              <a:defRPr sz="2871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   2013     1     1      544            545        -1     1004           1022       -18      B6    725</a:t>
            </a:r>
          </a:p>
          <a:p>
            <a:pPr marL="0" lvl="4" indent="795527" defTabSz="397763">
              <a:spcBef>
                <a:spcPts val="1300"/>
              </a:spcBef>
              <a:buSzTx/>
              <a:buNone/>
              <a:defRPr sz="2871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   2013     1     1      554            600        -6      812            837       -25      DL    461</a:t>
            </a:r>
          </a:p>
          <a:p>
            <a:pPr marL="0" lvl="4" indent="795527" defTabSz="397763">
              <a:spcBef>
                <a:spcPts val="1300"/>
              </a:spcBef>
              <a:buSzTx/>
              <a:buNone/>
              <a:defRPr sz="2871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   2013     1     1      554            558        -4      740            728        12      UA   1696</a:t>
            </a:r>
          </a:p>
          <a:p>
            <a:pPr marL="0" lvl="4" indent="795527" defTabSz="397763">
              <a:spcBef>
                <a:spcPts val="1300"/>
              </a:spcBef>
              <a:buSzTx/>
              <a:buNone/>
              <a:defRPr sz="2871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7   2013     1     1      555            600        -5      913            854        19      B6    507</a:t>
            </a:r>
          </a:p>
          <a:p>
            <a:pPr marL="0" lvl="4" indent="795527" defTabSz="397763">
              <a:spcBef>
                <a:spcPts val="1300"/>
              </a:spcBef>
              <a:buSzTx/>
              <a:buNone/>
              <a:defRPr sz="2871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8   2013     1     1      557            600        -3      709            723       -14      EV   5708</a:t>
            </a:r>
          </a:p>
          <a:p>
            <a:pPr marL="0" lvl="4" indent="795527" defTabSz="397763">
              <a:spcBef>
                <a:spcPts val="1300"/>
              </a:spcBef>
              <a:buSzTx/>
              <a:buNone/>
              <a:defRPr sz="2871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9   2013     1     1      557            600        -3      838            846        -8      B6     79</a:t>
            </a:r>
          </a:p>
          <a:p>
            <a:pPr marL="0" lvl="4" indent="795527" defTabSz="397763">
              <a:spcBef>
                <a:spcPts val="1300"/>
              </a:spcBef>
              <a:buSzTx/>
              <a:buNone/>
              <a:defRPr sz="2871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10  2013     1     1      558            600        -2      753            745         8      AA    301</a:t>
            </a:r>
          </a:p>
          <a:p>
            <a:pPr marL="0" lvl="4" indent="795527" defTabSz="397763">
              <a:spcBef>
                <a:spcPts val="1300"/>
              </a:spcBef>
              <a:buSzTx/>
              <a:buNone/>
              <a:defRPr sz="2871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 ... with 336,766 more rows, and 8 more variables: tailnum &lt;chr&gt;, origin &lt;chr&gt;, dest &lt;chr&gt;,</a:t>
            </a:r>
          </a:p>
          <a:p>
            <a:pPr marL="0" lvl="4" indent="795527" defTabSz="397763">
              <a:spcBef>
                <a:spcPts val="1300"/>
              </a:spcBef>
              <a:buSzTx/>
              <a:buNone/>
              <a:defRPr sz="2871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   air_time &lt;dbl&gt;, distance &lt;dbl&gt;, hour &lt;dbl&gt;, minute &lt;dbl&gt;, time_hour &lt;dttm&gt;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Your turn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493"/>
                </a:solidFill>
              </a:defRPr>
            </a:lvl1pPr>
          </a:lstStyle>
          <a:p>
            <a:r>
              <a:t>Your turn!</a:t>
            </a:r>
          </a:p>
        </p:txBody>
      </p:sp>
      <p:sp>
        <p:nvSpPr>
          <p:cNvPr id="156" name="Are there vignettes for the dplyr package?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800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Lato" panose="020F0502020204030203" pitchFamily="34" charset="0"/>
              </a:rPr>
              <a:t>Are there vignettes for the </a:t>
            </a:r>
            <a:r>
              <a:rPr sz="7100" i="0" dirty="0" err="1">
                <a:latin typeface="Monaco"/>
                <a:ea typeface="Monaco"/>
                <a:cs typeface="Monaco"/>
                <a:sym typeface="Monaco"/>
              </a:rPr>
              <a:t>dplyr</a:t>
            </a:r>
            <a:r>
              <a:rPr dirty="0"/>
              <a:t> </a:t>
            </a:r>
            <a:r>
              <a:rPr dirty="0">
                <a:latin typeface="Lato" panose="020F0502020204030203" pitchFamily="34" charset="0"/>
              </a:rPr>
              <a:t>package?</a:t>
            </a:r>
          </a:p>
          <a:p>
            <a:pPr marL="0" indent="0" algn="ctr">
              <a:buSzTx/>
              <a:buNone/>
              <a:defRPr sz="800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Lato" panose="020F0502020204030203" pitchFamily="34" charset="0"/>
              </a:rPr>
              <a:t>Can you find additional documentation explaining the </a:t>
            </a:r>
            <a:r>
              <a:rPr sz="7100" i="0" dirty="0">
                <a:latin typeface="Monaco"/>
                <a:ea typeface="Monaco"/>
                <a:cs typeface="Monaco"/>
                <a:sym typeface="Monaco"/>
              </a:rPr>
              <a:t>flights</a:t>
            </a:r>
            <a:r>
              <a:rPr dirty="0"/>
              <a:t> </a:t>
            </a:r>
            <a:r>
              <a:rPr dirty="0">
                <a:latin typeface="Lato" panose="020F0502020204030203" pitchFamily="34" charset="0"/>
              </a:rPr>
              <a:t>data set?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Solution</a:t>
            </a:r>
          </a:p>
        </p:txBody>
      </p:sp>
      <p:sp>
        <p:nvSpPr>
          <p:cNvPr id="159" name="# are there vignettes for the dplyr package —&gt; yes, 5 of them…"/>
          <p:cNvSpPr txBox="1">
            <a:spLocks noGrp="1"/>
          </p:cNvSpPr>
          <p:nvPr>
            <p:ph type="body" sz="half" idx="1"/>
          </p:nvPr>
        </p:nvSpPr>
        <p:spPr>
          <a:xfrm>
            <a:off x="474" y="3908559"/>
            <a:ext cx="23753530" cy="3716578"/>
          </a:xfrm>
          <a:prstGeom prst="rect">
            <a:avLst/>
          </a:prstGeom>
          <a:solidFill>
            <a:srgbClr val="E5E5E5"/>
          </a:solidFill>
        </p:spPr>
        <p:txBody>
          <a:bodyPr/>
          <a:lstStyle/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are there vignettes for the </a:t>
            </a:r>
            <a:r>
              <a:rPr dirty="0" err="1"/>
              <a:t>dplyr</a:t>
            </a:r>
            <a:r>
              <a:rPr dirty="0"/>
              <a:t> package —&gt; yes, 5 of them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vignette(package = </a:t>
            </a:r>
            <a:r>
              <a:rPr dirty="0">
                <a:solidFill>
                  <a:srgbClr val="009F5D"/>
                </a:solidFill>
              </a:rPr>
              <a:t>"</a:t>
            </a:r>
            <a:r>
              <a:rPr dirty="0" err="1">
                <a:solidFill>
                  <a:srgbClr val="009F5D"/>
                </a:solidFill>
              </a:rPr>
              <a:t>dplyr</a:t>
            </a:r>
            <a:r>
              <a:rPr dirty="0">
                <a:solidFill>
                  <a:srgbClr val="009F5D"/>
                </a:solidFill>
              </a:rPr>
              <a:t>"</a:t>
            </a:r>
            <a:r>
              <a:rPr dirty="0"/>
              <a:t>)</a:t>
            </a:r>
            <a:endParaRPr lang="en-US" dirty="0"/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 err="1"/>
              <a:t>browseVignettes</a:t>
            </a:r>
            <a:r>
              <a:rPr lang="en-US" dirty="0"/>
              <a:t>(package = </a:t>
            </a:r>
            <a:r>
              <a:rPr lang="en-US" dirty="0">
                <a:solidFill>
                  <a:srgbClr val="009F5D"/>
                </a:solidFill>
              </a:rPr>
              <a:t>"</a:t>
            </a:r>
            <a:r>
              <a:rPr lang="en-US" dirty="0" err="1">
                <a:solidFill>
                  <a:srgbClr val="009F5D"/>
                </a:solidFill>
              </a:rPr>
              <a:t>dplyr</a:t>
            </a:r>
            <a:r>
              <a:rPr lang="en-US" dirty="0">
                <a:solidFill>
                  <a:srgbClr val="009F5D"/>
                </a:solidFill>
              </a:rPr>
              <a:t>"</a:t>
            </a:r>
            <a:r>
              <a:rPr lang="en-US" dirty="0"/>
              <a:t>)  # shows hyperlinks in browser</a:t>
            </a:r>
            <a:endParaRPr dirty="0"/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dirty="0"/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dirty="0"/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additional documentation for the mpg data set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515151"/>
                </a:solidFill>
              </a:rPr>
              <a:t>?flights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dplyr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5300"/>
              </a:spcBef>
              <a:defRPr sz="11000" cap="none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dplyr</a:t>
            </a:r>
          </a:p>
        </p:txBody>
      </p:sp>
      <p:sp>
        <p:nvSpPr>
          <p:cNvPr id="139" name="You learned six key dplyr functions that allow you to solve the vast majority of your data manipulation challenges.  What do each do?…"/>
          <p:cNvSpPr txBox="1">
            <a:spLocks noGrp="1"/>
          </p:cNvSpPr>
          <p:nvPr>
            <p:ph type="body" idx="4294967295"/>
          </p:nvPr>
        </p:nvSpPr>
        <p:spPr>
          <a:xfrm>
            <a:off x="643615" y="3835400"/>
            <a:ext cx="16533303" cy="8864600"/>
          </a:xfrm>
          <a:prstGeom prst="rect">
            <a:avLst/>
          </a:prstGeom>
        </p:spPr>
        <p:txBody>
          <a:bodyPr anchor="t"/>
          <a:lstStyle/>
          <a:p>
            <a:pPr marL="0" indent="0" defTabSz="685165">
              <a:spcBef>
                <a:spcPts val="4300"/>
              </a:spcBef>
              <a:buSzTx/>
              <a:buNone/>
              <a:defRPr sz="4316"/>
            </a:pPr>
            <a:r>
              <a:rPr lang="en-US" dirty="0">
                <a:latin typeface="Lato Light" panose="020F0302020204030203" pitchFamily="34" charset="0"/>
              </a:rPr>
              <a:t>We will learn </a:t>
            </a:r>
            <a:r>
              <a:rPr dirty="0">
                <a:latin typeface="Lato Light" panose="020F0302020204030203" pitchFamily="34" charset="0"/>
              </a:rPr>
              <a:t>six key </a:t>
            </a:r>
            <a:r>
              <a:rPr sz="3984" dirty="0" err="1">
                <a:latin typeface="Consolas"/>
                <a:ea typeface="Consolas"/>
                <a:cs typeface="Consolas"/>
                <a:sym typeface="Consolas"/>
              </a:rPr>
              <a:t>dplyr</a:t>
            </a:r>
            <a:r>
              <a:rPr dirty="0"/>
              <a:t> </a:t>
            </a:r>
            <a:r>
              <a:rPr dirty="0">
                <a:latin typeface="Lato Light" panose="020F0302020204030203" pitchFamily="34" charset="0"/>
              </a:rPr>
              <a:t>functions that allow you to solve the vast majority of your data manipulation challenges.  </a:t>
            </a:r>
            <a:r>
              <a:rPr dirty="0">
                <a:solidFill>
                  <a:srgbClr val="0433FF"/>
                </a:solidFill>
                <a:latin typeface="Lato Light" panose="020F0302020204030203" pitchFamily="34" charset="0"/>
              </a:rPr>
              <a:t>What do each do?</a:t>
            </a:r>
          </a:p>
          <a:p>
            <a:pPr marL="466236" indent="-466236" defTabSz="685165">
              <a:spcBef>
                <a:spcPts val="4300"/>
              </a:spcBef>
              <a:defRPr sz="4316"/>
            </a:pPr>
            <a:r>
              <a:rPr sz="4150" dirty="0">
                <a:latin typeface="Monaco"/>
                <a:ea typeface="Monaco"/>
                <a:cs typeface="Monaco"/>
                <a:sym typeface="Monaco"/>
              </a:rPr>
              <a:t>filter</a:t>
            </a:r>
            <a:r>
              <a:rPr sz="4150" dirty="0"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marL="466236" indent="-466236" defTabSz="685165">
              <a:spcBef>
                <a:spcPts val="4300"/>
              </a:spcBef>
              <a:defRPr sz="4316"/>
            </a:pPr>
            <a:r>
              <a:rPr sz="4150" dirty="0">
                <a:latin typeface="Monaco"/>
                <a:ea typeface="Monaco"/>
                <a:cs typeface="Monaco"/>
                <a:sym typeface="Monaco"/>
              </a:rPr>
              <a:t>arrange</a:t>
            </a:r>
            <a:r>
              <a:rPr sz="4150" dirty="0"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marL="466236" indent="-466236" defTabSz="685165">
              <a:spcBef>
                <a:spcPts val="4300"/>
              </a:spcBef>
              <a:defRPr sz="4316"/>
            </a:pPr>
            <a:r>
              <a:rPr sz="4150" dirty="0">
                <a:latin typeface="Monaco"/>
                <a:ea typeface="Monaco"/>
                <a:cs typeface="Monaco"/>
                <a:sym typeface="Monaco"/>
              </a:rPr>
              <a:t>select</a:t>
            </a:r>
            <a:r>
              <a:rPr sz="4150" dirty="0"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marL="466236" indent="-466236" defTabSz="685165">
              <a:spcBef>
                <a:spcPts val="4300"/>
              </a:spcBef>
              <a:defRPr sz="4316"/>
            </a:pPr>
            <a:r>
              <a:rPr sz="4150" dirty="0">
                <a:latin typeface="Monaco"/>
                <a:ea typeface="Monaco"/>
                <a:cs typeface="Monaco"/>
                <a:sym typeface="Monaco"/>
              </a:rPr>
              <a:t>mutate</a:t>
            </a:r>
            <a:r>
              <a:rPr sz="4150" dirty="0"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marL="466236" indent="-466236" defTabSz="685165">
              <a:spcBef>
                <a:spcPts val="4300"/>
              </a:spcBef>
              <a:defRPr sz="4316"/>
            </a:pPr>
            <a:r>
              <a:rPr sz="4150" dirty="0">
                <a:latin typeface="Monaco"/>
                <a:ea typeface="Monaco"/>
                <a:cs typeface="Monaco"/>
                <a:sym typeface="Monaco"/>
              </a:rPr>
              <a:t>summarize</a:t>
            </a:r>
            <a:r>
              <a:rPr sz="4150" dirty="0"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marL="466236" indent="-466236" defTabSz="685165">
              <a:spcBef>
                <a:spcPts val="4300"/>
              </a:spcBef>
              <a:defRPr sz="4316"/>
            </a:pPr>
            <a:r>
              <a:rPr sz="4150" dirty="0" err="1">
                <a:latin typeface="Monaco"/>
                <a:ea typeface="Monaco"/>
                <a:cs typeface="Monaco"/>
                <a:sym typeface="Monaco"/>
              </a:rPr>
              <a:t>group_by</a:t>
            </a:r>
            <a:r>
              <a:rPr sz="4150" dirty="0">
                <a:latin typeface="Consolas"/>
                <a:ea typeface="Consolas"/>
                <a:cs typeface="Consolas"/>
                <a:sym typeface="Consolas"/>
              </a:rPr>
              <a:t>:</a:t>
            </a:r>
          </a:p>
        </p:txBody>
      </p:sp>
      <p:pic>
        <p:nvPicPr>
          <p:cNvPr id="14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2750" y="5285066"/>
            <a:ext cx="6360464" cy="715122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9753001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F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filter"/>
          <p:cNvSpPr txBox="1">
            <a:spLocks noGrp="1"/>
          </p:cNvSpPr>
          <p:nvPr>
            <p:ph type="title"/>
          </p:nvPr>
        </p:nvSpPr>
        <p:spPr>
          <a:xfrm>
            <a:off x="673100" y="4572000"/>
            <a:ext cx="13378192" cy="4559300"/>
          </a:xfrm>
          <a:prstGeom prst="rect">
            <a:avLst/>
          </a:prstGeom>
        </p:spPr>
        <p:txBody>
          <a:bodyPr anchor="b"/>
          <a:lstStyle>
            <a:lvl1pPr algn="l">
              <a:defRPr cap="none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filter</a:t>
            </a:r>
          </a:p>
        </p:txBody>
      </p:sp>
      <p:pic>
        <p:nvPicPr>
          <p:cNvPr id="162" name="Image" descr="Image"/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12436429" y="869427"/>
            <a:ext cx="12345303" cy="12345303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Filter values based on defined conditions"/>
          <p:cNvSpPr txBox="1"/>
          <p:nvPr/>
        </p:nvSpPr>
        <p:spPr>
          <a:xfrm>
            <a:off x="781324" y="9252532"/>
            <a:ext cx="13156975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dirty="0">
                <a:latin typeface="Lato Light" panose="020F0302020204030203" pitchFamily="34" charset="0"/>
              </a:rPr>
              <a:t>Filter values based on defined conditions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basic filter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basic filtering</a:t>
            </a:r>
          </a:p>
        </p:txBody>
      </p:sp>
      <p:sp>
        <p:nvSpPr>
          <p:cNvPr id="166" name="filter(flights, month == 1)…"/>
          <p:cNvSpPr txBox="1">
            <a:spLocks noGrp="1"/>
          </p:cNvSpPr>
          <p:nvPr>
            <p:ph type="body" idx="1"/>
          </p:nvPr>
        </p:nvSpPr>
        <p:spPr>
          <a:xfrm>
            <a:off x="673777" y="5520299"/>
            <a:ext cx="21653040" cy="11200315"/>
          </a:xfrm>
          <a:prstGeom prst="rect">
            <a:avLst/>
          </a:prstGeom>
          <a:solidFill>
            <a:srgbClr val="E5E5E5"/>
          </a:solidFill>
        </p:spPr>
        <p:txBody>
          <a:bodyPr/>
          <a:lstStyle/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filter(flights, </a:t>
            </a:r>
            <a:r>
              <a:rPr>
                <a:solidFill>
                  <a:srgbClr val="0433FF"/>
                </a:solidFill>
              </a:rPr>
              <a:t>month == 1</a:t>
            </a:r>
            <a:r>
              <a:t>)</a:t>
            </a:r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 A tibble: </a:t>
            </a:r>
            <a:r>
              <a:rPr u="sng">
                <a:solidFill>
                  <a:srgbClr val="000000"/>
                </a:solidFill>
              </a:rPr>
              <a:t>27,004</a:t>
            </a:r>
            <a:r>
              <a:t> × 19</a:t>
            </a:r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year </a:t>
            </a:r>
            <a:r>
              <a:rPr>
                <a:solidFill>
                  <a:srgbClr val="0433FF"/>
                </a:solidFill>
              </a:rPr>
              <a:t>month</a:t>
            </a:r>
            <a:r>
              <a:t>   day dep_time sched_dep_time dep_delay arr_time sched_arr_time arr_delay</a:t>
            </a:r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&lt;int&gt; </a:t>
            </a:r>
            <a:r>
              <a:rPr>
                <a:solidFill>
                  <a:srgbClr val="0433FF"/>
                </a:solidFill>
              </a:rPr>
              <a:t>&lt;int&gt;</a:t>
            </a:r>
            <a:r>
              <a:t> &lt;int&gt;    &lt;int&gt;          &lt;int&gt;     &lt;dbl&gt;    &lt;int&gt;          &lt;int&gt;     &lt;dbl&gt;</a:t>
            </a:r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1   2013     </a:t>
            </a:r>
            <a:r>
              <a:rPr>
                <a:solidFill>
                  <a:srgbClr val="0433FF"/>
                </a:solidFill>
              </a:rPr>
              <a:t>1</a:t>
            </a:r>
            <a:r>
              <a:t>     1      517            515         2      830            819        11</a:t>
            </a:r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2   2013     </a:t>
            </a:r>
            <a:r>
              <a:rPr>
                <a:solidFill>
                  <a:srgbClr val="0433FF"/>
                </a:solidFill>
              </a:rPr>
              <a:t>1</a:t>
            </a:r>
            <a:r>
              <a:t>     1      533            529         4      850            830        20</a:t>
            </a:r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3   2013     </a:t>
            </a:r>
            <a:r>
              <a:rPr>
                <a:solidFill>
                  <a:srgbClr val="0433FF"/>
                </a:solidFill>
              </a:rPr>
              <a:t>1</a:t>
            </a:r>
            <a:r>
              <a:t>     1      542            540         2      923            850        33</a:t>
            </a:r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4   2013     </a:t>
            </a:r>
            <a:r>
              <a:rPr>
                <a:solidFill>
                  <a:srgbClr val="0433FF"/>
                </a:solidFill>
              </a:rPr>
              <a:t>1</a:t>
            </a:r>
            <a:r>
              <a:t>     1      544            545        -1     1004           1022       -18</a:t>
            </a:r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5   2013     </a:t>
            </a:r>
            <a:r>
              <a:rPr>
                <a:solidFill>
                  <a:srgbClr val="0433FF"/>
                </a:solidFill>
              </a:rPr>
              <a:t>1</a:t>
            </a:r>
            <a:r>
              <a:t>     1      554            600        -6      812            837       -25</a:t>
            </a:r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6   2013     </a:t>
            </a:r>
            <a:r>
              <a:rPr>
                <a:solidFill>
                  <a:srgbClr val="0433FF"/>
                </a:solidFill>
              </a:rPr>
              <a:t>1</a:t>
            </a:r>
            <a:r>
              <a:t>     1      554            558        -4      740            728        12</a:t>
            </a:r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7   2013     </a:t>
            </a:r>
            <a:r>
              <a:rPr>
                <a:solidFill>
                  <a:srgbClr val="0433FF"/>
                </a:solidFill>
              </a:rPr>
              <a:t>1</a:t>
            </a:r>
            <a:r>
              <a:t>     1      555            600        -5      913            854        19</a:t>
            </a:r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8   2013     </a:t>
            </a:r>
            <a:r>
              <a:rPr>
                <a:solidFill>
                  <a:srgbClr val="0433FF"/>
                </a:solidFill>
              </a:rPr>
              <a:t>1</a:t>
            </a:r>
            <a:r>
              <a:t>     1      557            600        -3      709            723       -14</a:t>
            </a:r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9   2013     </a:t>
            </a:r>
            <a:r>
              <a:rPr>
                <a:solidFill>
                  <a:srgbClr val="0433FF"/>
                </a:solidFill>
              </a:rPr>
              <a:t>1</a:t>
            </a:r>
            <a:r>
              <a:t>     1      557            600        -3      838            846        -8</a:t>
            </a:r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10  2013     1     1      558            600        -2      753            745         8</a:t>
            </a:r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 ... with 26,994 more rows, and 10 more variables: carrier &lt;chr&gt;, flight &lt;int&gt;,</a:t>
            </a:r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   tailnum &lt;chr&gt;, origin &lt;chr&gt;, dest &lt;chr&gt;, air_time &lt;dbl&gt;, distance &lt;dbl&gt;, hour &lt;dbl&gt;,</a:t>
            </a:r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   minute &lt;dbl&gt;, time_hour &lt;dttm&gt;</a:t>
            </a:r>
          </a:p>
        </p:txBody>
      </p:sp>
      <p:sp>
        <p:nvSpPr>
          <p:cNvPr id="167" name="Filter based on one or more variables"/>
          <p:cNvSpPr txBox="1"/>
          <p:nvPr/>
        </p:nvSpPr>
        <p:spPr>
          <a:xfrm>
            <a:off x="1084009" y="4359965"/>
            <a:ext cx="12964154" cy="1279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57200" indent="-457200" algn="l" defTabSz="457200">
              <a:lnSpc>
                <a:spcPct val="150000"/>
              </a:lnSpc>
              <a:tabLst>
                <a:tab pos="139700" algn="l"/>
                <a:tab pos="457200" algn="l"/>
              </a:tabLst>
              <a:defRPr>
                <a:solidFill>
                  <a:srgbClr val="5A5F5E"/>
                </a:solidFill>
              </a:defRPr>
            </a:pPr>
            <a:r>
              <a:rPr dirty="0">
                <a:latin typeface="Lato Light" panose="020F0302020204030203" pitchFamily="34" charset="0"/>
              </a:rPr>
              <a:t>Filter based on </a:t>
            </a:r>
            <a:r>
              <a:rPr dirty="0">
                <a:solidFill>
                  <a:srgbClr val="0433FF"/>
                </a:solidFill>
                <a:latin typeface="Lato Light" panose="020F0302020204030203" pitchFamily="34" charset="0"/>
              </a:rPr>
              <a:t>one or more variables</a:t>
            </a:r>
          </a:p>
        </p:txBody>
      </p:sp>
      <p:sp>
        <p:nvSpPr>
          <p:cNvPr id="168" name="Rectangle"/>
          <p:cNvSpPr txBox="1"/>
          <p:nvPr/>
        </p:nvSpPr>
        <p:spPr>
          <a:xfrm>
            <a:off x="-16580" y="5520299"/>
            <a:ext cx="1447601" cy="11200315"/>
          </a:xfrm>
          <a:prstGeom prst="rect">
            <a:avLst/>
          </a:prstGeom>
          <a:solidFill>
            <a:srgbClr val="E5E5E5"/>
          </a:solidFill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pPr lvl="4" algn="l" defTabSz="457200">
              <a:spcBef>
                <a:spcPts val="1500"/>
              </a:spcBef>
              <a:defRPr sz="3300">
                <a:solidFill>
                  <a:srgbClr val="515151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basic filter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basic filtering</a:t>
            </a:r>
          </a:p>
        </p:txBody>
      </p:sp>
      <p:sp>
        <p:nvSpPr>
          <p:cNvPr id="171" name="Filter based on one or more variables"/>
          <p:cNvSpPr txBox="1"/>
          <p:nvPr/>
        </p:nvSpPr>
        <p:spPr>
          <a:xfrm>
            <a:off x="1084009" y="4359965"/>
            <a:ext cx="12964154" cy="1279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57200" indent="-457200" algn="l" defTabSz="457200">
              <a:lnSpc>
                <a:spcPct val="150000"/>
              </a:lnSpc>
              <a:tabLst>
                <a:tab pos="139700" algn="l"/>
                <a:tab pos="457200" algn="l"/>
              </a:tabLst>
              <a:defRPr>
                <a:solidFill>
                  <a:srgbClr val="5A5F5E"/>
                </a:solidFill>
              </a:defRPr>
            </a:pPr>
            <a:r>
              <a:rPr dirty="0">
                <a:latin typeface="Lato Light" panose="020F0302020204030203" pitchFamily="34" charset="0"/>
              </a:rPr>
              <a:t>Filter based on </a:t>
            </a:r>
            <a:r>
              <a:rPr dirty="0">
                <a:solidFill>
                  <a:srgbClr val="0433FF"/>
                </a:solidFill>
                <a:latin typeface="Lato Light" panose="020F0302020204030203" pitchFamily="34" charset="0"/>
              </a:rPr>
              <a:t>one or more variables</a:t>
            </a:r>
          </a:p>
        </p:txBody>
      </p:sp>
      <p:sp>
        <p:nvSpPr>
          <p:cNvPr id="172" name="filter(flights, month == 1, day == 1)…"/>
          <p:cNvSpPr txBox="1">
            <a:spLocks noGrp="1"/>
          </p:cNvSpPr>
          <p:nvPr>
            <p:ph type="body" idx="1"/>
          </p:nvPr>
        </p:nvSpPr>
        <p:spPr>
          <a:xfrm>
            <a:off x="205949" y="5520299"/>
            <a:ext cx="21653040" cy="11200315"/>
          </a:xfrm>
          <a:prstGeom prst="rect">
            <a:avLst/>
          </a:prstGeom>
          <a:solidFill>
            <a:srgbClr val="E5E5E5"/>
          </a:solidFill>
        </p:spPr>
        <p:txBody>
          <a:bodyPr/>
          <a:lstStyle/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filter(flights, </a:t>
            </a:r>
            <a:r>
              <a:rPr>
                <a:solidFill>
                  <a:srgbClr val="0433FF"/>
                </a:solidFill>
              </a:rPr>
              <a:t>month == 1, day == 1</a:t>
            </a:r>
            <a:r>
              <a:t>)</a:t>
            </a:r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 A tibble: </a:t>
            </a:r>
            <a:r>
              <a:rPr u="sng">
                <a:solidFill>
                  <a:srgbClr val="000000"/>
                </a:solidFill>
              </a:rPr>
              <a:t>842</a:t>
            </a:r>
            <a:r>
              <a:t> × 19</a:t>
            </a:r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year </a:t>
            </a:r>
            <a:r>
              <a:rPr>
                <a:solidFill>
                  <a:srgbClr val="0433FF"/>
                </a:solidFill>
              </a:rPr>
              <a:t>month   day</a:t>
            </a:r>
            <a:r>
              <a:t> dep_time sched_dep_time dep_delay arr_time sched_arr_time arr_delay</a:t>
            </a:r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&lt;int&gt; </a:t>
            </a:r>
            <a:r>
              <a:rPr>
                <a:solidFill>
                  <a:srgbClr val="0433FF"/>
                </a:solidFill>
              </a:rPr>
              <a:t>&lt;int&gt; &lt;int&gt; </a:t>
            </a:r>
            <a:r>
              <a:t>   &lt;int&gt;          &lt;int&gt;     &lt;dbl&gt;    &lt;int&gt;          &lt;int&gt;     &lt;dbl&gt;</a:t>
            </a:r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1   2013     </a:t>
            </a:r>
            <a:r>
              <a:rPr>
                <a:solidFill>
                  <a:srgbClr val="0433FF"/>
                </a:solidFill>
              </a:rPr>
              <a:t>1     1</a:t>
            </a:r>
            <a:r>
              <a:t>      517            515         2      830            819        11</a:t>
            </a:r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2   2013     </a:t>
            </a:r>
            <a:r>
              <a:rPr>
                <a:solidFill>
                  <a:srgbClr val="0433FF"/>
                </a:solidFill>
              </a:rPr>
              <a:t>1     1</a:t>
            </a:r>
            <a:r>
              <a:t>      533            529         4      850            830        20</a:t>
            </a:r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3   2013     </a:t>
            </a:r>
            <a:r>
              <a:rPr>
                <a:solidFill>
                  <a:srgbClr val="0433FF"/>
                </a:solidFill>
              </a:rPr>
              <a:t>1     1</a:t>
            </a:r>
            <a:r>
              <a:t>      542            540         2      923            850        33</a:t>
            </a:r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4   2013     </a:t>
            </a:r>
            <a:r>
              <a:rPr>
                <a:solidFill>
                  <a:srgbClr val="0433FF"/>
                </a:solidFill>
              </a:rPr>
              <a:t>1     1</a:t>
            </a:r>
            <a:r>
              <a:t>      544            545        -1     1004           1022       -18</a:t>
            </a:r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5   2013     </a:t>
            </a:r>
            <a:r>
              <a:rPr>
                <a:solidFill>
                  <a:srgbClr val="0433FF"/>
                </a:solidFill>
              </a:rPr>
              <a:t>1     1</a:t>
            </a:r>
            <a:r>
              <a:t>      554            600        -6      812            837       -25</a:t>
            </a:r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6   2013     </a:t>
            </a:r>
            <a:r>
              <a:rPr>
                <a:solidFill>
                  <a:srgbClr val="0433FF"/>
                </a:solidFill>
              </a:rPr>
              <a:t>1     1</a:t>
            </a:r>
            <a:r>
              <a:t>      554            558        -4      740            728        12</a:t>
            </a:r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7   2013     </a:t>
            </a:r>
            <a:r>
              <a:rPr>
                <a:solidFill>
                  <a:srgbClr val="0433FF"/>
                </a:solidFill>
              </a:rPr>
              <a:t>1     1</a:t>
            </a:r>
            <a:r>
              <a:t>      555            600        -5      913            854        19</a:t>
            </a:r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8   2013     </a:t>
            </a:r>
            <a:r>
              <a:rPr>
                <a:solidFill>
                  <a:srgbClr val="0433FF"/>
                </a:solidFill>
              </a:rPr>
              <a:t>1     1 </a:t>
            </a:r>
            <a:r>
              <a:t>     557            600        -3      709            723       -14</a:t>
            </a:r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9   2013     </a:t>
            </a:r>
            <a:r>
              <a:rPr>
                <a:solidFill>
                  <a:srgbClr val="0433FF"/>
                </a:solidFill>
              </a:rPr>
              <a:t>1     1   </a:t>
            </a:r>
            <a:r>
              <a:t>   557            600        -3      838            846        -8</a:t>
            </a:r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10  2013     1     1      558            600        -2      753            745         8</a:t>
            </a:r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 ... with 832 more rows, and 10 more variables: carrier &lt;chr&gt;, flight &lt;int&gt;, tailnum &lt;chr&gt;,</a:t>
            </a:r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   origin &lt;chr&gt;, dest &lt;chr&gt;, air_time &lt;dbl&gt;, distance &lt;dbl&gt;, hour &lt;dbl&gt;, minute &lt;dbl&gt;,</a:t>
            </a:r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   time_hour &lt;dttm&gt;</a:t>
            </a:r>
          </a:p>
        </p:txBody>
      </p:sp>
      <p:sp>
        <p:nvSpPr>
          <p:cNvPr id="173" name="Rectangle"/>
          <p:cNvSpPr txBox="1"/>
          <p:nvPr/>
        </p:nvSpPr>
        <p:spPr>
          <a:xfrm>
            <a:off x="-463143" y="5520299"/>
            <a:ext cx="1447601" cy="11200315"/>
          </a:xfrm>
          <a:prstGeom prst="rect">
            <a:avLst/>
          </a:prstGeom>
          <a:solidFill>
            <a:srgbClr val="E5E5E5"/>
          </a:solidFill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pPr lvl="4" algn="l" defTabSz="457200">
              <a:spcBef>
                <a:spcPts val="1500"/>
              </a:spcBef>
              <a:defRPr sz="3300">
                <a:solidFill>
                  <a:srgbClr val="515151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basic filter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basic filtering</a:t>
            </a:r>
          </a:p>
        </p:txBody>
      </p:sp>
      <p:sp>
        <p:nvSpPr>
          <p:cNvPr id="176" name="Filter based on one or more variables"/>
          <p:cNvSpPr txBox="1"/>
          <p:nvPr/>
        </p:nvSpPr>
        <p:spPr>
          <a:xfrm>
            <a:off x="1084009" y="4359965"/>
            <a:ext cx="12964154" cy="1279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57200" indent="-457200" algn="l" defTabSz="457200">
              <a:lnSpc>
                <a:spcPct val="150000"/>
              </a:lnSpc>
              <a:tabLst>
                <a:tab pos="139700" algn="l"/>
                <a:tab pos="457200" algn="l"/>
              </a:tabLst>
              <a:defRPr>
                <a:solidFill>
                  <a:srgbClr val="5A5F5E"/>
                </a:solidFill>
              </a:defRPr>
            </a:pPr>
            <a:r>
              <a:rPr dirty="0">
                <a:latin typeface="Lato Light" panose="020F0302020204030203" pitchFamily="34" charset="0"/>
              </a:rPr>
              <a:t>Filter based on </a:t>
            </a:r>
            <a:r>
              <a:rPr dirty="0">
                <a:solidFill>
                  <a:srgbClr val="0433FF"/>
                </a:solidFill>
                <a:latin typeface="Lato Light" panose="020F0302020204030203" pitchFamily="34" charset="0"/>
              </a:rPr>
              <a:t>one or more variables</a:t>
            </a:r>
          </a:p>
        </p:txBody>
      </p:sp>
      <p:sp>
        <p:nvSpPr>
          <p:cNvPr id="177" name="filter(flights, month == 1, day == 1, dep_delay &gt; 0)…"/>
          <p:cNvSpPr txBox="1">
            <a:spLocks noGrp="1"/>
          </p:cNvSpPr>
          <p:nvPr>
            <p:ph type="body" idx="1"/>
          </p:nvPr>
        </p:nvSpPr>
        <p:spPr>
          <a:xfrm>
            <a:off x="205949" y="5520299"/>
            <a:ext cx="21653040" cy="11200315"/>
          </a:xfrm>
          <a:prstGeom prst="rect">
            <a:avLst/>
          </a:prstGeom>
          <a:solidFill>
            <a:srgbClr val="E5E5E5"/>
          </a:solidFill>
        </p:spPr>
        <p:txBody>
          <a:bodyPr/>
          <a:lstStyle/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filter(flights, </a:t>
            </a:r>
            <a:r>
              <a:rPr>
                <a:solidFill>
                  <a:srgbClr val="0433FF"/>
                </a:solidFill>
              </a:rPr>
              <a:t>month == 1, day == 1, dep_delay &gt; 0</a:t>
            </a:r>
            <a:r>
              <a:t>)</a:t>
            </a:r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 A tibble: </a:t>
            </a:r>
            <a:r>
              <a:rPr u="sng">
                <a:solidFill>
                  <a:srgbClr val="000000"/>
                </a:solidFill>
              </a:rPr>
              <a:t>352</a:t>
            </a:r>
            <a:r>
              <a:t> × 19</a:t>
            </a:r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year </a:t>
            </a:r>
            <a:r>
              <a:rPr>
                <a:solidFill>
                  <a:srgbClr val="0433FF"/>
                </a:solidFill>
              </a:rPr>
              <a:t>month   day</a:t>
            </a:r>
            <a:r>
              <a:t> dep_time sched_dep_time </a:t>
            </a:r>
            <a:r>
              <a:rPr>
                <a:solidFill>
                  <a:srgbClr val="0433FF"/>
                </a:solidFill>
              </a:rPr>
              <a:t>dep_delay</a:t>
            </a:r>
            <a:r>
              <a:t> arr_time sched_arr_time arr_delay</a:t>
            </a:r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&lt;int&gt; </a:t>
            </a:r>
            <a:r>
              <a:rPr>
                <a:solidFill>
                  <a:srgbClr val="0433FF"/>
                </a:solidFill>
              </a:rPr>
              <a:t>&lt;int&gt; &lt;int&gt;</a:t>
            </a:r>
            <a:r>
              <a:t>    &lt;int&gt;          &lt;int&gt;     </a:t>
            </a:r>
            <a:r>
              <a:rPr>
                <a:solidFill>
                  <a:srgbClr val="0433FF"/>
                </a:solidFill>
              </a:rPr>
              <a:t>&lt;dbl&gt;</a:t>
            </a:r>
            <a:r>
              <a:t>    &lt;int&gt;          &lt;int&gt;     &lt;dbl&gt;</a:t>
            </a:r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1   2013    </a:t>
            </a:r>
            <a:r>
              <a:rPr>
                <a:solidFill>
                  <a:srgbClr val="0433FF"/>
                </a:solidFill>
              </a:rPr>
              <a:t> 1     1</a:t>
            </a:r>
            <a:r>
              <a:t>      517            515         </a:t>
            </a:r>
            <a:r>
              <a:rPr>
                <a:solidFill>
                  <a:srgbClr val="0433FF"/>
                </a:solidFill>
              </a:rPr>
              <a:t>2  </a:t>
            </a:r>
            <a:r>
              <a:t>    830            819        11</a:t>
            </a:r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2   2013     </a:t>
            </a:r>
            <a:r>
              <a:rPr>
                <a:solidFill>
                  <a:srgbClr val="0433FF"/>
                </a:solidFill>
              </a:rPr>
              <a:t>1     1 </a:t>
            </a:r>
            <a:r>
              <a:t>     533            529         </a:t>
            </a:r>
            <a:r>
              <a:rPr>
                <a:solidFill>
                  <a:srgbClr val="0433FF"/>
                </a:solidFill>
              </a:rPr>
              <a:t>4</a:t>
            </a:r>
            <a:r>
              <a:t>      850            830        20</a:t>
            </a:r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3   2013    </a:t>
            </a:r>
            <a:r>
              <a:rPr>
                <a:solidFill>
                  <a:srgbClr val="0433FF"/>
                </a:solidFill>
              </a:rPr>
              <a:t> 1     1</a:t>
            </a:r>
            <a:r>
              <a:t>      542            540         </a:t>
            </a:r>
            <a:r>
              <a:rPr>
                <a:solidFill>
                  <a:srgbClr val="0433FF"/>
                </a:solidFill>
              </a:rPr>
              <a:t>2</a:t>
            </a:r>
            <a:r>
              <a:t>      923            850        33</a:t>
            </a:r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4   2013     </a:t>
            </a:r>
            <a:r>
              <a:rPr>
                <a:solidFill>
                  <a:srgbClr val="0433FF"/>
                </a:solidFill>
              </a:rPr>
              <a:t>1     1</a:t>
            </a:r>
            <a:r>
              <a:t>      601            600         </a:t>
            </a:r>
            <a:r>
              <a:rPr>
                <a:solidFill>
                  <a:srgbClr val="0433FF"/>
                </a:solidFill>
              </a:rPr>
              <a:t>1</a:t>
            </a:r>
            <a:r>
              <a:t>      844            850        -6</a:t>
            </a:r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5   2013    </a:t>
            </a:r>
            <a:r>
              <a:rPr>
                <a:solidFill>
                  <a:srgbClr val="0433FF"/>
                </a:solidFill>
              </a:rPr>
              <a:t> 1     1</a:t>
            </a:r>
            <a:r>
              <a:t>      608            600         </a:t>
            </a:r>
            <a:r>
              <a:rPr>
                <a:solidFill>
                  <a:srgbClr val="0433FF"/>
                </a:solidFill>
              </a:rPr>
              <a:t>8</a:t>
            </a:r>
            <a:r>
              <a:t>      807            735        32</a:t>
            </a:r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6   2013     </a:t>
            </a:r>
            <a:r>
              <a:rPr>
                <a:solidFill>
                  <a:srgbClr val="0433FF"/>
                </a:solidFill>
              </a:rPr>
              <a:t>1     1 </a:t>
            </a:r>
            <a:r>
              <a:t>     611            600        </a:t>
            </a:r>
            <a:r>
              <a:rPr>
                <a:solidFill>
                  <a:srgbClr val="0433FF"/>
                </a:solidFill>
              </a:rPr>
              <a:t>11</a:t>
            </a:r>
            <a:r>
              <a:t>      945            931        14</a:t>
            </a:r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7   2013     </a:t>
            </a:r>
            <a:r>
              <a:rPr>
                <a:solidFill>
                  <a:srgbClr val="0433FF"/>
                </a:solidFill>
              </a:rPr>
              <a:t>1     1</a:t>
            </a:r>
            <a:r>
              <a:t>      613            610         </a:t>
            </a:r>
            <a:r>
              <a:rPr>
                <a:solidFill>
                  <a:srgbClr val="0433FF"/>
                </a:solidFill>
              </a:rPr>
              <a:t>3</a:t>
            </a:r>
            <a:r>
              <a:t>      925            921         4</a:t>
            </a:r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8   2013     </a:t>
            </a:r>
            <a:r>
              <a:rPr>
                <a:solidFill>
                  <a:srgbClr val="0433FF"/>
                </a:solidFill>
              </a:rPr>
              <a:t>1     1</a:t>
            </a:r>
            <a:r>
              <a:t>      623            610        </a:t>
            </a:r>
            <a:r>
              <a:rPr>
                <a:solidFill>
                  <a:srgbClr val="0433FF"/>
                </a:solidFill>
              </a:rPr>
              <a:t>13</a:t>
            </a:r>
            <a:r>
              <a:t>      920            915         5</a:t>
            </a:r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9   2013     </a:t>
            </a:r>
            <a:r>
              <a:rPr>
                <a:solidFill>
                  <a:srgbClr val="0433FF"/>
                </a:solidFill>
              </a:rPr>
              <a:t>1     1</a:t>
            </a:r>
            <a:r>
              <a:t>      632            608        </a:t>
            </a:r>
            <a:r>
              <a:rPr>
                <a:solidFill>
                  <a:srgbClr val="0433FF"/>
                </a:solidFill>
              </a:rPr>
              <a:t>24</a:t>
            </a:r>
            <a:r>
              <a:t>      740            728        12</a:t>
            </a:r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10  2013     1     1      644            636         8      931            940        -9</a:t>
            </a:r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 ... with 342 more rows, and 10 more variables: carrier &lt;chr&gt;, flight &lt;int&gt;, tailnum &lt;chr&gt;,</a:t>
            </a:r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   origin &lt;chr&gt;, dest &lt;chr&gt;, air_time &lt;dbl&gt;, distance &lt;dbl&gt;, hour &lt;dbl&gt;, minute &lt;dbl&gt;,</a:t>
            </a:r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   time_hour &lt;dttm&gt;</a:t>
            </a:r>
          </a:p>
        </p:txBody>
      </p:sp>
      <p:sp>
        <p:nvSpPr>
          <p:cNvPr id="178" name="Rectangle"/>
          <p:cNvSpPr txBox="1"/>
          <p:nvPr/>
        </p:nvSpPr>
        <p:spPr>
          <a:xfrm>
            <a:off x="-463143" y="5520299"/>
            <a:ext cx="1447601" cy="11200315"/>
          </a:xfrm>
          <a:prstGeom prst="rect">
            <a:avLst/>
          </a:prstGeom>
          <a:solidFill>
            <a:srgbClr val="E5E5E5"/>
          </a:solidFill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pPr lvl="4" algn="l" defTabSz="457200">
              <a:spcBef>
                <a:spcPts val="1500"/>
              </a:spcBef>
              <a:defRPr sz="3300">
                <a:solidFill>
                  <a:srgbClr val="515151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ave new data fra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save new data frame</a:t>
            </a:r>
          </a:p>
        </p:txBody>
      </p:sp>
      <p:sp>
        <p:nvSpPr>
          <p:cNvPr id="181" name="Save filter data frame using assignment operator (&lt;-)…"/>
          <p:cNvSpPr txBox="1"/>
          <p:nvPr/>
        </p:nvSpPr>
        <p:spPr>
          <a:xfrm>
            <a:off x="1172464" y="3386964"/>
            <a:ext cx="20503762" cy="1789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fontScale="92500"/>
          </a:bodyPr>
          <a:lstStyle/>
          <a:p>
            <a:pPr marL="483393" indent="-483393" algn="l" defTabSz="384047">
              <a:lnSpc>
                <a:spcPct val="150000"/>
              </a:lnSpc>
              <a:buClr>
                <a:srgbClr val="535353"/>
              </a:buClr>
              <a:buSzPct val="82000"/>
              <a:buChar char="•"/>
              <a:tabLst>
                <a:tab pos="114300" algn="l"/>
                <a:tab pos="381000" algn="l"/>
              </a:tabLst>
              <a:defRPr sz="4200">
                <a:solidFill>
                  <a:srgbClr val="5A5F5E"/>
                </a:solidFill>
              </a:defRPr>
            </a:pPr>
            <a:r>
              <a:rPr dirty="0">
                <a:latin typeface="Lato Light" panose="020F0302020204030203" pitchFamily="34" charset="0"/>
              </a:rPr>
              <a:t>Save filter data frame using assignment operator</a:t>
            </a:r>
            <a:r>
              <a:rPr dirty="0"/>
              <a:t> </a:t>
            </a:r>
            <a:r>
              <a:rPr sz="4032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4032" dirty="0">
                <a:latin typeface="Monaco"/>
                <a:ea typeface="Monaco"/>
                <a:cs typeface="Monaco"/>
                <a:sym typeface="Monaco"/>
              </a:rPr>
              <a:t>&lt;-</a:t>
            </a:r>
            <a:r>
              <a:rPr sz="4032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483393" indent="-483393" algn="l" defTabSz="384047">
              <a:lnSpc>
                <a:spcPct val="150000"/>
              </a:lnSpc>
              <a:buClr>
                <a:srgbClr val="535353"/>
              </a:buClr>
              <a:buSzPct val="82000"/>
              <a:buChar char="•"/>
              <a:tabLst>
                <a:tab pos="114300" algn="l"/>
                <a:tab pos="381000" algn="l"/>
              </a:tabLst>
              <a:defRPr sz="4200">
                <a:solidFill>
                  <a:srgbClr val="5A5F5E"/>
                </a:solidFill>
              </a:defRPr>
            </a:pPr>
            <a:r>
              <a:rPr dirty="0">
                <a:latin typeface="Lato Light" panose="020F0302020204030203" pitchFamily="34" charset="0"/>
              </a:rPr>
              <a:t>Save and view filtered data frame by wrapping entire function with </a:t>
            </a:r>
            <a:r>
              <a:rPr dirty="0">
                <a:latin typeface="Monaco"/>
                <a:ea typeface="Monaco"/>
                <a:cs typeface="Monaco"/>
                <a:sym typeface="Monaco"/>
              </a:rPr>
              <a:t>()</a:t>
            </a:r>
          </a:p>
        </p:txBody>
      </p:sp>
      <p:sp>
        <p:nvSpPr>
          <p:cNvPr id="182" name="jan1 &lt;- filter(flights, month == 1, day == 1)…"/>
          <p:cNvSpPr txBox="1">
            <a:spLocks noGrp="1"/>
          </p:cNvSpPr>
          <p:nvPr>
            <p:ph type="body" idx="1"/>
          </p:nvPr>
        </p:nvSpPr>
        <p:spPr>
          <a:xfrm>
            <a:off x="205949" y="5520299"/>
            <a:ext cx="21653040" cy="12890591"/>
          </a:xfrm>
          <a:prstGeom prst="rect">
            <a:avLst/>
          </a:prstGeom>
          <a:solidFill>
            <a:srgbClr val="E5E5E5"/>
          </a:solidFill>
        </p:spPr>
        <p:txBody>
          <a:bodyPr/>
          <a:lstStyle/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jan1 &lt;- filter(flights, month == 1, day == 1)</a:t>
            </a:r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dirty="0"/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(dec25 &lt;- filter(flights, month == 12, day == 25))</a:t>
            </a:r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A </a:t>
            </a:r>
            <a:r>
              <a:rPr dirty="0" err="1"/>
              <a:t>tibble</a:t>
            </a:r>
            <a:r>
              <a:rPr dirty="0"/>
              <a:t>: 719 × 19</a:t>
            </a:r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year </a:t>
            </a:r>
            <a:r>
              <a:rPr dirty="0">
                <a:solidFill>
                  <a:srgbClr val="0433FF"/>
                </a:solidFill>
              </a:rPr>
              <a:t>month   day</a:t>
            </a:r>
            <a:r>
              <a:rPr dirty="0"/>
              <a:t> </a:t>
            </a:r>
            <a:r>
              <a:rPr dirty="0" err="1"/>
              <a:t>dep_time</a:t>
            </a:r>
            <a:r>
              <a:rPr dirty="0"/>
              <a:t> </a:t>
            </a:r>
            <a:r>
              <a:rPr dirty="0" err="1"/>
              <a:t>sched_dep_time</a:t>
            </a:r>
            <a:r>
              <a:rPr dirty="0"/>
              <a:t> </a:t>
            </a:r>
            <a:r>
              <a:rPr dirty="0" err="1"/>
              <a:t>dep_delay</a:t>
            </a:r>
            <a:r>
              <a:rPr dirty="0"/>
              <a:t> </a:t>
            </a:r>
            <a:r>
              <a:rPr dirty="0" err="1"/>
              <a:t>arr_time</a:t>
            </a:r>
            <a:r>
              <a:rPr dirty="0"/>
              <a:t> </a:t>
            </a:r>
            <a:r>
              <a:rPr dirty="0" err="1"/>
              <a:t>sched_arr_time</a:t>
            </a:r>
            <a:r>
              <a:rPr dirty="0"/>
              <a:t> </a:t>
            </a:r>
            <a:r>
              <a:rPr dirty="0" err="1"/>
              <a:t>arr_delay</a:t>
            </a:r>
            <a:endParaRPr dirty="0"/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&lt;</a:t>
            </a:r>
            <a:r>
              <a:rPr dirty="0" err="1"/>
              <a:t>int</a:t>
            </a:r>
            <a:r>
              <a:rPr dirty="0"/>
              <a:t>&gt; </a:t>
            </a:r>
            <a:r>
              <a:rPr dirty="0">
                <a:solidFill>
                  <a:srgbClr val="0433FF"/>
                </a:solidFill>
              </a:rPr>
              <a:t>&lt;</a:t>
            </a:r>
            <a:r>
              <a:rPr dirty="0" err="1">
                <a:solidFill>
                  <a:srgbClr val="0433FF"/>
                </a:solidFill>
              </a:rPr>
              <a:t>int</a:t>
            </a:r>
            <a:r>
              <a:rPr dirty="0">
                <a:solidFill>
                  <a:srgbClr val="0433FF"/>
                </a:solidFill>
              </a:rPr>
              <a:t>&gt; &lt;</a:t>
            </a:r>
            <a:r>
              <a:rPr dirty="0" err="1">
                <a:solidFill>
                  <a:srgbClr val="0433FF"/>
                </a:solidFill>
              </a:rPr>
              <a:t>int</a:t>
            </a:r>
            <a:r>
              <a:rPr dirty="0">
                <a:solidFill>
                  <a:srgbClr val="0433FF"/>
                </a:solidFill>
              </a:rPr>
              <a:t>&gt;</a:t>
            </a:r>
            <a:r>
              <a:rPr dirty="0"/>
              <a:t>    &lt;</a:t>
            </a:r>
            <a:r>
              <a:rPr dirty="0" err="1"/>
              <a:t>int</a:t>
            </a:r>
            <a:r>
              <a:rPr dirty="0"/>
              <a:t>&gt;          &lt;</a:t>
            </a:r>
            <a:r>
              <a:rPr dirty="0" err="1"/>
              <a:t>int</a:t>
            </a:r>
            <a:r>
              <a:rPr dirty="0"/>
              <a:t>&gt;     &lt;</a:t>
            </a:r>
            <a:r>
              <a:rPr dirty="0" err="1"/>
              <a:t>dbl</a:t>
            </a:r>
            <a:r>
              <a:rPr dirty="0"/>
              <a:t>&gt;    &lt;</a:t>
            </a:r>
            <a:r>
              <a:rPr dirty="0" err="1"/>
              <a:t>int</a:t>
            </a:r>
            <a:r>
              <a:rPr dirty="0"/>
              <a:t>&gt;          &lt;</a:t>
            </a:r>
            <a:r>
              <a:rPr dirty="0" err="1"/>
              <a:t>int</a:t>
            </a:r>
            <a:r>
              <a:rPr dirty="0"/>
              <a:t>&gt;     &lt;</a:t>
            </a:r>
            <a:r>
              <a:rPr dirty="0" err="1"/>
              <a:t>dbl</a:t>
            </a:r>
            <a:r>
              <a:rPr dirty="0"/>
              <a:t>&gt;</a:t>
            </a:r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1   2013    </a:t>
            </a:r>
            <a:r>
              <a:rPr dirty="0">
                <a:solidFill>
                  <a:srgbClr val="0433FF"/>
                </a:solidFill>
              </a:rPr>
              <a:t>12    25</a:t>
            </a:r>
            <a:r>
              <a:rPr dirty="0"/>
              <a:t>      456            500        -4      649            651        -2</a:t>
            </a:r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2   2013    </a:t>
            </a:r>
            <a:r>
              <a:rPr dirty="0">
                <a:solidFill>
                  <a:srgbClr val="0433FF"/>
                </a:solidFill>
              </a:rPr>
              <a:t>12    25 </a:t>
            </a:r>
            <a:r>
              <a:rPr dirty="0"/>
              <a:t>     524            515         9      805            814        -9</a:t>
            </a:r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3   2013    </a:t>
            </a:r>
            <a:r>
              <a:rPr dirty="0">
                <a:solidFill>
                  <a:srgbClr val="0433FF"/>
                </a:solidFill>
              </a:rPr>
              <a:t>12    25</a:t>
            </a:r>
            <a:r>
              <a:rPr dirty="0"/>
              <a:t>      542            540         2      832            850       -18</a:t>
            </a:r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4   2013    </a:t>
            </a:r>
            <a:r>
              <a:rPr dirty="0">
                <a:solidFill>
                  <a:srgbClr val="0433FF"/>
                </a:solidFill>
              </a:rPr>
              <a:t>12    25</a:t>
            </a:r>
            <a:r>
              <a:rPr dirty="0"/>
              <a:t>      546            550        -4     1022           1027        -5</a:t>
            </a:r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5   2013    </a:t>
            </a:r>
            <a:r>
              <a:rPr dirty="0">
                <a:solidFill>
                  <a:srgbClr val="0433FF"/>
                </a:solidFill>
              </a:rPr>
              <a:t>12    25</a:t>
            </a:r>
            <a:r>
              <a:rPr dirty="0"/>
              <a:t>      556            600        -4      730            745       -15</a:t>
            </a:r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6   2013    </a:t>
            </a:r>
            <a:r>
              <a:rPr dirty="0">
                <a:solidFill>
                  <a:srgbClr val="0433FF"/>
                </a:solidFill>
              </a:rPr>
              <a:t>12    25</a:t>
            </a:r>
            <a:r>
              <a:rPr dirty="0"/>
              <a:t>      557            600        -3      743            752        -9</a:t>
            </a:r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7   2013    </a:t>
            </a:r>
            <a:r>
              <a:rPr dirty="0">
                <a:solidFill>
                  <a:srgbClr val="0433FF"/>
                </a:solidFill>
              </a:rPr>
              <a:t>12    25 </a:t>
            </a:r>
            <a:r>
              <a:rPr dirty="0"/>
              <a:t>     557            600        -3      818            831       -13</a:t>
            </a:r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8   2013    12    25      559            600        -1      855            856        -1</a:t>
            </a:r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9   2013    12    25      559            600        -1      849            855        -6</a:t>
            </a:r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10  2013    12    25      600            600         0      850            846         4</a:t>
            </a:r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... with 709 more rows, and 10 more variables: carrier &lt;</a:t>
            </a:r>
            <a:r>
              <a:rPr dirty="0" err="1"/>
              <a:t>chr</a:t>
            </a:r>
            <a:r>
              <a:rPr dirty="0"/>
              <a:t>&gt;, flight &lt;</a:t>
            </a:r>
            <a:r>
              <a:rPr dirty="0" err="1"/>
              <a:t>int</a:t>
            </a:r>
            <a:r>
              <a:rPr dirty="0"/>
              <a:t>&gt;, </a:t>
            </a:r>
            <a:r>
              <a:rPr dirty="0" err="1"/>
              <a:t>tailnum</a:t>
            </a:r>
            <a:r>
              <a:rPr dirty="0"/>
              <a:t> &lt;</a:t>
            </a:r>
            <a:r>
              <a:rPr dirty="0" err="1"/>
              <a:t>chr</a:t>
            </a:r>
            <a:r>
              <a:rPr dirty="0"/>
              <a:t>&gt;,</a:t>
            </a:r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  origin &lt;</a:t>
            </a:r>
            <a:r>
              <a:rPr dirty="0" err="1"/>
              <a:t>chr</a:t>
            </a:r>
            <a:r>
              <a:rPr dirty="0"/>
              <a:t>&gt;, </a:t>
            </a:r>
            <a:r>
              <a:rPr dirty="0" err="1"/>
              <a:t>dest</a:t>
            </a:r>
            <a:r>
              <a:rPr dirty="0"/>
              <a:t> &lt;</a:t>
            </a:r>
            <a:r>
              <a:rPr dirty="0" err="1"/>
              <a:t>chr</a:t>
            </a:r>
            <a:r>
              <a:rPr dirty="0"/>
              <a:t>&gt;, </a:t>
            </a:r>
            <a:r>
              <a:rPr dirty="0" err="1"/>
              <a:t>air_time</a:t>
            </a:r>
            <a:r>
              <a:rPr dirty="0"/>
              <a:t> &lt;</a:t>
            </a:r>
            <a:r>
              <a:rPr dirty="0" err="1"/>
              <a:t>dbl</a:t>
            </a:r>
            <a:r>
              <a:rPr dirty="0"/>
              <a:t>&gt;, distance &lt;</a:t>
            </a:r>
            <a:r>
              <a:rPr dirty="0" err="1"/>
              <a:t>dbl</a:t>
            </a:r>
            <a:r>
              <a:rPr dirty="0"/>
              <a:t>&gt;, hour &lt;</a:t>
            </a:r>
            <a:r>
              <a:rPr dirty="0" err="1"/>
              <a:t>dbl</a:t>
            </a:r>
            <a:r>
              <a:rPr dirty="0"/>
              <a:t>&gt;, minute &lt;</a:t>
            </a:r>
            <a:r>
              <a:rPr dirty="0" err="1"/>
              <a:t>dbl</a:t>
            </a:r>
            <a:r>
              <a:rPr dirty="0"/>
              <a:t>&gt;,</a:t>
            </a:r>
          </a:p>
          <a:p>
            <a:pPr marL="0" lvl="4" indent="813816" defTabSz="406908">
              <a:spcBef>
                <a:spcPts val="1300"/>
              </a:spcBef>
              <a:buSzTx/>
              <a:buNone/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  </a:t>
            </a:r>
            <a:r>
              <a:rPr dirty="0" err="1"/>
              <a:t>time_hour</a:t>
            </a:r>
            <a:r>
              <a:rPr dirty="0"/>
              <a:t> &lt;</a:t>
            </a:r>
            <a:r>
              <a:rPr dirty="0" err="1"/>
              <a:t>dttm</a:t>
            </a:r>
            <a:r>
              <a:rPr dirty="0"/>
              <a:t>&gt;</a:t>
            </a:r>
          </a:p>
        </p:txBody>
      </p:sp>
      <p:sp>
        <p:nvSpPr>
          <p:cNvPr id="183" name="Rectangle"/>
          <p:cNvSpPr txBox="1"/>
          <p:nvPr/>
        </p:nvSpPr>
        <p:spPr>
          <a:xfrm>
            <a:off x="-463143" y="5520299"/>
            <a:ext cx="1447601" cy="11200315"/>
          </a:xfrm>
          <a:prstGeom prst="rect">
            <a:avLst/>
          </a:prstGeom>
          <a:solidFill>
            <a:srgbClr val="E5E5E5"/>
          </a:solidFill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pPr lvl="4" algn="l" defTabSz="457200">
              <a:spcBef>
                <a:spcPts val="1500"/>
              </a:spcBef>
              <a:defRPr sz="3300">
                <a:solidFill>
                  <a:srgbClr val="515151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FORGET!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Go to the course website to download today’s Week 3 material.</a:t>
            </a:r>
          </a:p>
          <a:p>
            <a:r>
              <a:rPr lang="en-US" dirty="0"/>
              <a:t>Leverage the .R scripts so you don’t have to type everything!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dirty="0"/>
              <a:t>Take notes by commenting in the scripts!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5229" y="2801709"/>
            <a:ext cx="7895673" cy="989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00396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ogical tes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logical tests</a:t>
            </a:r>
          </a:p>
        </p:txBody>
      </p:sp>
      <p:sp>
        <p:nvSpPr>
          <p:cNvPr id="186" name="?Comparison"/>
          <p:cNvSpPr txBox="1"/>
          <p:nvPr/>
        </p:nvSpPr>
        <p:spPr>
          <a:xfrm>
            <a:off x="15940778" y="3841760"/>
            <a:ext cx="5378050" cy="1129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normAutofit/>
          </a:bodyPr>
          <a:lstStyle>
            <a:lvl1pPr defTabSz="584200">
              <a:spcBef>
                <a:spcPts val="1200"/>
              </a:spcBef>
              <a:defRPr sz="6000">
                <a:solidFill>
                  <a:srgbClr val="53585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?Comparison</a:t>
            </a:r>
          </a:p>
        </p:txBody>
      </p:sp>
      <p:graphicFrame>
        <p:nvGraphicFramePr>
          <p:cNvPr id="187" name="Table"/>
          <p:cNvGraphicFramePr/>
          <p:nvPr>
            <p:extLst>
              <p:ext uri="{D42A27DB-BD31-4B8C-83A1-F6EECF244321}">
                <p14:modId xmlns:p14="http://schemas.microsoft.com/office/powerpoint/2010/main" val="2411629296"/>
              </p:ext>
            </p:extLst>
          </p:nvPr>
        </p:nvGraphicFramePr>
        <p:xfrm>
          <a:off x="13624410" y="5000749"/>
          <a:ext cx="10010785" cy="7692885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2485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5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476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500" dirty="0">
                          <a:latin typeface="Monaco"/>
                          <a:ea typeface="Monaco"/>
                          <a:cs typeface="Monaco"/>
                          <a:sym typeface="Monaco"/>
                        </a:rPr>
                        <a:t>&lt;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500" dirty="0">
                          <a:latin typeface="Lato Light" panose="020F0302020204030203" pitchFamily="34" charset="0"/>
                        </a:rPr>
                        <a:t>Less than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476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500">
                          <a:latin typeface="Monaco"/>
                          <a:ea typeface="Monaco"/>
                          <a:cs typeface="Monaco"/>
                          <a:sym typeface="Monaco"/>
                        </a:rPr>
                        <a:t>&gt;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500" dirty="0">
                          <a:latin typeface="Lato Light" panose="020F0302020204030203" pitchFamily="34" charset="0"/>
                        </a:rPr>
                        <a:t>Greater than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476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500">
                          <a:latin typeface="Monaco"/>
                          <a:ea typeface="Monaco"/>
                          <a:cs typeface="Monaco"/>
                          <a:sym typeface="Monaco"/>
                        </a:rPr>
                        <a:t>==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500" dirty="0">
                          <a:latin typeface="Lato Light" panose="020F0302020204030203" pitchFamily="34" charset="0"/>
                        </a:rPr>
                        <a:t>Equal to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476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500">
                          <a:latin typeface="Monaco"/>
                          <a:ea typeface="Monaco"/>
                          <a:cs typeface="Monaco"/>
                          <a:sym typeface="Monaco"/>
                        </a:rPr>
                        <a:t>&lt;=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500" dirty="0">
                          <a:latin typeface="Lato Light" panose="020F0302020204030203" pitchFamily="34" charset="0"/>
                        </a:rPr>
                        <a:t>Less than or equal to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476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500">
                          <a:latin typeface="Monaco"/>
                          <a:ea typeface="Monaco"/>
                          <a:cs typeface="Monaco"/>
                          <a:sym typeface="Monaco"/>
                        </a:rPr>
                        <a:t>&gt;=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500" dirty="0">
                          <a:latin typeface="Lato Light" panose="020F0302020204030203" pitchFamily="34" charset="0"/>
                        </a:rPr>
                        <a:t>Greater than or equal to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476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500">
                          <a:latin typeface="Monaco"/>
                          <a:ea typeface="Monaco"/>
                          <a:cs typeface="Monaco"/>
                          <a:sym typeface="Monaco"/>
                        </a:rPr>
                        <a:t>!=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500" dirty="0">
                          <a:latin typeface="Lato Light" panose="020F0302020204030203" pitchFamily="34" charset="0"/>
                        </a:rPr>
                        <a:t>Not equal to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5476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500">
                          <a:latin typeface="Monaco"/>
                          <a:ea typeface="Monaco"/>
                          <a:cs typeface="Monaco"/>
                          <a:sym typeface="Monaco"/>
                        </a:rPr>
                        <a:t>%in%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500" dirty="0">
                          <a:latin typeface="Lato Light" panose="020F0302020204030203" pitchFamily="34" charset="0"/>
                        </a:rPr>
                        <a:t>Group membership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5476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500">
                          <a:latin typeface="Monaco"/>
                          <a:ea typeface="Monaco"/>
                          <a:cs typeface="Monaco"/>
                          <a:sym typeface="Monaco"/>
                        </a:rPr>
                        <a:t>is.na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500" dirty="0">
                          <a:latin typeface="Lato Light" panose="020F0302020204030203" pitchFamily="34" charset="0"/>
                        </a:rPr>
                        <a:t>Is NA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5476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500">
                          <a:latin typeface="Monaco"/>
                          <a:ea typeface="Monaco"/>
                          <a:cs typeface="Monaco"/>
                          <a:sym typeface="Monaco"/>
                        </a:rPr>
                        <a:t>!is.na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500" dirty="0">
                          <a:latin typeface="Lato Light" panose="020F0302020204030203" pitchFamily="34" charset="0"/>
                        </a:rPr>
                        <a:t>Is not NA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8" name="12 == 12…"/>
          <p:cNvSpPr txBox="1">
            <a:spLocks noGrp="1"/>
          </p:cNvSpPr>
          <p:nvPr>
            <p:ph type="body" sz="half" idx="1"/>
          </p:nvPr>
        </p:nvSpPr>
        <p:spPr>
          <a:xfrm>
            <a:off x="1628" y="5012299"/>
            <a:ext cx="13127888" cy="8562647"/>
          </a:xfrm>
          <a:prstGeom prst="rect">
            <a:avLst/>
          </a:prstGeom>
          <a:solidFill>
            <a:srgbClr val="E5E5E5"/>
          </a:solidFill>
        </p:spPr>
        <p:txBody>
          <a:bodyPr/>
          <a:lstStyle/>
          <a:p>
            <a:pPr marL="0" lvl="4" indent="868680" defTabSz="434340">
              <a:spcBef>
                <a:spcPts val="1400"/>
              </a:spcBef>
              <a:buSzTx/>
              <a:buNone/>
              <a:defRPr sz="3135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12 == 12</a:t>
            </a:r>
          </a:p>
          <a:p>
            <a:pPr marL="0" lvl="4" indent="868680" defTabSz="434340">
              <a:spcBef>
                <a:spcPts val="1400"/>
              </a:spcBef>
              <a:buSzTx/>
              <a:buNone/>
              <a:defRPr sz="3135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[1] TRUE</a:t>
            </a:r>
          </a:p>
          <a:p>
            <a:pPr marL="0" lvl="4" indent="868680" defTabSz="434340">
              <a:spcBef>
                <a:spcPts val="1400"/>
              </a:spcBef>
              <a:buSzTx/>
              <a:buNone/>
              <a:defRPr sz="3135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dirty="0"/>
          </a:p>
          <a:p>
            <a:pPr marL="0" lvl="4" indent="868680" defTabSz="434340">
              <a:spcBef>
                <a:spcPts val="1400"/>
              </a:spcBef>
              <a:buSzTx/>
              <a:buNone/>
              <a:defRPr sz="3135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12 &lt;= c(12, 11)</a:t>
            </a:r>
          </a:p>
          <a:p>
            <a:pPr marL="0" lvl="4" indent="868680" defTabSz="434340">
              <a:spcBef>
                <a:spcPts val="1400"/>
              </a:spcBef>
              <a:buSzTx/>
              <a:buNone/>
              <a:defRPr sz="3135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[1]  TRUE FALSE</a:t>
            </a:r>
          </a:p>
          <a:p>
            <a:pPr marL="0" lvl="4" indent="868680" defTabSz="434340">
              <a:spcBef>
                <a:spcPts val="1400"/>
              </a:spcBef>
              <a:buSzTx/>
              <a:buNone/>
              <a:defRPr sz="3135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dirty="0"/>
          </a:p>
          <a:p>
            <a:pPr marL="0" lvl="4" indent="868680" defTabSz="434340">
              <a:spcBef>
                <a:spcPts val="1400"/>
              </a:spcBef>
              <a:buSzTx/>
              <a:buNone/>
              <a:defRPr sz="3135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12 %in% c(12, 11, 8)</a:t>
            </a:r>
          </a:p>
          <a:p>
            <a:pPr marL="0" lvl="4" indent="868680" defTabSz="434340">
              <a:spcBef>
                <a:spcPts val="1400"/>
              </a:spcBef>
              <a:buSzTx/>
              <a:buNone/>
              <a:defRPr sz="3135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[1] TRUE</a:t>
            </a:r>
          </a:p>
          <a:p>
            <a:pPr marL="0" lvl="4" indent="868680" defTabSz="434340">
              <a:spcBef>
                <a:spcPts val="1400"/>
              </a:spcBef>
              <a:buSzTx/>
              <a:buNone/>
              <a:defRPr sz="3135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dirty="0"/>
          </a:p>
          <a:p>
            <a:pPr marL="0" lvl="4" indent="868680" defTabSz="434340">
              <a:spcBef>
                <a:spcPts val="1400"/>
              </a:spcBef>
              <a:buSzTx/>
              <a:buNone/>
              <a:defRPr sz="3135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x &lt;- c(12, NA, 11, NA, 8)</a:t>
            </a:r>
          </a:p>
          <a:p>
            <a:pPr marL="0" lvl="4" indent="868680" defTabSz="434340">
              <a:spcBef>
                <a:spcPts val="1400"/>
              </a:spcBef>
              <a:buSzTx/>
              <a:buNone/>
              <a:defRPr sz="3135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is.na(x)</a:t>
            </a:r>
          </a:p>
          <a:p>
            <a:pPr marL="0" lvl="4" indent="868680" defTabSz="434340">
              <a:spcBef>
                <a:spcPts val="1400"/>
              </a:spcBef>
              <a:buSzTx/>
              <a:buNone/>
              <a:defRPr sz="3135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[1] FALSE  TRUE FALSE  TRUE FALSE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omparis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comparison</a:t>
            </a:r>
          </a:p>
        </p:txBody>
      </p:sp>
      <p:sp>
        <p:nvSpPr>
          <p:cNvPr id="191" name="filter(flights, month == 12)…"/>
          <p:cNvSpPr txBox="1">
            <a:spLocks noGrp="1"/>
          </p:cNvSpPr>
          <p:nvPr>
            <p:ph type="body" sz="half" idx="1"/>
          </p:nvPr>
        </p:nvSpPr>
        <p:spPr>
          <a:xfrm>
            <a:off x="1628" y="5012299"/>
            <a:ext cx="21857361" cy="4523202"/>
          </a:xfrm>
          <a:prstGeom prst="rect">
            <a:avLst/>
          </a:prstGeom>
          <a:solidFill>
            <a:srgbClr val="E5E5E5"/>
          </a:solidFill>
        </p:spPr>
        <p:txBody>
          <a:bodyPr/>
          <a:lstStyle/>
          <a:p>
            <a:pPr marL="0" lvl="4" indent="914400" defTabSz="457200">
              <a:spcBef>
                <a:spcPts val="150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filter(flights, month == 12)</a:t>
            </a:r>
          </a:p>
          <a:p>
            <a:pPr marL="0" lvl="4" indent="914400" defTabSz="457200">
              <a:spcBef>
                <a:spcPts val="150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filter(flights, month != 12)</a:t>
            </a:r>
          </a:p>
          <a:p>
            <a:pPr marL="0" lvl="4" indent="914400" defTabSz="457200">
              <a:spcBef>
                <a:spcPts val="150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filter(flights, month %in% c(11, 12))</a:t>
            </a:r>
          </a:p>
          <a:p>
            <a:pPr marL="0" lvl="4" indent="914400" defTabSz="457200">
              <a:spcBef>
                <a:spcPts val="150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filter(flights, arr_delay &lt;= 120)</a:t>
            </a:r>
          </a:p>
          <a:p>
            <a:pPr marL="0" lvl="4" indent="914400" defTabSz="457200">
              <a:spcBef>
                <a:spcPts val="150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filter(flights, !(arr_delay &lt;= 120))</a:t>
            </a:r>
          </a:p>
          <a:p>
            <a:pPr marL="0" lvl="4" indent="914400" defTabSz="457200">
              <a:spcBef>
                <a:spcPts val="150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filter(flights, is.na(tailnum))</a:t>
            </a:r>
          </a:p>
        </p:txBody>
      </p:sp>
      <p:sp>
        <p:nvSpPr>
          <p:cNvPr id="192" name="What will these operations produce?"/>
          <p:cNvSpPr txBox="1"/>
          <p:nvPr/>
        </p:nvSpPr>
        <p:spPr>
          <a:xfrm>
            <a:off x="1084009" y="3851965"/>
            <a:ext cx="20769126" cy="1279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marL="457200" indent="-457200" algn="l" defTabSz="457200">
              <a:lnSpc>
                <a:spcPct val="150000"/>
              </a:lnSpc>
              <a:tabLst>
                <a:tab pos="139700" algn="l"/>
                <a:tab pos="457200" algn="l"/>
              </a:tabLst>
              <a:defRPr>
                <a:solidFill>
                  <a:srgbClr val="5A5F5E"/>
                </a:solidFill>
              </a:defRPr>
            </a:lvl1pPr>
          </a:lstStyle>
          <a:p>
            <a:r>
              <a:rPr dirty="0">
                <a:latin typeface="Lato Light" panose="020F0302020204030203" pitchFamily="34" charset="0"/>
              </a:rPr>
              <a:t>What will these operations produce?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omparis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comparison</a:t>
            </a:r>
          </a:p>
        </p:txBody>
      </p:sp>
      <p:sp>
        <p:nvSpPr>
          <p:cNvPr id="191" name="filter(flights, month == 12)…"/>
          <p:cNvSpPr txBox="1">
            <a:spLocks noGrp="1"/>
          </p:cNvSpPr>
          <p:nvPr>
            <p:ph type="body" sz="half" idx="1"/>
          </p:nvPr>
        </p:nvSpPr>
        <p:spPr>
          <a:xfrm>
            <a:off x="1628" y="5012299"/>
            <a:ext cx="21857361" cy="4523202"/>
          </a:xfrm>
          <a:prstGeom prst="rect">
            <a:avLst/>
          </a:prstGeom>
          <a:solidFill>
            <a:srgbClr val="E5E5E5"/>
          </a:solidFill>
        </p:spPr>
        <p:txBody>
          <a:bodyPr/>
          <a:lstStyle/>
          <a:p>
            <a:pPr marL="0" lvl="4" indent="914400" defTabSz="457200">
              <a:spcBef>
                <a:spcPts val="150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filter(flights, month == 12)</a:t>
            </a:r>
            <a:r>
              <a:rPr lang="en-US" dirty="0"/>
              <a:t>							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flights in December only</a:t>
            </a:r>
            <a:endParaRPr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0" lvl="4" indent="914400" defTabSz="457200">
              <a:spcBef>
                <a:spcPts val="150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filter(flights, month != 12)</a:t>
            </a:r>
            <a:r>
              <a:rPr lang="en-US" dirty="0"/>
              <a:t>							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flights not in December</a:t>
            </a:r>
            <a:endParaRPr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0" lvl="4" indent="914400" defTabSz="457200">
              <a:spcBef>
                <a:spcPts val="150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filter(flights, month %in% c(11, 12))</a:t>
            </a:r>
            <a:r>
              <a:rPr lang="en-US" dirty="0"/>
              <a:t>		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November/December flights</a:t>
            </a:r>
            <a:endParaRPr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0" lvl="4" indent="914400" defTabSz="457200">
              <a:spcBef>
                <a:spcPts val="150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filter(flights, </a:t>
            </a:r>
            <a:r>
              <a:rPr dirty="0" err="1"/>
              <a:t>arr_delay</a:t>
            </a:r>
            <a:r>
              <a:rPr dirty="0"/>
              <a:t> &lt;= 120)</a:t>
            </a:r>
            <a:r>
              <a:rPr lang="en-US" dirty="0"/>
              <a:t>				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flights with arr. delays less than 120</a:t>
            </a:r>
            <a:endParaRPr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0" lvl="4" indent="914400" defTabSz="457200">
              <a:spcBef>
                <a:spcPts val="150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filter(flights, !(</a:t>
            </a:r>
            <a:r>
              <a:rPr dirty="0" err="1"/>
              <a:t>arr_delay</a:t>
            </a:r>
            <a:r>
              <a:rPr dirty="0"/>
              <a:t> &lt;= 120))</a:t>
            </a:r>
            <a:r>
              <a:rPr lang="en-US" dirty="0"/>
              <a:t>			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flights with arr. Delays more than 120</a:t>
            </a:r>
            <a:endParaRPr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0" lvl="4" indent="914400" defTabSz="457200">
              <a:spcBef>
                <a:spcPts val="150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filter(flights, is.na(</a:t>
            </a:r>
            <a:r>
              <a:rPr dirty="0" err="1"/>
              <a:t>tailnum</a:t>
            </a:r>
            <a:r>
              <a:rPr dirty="0"/>
              <a:t>))</a:t>
            </a:r>
            <a:r>
              <a:rPr lang="en-US" dirty="0"/>
              <a:t>					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flights with missing tail numbers</a:t>
            </a:r>
            <a:endParaRPr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2" name="What will these operations produce?"/>
          <p:cNvSpPr txBox="1"/>
          <p:nvPr/>
        </p:nvSpPr>
        <p:spPr>
          <a:xfrm>
            <a:off x="1084009" y="3851965"/>
            <a:ext cx="20769126" cy="1279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marL="457200" indent="-457200" algn="l" defTabSz="457200">
              <a:lnSpc>
                <a:spcPct val="150000"/>
              </a:lnSpc>
              <a:tabLst>
                <a:tab pos="139700" algn="l"/>
                <a:tab pos="457200" algn="l"/>
              </a:tabLst>
              <a:defRPr>
                <a:solidFill>
                  <a:srgbClr val="5A5F5E"/>
                </a:solidFill>
              </a:defRPr>
            </a:lvl1pPr>
          </a:lstStyle>
          <a:p>
            <a:r>
              <a:rPr dirty="0">
                <a:latin typeface="Lato Light" panose="020F0302020204030203" pitchFamily="34" charset="0"/>
              </a:rPr>
              <a:t>What will these operations produce?</a:t>
            </a:r>
          </a:p>
        </p:txBody>
      </p:sp>
    </p:spTree>
    <p:extLst>
      <p:ext uri="{BB962C8B-B14F-4D97-AF65-F5344CB8AC3E}">
        <p14:creationId xmlns:p14="http://schemas.microsoft.com/office/powerpoint/2010/main" val="173103467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multiple logical tes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multiple logical tests</a:t>
            </a:r>
          </a:p>
        </p:txBody>
      </p:sp>
      <p:graphicFrame>
        <p:nvGraphicFramePr>
          <p:cNvPr id="195" name="Table"/>
          <p:cNvGraphicFramePr/>
          <p:nvPr>
            <p:extLst>
              <p:ext uri="{D42A27DB-BD31-4B8C-83A1-F6EECF244321}">
                <p14:modId xmlns:p14="http://schemas.microsoft.com/office/powerpoint/2010/main" val="1441822728"/>
              </p:ext>
            </p:extLst>
          </p:nvPr>
        </p:nvGraphicFramePr>
        <p:xfrm>
          <a:off x="14063971" y="5244592"/>
          <a:ext cx="10010785" cy="51054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2485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5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09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500" dirty="0">
                          <a:latin typeface="Monaco"/>
                          <a:ea typeface="Monaco"/>
                          <a:cs typeface="Monaco"/>
                          <a:sym typeface="Monaco"/>
                        </a:rPr>
                        <a:t>&amp;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500" dirty="0" err="1">
                          <a:latin typeface="Lato Light" panose="020F0302020204030203" pitchFamily="34" charset="0"/>
                        </a:rPr>
                        <a:t>boolean</a:t>
                      </a:r>
                      <a:r>
                        <a:rPr sz="4500" dirty="0">
                          <a:latin typeface="Lato Light" panose="020F0302020204030203" pitchFamily="34" charset="0"/>
                        </a:rPr>
                        <a:t> and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500">
                          <a:latin typeface="Monaco"/>
                          <a:ea typeface="Monaco"/>
                          <a:cs typeface="Monaco"/>
                          <a:sym typeface="Monaco"/>
                        </a:rPr>
                        <a:t>|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500" dirty="0" err="1">
                          <a:latin typeface="Lato Light" panose="020F0302020204030203" pitchFamily="34" charset="0"/>
                        </a:rPr>
                        <a:t>boolean</a:t>
                      </a:r>
                      <a:r>
                        <a:rPr sz="4500" dirty="0">
                          <a:latin typeface="Lato Light" panose="020F0302020204030203" pitchFamily="34" charset="0"/>
                        </a:rPr>
                        <a:t> or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500">
                          <a:latin typeface="Monaco"/>
                          <a:ea typeface="Monaco"/>
                          <a:cs typeface="Monaco"/>
                          <a:sym typeface="Monaco"/>
                        </a:rPr>
                        <a:t>xor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500" dirty="0">
                          <a:latin typeface="Lato Light" panose="020F0302020204030203" pitchFamily="34" charset="0"/>
                        </a:rPr>
                        <a:t>exclusively x or 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500">
                          <a:latin typeface="Monaco"/>
                          <a:ea typeface="Monaco"/>
                          <a:cs typeface="Monaco"/>
                          <a:sym typeface="Monaco"/>
                        </a:rPr>
                        <a:t>!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500" dirty="0">
                          <a:latin typeface="Lato Light" panose="020F0302020204030203" pitchFamily="34" charset="0"/>
                        </a:rPr>
                        <a:t>not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500">
                          <a:latin typeface="Monaco"/>
                          <a:ea typeface="Monaco"/>
                          <a:cs typeface="Monaco"/>
                          <a:sym typeface="Monaco"/>
                        </a:rPr>
                        <a:t>any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500" dirty="0">
                          <a:latin typeface="Lato Light" panose="020F0302020204030203" pitchFamily="34" charset="0"/>
                        </a:rPr>
                        <a:t>any true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500">
                          <a:latin typeface="Monaco"/>
                          <a:ea typeface="Monaco"/>
                          <a:cs typeface="Monaco"/>
                          <a:sym typeface="Monaco"/>
                        </a:rPr>
                        <a:t>all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500" dirty="0">
                          <a:latin typeface="Lato Light" panose="020F0302020204030203" pitchFamily="34" charset="0"/>
                        </a:rPr>
                        <a:t>all true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6" name="?base::Logic"/>
          <p:cNvSpPr txBox="1"/>
          <p:nvPr/>
        </p:nvSpPr>
        <p:spPr>
          <a:xfrm>
            <a:off x="16380339" y="4085602"/>
            <a:ext cx="5378049" cy="1129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normAutofit/>
          </a:bodyPr>
          <a:lstStyle>
            <a:lvl1pPr algn="l" defTabSz="554990">
              <a:spcBef>
                <a:spcPts val="1100"/>
              </a:spcBef>
              <a:defRPr sz="5700">
                <a:solidFill>
                  <a:srgbClr val="53585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?base::Logic</a:t>
            </a:r>
          </a:p>
        </p:txBody>
      </p:sp>
      <p:sp>
        <p:nvSpPr>
          <p:cNvPr id="197" name="12 == 12 &amp; 12 &lt; 14…"/>
          <p:cNvSpPr txBox="1">
            <a:spLocks noGrp="1"/>
          </p:cNvSpPr>
          <p:nvPr>
            <p:ph type="body" sz="half" idx="1"/>
          </p:nvPr>
        </p:nvSpPr>
        <p:spPr>
          <a:xfrm>
            <a:off x="1628" y="4289068"/>
            <a:ext cx="13127888" cy="9262743"/>
          </a:xfrm>
          <a:prstGeom prst="rect">
            <a:avLst/>
          </a:prstGeom>
          <a:solidFill>
            <a:srgbClr val="E5E5E5"/>
          </a:solidFill>
        </p:spPr>
        <p:txBody>
          <a:bodyPr/>
          <a:lstStyle/>
          <a:p>
            <a:pPr marL="0" lvl="4" indent="886968" defTabSz="443484">
              <a:spcBef>
                <a:spcPts val="1400"/>
              </a:spcBef>
              <a:buSzTx/>
              <a:buNone/>
              <a:defRPr sz="3201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12 == 12 &amp; 12 &lt; 14</a:t>
            </a:r>
          </a:p>
          <a:p>
            <a:pPr marL="0" lvl="4" indent="886968" defTabSz="443484">
              <a:spcBef>
                <a:spcPts val="1400"/>
              </a:spcBef>
              <a:buSzTx/>
              <a:buNone/>
              <a:defRPr sz="3201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[1] TRUE</a:t>
            </a:r>
          </a:p>
          <a:p>
            <a:pPr marL="0" lvl="4" indent="886968" defTabSz="443484">
              <a:spcBef>
                <a:spcPts val="1400"/>
              </a:spcBef>
              <a:buSzTx/>
              <a:buNone/>
              <a:defRPr sz="194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dirty="0"/>
          </a:p>
          <a:p>
            <a:pPr marL="0" lvl="4" indent="886968" defTabSz="443484">
              <a:spcBef>
                <a:spcPts val="1400"/>
              </a:spcBef>
              <a:buSzTx/>
              <a:buNone/>
              <a:defRPr sz="3201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12 == 12 &amp; 12 &lt; 10</a:t>
            </a:r>
          </a:p>
          <a:p>
            <a:pPr marL="0" lvl="4" indent="886968" defTabSz="443484">
              <a:spcBef>
                <a:spcPts val="1400"/>
              </a:spcBef>
              <a:buSzTx/>
              <a:buNone/>
              <a:defRPr sz="3201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[1] FALSE</a:t>
            </a:r>
          </a:p>
          <a:p>
            <a:pPr marL="0" lvl="4" indent="886968" defTabSz="443484">
              <a:spcBef>
                <a:spcPts val="1400"/>
              </a:spcBef>
              <a:buSzTx/>
              <a:buNone/>
              <a:defRPr sz="194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dirty="0"/>
          </a:p>
          <a:p>
            <a:pPr marL="0" lvl="4" indent="886968" defTabSz="443484">
              <a:spcBef>
                <a:spcPts val="1400"/>
              </a:spcBef>
              <a:buSzTx/>
              <a:buNone/>
              <a:defRPr sz="3201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12 == 12 | 12 &lt; 10</a:t>
            </a:r>
          </a:p>
          <a:p>
            <a:pPr marL="0" lvl="4" indent="886968" defTabSz="443484">
              <a:spcBef>
                <a:spcPts val="1400"/>
              </a:spcBef>
              <a:buSzTx/>
              <a:buNone/>
              <a:defRPr sz="3201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[1] TRUE</a:t>
            </a:r>
          </a:p>
          <a:p>
            <a:pPr marL="0" lvl="4" indent="886968" defTabSz="443484">
              <a:spcBef>
                <a:spcPts val="1400"/>
              </a:spcBef>
              <a:buSzTx/>
              <a:buNone/>
              <a:defRPr sz="194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dirty="0"/>
          </a:p>
          <a:p>
            <a:pPr marL="0" lvl="4" indent="886968" defTabSz="443484">
              <a:spcBef>
                <a:spcPts val="1400"/>
              </a:spcBef>
              <a:buSzTx/>
              <a:buNone/>
              <a:defRPr sz="3201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any(12 == 12, 12 &lt; 10)</a:t>
            </a:r>
          </a:p>
          <a:p>
            <a:pPr marL="0" lvl="4" indent="886968" defTabSz="443484">
              <a:spcBef>
                <a:spcPts val="1400"/>
              </a:spcBef>
              <a:buSzTx/>
              <a:buNone/>
              <a:defRPr sz="3201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[1] TRUE</a:t>
            </a:r>
          </a:p>
          <a:p>
            <a:pPr marL="0" lvl="4" indent="886968" defTabSz="443484">
              <a:spcBef>
                <a:spcPts val="1400"/>
              </a:spcBef>
              <a:buSzTx/>
              <a:buNone/>
              <a:defRPr sz="194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dirty="0"/>
          </a:p>
          <a:p>
            <a:pPr marL="0" lvl="4" indent="886968" defTabSz="443484">
              <a:spcBef>
                <a:spcPts val="1400"/>
              </a:spcBef>
              <a:buSzTx/>
              <a:buNone/>
              <a:defRPr sz="3201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all(12 == 12, 12 &lt; 10)</a:t>
            </a:r>
          </a:p>
          <a:p>
            <a:pPr marL="0" lvl="4" indent="886968" defTabSz="443484">
              <a:spcBef>
                <a:spcPts val="1400"/>
              </a:spcBef>
              <a:buSzTx/>
              <a:buNone/>
              <a:defRPr sz="3201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[1] FALSE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multiple comparis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multiple comparisons</a:t>
            </a:r>
          </a:p>
        </p:txBody>
      </p:sp>
      <p:sp>
        <p:nvSpPr>
          <p:cNvPr id="200" name="filter(flights, month == 12, day == 25)…"/>
          <p:cNvSpPr txBox="1">
            <a:spLocks noGrp="1"/>
          </p:cNvSpPr>
          <p:nvPr>
            <p:ph type="body" sz="quarter" idx="1"/>
          </p:nvPr>
        </p:nvSpPr>
        <p:spPr>
          <a:xfrm>
            <a:off x="1628" y="5012299"/>
            <a:ext cx="21857361" cy="1896727"/>
          </a:xfrm>
          <a:prstGeom prst="rect">
            <a:avLst/>
          </a:prstGeom>
          <a:solidFill>
            <a:srgbClr val="E5E5E5"/>
          </a:solidFill>
        </p:spPr>
        <p:txBody>
          <a:bodyPr/>
          <a:lstStyle/>
          <a:p>
            <a:pPr marL="0" lvl="4" indent="914400" defTabSz="457200">
              <a:spcBef>
                <a:spcPts val="150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filter(flights, month == 12, day == 25)</a:t>
            </a:r>
          </a:p>
          <a:p>
            <a:pPr marL="0" lvl="4" indent="914400" defTabSz="457200">
              <a:spcBef>
                <a:spcPts val="150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filter(flights, month == 12 &amp; day == 25)</a:t>
            </a:r>
          </a:p>
        </p:txBody>
      </p:sp>
      <p:sp>
        <p:nvSpPr>
          <p:cNvPr id="201" name="Using comma is same as using &amp;"/>
          <p:cNvSpPr txBox="1"/>
          <p:nvPr/>
        </p:nvSpPr>
        <p:spPr>
          <a:xfrm>
            <a:off x="1084009" y="3851965"/>
            <a:ext cx="20769126" cy="1279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57200" indent="-457200" algn="l" defTabSz="457200">
              <a:lnSpc>
                <a:spcPct val="150000"/>
              </a:lnSpc>
              <a:tabLst>
                <a:tab pos="139700" algn="l"/>
                <a:tab pos="457200" algn="l"/>
              </a:tabLst>
              <a:defRPr>
                <a:solidFill>
                  <a:srgbClr val="5A5F5E"/>
                </a:solidFill>
              </a:defRPr>
            </a:pPr>
            <a:r>
              <a:rPr dirty="0">
                <a:latin typeface="Lato Light" panose="020F0302020204030203" pitchFamily="34" charset="0"/>
              </a:rPr>
              <a:t>Using comma is same as using</a:t>
            </a:r>
            <a:r>
              <a:rPr dirty="0"/>
              <a:t> </a:t>
            </a:r>
            <a:r>
              <a:rPr dirty="0">
                <a:latin typeface="Monaco"/>
                <a:ea typeface="Monaco"/>
                <a:cs typeface="Monaco"/>
                <a:sym typeface="Monaco"/>
              </a:rPr>
              <a:t>&amp;</a:t>
            </a:r>
          </a:p>
        </p:txBody>
      </p:sp>
      <p:sp>
        <p:nvSpPr>
          <p:cNvPr id="202" name="Use %in% as a shortcut for |"/>
          <p:cNvSpPr txBox="1"/>
          <p:nvPr/>
        </p:nvSpPr>
        <p:spPr>
          <a:xfrm>
            <a:off x="1084009" y="7484917"/>
            <a:ext cx="20769126" cy="1279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57200" indent="-457200" algn="l" defTabSz="457200">
              <a:lnSpc>
                <a:spcPct val="150000"/>
              </a:lnSpc>
              <a:tabLst>
                <a:tab pos="139700" algn="l"/>
                <a:tab pos="457200" algn="l"/>
              </a:tabLst>
              <a:defRPr>
                <a:solidFill>
                  <a:srgbClr val="5A5F5E"/>
                </a:solidFill>
              </a:defRPr>
            </a:pPr>
            <a:r>
              <a:rPr dirty="0">
                <a:latin typeface="Lato Light" panose="020F0302020204030203" pitchFamily="34" charset="0"/>
              </a:rPr>
              <a:t>Use</a:t>
            </a:r>
            <a:r>
              <a:rPr dirty="0"/>
              <a:t> </a:t>
            </a:r>
            <a:r>
              <a:rPr dirty="0">
                <a:latin typeface="Monaco"/>
                <a:ea typeface="Monaco"/>
                <a:cs typeface="Monaco"/>
                <a:sym typeface="Monaco"/>
              </a:rPr>
              <a:t>%in%</a:t>
            </a:r>
            <a:r>
              <a:rPr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dirty="0">
                <a:latin typeface="Lato Light" panose="020F0302020204030203" pitchFamily="34" charset="0"/>
              </a:rPr>
              <a:t>as a shortcut for</a:t>
            </a:r>
            <a:r>
              <a:rPr dirty="0">
                <a:latin typeface="Lato Light" panose="020F0302020204030203" pitchFamily="34" charset="0"/>
                <a:ea typeface="Consolas"/>
                <a:cs typeface="Consolas"/>
                <a:sym typeface="Consolas"/>
              </a:rPr>
              <a:t> </a:t>
            </a:r>
            <a:r>
              <a:rPr dirty="0">
                <a:latin typeface="Monaco"/>
                <a:ea typeface="Monaco"/>
                <a:cs typeface="Monaco"/>
                <a:sym typeface="Monaco"/>
              </a:rPr>
              <a:t>|</a:t>
            </a:r>
          </a:p>
        </p:txBody>
      </p:sp>
      <p:sp>
        <p:nvSpPr>
          <p:cNvPr id="203" name="filter(flights, month == 11 | month == 12)…"/>
          <p:cNvSpPr txBox="1"/>
          <p:nvPr/>
        </p:nvSpPr>
        <p:spPr>
          <a:xfrm>
            <a:off x="1628" y="8645252"/>
            <a:ext cx="21857361" cy="1896726"/>
          </a:xfrm>
          <a:prstGeom prst="rect">
            <a:avLst/>
          </a:prstGeom>
          <a:solidFill>
            <a:srgbClr val="E5E5E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lvl="4" algn="l" defTabSz="457200">
              <a:spcBef>
                <a:spcPts val="1500"/>
              </a:spcBef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filter(flights, month == 11 | month == 12)</a:t>
            </a:r>
          </a:p>
          <a:p>
            <a:pPr lvl="4" algn="l" defTabSz="457200">
              <a:spcBef>
                <a:spcPts val="1500"/>
              </a:spcBef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filter(flights, month %in% c(11, 12))</a:t>
            </a:r>
          </a:p>
        </p:txBody>
      </p:sp>
      <p:sp>
        <p:nvSpPr>
          <p:cNvPr id="204" name="Are these the same????"/>
          <p:cNvSpPr txBox="1"/>
          <p:nvPr/>
        </p:nvSpPr>
        <p:spPr>
          <a:xfrm>
            <a:off x="1084009" y="10914224"/>
            <a:ext cx="20769126" cy="1279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marL="457200" indent="-457200" algn="l" defTabSz="457200">
              <a:lnSpc>
                <a:spcPct val="150000"/>
              </a:lnSpc>
              <a:tabLst>
                <a:tab pos="139700" algn="l"/>
                <a:tab pos="457200" algn="l"/>
              </a:tabLst>
              <a:defRPr>
                <a:solidFill>
                  <a:srgbClr val="5A5F5E"/>
                </a:solidFill>
              </a:defRPr>
            </a:lvl1pPr>
          </a:lstStyle>
          <a:p>
            <a:r>
              <a:rPr dirty="0">
                <a:latin typeface="Lato Light" panose="020F0302020204030203" pitchFamily="34" charset="0"/>
              </a:rPr>
              <a:t>Are these the same????</a:t>
            </a:r>
          </a:p>
        </p:txBody>
      </p:sp>
      <p:sp>
        <p:nvSpPr>
          <p:cNvPr id="205" name="filter(flights, !(arr_delay &gt; 120 | dep_delay &gt; 120))…"/>
          <p:cNvSpPr txBox="1"/>
          <p:nvPr/>
        </p:nvSpPr>
        <p:spPr>
          <a:xfrm>
            <a:off x="1628" y="11927134"/>
            <a:ext cx="21857361" cy="1896727"/>
          </a:xfrm>
          <a:prstGeom prst="rect">
            <a:avLst/>
          </a:prstGeom>
          <a:solidFill>
            <a:srgbClr val="E5E5E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lvl="4" algn="l" defTabSz="457200">
              <a:spcBef>
                <a:spcPts val="1500"/>
              </a:spcBef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filter(flights, !(</a:t>
            </a:r>
            <a:r>
              <a:rPr dirty="0" err="1"/>
              <a:t>arr_delay</a:t>
            </a:r>
            <a:r>
              <a:rPr dirty="0"/>
              <a:t> &gt; 120 | </a:t>
            </a:r>
            <a:r>
              <a:rPr dirty="0" err="1"/>
              <a:t>dep_delay</a:t>
            </a:r>
            <a:r>
              <a:rPr dirty="0"/>
              <a:t> &gt; 120))</a:t>
            </a:r>
          </a:p>
          <a:p>
            <a:pPr lvl="4" algn="l" defTabSz="457200">
              <a:spcBef>
                <a:spcPts val="1500"/>
              </a:spcBef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filter(flights, </a:t>
            </a:r>
            <a:r>
              <a:rPr dirty="0" err="1"/>
              <a:t>arr_delay</a:t>
            </a:r>
            <a:r>
              <a:rPr dirty="0"/>
              <a:t> &lt;= 120, </a:t>
            </a:r>
            <a:r>
              <a:rPr dirty="0" err="1"/>
              <a:t>dep_delay</a:t>
            </a:r>
            <a:r>
              <a:rPr dirty="0"/>
              <a:t> &lt;= 120)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Your turn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493"/>
                </a:solidFill>
              </a:defRPr>
            </a:lvl1pPr>
          </a:lstStyle>
          <a:p>
            <a:r>
              <a:t>Your turn!</a:t>
            </a:r>
          </a:p>
        </p:txBody>
      </p:sp>
      <p:sp>
        <p:nvSpPr>
          <p:cNvPr id="208" name="Find the number of flights tha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784225">
              <a:spcBef>
                <a:spcPts val="6100"/>
              </a:spcBef>
              <a:buSzPct val="100000"/>
              <a:buNone/>
              <a:defRPr sz="7600">
                <a:solidFill>
                  <a:srgbClr val="005493"/>
                </a:solidFill>
              </a:defRPr>
            </a:pPr>
            <a:r>
              <a:rPr dirty="0"/>
              <a:t>Find the number of flights that</a:t>
            </a:r>
          </a:p>
          <a:p>
            <a:pPr marL="2280285" lvl="1" indent="-1266825" defTabSz="784225">
              <a:spcBef>
                <a:spcPts val="6100"/>
              </a:spcBef>
              <a:buSzPct val="100000"/>
              <a:buAutoNum type="alphaLcParenBoth"/>
              <a:defRPr sz="7600">
                <a:solidFill>
                  <a:srgbClr val="005493"/>
                </a:solidFill>
              </a:defRPr>
            </a:pPr>
            <a:r>
              <a:rPr dirty="0"/>
              <a:t>Had an arrival delay of two or more hours</a:t>
            </a:r>
          </a:p>
          <a:p>
            <a:pPr marL="2280285" lvl="1" indent="-1266825" defTabSz="784225">
              <a:spcBef>
                <a:spcPts val="6100"/>
              </a:spcBef>
              <a:buSzPct val="100000"/>
              <a:buAutoNum type="alphaLcParenBoth"/>
              <a:defRPr sz="7600">
                <a:solidFill>
                  <a:srgbClr val="005493"/>
                </a:solidFill>
              </a:defRPr>
            </a:pPr>
            <a:r>
              <a:rPr dirty="0"/>
              <a:t>Flew to Houston (IAH or HOU)</a:t>
            </a:r>
          </a:p>
          <a:p>
            <a:pPr marL="2280285" lvl="1" indent="-1266825" defTabSz="784225">
              <a:spcBef>
                <a:spcPts val="6100"/>
              </a:spcBef>
              <a:buSzPct val="100000"/>
              <a:buAutoNum type="alphaLcParenBoth"/>
              <a:defRPr sz="7600">
                <a:solidFill>
                  <a:srgbClr val="005493"/>
                </a:solidFill>
              </a:defRPr>
            </a:pPr>
            <a:r>
              <a:rPr dirty="0"/>
              <a:t>Arrived more than two hours late, but didn’t leave late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Solution</a:t>
            </a:r>
          </a:p>
        </p:txBody>
      </p:sp>
      <p:sp>
        <p:nvSpPr>
          <p:cNvPr id="211" name="# Had an arrival delay of two or more hours…"/>
          <p:cNvSpPr txBox="1">
            <a:spLocks noGrp="1"/>
          </p:cNvSpPr>
          <p:nvPr>
            <p:ph type="body" idx="1"/>
          </p:nvPr>
        </p:nvSpPr>
        <p:spPr>
          <a:xfrm>
            <a:off x="474" y="3079143"/>
            <a:ext cx="23753530" cy="10818848"/>
          </a:xfrm>
          <a:prstGeom prst="rect">
            <a:avLst/>
          </a:prstGeom>
          <a:solidFill>
            <a:srgbClr val="E5E5E5"/>
          </a:solidFill>
        </p:spPr>
        <p:txBody>
          <a:bodyPr/>
          <a:lstStyle/>
          <a:p>
            <a:pPr marL="0" lvl="6" indent="1371600">
              <a:lnSpc>
                <a:spcPct val="120000"/>
              </a:lnSpc>
              <a:spcBef>
                <a:spcPts val="0"/>
              </a:spcBef>
              <a:buSzTx/>
              <a:buNone/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 Had an arrival delay of two or more hours</a:t>
            </a:r>
          </a:p>
          <a:p>
            <a:pPr marL="0" lvl="6" indent="1371600">
              <a:lnSpc>
                <a:spcPct val="120000"/>
              </a:lnSpc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filter(flights, arr_delay &gt;= 120)</a:t>
            </a:r>
          </a:p>
          <a:p>
            <a:pPr marL="0" lvl="6" indent="1371600">
              <a:lnSpc>
                <a:spcPct val="120000"/>
              </a:lnSpc>
              <a:spcBef>
                <a:spcPts val="0"/>
              </a:spcBef>
              <a:buSzTx/>
              <a:buNone/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marL="0" lvl="6" indent="1371600">
              <a:lnSpc>
                <a:spcPct val="120000"/>
              </a:lnSpc>
              <a:spcBef>
                <a:spcPts val="0"/>
              </a:spcBef>
              <a:buSzTx/>
              <a:buNone/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 Flew to Houston (IAH or HOU)</a:t>
            </a:r>
          </a:p>
          <a:p>
            <a:pPr marL="0" lvl="6" indent="1371600">
              <a:lnSpc>
                <a:spcPct val="120000"/>
              </a:lnSpc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filter(flights, dest %in% c("IAH", "HOU"))</a:t>
            </a:r>
          </a:p>
          <a:p>
            <a:pPr marL="0" lvl="6" indent="1371600">
              <a:lnSpc>
                <a:spcPct val="120000"/>
              </a:lnSpc>
              <a:spcBef>
                <a:spcPts val="0"/>
              </a:spcBef>
              <a:buSzTx/>
              <a:buNone/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marL="0" lvl="6" indent="1371600">
              <a:lnSpc>
                <a:spcPct val="120000"/>
              </a:lnSpc>
              <a:spcBef>
                <a:spcPts val="0"/>
              </a:spcBef>
              <a:buSzTx/>
              <a:buNone/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 Arrived more than two hours late, but didn’t leave late</a:t>
            </a:r>
          </a:p>
          <a:p>
            <a:pPr marL="0" lvl="6" indent="1371600">
              <a:lnSpc>
                <a:spcPct val="120000"/>
              </a:lnSpc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filter(flights, arr_delay &gt; 120, dep_delay &lt;= 0)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F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arrang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b"/>
          <a:lstStyle>
            <a:lvl1pPr algn="l">
              <a:defRPr cap="none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arrange</a:t>
            </a:r>
          </a:p>
        </p:txBody>
      </p:sp>
      <p:sp>
        <p:nvSpPr>
          <p:cNvPr id="214" name="Reorder data"/>
          <p:cNvSpPr txBox="1"/>
          <p:nvPr/>
        </p:nvSpPr>
        <p:spPr>
          <a:xfrm>
            <a:off x="711200" y="9252532"/>
            <a:ext cx="13156974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dirty="0">
                <a:latin typeface="Lato Light" panose="020F0302020204030203" pitchFamily="34" charset="0"/>
              </a:rPr>
              <a:t>Reorder data</a:t>
            </a:r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11433021" y="440399"/>
            <a:ext cx="12835202" cy="128352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ordering your 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ordering your data</a:t>
            </a:r>
          </a:p>
        </p:txBody>
      </p:sp>
      <p:sp>
        <p:nvSpPr>
          <p:cNvPr id="218" name="arrange(flights, dep_delay)…"/>
          <p:cNvSpPr txBox="1">
            <a:spLocks noGrp="1"/>
          </p:cNvSpPr>
          <p:nvPr>
            <p:ph type="body" idx="1"/>
          </p:nvPr>
        </p:nvSpPr>
        <p:spPr>
          <a:xfrm>
            <a:off x="-122469" y="4633962"/>
            <a:ext cx="23753531" cy="10187342"/>
          </a:xfrm>
          <a:prstGeom prst="rect">
            <a:avLst/>
          </a:prstGeom>
          <a:solidFill>
            <a:srgbClr val="E5E5E5"/>
          </a:solidFill>
        </p:spPr>
        <p:txBody>
          <a:bodyPr/>
          <a:lstStyle/>
          <a:p>
            <a:pPr marL="0" lvl="4" indent="758951" defTabSz="379475">
              <a:spcBef>
                <a:spcPts val="1200"/>
              </a:spcBef>
              <a:buSzTx/>
              <a:buNone/>
              <a:defRPr sz="2739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arrange(flights, </a:t>
            </a:r>
            <a:r>
              <a:rPr dirty="0" err="1">
                <a:solidFill>
                  <a:srgbClr val="0433FF"/>
                </a:solidFill>
              </a:rPr>
              <a:t>dep_delay</a:t>
            </a:r>
            <a:r>
              <a:rPr dirty="0"/>
              <a:t>)</a:t>
            </a:r>
          </a:p>
          <a:p>
            <a:pPr marL="0" lvl="4" indent="758951" defTabSz="379475">
              <a:spcBef>
                <a:spcPts val="1200"/>
              </a:spcBef>
              <a:buSzTx/>
              <a:buNone/>
              <a:defRPr sz="2739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A </a:t>
            </a:r>
            <a:r>
              <a:rPr dirty="0" err="1"/>
              <a:t>tibble</a:t>
            </a:r>
            <a:r>
              <a:rPr dirty="0"/>
              <a:t>: 336,776 × 19</a:t>
            </a:r>
          </a:p>
          <a:p>
            <a:pPr marL="0" lvl="4" indent="758951" defTabSz="379475">
              <a:spcBef>
                <a:spcPts val="1200"/>
              </a:spcBef>
              <a:buSzTx/>
              <a:buNone/>
              <a:defRPr sz="2739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year month   day </a:t>
            </a:r>
            <a:r>
              <a:rPr dirty="0" err="1"/>
              <a:t>dep_time</a:t>
            </a:r>
            <a:r>
              <a:rPr dirty="0"/>
              <a:t> </a:t>
            </a:r>
            <a:r>
              <a:rPr dirty="0" err="1"/>
              <a:t>sched_dep_time</a:t>
            </a:r>
            <a:r>
              <a:rPr dirty="0"/>
              <a:t> </a:t>
            </a:r>
            <a:r>
              <a:rPr dirty="0" err="1">
                <a:solidFill>
                  <a:srgbClr val="0433FF"/>
                </a:solidFill>
              </a:rPr>
              <a:t>dep_delay</a:t>
            </a:r>
            <a:r>
              <a:rPr dirty="0"/>
              <a:t> </a:t>
            </a:r>
            <a:r>
              <a:rPr dirty="0" err="1"/>
              <a:t>arr_time</a:t>
            </a:r>
            <a:r>
              <a:rPr dirty="0"/>
              <a:t> </a:t>
            </a:r>
            <a:r>
              <a:rPr dirty="0" err="1"/>
              <a:t>sched_arr_time</a:t>
            </a:r>
            <a:r>
              <a:rPr dirty="0"/>
              <a:t> </a:t>
            </a:r>
            <a:r>
              <a:rPr dirty="0" err="1"/>
              <a:t>arr_delay</a:t>
            </a:r>
            <a:r>
              <a:rPr dirty="0"/>
              <a:t> carrier flight</a:t>
            </a:r>
          </a:p>
          <a:p>
            <a:pPr marL="0" lvl="4" indent="758951" defTabSz="379475">
              <a:spcBef>
                <a:spcPts val="1200"/>
              </a:spcBef>
              <a:buSzTx/>
              <a:buNone/>
              <a:defRPr sz="2739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&lt;int&gt; &lt;int&gt; &lt;int&gt;    &lt;int&gt;          &lt;int&gt;     </a:t>
            </a:r>
            <a:r>
              <a:rPr dirty="0">
                <a:solidFill>
                  <a:srgbClr val="0433FF"/>
                </a:solidFill>
              </a:rPr>
              <a:t>&lt;</a:t>
            </a:r>
            <a:r>
              <a:rPr dirty="0" err="1">
                <a:solidFill>
                  <a:srgbClr val="0433FF"/>
                </a:solidFill>
              </a:rPr>
              <a:t>dbl</a:t>
            </a:r>
            <a:r>
              <a:rPr dirty="0">
                <a:solidFill>
                  <a:srgbClr val="0433FF"/>
                </a:solidFill>
              </a:rPr>
              <a:t>&gt;</a:t>
            </a:r>
            <a:r>
              <a:rPr dirty="0"/>
              <a:t>    &lt;int&gt;          &lt;int&gt;     &lt;</a:t>
            </a:r>
            <a:r>
              <a:rPr dirty="0" err="1"/>
              <a:t>dbl</a:t>
            </a:r>
            <a:r>
              <a:rPr dirty="0"/>
              <a:t>&gt;   &lt;</a:t>
            </a:r>
            <a:r>
              <a:rPr dirty="0" err="1"/>
              <a:t>chr</a:t>
            </a:r>
            <a:r>
              <a:rPr dirty="0"/>
              <a:t>&gt;  &lt;int&gt;</a:t>
            </a:r>
          </a:p>
          <a:p>
            <a:pPr marL="0" lvl="4" indent="758951" defTabSz="379475">
              <a:spcBef>
                <a:spcPts val="1200"/>
              </a:spcBef>
              <a:buSzTx/>
              <a:buNone/>
              <a:defRPr sz="2739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1   2013    12     7     2040           2123       </a:t>
            </a:r>
            <a:r>
              <a:rPr dirty="0">
                <a:solidFill>
                  <a:srgbClr val="0433FF"/>
                </a:solidFill>
              </a:rPr>
              <a:t>-43</a:t>
            </a:r>
            <a:r>
              <a:rPr dirty="0"/>
              <a:t>       40           2352        48      B6     97</a:t>
            </a:r>
          </a:p>
          <a:p>
            <a:pPr marL="0" lvl="4" indent="758951" defTabSz="379475">
              <a:spcBef>
                <a:spcPts val="1200"/>
              </a:spcBef>
              <a:buSzTx/>
              <a:buNone/>
              <a:defRPr sz="2739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2   2013     2     3     2022           2055       </a:t>
            </a:r>
            <a:r>
              <a:rPr dirty="0">
                <a:solidFill>
                  <a:srgbClr val="0433FF"/>
                </a:solidFill>
              </a:rPr>
              <a:t>-33</a:t>
            </a:r>
            <a:r>
              <a:rPr dirty="0"/>
              <a:t>     2240           2338       -58      DL   1715</a:t>
            </a:r>
          </a:p>
          <a:p>
            <a:pPr marL="0" lvl="4" indent="758951" defTabSz="379475">
              <a:spcBef>
                <a:spcPts val="1200"/>
              </a:spcBef>
              <a:buSzTx/>
              <a:buNone/>
              <a:defRPr sz="2739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3   2013    11    10     1408           1440       </a:t>
            </a:r>
            <a:r>
              <a:rPr dirty="0">
                <a:solidFill>
                  <a:srgbClr val="0433FF"/>
                </a:solidFill>
              </a:rPr>
              <a:t>-32</a:t>
            </a:r>
            <a:r>
              <a:rPr dirty="0"/>
              <a:t>     1549           1559       -10      EV   5713</a:t>
            </a:r>
          </a:p>
          <a:p>
            <a:pPr marL="0" lvl="4" indent="758951" defTabSz="379475">
              <a:spcBef>
                <a:spcPts val="1200"/>
              </a:spcBef>
              <a:buSzTx/>
              <a:buNone/>
              <a:defRPr sz="2739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4   2013     1    11     1900           1930     </a:t>
            </a:r>
            <a:r>
              <a:rPr dirty="0">
                <a:solidFill>
                  <a:srgbClr val="0433FF"/>
                </a:solidFill>
              </a:rPr>
              <a:t>  -30</a:t>
            </a:r>
            <a:r>
              <a:rPr dirty="0"/>
              <a:t>     2233           2243       -10      DL   1435</a:t>
            </a:r>
          </a:p>
          <a:p>
            <a:pPr marL="0" lvl="4" indent="758951" defTabSz="379475">
              <a:spcBef>
                <a:spcPts val="1200"/>
              </a:spcBef>
              <a:buSzTx/>
              <a:buNone/>
              <a:defRPr sz="2739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5   2013     1    29     1703           1730       </a:t>
            </a:r>
            <a:r>
              <a:rPr dirty="0">
                <a:solidFill>
                  <a:srgbClr val="0433FF"/>
                </a:solidFill>
              </a:rPr>
              <a:t>-27</a:t>
            </a:r>
            <a:r>
              <a:rPr dirty="0"/>
              <a:t>     1947           1957       -10      F9    837</a:t>
            </a:r>
          </a:p>
          <a:p>
            <a:pPr marL="0" lvl="4" indent="758951" defTabSz="379475">
              <a:spcBef>
                <a:spcPts val="1200"/>
              </a:spcBef>
              <a:buSzTx/>
              <a:buNone/>
              <a:defRPr sz="2739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6   2013     8     9      729            755      </a:t>
            </a:r>
            <a:r>
              <a:rPr dirty="0">
                <a:solidFill>
                  <a:srgbClr val="0433FF"/>
                </a:solidFill>
              </a:rPr>
              <a:t> -26</a:t>
            </a:r>
            <a:r>
              <a:rPr dirty="0"/>
              <a:t>     1002            955         7      MQ   3478</a:t>
            </a:r>
          </a:p>
          <a:p>
            <a:pPr marL="0" lvl="4" indent="758951" defTabSz="379475">
              <a:spcBef>
                <a:spcPts val="1200"/>
              </a:spcBef>
              <a:buSzTx/>
              <a:buNone/>
              <a:defRPr sz="2739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7   2013    10    23     1907           1932       </a:t>
            </a:r>
            <a:r>
              <a:rPr dirty="0">
                <a:solidFill>
                  <a:srgbClr val="0433FF"/>
                </a:solidFill>
              </a:rPr>
              <a:t>-25</a:t>
            </a:r>
            <a:r>
              <a:rPr dirty="0"/>
              <a:t>     2143           2143         0      EV   4361</a:t>
            </a:r>
          </a:p>
          <a:p>
            <a:pPr marL="0" lvl="4" indent="758951" defTabSz="379475">
              <a:spcBef>
                <a:spcPts val="1200"/>
              </a:spcBef>
              <a:buSzTx/>
              <a:buNone/>
              <a:defRPr sz="2739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8   2013     3    30     2030           2055       </a:t>
            </a:r>
            <a:r>
              <a:rPr dirty="0">
                <a:solidFill>
                  <a:srgbClr val="0433FF"/>
                </a:solidFill>
              </a:rPr>
              <a:t>-25</a:t>
            </a:r>
            <a:r>
              <a:rPr dirty="0"/>
              <a:t>     2213           2250       -37      MQ   4573</a:t>
            </a:r>
          </a:p>
          <a:p>
            <a:pPr marL="0" lvl="4" indent="758951" defTabSz="379475">
              <a:spcBef>
                <a:spcPts val="1200"/>
              </a:spcBef>
              <a:buSzTx/>
              <a:buNone/>
              <a:defRPr sz="2739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9   2013     3     2     1431           1455       </a:t>
            </a:r>
            <a:r>
              <a:rPr dirty="0">
                <a:solidFill>
                  <a:srgbClr val="0433FF"/>
                </a:solidFill>
              </a:rPr>
              <a:t>-24</a:t>
            </a:r>
            <a:r>
              <a:rPr dirty="0"/>
              <a:t>     1601           1631       -30      9E   3318</a:t>
            </a:r>
          </a:p>
          <a:p>
            <a:pPr marL="0" lvl="4" indent="758951" defTabSz="379475">
              <a:spcBef>
                <a:spcPts val="1200"/>
              </a:spcBef>
              <a:buSzTx/>
              <a:buNone/>
              <a:defRPr sz="2739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10  2013     5     5      934            958       </a:t>
            </a:r>
            <a:r>
              <a:rPr dirty="0">
                <a:solidFill>
                  <a:srgbClr val="0433FF"/>
                </a:solidFill>
              </a:rPr>
              <a:t>-24</a:t>
            </a:r>
            <a:r>
              <a:rPr dirty="0"/>
              <a:t>     1225           1309       -44      B6    375</a:t>
            </a:r>
          </a:p>
          <a:p>
            <a:pPr marL="0" lvl="4" indent="758951" defTabSz="379475">
              <a:spcBef>
                <a:spcPts val="1200"/>
              </a:spcBef>
              <a:buSzTx/>
              <a:buNone/>
              <a:defRPr sz="2739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... with 336,766 more rows, and 8 more variables: </a:t>
            </a:r>
            <a:r>
              <a:rPr dirty="0" err="1"/>
              <a:t>tailnum</a:t>
            </a:r>
            <a:r>
              <a:rPr dirty="0"/>
              <a:t> &lt;</a:t>
            </a:r>
            <a:r>
              <a:rPr dirty="0" err="1"/>
              <a:t>chr</a:t>
            </a:r>
            <a:r>
              <a:rPr dirty="0"/>
              <a:t>&gt;, origin &lt;</a:t>
            </a:r>
            <a:r>
              <a:rPr dirty="0" err="1"/>
              <a:t>chr</a:t>
            </a:r>
            <a:r>
              <a:rPr dirty="0"/>
              <a:t>&gt;, </a:t>
            </a:r>
            <a:r>
              <a:rPr dirty="0" err="1"/>
              <a:t>dest</a:t>
            </a:r>
            <a:r>
              <a:rPr dirty="0"/>
              <a:t> &lt;</a:t>
            </a:r>
            <a:r>
              <a:rPr dirty="0" err="1"/>
              <a:t>chr</a:t>
            </a:r>
            <a:r>
              <a:rPr dirty="0"/>
              <a:t>&gt;, </a:t>
            </a:r>
            <a:r>
              <a:rPr dirty="0" err="1"/>
              <a:t>air_time</a:t>
            </a:r>
            <a:r>
              <a:rPr dirty="0"/>
              <a:t> &lt;</a:t>
            </a:r>
            <a:r>
              <a:rPr dirty="0" err="1"/>
              <a:t>dbl</a:t>
            </a:r>
            <a:r>
              <a:rPr dirty="0"/>
              <a:t>&gt;,</a:t>
            </a:r>
          </a:p>
          <a:p>
            <a:pPr marL="0" lvl="4" indent="758951" defTabSz="379475">
              <a:spcBef>
                <a:spcPts val="1200"/>
              </a:spcBef>
              <a:buSzTx/>
              <a:buNone/>
              <a:defRPr sz="2739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  distance &lt;</a:t>
            </a:r>
            <a:r>
              <a:rPr dirty="0" err="1"/>
              <a:t>dbl</a:t>
            </a:r>
            <a:r>
              <a:rPr dirty="0"/>
              <a:t>&gt;, hour &lt;</a:t>
            </a:r>
            <a:r>
              <a:rPr dirty="0" err="1"/>
              <a:t>dbl</a:t>
            </a:r>
            <a:r>
              <a:rPr dirty="0"/>
              <a:t>&gt;, minute &lt;</a:t>
            </a:r>
            <a:r>
              <a:rPr dirty="0" err="1"/>
              <a:t>dbl</a:t>
            </a:r>
            <a:r>
              <a:rPr dirty="0"/>
              <a:t>&gt;, </a:t>
            </a:r>
            <a:r>
              <a:rPr dirty="0" err="1"/>
              <a:t>time_hour</a:t>
            </a:r>
            <a:r>
              <a:rPr dirty="0"/>
              <a:t> &lt;</a:t>
            </a:r>
            <a:r>
              <a:rPr dirty="0" err="1"/>
              <a:t>dttm</a:t>
            </a:r>
            <a:r>
              <a:rPr dirty="0"/>
              <a:t>&gt;</a:t>
            </a:r>
          </a:p>
        </p:txBody>
      </p:sp>
      <p:sp>
        <p:nvSpPr>
          <p:cNvPr id="219" name="Line"/>
          <p:cNvSpPr/>
          <p:nvPr/>
        </p:nvSpPr>
        <p:spPr>
          <a:xfrm flipH="1">
            <a:off x="6559929" y="7515206"/>
            <a:ext cx="1" cy="5562748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0" name="Order data based on one or more variables"/>
          <p:cNvSpPr txBox="1"/>
          <p:nvPr/>
        </p:nvSpPr>
        <p:spPr>
          <a:xfrm>
            <a:off x="736988" y="3295767"/>
            <a:ext cx="12964154" cy="1279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57200" indent="-457200" algn="l" defTabSz="457200">
              <a:lnSpc>
                <a:spcPct val="150000"/>
              </a:lnSpc>
              <a:tabLst>
                <a:tab pos="139700" algn="l"/>
                <a:tab pos="457200" algn="l"/>
              </a:tabLst>
              <a:defRPr>
                <a:solidFill>
                  <a:srgbClr val="5A5F5E"/>
                </a:solidFill>
              </a:defRPr>
            </a:pPr>
            <a:r>
              <a:rPr dirty="0">
                <a:latin typeface="Lato Light" panose="020F0302020204030203" pitchFamily="34" charset="0"/>
              </a:rPr>
              <a:t>Order data based on </a:t>
            </a:r>
            <a:r>
              <a:rPr dirty="0">
                <a:solidFill>
                  <a:srgbClr val="0433FF"/>
                </a:solidFill>
                <a:latin typeface="Lato Light" panose="020F0302020204030203" pitchFamily="34" charset="0"/>
              </a:rPr>
              <a:t>one or more variables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arrange(flights, dep_delay, arr_delay)…"/>
          <p:cNvSpPr txBox="1">
            <a:spLocks noGrp="1"/>
          </p:cNvSpPr>
          <p:nvPr>
            <p:ph type="body" idx="1"/>
          </p:nvPr>
        </p:nvSpPr>
        <p:spPr>
          <a:xfrm>
            <a:off x="-122469" y="4633962"/>
            <a:ext cx="23753531" cy="10187342"/>
          </a:xfrm>
          <a:prstGeom prst="rect">
            <a:avLst/>
          </a:prstGeom>
          <a:solidFill>
            <a:srgbClr val="E5E5E5"/>
          </a:solidFill>
        </p:spPr>
        <p:txBody>
          <a:bodyPr/>
          <a:lstStyle/>
          <a:p>
            <a:pPr marL="0" lvl="4" indent="758951" defTabSz="379475">
              <a:spcBef>
                <a:spcPts val="1200"/>
              </a:spcBef>
              <a:buSzTx/>
              <a:buNone/>
              <a:defRPr sz="2739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arrange(flights, </a:t>
            </a:r>
            <a:r>
              <a:rPr dirty="0" err="1">
                <a:solidFill>
                  <a:srgbClr val="0433FF"/>
                </a:solidFill>
              </a:rPr>
              <a:t>dep_delay</a:t>
            </a:r>
            <a:r>
              <a:rPr dirty="0">
                <a:solidFill>
                  <a:srgbClr val="0433FF"/>
                </a:solidFill>
              </a:rPr>
              <a:t>, </a:t>
            </a:r>
            <a:r>
              <a:rPr dirty="0" err="1">
                <a:solidFill>
                  <a:srgbClr val="0433FF"/>
                </a:solidFill>
              </a:rPr>
              <a:t>arr_delay</a:t>
            </a:r>
            <a:r>
              <a:rPr dirty="0"/>
              <a:t>)</a:t>
            </a:r>
          </a:p>
          <a:p>
            <a:pPr marL="0" lvl="4" indent="758951" defTabSz="379475">
              <a:spcBef>
                <a:spcPts val="1200"/>
              </a:spcBef>
              <a:buSzTx/>
              <a:buNone/>
              <a:defRPr sz="2739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A </a:t>
            </a:r>
            <a:r>
              <a:rPr dirty="0" err="1"/>
              <a:t>tibble</a:t>
            </a:r>
            <a:r>
              <a:rPr dirty="0"/>
              <a:t>: 336,776 × 19</a:t>
            </a:r>
          </a:p>
          <a:p>
            <a:pPr marL="0" lvl="4" indent="758951" defTabSz="379475">
              <a:spcBef>
                <a:spcPts val="1200"/>
              </a:spcBef>
              <a:buSzTx/>
              <a:buNone/>
              <a:defRPr sz="2739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year month   day </a:t>
            </a:r>
            <a:r>
              <a:rPr dirty="0" err="1"/>
              <a:t>dep_time</a:t>
            </a:r>
            <a:r>
              <a:rPr dirty="0"/>
              <a:t> </a:t>
            </a:r>
            <a:r>
              <a:rPr dirty="0" err="1"/>
              <a:t>sched_dep_time</a:t>
            </a:r>
            <a:r>
              <a:rPr dirty="0"/>
              <a:t> </a:t>
            </a:r>
            <a:r>
              <a:rPr dirty="0" err="1">
                <a:solidFill>
                  <a:srgbClr val="0433FF"/>
                </a:solidFill>
              </a:rPr>
              <a:t>dep_delay</a:t>
            </a:r>
            <a:r>
              <a:rPr dirty="0"/>
              <a:t> </a:t>
            </a:r>
            <a:r>
              <a:rPr dirty="0" err="1"/>
              <a:t>arr_time</a:t>
            </a:r>
            <a:r>
              <a:rPr dirty="0"/>
              <a:t> </a:t>
            </a:r>
            <a:r>
              <a:rPr dirty="0" err="1"/>
              <a:t>sched_arr_time</a:t>
            </a:r>
            <a:r>
              <a:rPr dirty="0"/>
              <a:t> </a:t>
            </a:r>
            <a:r>
              <a:rPr dirty="0" err="1">
                <a:solidFill>
                  <a:srgbClr val="0433FF"/>
                </a:solidFill>
              </a:rPr>
              <a:t>arr_delay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/>
              <a:t>carrier flight</a:t>
            </a:r>
          </a:p>
          <a:p>
            <a:pPr marL="0" lvl="4" indent="758951" defTabSz="379475">
              <a:spcBef>
                <a:spcPts val="1200"/>
              </a:spcBef>
              <a:buSzTx/>
              <a:buNone/>
              <a:defRPr sz="2739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&lt;</a:t>
            </a:r>
            <a:r>
              <a:rPr dirty="0" err="1"/>
              <a:t>int</a:t>
            </a:r>
            <a:r>
              <a:rPr dirty="0"/>
              <a:t>&gt; &lt;</a:t>
            </a:r>
            <a:r>
              <a:rPr dirty="0" err="1"/>
              <a:t>int</a:t>
            </a:r>
            <a:r>
              <a:rPr dirty="0"/>
              <a:t>&gt; &lt;</a:t>
            </a:r>
            <a:r>
              <a:rPr dirty="0" err="1"/>
              <a:t>int</a:t>
            </a:r>
            <a:r>
              <a:rPr dirty="0"/>
              <a:t>&gt;    &lt;</a:t>
            </a:r>
            <a:r>
              <a:rPr dirty="0" err="1"/>
              <a:t>int</a:t>
            </a:r>
            <a:r>
              <a:rPr dirty="0"/>
              <a:t>&gt;          &lt;</a:t>
            </a:r>
            <a:r>
              <a:rPr dirty="0" err="1"/>
              <a:t>int</a:t>
            </a:r>
            <a:r>
              <a:rPr dirty="0"/>
              <a:t>&gt;     </a:t>
            </a:r>
            <a:r>
              <a:rPr dirty="0">
                <a:solidFill>
                  <a:srgbClr val="0433FF"/>
                </a:solidFill>
              </a:rPr>
              <a:t>&lt;</a:t>
            </a:r>
            <a:r>
              <a:rPr dirty="0" err="1">
                <a:solidFill>
                  <a:srgbClr val="0433FF"/>
                </a:solidFill>
              </a:rPr>
              <a:t>dbl</a:t>
            </a:r>
            <a:r>
              <a:rPr dirty="0">
                <a:solidFill>
                  <a:srgbClr val="0433FF"/>
                </a:solidFill>
              </a:rPr>
              <a:t>&gt;</a:t>
            </a:r>
            <a:r>
              <a:rPr dirty="0"/>
              <a:t>    &lt;</a:t>
            </a:r>
            <a:r>
              <a:rPr dirty="0" err="1"/>
              <a:t>int</a:t>
            </a:r>
            <a:r>
              <a:rPr dirty="0"/>
              <a:t>&gt;          &lt;</a:t>
            </a:r>
            <a:r>
              <a:rPr dirty="0" err="1"/>
              <a:t>int</a:t>
            </a:r>
            <a:r>
              <a:rPr dirty="0"/>
              <a:t>&gt;     &lt;</a:t>
            </a:r>
            <a:r>
              <a:rPr dirty="0" err="1"/>
              <a:t>dbl</a:t>
            </a:r>
            <a:r>
              <a:rPr dirty="0"/>
              <a:t>&gt;   &lt;</a:t>
            </a:r>
            <a:r>
              <a:rPr dirty="0" err="1"/>
              <a:t>chr</a:t>
            </a:r>
            <a:r>
              <a:rPr dirty="0"/>
              <a:t>&gt;  &lt;</a:t>
            </a:r>
            <a:r>
              <a:rPr dirty="0" err="1"/>
              <a:t>int</a:t>
            </a:r>
            <a:r>
              <a:rPr dirty="0"/>
              <a:t>&gt;</a:t>
            </a:r>
          </a:p>
          <a:p>
            <a:pPr marL="0" lvl="4" indent="758951" defTabSz="379475">
              <a:spcBef>
                <a:spcPts val="1200"/>
              </a:spcBef>
              <a:buSzTx/>
              <a:buNone/>
              <a:defRPr sz="2739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1   2013    12     7     2040           2123       </a:t>
            </a:r>
            <a:r>
              <a:rPr dirty="0">
                <a:solidFill>
                  <a:srgbClr val="0433FF"/>
                </a:solidFill>
              </a:rPr>
              <a:t>-43</a:t>
            </a:r>
            <a:r>
              <a:rPr dirty="0"/>
              <a:t>       40           2352        </a:t>
            </a:r>
            <a:r>
              <a:rPr dirty="0">
                <a:solidFill>
                  <a:srgbClr val="0433FF"/>
                </a:solidFill>
              </a:rPr>
              <a:t>48</a:t>
            </a:r>
            <a:r>
              <a:rPr dirty="0"/>
              <a:t>      B6     97</a:t>
            </a:r>
          </a:p>
          <a:p>
            <a:pPr marL="0" lvl="4" indent="758951" defTabSz="379475">
              <a:spcBef>
                <a:spcPts val="1200"/>
              </a:spcBef>
              <a:buSzTx/>
              <a:buNone/>
              <a:defRPr sz="2739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2   2013     2     3     2022           2055       </a:t>
            </a:r>
            <a:r>
              <a:rPr dirty="0">
                <a:solidFill>
                  <a:srgbClr val="0433FF"/>
                </a:solidFill>
              </a:rPr>
              <a:t>-33</a:t>
            </a:r>
            <a:r>
              <a:rPr dirty="0"/>
              <a:t>     2240           2338       </a:t>
            </a:r>
            <a:r>
              <a:rPr dirty="0">
                <a:solidFill>
                  <a:srgbClr val="0433FF"/>
                </a:solidFill>
              </a:rPr>
              <a:t>-58</a:t>
            </a:r>
            <a:r>
              <a:rPr dirty="0"/>
              <a:t>      DL   1715</a:t>
            </a:r>
          </a:p>
          <a:p>
            <a:pPr marL="0" lvl="4" indent="758951" defTabSz="379475">
              <a:spcBef>
                <a:spcPts val="1200"/>
              </a:spcBef>
              <a:buSzTx/>
              <a:buNone/>
              <a:defRPr sz="2739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3   2013    11    10     1408           1440       </a:t>
            </a:r>
            <a:r>
              <a:rPr dirty="0">
                <a:solidFill>
                  <a:srgbClr val="0433FF"/>
                </a:solidFill>
              </a:rPr>
              <a:t>-32</a:t>
            </a:r>
            <a:r>
              <a:rPr dirty="0"/>
              <a:t>     1549           1559      </a:t>
            </a:r>
            <a:r>
              <a:rPr dirty="0">
                <a:solidFill>
                  <a:srgbClr val="0433FF"/>
                </a:solidFill>
              </a:rPr>
              <a:t> -10</a:t>
            </a:r>
            <a:r>
              <a:rPr dirty="0"/>
              <a:t>      EV   5713</a:t>
            </a:r>
          </a:p>
          <a:p>
            <a:pPr marL="0" lvl="4" indent="758951" defTabSz="379475">
              <a:spcBef>
                <a:spcPts val="1200"/>
              </a:spcBef>
              <a:buSzTx/>
              <a:buNone/>
              <a:defRPr sz="2739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4   2013     1    11     1900           1930       </a:t>
            </a:r>
            <a:r>
              <a:rPr dirty="0">
                <a:solidFill>
                  <a:srgbClr val="0433FF"/>
                </a:solidFill>
              </a:rPr>
              <a:t>-30</a:t>
            </a:r>
            <a:r>
              <a:rPr dirty="0"/>
              <a:t>     2233           2243       </a:t>
            </a:r>
            <a:r>
              <a:rPr dirty="0">
                <a:solidFill>
                  <a:srgbClr val="0433FF"/>
                </a:solidFill>
              </a:rPr>
              <a:t>-10</a:t>
            </a:r>
            <a:r>
              <a:rPr dirty="0"/>
              <a:t>      DL   1435</a:t>
            </a:r>
          </a:p>
          <a:p>
            <a:pPr marL="0" lvl="4" indent="758951" defTabSz="379475">
              <a:spcBef>
                <a:spcPts val="1200"/>
              </a:spcBef>
              <a:buSzTx/>
              <a:buNone/>
              <a:defRPr sz="2739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5   2013     1    29     1703           1730       </a:t>
            </a:r>
            <a:r>
              <a:rPr dirty="0">
                <a:solidFill>
                  <a:srgbClr val="0433FF"/>
                </a:solidFill>
              </a:rPr>
              <a:t>-27</a:t>
            </a:r>
            <a:r>
              <a:rPr dirty="0"/>
              <a:t>     1947           1957       </a:t>
            </a:r>
            <a:r>
              <a:rPr dirty="0">
                <a:solidFill>
                  <a:srgbClr val="0433FF"/>
                </a:solidFill>
              </a:rPr>
              <a:t>-10</a:t>
            </a:r>
            <a:r>
              <a:rPr dirty="0"/>
              <a:t>      F9    837</a:t>
            </a:r>
          </a:p>
          <a:p>
            <a:pPr marL="0" lvl="4" indent="758951" defTabSz="379475">
              <a:spcBef>
                <a:spcPts val="1200"/>
              </a:spcBef>
              <a:buSzTx/>
              <a:buNone/>
              <a:defRPr sz="2739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6   2013     8     9      729            755       </a:t>
            </a:r>
            <a:r>
              <a:rPr dirty="0">
                <a:solidFill>
                  <a:srgbClr val="0433FF"/>
                </a:solidFill>
              </a:rPr>
              <a:t>-26</a:t>
            </a:r>
            <a:r>
              <a:rPr dirty="0"/>
              <a:t>     1002            955        </a:t>
            </a:r>
            <a:r>
              <a:rPr dirty="0">
                <a:solidFill>
                  <a:srgbClr val="0433FF"/>
                </a:solidFill>
              </a:rPr>
              <a:t> 7</a:t>
            </a:r>
            <a:r>
              <a:rPr dirty="0"/>
              <a:t>      MQ   3478</a:t>
            </a:r>
          </a:p>
          <a:p>
            <a:pPr marL="0" lvl="4" indent="758951" defTabSz="379475">
              <a:spcBef>
                <a:spcPts val="1200"/>
              </a:spcBef>
              <a:buSzTx/>
              <a:buNone/>
              <a:defRPr sz="2739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7   2013     3    30     2030           2055       </a:t>
            </a:r>
            <a:r>
              <a:rPr dirty="0">
                <a:solidFill>
                  <a:srgbClr val="0433FF"/>
                </a:solidFill>
              </a:rPr>
              <a:t>-25</a:t>
            </a:r>
            <a:r>
              <a:rPr dirty="0"/>
              <a:t>     2213           2250       </a:t>
            </a:r>
            <a:r>
              <a:rPr dirty="0">
                <a:solidFill>
                  <a:srgbClr val="0433FF"/>
                </a:solidFill>
              </a:rPr>
              <a:t>-37</a:t>
            </a:r>
            <a:r>
              <a:rPr dirty="0"/>
              <a:t>      MQ   4573</a:t>
            </a:r>
          </a:p>
          <a:p>
            <a:pPr marL="0" lvl="4" indent="758951" defTabSz="379475">
              <a:spcBef>
                <a:spcPts val="1200"/>
              </a:spcBef>
              <a:buSzTx/>
              <a:buNone/>
              <a:defRPr sz="2739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8   2013    10    23     1907           1932       </a:t>
            </a:r>
            <a:r>
              <a:rPr dirty="0">
                <a:solidFill>
                  <a:srgbClr val="0433FF"/>
                </a:solidFill>
              </a:rPr>
              <a:t>-25</a:t>
            </a:r>
            <a:r>
              <a:rPr dirty="0"/>
              <a:t>     2143           2143        </a:t>
            </a:r>
            <a:r>
              <a:rPr dirty="0">
                <a:solidFill>
                  <a:srgbClr val="0433FF"/>
                </a:solidFill>
              </a:rPr>
              <a:t> 0</a:t>
            </a:r>
            <a:r>
              <a:rPr dirty="0"/>
              <a:t>      EV   4361</a:t>
            </a:r>
          </a:p>
          <a:p>
            <a:pPr marL="0" lvl="4" indent="758951" defTabSz="379475">
              <a:spcBef>
                <a:spcPts val="1200"/>
              </a:spcBef>
              <a:buSzTx/>
              <a:buNone/>
              <a:defRPr sz="2739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9   2013     5     5      934            958       </a:t>
            </a:r>
            <a:r>
              <a:rPr dirty="0">
                <a:solidFill>
                  <a:srgbClr val="0433FF"/>
                </a:solidFill>
              </a:rPr>
              <a:t>-24</a:t>
            </a:r>
            <a:r>
              <a:rPr dirty="0"/>
              <a:t>     1225           1309       </a:t>
            </a:r>
            <a:r>
              <a:rPr dirty="0">
                <a:solidFill>
                  <a:srgbClr val="0433FF"/>
                </a:solidFill>
              </a:rPr>
              <a:t>-44</a:t>
            </a:r>
            <a:r>
              <a:rPr dirty="0"/>
              <a:t>      B6    375</a:t>
            </a:r>
          </a:p>
          <a:p>
            <a:pPr marL="0" lvl="4" indent="758951" defTabSz="379475">
              <a:spcBef>
                <a:spcPts val="1200"/>
              </a:spcBef>
              <a:buSzTx/>
              <a:buNone/>
              <a:defRPr sz="2739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10  2013     9    18     1631           1655      </a:t>
            </a:r>
            <a:r>
              <a:rPr dirty="0">
                <a:solidFill>
                  <a:srgbClr val="0433FF"/>
                </a:solidFill>
              </a:rPr>
              <a:t> -24</a:t>
            </a:r>
            <a:r>
              <a:rPr dirty="0"/>
              <a:t>     1812           1845       </a:t>
            </a:r>
            <a:r>
              <a:rPr dirty="0">
                <a:solidFill>
                  <a:srgbClr val="0433FF"/>
                </a:solidFill>
              </a:rPr>
              <a:t>-33</a:t>
            </a:r>
            <a:r>
              <a:rPr dirty="0"/>
              <a:t>      AA   2223</a:t>
            </a:r>
          </a:p>
          <a:p>
            <a:pPr marL="0" lvl="4" indent="758951" defTabSz="379475">
              <a:spcBef>
                <a:spcPts val="1200"/>
              </a:spcBef>
              <a:buSzTx/>
              <a:buNone/>
              <a:defRPr sz="2739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... with 336,766 more rows, and 8 more variables: </a:t>
            </a:r>
            <a:r>
              <a:rPr dirty="0" err="1"/>
              <a:t>tailnum</a:t>
            </a:r>
            <a:r>
              <a:rPr dirty="0"/>
              <a:t> &lt;</a:t>
            </a:r>
            <a:r>
              <a:rPr dirty="0" err="1"/>
              <a:t>chr</a:t>
            </a:r>
            <a:r>
              <a:rPr dirty="0"/>
              <a:t>&gt;, origin &lt;</a:t>
            </a:r>
            <a:r>
              <a:rPr dirty="0" err="1"/>
              <a:t>chr</a:t>
            </a:r>
            <a:r>
              <a:rPr dirty="0"/>
              <a:t>&gt;, </a:t>
            </a:r>
            <a:r>
              <a:rPr dirty="0" err="1"/>
              <a:t>dest</a:t>
            </a:r>
            <a:r>
              <a:rPr dirty="0"/>
              <a:t> &lt;</a:t>
            </a:r>
            <a:r>
              <a:rPr dirty="0" err="1"/>
              <a:t>chr</a:t>
            </a:r>
            <a:r>
              <a:rPr dirty="0"/>
              <a:t>&gt;, </a:t>
            </a:r>
            <a:r>
              <a:rPr dirty="0" err="1"/>
              <a:t>air_time</a:t>
            </a:r>
            <a:r>
              <a:rPr dirty="0"/>
              <a:t> &lt;</a:t>
            </a:r>
            <a:r>
              <a:rPr dirty="0" err="1"/>
              <a:t>dbl</a:t>
            </a:r>
            <a:r>
              <a:rPr dirty="0"/>
              <a:t>&gt;,</a:t>
            </a:r>
          </a:p>
          <a:p>
            <a:pPr marL="0" lvl="4" indent="758951" defTabSz="379475">
              <a:spcBef>
                <a:spcPts val="1200"/>
              </a:spcBef>
              <a:buSzTx/>
              <a:buNone/>
              <a:defRPr sz="2739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  distance &lt;</a:t>
            </a:r>
            <a:r>
              <a:rPr dirty="0" err="1"/>
              <a:t>dbl</a:t>
            </a:r>
            <a:r>
              <a:rPr dirty="0"/>
              <a:t>&gt;, hour &lt;</a:t>
            </a:r>
            <a:r>
              <a:rPr dirty="0" err="1"/>
              <a:t>dbl</a:t>
            </a:r>
            <a:r>
              <a:rPr dirty="0"/>
              <a:t>&gt;, minute &lt;</a:t>
            </a:r>
            <a:r>
              <a:rPr dirty="0" err="1"/>
              <a:t>dbl</a:t>
            </a:r>
            <a:r>
              <a:rPr dirty="0"/>
              <a:t>&gt;, </a:t>
            </a:r>
            <a:r>
              <a:rPr dirty="0" err="1"/>
              <a:t>time_hour</a:t>
            </a:r>
            <a:r>
              <a:rPr dirty="0"/>
              <a:t> &lt;</a:t>
            </a:r>
            <a:r>
              <a:rPr dirty="0" err="1"/>
              <a:t>dttm</a:t>
            </a:r>
            <a:r>
              <a:rPr dirty="0"/>
              <a:t>&gt;</a:t>
            </a:r>
          </a:p>
        </p:txBody>
      </p:sp>
      <p:sp>
        <p:nvSpPr>
          <p:cNvPr id="223" name="Line"/>
          <p:cNvSpPr/>
          <p:nvPr/>
        </p:nvSpPr>
        <p:spPr>
          <a:xfrm flipH="1">
            <a:off x="6643056" y="7515206"/>
            <a:ext cx="1" cy="5562748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4" name="Order data based on one or more variables"/>
          <p:cNvSpPr txBox="1"/>
          <p:nvPr/>
        </p:nvSpPr>
        <p:spPr>
          <a:xfrm>
            <a:off x="736988" y="3295767"/>
            <a:ext cx="12964154" cy="1279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57200" indent="-457200" algn="l" defTabSz="457200">
              <a:lnSpc>
                <a:spcPct val="150000"/>
              </a:lnSpc>
              <a:tabLst>
                <a:tab pos="139700" algn="l"/>
                <a:tab pos="457200" algn="l"/>
              </a:tabLst>
              <a:defRPr>
                <a:solidFill>
                  <a:srgbClr val="5A5F5E"/>
                </a:solidFill>
              </a:defRPr>
            </a:pPr>
            <a:r>
              <a:rPr dirty="0">
                <a:latin typeface="Lato Light" panose="020F0302020204030203" pitchFamily="34" charset="0"/>
              </a:rPr>
              <a:t>Order data based on </a:t>
            </a:r>
            <a:r>
              <a:rPr dirty="0">
                <a:solidFill>
                  <a:srgbClr val="0433FF"/>
                </a:solidFill>
                <a:latin typeface="Lato Light" panose="020F0302020204030203" pitchFamily="34" charset="0"/>
              </a:rPr>
              <a:t>one or more variables</a:t>
            </a:r>
          </a:p>
        </p:txBody>
      </p:sp>
      <p:sp>
        <p:nvSpPr>
          <p:cNvPr id="225" name="Line"/>
          <p:cNvSpPr/>
          <p:nvPr/>
        </p:nvSpPr>
        <p:spPr>
          <a:xfrm>
            <a:off x="10232235" y="7515206"/>
            <a:ext cx="1" cy="5562748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6" name="ordering your 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ordering your data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ata…"/>
          <p:cNvSpPr txBox="1">
            <a:spLocks noGrp="1"/>
          </p:cNvSpPr>
          <p:nvPr>
            <p:ph type="ctrTitle"/>
          </p:nvPr>
        </p:nvSpPr>
        <p:spPr>
          <a:xfrm>
            <a:off x="666750" y="2870200"/>
            <a:ext cx="23050500" cy="45593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792479">
              <a:defRPr sz="15359"/>
            </a:pPr>
            <a:r>
              <a:t>data</a:t>
            </a:r>
          </a:p>
          <a:p>
            <a:pPr defTabSz="792479">
              <a:defRPr sz="15359"/>
            </a:pPr>
            <a:r>
              <a:t>transformation</a:t>
            </a:r>
          </a:p>
        </p:txBody>
      </p:sp>
      <p:sp>
        <p:nvSpPr>
          <p:cNvPr id="120" name="Rounded Rectangle"/>
          <p:cNvSpPr/>
          <p:nvPr/>
        </p:nvSpPr>
        <p:spPr>
          <a:xfrm>
            <a:off x="9345287" y="8640475"/>
            <a:ext cx="5887632" cy="2960979"/>
          </a:xfrm>
          <a:prstGeom prst="roundRect">
            <a:avLst>
              <a:gd name="adj" fmla="val 6434"/>
            </a:avLst>
          </a:prstGeom>
          <a:solidFill>
            <a:srgbClr val="B4B4B4">
              <a:alpha val="2364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Get"/>
          <p:cNvSpPr txBox="1"/>
          <p:nvPr/>
        </p:nvSpPr>
        <p:spPr>
          <a:xfrm>
            <a:off x="5462520" y="9737922"/>
            <a:ext cx="87630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B4B4B4"/>
                </a:solidFill>
              </a:defRPr>
            </a:lvl1pPr>
          </a:lstStyle>
          <a:p>
            <a:r>
              <a:t>Get</a:t>
            </a:r>
          </a:p>
        </p:txBody>
      </p:sp>
      <p:sp>
        <p:nvSpPr>
          <p:cNvPr id="122" name="Clean"/>
          <p:cNvSpPr txBox="1"/>
          <p:nvPr/>
        </p:nvSpPr>
        <p:spPr>
          <a:xfrm>
            <a:off x="7447146" y="9737922"/>
            <a:ext cx="126275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B4B4B4"/>
                </a:solidFill>
              </a:defRPr>
            </a:lvl1pPr>
          </a:lstStyle>
          <a:p>
            <a:r>
              <a:t>Clean</a:t>
            </a:r>
          </a:p>
        </p:txBody>
      </p:sp>
      <p:sp>
        <p:nvSpPr>
          <p:cNvPr id="123" name="Transform"/>
          <p:cNvSpPr txBox="1"/>
          <p:nvPr/>
        </p:nvSpPr>
        <p:spPr>
          <a:xfrm>
            <a:off x="9840396" y="9725222"/>
            <a:ext cx="242163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Transform</a:t>
            </a:r>
          </a:p>
        </p:txBody>
      </p:sp>
      <p:sp>
        <p:nvSpPr>
          <p:cNvPr id="124" name="Visualize"/>
          <p:cNvSpPr txBox="1"/>
          <p:nvPr/>
        </p:nvSpPr>
        <p:spPr>
          <a:xfrm>
            <a:off x="12872414" y="8640476"/>
            <a:ext cx="178514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B4B4B4"/>
                </a:solidFill>
              </a:defRPr>
            </a:lvl1pPr>
          </a:lstStyle>
          <a:p>
            <a:r>
              <a:t>Visualize</a:t>
            </a:r>
          </a:p>
        </p:txBody>
      </p:sp>
      <p:sp>
        <p:nvSpPr>
          <p:cNvPr id="125" name="Model"/>
          <p:cNvSpPr txBox="1"/>
          <p:nvPr/>
        </p:nvSpPr>
        <p:spPr>
          <a:xfrm>
            <a:off x="12847008" y="10959329"/>
            <a:ext cx="138405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B4B4B4"/>
                </a:solidFill>
              </a:defRPr>
            </a:lvl1pPr>
          </a:lstStyle>
          <a:p>
            <a:r>
              <a:t>Model</a:t>
            </a:r>
          </a:p>
        </p:txBody>
      </p:sp>
      <p:sp>
        <p:nvSpPr>
          <p:cNvPr id="126" name="Communicate"/>
          <p:cNvSpPr txBox="1"/>
          <p:nvPr/>
        </p:nvSpPr>
        <p:spPr>
          <a:xfrm>
            <a:off x="16048077" y="9737922"/>
            <a:ext cx="292789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B4B4B4"/>
                </a:solidFill>
              </a:defRPr>
            </a:lvl1pPr>
          </a:lstStyle>
          <a:p>
            <a:r>
              <a:t>Communicate</a:t>
            </a:r>
          </a:p>
        </p:txBody>
      </p:sp>
      <p:sp>
        <p:nvSpPr>
          <p:cNvPr id="127" name="Line"/>
          <p:cNvSpPr/>
          <p:nvPr/>
        </p:nvSpPr>
        <p:spPr>
          <a:xfrm>
            <a:off x="6475045" y="10120964"/>
            <a:ext cx="909779" cy="1"/>
          </a:xfrm>
          <a:prstGeom prst="line">
            <a:avLst/>
          </a:prstGeom>
          <a:ln w="38100">
            <a:solidFill>
              <a:srgbClr val="B4B4B4">
                <a:alpha val="30000"/>
              </a:srgb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28" name="Line"/>
          <p:cNvSpPr/>
          <p:nvPr/>
        </p:nvSpPr>
        <p:spPr>
          <a:xfrm>
            <a:off x="8888659" y="10120964"/>
            <a:ext cx="909779" cy="1"/>
          </a:xfrm>
          <a:prstGeom prst="line">
            <a:avLst/>
          </a:prstGeom>
          <a:ln w="38100">
            <a:solidFill>
              <a:srgbClr val="B4B4B4">
                <a:alpha val="30000"/>
              </a:srgb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cxnSp>
        <p:nvCxnSpPr>
          <p:cNvPr id="129" name="Connection Line"/>
          <p:cNvCxnSpPr>
            <a:stCxn id="123" idx="0"/>
            <a:endCxn id="124" idx="0"/>
          </p:cNvCxnSpPr>
          <p:nvPr/>
        </p:nvCxnSpPr>
        <p:spPr>
          <a:xfrm flipV="1">
            <a:off x="11051213" y="8983376"/>
            <a:ext cx="2713774" cy="1097447"/>
          </a:xfrm>
          <a:prstGeom prst="straightConnector1">
            <a:avLst/>
          </a:prstGeom>
          <a:ln w="38100">
            <a:solidFill>
              <a:srgbClr val="B4B4B4"/>
            </a:solidFill>
            <a:miter lim="400000"/>
            <a:tailEnd type="triangle"/>
          </a:ln>
        </p:spPr>
      </p:cxnSp>
      <p:cxnSp>
        <p:nvCxnSpPr>
          <p:cNvPr id="130" name="Connection Line"/>
          <p:cNvCxnSpPr>
            <a:stCxn id="125" idx="0"/>
            <a:endCxn id="123" idx="0"/>
          </p:cNvCxnSpPr>
          <p:nvPr/>
        </p:nvCxnSpPr>
        <p:spPr>
          <a:xfrm flipH="1" flipV="1">
            <a:off x="11051213" y="10080822"/>
            <a:ext cx="2487822" cy="1221408"/>
          </a:xfrm>
          <a:prstGeom prst="straightConnector1">
            <a:avLst/>
          </a:prstGeom>
          <a:ln w="38100">
            <a:solidFill>
              <a:srgbClr val="B4B4B4"/>
            </a:solidFill>
            <a:miter lim="400000"/>
            <a:tailEnd type="triangle"/>
          </a:ln>
        </p:spPr>
      </p:cxnSp>
      <p:cxnSp>
        <p:nvCxnSpPr>
          <p:cNvPr id="131" name="Connection Line"/>
          <p:cNvCxnSpPr>
            <a:stCxn id="124" idx="0"/>
            <a:endCxn id="125" idx="0"/>
          </p:cNvCxnSpPr>
          <p:nvPr/>
        </p:nvCxnSpPr>
        <p:spPr>
          <a:xfrm flipH="1">
            <a:off x="13539034" y="8983376"/>
            <a:ext cx="225953" cy="2318854"/>
          </a:xfrm>
          <a:prstGeom prst="straightConnector1">
            <a:avLst/>
          </a:prstGeom>
          <a:ln w="38100">
            <a:solidFill>
              <a:srgbClr val="B4B4B4"/>
            </a:solidFill>
            <a:miter lim="400000"/>
            <a:tailEnd type="triangle"/>
          </a:ln>
        </p:spPr>
      </p:cxnSp>
      <p:sp>
        <p:nvSpPr>
          <p:cNvPr id="132" name="Line"/>
          <p:cNvSpPr/>
          <p:nvPr/>
        </p:nvSpPr>
        <p:spPr>
          <a:xfrm>
            <a:off x="15333020" y="10120964"/>
            <a:ext cx="614959" cy="1"/>
          </a:xfrm>
          <a:prstGeom prst="line">
            <a:avLst/>
          </a:prstGeom>
          <a:ln w="38100">
            <a:solidFill>
              <a:srgbClr val="B4B4B4">
                <a:alpha val="30000"/>
              </a:srgb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33" name="Rounded Rectangle"/>
          <p:cNvSpPr/>
          <p:nvPr/>
        </p:nvSpPr>
        <p:spPr>
          <a:xfrm>
            <a:off x="5331107" y="8196834"/>
            <a:ext cx="13721786" cy="4142432"/>
          </a:xfrm>
          <a:prstGeom prst="roundRect">
            <a:avLst>
              <a:gd name="adj" fmla="val 4599"/>
            </a:avLst>
          </a:prstGeom>
          <a:ln w="38100">
            <a:solidFill>
              <a:srgbClr val="80878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4" name="Understand"/>
          <p:cNvSpPr txBox="1"/>
          <p:nvPr/>
        </p:nvSpPr>
        <p:spPr>
          <a:xfrm>
            <a:off x="9364548" y="11578613"/>
            <a:ext cx="1641030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Understand</a:t>
            </a:r>
          </a:p>
        </p:txBody>
      </p:sp>
      <p:sp>
        <p:nvSpPr>
          <p:cNvPr id="135" name="Program"/>
          <p:cNvSpPr txBox="1"/>
          <p:nvPr/>
        </p:nvSpPr>
        <p:spPr>
          <a:xfrm>
            <a:off x="5453197" y="12364640"/>
            <a:ext cx="1244526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Program</a:t>
            </a:r>
          </a:p>
        </p:txBody>
      </p:sp>
      <p:sp>
        <p:nvSpPr>
          <p:cNvPr id="136" name="☨A modified version of Hadley Wickham’s analytic process"/>
          <p:cNvSpPr txBox="1"/>
          <p:nvPr/>
        </p:nvSpPr>
        <p:spPr>
          <a:xfrm>
            <a:off x="13741592" y="12358290"/>
            <a:ext cx="530847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rPr baseline="31999"/>
              <a:t>☨</a:t>
            </a:r>
            <a:r>
              <a:t>A modified version of Hadley Wickham’s analytic process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arrange(flights, desc(dep_delay))…"/>
          <p:cNvSpPr txBox="1">
            <a:spLocks noGrp="1"/>
          </p:cNvSpPr>
          <p:nvPr>
            <p:ph type="body" idx="1"/>
          </p:nvPr>
        </p:nvSpPr>
        <p:spPr>
          <a:xfrm>
            <a:off x="-122469" y="4633962"/>
            <a:ext cx="23753531" cy="10187342"/>
          </a:xfrm>
          <a:prstGeom prst="rect">
            <a:avLst/>
          </a:prstGeom>
          <a:solidFill>
            <a:srgbClr val="E5E5E5"/>
          </a:solidFill>
        </p:spPr>
        <p:txBody>
          <a:bodyPr/>
          <a:lstStyle/>
          <a:p>
            <a:pPr marL="0" lvl="4" indent="758951" defTabSz="379475">
              <a:spcBef>
                <a:spcPts val="1200"/>
              </a:spcBef>
              <a:buSzTx/>
              <a:buNone/>
              <a:defRPr sz="2739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arrange(flights, </a:t>
            </a:r>
            <a:r>
              <a:rPr dirty="0" err="1">
                <a:solidFill>
                  <a:srgbClr val="0433FF"/>
                </a:solidFill>
              </a:rPr>
              <a:t>desc</a:t>
            </a:r>
            <a:r>
              <a:rPr dirty="0">
                <a:solidFill>
                  <a:srgbClr val="0433FF"/>
                </a:solidFill>
              </a:rPr>
              <a:t>(</a:t>
            </a:r>
            <a:r>
              <a:rPr dirty="0" err="1">
                <a:solidFill>
                  <a:srgbClr val="0433FF"/>
                </a:solidFill>
              </a:rPr>
              <a:t>dep_delay</a:t>
            </a:r>
            <a:r>
              <a:rPr dirty="0">
                <a:solidFill>
                  <a:srgbClr val="0433FF"/>
                </a:solidFill>
              </a:rPr>
              <a:t>)</a:t>
            </a:r>
            <a:r>
              <a:rPr dirty="0"/>
              <a:t>)</a:t>
            </a:r>
          </a:p>
          <a:p>
            <a:pPr marL="0" lvl="4" indent="758951" defTabSz="379475">
              <a:spcBef>
                <a:spcPts val="1200"/>
              </a:spcBef>
              <a:buSzTx/>
              <a:buNone/>
              <a:defRPr sz="2739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A </a:t>
            </a:r>
            <a:r>
              <a:rPr dirty="0" err="1"/>
              <a:t>tibble</a:t>
            </a:r>
            <a:r>
              <a:rPr dirty="0"/>
              <a:t>: 336,776 × 19</a:t>
            </a:r>
          </a:p>
          <a:p>
            <a:pPr marL="0" lvl="4" indent="758951" defTabSz="379475">
              <a:spcBef>
                <a:spcPts val="1200"/>
              </a:spcBef>
              <a:buSzTx/>
              <a:buNone/>
              <a:defRPr sz="2739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year month   day </a:t>
            </a:r>
            <a:r>
              <a:rPr dirty="0" err="1"/>
              <a:t>dep_time</a:t>
            </a:r>
            <a:r>
              <a:rPr dirty="0"/>
              <a:t> </a:t>
            </a:r>
            <a:r>
              <a:rPr dirty="0" err="1"/>
              <a:t>sched_dep_time</a:t>
            </a:r>
            <a:r>
              <a:rPr dirty="0"/>
              <a:t> </a:t>
            </a:r>
            <a:r>
              <a:rPr dirty="0" err="1">
                <a:solidFill>
                  <a:srgbClr val="0433FF"/>
                </a:solidFill>
              </a:rPr>
              <a:t>dep_delay</a:t>
            </a:r>
            <a:r>
              <a:rPr dirty="0"/>
              <a:t> </a:t>
            </a:r>
            <a:r>
              <a:rPr dirty="0" err="1"/>
              <a:t>arr_time</a:t>
            </a:r>
            <a:r>
              <a:rPr dirty="0"/>
              <a:t> </a:t>
            </a:r>
            <a:r>
              <a:rPr dirty="0" err="1"/>
              <a:t>sched_arr_time</a:t>
            </a:r>
            <a:r>
              <a:rPr dirty="0"/>
              <a:t> </a:t>
            </a:r>
            <a:r>
              <a:rPr dirty="0" err="1"/>
              <a:t>arr_delay</a:t>
            </a:r>
            <a:r>
              <a:rPr dirty="0"/>
              <a:t> carrier flight</a:t>
            </a:r>
          </a:p>
          <a:p>
            <a:pPr marL="0" lvl="4" indent="758951" defTabSz="379475">
              <a:spcBef>
                <a:spcPts val="1200"/>
              </a:spcBef>
              <a:buSzTx/>
              <a:buNone/>
              <a:defRPr sz="2739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&lt;</a:t>
            </a:r>
            <a:r>
              <a:rPr dirty="0" err="1"/>
              <a:t>int</a:t>
            </a:r>
            <a:r>
              <a:rPr dirty="0"/>
              <a:t>&gt; &lt;</a:t>
            </a:r>
            <a:r>
              <a:rPr dirty="0" err="1"/>
              <a:t>int</a:t>
            </a:r>
            <a:r>
              <a:rPr dirty="0"/>
              <a:t>&gt; &lt;</a:t>
            </a:r>
            <a:r>
              <a:rPr dirty="0" err="1"/>
              <a:t>int</a:t>
            </a:r>
            <a:r>
              <a:rPr dirty="0"/>
              <a:t>&gt;    &lt;</a:t>
            </a:r>
            <a:r>
              <a:rPr dirty="0" err="1"/>
              <a:t>int</a:t>
            </a:r>
            <a:r>
              <a:rPr dirty="0"/>
              <a:t>&gt;          &lt;</a:t>
            </a:r>
            <a:r>
              <a:rPr dirty="0" err="1"/>
              <a:t>int</a:t>
            </a:r>
            <a:r>
              <a:rPr dirty="0"/>
              <a:t>&gt;     </a:t>
            </a:r>
            <a:r>
              <a:rPr dirty="0">
                <a:solidFill>
                  <a:srgbClr val="0433FF"/>
                </a:solidFill>
              </a:rPr>
              <a:t>&lt;</a:t>
            </a:r>
            <a:r>
              <a:rPr dirty="0" err="1">
                <a:solidFill>
                  <a:srgbClr val="0433FF"/>
                </a:solidFill>
              </a:rPr>
              <a:t>dbl</a:t>
            </a:r>
            <a:r>
              <a:rPr dirty="0">
                <a:solidFill>
                  <a:srgbClr val="0433FF"/>
                </a:solidFill>
              </a:rPr>
              <a:t>&gt;</a:t>
            </a:r>
            <a:r>
              <a:rPr dirty="0"/>
              <a:t>    &lt;</a:t>
            </a:r>
            <a:r>
              <a:rPr dirty="0" err="1"/>
              <a:t>int</a:t>
            </a:r>
            <a:r>
              <a:rPr dirty="0"/>
              <a:t>&gt;          &lt;</a:t>
            </a:r>
            <a:r>
              <a:rPr dirty="0" err="1"/>
              <a:t>int</a:t>
            </a:r>
            <a:r>
              <a:rPr dirty="0"/>
              <a:t>&gt;     &lt;</a:t>
            </a:r>
            <a:r>
              <a:rPr dirty="0" err="1"/>
              <a:t>dbl</a:t>
            </a:r>
            <a:r>
              <a:rPr dirty="0"/>
              <a:t>&gt;   &lt;</a:t>
            </a:r>
            <a:r>
              <a:rPr dirty="0" err="1"/>
              <a:t>chr</a:t>
            </a:r>
            <a:r>
              <a:rPr dirty="0"/>
              <a:t>&gt;  &lt;</a:t>
            </a:r>
            <a:r>
              <a:rPr dirty="0" err="1"/>
              <a:t>int</a:t>
            </a:r>
            <a:r>
              <a:rPr dirty="0"/>
              <a:t>&gt;</a:t>
            </a:r>
          </a:p>
          <a:p>
            <a:pPr marL="0" lvl="4" indent="758951" defTabSz="379475">
              <a:spcBef>
                <a:spcPts val="1200"/>
              </a:spcBef>
              <a:buSzTx/>
              <a:buNone/>
              <a:defRPr sz="2739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1   2013     1     9      641            900      </a:t>
            </a:r>
            <a:r>
              <a:rPr dirty="0">
                <a:solidFill>
                  <a:srgbClr val="0433FF"/>
                </a:solidFill>
              </a:rPr>
              <a:t>1301</a:t>
            </a:r>
            <a:r>
              <a:rPr dirty="0"/>
              <a:t>     1242           1530      1272      HA     51</a:t>
            </a:r>
          </a:p>
          <a:p>
            <a:pPr marL="0" lvl="4" indent="758951" defTabSz="379475">
              <a:spcBef>
                <a:spcPts val="1200"/>
              </a:spcBef>
              <a:buSzTx/>
              <a:buNone/>
              <a:defRPr sz="2739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2   2013     6    15     1432           1935      </a:t>
            </a:r>
            <a:r>
              <a:rPr dirty="0">
                <a:solidFill>
                  <a:srgbClr val="0433FF"/>
                </a:solidFill>
              </a:rPr>
              <a:t>1137</a:t>
            </a:r>
            <a:r>
              <a:rPr dirty="0"/>
              <a:t>     1607           2120      1127      MQ   3535</a:t>
            </a:r>
          </a:p>
          <a:p>
            <a:pPr marL="0" lvl="4" indent="758951" defTabSz="379475">
              <a:spcBef>
                <a:spcPts val="1200"/>
              </a:spcBef>
              <a:buSzTx/>
              <a:buNone/>
              <a:defRPr sz="2739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3   2013     1    10     1121           1635      </a:t>
            </a:r>
            <a:r>
              <a:rPr dirty="0">
                <a:solidFill>
                  <a:srgbClr val="0433FF"/>
                </a:solidFill>
              </a:rPr>
              <a:t>1126</a:t>
            </a:r>
            <a:r>
              <a:rPr dirty="0"/>
              <a:t>     1239           1810      1109      MQ   3695</a:t>
            </a:r>
          </a:p>
          <a:p>
            <a:pPr marL="0" lvl="4" indent="758951" defTabSz="379475">
              <a:spcBef>
                <a:spcPts val="1200"/>
              </a:spcBef>
              <a:buSzTx/>
              <a:buNone/>
              <a:defRPr sz="2739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4   2013     9    20     1139           1845      </a:t>
            </a:r>
            <a:r>
              <a:rPr dirty="0">
                <a:solidFill>
                  <a:srgbClr val="0433FF"/>
                </a:solidFill>
              </a:rPr>
              <a:t>1014</a:t>
            </a:r>
            <a:r>
              <a:rPr dirty="0"/>
              <a:t>     1457           2210      1007      AA    177</a:t>
            </a:r>
          </a:p>
          <a:p>
            <a:pPr marL="0" lvl="4" indent="758951" defTabSz="379475">
              <a:spcBef>
                <a:spcPts val="1200"/>
              </a:spcBef>
              <a:buSzTx/>
              <a:buNone/>
              <a:defRPr sz="2739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5   2013     7    22      845           1600      </a:t>
            </a:r>
            <a:r>
              <a:rPr dirty="0">
                <a:solidFill>
                  <a:srgbClr val="0433FF"/>
                </a:solidFill>
              </a:rPr>
              <a:t>1005 </a:t>
            </a:r>
            <a:r>
              <a:rPr dirty="0"/>
              <a:t>    1044           1815       989      MQ   3075</a:t>
            </a:r>
          </a:p>
          <a:p>
            <a:pPr marL="0" lvl="4" indent="758951" defTabSz="379475">
              <a:spcBef>
                <a:spcPts val="1200"/>
              </a:spcBef>
              <a:buSzTx/>
              <a:buNone/>
              <a:defRPr sz="2739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6   2013     4    10     1100           1900       </a:t>
            </a:r>
            <a:r>
              <a:rPr dirty="0">
                <a:solidFill>
                  <a:srgbClr val="0433FF"/>
                </a:solidFill>
              </a:rPr>
              <a:t>960</a:t>
            </a:r>
            <a:r>
              <a:rPr dirty="0"/>
              <a:t>     1342           2211       931      DL   2391</a:t>
            </a:r>
          </a:p>
          <a:p>
            <a:pPr marL="0" lvl="4" indent="758951" defTabSz="379475">
              <a:spcBef>
                <a:spcPts val="1200"/>
              </a:spcBef>
              <a:buSzTx/>
              <a:buNone/>
              <a:defRPr sz="2739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7   2013     3    17     2321            810       </a:t>
            </a:r>
            <a:r>
              <a:rPr dirty="0">
                <a:solidFill>
                  <a:srgbClr val="0433FF"/>
                </a:solidFill>
              </a:rPr>
              <a:t>911</a:t>
            </a:r>
            <a:r>
              <a:rPr dirty="0"/>
              <a:t>      135           1020       915      DL   2119</a:t>
            </a:r>
          </a:p>
          <a:p>
            <a:pPr marL="0" lvl="4" indent="758951" defTabSz="379475">
              <a:spcBef>
                <a:spcPts val="1200"/>
              </a:spcBef>
              <a:buSzTx/>
              <a:buNone/>
              <a:defRPr sz="2739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8   2013     6    27      959           1900      </a:t>
            </a:r>
            <a:r>
              <a:rPr dirty="0">
                <a:solidFill>
                  <a:srgbClr val="0433FF"/>
                </a:solidFill>
              </a:rPr>
              <a:t> 899</a:t>
            </a:r>
            <a:r>
              <a:rPr dirty="0"/>
              <a:t>     1236           2226       850      DL   2007</a:t>
            </a:r>
          </a:p>
          <a:p>
            <a:pPr marL="0" lvl="4" indent="758951" defTabSz="379475">
              <a:spcBef>
                <a:spcPts val="1200"/>
              </a:spcBef>
              <a:buSzTx/>
              <a:buNone/>
              <a:defRPr sz="2739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9   2013     7    22     2257            759      </a:t>
            </a:r>
            <a:r>
              <a:rPr dirty="0">
                <a:solidFill>
                  <a:srgbClr val="0433FF"/>
                </a:solidFill>
              </a:rPr>
              <a:t> 898</a:t>
            </a:r>
            <a:r>
              <a:rPr dirty="0"/>
              <a:t>      121           1026       895      DL   2047</a:t>
            </a:r>
          </a:p>
          <a:p>
            <a:pPr marL="0" lvl="4" indent="758951" defTabSz="379475">
              <a:spcBef>
                <a:spcPts val="1200"/>
              </a:spcBef>
              <a:buSzTx/>
              <a:buNone/>
              <a:defRPr sz="2739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10  2013    12     5      756           1700       </a:t>
            </a:r>
            <a:r>
              <a:rPr dirty="0">
                <a:solidFill>
                  <a:srgbClr val="0433FF"/>
                </a:solidFill>
              </a:rPr>
              <a:t>896 </a:t>
            </a:r>
            <a:r>
              <a:rPr dirty="0"/>
              <a:t>    1058           2020       878      AA    172</a:t>
            </a:r>
          </a:p>
          <a:p>
            <a:pPr marL="0" lvl="4" indent="758951" defTabSz="379475">
              <a:spcBef>
                <a:spcPts val="1200"/>
              </a:spcBef>
              <a:buSzTx/>
              <a:buNone/>
              <a:defRPr sz="2739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... with 336,766 more rows, and 8 more variables: </a:t>
            </a:r>
            <a:r>
              <a:rPr dirty="0" err="1"/>
              <a:t>tailnum</a:t>
            </a:r>
            <a:r>
              <a:rPr dirty="0"/>
              <a:t> &lt;</a:t>
            </a:r>
            <a:r>
              <a:rPr dirty="0" err="1"/>
              <a:t>chr</a:t>
            </a:r>
            <a:r>
              <a:rPr dirty="0"/>
              <a:t>&gt;, origin &lt;</a:t>
            </a:r>
            <a:r>
              <a:rPr dirty="0" err="1"/>
              <a:t>chr</a:t>
            </a:r>
            <a:r>
              <a:rPr dirty="0"/>
              <a:t>&gt;, </a:t>
            </a:r>
            <a:r>
              <a:rPr dirty="0" err="1"/>
              <a:t>dest</a:t>
            </a:r>
            <a:r>
              <a:rPr dirty="0"/>
              <a:t> &lt;</a:t>
            </a:r>
            <a:r>
              <a:rPr dirty="0" err="1"/>
              <a:t>chr</a:t>
            </a:r>
            <a:r>
              <a:rPr dirty="0"/>
              <a:t>&gt;, </a:t>
            </a:r>
            <a:r>
              <a:rPr dirty="0" err="1"/>
              <a:t>air_time</a:t>
            </a:r>
            <a:r>
              <a:rPr dirty="0"/>
              <a:t> &lt;</a:t>
            </a:r>
            <a:r>
              <a:rPr dirty="0" err="1"/>
              <a:t>dbl</a:t>
            </a:r>
            <a:r>
              <a:rPr dirty="0"/>
              <a:t>&gt;,</a:t>
            </a:r>
          </a:p>
          <a:p>
            <a:pPr marL="0" lvl="4" indent="758951" defTabSz="379475">
              <a:spcBef>
                <a:spcPts val="1200"/>
              </a:spcBef>
              <a:buSzTx/>
              <a:buNone/>
              <a:defRPr sz="2739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  distance &lt;</a:t>
            </a:r>
            <a:r>
              <a:rPr dirty="0" err="1"/>
              <a:t>dbl</a:t>
            </a:r>
            <a:r>
              <a:rPr dirty="0"/>
              <a:t>&gt;, hour &lt;</a:t>
            </a:r>
            <a:r>
              <a:rPr dirty="0" err="1"/>
              <a:t>dbl</a:t>
            </a:r>
            <a:r>
              <a:rPr dirty="0"/>
              <a:t>&gt;, minute &lt;</a:t>
            </a:r>
            <a:r>
              <a:rPr dirty="0" err="1"/>
              <a:t>dbl</a:t>
            </a:r>
            <a:r>
              <a:rPr dirty="0"/>
              <a:t>&gt;, </a:t>
            </a:r>
            <a:r>
              <a:rPr dirty="0" err="1"/>
              <a:t>time_hour</a:t>
            </a:r>
            <a:r>
              <a:rPr dirty="0"/>
              <a:t> &lt;</a:t>
            </a:r>
            <a:r>
              <a:rPr dirty="0" err="1"/>
              <a:t>dttm</a:t>
            </a:r>
            <a:r>
              <a:rPr dirty="0"/>
              <a:t>&gt;</a:t>
            </a:r>
          </a:p>
        </p:txBody>
      </p:sp>
      <p:sp>
        <p:nvSpPr>
          <p:cNvPr id="229" name="Line"/>
          <p:cNvSpPr/>
          <p:nvPr/>
        </p:nvSpPr>
        <p:spPr>
          <a:xfrm flipH="1">
            <a:off x="6614822" y="7515206"/>
            <a:ext cx="1" cy="5562748"/>
          </a:xfrm>
          <a:prstGeom prst="line">
            <a:avLst/>
          </a:prstGeom>
          <a:ln w="38100">
            <a:solidFill>
              <a:srgbClr val="0433F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30" name="Reverse the order by using desc()"/>
          <p:cNvSpPr txBox="1"/>
          <p:nvPr/>
        </p:nvSpPr>
        <p:spPr>
          <a:xfrm>
            <a:off x="736988" y="3295767"/>
            <a:ext cx="12964154" cy="1279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57200" indent="-457200" algn="l" defTabSz="457200">
              <a:lnSpc>
                <a:spcPct val="150000"/>
              </a:lnSpc>
              <a:tabLst>
                <a:tab pos="139700" algn="l"/>
                <a:tab pos="457200" algn="l"/>
              </a:tabLst>
              <a:defRPr>
                <a:solidFill>
                  <a:srgbClr val="5A5F5E"/>
                </a:solidFill>
              </a:defRPr>
            </a:pPr>
            <a:r>
              <a:rPr dirty="0">
                <a:latin typeface="Lato Light" panose="020F0302020204030203" pitchFamily="34" charset="0"/>
              </a:rPr>
              <a:t>Reverse the order by using </a:t>
            </a:r>
            <a:r>
              <a:rPr sz="4800" dirty="0" err="1">
                <a:solidFill>
                  <a:srgbClr val="0433FF"/>
                </a:solidFill>
                <a:latin typeface="Lato Light" panose="020F0302020204030203" pitchFamily="34" charset="0"/>
                <a:ea typeface="Monaco"/>
                <a:cs typeface="Monaco"/>
                <a:sym typeface="Monaco"/>
              </a:rPr>
              <a:t>desc</a:t>
            </a:r>
            <a:r>
              <a:rPr sz="4800" dirty="0">
                <a:solidFill>
                  <a:srgbClr val="0433FF"/>
                </a:solidFill>
                <a:latin typeface="Lato Light" panose="020F0302020204030203" pitchFamily="34" charset="0"/>
                <a:ea typeface="Monaco"/>
                <a:cs typeface="Monaco"/>
                <a:sym typeface="Monaco"/>
              </a:rPr>
              <a:t>()</a:t>
            </a:r>
          </a:p>
        </p:txBody>
      </p:sp>
      <p:sp>
        <p:nvSpPr>
          <p:cNvPr id="231" name="ordering your 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ordering your data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df &lt;- tibble(x = c(5, 2, 5, NA))…"/>
          <p:cNvSpPr txBox="1">
            <a:spLocks noGrp="1"/>
          </p:cNvSpPr>
          <p:nvPr>
            <p:ph type="body" sz="quarter" idx="1"/>
          </p:nvPr>
        </p:nvSpPr>
        <p:spPr>
          <a:xfrm>
            <a:off x="-122469" y="4633962"/>
            <a:ext cx="8506120" cy="6109666"/>
          </a:xfrm>
          <a:prstGeom prst="rect">
            <a:avLst/>
          </a:prstGeom>
          <a:solidFill>
            <a:srgbClr val="E5E5E5"/>
          </a:solidFill>
        </p:spPr>
        <p:txBody>
          <a:bodyPr/>
          <a:lstStyle/>
          <a:p>
            <a:pPr marL="0" lvl="4" indent="850391" defTabSz="425195">
              <a:spcBef>
                <a:spcPts val="1300"/>
              </a:spcBef>
              <a:buSzTx/>
              <a:buNone/>
              <a:defRPr sz="3069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 err="1"/>
              <a:t>df</a:t>
            </a:r>
            <a:r>
              <a:rPr dirty="0"/>
              <a:t> &lt;- </a:t>
            </a:r>
            <a:r>
              <a:rPr dirty="0" err="1"/>
              <a:t>tibble</a:t>
            </a:r>
            <a:r>
              <a:rPr dirty="0"/>
              <a:t>(x = c(5, 2, 5, </a:t>
            </a:r>
            <a:r>
              <a:rPr dirty="0">
                <a:solidFill>
                  <a:srgbClr val="0433FF"/>
                </a:solidFill>
              </a:rPr>
              <a:t>NA</a:t>
            </a:r>
            <a:r>
              <a:rPr dirty="0"/>
              <a:t>))</a:t>
            </a:r>
          </a:p>
          <a:p>
            <a:pPr marL="0" lvl="4" indent="850391" defTabSz="425195">
              <a:spcBef>
                <a:spcPts val="1300"/>
              </a:spcBef>
              <a:buSzTx/>
              <a:buNone/>
              <a:defRPr sz="3069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A </a:t>
            </a:r>
            <a:r>
              <a:rPr dirty="0" err="1"/>
              <a:t>tibble</a:t>
            </a:r>
            <a:r>
              <a:rPr dirty="0"/>
              <a:t>: 4 × 1</a:t>
            </a:r>
          </a:p>
          <a:p>
            <a:pPr marL="0" lvl="4" indent="850391" defTabSz="425195">
              <a:spcBef>
                <a:spcPts val="1300"/>
              </a:spcBef>
              <a:buSzTx/>
              <a:buNone/>
              <a:defRPr sz="3069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x</a:t>
            </a:r>
          </a:p>
          <a:p>
            <a:pPr marL="0" lvl="4" indent="850391" defTabSz="425195">
              <a:spcBef>
                <a:spcPts val="1300"/>
              </a:spcBef>
              <a:buSzTx/>
              <a:buNone/>
              <a:defRPr sz="3069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&lt;</a:t>
            </a:r>
            <a:r>
              <a:rPr dirty="0" err="1"/>
              <a:t>dbl</a:t>
            </a:r>
            <a:r>
              <a:rPr dirty="0"/>
              <a:t>&gt;</a:t>
            </a:r>
          </a:p>
          <a:p>
            <a:pPr marL="0" lvl="4" indent="850391" defTabSz="425195">
              <a:spcBef>
                <a:spcPts val="1300"/>
              </a:spcBef>
              <a:buSzTx/>
              <a:buNone/>
              <a:defRPr sz="3069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1     5</a:t>
            </a:r>
          </a:p>
          <a:p>
            <a:pPr marL="0" lvl="4" indent="850391" defTabSz="425195">
              <a:spcBef>
                <a:spcPts val="1300"/>
              </a:spcBef>
              <a:buSzTx/>
              <a:buNone/>
              <a:defRPr sz="3069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2     2</a:t>
            </a:r>
          </a:p>
          <a:p>
            <a:pPr marL="0" lvl="4" indent="850391" defTabSz="425195">
              <a:spcBef>
                <a:spcPts val="1300"/>
              </a:spcBef>
              <a:buSzTx/>
              <a:buNone/>
              <a:defRPr sz="3069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3     5</a:t>
            </a:r>
          </a:p>
          <a:p>
            <a:pPr marL="0" lvl="4" indent="850391" defTabSz="425195">
              <a:spcBef>
                <a:spcPts val="1300"/>
              </a:spcBef>
              <a:buSzTx/>
              <a:buNone/>
              <a:defRPr sz="3069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4    </a:t>
            </a:r>
            <a:r>
              <a:rPr dirty="0">
                <a:solidFill>
                  <a:srgbClr val="0433FF"/>
                </a:solidFill>
              </a:rPr>
              <a:t>NA</a:t>
            </a:r>
          </a:p>
        </p:txBody>
      </p:sp>
      <p:sp>
        <p:nvSpPr>
          <p:cNvPr id="234" name="Note that missing values are always sorted at the end:"/>
          <p:cNvSpPr txBox="1"/>
          <p:nvPr/>
        </p:nvSpPr>
        <p:spPr>
          <a:xfrm>
            <a:off x="736988" y="3295767"/>
            <a:ext cx="14752395" cy="1279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fontScale="92500"/>
          </a:bodyPr>
          <a:lstStyle/>
          <a:p>
            <a:pPr marL="457200" indent="-457200" algn="l" defTabSz="457200">
              <a:lnSpc>
                <a:spcPct val="150000"/>
              </a:lnSpc>
              <a:tabLst>
                <a:tab pos="139700" algn="l"/>
                <a:tab pos="457200" algn="l"/>
              </a:tabLst>
              <a:defRPr>
                <a:solidFill>
                  <a:srgbClr val="5A5F5E"/>
                </a:solidFill>
              </a:defRPr>
            </a:pPr>
            <a:r>
              <a:rPr dirty="0">
                <a:latin typeface="Lato Light" panose="020F0302020204030203" pitchFamily="34" charset="0"/>
              </a:rPr>
              <a:t>Note that </a:t>
            </a:r>
            <a:r>
              <a:rPr dirty="0">
                <a:solidFill>
                  <a:srgbClr val="0433FF"/>
                </a:solidFill>
                <a:latin typeface="Lato Light" panose="020F0302020204030203" pitchFamily="34" charset="0"/>
              </a:rPr>
              <a:t>missing values</a:t>
            </a:r>
            <a:r>
              <a:rPr dirty="0">
                <a:latin typeface="Lato Light" panose="020F0302020204030203" pitchFamily="34" charset="0"/>
              </a:rPr>
              <a:t> are always sorted at the end:</a:t>
            </a:r>
          </a:p>
        </p:txBody>
      </p:sp>
      <p:sp>
        <p:nvSpPr>
          <p:cNvPr id="235" name="arrange(df, x)…"/>
          <p:cNvSpPr txBox="1"/>
          <p:nvPr/>
        </p:nvSpPr>
        <p:spPr>
          <a:xfrm>
            <a:off x="9984589" y="4633962"/>
            <a:ext cx="5457488" cy="6109666"/>
          </a:xfrm>
          <a:prstGeom prst="rect">
            <a:avLst/>
          </a:prstGeom>
          <a:solidFill>
            <a:srgbClr val="E5E5E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lvl="2" algn="l" defTabSz="457200">
              <a:spcBef>
                <a:spcPts val="1500"/>
              </a:spcBef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arrange(</a:t>
            </a:r>
            <a:r>
              <a:rPr dirty="0" err="1"/>
              <a:t>df</a:t>
            </a:r>
            <a:r>
              <a:rPr dirty="0"/>
              <a:t>, x)</a:t>
            </a:r>
          </a:p>
          <a:p>
            <a:pPr lvl="2" algn="l" defTabSz="457200">
              <a:spcBef>
                <a:spcPts val="1500"/>
              </a:spcBef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A </a:t>
            </a:r>
            <a:r>
              <a:rPr dirty="0" err="1"/>
              <a:t>tibble</a:t>
            </a:r>
            <a:r>
              <a:rPr dirty="0"/>
              <a:t>: 4 × 1</a:t>
            </a:r>
          </a:p>
          <a:p>
            <a:pPr lvl="2" algn="l" defTabSz="457200">
              <a:spcBef>
                <a:spcPts val="1500"/>
              </a:spcBef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x</a:t>
            </a:r>
          </a:p>
          <a:p>
            <a:pPr lvl="2" algn="l" defTabSz="457200">
              <a:spcBef>
                <a:spcPts val="1500"/>
              </a:spcBef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&lt;</a:t>
            </a:r>
            <a:r>
              <a:rPr dirty="0" err="1"/>
              <a:t>dbl</a:t>
            </a:r>
            <a:r>
              <a:rPr dirty="0"/>
              <a:t>&gt;</a:t>
            </a:r>
          </a:p>
          <a:p>
            <a:pPr lvl="2" algn="l" defTabSz="457200">
              <a:spcBef>
                <a:spcPts val="1500"/>
              </a:spcBef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1     2</a:t>
            </a:r>
          </a:p>
          <a:p>
            <a:pPr lvl="2" algn="l" defTabSz="457200">
              <a:spcBef>
                <a:spcPts val="1500"/>
              </a:spcBef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2     5</a:t>
            </a:r>
          </a:p>
          <a:p>
            <a:pPr lvl="2" algn="l" defTabSz="457200">
              <a:spcBef>
                <a:spcPts val="1500"/>
              </a:spcBef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3     5</a:t>
            </a:r>
          </a:p>
          <a:p>
            <a:pPr lvl="2" algn="l" defTabSz="457200">
              <a:spcBef>
                <a:spcPts val="1500"/>
              </a:spcBef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4    </a:t>
            </a:r>
            <a:r>
              <a:rPr dirty="0">
                <a:solidFill>
                  <a:srgbClr val="0433FF"/>
                </a:solidFill>
              </a:rPr>
              <a:t>NA</a:t>
            </a:r>
          </a:p>
        </p:txBody>
      </p:sp>
      <p:sp>
        <p:nvSpPr>
          <p:cNvPr id="236" name="arrange(df, desc(x))…"/>
          <p:cNvSpPr txBox="1"/>
          <p:nvPr/>
        </p:nvSpPr>
        <p:spPr>
          <a:xfrm>
            <a:off x="17043015" y="4633962"/>
            <a:ext cx="5457488" cy="6109666"/>
          </a:xfrm>
          <a:prstGeom prst="rect">
            <a:avLst/>
          </a:prstGeom>
          <a:solidFill>
            <a:srgbClr val="E5E5E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lvl="2" indent="443484" algn="l" defTabSz="443484">
              <a:spcBef>
                <a:spcPts val="1400"/>
              </a:spcBef>
              <a:defRPr sz="3201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arrange(</a:t>
            </a:r>
            <a:r>
              <a:rPr dirty="0" err="1"/>
              <a:t>df</a:t>
            </a:r>
            <a:r>
              <a:rPr dirty="0"/>
              <a:t>, </a:t>
            </a:r>
            <a:r>
              <a:rPr dirty="0" err="1"/>
              <a:t>desc</a:t>
            </a:r>
            <a:r>
              <a:rPr dirty="0"/>
              <a:t>(x))</a:t>
            </a:r>
          </a:p>
          <a:p>
            <a:pPr lvl="2" indent="443484" algn="l" defTabSz="443484">
              <a:spcBef>
                <a:spcPts val="1400"/>
              </a:spcBef>
              <a:defRPr sz="3201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A </a:t>
            </a:r>
            <a:r>
              <a:rPr dirty="0" err="1"/>
              <a:t>tibble</a:t>
            </a:r>
            <a:r>
              <a:rPr dirty="0"/>
              <a:t>: 4 × 1</a:t>
            </a:r>
          </a:p>
          <a:p>
            <a:pPr lvl="2" indent="443484" algn="l" defTabSz="443484">
              <a:spcBef>
                <a:spcPts val="1400"/>
              </a:spcBef>
              <a:defRPr sz="3201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x</a:t>
            </a:r>
          </a:p>
          <a:p>
            <a:pPr lvl="2" indent="443484" algn="l" defTabSz="443484">
              <a:spcBef>
                <a:spcPts val="1400"/>
              </a:spcBef>
              <a:defRPr sz="3201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&lt;</a:t>
            </a:r>
            <a:r>
              <a:rPr dirty="0" err="1"/>
              <a:t>dbl</a:t>
            </a:r>
            <a:r>
              <a:rPr dirty="0"/>
              <a:t>&gt;</a:t>
            </a:r>
          </a:p>
          <a:p>
            <a:pPr lvl="2" indent="443484" algn="l" defTabSz="443484">
              <a:spcBef>
                <a:spcPts val="1400"/>
              </a:spcBef>
              <a:defRPr sz="3201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1     5</a:t>
            </a:r>
          </a:p>
          <a:p>
            <a:pPr lvl="2" indent="443484" algn="l" defTabSz="443484">
              <a:spcBef>
                <a:spcPts val="1400"/>
              </a:spcBef>
              <a:defRPr sz="3201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2     5</a:t>
            </a:r>
          </a:p>
          <a:p>
            <a:pPr lvl="2" indent="443484" algn="l" defTabSz="443484">
              <a:spcBef>
                <a:spcPts val="1400"/>
              </a:spcBef>
              <a:defRPr sz="3201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3     2</a:t>
            </a:r>
          </a:p>
          <a:p>
            <a:pPr lvl="2" indent="443484" algn="l" defTabSz="443484">
              <a:spcBef>
                <a:spcPts val="1400"/>
              </a:spcBef>
              <a:defRPr sz="3201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4    </a:t>
            </a:r>
            <a:r>
              <a:rPr dirty="0">
                <a:solidFill>
                  <a:srgbClr val="0433FF"/>
                </a:solidFill>
              </a:rPr>
              <a:t>NA</a:t>
            </a:r>
          </a:p>
        </p:txBody>
      </p:sp>
      <p:sp>
        <p:nvSpPr>
          <p:cNvPr id="237" name="ordering your 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ordering your data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Your turn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493"/>
                </a:solidFill>
              </a:defRPr>
            </a:lvl1pPr>
          </a:lstStyle>
          <a:p>
            <a:r>
              <a:t>Your turn!</a:t>
            </a:r>
          </a:p>
        </p:txBody>
      </p:sp>
      <p:sp>
        <p:nvSpPr>
          <p:cNvPr id="240" name="Sort flights to find those with largest departure delay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/>
          </a:bodyPr>
          <a:lstStyle/>
          <a:p>
            <a:pPr marL="1280159" indent="-1280159" defTabSz="792479">
              <a:spcBef>
                <a:spcPts val="6200"/>
              </a:spcBef>
              <a:buSzPct val="100000"/>
              <a:buAutoNum type="arabicPeriod"/>
              <a:defRPr sz="7679">
                <a:solidFill>
                  <a:srgbClr val="005493"/>
                </a:solidFill>
              </a:defRPr>
            </a:pPr>
            <a:r>
              <a:t>Sort flights to find those with largest departure delays</a:t>
            </a:r>
          </a:p>
          <a:p>
            <a:pPr marL="1280159" indent="-1280159" defTabSz="792479">
              <a:spcBef>
                <a:spcPts val="6200"/>
              </a:spcBef>
              <a:buSzPct val="100000"/>
              <a:buAutoNum type="arabicPeriod"/>
              <a:defRPr sz="7679">
                <a:solidFill>
                  <a:srgbClr val="005493"/>
                </a:solidFill>
              </a:defRPr>
            </a:pPr>
            <a:r>
              <a:t>Find the flights that left earliest based on departure time</a:t>
            </a:r>
          </a:p>
          <a:p>
            <a:pPr marL="1280159" indent="-1280159" defTabSz="792479">
              <a:spcBef>
                <a:spcPts val="6200"/>
              </a:spcBef>
              <a:buSzPct val="100000"/>
              <a:buAutoNum type="arabicPeriod"/>
              <a:defRPr sz="7679">
                <a:solidFill>
                  <a:srgbClr val="005493"/>
                </a:solidFill>
              </a:defRPr>
            </a:pPr>
            <a:r>
              <a:t>Which flights traveled the longest distance? </a:t>
            </a:r>
          </a:p>
          <a:p>
            <a:pPr marL="1280159" indent="-1280159" defTabSz="792479">
              <a:spcBef>
                <a:spcPts val="6200"/>
              </a:spcBef>
              <a:buSzPct val="100000"/>
              <a:buAutoNum type="arabicPeriod"/>
              <a:defRPr sz="7679">
                <a:solidFill>
                  <a:srgbClr val="005493"/>
                </a:solidFill>
              </a:defRPr>
            </a:pPr>
            <a:r>
              <a:t>Which traveled the shortest?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Solution</a:t>
            </a:r>
          </a:p>
        </p:txBody>
      </p:sp>
      <p:sp>
        <p:nvSpPr>
          <p:cNvPr id="243" name="# Sort flights to find those with largest departure delays…"/>
          <p:cNvSpPr txBox="1">
            <a:spLocks noGrp="1"/>
          </p:cNvSpPr>
          <p:nvPr>
            <p:ph type="body" idx="1"/>
          </p:nvPr>
        </p:nvSpPr>
        <p:spPr>
          <a:xfrm>
            <a:off x="474" y="4273653"/>
            <a:ext cx="23753530" cy="7171243"/>
          </a:xfrm>
          <a:prstGeom prst="rect">
            <a:avLst/>
          </a:prstGeom>
          <a:solidFill>
            <a:srgbClr val="E5E5E5"/>
          </a:solidFill>
        </p:spPr>
        <p:txBody>
          <a:bodyPr/>
          <a:lstStyle/>
          <a:p>
            <a:pPr marL="0" lvl="6" indent="1344168" defTabSz="808990">
              <a:lnSpc>
                <a:spcPct val="120000"/>
              </a:lnSpc>
              <a:spcBef>
                <a:spcPts val="0"/>
              </a:spcBef>
              <a:buSzTx/>
              <a:buNone/>
              <a:defRPr sz="3234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 Sort flights to find those with largest departure delays</a:t>
            </a:r>
          </a:p>
          <a:p>
            <a:pPr marL="0" lvl="6" indent="1344168" defTabSz="808990">
              <a:lnSpc>
                <a:spcPct val="120000"/>
              </a:lnSpc>
              <a:spcBef>
                <a:spcPts val="0"/>
              </a:spcBef>
              <a:buSzTx/>
              <a:buNone/>
              <a:defRPr sz="3234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arrange(flights, desc(dep_delay))</a:t>
            </a:r>
          </a:p>
          <a:p>
            <a:pPr marL="0" lvl="6" indent="1344168" defTabSz="808990">
              <a:lnSpc>
                <a:spcPct val="120000"/>
              </a:lnSpc>
              <a:spcBef>
                <a:spcPts val="0"/>
              </a:spcBef>
              <a:buSzTx/>
              <a:buNone/>
              <a:defRPr sz="3234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marL="0" lvl="6" indent="1344168" defTabSz="808990">
              <a:lnSpc>
                <a:spcPct val="120000"/>
              </a:lnSpc>
              <a:spcBef>
                <a:spcPts val="0"/>
              </a:spcBef>
              <a:buSzTx/>
              <a:buNone/>
              <a:defRPr sz="3234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 Find the flights that left earliest</a:t>
            </a:r>
          </a:p>
          <a:p>
            <a:pPr marL="0" lvl="6" indent="1344168" defTabSz="808990">
              <a:lnSpc>
                <a:spcPct val="120000"/>
              </a:lnSpc>
              <a:spcBef>
                <a:spcPts val="0"/>
              </a:spcBef>
              <a:buSzTx/>
              <a:buNone/>
              <a:defRPr sz="3234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arrange(flights, dep_time)</a:t>
            </a:r>
          </a:p>
          <a:p>
            <a:pPr marL="0" lvl="6" indent="1344168" defTabSz="808990">
              <a:lnSpc>
                <a:spcPct val="120000"/>
              </a:lnSpc>
              <a:spcBef>
                <a:spcPts val="0"/>
              </a:spcBef>
              <a:buSzTx/>
              <a:buNone/>
              <a:defRPr sz="3234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marL="0" lvl="6" indent="1344168" defTabSz="808990">
              <a:lnSpc>
                <a:spcPct val="120000"/>
              </a:lnSpc>
              <a:spcBef>
                <a:spcPts val="0"/>
              </a:spcBef>
              <a:buSzTx/>
              <a:buNone/>
              <a:defRPr sz="3234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 Which flights travelled the longest?</a:t>
            </a:r>
          </a:p>
          <a:p>
            <a:pPr marL="0" lvl="6" indent="1344168" defTabSz="808990">
              <a:lnSpc>
                <a:spcPct val="120000"/>
              </a:lnSpc>
              <a:spcBef>
                <a:spcPts val="0"/>
              </a:spcBef>
              <a:buSzTx/>
              <a:buNone/>
              <a:defRPr sz="3234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arrange(flights, desc(distance))</a:t>
            </a:r>
          </a:p>
          <a:p>
            <a:pPr marL="0" lvl="6" indent="1344168" defTabSz="808990">
              <a:lnSpc>
                <a:spcPct val="120000"/>
              </a:lnSpc>
              <a:spcBef>
                <a:spcPts val="0"/>
              </a:spcBef>
              <a:buSzTx/>
              <a:buNone/>
              <a:defRPr sz="3234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marL="0" lvl="6" indent="1344168" defTabSz="808990">
              <a:lnSpc>
                <a:spcPct val="120000"/>
              </a:lnSpc>
              <a:spcBef>
                <a:spcPts val="0"/>
              </a:spcBef>
              <a:buSzTx/>
              <a:buNone/>
              <a:defRPr sz="3234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 Which travelled the shortest?</a:t>
            </a:r>
          </a:p>
          <a:p>
            <a:pPr marL="0" lvl="6" indent="1344168" defTabSz="808990">
              <a:lnSpc>
                <a:spcPct val="120000"/>
              </a:lnSpc>
              <a:spcBef>
                <a:spcPts val="0"/>
              </a:spcBef>
              <a:buSzTx/>
              <a:buNone/>
              <a:defRPr sz="3234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arrange(flights, distance)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F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ele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b"/>
          <a:lstStyle>
            <a:lvl1pPr algn="l">
              <a:defRPr cap="none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select</a:t>
            </a:r>
          </a:p>
        </p:txBody>
      </p:sp>
      <p:sp>
        <p:nvSpPr>
          <p:cNvPr id="246" name="Select variables of concern"/>
          <p:cNvSpPr txBox="1"/>
          <p:nvPr/>
        </p:nvSpPr>
        <p:spPr>
          <a:xfrm>
            <a:off x="781324" y="9252532"/>
            <a:ext cx="13156975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dirty="0">
                <a:latin typeface="Lato Light" panose="020F0302020204030203" pitchFamily="34" charset="0"/>
              </a:rPr>
              <a:t>Select variables of concern</a:t>
            </a:r>
          </a:p>
        </p:txBody>
      </p:sp>
      <p:pic>
        <p:nvPicPr>
          <p:cNvPr id="247" name="Image" descr="Image"/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11001877" y="90136"/>
            <a:ext cx="13554702" cy="13554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electing variab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selecting variables</a:t>
            </a:r>
          </a:p>
        </p:txBody>
      </p:sp>
      <p:sp>
        <p:nvSpPr>
          <p:cNvPr id="250" name="select(flights, year, month, day)…"/>
          <p:cNvSpPr txBox="1">
            <a:spLocks noGrp="1"/>
          </p:cNvSpPr>
          <p:nvPr>
            <p:ph type="body" sz="half" idx="1"/>
          </p:nvPr>
        </p:nvSpPr>
        <p:spPr>
          <a:xfrm>
            <a:off x="-76200" y="4333211"/>
            <a:ext cx="8906188" cy="10623377"/>
          </a:xfrm>
          <a:prstGeom prst="rect">
            <a:avLst/>
          </a:prstGeom>
          <a:solidFill>
            <a:srgbClr val="E5E5E5"/>
          </a:solidFill>
        </p:spPr>
        <p:txBody>
          <a:bodyPr/>
          <a:lstStyle/>
          <a:p>
            <a:pPr marL="0" lvl="4" indent="868680" defTabSz="434340">
              <a:spcBef>
                <a:spcPts val="400"/>
              </a:spcBef>
              <a:buSzTx/>
              <a:buNone/>
              <a:defRPr sz="3135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select(flights, </a:t>
            </a:r>
            <a:r>
              <a:rPr dirty="0">
                <a:solidFill>
                  <a:srgbClr val="0433FF"/>
                </a:solidFill>
              </a:rPr>
              <a:t>year</a:t>
            </a:r>
            <a:r>
              <a:rPr dirty="0"/>
              <a:t>, </a:t>
            </a:r>
            <a:r>
              <a:rPr dirty="0">
                <a:solidFill>
                  <a:srgbClr val="0433FF"/>
                </a:solidFill>
              </a:rPr>
              <a:t>month</a:t>
            </a:r>
            <a:r>
              <a:rPr dirty="0"/>
              <a:t>, </a:t>
            </a:r>
            <a:r>
              <a:rPr dirty="0">
                <a:solidFill>
                  <a:srgbClr val="0433FF"/>
                </a:solidFill>
              </a:rPr>
              <a:t>day</a:t>
            </a:r>
            <a:r>
              <a:rPr dirty="0"/>
              <a:t>)</a:t>
            </a:r>
          </a:p>
          <a:p>
            <a:pPr marL="0" lvl="4" indent="868680" defTabSz="434340">
              <a:spcBef>
                <a:spcPts val="1400"/>
              </a:spcBef>
              <a:buSzTx/>
              <a:buNone/>
              <a:defRPr sz="3135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A </a:t>
            </a:r>
            <a:r>
              <a:rPr dirty="0" err="1"/>
              <a:t>tibble</a:t>
            </a:r>
            <a:r>
              <a:rPr dirty="0"/>
              <a:t>: 336,776 × 3</a:t>
            </a:r>
          </a:p>
          <a:p>
            <a:pPr marL="0" lvl="4" indent="868680" defTabSz="434340">
              <a:spcBef>
                <a:spcPts val="1400"/>
              </a:spcBef>
              <a:buSzTx/>
              <a:buNone/>
              <a:defRPr sz="3135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</a:t>
            </a:r>
            <a:r>
              <a:rPr dirty="0">
                <a:solidFill>
                  <a:srgbClr val="0433FF"/>
                </a:solidFill>
              </a:rPr>
              <a:t>year month   day</a:t>
            </a:r>
          </a:p>
          <a:p>
            <a:pPr marL="0" lvl="4" indent="868680" defTabSz="434340">
              <a:spcBef>
                <a:spcPts val="1400"/>
              </a:spcBef>
              <a:buSzTx/>
              <a:buNone/>
              <a:defRPr sz="3135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&lt;</a:t>
            </a:r>
            <a:r>
              <a:rPr dirty="0" err="1"/>
              <a:t>int</a:t>
            </a:r>
            <a:r>
              <a:rPr dirty="0"/>
              <a:t>&gt; &lt;</a:t>
            </a:r>
            <a:r>
              <a:rPr dirty="0" err="1"/>
              <a:t>int</a:t>
            </a:r>
            <a:r>
              <a:rPr dirty="0"/>
              <a:t>&gt; &lt;</a:t>
            </a:r>
            <a:r>
              <a:rPr dirty="0" err="1"/>
              <a:t>int</a:t>
            </a:r>
            <a:r>
              <a:rPr dirty="0"/>
              <a:t>&gt;</a:t>
            </a:r>
          </a:p>
          <a:p>
            <a:pPr marL="0" lvl="4" indent="868680" defTabSz="434340">
              <a:spcBef>
                <a:spcPts val="1400"/>
              </a:spcBef>
              <a:buSzTx/>
              <a:buNone/>
              <a:defRPr sz="3135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1   2013     1     1</a:t>
            </a:r>
          </a:p>
          <a:p>
            <a:pPr marL="0" lvl="4" indent="868680" defTabSz="434340">
              <a:spcBef>
                <a:spcPts val="1400"/>
              </a:spcBef>
              <a:buSzTx/>
              <a:buNone/>
              <a:defRPr sz="3135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2   2013     1     1</a:t>
            </a:r>
          </a:p>
          <a:p>
            <a:pPr marL="0" lvl="4" indent="868680" defTabSz="434340">
              <a:spcBef>
                <a:spcPts val="1400"/>
              </a:spcBef>
              <a:buSzTx/>
              <a:buNone/>
              <a:defRPr sz="3135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3   2013     1     1</a:t>
            </a:r>
          </a:p>
          <a:p>
            <a:pPr marL="0" lvl="4" indent="868680" defTabSz="434340">
              <a:spcBef>
                <a:spcPts val="1400"/>
              </a:spcBef>
              <a:buSzTx/>
              <a:buNone/>
              <a:defRPr sz="3135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4   2013     1     1</a:t>
            </a:r>
          </a:p>
          <a:p>
            <a:pPr marL="0" lvl="4" indent="868680" defTabSz="434340">
              <a:spcBef>
                <a:spcPts val="1400"/>
              </a:spcBef>
              <a:buSzTx/>
              <a:buNone/>
              <a:defRPr sz="3135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5   2013     1     1</a:t>
            </a:r>
          </a:p>
          <a:p>
            <a:pPr marL="0" lvl="4" indent="868680" defTabSz="434340">
              <a:spcBef>
                <a:spcPts val="1400"/>
              </a:spcBef>
              <a:buSzTx/>
              <a:buNone/>
              <a:defRPr sz="3135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6   2013     1     1</a:t>
            </a:r>
          </a:p>
          <a:p>
            <a:pPr marL="0" lvl="4" indent="868680" defTabSz="434340">
              <a:spcBef>
                <a:spcPts val="1400"/>
              </a:spcBef>
              <a:buSzTx/>
              <a:buNone/>
              <a:defRPr sz="3135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7   2013     1     1</a:t>
            </a:r>
          </a:p>
          <a:p>
            <a:pPr marL="0" lvl="4" indent="868680" defTabSz="434340">
              <a:spcBef>
                <a:spcPts val="1400"/>
              </a:spcBef>
              <a:buSzTx/>
              <a:buNone/>
              <a:defRPr sz="3135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8   2013     1     1</a:t>
            </a:r>
          </a:p>
          <a:p>
            <a:pPr marL="0" lvl="4" indent="868680" defTabSz="434340">
              <a:spcBef>
                <a:spcPts val="1400"/>
              </a:spcBef>
              <a:buSzTx/>
              <a:buNone/>
              <a:defRPr sz="3135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9   2013     1     1</a:t>
            </a:r>
          </a:p>
          <a:p>
            <a:pPr marL="0" lvl="4" indent="868680" defTabSz="434340">
              <a:spcBef>
                <a:spcPts val="1400"/>
              </a:spcBef>
              <a:buSzTx/>
              <a:buNone/>
              <a:defRPr sz="3135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10  2013     1     1</a:t>
            </a:r>
          </a:p>
          <a:p>
            <a:pPr marL="0" lvl="4" indent="868680" defTabSz="434340">
              <a:spcBef>
                <a:spcPts val="1400"/>
              </a:spcBef>
              <a:buSzTx/>
              <a:buNone/>
              <a:defRPr sz="3135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... with 336,766 more rows</a:t>
            </a:r>
          </a:p>
        </p:txBody>
      </p:sp>
      <p:sp>
        <p:nvSpPr>
          <p:cNvPr id="251" name="Select one or more variables"/>
          <p:cNvSpPr txBox="1"/>
          <p:nvPr/>
        </p:nvSpPr>
        <p:spPr>
          <a:xfrm>
            <a:off x="736988" y="3295767"/>
            <a:ext cx="12964154" cy="1279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57200" indent="-457200" algn="l" defTabSz="457200">
              <a:lnSpc>
                <a:spcPct val="150000"/>
              </a:lnSpc>
              <a:tabLst>
                <a:tab pos="139700" algn="l"/>
                <a:tab pos="457200" algn="l"/>
              </a:tabLst>
              <a:defRPr>
                <a:solidFill>
                  <a:srgbClr val="5A5F5E"/>
                </a:solidFill>
              </a:defRPr>
            </a:pPr>
            <a:r>
              <a:rPr dirty="0">
                <a:latin typeface="Lato Light" panose="020F0302020204030203" pitchFamily="34" charset="0"/>
              </a:rPr>
              <a:t>Select </a:t>
            </a:r>
            <a:r>
              <a:rPr dirty="0">
                <a:solidFill>
                  <a:srgbClr val="0433FF"/>
                </a:solidFill>
                <a:latin typeface="Lato Light" panose="020F0302020204030203" pitchFamily="34" charset="0"/>
              </a:rPr>
              <a:t>one or more variables</a:t>
            </a:r>
          </a:p>
        </p:txBody>
      </p:sp>
      <p:sp>
        <p:nvSpPr>
          <p:cNvPr id="252" name="select(flights, year:day)…"/>
          <p:cNvSpPr txBox="1"/>
          <p:nvPr/>
        </p:nvSpPr>
        <p:spPr>
          <a:xfrm>
            <a:off x="13815961" y="4333211"/>
            <a:ext cx="8906188" cy="10623377"/>
          </a:xfrm>
          <a:prstGeom prst="rect">
            <a:avLst/>
          </a:prstGeom>
          <a:solidFill>
            <a:srgbClr val="E5E5E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lvl="4" indent="868680" algn="l" defTabSz="434340">
              <a:spcBef>
                <a:spcPts val="400"/>
              </a:spcBef>
              <a:defRPr sz="3135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select(flights, </a:t>
            </a:r>
            <a:r>
              <a:rPr dirty="0" err="1">
                <a:solidFill>
                  <a:srgbClr val="0433FF"/>
                </a:solidFill>
              </a:rPr>
              <a:t>year:day</a:t>
            </a:r>
            <a:r>
              <a:rPr dirty="0"/>
              <a:t>)</a:t>
            </a:r>
          </a:p>
          <a:p>
            <a:pPr lvl="4" indent="868680" algn="l" defTabSz="434340">
              <a:spcBef>
                <a:spcPts val="1400"/>
              </a:spcBef>
              <a:defRPr sz="3135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A </a:t>
            </a:r>
            <a:r>
              <a:rPr dirty="0" err="1"/>
              <a:t>tibble</a:t>
            </a:r>
            <a:r>
              <a:rPr dirty="0"/>
              <a:t>: 336,776 × 3</a:t>
            </a:r>
          </a:p>
          <a:p>
            <a:pPr lvl="4" indent="868680" algn="l" defTabSz="434340">
              <a:spcBef>
                <a:spcPts val="1400"/>
              </a:spcBef>
              <a:defRPr sz="3135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</a:t>
            </a:r>
            <a:r>
              <a:rPr dirty="0">
                <a:solidFill>
                  <a:srgbClr val="0433FF"/>
                </a:solidFill>
              </a:rPr>
              <a:t>year month   day</a:t>
            </a:r>
          </a:p>
          <a:p>
            <a:pPr lvl="4" indent="868680" algn="l" defTabSz="434340">
              <a:spcBef>
                <a:spcPts val="1400"/>
              </a:spcBef>
              <a:defRPr sz="3135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&lt;</a:t>
            </a:r>
            <a:r>
              <a:rPr dirty="0" err="1"/>
              <a:t>int</a:t>
            </a:r>
            <a:r>
              <a:rPr dirty="0"/>
              <a:t>&gt; &lt;</a:t>
            </a:r>
            <a:r>
              <a:rPr dirty="0" err="1"/>
              <a:t>int</a:t>
            </a:r>
            <a:r>
              <a:rPr dirty="0"/>
              <a:t>&gt; &lt;</a:t>
            </a:r>
            <a:r>
              <a:rPr dirty="0" err="1"/>
              <a:t>int</a:t>
            </a:r>
            <a:r>
              <a:rPr dirty="0"/>
              <a:t>&gt;</a:t>
            </a:r>
          </a:p>
          <a:p>
            <a:pPr lvl="4" indent="868680" algn="l" defTabSz="434340">
              <a:spcBef>
                <a:spcPts val="1400"/>
              </a:spcBef>
              <a:defRPr sz="3135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1   2013     1     1</a:t>
            </a:r>
          </a:p>
          <a:p>
            <a:pPr lvl="4" indent="868680" algn="l" defTabSz="434340">
              <a:spcBef>
                <a:spcPts val="1400"/>
              </a:spcBef>
              <a:defRPr sz="3135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2   2013     1     1</a:t>
            </a:r>
          </a:p>
          <a:p>
            <a:pPr lvl="4" indent="868680" algn="l" defTabSz="434340">
              <a:spcBef>
                <a:spcPts val="1400"/>
              </a:spcBef>
              <a:defRPr sz="3135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3   2013     1     1</a:t>
            </a:r>
          </a:p>
          <a:p>
            <a:pPr lvl="4" indent="868680" algn="l" defTabSz="434340">
              <a:spcBef>
                <a:spcPts val="1400"/>
              </a:spcBef>
              <a:defRPr sz="3135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4   2013     1     1</a:t>
            </a:r>
          </a:p>
          <a:p>
            <a:pPr lvl="4" indent="868680" algn="l" defTabSz="434340">
              <a:spcBef>
                <a:spcPts val="1400"/>
              </a:spcBef>
              <a:defRPr sz="3135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5   2013     1     1</a:t>
            </a:r>
          </a:p>
          <a:p>
            <a:pPr lvl="4" indent="868680" algn="l" defTabSz="434340">
              <a:spcBef>
                <a:spcPts val="1400"/>
              </a:spcBef>
              <a:defRPr sz="3135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6   2013     1     1</a:t>
            </a:r>
          </a:p>
          <a:p>
            <a:pPr lvl="4" indent="868680" algn="l" defTabSz="434340">
              <a:spcBef>
                <a:spcPts val="1400"/>
              </a:spcBef>
              <a:defRPr sz="3135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7   2013     1     1</a:t>
            </a:r>
          </a:p>
          <a:p>
            <a:pPr lvl="4" indent="868680" algn="l" defTabSz="434340">
              <a:spcBef>
                <a:spcPts val="1400"/>
              </a:spcBef>
              <a:defRPr sz="3135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8   2013     1     1</a:t>
            </a:r>
          </a:p>
          <a:p>
            <a:pPr lvl="4" indent="868680" algn="l" defTabSz="434340">
              <a:spcBef>
                <a:spcPts val="1400"/>
              </a:spcBef>
              <a:defRPr sz="3135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9   2013     1     1</a:t>
            </a:r>
          </a:p>
          <a:p>
            <a:pPr lvl="4" indent="868680" algn="l" defTabSz="434340">
              <a:spcBef>
                <a:spcPts val="1400"/>
              </a:spcBef>
              <a:defRPr sz="3135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10  2013     1     1</a:t>
            </a:r>
          </a:p>
          <a:p>
            <a:pPr lvl="4" indent="868680" algn="l" defTabSz="434340">
              <a:spcBef>
                <a:spcPts val="1400"/>
              </a:spcBef>
              <a:defRPr sz="3135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... with 336,766 more rows</a:t>
            </a:r>
          </a:p>
        </p:txBody>
      </p:sp>
      <p:sp>
        <p:nvSpPr>
          <p:cNvPr id="253" name="Line"/>
          <p:cNvSpPr/>
          <p:nvPr/>
        </p:nvSpPr>
        <p:spPr>
          <a:xfrm>
            <a:off x="9818949" y="7842430"/>
            <a:ext cx="3008051" cy="1"/>
          </a:xfrm>
          <a:prstGeom prst="line">
            <a:avLst/>
          </a:prstGeom>
          <a:ln w="1270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4" name="Same"/>
          <p:cNvSpPr txBox="1"/>
          <p:nvPr/>
        </p:nvSpPr>
        <p:spPr>
          <a:xfrm>
            <a:off x="9818949" y="6704193"/>
            <a:ext cx="3008051" cy="1279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marL="457200" indent="-457200" defTabSz="457200">
              <a:lnSpc>
                <a:spcPct val="150000"/>
              </a:lnSpc>
              <a:tabLst>
                <a:tab pos="139700" algn="l"/>
                <a:tab pos="457200" algn="l"/>
              </a:tabLst>
              <a:defRPr>
                <a:solidFill>
                  <a:srgbClr val="5A5F5E"/>
                </a:solidFill>
              </a:defRPr>
            </a:lvl1pPr>
          </a:lstStyle>
          <a:p>
            <a:r>
              <a:rPr dirty="0">
                <a:latin typeface="Lato Light" panose="020F0302020204030203" pitchFamily="34" charset="0"/>
              </a:rPr>
              <a:t>Same</a:t>
            </a:r>
          </a:p>
        </p:txBody>
      </p:sp>
      <p:sp>
        <p:nvSpPr>
          <p:cNvPr id="255" name="Results"/>
          <p:cNvSpPr txBox="1"/>
          <p:nvPr/>
        </p:nvSpPr>
        <p:spPr>
          <a:xfrm>
            <a:off x="9818949" y="8080468"/>
            <a:ext cx="3008051" cy="1279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marL="457200" indent="-457200" defTabSz="457200">
              <a:lnSpc>
                <a:spcPct val="150000"/>
              </a:lnSpc>
              <a:tabLst>
                <a:tab pos="139700" algn="l"/>
                <a:tab pos="457200" algn="l"/>
              </a:tabLst>
              <a:defRPr>
                <a:solidFill>
                  <a:srgbClr val="5A5F5E"/>
                </a:solidFill>
              </a:defRPr>
            </a:lvl1pPr>
          </a:lstStyle>
          <a:p>
            <a:r>
              <a:rPr dirty="0">
                <a:latin typeface="Lato Light" panose="020F0302020204030203" pitchFamily="34" charset="0"/>
              </a:rPr>
              <a:t>Results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electing variab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selecting variables</a:t>
            </a:r>
          </a:p>
        </p:txBody>
      </p:sp>
      <p:sp>
        <p:nvSpPr>
          <p:cNvPr id="258" name="select(flights, -(year:day))…"/>
          <p:cNvSpPr txBox="1">
            <a:spLocks noGrp="1"/>
          </p:cNvSpPr>
          <p:nvPr>
            <p:ph type="body" idx="1"/>
          </p:nvPr>
        </p:nvSpPr>
        <p:spPr>
          <a:xfrm>
            <a:off x="-76200" y="4333211"/>
            <a:ext cx="20539431" cy="10923316"/>
          </a:xfrm>
          <a:prstGeom prst="rect">
            <a:avLst/>
          </a:prstGeom>
          <a:solidFill>
            <a:srgbClr val="E5E5E5"/>
          </a:solidFill>
        </p:spPr>
        <p:txBody>
          <a:bodyPr/>
          <a:lstStyle/>
          <a:p>
            <a:pPr marL="0" lvl="4" indent="786384" defTabSz="393192">
              <a:spcBef>
                <a:spcPts val="400"/>
              </a:spcBef>
              <a:buSzTx/>
              <a:buNone/>
              <a:defRPr sz="2838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select(flights, </a:t>
            </a:r>
            <a:r>
              <a:rPr dirty="0">
                <a:solidFill>
                  <a:srgbClr val="0433FF"/>
                </a:solidFill>
              </a:rPr>
              <a:t>-(</a:t>
            </a:r>
            <a:r>
              <a:rPr dirty="0" err="1">
                <a:solidFill>
                  <a:srgbClr val="0433FF"/>
                </a:solidFill>
              </a:rPr>
              <a:t>year:day</a:t>
            </a:r>
            <a:r>
              <a:rPr dirty="0">
                <a:solidFill>
                  <a:srgbClr val="0433FF"/>
                </a:solidFill>
              </a:rPr>
              <a:t>)</a:t>
            </a:r>
            <a:r>
              <a:rPr dirty="0"/>
              <a:t>)</a:t>
            </a:r>
          </a:p>
          <a:p>
            <a:pPr marL="0" lvl="4" indent="786384" defTabSz="393192">
              <a:spcBef>
                <a:spcPts val="1200"/>
              </a:spcBef>
              <a:buSzTx/>
              <a:buNone/>
              <a:defRPr sz="2838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A </a:t>
            </a:r>
            <a:r>
              <a:rPr dirty="0" err="1"/>
              <a:t>tibble</a:t>
            </a:r>
            <a:r>
              <a:rPr dirty="0"/>
              <a:t>: 336,776 × 16</a:t>
            </a:r>
          </a:p>
          <a:p>
            <a:pPr marL="0" lvl="4" indent="786384" defTabSz="393192">
              <a:spcBef>
                <a:spcPts val="1200"/>
              </a:spcBef>
              <a:buSzTx/>
              <a:buNone/>
              <a:defRPr sz="2838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</a:t>
            </a:r>
            <a:r>
              <a:rPr dirty="0" err="1"/>
              <a:t>dep_time</a:t>
            </a:r>
            <a:r>
              <a:rPr dirty="0"/>
              <a:t> </a:t>
            </a:r>
            <a:r>
              <a:rPr dirty="0" err="1"/>
              <a:t>sched_dep_time</a:t>
            </a:r>
            <a:r>
              <a:rPr dirty="0"/>
              <a:t> </a:t>
            </a:r>
            <a:r>
              <a:rPr dirty="0" err="1"/>
              <a:t>dep_delay</a:t>
            </a:r>
            <a:r>
              <a:rPr dirty="0"/>
              <a:t> </a:t>
            </a:r>
            <a:r>
              <a:rPr dirty="0" err="1"/>
              <a:t>arr_time</a:t>
            </a:r>
            <a:r>
              <a:rPr dirty="0"/>
              <a:t> </a:t>
            </a:r>
            <a:r>
              <a:rPr dirty="0" err="1"/>
              <a:t>sched_arr_time</a:t>
            </a:r>
            <a:r>
              <a:rPr dirty="0"/>
              <a:t> </a:t>
            </a:r>
            <a:r>
              <a:rPr dirty="0" err="1"/>
              <a:t>arr_delay</a:t>
            </a:r>
            <a:r>
              <a:rPr dirty="0"/>
              <a:t> carrier flight</a:t>
            </a:r>
          </a:p>
          <a:p>
            <a:pPr marL="0" lvl="4" indent="786384" defTabSz="393192">
              <a:spcBef>
                <a:spcPts val="1200"/>
              </a:spcBef>
              <a:buSzTx/>
              <a:buNone/>
              <a:defRPr sz="2838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&lt;</a:t>
            </a:r>
            <a:r>
              <a:rPr dirty="0" err="1"/>
              <a:t>int</a:t>
            </a:r>
            <a:r>
              <a:rPr dirty="0"/>
              <a:t>&gt;          &lt;</a:t>
            </a:r>
            <a:r>
              <a:rPr dirty="0" err="1"/>
              <a:t>int</a:t>
            </a:r>
            <a:r>
              <a:rPr dirty="0"/>
              <a:t>&gt;     &lt;</a:t>
            </a:r>
            <a:r>
              <a:rPr dirty="0" err="1"/>
              <a:t>dbl</a:t>
            </a:r>
            <a:r>
              <a:rPr dirty="0"/>
              <a:t>&gt;    &lt;</a:t>
            </a:r>
            <a:r>
              <a:rPr dirty="0" err="1"/>
              <a:t>int</a:t>
            </a:r>
            <a:r>
              <a:rPr dirty="0"/>
              <a:t>&gt;          &lt;</a:t>
            </a:r>
            <a:r>
              <a:rPr dirty="0" err="1"/>
              <a:t>int</a:t>
            </a:r>
            <a:r>
              <a:rPr dirty="0"/>
              <a:t>&gt;     &lt;</a:t>
            </a:r>
            <a:r>
              <a:rPr dirty="0" err="1"/>
              <a:t>dbl</a:t>
            </a:r>
            <a:r>
              <a:rPr dirty="0"/>
              <a:t>&gt;   &lt;</a:t>
            </a:r>
            <a:r>
              <a:rPr dirty="0" err="1"/>
              <a:t>chr</a:t>
            </a:r>
            <a:r>
              <a:rPr dirty="0"/>
              <a:t>&gt;  &lt;</a:t>
            </a:r>
            <a:r>
              <a:rPr dirty="0" err="1"/>
              <a:t>int</a:t>
            </a:r>
            <a:r>
              <a:rPr dirty="0"/>
              <a:t>&gt;</a:t>
            </a:r>
          </a:p>
          <a:p>
            <a:pPr marL="0" lvl="4" indent="786384" defTabSz="393192">
              <a:spcBef>
                <a:spcPts val="1200"/>
              </a:spcBef>
              <a:buSzTx/>
              <a:buNone/>
              <a:defRPr sz="2838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       517            515         2      830            819        11      UA   1545</a:t>
            </a:r>
          </a:p>
          <a:p>
            <a:pPr marL="0" lvl="4" indent="786384" defTabSz="393192">
              <a:spcBef>
                <a:spcPts val="1200"/>
              </a:spcBef>
              <a:buSzTx/>
              <a:buNone/>
              <a:defRPr sz="2838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2       533            529         4      850            830        20      UA   1714</a:t>
            </a:r>
          </a:p>
          <a:p>
            <a:pPr marL="0" lvl="4" indent="786384" defTabSz="393192">
              <a:spcBef>
                <a:spcPts val="1200"/>
              </a:spcBef>
              <a:buSzTx/>
              <a:buNone/>
              <a:defRPr sz="2838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3       542            540         2      923            850        33      AA   1141</a:t>
            </a:r>
          </a:p>
          <a:p>
            <a:pPr marL="0" lvl="4" indent="786384" defTabSz="393192">
              <a:spcBef>
                <a:spcPts val="1200"/>
              </a:spcBef>
              <a:buSzTx/>
              <a:buNone/>
              <a:defRPr sz="2838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4       544            545        -1     1004           1022       -18      B6    725</a:t>
            </a:r>
          </a:p>
          <a:p>
            <a:pPr marL="0" lvl="4" indent="786384" defTabSz="393192">
              <a:spcBef>
                <a:spcPts val="1200"/>
              </a:spcBef>
              <a:buSzTx/>
              <a:buNone/>
              <a:defRPr sz="2838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5       554            600        -6      812            837       -25      DL    461</a:t>
            </a:r>
          </a:p>
          <a:p>
            <a:pPr marL="0" lvl="4" indent="786384" defTabSz="393192">
              <a:spcBef>
                <a:spcPts val="1200"/>
              </a:spcBef>
              <a:buSzTx/>
              <a:buNone/>
              <a:defRPr sz="2838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6       554            558        -4      740            728        12      UA   1696</a:t>
            </a:r>
          </a:p>
          <a:p>
            <a:pPr marL="0" lvl="4" indent="786384" defTabSz="393192">
              <a:spcBef>
                <a:spcPts val="1200"/>
              </a:spcBef>
              <a:buSzTx/>
              <a:buNone/>
              <a:defRPr sz="2838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7       555            600        -5      913            854        19      B6    507</a:t>
            </a:r>
          </a:p>
          <a:p>
            <a:pPr marL="0" lvl="4" indent="786384" defTabSz="393192">
              <a:spcBef>
                <a:spcPts val="1200"/>
              </a:spcBef>
              <a:buSzTx/>
              <a:buNone/>
              <a:defRPr sz="2838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8       557            600        -3      709            723       -14      EV   5708</a:t>
            </a:r>
          </a:p>
          <a:p>
            <a:pPr marL="0" lvl="4" indent="786384" defTabSz="393192">
              <a:spcBef>
                <a:spcPts val="1200"/>
              </a:spcBef>
              <a:buSzTx/>
              <a:buNone/>
              <a:defRPr sz="2838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9       557            600        -3      838            846        -8      B6     79</a:t>
            </a:r>
          </a:p>
          <a:p>
            <a:pPr marL="0" lvl="4" indent="786384" defTabSz="393192">
              <a:spcBef>
                <a:spcPts val="1200"/>
              </a:spcBef>
              <a:buSzTx/>
              <a:buNone/>
              <a:defRPr sz="2838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10      558            600        -2      753            745         8      AA    301</a:t>
            </a:r>
          </a:p>
          <a:p>
            <a:pPr marL="0" lvl="4" indent="786384" defTabSz="393192">
              <a:spcBef>
                <a:spcPts val="1200"/>
              </a:spcBef>
              <a:buSzTx/>
              <a:buNone/>
              <a:defRPr sz="2838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... with 336,766 more rows, and 8 more variables: </a:t>
            </a:r>
            <a:r>
              <a:rPr dirty="0" err="1"/>
              <a:t>tailnum</a:t>
            </a:r>
            <a:r>
              <a:rPr dirty="0"/>
              <a:t> &lt;</a:t>
            </a:r>
            <a:r>
              <a:rPr dirty="0" err="1"/>
              <a:t>chr</a:t>
            </a:r>
            <a:r>
              <a:rPr dirty="0"/>
              <a:t>&gt;, origin &lt;</a:t>
            </a:r>
            <a:r>
              <a:rPr dirty="0" err="1"/>
              <a:t>chr</a:t>
            </a:r>
            <a:r>
              <a:rPr dirty="0"/>
              <a:t>&gt;,</a:t>
            </a:r>
          </a:p>
          <a:p>
            <a:pPr marL="0" lvl="4" indent="786384" defTabSz="393192">
              <a:spcBef>
                <a:spcPts val="1200"/>
              </a:spcBef>
              <a:buSzTx/>
              <a:buNone/>
              <a:defRPr sz="2838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  </a:t>
            </a:r>
            <a:r>
              <a:rPr dirty="0" err="1"/>
              <a:t>dest</a:t>
            </a:r>
            <a:r>
              <a:rPr dirty="0"/>
              <a:t> &lt;</a:t>
            </a:r>
            <a:r>
              <a:rPr dirty="0" err="1"/>
              <a:t>chr</a:t>
            </a:r>
            <a:r>
              <a:rPr dirty="0"/>
              <a:t>&gt;, </a:t>
            </a:r>
            <a:r>
              <a:rPr dirty="0" err="1"/>
              <a:t>air_time</a:t>
            </a:r>
            <a:r>
              <a:rPr dirty="0"/>
              <a:t> &lt;</a:t>
            </a:r>
            <a:r>
              <a:rPr dirty="0" err="1"/>
              <a:t>dbl</a:t>
            </a:r>
            <a:r>
              <a:rPr dirty="0"/>
              <a:t>&gt;, distance &lt;</a:t>
            </a:r>
            <a:r>
              <a:rPr dirty="0" err="1"/>
              <a:t>dbl</a:t>
            </a:r>
            <a:r>
              <a:rPr dirty="0"/>
              <a:t>&gt;, hour &lt;</a:t>
            </a:r>
            <a:r>
              <a:rPr dirty="0" err="1"/>
              <a:t>dbl</a:t>
            </a:r>
            <a:r>
              <a:rPr dirty="0"/>
              <a:t>&gt;, minute &lt;</a:t>
            </a:r>
            <a:r>
              <a:rPr dirty="0" err="1"/>
              <a:t>dbl</a:t>
            </a:r>
            <a:r>
              <a:rPr dirty="0"/>
              <a:t>&gt;,</a:t>
            </a:r>
          </a:p>
          <a:p>
            <a:pPr marL="0" lvl="4" indent="786384" defTabSz="393192">
              <a:spcBef>
                <a:spcPts val="1200"/>
              </a:spcBef>
              <a:buSzTx/>
              <a:buNone/>
              <a:defRPr sz="2838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  </a:t>
            </a:r>
            <a:r>
              <a:rPr dirty="0" err="1"/>
              <a:t>time_hour</a:t>
            </a:r>
            <a:r>
              <a:rPr dirty="0"/>
              <a:t> &lt;</a:t>
            </a:r>
            <a:r>
              <a:rPr dirty="0" err="1"/>
              <a:t>dttm</a:t>
            </a:r>
            <a:r>
              <a:rPr dirty="0"/>
              <a:t>&gt;</a:t>
            </a:r>
          </a:p>
        </p:txBody>
      </p:sp>
      <p:sp>
        <p:nvSpPr>
          <p:cNvPr id="259" name="Deselect one or more variables"/>
          <p:cNvSpPr txBox="1"/>
          <p:nvPr/>
        </p:nvSpPr>
        <p:spPr>
          <a:xfrm>
            <a:off x="736988" y="3295767"/>
            <a:ext cx="12964154" cy="1279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57200" indent="-457200" algn="l" defTabSz="457200">
              <a:lnSpc>
                <a:spcPct val="150000"/>
              </a:lnSpc>
              <a:tabLst>
                <a:tab pos="139700" algn="l"/>
                <a:tab pos="457200" algn="l"/>
              </a:tabLst>
              <a:defRPr>
                <a:solidFill>
                  <a:srgbClr val="5A5F5E"/>
                </a:solidFill>
              </a:defRPr>
            </a:pPr>
            <a:r>
              <a:rPr b="1" u="sng" dirty="0">
                <a:latin typeface="Lato" panose="020F0502020204030203" pitchFamily="34" charset="0"/>
                <a:ea typeface="Gill Sans"/>
                <a:cs typeface="Gill Sans"/>
                <a:sym typeface="Gill Sans"/>
              </a:rPr>
              <a:t>Deselect</a:t>
            </a:r>
            <a:r>
              <a:rPr dirty="0">
                <a:latin typeface="Lato" panose="020F0502020204030203" pitchFamily="34" charset="0"/>
              </a:rPr>
              <a:t> </a:t>
            </a:r>
            <a:r>
              <a:rPr dirty="0">
                <a:solidFill>
                  <a:srgbClr val="0433FF"/>
                </a:solidFill>
                <a:latin typeface="Lato" panose="020F0502020204030203" pitchFamily="34" charset="0"/>
              </a:rPr>
              <a:t>one or more variables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useful select fun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useful </a:t>
            </a:r>
            <a:r>
              <a:rPr cap="none">
                <a:latin typeface="Monaco"/>
                <a:ea typeface="Monaco"/>
                <a:cs typeface="Monaco"/>
                <a:sym typeface="Monaco"/>
              </a:rPr>
              <a:t>select</a:t>
            </a:r>
            <a:r>
              <a:t> functions</a:t>
            </a:r>
          </a:p>
        </p:txBody>
      </p:sp>
      <p:graphicFrame>
        <p:nvGraphicFramePr>
          <p:cNvPr id="262" name="Table"/>
          <p:cNvGraphicFramePr/>
          <p:nvPr>
            <p:extLst>
              <p:ext uri="{D42A27DB-BD31-4B8C-83A1-F6EECF244321}">
                <p14:modId xmlns:p14="http://schemas.microsoft.com/office/powerpoint/2010/main" val="2120054995"/>
              </p:ext>
            </p:extLst>
          </p:nvPr>
        </p:nvGraphicFramePr>
        <p:xfrm>
          <a:off x="1857186" y="5004482"/>
          <a:ext cx="20695881" cy="80010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455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1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90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 dirty="0">
                          <a:latin typeface="Monaco"/>
                          <a:ea typeface="Monaco"/>
                          <a:cs typeface="Monaco"/>
                          <a:sym typeface="Monaco"/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600" dirty="0">
                          <a:latin typeface="Lato Light" panose="020F0302020204030203" pitchFamily="34" charset="0"/>
                        </a:rPr>
                        <a:t>Select everything but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latin typeface="Monaco"/>
                          <a:ea typeface="Monaco"/>
                          <a:cs typeface="Monaco"/>
                          <a:sym typeface="Monaco"/>
                        </a:rPr>
                        <a:t>: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600">
                          <a:latin typeface="Lato Light" panose="020F0302020204030203" pitchFamily="34" charset="0"/>
                        </a:rPr>
                        <a:t>Select range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latin typeface="Monaco"/>
                          <a:ea typeface="Monaco"/>
                          <a:cs typeface="Monaco"/>
                          <a:sym typeface="Monaco"/>
                        </a:rPr>
                        <a:t>contains()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600" dirty="0">
                          <a:latin typeface="Lato Light" panose="020F0302020204030203" pitchFamily="34" charset="0"/>
                        </a:rPr>
                        <a:t>Select columns whose name contains a character 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4200" dirty="0" err="1">
                          <a:latin typeface="Monaco"/>
                          <a:ea typeface="Monaco"/>
                          <a:cs typeface="Monaco"/>
                          <a:sym typeface="Monaco"/>
                        </a:rPr>
                        <a:t>starts_with</a:t>
                      </a:r>
                      <a:r>
                        <a:rPr lang="en-US" sz="4200" dirty="0">
                          <a:latin typeface="Monaco"/>
                          <a:ea typeface="Monaco"/>
                          <a:cs typeface="Monaco"/>
                          <a:sym typeface="Monaco"/>
                        </a:rPr>
                        <a:t>()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3683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4600" dirty="0">
                          <a:latin typeface="Lato Light" panose="020F0302020204030203" pitchFamily="34" charset="0"/>
                        </a:rPr>
                        <a:t>Select columns whose name starts with a character 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4200" dirty="0" err="1">
                          <a:latin typeface="Monaco"/>
                          <a:ea typeface="Monaco"/>
                          <a:cs typeface="Monaco"/>
                          <a:sym typeface="Monaco"/>
                        </a:rPr>
                        <a:t>ends_with</a:t>
                      </a:r>
                      <a:r>
                        <a:rPr lang="en-US" sz="4200" dirty="0">
                          <a:latin typeface="Monaco"/>
                          <a:ea typeface="Monaco"/>
                          <a:cs typeface="Monaco"/>
                          <a:sym typeface="Monaco"/>
                        </a:rPr>
                        <a:t>()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4600" dirty="0">
                          <a:latin typeface="Lato Light" panose="020F0302020204030203" pitchFamily="34" charset="0"/>
                        </a:rPr>
                        <a:t>Select columns whose name ends with a 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4200" dirty="0">
                          <a:latin typeface="Monaco"/>
                          <a:ea typeface="Monaco"/>
                          <a:cs typeface="Monaco"/>
                          <a:sym typeface="Monaco"/>
                        </a:rPr>
                        <a:t>everything()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3683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4600" dirty="0">
                          <a:latin typeface="Lato Light" panose="020F0302020204030203" pitchFamily="34" charset="0"/>
                        </a:rPr>
                        <a:t>Select every column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909621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 dirty="0">
                          <a:latin typeface="Monaco"/>
                          <a:ea typeface="Monaco"/>
                          <a:cs typeface="Monaco"/>
                          <a:sym typeface="Monaco"/>
                        </a:rPr>
                        <a:t>matches()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600" dirty="0">
                          <a:latin typeface="Lato Light" panose="020F0302020204030203" pitchFamily="34" charset="0"/>
                        </a:rPr>
                        <a:t>Select columns whose name matches a regular expression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latin typeface="Monaco"/>
                          <a:ea typeface="Monaco"/>
                          <a:cs typeface="Monaco"/>
                          <a:sym typeface="Monaco"/>
                        </a:rPr>
                        <a:t>num_range()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4600">
                          <a:solidFill>
                            <a:srgbClr val="000000"/>
                          </a:solidFill>
                        </a:defRPr>
                      </a:pPr>
                      <a:r>
                        <a:rPr dirty="0">
                          <a:latin typeface="Lato Light" panose="020F0302020204030203" pitchFamily="34" charset="0"/>
                        </a:rPr>
                        <a:t>Select columns named </a:t>
                      </a:r>
                      <a:r>
                        <a:rPr sz="45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x1, x2, x3, x4, x5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 dirty="0" err="1">
                          <a:latin typeface="Monaco"/>
                          <a:ea typeface="Monaco"/>
                          <a:cs typeface="Monaco"/>
                          <a:sym typeface="Monaco"/>
                        </a:rPr>
                        <a:t>one_of</a:t>
                      </a:r>
                      <a:r>
                        <a:rPr sz="4200" dirty="0">
                          <a:latin typeface="Monaco"/>
                          <a:ea typeface="Monaco"/>
                          <a:cs typeface="Monaco"/>
                          <a:sym typeface="Monaco"/>
                        </a:rPr>
                        <a:t>()</a:t>
                      </a:r>
                      <a:r>
                        <a:rPr lang="en-US" sz="4200" dirty="0">
                          <a:latin typeface="Monaco"/>
                          <a:ea typeface="Monaco"/>
                          <a:cs typeface="Monaco"/>
                          <a:sym typeface="Monaco"/>
                        </a:rPr>
                        <a:t>/</a:t>
                      </a:r>
                      <a:r>
                        <a:rPr lang="en-US" sz="4200" dirty="0" err="1">
                          <a:latin typeface="Monaco"/>
                          <a:ea typeface="Monaco"/>
                          <a:cs typeface="Monaco"/>
                          <a:sym typeface="Monaco"/>
                        </a:rPr>
                        <a:t>any_of</a:t>
                      </a:r>
                      <a:endParaRPr sz="4200" dirty="0">
                        <a:latin typeface="Monaco"/>
                        <a:ea typeface="Monaco"/>
                        <a:cs typeface="Monaco"/>
                        <a:sym typeface="Monaco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600" dirty="0">
                          <a:latin typeface="Lato Light" panose="020F0302020204030203" pitchFamily="34" charset="0"/>
                        </a:rPr>
                        <a:t>Select columns whose names are in a group of names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63" name="* Blue functions come in dplyr"/>
          <p:cNvSpPr txBox="1"/>
          <p:nvPr/>
        </p:nvSpPr>
        <p:spPr>
          <a:xfrm>
            <a:off x="6009011" y="3729751"/>
            <a:ext cx="13276473" cy="1020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algn="l" defTabSz="584200">
              <a:lnSpc>
                <a:spcPct val="40000"/>
              </a:lnSpc>
              <a:spcBef>
                <a:spcPts val="2400"/>
              </a:spcBef>
              <a:defRPr sz="4400">
                <a:solidFill>
                  <a:srgbClr val="0365C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Lato" panose="020F0502020204030203" pitchFamily="34" charset="0"/>
              </a:rPr>
              <a:t>* Blue functions come in </a:t>
            </a:r>
            <a:r>
              <a:rPr sz="4200" dirty="0" err="1">
                <a:latin typeface="Lato" panose="020F0502020204030203" pitchFamily="34" charset="0"/>
                <a:ea typeface="Monaco"/>
                <a:cs typeface="Monaco"/>
                <a:sym typeface="Monaco"/>
              </a:rPr>
              <a:t>dplyr</a:t>
            </a:r>
            <a:endParaRPr sz="4200" dirty="0">
              <a:latin typeface="Lato" panose="020F0502020204030203" pitchFamily="34" charset="0"/>
              <a:ea typeface="Monaco"/>
              <a:cs typeface="Monaco"/>
              <a:sym typeface="Monaco"/>
            </a:endParaRP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electing variab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selecting variables</a:t>
            </a:r>
          </a:p>
        </p:txBody>
      </p:sp>
      <p:sp>
        <p:nvSpPr>
          <p:cNvPr id="266" name="select(flights, ends_with(&quot;time&quot;))…"/>
          <p:cNvSpPr txBox="1">
            <a:spLocks noGrp="1"/>
          </p:cNvSpPr>
          <p:nvPr>
            <p:ph type="body" idx="1"/>
          </p:nvPr>
        </p:nvSpPr>
        <p:spPr>
          <a:xfrm>
            <a:off x="-76200" y="4333211"/>
            <a:ext cx="20539431" cy="10870334"/>
          </a:xfrm>
          <a:prstGeom prst="rect">
            <a:avLst/>
          </a:prstGeom>
          <a:solidFill>
            <a:srgbClr val="E5E5E5"/>
          </a:solidFill>
        </p:spPr>
        <p:txBody>
          <a:bodyPr/>
          <a:lstStyle/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select(flights, </a:t>
            </a:r>
            <a:r>
              <a:rPr dirty="0" err="1"/>
              <a:t>ends_with</a:t>
            </a:r>
            <a:r>
              <a:rPr dirty="0"/>
              <a:t>("</a:t>
            </a:r>
            <a:r>
              <a:rPr dirty="0">
                <a:solidFill>
                  <a:srgbClr val="0433FF"/>
                </a:solidFill>
              </a:rPr>
              <a:t>time</a:t>
            </a:r>
            <a:r>
              <a:rPr dirty="0"/>
              <a:t>"))</a:t>
            </a:r>
          </a:p>
          <a:p>
            <a:pPr marL="0" lvl="4" indent="822959" defTabSz="411479">
              <a:spcBef>
                <a:spcPts val="13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A </a:t>
            </a:r>
            <a:r>
              <a:rPr dirty="0" err="1"/>
              <a:t>tibble</a:t>
            </a:r>
            <a:r>
              <a:rPr dirty="0"/>
              <a:t>: 336,776 × 5</a:t>
            </a:r>
          </a:p>
          <a:p>
            <a:pPr marL="0" lvl="4" indent="822959" defTabSz="411479">
              <a:spcBef>
                <a:spcPts val="13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</a:t>
            </a:r>
            <a:r>
              <a:rPr dirty="0" err="1"/>
              <a:t>dep_</a:t>
            </a:r>
            <a:r>
              <a:rPr dirty="0" err="1">
                <a:solidFill>
                  <a:srgbClr val="0433FF"/>
                </a:solidFill>
              </a:rPr>
              <a:t>time</a:t>
            </a:r>
            <a:r>
              <a:rPr dirty="0"/>
              <a:t> </a:t>
            </a:r>
            <a:r>
              <a:rPr dirty="0" err="1"/>
              <a:t>sched_dep_</a:t>
            </a:r>
            <a:r>
              <a:rPr dirty="0" err="1">
                <a:solidFill>
                  <a:srgbClr val="0433FF"/>
                </a:solidFill>
              </a:rPr>
              <a:t>time</a:t>
            </a:r>
            <a:r>
              <a:rPr dirty="0"/>
              <a:t> </a:t>
            </a:r>
            <a:r>
              <a:rPr dirty="0" err="1"/>
              <a:t>arr_</a:t>
            </a:r>
            <a:r>
              <a:rPr dirty="0" err="1">
                <a:solidFill>
                  <a:srgbClr val="0433FF"/>
                </a:solidFill>
              </a:rPr>
              <a:t>time</a:t>
            </a:r>
            <a:r>
              <a:rPr dirty="0"/>
              <a:t> </a:t>
            </a:r>
            <a:r>
              <a:rPr dirty="0" err="1"/>
              <a:t>sched_arr_</a:t>
            </a:r>
            <a:r>
              <a:rPr dirty="0" err="1">
                <a:solidFill>
                  <a:srgbClr val="0433FF"/>
                </a:solidFill>
              </a:rPr>
              <a:t>time</a:t>
            </a:r>
            <a:r>
              <a:rPr dirty="0"/>
              <a:t> </a:t>
            </a:r>
            <a:r>
              <a:rPr dirty="0" err="1"/>
              <a:t>air_</a:t>
            </a:r>
            <a:r>
              <a:rPr dirty="0" err="1">
                <a:solidFill>
                  <a:srgbClr val="0433FF"/>
                </a:solidFill>
              </a:rPr>
              <a:t>time</a:t>
            </a:r>
            <a:endParaRPr dirty="0">
              <a:solidFill>
                <a:srgbClr val="0433FF"/>
              </a:solidFill>
            </a:endParaRPr>
          </a:p>
          <a:p>
            <a:pPr marL="0" lvl="4" indent="822959" defTabSz="411479">
              <a:spcBef>
                <a:spcPts val="13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&lt;</a:t>
            </a:r>
            <a:r>
              <a:rPr dirty="0" err="1"/>
              <a:t>int</a:t>
            </a:r>
            <a:r>
              <a:rPr dirty="0"/>
              <a:t>&gt;          &lt;</a:t>
            </a:r>
            <a:r>
              <a:rPr dirty="0" err="1"/>
              <a:t>int</a:t>
            </a:r>
            <a:r>
              <a:rPr dirty="0"/>
              <a:t>&gt;    &lt;</a:t>
            </a:r>
            <a:r>
              <a:rPr dirty="0" err="1"/>
              <a:t>int</a:t>
            </a:r>
            <a:r>
              <a:rPr dirty="0"/>
              <a:t>&gt;          &lt;</a:t>
            </a:r>
            <a:r>
              <a:rPr dirty="0" err="1"/>
              <a:t>int</a:t>
            </a:r>
            <a:r>
              <a:rPr dirty="0"/>
              <a:t>&gt;    &lt;</a:t>
            </a:r>
            <a:r>
              <a:rPr dirty="0" err="1"/>
              <a:t>dbl</a:t>
            </a:r>
            <a:r>
              <a:rPr dirty="0"/>
              <a:t>&gt;</a:t>
            </a:r>
          </a:p>
          <a:p>
            <a:pPr marL="0" lvl="4" indent="822959" defTabSz="411479">
              <a:spcBef>
                <a:spcPts val="13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1       517            515      830            819      227</a:t>
            </a:r>
          </a:p>
          <a:p>
            <a:pPr marL="0" lvl="4" indent="822959" defTabSz="411479">
              <a:spcBef>
                <a:spcPts val="13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2       533            529      850            830      227</a:t>
            </a:r>
          </a:p>
          <a:p>
            <a:pPr marL="0" lvl="4" indent="822959" defTabSz="411479">
              <a:spcBef>
                <a:spcPts val="13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3       542            540      923            850      160</a:t>
            </a:r>
          </a:p>
          <a:p>
            <a:pPr marL="0" lvl="4" indent="822959" defTabSz="411479">
              <a:spcBef>
                <a:spcPts val="13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4       544            545     1004           1022      183</a:t>
            </a:r>
          </a:p>
          <a:p>
            <a:pPr marL="0" lvl="4" indent="822959" defTabSz="411479">
              <a:spcBef>
                <a:spcPts val="13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5       554            600      812            837      116</a:t>
            </a:r>
          </a:p>
          <a:p>
            <a:pPr marL="0" lvl="4" indent="822959" defTabSz="411479">
              <a:spcBef>
                <a:spcPts val="13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6       554            558      740            728      150</a:t>
            </a:r>
          </a:p>
          <a:p>
            <a:pPr marL="0" lvl="4" indent="822959" defTabSz="411479">
              <a:spcBef>
                <a:spcPts val="13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7       555            600      913            854      158</a:t>
            </a:r>
          </a:p>
          <a:p>
            <a:pPr marL="0" lvl="4" indent="822959" defTabSz="411479">
              <a:spcBef>
                <a:spcPts val="13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8       557            600      709            723       53</a:t>
            </a:r>
          </a:p>
          <a:p>
            <a:pPr marL="0" lvl="4" indent="822959" defTabSz="411479">
              <a:spcBef>
                <a:spcPts val="13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9       557            600      838            846      140</a:t>
            </a:r>
          </a:p>
          <a:p>
            <a:pPr marL="0" lvl="4" indent="822959" defTabSz="411479">
              <a:spcBef>
                <a:spcPts val="13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10      558            600      753            745      138</a:t>
            </a:r>
          </a:p>
          <a:p>
            <a:pPr marL="0" lvl="4" indent="822959" defTabSz="411479">
              <a:spcBef>
                <a:spcPts val="13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... with 336,766 more rows</a:t>
            </a:r>
          </a:p>
        </p:txBody>
      </p:sp>
      <p:sp>
        <p:nvSpPr>
          <p:cNvPr id="267" name="Select variables based on name patterns"/>
          <p:cNvSpPr txBox="1"/>
          <p:nvPr/>
        </p:nvSpPr>
        <p:spPr>
          <a:xfrm>
            <a:off x="736988" y="3295767"/>
            <a:ext cx="12964154" cy="1279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57200" indent="-457200" algn="l" defTabSz="457200">
              <a:lnSpc>
                <a:spcPct val="150000"/>
              </a:lnSpc>
              <a:tabLst>
                <a:tab pos="139700" algn="l"/>
                <a:tab pos="457200" algn="l"/>
              </a:tabLst>
              <a:defRPr>
                <a:solidFill>
                  <a:srgbClr val="5A5F5E"/>
                </a:solidFill>
              </a:defRPr>
            </a:pPr>
            <a:r>
              <a:rPr dirty="0">
                <a:latin typeface="Lato Light" panose="020F0302020204030203" pitchFamily="34" charset="0"/>
              </a:rPr>
              <a:t>Select variables based on</a:t>
            </a:r>
            <a:r>
              <a:rPr dirty="0">
                <a:solidFill>
                  <a:srgbClr val="0433FF"/>
                </a:solidFill>
                <a:latin typeface="Lato Light" panose="020F0302020204030203" pitchFamily="34" charset="0"/>
              </a:rPr>
              <a:t> name patterns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electing variab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selecting variables</a:t>
            </a:r>
          </a:p>
        </p:txBody>
      </p:sp>
      <p:sp>
        <p:nvSpPr>
          <p:cNvPr id="270" name="select(flights, c(carrier, ends_with(&quot;time&quot;), contains(&quot;delay&quot;)))…"/>
          <p:cNvSpPr txBox="1">
            <a:spLocks noGrp="1"/>
          </p:cNvSpPr>
          <p:nvPr>
            <p:ph type="body" idx="1"/>
          </p:nvPr>
        </p:nvSpPr>
        <p:spPr>
          <a:xfrm>
            <a:off x="-76200" y="4333211"/>
            <a:ext cx="21607876" cy="10252247"/>
          </a:xfrm>
          <a:prstGeom prst="rect">
            <a:avLst/>
          </a:prstGeom>
          <a:solidFill>
            <a:srgbClr val="E5E5E5"/>
          </a:solidFill>
        </p:spPr>
        <p:txBody>
          <a:bodyPr/>
          <a:lstStyle/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select(flights, c(</a:t>
            </a:r>
            <a:r>
              <a:rPr dirty="0">
                <a:solidFill>
                  <a:srgbClr val="0433FF"/>
                </a:solidFill>
              </a:rPr>
              <a:t>carrier</a:t>
            </a:r>
            <a:r>
              <a:rPr dirty="0"/>
              <a:t>, </a:t>
            </a:r>
            <a:r>
              <a:rPr dirty="0" err="1"/>
              <a:t>ends_with</a:t>
            </a:r>
            <a:r>
              <a:rPr dirty="0"/>
              <a:t>("</a:t>
            </a:r>
            <a:r>
              <a:rPr dirty="0">
                <a:solidFill>
                  <a:srgbClr val="0433FF"/>
                </a:solidFill>
              </a:rPr>
              <a:t>time</a:t>
            </a:r>
            <a:r>
              <a:rPr dirty="0"/>
              <a:t>"), contains("</a:t>
            </a:r>
            <a:r>
              <a:rPr dirty="0">
                <a:solidFill>
                  <a:srgbClr val="0433FF"/>
                </a:solidFill>
              </a:rPr>
              <a:t>delay</a:t>
            </a:r>
            <a:r>
              <a:rPr dirty="0"/>
              <a:t>")))</a:t>
            </a:r>
          </a:p>
          <a:p>
            <a:pPr marL="0" lvl="4" indent="822959" defTabSz="411479">
              <a:spcBef>
                <a:spcPts val="13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A </a:t>
            </a:r>
            <a:r>
              <a:rPr dirty="0" err="1"/>
              <a:t>tibble</a:t>
            </a:r>
            <a:r>
              <a:rPr dirty="0"/>
              <a:t>: 336,776 × 8</a:t>
            </a:r>
          </a:p>
          <a:p>
            <a:pPr marL="0" lvl="4" indent="822959" defTabSz="411479">
              <a:spcBef>
                <a:spcPts val="13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</a:t>
            </a:r>
            <a:r>
              <a:rPr dirty="0">
                <a:solidFill>
                  <a:srgbClr val="0433FF"/>
                </a:solidFill>
              </a:rPr>
              <a:t>carrier</a:t>
            </a:r>
            <a:r>
              <a:rPr dirty="0"/>
              <a:t> </a:t>
            </a:r>
            <a:r>
              <a:rPr dirty="0" err="1"/>
              <a:t>dep_</a:t>
            </a:r>
            <a:r>
              <a:rPr dirty="0" err="1">
                <a:solidFill>
                  <a:srgbClr val="0433FF"/>
                </a:solidFill>
              </a:rPr>
              <a:t>time</a:t>
            </a:r>
            <a:r>
              <a:rPr dirty="0"/>
              <a:t> </a:t>
            </a:r>
            <a:r>
              <a:rPr dirty="0" err="1"/>
              <a:t>sched_dep_</a:t>
            </a:r>
            <a:r>
              <a:rPr dirty="0" err="1">
                <a:solidFill>
                  <a:srgbClr val="0433FF"/>
                </a:solidFill>
              </a:rPr>
              <a:t>time</a:t>
            </a:r>
            <a:r>
              <a:rPr dirty="0"/>
              <a:t> </a:t>
            </a:r>
            <a:r>
              <a:rPr dirty="0" err="1"/>
              <a:t>arr_</a:t>
            </a:r>
            <a:r>
              <a:rPr dirty="0" err="1">
                <a:solidFill>
                  <a:srgbClr val="0433FF"/>
                </a:solidFill>
              </a:rPr>
              <a:t>time</a:t>
            </a:r>
            <a:r>
              <a:rPr dirty="0"/>
              <a:t> </a:t>
            </a:r>
            <a:r>
              <a:rPr dirty="0" err="1"/>
              <a:t>sched_arr_</a:t>
            </a:r>
            <a:r>
              <a:rPr dirty="0" err="1">
                <a:solidFill>
                  <a:srgbClr val="0433FF"/>
                </a:solidFill>
              </a:rPr>
              <a:t>time</a:t>
            </a:r>
            <a:r>
              <a:rPr dirty="0"/>
              <a:t> </a:t>
            </a:r>
            <a:r>
              <a:rPr dirty="0" err="1"/>
              <a:t>air_</a:t>
            </a:r>
            <a:r>
              <a:rPr dirty="0" err="1">
                <a:solidFill>
                  <a:srgbClr val="0433FF"/>
                </a:solidFill>
              </a:rPr>
              <a:t>time</a:t>
            </a:r>
            <a:r>
              <a:rPr dirty="0"/>
              <a:t> </a:t>
            </a:r>
            <a:r>
              <a:rPr dirty="0" err="1"/>
              <a:t>dep_</a:t>
            </a:r>
            <a:r>
              <a:rPr dirty="0" err="1">
                <a:solidFill>
                  <a:srgbClr val="0433FF"/>
                </a:solidFill>
              </a:rPr>
              <a:t>delay</a:t>
            </a:r>
            <a:r>
              <a:rPr dirty="0"/>
              <a:t> </a:t>
            </a:r>
            <a:r>
              <a:rPr dirty="0" err="1"/>
              <a:t>arr_</a:t>
            </a:r>
            <a:r>
              <a:rPr dirty="0" err="1">
                <a:solidFill>
                  <a:srgbClr val="0433FF"/>
                </a:solidFill>
              </a:rPr>
              <a:t>delay</a:t>
            </a:r>
            <a:endParaRPr dirty="0">
              <a:solidFill>
                <a:srgbClr val="0433FF"/>
              </a:solidFill>
            </a:endParaRPr>
          </a:p>
          <a:p>
            <a:pPr marL="0" lvl="4" indent="822959" defTabSz="411479">
              <a:spcBef>
                <a:spcPts val="13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&lt;</a:t>
            </a:r>
            <a:r>
              <a:rPr dirty="0" err="1"/>
              <a:t>chr</a:t>
            </a:r>
            <a:r>
              <a:rPr dirty="0"/>
              <a:t>&gt;    &lt;</a:t>
            </a:r>
            <a:r>
              <a:rPr dirty="0" err="1"/>
              <a:t>int</a:t>
            </a:r>
            <a:r>
              <a:rPr dirty="0"/>
              <a:t>&gt;          &lt;</a:t>
            </a:r>
            <a:r>
              <a:rPr dirty="0" err="1"/>
              <a:t>int</a:t>
            </a:r>
            <a:r>
              <a:rPr dirty="0"/>
              <a:t>&gt;    &lt;</a:t>
            </a:r>
            <a:r>
              <a:rPr dirty="0" err="1"/>
              <a:t>int</a:t>
            </a:r>
            <a:r>
              <a:rPr dirty="0"/>
              <a:t>&gt;          &lt;</a:t>
            </a:r>
            <a:r>
              <a:rPr dirty="0" err="1"/>
              <a:t>int</a:t>
            </a:r>
            <a:r>
              <a:rPr dirty="0"/>
              <a:t>&gt;    &lt;</a:t>
            </a:r>
            <a:r>
              <a:rPr dirty="0" err="1"/>
              <a:t>dbl</a:t>
            </a:r>
            <a:r>
              <a:rPr dirty="0"/>
              <a:t>&gt;     &lt;</a:t>
            </a:r>
            <a:r>
              <a:rPr dirty="0" err="1"/>
              <a:t>dbl</a:t>
            </a:r>
            <a:r>
              <a:rPr dirty="0"/>
              <a:t>&gt;     &lt;</a:t>
            </a:r>
            <a:r>
              <a:rPr dirty="0" err="1"/>
              <a:t>dbl</a:t>
            </a:r>
            <a:r>
              <a:rPr dirty="0"/>
              <a:t>&gt;</a:t>
            </a:r>
          </a:p>
          <a:p>
            <a:pPr marL="0" lvl="4" indent="822959" defTabSz="411479">
              <a:spcBef>
                <a:spcPts val="13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       UA      517            515      830            819      227         2        11</a:t>
            </a:r>
          </a:p>
          <a:p>
            <a:pPr marL="0" lvl="4" indent="822959" defTabSz="411479">
              <a:spcBef>
                <a:spcPts val="13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2       UA      533            529      850            830      227         4        20</a:t>
            </a:r>
          </a:p>
          <a:p>
            <a:pPr marL="0" lvl="4" indent="822959" defTabSz="411479">
              <a:spcBef>
                <a:spcPts val="13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3       AA      542            540      923            850      160         2        33</a:t>
            </a:r>
          </a:p>
          <a:p>
            <a:pPr marL="0" lvl="4" indent="822959" defTabSz="411479">
              <a:spcBef>
                <a:spcPts val="13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4       B6      544            545     1004           1022      183        -1       -18</a:t>
            </a:r>
          </a:p>
          <a:p>
            <a:pPr marL="0" lvl="4" indent="822959" defTabSz="411479">
              <a:spcBef>
                <a:spcPts val="13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5       DL      554            600      812            837      116        -6       -25</a:t>
            </a:r>
          </a:p>
          <a:p>
            <a:pPr marL="0" lvl="4" indent="822959" defTabSz="411479">
              <a:spcBef>
                <a:spcPts val="13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6       UA      554            558      740            728      150        -4        12</a:t>
            </a:r>
          </a:p>
          <a:p>
            <a:pPr marL="0" lvl="4" indent="822959" defTabSz="411479">
              <a:spcBef>
                <a:spcPts val="13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7       B6      555            600      913            854      158        -5        19</a:t>
            </a:r>
          </a:p>
          <a:p>
            <a:pPr marL="0" lvl="4" indent="822959" defTabSz="411479">
              <a:spcBef>
                <a:spcPts val="13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8       EV      557            600      709            723       53        -3       -14</a:t>
            </a:r>
          </a:p>
          <a:p>
            <a:pPr marL="0" lvl="4" indent="822959" defTabSz="411479">
              <a:spcBef>
                <a:spcPts val="13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9       B6      557            600      838            846      140        -3        -8</a:t>
            </a:r>
          </a:p>
          <a:p>
            <a:pPr marL="0" lvl="4" indent="822959" defTabSz="411479">
              <a:spcBef>
                <a:spcPts val="13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10      AA      558            600      753            745      138        -2         8</a:t>
            </a:r>
          </a:p>
          <a:p>
            <a:pPr marL="0" lvl="4" indent="822959" defTabSz="411479">
              <a:spcBef>
                <a:spcPts val="13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... with 336,766 more rows</a:t>
            </a:r>
          </a:p>
        </p:txBody>
      </p:sp>
      <p:sp>
        <p:nvSpPr>
          <p:cNvPr id="271" name="Select variables based on multiple name patterns"/>
          <p:cNvSpPr txBox="1"/>
          <p:nvPr/>
        </p:nvSpPr>
        <p:spPr>
          <a:xfrm>
            <a:off x="736988" y="3295767"/>
            <a:ext cx="12964154" cy="981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fontScale="92500" lnSpcReduction="10000"/>
          </a:bodyPr>
          <a:lstStyle/>
          <a:p>
            <a:pPr marL="457200" indent="-457200" algn="l" defTabSz="457200">
              <a:lnSpc>
                <a:spcPct val="150000"/>
              </a:lnSpc>
              <a:tabLst>
                <a:tab pos="139700" algn="l"/>
                <a:tab pos="457200" algn="l"/>
              </a:tabLst>
              <a:defRPr>
                <a:solidFill>
                  <a:srgbClr val="5A5F5E"/>
                </a:solidFill>
              </a:defRPr>
            </a:pPr>
            <a:r>
              <a:rPr dirty="0">
                <a:latin typeface="Lato Light" panose="020F0302020204030203" pitchFamily="34" charset="0"/>
              </a:rPr>
              <a:t>Select variables based on</a:t>
            </a:r>
            <a:r>
              <a:rPr dirty="0">
                <a:solidFill>
                  <a:srgbClr val="0433FF"/>
                </a:solidFill>
                <a:latin typeface="Lato Light" panose="020F0302020204030203" pitchFamily="34" charset="0"/>
              </a:rPr>
              <a:t> multiple name patterns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F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rerequisites"/>
          <p:cNvSpPr txBox="1">
            <a:spLocks noGrp="1"/>
          </p:cNvSpPr>
          <p:nvPr>
            <p:ph type="title"/>
          </p:nvPr>
        </p:nvSpPr>
        <p:spPr>
          <a:xfrm>
            <a:off x="673100" y="4572000"/>
            <a:ext cx="11967135" cy="4559300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>
                <a:latin typeface="Lato Light" panose="020F0302020204030203" pitchFamily="34" charset="0"/>
              </a:rPr>
              <a:t>INTRO TO THE TIDYVERSE</a:t>
            </a:r>
            <a:endParaRPr dirty="0"/>
          </a:p>
        </p:txBody>
      </p:sp>
      <p:pic>
        <p:nvPicPr>
          <p:cNvPr id="147" name="Image" descr="Image"/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12026485" y="104359"/>
            <a:ext cx="13507280" cy="13507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variable plac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variable placement</a:t>
            </a:r>
          </a:p>
        </p:txBody>
      </p:sp>
      <p:sp>
        <p:nvSpPr>
          <p:cNvPr id="274" name="select(flights, time_hour, air_time, everything())…"/>
          <p:cNvSpPr txBox="1">
            <a:spLocks noGrp="1"/>
          </p:cNvSpPr>
          <p:nvPr>
            <p:ph type="body" idx="1"/>
          </p:nvPr>
        </p:nvSpPr>
        <p:spPr>
          <a:xfrm>
            <a:off x="-76200" y="4345911"/>
            <a:ext cx="21607876" cy="11357813"/>
          </a:xfrm>
          <a:prstGeom prst="rect">
            <a:avLst/>
          </a:prstGeom>
          <a:solidFill>
            <a:srgbClr val="E5E5E5"/>
          </a:solidFill>
        </p:spPr>
        <p:txBody>
          <a:bodyPr/>
          <a:lstStyle/>
          <a:p>
            <a:pPr marL="0" lvl="4" indent="804672" defTabSz="402336">
              <a:spcBef>
                <a:spcPts val="400"/>
              </a:spcBef>
              <a:buSzTx/>
              <a:buNone/>
              <a:defRPr sz="2904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select(flights, </a:t>
            </a:r>
            <a:r>
              <a:rPr dirty="0" err="1">
                <a:solidFill>
                  <a:srgbClr val="0433FF"/>
                </a:solidFill>
              </a:rPr>
              <a:t>time_hour</a:t>
            </a:r>
            <a:r>
              <a:rPr dirty="0"/>
              <a:t>, </a:t>
            </a:r>
            <a:r>
              <a:rPr dirty="0" err="1">
                <a:solidFill>
                  <a:srgbClr val="0433FF"/>
                </a:solidFill>
              </a:rPr>
              <a:t>air_time</a:t>
            </a:r>
            <a:r>
              <a:rPr dirty="0"/>
              <a:t>, everything())</a:t>
            </a:r>
          </a:p>
          <a:p>
            <a:pPr marL="0" lvl="4" indent="804672" defTabSz="402336">
              <a:spcBef>
                <a:spcPts val="1300"/>
              </a:spcBef>
              <a:buSzTx/>
              <a:buNone/>
              <a:defRPr sz="2904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A </a:t>
            </a:r>
            <a:r>
              <a:rPr dirty="0" err="1"/>
              <a:t>tibble</a:t>
            </a:r>
            <a:r>
              <a:rPr dirty="0"/>
              <a:t>: 336,776 × 19</a:t>
            </a:r>
          </a:p>
          <a:p>
            <a:pPr marL="0" lvl="4" indent="804672" defTabSz="402336">
              <a:spcBef>
                <a:spcPts val="1300"/>
              </a:spcBef>
              <a:buSzTx/>
              <a:buNone/>
              <a:defRPr sz="2904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       </a:t>
            </a:r>
            <a:r>
              <a:rPr dirty="0" err="1">
                <a:solidFill>
                  <a:srgbClr val="0433FF"/>
                </a:solidFill>
              </a:rPr>
              <a:t>time_hour</a:t>
            </a:r>
            <a:r>
              <a:rPr dirty="0"/>
              <a:t> </a:t>
            </a:r>
            <a:r>
              <a:rPr dirty="0" err="1">
                <a:solidFill>
                  <a:srgbClr val="0433FF"/>
                </a:solidFill>
              </a:rPr>
              <a:t>air_time</a:t>
            </a:r>
            <a:r>
              <a:rPr dirty="0"/>
              <a:t>  year month   day </a:t>
            </a:r>
            <a:r>
              <a:rPr dirty="0" err="1"/>
              <a:t>dep_time</a:t>
            </a:r>
            <a:r>
              <a:rPr dirty="0"/>
              <a:t> </a:t>
            </a:r>
            <a:r>
              <a:rPr dirty="0" err="1"/>
              <a:t>sched_dep_time</a:t>
            </a:r>
            <a:r>
              <a:rPr dirty="0"/>
              <a:t> </a:t>
            </a:r>
            <a:r>
              <a:rPr dirty="0" err="1"/>
              <a:t>dep_delay</a:t>
            </a:r>
            <a:r>
              <a:rPr dirty="0"/>
              <a:t> </a:t>
            </a:r>
            <a:r>
              <a:rPr dirty="0" err="1"/>
              <a:t>arr_time</a:t>
            </a:r>
            <a:endParaRPr dirty="0"/>
          </a:p>
          <a:p>
            <a:pPr marL="0" lvl="4" indent="804672" defTabSz="402336">
              <a:spcBef>
                <a:spcPts val="1300"/>
              </a:spcBef>
              <a:buSzTx/>
              <a:buNone/>
              <a:defRPr sz="2904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          &lt;</a:t>
            </a:r>
            <a:r>
              <a:rPr dirty="0" err="1"/>
              <a:t>dttm</a:t>
            </a:r>
            <a:r>
              <a:rPr dirty="0"/>
              <a:t>&gt;    &lt;</a:t>
            </a:r>
            <a:r>
              <a:rPr dirty="0" err="1"/>
              <a:t>dbl</a:t>
            </a:r>
            <a:r>
              <a:rPr dirty="0"/>
              <a:t>&gt; &lt;</a:t>
            </a:r>
            <a:r>
              <a:rPr dirty="0" err="1"/>
              <a:t>int</a:t>
            </a:r>
            <a:r>
              <a:rPr dirty="0"/>
              <a:t>&gt; &lt;</a:t>
            </a:r>
            <a:r>
              <a:rPr dirty="0" err="1"/>
              <a:t>int</a:t>
            </a:r>
            <a:r>
              <a:rPr dirty="0"/>
              <a:t>&gt; &lt;</a:t>
            </a:r>
            <a:r>
              <a:rPr dirty="0" err="1"/>
              <a:t>int</a:t>
            </a:r>
            <a:r>
              <a:rPr dirty="0"/>
              <a:t>&gt;    &lt;</a:t>
            </a:r>
            <a:r>
              <a:rPr dirty="0" err="1"/>
              <a:t>int</a:t>
            </a:r>
            <a:r>
              <a:rPr dirty="0"/>
              <a:t>&gt;          &lt;</a:t>
            </a:r>
            <a:r>
              <a:rPr dirty="0" err="1"/>
              <a:t>int</a:t>
            </a:r>
            <a:r>
              <a:rPr dirty="0"/>
              <a:t>&gt;     &lt;</a:t>
            </a:r>
            <a:r>
              <a:rPr dirty="0" err="1"/>
              <a:t>dbl</a:t>
            </a:r>
            <a:r>
              <a:rPr dirty="0"/>
              <a:t>&gt;    &lt;</a:t>
            </a:r>
            <a:r>
              <a:rPr dirty="0" err="1"/>
              <a:t>int</a:t>
            </a:r>
            <a:r>
              <a:rPr dirty="0"/>
              <a:t>&gt;</a:t>
            </a:r>
          </a:p>
          <a:p>
            <a:pPr marL="0" lvl="4" indent="804672" defTabSz="402336">
              <a:spcBef>
                <a:spcPts val="1300"/>
              </a:spcBef>
              <a:buSzTx/>
              <a:buNone/>
              <a:defRPr sz="2904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  2013-01-01 05:00:00      227  2013     1     1      517            515         2      830</a:t>
            </a:r>
          </a:p>
          <a:p>
            <a:pPr marL="0" lvl="4" indent="804672" defTabSz="402336">
              <a:spcBef>
                <a:spcPts val="1300"/>
              </a:spcBef>
              <a:buSzTx/>
              <a:buNone/>
              <a:defRPr sz="2904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2  2013-01-01 05:00:00      227  2013     1     1      533            529         4      850</a:t>
            </a:r>
          </a:p>
          <a:p>
            <a:pPr marL="0" lvl="4" indent="804672" defTabSz="402336">
              <a:spcBef>
                <a:spcPts val="1300"/>
              </a:spcBef>
              <a:buSzTx/>
              <a:buNone/>
              <a:defRPr sz="2904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3  2013-01-01 05:00:00      160  2013     1     1      542            540         2      923</a:t>
            </a:r>
          </a:p>
          <a:p>
            <a:pPr marL="0" lvl="4" indent="804672" defTabSz="402336">
              <a:spcBef>
                <a:spcPts val="1300"/>
              </a:spcBef>
              <a:buSzTx/>
              <a:buNone/>
              <a:defRPr sz="2904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4  2013-01-01 05:00:00      183  2013     1     1      544            545        -1     1004</a:t>
            </a:r>
          </a:p>
          <a:p>
            <a:pPr marL="0" lvl="4" indent="804672" defTabSz="402336">
              <a:spcBef>
                <a:spcPts val="1300"/>
              </a:spcBef>
              <a:buSzTx/>
              <a:buNone/>
              <a:defRPr sz="2904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5  2013-01-01 06:00:00      116  2013     1     1      554            600        -6      812</a:t>
            </a:r>
          </a:p>
          <a:p>
            <a:pPr marL="0" lvl="4" indent="804672" defTabSz="402336">
              <a:spcBef>
                <a:spcPts val="1300"/>
              </a:spcBef>
              <a:buSzTx/>
              <a:buNone/>
              <a:defRPr sz="2904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6  2013-01-01 05:00:00      150  2013     1     1      554            558        -4      740</a:t>
            </a:r>
          </a:p>
          <a:p>
            <a:pPr marL="0" lvl="4" indent="804672" defTabSz="402336">
              <a:spcBef>
                <a:spcPts val="1300"/>
              </a:spcBef>
              <a:buSzTx/>
              <a:buNone/>
              <a:defRPr sz="2904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7  2013-01-01 06:00:00      158  2013     1     1      555            600        -5      913</a:t>
            </a:r>
          </a:p>
          <a:p>
            <a:pPr marL="0" lvl="4" indent="804672" defTabSz="402336">
              <a:spcBef>
                <a:spcPts val="1300"/>
              </a:spcBef>
              <a:buSzTx/>
              <a:buNone/>
              <a:defRPr sz="2904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8  2013-01-01 06:00:00       53  2013     1     1      557            600        -3      709</a:t>
            </a:r>
          </a:p>
          <a:p>
            <a:pPr marL="0" lvl="4" indent="804672" defTabSz="402336">
              <a:spcBef>
                <a:spcPts val="1300"/>
              </a:spcBef>
              <a:buSzTx/>
              <a:buNone/>
              <a:defRPr sz="2904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9  2013-01-01 06:00:00      140  2013     1     1      557            600        -3      838</a:t>
            </a:r>
          </a:p>
          <a:p>
            <a:pPr marL="0" lvl="4" indent="804672" defTabSz="402336">
              <a:spcBef>
                <a:spcPts val="1300"/>
              </a:spcBef>
              <a:buSzTx/>
              <a:buNone/>
              <a:defRPr sz="2904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10 2013-01-01 06:00:00      138  2013     1     1      558            600        -2      753</a:t>
            </a:r>
          </a:p>
          <a:p>
            <a:pPr marL="0" lvl="4" indent="804672" defTabSz="402336">
              <a:spcBef>
                <a:spcPts val="1300"/>
              </a:spcBef>
              <a:buSzTx/>
              <a:buNone/>
              <a:defRPr sz="2904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... with 336,766 more rows, and 10 more variables: </a:t>
            </a:r>
            <a:r>
              <a:rPr dirty="0" err="1"/>
              <a:t>sched_arr_time</a:t>
            </a:r>
            <a:r>
              <a:rPr dirty="0"/>
              <a:t> &lt;</a:t>
            </a:r>
            <a:r>
              <a:rPr dirty="0" err="1"/>
              <a:t>int</a:t>
            </a:r>
            <a:r>
              <a:rPr dirty="0"/>
              <a:t>&gt;, </a:t>
            </a:r>
            <a:r>
              <a:rPr dirty="0" err="1"/>
              <a:t>arr_delay</a:t>
            </a:r>
            <a:r>
              <a:rPr dirty="0"/>
              <a:t> &lt;</a:t>
            </a:r>
            <a:r>
              <a:rPr dirty="0" err="1"/>
              <a:t>dbl</a:t>
            </a:r>
            <a:r>
              <a:rPr dirty="0"/>
              <a:t>&gt;,</a:t>
            </a:r>
          </a:p>
          <a:p>
            <a:pPr marL="0" lvl="4" indent="804672" defTabSz="402336">
              <a:spcBef>
                <a:spcPts val="1300"/>
              </a:spcBef>
              <a:buSzTx/>
              <a:buNone/>
              <a:defRPr sz="2904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  carrier &lt;</a:t>
            </a:r>
            <a:r>
              <a:rPr dirty="0" err="1"/>
              <a:t>chr</a:t>
            </a:r>
            <a:r>
              <a:rPr dirty="0"/>
              <a:t>&gt;, flight &lt;</a:t>
            </a:r>
            <a:r>
              <a:rPr dirty="0" err="1"/>
              <a:t>int</a:t>
            </a:r>
            <a:r>
              <a:rPr dirty="0"/>
              <a:t>&gt;, </a:t>
            </a:r>
            <a:r>
              <a:rPr dirty="0" err="1"/>
              <a:t>tailnum</a:t>
            </a:r>
            <a:r>
              <a:rPr dirty="0"/>
              <a:t> &lt;</a:t>
            </a:r>
            <a:r>
              <a:rPr dirty="0" err="1"/>
              <a:t>chr</a:t>
            </a:r>
            <a:r>
              <a:rPr dirty="0"/>
              <a:t>&gt;, origin &lt;</a:t>
            </a:r>
            <a:r>
              <a:rPr dirty="0" err="1"/>
              <a:t>chr</a:t>
            </a:r>
            <a:r>
              <a:rPr dirty="0"/>
              <a:t>&gt;, </a:t>
            </a:r>
            <a:r>
              <a:rPr dirty="0" err="1"/>
              <a:t>dest</a:t>
            </a:r>
            <a:r>
              <a:rPr dirty="0"/>
              <a:t> &lt;</a:t>
            </a:r>
            <a:r>
              <a:rPr dirty="0" err="1"/>
              <a:t>chr</a:t>
            </a:r>
            <a:r>
              <a:rPr dirty="0"/>
              <a:t>&gt;, distance &lt;</a:t>
            </a:r>
            <a:r>
              <a:rPr dirty="0" err="1"/>
              <a:t>dbl</a:t>
            </a:r>
            <a:r>
              <a:rPr dirty="0"/>
              <a:t>&gt;,</a:t>
            </a:r>
          </a:p>
          <a:p>
            <a:pPr marL="0" lvl="4" indent="804672" defTabSz="402336">
              <a:spcBef>
                <a:spcPts val="1300"/>
              </a:spcBef>
              <a:buSzTx/>
              <a:buNone/>
              <a:defRPr sz="2904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  hour &lt;</a:t>
            </a:r>
            <a:r>
              <a:rPr dirty="0" err="1"/>
              <a:t>dbl</a:t>
            </a:r>
            <a:r>
              <a:rPr dirty="0"/>
              <a:t>&gt;, minute &lt;</a:t>
            </a:r>
            <a:r>
              <a:rPr dirty="0" err="1"/>
              <a:t>dbl</a:t>
            </a:r>
            <a:r>
              <a:rPr dirty="0"/>
              <a:t>&gt;</a:t>
            </a:r>
          </a:p>
        </p:txBody>
      </p:sp>
      <p:sp>
        <p:nvSpPr>
          <p:cNvPr id="275" name="Sometimes we just want to change the order of variables"/>
          <p:cNvSpPr txBox="1"/>
          <p:nvPr/>
        </p:nvSpPr>
        <p:spPr>
          <a:xfrm>
            <a:off x="736988" y="3295767"/>
            <a:ext cx="15266421" cy="981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fontScale="92500" lnSpcReduction="10000"/>
          </a:bodyPr>
          <a:lstStyle/>
          <a:p>
            <a:pPr marL="457200" indent="-457200" algn="l" defTabSz="457200">
              <a:lnSpc>
                <a:spcPct val="150000"/>
              </a:lnSpc>
              <a:tabLst>
                <a:tab pos="139700" algn="l"/>
                <a:tab pos="457200" algn="l"/>
              </a:tabLst>
              <a:defRPr>
                <a:solidFill>
                  <a:srgbClr val="5A5F5E"/>
                </a:solidFill>
              </a:defRPr>
            </a:pPr>
            <a:r>
              <a:rPr dirty="0">
                <a:latin typeface="Lato Light" panose="020F0302020204030203" pitchFamily="34" charset="0"/>
              </a:rPr>
              <a:t>Sometimes we just want to change the </a:t>
            </a:r>
            <a:r>
              <a:rPr dirty="0">
                <a:solidFill>
                  <a:srgbClr val="0433FF"/>
                </a:solidFill>
                <a:latin typeface="Lato Light" panose="020F0302020204030203" pitchFamily="34" charset="0"/>
              </a:rPr>
              <a:t>order of variables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renaming variab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renaming variables</a:t>
            </a:r>
          </a:p>
        </p:txBody>
      </p:sp>
      <p:sp>
        <p:nvSpPr>
          <p:cNvPr id="278" name="rename(flights, ANNOYING = dep_delay)…"/>
          <p:cNvSpPr txBox="1">
            <a:spLocks noGrp="1"/>
          </p:cNvSpPr>
          <p:nvPr>
            <p:ph type="body" idx="1"/>
          </p:nvPr>
        </p:nvSpPr>
        <p:spPr>
          <a:xfrm>
            <a:off x="-76200" y="4333211"/>
            <a:ext cx="21607876" cy="11590731"/>
          </a:xfrm>
          <a:prstGeom prst="rect">
            <a:avLst/>
          </a:prstGeom>
          <a:solidFill>
            <a:srgbClr val="E5E5E5"/>
          </a:solidFill>
        </p:spPr>
        <p:txBody>
          <a:bodyPr/>
          <a:lstStyle/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rename(flights, </a:t>
            </a:r>
            <a:r>
              <a:rPr dirty="0">
                <a:solidFill>
                  <a:srgbClr val="0433FF"/>
                </a:solidFill>
              </a:rPr>
              <a:t>ANNOYING</a:t>
            </a:r>
            <a:r>
              <a:rPr dirty="0"/>
              <a:t> = </a:t>
            </a:r>
            <a:r>
              <a:rPr dirty="0" err="1"/>
              <a:t>dep_delay</a:t>
            </a:r>
            <a:r>
              <a:rPr dirty="0"/>
              <a:t>)</a:t>
            </a:r>
          </a:p>
          <a:p>
            <a:pPr marL="0" lvl="4" indent="822959" defTabSz="411479">
              <a:spcBef>
                <a:spcPts val="13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A </a:t>
            </a:r>
            <a:r>
              <a:rPr dirty="0" err="1"/>
              <a:t>tibble</a:t>
            </a:r>
            <a:r>
              <a:rPr dirty="0"/>
              <a:t>: 336,776 × 19</a:t>
            </a:r>
          </a:p>
          <a:p>
            <a:pPr marL="0" lvl="4" indent="822959" defTabSz="411479">
              <a:spcBef>
                <a:spcPts val="13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year month   day </a:t>
            </a:r>
            <a:r>
              <a:rPr dirty="0" err="1"/>
              <a:t>dep_time</a:t>
            </a:r>
            <a:r>
              <a:rPr dirty="0"/>
              <a:t> </a:t>
            </a:r>
            <a:r>
              <a:rPr dirty="0" err="1"/>
              <a:t>sched_dep_time</a:t>
            </a:r>
            <a:r>
              <a:rPr dirty="0"/>
              <a:t> </a:t>
            </a:r>
            <a:r>
              <a:rPr dirty="0">
                <a:solidFill>
                  <a:srgbClr val="0433FF"/>
                </a:solidFill>
              </a:rPr>
              <a:t>ANNOYING</a:t>
            </a:r>
            <a:r>
              <a:rPr dirty="0"/>
              <a:t> </a:t>
            </a:r>
            <a:r>
              <a:rPr dirty="0" err="1"/>
              <a:t>arr_time</a:t>
            </a:r>
            <a:r>
              <a:rPr dirty="0"/>
              <a:t> </a:t>
            </a:r>
            <a:r>
              <a:rPr dirty="0" err="1"/>
              <a:t>sched_arr_time</a:t>
            </a:r>
            <a:r>
              <a:rPr dirty="0"/>
              <a:t> </a:t>
            </a:r>
            <a:r>
              <a:rPr dirty="0" err="1"/>
              <a:t>arr_delay</a:t>
            </a:r>
            <a:endParaRPr dirty="0"/>
          </a:p>
          <a:p>
            <a:pPr marL="0" lvl="4" indent="822959" defTabSz="411479">
              <a:spcBef>
                <a:spcPts val="13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&lt;</a:t>
            </a:r>
            <a:r>
              <a:rPr dirty="0" err="1"/>
              <a:t>int</a:t>
            </a:r>
            <a:r>
              <a:rPr dirty="0"/>
              <a:t>&gt; &lt;</a:t>
            </a:r>
            <a:r>
              <a:rPr dirty="0" err="1"/>
              <a:t>int</a:t>
            </a:r>
            <a:r>
              <a:rPr dirty="0"/>
              <a:t>&gt; &lt;</a:t>
            </a:r>
            <a:r>
              <a:rPr dirty="0" err="1"/>
              <a:t>int</a:t>
            </a:r>
            <a:r>
              <a:rPr dirty="0"/>
              <a:t>&gt;    &lt;</a:t>
            </a:r>
            <a:r>
              <a:rPr dirty="0" err="1"/>
              <a:t>int</a:t>
            </a:r>
            <a:r>
              <a:rPr dirty="0"/>
              <a:t>&gt;          &lt;</a:t>
            </a:r>
            <a:r>
              <a:rPr dirty="0" err="1"/>
              <a:t>int</a:t>
            </a:r>
            <a:r>
              <a:rPr dirty="0"/>
              <a:t>&gt;    &lt;</a:t>
            </a:r>
            <a:r>
              <a:rPr dirty="0" err="1"/>
              <a:t>dbl</a:t>
            </a:r>
            <a:r>
              <a:rPr dirty="0"/>
              <a:t>&gt;    &lt;</a:t>
            </a:r>
            <a:r>
              <a:rPr dirty="0" err="1"/>
              <a:t>int</a:t>
            </a:r>
            <a:r>
              <a:rPr dirty="0"/>
              <a:t>&gt;          &lt;</a:t>
            </a:r>
            <a:r>
              <a:rPr dirty="0" err="1"/>
              <a:t>int</a:t>
            </a:r>
            <a:r>
              <a:rPr dirty="0"/>
              <a:t>&gt;     &lt;</a:t>
            </a:r>
            <a:r>
              <a:rPr dirty="0" err="1"/>
              <a:t>dbl</a:t>
            </a:r>
            <a:r>
              <a:rPr dirty="0"/>
              <a:t>&gt;</a:t>
            </a:r>
          </a:p>
          <a:p>
            <a:pPr marL="0" lvl="4" indent="822959" defTabSz="411479">
              <a:spcBef>
                <a:spcPts val="13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1   2013     1     1      517            515        2      830            819        11</a:t>
            </a:r>
          </a:p>
          <a:p>
            <a:pPr marL="0" lvl="4" indent="822959" defTabSz="411479">
              <a:spcBef>
                <a:spcPts val="13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2   2013     1     1      533            529        4      850            830        20</a:t>
            </a:r>
          </a:p>
          <a:p>
            <a:pPr marL="0" lvl="4" indent="822959" defTabSz="411479">
              <a:spcBef>
                <a:spcPts val="13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3   2013     1     1      542            540        2      923            850        33</a:t>
            </a:r>
          </a:p>
          <a:p>
            <a:pPr marL="0" lvl="4" indent="822959" defTabSz="411479">
              <a:spcBef>
                <a:spcPts val="13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4   2013     1     1      544            545       -1     1004           1022       -18</a:t>
            </a:r>
          </a:p>
          <a:p>
            <a:pPr marL="0" lvl="4" indent="822959" defTabSz="411479">
              <a:spcBef>
                <a:spcPts val="13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5   2013     1     1      554            600       -6      812            837       -25</a:t>
            </a:r>
          </a:p>
          <a:p>
            <a:pPr marL="0" lvl="4" indent="822959" defTabSz="411479">
              <a:spcBef>
                <a:spcPts val="13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6   2013     1     1      554            558       -4      740            728        12</a:t>
            </a:r>
          </a:p>
          <a:p>
            <a:pPr marL="0" lvl="4" indent="822959" defTabSz="411479">
              <a:spcBef>
                <a:spcPts val="13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7   2013     1     1      555            600       -5      913            854        19</a:t>
            </a:r>
          </a:p>
          <a:p>
            <a:pPr marL="0" lvl="4" indent="822959" defTabSz="411479">
              <a:spcBef>
                <a:spcPts val="13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8   2013     1     1      557            600       -3      709            723       -14</a:t>
            </a:r>
          </a:p>
          <a:p>
            <a:pPr marL="0" lvl="4" indent="822959" defTabSz="411479">
              <a:spcBef>
                <a:spcPts val="13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9   2013     1     1      557            600       -3      838            846        -8</a:t>
            </a:r>
          </a:p>
          <a:p>
            <a:pPr marL="0" lvl="4" indent="822959" defTabSz="411479">
              <a:spcBef>
                <a:spcPts val="13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10  2013     1     1      558            600       -2      753            745         8</a:t>
            </a:r>
          </a:p>
          <a:p>
            <a:pPr marL="0" lvl="4" indent="822959" defTabSz="411479">
              <a:spcBef>
                <a:spcPts val="13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... with 336,766 more rows, and 10 more variables: carrier &lt;</a:t>
            </a:r>
            <a:r>
              <a:rPr dirty="0" err="1"/>
              <a:t>chr</a:t>
            </a:r>
            <a:r>
              <a:rPr dirty="0"/>
              <a:t>&gt;, flight &lt;</a:t>
            </a:r>
            <a:r>
              <a:rPr dirty="0" err="1"/>
              <a:t>int</a:t>
            </a:r>
            <a:r>
              <a:rPr dirty="0"/>
              <a:t>&gt;,</a:t>
            </a:r>
          </a:p>
          <a:p>
            <a:pPr marL="0" lvl="4" indent="822959" defTabSz="411479">
              <a:spcBef>
                <a:spcPts val="13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  </a:t>
            </a:r>
            <a:r>
              <a:rPr dirty="0" err="1"/>
              <a:t>tailnum</a:t>
            </a:r>
            <a:r>
              <a:rPr dirty="0"/>
              <a:t> &lt;</a:t>
            </a:r>
            <a:r>
              <a:rPr dirty="0" err="1"/>
              <a:t>chr</a:t>
            </a:r>
            <a:r>
              <a:rPr dirty="0"/>
              <a:t>&gt;, origin &lt;</a:t>
            </a:r>
            <a:r>
              <a:rPr dirty="0" err="1"/>
              <a:t>chr</a:t>
            </a:r>
            <a:r>
              <a:rPr dirty="0"/>
              <a:t>&gt;, </a:t>
            </a:r>
            <a:r>
              <a:rPr dirty="0" err="1"/>
              <a:t>dest</a:t>
            </a:r>
            <a:r>
              <a:rPr dirty="0"/>
              <a:t> &lt;</a:t>
            </a:r>
            <a:r>
              <a:rPr dirty="0" err="1"/>
              <a:t>chr</a:t>
            </a:r>
            <a:r>
              <a:rPr dirty="0"/>
              <a:t>&gt;, </a:t>
            </a:r>
            <a:r>
              <a:rPr dirty="0" err="1"/>
              <a:t>air_time</a:t>
            </a:r>
            <a:r>
              <a:rPr dirty="0"/>
              <a:t> &lt;</a:t>
            </a:r>
            <a:r>
              <a:rPr dirty="0" err="1"/>
              <a:t>dbl</a:t>
            </a:r>
            <a:r>
              <a:rPr dirty="0"/>
              <a:t>&gt;, distance &lt;</a:t>
            </a:r>
            <a:r>
              <a:rPr dirty="0" err="1"/>
              <a:t>dbl</a:t>
            </a:r>
            <a:r>
              <a:rPr dirty="0"/>
              <a:t>&gt;,</a:t>
            </a:r>
          </a:p>
          <a:p>
            <a:pPr marL="0" lvl="4" indent="822959" defTabSz="411479">
              <a:spcBef>
                <a:spcPts val="13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  hour &lt;</a:t>
            </a:r>
            <a:r>
              <a:rPr dirty="0" err="1"/>
              <a:t>dbl</a:t>
            </a:r>
            <a:r>
              <a:rPr dirty="0"/>
              <a:t>&gt;, minute &lt;</a:t>
            </a:r>
            <a:r>
              <a:rPr dirty="0" err="1"/>
              <a:t>dbl</a:t>
            </a:r>
            <a:r>
              <a:rPr dirty="0"/>
              <a:t>&gt;, </a:t>
            </a:r>
            <a:r>
              <a:rPr dirty="0" err="1"/>
              <a:t>time_hour</a:t>
            </a:r>
            <a:r>
              <a:rPr dirty="0"/>
              <a:t> &lt;</a:t>
            </a:r>
            <a:r>
              <a:rPr dirty="0" err="1"/>
              <a:t>dttm</a:t>
            </a:r>
            <a:r>
              <a:rPr dirty="0"/>
              <a:t>&gt;</a:t>
            </a:r>
          </a:p>
        </p:txBody>
      </p:sp>
      <p:sp>
        <p:nvSpPr>
          <p:cNvPr id="279" name="Other times we just want to rename our variables:"/>
          <p:cNvSpPr txBox="1"/>
          <p:nvPr/>
        </p:nvSpPr>
        <p:spPr>
          <a:xfrm>
            <a:off x="736988" y="3295767"/>
            <a:ext cx="12964154" cy="981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fontScale="92500" lnSpcReduction="10000"/>
          </a:bodyPr>
          <a:lstStyle/>
          <a:p>
            <a:pPr marL="457200" indent="-457200" algn="l" defTabSz="457200">
              <a:lnSpc>
                <a:spcPct val="150000"/>
              </a:lnSpc>
              <a:tabLst>
                <a:tab pos="139700" algn="l"/>
                <a:tab pos="457200" algn="l"/>
              </a:tabLst>
              <a:defRPr>
                <a:solidFill>
                  <a:srgbClr val="5A5F5E"/>
                </a:solidFill>
              </a:defRPr>
            </a:pPr>
            <a:r>
              <a:rPr dirty="0">
                <a:latin typeface="Lato Light" panose="020F0302020204030203" pitchFamily="34" charset="0"/>
              </a:rPr>
              <a:t>Other times we just want to </a:t>
            </a:r>
            <a:r>
              <a:rPr dirty="0">
                <a:solidFill>
                  <a:srgbClr val="0433FF"/>
                </a:solidFill>
                <a:latin typeface="Lato Light" panose="020F0302020204030203" pitchFamily="34" charset="0"/>
              </a:rPr>
              <a:t>rename our variables: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Your turn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493"/>
                </a:solidFill>
              </a:defRPr>
            </a:lvl1pPr>
          </a:lstStyle>
          <a:p>
            <a:r>
              <a:t>Your turn!</a:t>
            </a:r>
          </a:p>
        </p:txBody>
      </p:sp>
      <p:sp>
        <p:nvSpPr>
          <p:cNvPr id="282" name="What happens if you include the name of a variable multiple times in a select() call?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840105" indent="-840105" defTabSz="520065">
              <a:spcBef>
                <a:spcPts val="4000"/>
              </a:spcBef>
              <a:buSzPct val="100000"/>
              <a:buAutoNum type="arabicPeriod"/>
              <a:defRPr sz="5040">
                <a:solidFill>
                  <a:srgbClr val="005493"/>
                </a:solidFill>
              </a:defRPr>
            </a:pPr>
            <a:r>
              <a:rPr dirty="0"/>
              <a:t>What happens if you include the name of a variable multiple times in a </a:t>
            </a:r>
            <a:r>
              <a:rPr sz="4599" dirty="0">
                <a:latin typeface="Monaco"/>
                <a:ea typeface="Monaco"/>
                <a:cs typeface="Monaco"/>
                <a:sym typeface="Monaco"/>
              </a:rPr>
              <a:t>select()</a:t>
            </a:r>
            <a:r>
              <a:rPr dirty="0"/>
              <a:t> call?</a:t>
            </a:r>
          </a:p>
          <a:p>
            <a:pPr marL="840105" indent="-840105" defTabSz="520065">
              <a:spcBef>
                <a:spcPts val="4000"/>
              </a:spcBef>
              <a:buSzPct val="100000"/>
              <a:buAutoNum type="arabicPeriod"/>
              <a:defRPr sz="5040">
                <a:solidFill>
                  <a:srgbClr val="005493"/>
                </a:solidFill>
              </a:defRPr>
            </a:pPr>
            <a:r>
              <a:rPr dirty="0"/>
              <a:t>What does the </a:t>
            </a:r>
            <a:r>
              <a:rPr sz="4662" dirty="0" err="1">
                <a:latin typeface="Monaco"/>
                <a:ea typeface="Monaco"/>
                <a:cs typeface="Monaco"/>
                <a:sym typeface="Monaco"/>
              </a:rPr>
              <a:t>one_of</a:t>
            </a:r>
            <a:r>
              <a:rPr sz="4662" dirty="0">
                <a:latin typeface="Monaco"/>
                <a:ea typeface="Monaco"/>
                <a:cs typeface="Monaco"/>
                <a:sym typeface="Monaco"/>
              </a:rPr>
              <a:t>()</a:t>
            </a:r>
            <a:r>
              <a:rPr dirty="0"/>
              <a:t> function do? Why might it be helpful in conjunction with this vector?</a:t>
            </a:r>
          </a:p>
          <a:p>
            <a:pPr marL="0" lvl="5" indent="720090" defTabSz="520065">
              <a:lnSpc>
                <a:spcPct val="120000"/>
              </a:lnSpc>
              <a:spcBef>
                <a:spcPts val="4000"/>
              </a:spcBef>
              <a:buSzTx/>
              <a:buNone/>
              <a:defRPr sz="4662">
                <a:solidFill>
                  <a:srgbClr val="00549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vars &lt;- c("MONTH", "month", "day", "</a:t>
            </a:r>
            <a:r>
              <a:rPr dirty="0" err="1"/>
              <a:t>dep_delay</a:t>
            </a:r>
            <a:r>
              <a:rPr dirty="0"/>
              <a:t>", "</a:t>
            </a:r>
            <a:r>
              <a:rPr dirty="0" err="1"/>
              <a:t>arr_delay</a:t>
            </a:r>
            <a:r>
              <a:rPr dirty="0"/>
              <a:t>")</a:t>
            </a:r>
          </a:p>
          <a:p>
            <a:pPr marL="840105" indent="-840105" defTabSz="520065">
              <a:spcBef>
                <a:spcPts val="4000"/>
              </a:spcBef>
              <a:buSzPct val="100000"/>
              <a:buAutoNum type="arabicPeriod"/>
              <a:defRPr sz="5040">
                <a:solidFill>
                  <a:srgbClr val="005493"/>
                </a:solidFill>
              </a:defRPr>
            </a:pPr>
            <a:r>
              <a:rPr dirty="0"/>
              <a:t>Does the result of running the following code surprise you? How do the select helpers deal with case by default? How can you change that default?</a:t>
            </a:r>
          </a:p>
          <a:p>
            <a:pPr marL="0" lvl="5" indent="720090" defTabSz="520065">
              <a:lnSpc>
                <a:spcPct val="120000"/>
              </a:lnSpc>
              <a:spcBef>
                <a:spcPts val="4000"/>
              </a:spcBef>
              <a:buSzTx/>
              <a:buNone/>
              <a:defRPr sz="4662">
                <a:solidFill>
                  <a:srgbClr val="00549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select(flights, contains("TIME"))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Solution</a:t>
            </a:r>
          </a:p>
        </p:txBody>
      </p:sp>
      <p:sp>
        <p:nvSpPr>
          <p:cNvPr id="285" name="# 1. what happens if you call a variable multiple times in select()…"/>
          <p:cNvSpPr txBox="1">
            <a:spLocks noGrp="1"/>
          </p:cNvSpPr>
          <p:nvPr>
            <p:ph type="body" idx="1"/>
          </p:nvPr>
        </p:nvSpPr>
        <p:spPr>
          <a:xfrm>
            <a:off x="474" y="4273653"/>
            <a:ext cx="23753530" cy="10777726"/>
          </a:xfrm>
          <a:prstGeom prst="rect">
            <a:avLst/>
          </a:prstGeom>
          <a:solidFill>
            <a:srgbClr val="E5E5E5"/>
          </a:solidFill>
        </p:spPr>
        <p:txBody>
          <a:bodyPr/>
          <a:lstStyle/>
          <a:p>
            <a:pPr marL="0" lvl="6" indent="1371600">
              <a:lnSpc>
                <a:spcPct val="120000"/>
              </a:lnSpc>
              <a:spcBef>
                <a:spcPts val="0"/>
              </a:spcBef>
              <a:buSzTx/>
              <a:buNone/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 1. what happens if you call a variable multiple times in select()</a:t>
            </a:r>
          </a:p>
          <a:p>
            <a:pPr marL="0" lvl="6" indent="1371600">
              <a:lnSpc>
                <a:spcPct val="120000"/>
              </a:lnSpc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select(flights, month, month)</a:t>
            </a:r>
          </a:p>
          <a:p>
            <a:pPr marL="0" lvl="6" indent="1371600">
              <a:lnSpc>
                <a:spcPct val="120000"/>
              </a:lnSpc>
              <a:spcBef>
                <a:spcPts val="0"/>
              </a:spcBef>
              <a:buSzTx/>
              <a:buNone/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 A tibble: 336,776 × 1</a:t>
            </a:r>
          </a:p>
          <a:p>
            <a:pPr marL="0" lvl="6" indent="1371600">
              <a:lnSpc>
                <a:spcPct val="120000"/>
              </a:lnSpc>
              <a:spcBef>
                <a:spcPts val="0"/>
              </a:spcBef>
              <a:buSzTx/>
              <a:buNone/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month</a:t>
            </a:r>
          </a:p>
          <a:p>
            <a:pPr marL="0" lvl="6" indent="1371600">
              <a:lnSpc>
                <a:spcPct val="120000"/>
              </a:lnSpc>
              <a:spcBef>
                <a:spcPts val="0"/>
              </a:spcBef>
              <a:buSzTx/>
              <a:buNone/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&lt;int&gt;</a:t>
            </a:r>
          </a:p>
          <a:p>
            <a:pPr marL="0" lvl="6" indent="1371600">
              <a:lnSpc>
                <a:spcPct val="120000"/>
              </a:lnSpc>
              <a:spcBef>
                <a:spcPts val="0"/>
              </a:spcBef>
              <a:buSzTx/>
              <a:buNone/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1      1</a:t>
            </a:r>
          </a:p>
          <a:p>
            <a:pPr marL="0" lvl="6" indent="1371600">
              <a:lnSpc>
                <a:spcPct val="120000"/>
              </a:lnSpc>
              <a:spcBef>
                <a:spcPts val="0"/>
              </a:spcBef>
              <a:buSzTx/>
              <a:buNone/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2      1</a:t>
            </a:r>
          </a:p>
          <a:p>
            <a:pPr marL="0" lvl="6" indent="1371600">
              <a:lnSpc>
                <a:spcPct val="120000"/>
              </a:lnSpc>
              <a:spcBef>
                <a:spcPts val="0"/>
              </a:spcBef>
              <a:buSzTx/>
              <a:buNone/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3      1</a:t>
            </a:r>
          </a:p>
          <a:p>
            <a:pPr marL="0" lvl="6" indent="1371600">
              <a:lnSpc>
                <a:spcPct val="120000"/>
              </a:lnSpc>
              <a:spcBef>
                <a:spcPts val="0"/>
              </a:spcBef>
              <a:buSzTx/>
              <a:buNone/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4      1</a:t>
            </a:r>
          </a:p>
          <a:p>
            <a:pPr marL="0" lvl="6" indent="1371600">
              <a:lnSpc>
                <a:spcPct val="120000"/>
              </a:lnSpc>
              <a:spcBef>
                <a:spcPts val="0"/>
              </a:spcBef>
              <a:buSzTx/>
              <a:buNone/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5      1</a:t>
            </a:r>
          </a:p>
          <a:p>
            <a:pPr marL="0" lvl="6" indent="1371600">
              <a:lnSpc>
                <a:spcPct val="120000"/>
              </a:lnSpc>
              <a:spcBef>
                <a:spcPts val="0"/>
              </a:spcBef>
              <a:buSzTx/>
              <a:buNone/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6      1</a:t>
            </a:r>
          </a:p>
          <a:p>
            <a:pPr marL="0" lvl="6" indent="1371600">
              <a:lnSpc>
                <a:spcPct val="120000"/>
              </a:lnSpc>
              <a:spcBef>
                <a:spcPts val="0"/>
              </a:spcBef>
              <a:buSzTx/>
              <a:buNone/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7      1</a:t>
            </a:r>
          </a:p>
          <a:p>
            <a:pPr marL="0" lvl="6" indent="1371600">
              <a:lnSpc>
                <a:spcPct val="120000"/>
              </a:lnSpc>
              <a:spcBef>
                <a:spcPts val="0"/>
              </a:spcBef>
              <a:buSzTx/>
              <a:buNone/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8      1</a:t>
            </a:r>
          </a:p>
          <a:p>
            <a:pPr marL="0" lvl="6" indent="1371600">
              <a:lnSpc>
                <a:spcPct val="120000"/>
              </a:lnSpc>
              <a:spcBef>
                <a:spcPts val="0"/>
              </a:spcBef>
              <a:buSzTx/>
              <a:buNone/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9      1</a:t>
            </a:r>
          </a:p>
          <a:p>
            <a:pPr marL="0" lvl="6" indent="1371600">
              <a:lnSpc>
                <a:spcPct val="120000"/>
              </a:lnSpc>
              <a:spcBef>
                <a:spcPts val="0"/>
              </a:spcBef>
              <a:buSzTx/>
              <a:buNone/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10     1</a:t>
            </a:r>
          </a:p>
          <a:p>
            <a:pPr marL="0" lvl="6" indent="1371600">
              <a:lnSpc>
                <a:spcPct val="120000"/>
              </a:lnSpc>
              <a:spcBef>
                <a:spcPts val="0"/>
              </a:spcBef>
              <a:buSzTx/>
              <a:buNone/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 ... with 336,766 more rows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Solution</a:t>
            </a:r>
          </a:p>
        </p:txBody>
      </p:sp>
      <p:sp>
        <p:nvSpPr>
          <p:cNvPr id="288" name="# 2. what does one_of() do?…"/>
          <p:cNvSpPr txBox="1">
            <a:spLocks noGrp="1"/>
          </p:cNvSpPr>
          <p:nvPr>
            <p:ph type="body" idx="1"/>
          </p:nvPr>
        </p:nvSpPr>
        <p:spPr>
          <a:xfrm>
            <a:off x="474" y="4273653"/>
            <a:ext cx="23753530" cy="13550740"/>
          </a:xfrm>
          <a:prstGeom prst="rect">
            <a:avLst/>
          </a:prstGeom>
          <a:solidFill>
            <a:srgbClr val="E5E5E5"/>
          </a:solidFill>
        </p:spPr>
        <p:txBody>
          <a:bodyPr/>
          <a:lstStyle/>
          <a:p>
            <a:pPr marL="0" lvl="6" indent="1371600">
              <a:lnSpc>
                <a:spcPct val="120000"/>
              </a:lnSpc>
              <a:spcBef>
                <a:spcPts val="0"/>
              </a:spcBef>
              <a:buSzTx/>
              <a:buNone/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 2. what does one_of() do?</a:t>
            </a:r>
          </a:p>
          <a:p>
            <a:pPr marL="0" lvl="6" indent="1371600">
              <a:lnSpc>
                <a:spcPct val="120000"/>
              </a:lnSpc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vars &lt;- c(</a:t>
            </a:r>
            <a:r>
              <a:rPr>
                <a:solidFill>
                  <a:srgbClr val="942192"/>
                </a:solidFill>
              </a:rPr>
              <a:t>"MONTH"</a:t>
            </a:r>
            <a:r>
              <a:t>, “month", "day", "dep_delay", "arr_delay")</a:t>
            </a:r>
          </a:p>
          <a:p>
            <a:pPr marL="0" lvl="6" indent="1371600">
              <a:lnSpc>
                <a:spcPct val="120000"/>
              </a:lnSpc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marL="0" lvl="6" indent="1371600">
              <a:lnSpc>
                <a:spcPct val="120000"/>
              </a:lnSpc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select(flights, one_of(vars))</a:t>
            </a:r>
          </a:p>
          <a:p>
            <a:pPr marL="0" lvl="6" indent="1371600">
              <a:lnSpc>
                <a:spcPct val="120000"/>
              </a:lnSpc>
              <a:spcBef>
                <a:spcPts val="0"/>
              </a:spcBef>
              <a:buSzTx/>
              <a:buNone/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 A tibble: 336,776 × 4</a:t>
            </a:r>
          </a:p>
          <a:p>
            <a:pPr marL="0" lvl="6" indent="1371600">
              <a:lnSpc>
                <a:spcPct val="120000"/>
              </a:lnSpc>
              <a:spcBef>
                <a:spcPts val="0"/>
              </a:spcBef>
              <a:buSzTx/>
              <a:buNone/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month   day dep_delay arr_delay</a:t>
            </a:r>
          </a:p>
          <a:p>
            <a:pPr marL="0" lvl="6" indent="1371600">
              <a:lnSpc>
                <a:spcPct val="120000"/>
              </a:lnSpc>
              <a:spcBef>
                <a:spcPts val="0"/>
              </a:spcBef>
              <a:buSzTx/>
              <a:buNone/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&lt;int&gt; &lt;int&gt;     &lt;dbl&gt;     &lt;dbl&gt;</a:t>
            </a:r>
          </a:p>
          <a:p>
            <a:pPr marL="0" lvl="6" indent="1371600">
              <a:lnSpc>
                <a:spcPct val="120000"/>
              </a:lnSpc>
              <a:spcBef>
                <a:spcPts val="0"/>
              </a:spcBef>
              <a:buSzTx/>
              <a:buNone/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1      1     1         2        11</a:t>
            </a:r>
          </a:p>
          <a:p>
            <a:pPr marL="0" lvl="6" indent="1371600">
              <a:lnSpc>
                <a:spcPct val="120000"/>
              </a:lnSpc>
              <a:spcBef>
                <a:spcPts val="0"/>
              </a:spcBef>
              <a:buSzTx/>
              <a:buNone/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2      1     1         4        20</a:t>
            </a:r>
          </a:p>
          <a:p>
            <a:pPr marL="0" lvl="6" indent="1371600">
              <a:lnSpc>
                <a:spcPct val="120000"/>
              </a:lnSpc>
              <a:spcBef>
                <a:spcPts val="0"/>
              </a:spcBef>
              <a:buSzTx/>
              <a:buNone/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3      1     1         2        33</a:t>
            </a:r>
          </a:p>
          <a:p>
            <a:pPr marL="0" lvl="6" indent="1371600">
              <a:lnSpc>
                <a:spcPct val="120000"/>
              </a:lnSpc>
              <a:spcBef>
                <a:spcPts val="0"/>
              </a:spcBef>
              <a:buSzTx/>
              <a:buNone/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      1     1        -1       -18</a:t>
            </a:r>
          </a:p>
          <a:p>
            <a:pPr marL="0" lvl="6" indent="1371600">
              <a:lnSpc>
                <a:spcPct val="120000"/>
              </a:lnSpc>
              <a:spcBef>
                <a:spcPts val="0"/>
              </a:spcBef>
              <a:buSzTx/>
              <a:buNone/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      1     1        -6       -25</a:t>
            </a:r>
          </a:p>
          <a:p>
            <a:pPr marL="0" lvl="6" indent="1371600">
              <a:lnSpc>
                <a:spcPct val="120000"/>
              </a:lnSpc>
              <a:spcBef>
                <a:spcPts val="0"/>
              </a:spcBef>
              <a:buSzTx/>
              <a:buNone/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      1     1        -4        12</a:t>
            </a:r>
          </a:p>
          <a:p>
            <a:pPr marL="0" lvl="6" indent="1371600">
              <a:lnSpc>
                <a:spcPct val="120000"/>
              </a:lnSpc>
              <a:spcBef>
                <a:spcPts val="0"/>
              </a:spcBef>
              <a:buSzTx/>
              <a:buNone/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7      1     1        -5        19</a:t>
            </a:r>
          </a:p>
          <a:p>
            <a:pPr marL="0" lvl="6" indent="1371600">
              <a:lnSpc>
                <a:spcPct val="120000"/>
              </a:lnSpc>
              <a:spcBef>
                <a:spcPts val="0"/>
              </a:spcBef>
              <a:buSzTx/>
              <a:buNone/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8      1     1        -3       -14</a:t>
            </a:r>
          </a:p>
          <a:p>
            <a:pPr marL="0" lvl="6" indent="1371600">
              <a:lnSpc>
                <a:spcPct val="120000"/>
              </a:lnSpc>
              <a:spcBef>
                <a:spcPts val="0"/>
              </a:spcBef>
              <a:buSzTx/>
              <a:buNone/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9      1     1        -3        -8</a:t>
            </a:r>
          </a:p>
          <a:p>
            <a:pPr marL="0" lvl="6" indent="1371600">
              <a:lnSpc>
                <a:spcPct val="120000"/>
              </a:lnSpc>
              <a:spcBef>
                <a:spcPts val="0"/>
              </a:spcBef>
              <a:buSzTx/>
              <a:buNone/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10     1     1        -2         8</a:t>
            </a:r>
          </a:p>
          <a:p>
            <a:pPr marL="0" lvl="6" indent="1371600">
              <a:lnSpc>
                <a:spcPct val="120000"/>
              </a:lnSpc>
              <a:spcBef>
                <a:spcPts val="0"/>
              </a:spcBef>
              <a:buSzTx/>
              <a:buNone/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 ... with 336,766 more rows</a:t>
            </a:r>
          </a:p>
          <a:p>
            <a:pPr marL="0" lvl="6" indent="1371600">
              <a:lnSpc>
                <a:spcPct val="120000"/>
              </a:lnSpc>
              <a:spcBef>
                <a:spcPts val="0"/>
              </a:spcBef>
              <a:buSzTx/>
              <a:buNone/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Warning message:</a:t>
            </a:r>
          </a:p>
          <a:p>
            <a:pPr marL="0" lvl="6" indent="1371600">
              <a:lnSpc>
                <a:spcPct val="120000"/>
              </a:lnSpc>
              <a:spcBef>
                <a:spcPts val="0"/>
              </a:spcBef>
              <a:buSzTx/>
              <a:buNone/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 one_of(vars) : Unknown variables: `MONTH`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Solution</a:t>
            </a:r>
          </a:p>
        </p:txBody>
      </p:sp>
      <p:sp>
        <p:nvSpPr>
          <p:cNvPr id="291" name="# 3. Default for select helpers?…"/>
          <p:cNvSpPr txBox="1">
            <a:spLocks noGrp="1"/>
          </p:cNvSpPr>
          <p:nvPr>
            <p:ph type="body" sz="half" idx="1"/>
          </p:nvPr>
        </p:nvSpPr>
        <p:spPr>
          <a:xfrm>
            <a:off x="474" y="4273653"/>
            <a:ext cx="23753530" cy="4887872"/>
          </a:xfrm>
          <a:prstGeom prst="rect">
            <a:avLst/>
          </a:prstGeom>
          <a:solidFill>
            <a:srgbClr val="E5E5E5"/>
          </a:solidFill>
        </p:spPr>
        <p:txBody>
          <a:bodyPr/>
          <a:lstStyle/>
          <a:p>
            <a:pPr marL="0" lvl="6" indent="1371600">
              <a:lnSpc>
                <a:spcPct val="120000"/>
              </a:lnSpc>
              <a:spcBef>
                <a:spcPts val="0"/>
              </a:spcBef>
              <a:buSzTx/>
              <a:buNone/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 3. Default for select helpers?</a:t>
            </a:r>
          </a:p>
          <a:p>
            <a:pPr marL="0" lvl="6" indent="1371600" defTabSz="457200">
              <a:spcBef>
                <a:spcPts val="0"/>
              </a:spcBef>
              <a:buSzTx/>
              <a:buNone/>
              <a:defRPr sz="33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?select</a:t>
            </a:r>
          </a:p>
          <a:p>
            <a:pPr marL="0" lvl="6" indent="1371600" defTabSz="457200">
              <a:spcBef>
                <a:spcPts val="0"/>
              </a:spcBef>
              <a:buSzTx/>
              <a:buNone/>
              <a:defRPr sz="33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marL="0" lvl="6" indent="1371600" defTabSz="457200">
              <a:spcBef>
                <a:spcPts val="0"/>
              </a:spcBef>
              <a:buSzTx/>
              <a:buNone/>
              <a:defRPr sz="33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starts_with(match, ignore.case = TRUE, vars = current_vars())</a:t>
            </a:r>
          </a:p>
          <a:p>
            <a:pPr marL="0" lvl="6" indent="1371600" defTabSz="457200">
              <a:spcBef>
                <a:spcPts val="0"/>
              </a:spcBef>
              <a:buSzTx/>
              <a:buNone/>
              <a:defRPr sz="33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ends_with(match, ignore.case = TRUE, vars = current_vars())</a:t>
            </a:r>
          </a:p>
          <a:p>
            <a:pPr marL="0" lvl="6" indent="1371600" defTabSz="457200">
              <a:spcBef>
                <a:spcPts val="0"/>
              </a:spcBef>
              <a:buSzTx/>
              <a:buNone/>
              <a:defRPr sz="33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contains(match, ignore.case = TRUE, vars = current_vars())</a:t>
            </a:r>
          </a:p>
          <a:p>
            <a:pPr marL="0" lvl="6" indent="1371600" defTabSz="457200">
              <a:spcBef>
                <a:spcPts val="0"/>
              </a:spcBef>
              <a:buSzTx/>
              <a:buNone/>
              <a:defRPr sz="33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matches(match, ignore.case = TRUE, vars = current_vars())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F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Image" descr="Image"/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10265078" y="-584432"/>
            <a:ext cx="14884863" cy="14884863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mutat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b"/>
          <a:lstStyle>
            <a:lvl1pPr algn="l">
              <a:defRPr cap="none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mutate</a:t>
            </a:r>
          </a:p>
        </p:txBody>
      </p:sp>
      <p:sp>
        <p:nvSpPr>
          <p:cNvPr id="295" name="Create new variables with functions of existing variables"/>
          <p:cNvSpPr txBox="1"/>
          <p:nvPr/>
        </p:nvSpPr>
        <p:spPr>
          <a:xfrm>
            <a:off x="755924" y="8867811"/>
            <a:ext cx="14519383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dirty="0">
                <a:latin typeface="Lato Light" panose="020F0302020204030203" pitchFamily="34" charset="0"/>
              </a:rPr>
              <a:t>Create new variables with functions of existing variables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duce our 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 our data</a:t>
            </a:r>
          </a:p>
        </p:txBody>
      </p:sp>
      <p:sp>
        <p:nvSpPr>
          <p:cNvPr id="298" name="flights_sml &lt;- select(flights,…"/>
          <p:cNvSpPr txBox="1">
            <a:spLocks noGrp="1"/>
          </p:cNvSpPr>
          <p:nvPr>
            <p:ph type="body" idx="1"/>
          </p:nvPr>
        </p:nvSpPr>
        <p:spPr>
          <a:xfrm>
            <a:off x="-120019" y="4430509"/>
            <a:ext cx="23753531" cy="12236538"/>
          </a:xfrm>
          <a:prstGeom prst="rect">
            <a:avLst/>
          </a:prstGeom>
          <a:solidFill>
            <a:srgbClr val="E5E5E5"/>
          </a:solidFill>
        </p:spPr>
        <p:txBody>
          <a:bodyPr/>
          <a:lstStyle/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 err="1"/>
              <a:t>flights_sml</a:t>
            </a:r>
            <a:r>
              <a:rPr dirty="0"/>
              <a:t> &lt;- select(flights, 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</a:t>
            </a:r>
            <a:r>
              <a:rPr dirty="0" err="1"/>
              <a:t>year:day</a:t>
            </a:r>
            <a:r>
              <a:rPr dirty="0"/>
              <a:t>, 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</a:t>
            </a:r>
            <a:r>
              <a:rPr dirty="0" err="1"/>
              <a:t>ends_with</a:t>
            </a:r>
            <a:r>
              <a:rPr dirty="0"/>
              <a:t>("delay"), 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distance, 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</a:t>
            </a:r>
            <a:r>
              <a:rPr dirty="0" err="1"/>
              <a:t>air_time</a:t>
            </a:r>
            <a:endParaRPr dirty="0"/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)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dirty="0"/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 err="1"/>
              <a:t>flights_sml</a:t>
            </a:r>
            <a:endParaRPr dirty="0"/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A </a:t>
            </a:r>
            <a:r>
              <a:rPr dirty="0" err="1"/>
              <a:t>tibble</a:t>
            </a:r>
            <a:r>
              <a:rPr dirty="0"/>
              <a:t>: 336,776 × 7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year month   day </a:t>
            </a:r>
            <a:r>
              <a:rPr dirty="0" err="1"/>
              <a:t>dep_delay</a:t>
            </a:r>
            <a:r>
              <a:rPr dirty="0"/>
              <a:t> </a:t>
            </a:r>
            <a:r>
              <a:rPr dirty="0" err="1"/>
              <a:t>arr_delay</a:t>
            </a:r>
            <a:r>
              <a:rPr dirty="0"/>
              <a:t> distance </a:t>
            </a:r>
            <a:r>
              <a:rPr dirty="0" err="1"/>
              <a:t>air_time</a:t>
            </a:r>
            <a:endParaRPr dirty="0"/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&lt;</a:t>
            </a:r>
            <a:r>
              <a:rPr dirty="0" err="1"/>
              <a:t>int</a:t>
            </a:r>
            <a:r>
              <a:rPr dirty="0"/>
              <a:t>&gt; &lt;</a:t>
            </a:r>
            <a:r>
              <a:rPr dirty="0" err="1"/>
              <a:t>int</a:t>
            </a:r>
            <a:r>
              <a:rPr dirty="0"/>
              <a:t>&gt; &lt;</a:t>
            </a:r>
            <a:r>
              <a:rPr dirty="0" err="1"/>
              <a:t>int</a:t>
            </a:r>
            <a:r>
              <a:rPr dirty="0"/>
              <a:t>&gt;     &lt;</a:t>
            </a:r>
            <a:r>
              <a:rPr dirty="0" err="1"/>
              <a:t>dbl</a:t>
            </a:r>
            <a:r>
              <a:rPr dirty="0"/>
              <a:t>&gt;     &lt;</a:t>
            </a:r>
            <a:r>
              <a:rPr dirty="0" err="1"/>
              <a:t>dbl</a:t>
            </a:r>
            <a:r>
              <a:rPr dirty="0"/>
              <a:t>&gt;    &lt;</a:t>
            </a:r>
            <a:r>
              <a:rPr dirty="0" err="1"/>
              <a:t>dbl</a:t>
            </a:r>
            <a:r>
              <a:rPr dirty="0"/>
              <a:t>&gt;    &lt;</a:t>
            </a:r>
            <a:r>
              <a:rPr dirty="0" err="1"/>
              <a:t>dbl</a:t>
            </a:r>
            <a:r>
              <a:rPr dirty="0"/>
              <a:t>&gt;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1   2013     1     1         2        11     1400      227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2   2013     1     1         4        20     1416      227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3   2013     1     1         2        33     1089      160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4   2013     1     1        -1       -18     1576      183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5   2013     1     1        -6       -25      762      116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6   2013     1     1        -4        12      719      150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7   2013     1     1        -5        19     1065      158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8   2013     1     1        -3       -14      229       53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9   2013     1     1        -3        -8      944      140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10  2013     1     1        -2         8      733      138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... with 336,766 more rows</a:t>
            </a:r>
          </a:p>
        </p:txBody>
      </p:sp>
      <p:sp>
        <p:nvSpPr>
          <p:cNvPr id="299" name="Lets work with a smaller data set"/>
          <p:cNvSpPr txBox="1"/>
          <p:nvPr/>
        </p:nvSpPr>
        <p:spPr>
          <a:xfrm>
            <a:off x="736988" y="3295767"/>
            <a:ext cx="12964154" cy="981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fontScale="92500" lnSpcReduction="10000"/>
          </a:bodyPr>
          <a:lstStyle>
            <a:lvl1pPr marL="457200" indent="-457200" algn="l" defTabSz="457200">
              <a:lnSpc>
                <a:spcPct val="150000"/>
              </a:lnSpc>
              <a:tabLst>
                <a:tab pos="139700" algn="l"/>
                <a:tab pos="457200" algn="l"/>
              </a:tabLst>
              <a:defRPr>
                <a:solidFill>
                  <a:srgbClr val="5A5F5E"/>
                </a:solidFill>
              </a:defRPr>
            </a:lvl1pPr>
          </a:lstStyle>
          <a:p>
            <a:r>
              <a:rPr dirty="0">
                <a:latin typeface="Lato Light" panose="020F0302020204030203" pitchFamily="34" charset="0"/>
              </a:rPr>
              <a:t>Lets work with a smaller data set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reate new variab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create new variables</a:t>
            </a:r>
          </a:p>
        </p:txBody>
      </p:sp>
      <p:sp>
        <p:nvSpPr>
          <p:cNvPr id="302" name="mutate(flights_sml,…"/>
          <p:cNvSpPr txBox="1">
            <a:spLocks noGrp="1"/>
          </p:cNvSpPr>
          <p:nvPr>
            <p:ph type="body" idx="1"/>
          </p:nvPr>
        </p:nvSpPr>
        <p:spPr>
          <a:xfrm>
            <a:off x="-120019" y="4430509"/>
            <a:ext cx="23753531" cy="10403210"/>
          </a:xfrm>
          <a:prstGeom prst="rect">
            <a:avLst/>
          </a:prstGeom>
          <a:solidFill>
            <a:srgbClr val="E5E5E5"/>
          </a:solidFill>
        </p:spPr>
        <p:txBody>
          <a:bodyPr/>
          <a:lstStyle/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mutate(</a:t>
            </a:r>
            <a:r>
              <a:rPr dirty="0" err="1"/>
              <a:t>flights_sml</a:t>
            </a:r>
            <a:r>
              <a:rPr dirty="0"/>
              <a:t>,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</a:t>
            </a:r>
            <a:r>
              <a:rPr dirty="0">
                <a:solidFill>
                  <a:srgbClr val="0433FF"/>
                </a:solidFill>
              </a:rPr>
              <a:t>gain</a:t>
            </a:r>
            <a:r>
              <a:rPr dirty="0"/>
              <a:t> = </a:t>
            </a:r>
            <a:r>
              <a:rPr dirty="0" err="1">
                <a:solidFill>
                  <a:srgbClr val="FF2600"/>
                </a:solidFill>
              </a:rPr>
              <a:t>arr_delay</a:t>
            </a:r>
            <a:r>
              <a:rPr dirty="0"/>
              <a:t> - </a:t>
            </a:r>
            <a:r>
              <a:rPr dirty="0" err="1">
                <a:solidFill>
                  <a:srgbClr val="FF2600"/>
                </a:solidFill>
              </a:rPr>
              <a:t>dep_delay</a:t>
            </a:r>
            <a:r>
              <a:rPr dirty="0"/>
              <a:t>,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</a:t>
            </a:r>
            <a:r>
              <a:rPr dirty="0">
                <a:solidFill>
                  <a:srgbClr val="0433FF"/>
                </a:solidFill>
              </a:rPr>
              <a:t>speed</a:t>
            </a:r>
            <a:r>
              <a:rPr dirty="0"/>
              <a:t> = </a:t>
            </a:r>
            <a:r>
              <a:rPr dirty="0">
                <a:solidFill>
                  <a:srgbClr val="FF2600"/>
                </a:solidFill>
              </a:rPr>
              <a:t>distance</a:t>
            </a:r>
            <a:r>
              <a:rPr dirty="0"/>
              <a:t> / </a:t>
            </a:r>
            <a:r>
              <a:rPr dirty="0" err="1">
                <a:solidFill>
                  <a:srgbClr val="FF2600"/>
                </a:solidFill>
              </a:rPr>
              <a:t>air_time</a:t>
            </a:r>
            <a:r>
              <a:rPr dirty="0"/>
              <a:t> * 60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)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A </a:t>
            </a:r>
            <a:r>
              <a:rPr dirty="0" err="1"/>
              <a:t>tibble</a:t>
            </a:r>
            <a:r>
              <a:rPr dirty="0"/>
              <a:t>: 336,776 × 9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year month   day </a:t>
            </a:r>
            <a:r>
              <a:rPr dirty="0" err="1">
                <a:solidFill>
                  <a:srgbClr val="FF2600"/>
                </a:solidFill>
              </a:rPr>
              <a:t>dep_delay</a:t>
            </a:r>
            <a:r>
              <a:rPr dirty="0">
                <a:solidFill>
                  <a:srgbClr val="FF2600"/>
                </a:solidFill>
              </a:rPr>
              <a:t> </a:t>
            </a:r>
            <a:r>
              <a:rPr dirty="0" err="1">
                <a:solidFill>
                  <a:srgbClr val="FF2600"/>
                </a:solidFill>
              </a:rPr>
              <a:t>arr_delay</a:t>
            </a:r>
            <a:r>
              <a:rPr dirty="0">
                <a:solidFill>
                  <a:srgbClr val="FF2600"/>
                </a:solidFill>
              </a:rPr>
              <a:t> distance </a:t>
            </a:r>
            <a:r>
              <a:rPr dirty="0" err="1">
                <a:solidFill>
                  <a:srgbClr val="FF2600"/>
                </a:solidFill>
              </a:rPr>
              <a:t>air_time</a:t>
            </a:r>
            <a:r>
              <a:rPr dirty="0"/>
              <a:t>  </a:t>
            </a:r>
            <a:r>
              <a:rPr dirty="0">
                <a:solidFill>
                  <a:srgbClr val="0433FF"/>
                </a:solidFill>
              </a:rPr>
              <a:t>gain    speed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&lt;</a:t>
            </a:r>
            <a:r>
              <a:rPr dirty="0" err="1"/>
              <a:t>int</a:t>
            </a:r>
            <a:r>
              <a:rPr dirty="0"/>
              <a:t>&gt; &lt;</a:t>
            </a:r>
            <a:r>
              <a:rPr dirty="0" err="1"/>
              <a:t>int</a:t>
            </a:r>
            <a:r>
              <a:rPr dirty="0"/>
              <a:t>&gt; &lt;</a:t>
            </a:r>
            <a:r>
              <a:rPr dirty="0" err="1"/>
              <a:t>int</a:t>
            </a:r>
            <a:r>
              <a:rPr dirty="0"/>
              <a:t>&gt;     &lt;</a:t>
            </a:r>
            <a:r>
              <a:rPr dirty="0" err="1"/>
              <a:t>dbl</a:t>
            </a:r>
            <a:r>
              <a:rPr dirty="0"/>
              <a:t>&gt;     &lt;</a:t>
            </a:r>
            <a:r>
              <a:rPr dirty="0" err="1"/>
              <a:t>dbl</a:t>
            </a:r>
            <a:r>
              <a:rPr dirty="0"/>
              <a:t>&gt;    &lt;</a:t>
            </a:r>
            <a:r>
              <a:rPr dirty="0" err="1"/>
              <a:t>dbl</a:t>
            </a:r>
            <a:r>
              <a:rPr dirty="0"/>
              <a:t>&gt;    &lt;</a:t>
            </a:r>
            <a:r>
              <a:rPr dirty="0" err="1"/>
              <a:t>dbl</a:t>
            </a:r>
            <a:r>
              <a:rPr dirty="0"/>
              <a:t>&gt; &lt;</a:t>
            </a:r>
            <a:r>
              <a:rPr dirty="0" err="1"/>
              <a:t>dbl</a:t>
            </a:r>
            <a:r>
              <a:rPr dirty="0"/>
              <a:t>&gt;    &lt;</a:t>
            </a:r>
            <a:r>
              <a:rPr dirty="0" err="1"/>
              <a:t>dbl</a:t>
            </a:r>
            <a:r>
              <a:rPr dirty="0"/>
              <a:t>&gt;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1   2013     1     1         2        11     1400      227     9 370.0441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2   2013     1     1         4        20     1416      227    16 374.2731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3   2013     1     1         2        33     1089      160    31 408.3750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4   2013     1     1        -1       -18     1576      183   -17 516.7213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5   2013     1     1        -6       -25      762      116   -19 394.1379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6   2013     1     1        -4        12      719      150    16 287.6000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7   2013     1     1        -5        19     1065      158    24 404.4304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8   2013     1     1        -3       -14      229       53   -11 259.2453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9   2013     1     1        -3        -8      944      140    -5 404.5714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10  2013     1     1        -2         8      733      138    10 318.6957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... with 336,766 more rows</a:t>
            </a:r>
          </a:p>
        </p:txBody>
      </p:sp>
      <p:sp>
        <p:nvSpPr>
          <p:cNvPr id="303" name="mutate() creates new variables with functions of existing variables:"/>
          <p:cNvSpPr txBox="1"/>
          <p:nvPr/>
        </p:nvSpPr>
        <p:spPr>
          <a:xfrm>
            <a:off x="736988" y="3295767"/>
            <a:ext cx="17470817" cy="981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fontScale="92500" lnSpcReduction="20000"/>
          </a:bodyPr>
          <a:lstStyle/>
          <a:p>
            <a:pPr marL="457200" indent="-457200" algn="l" defTabSz="457200">
              <a:lnSpc>
                <a:spcPct val="150000"/>
              </a:lnSpc>
              <a:tabLst>
                <a:tab pos="139700" algn="l"/>
                <a:tab pos="457200" algn="l"/>
              </a:tabLst>
              <a:defRPr>
                <a:solidFill>
                  <a:srgbClr val="5A5F5E"/>
                </a:solidFill>
              </a:defRPr>
            </a:pPr>
            <a:r>
              <a:rPr sz="4000" dirty="0">
                <a:latin typeface="Monaco"/>
                <a:ea typeface="Monaco"/>
                <a:cs typeface="Monaco"/>
                <a:sym typeface="Monaco"/>
              </a:rPr>
              <a:t>mutate()</a:t>
            </a:r>
            <a:r>
              <a:rPr dirty="0"/>
              <a:t> </a:t>
            </a:r>
            <a:r>
              <a:rPr dirty="0">
                <a:latin typeface="Lato Light" panose="020F0302020204030203" pitchFamily="34" charset="0"/>
              </a:rPr>
              <a:t>creates </a:t>
            </a:r>
            <a:r>
              <a:rPr dirty="0">
                <a:solidFill>
                  <a:srgbClr val="0433FF"/>
                </a:solidFill>
                <a:latin typeface="Lato Light" panose="020F0302020204030203" pitchFamily="34" charset="0"/>
              </a:rPr>
              <a:t>new variables</a:t>
            </a:r>
            <a:r>
              <a:rPr dirty="0">
                <a:latin typeface="Lato Light" panose="020F0302020204030203" pitchFamily="34" charset="0"/>
              </a:rPr>
              <a:t> with functions of </a:t>
            </a:r>
            <a:r>
              <a:rPr dirty="0">
                <a:solidFill>
                  <a:srgbClr val="FF2600"/>
                </a:solidFill>
                <a:latin typeface="Lato Light" panose="020F0302020204030203" pitchFamily="34" charset="0"/>
              </a:rPr>
              <a:t>existing variables</a:t>
            </a:r>
            <a:r>
              <a:rPr dirty="0"/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DFD8E6-3151-42D7-AAF9-2E5A67B05E28}"/>
              </a:ext>
            </a:extLst>
          </p:cNvPr>
          <p:cNvSpPr txBox="1"/>
          <p:nvPr/>
        </p:nvSpPr>
        <p:spPr>
          <a:xfrm>
            <a:off x="13733264" y="9818325"/>
            <a:ext cx="6556283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Does </a:t>
            </a:r>
            <a:r>
              <a:rPr lang="en-US" b="1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flights_sml</a:t>
            </a:r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changed?</a:t>
            </a:r>
            <a:endParaRPr kumimoji="0" lang="en-US" sz="5000" b="1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  <a:lumOff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Note: you can create variables based on columns that you’ve just created:"/>
          <p:cNvSpPr txBox="1"/>
          <p:nvPr/>
        </p:nvSpPr>
        <p:spPr>
          <a:xfrm>
            <a:off x="736988" y="3295767"/>
            <a:ext cx="18052522" cy="981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fontScale="85000" lnSpcReduction="10000"/>
          </a:bodyPr>
          <a:lstStyle/>
          <a:p>
            <a:pPr marL="448055" indent="-448055" algn="l" defTabSz="448055">
              <a:lnSpc>
                <a:spcPct val="150000"/>
              </a:lnSpc>
              <a:tabLst>
                <a:tab pos="127000" algn="l"/>
                <a:tab pos="444500" algn="l"/>
              </a:tabLst>
              <a:defRPr sz="4900">
                <a:solidFill>
                  <a:srgbClr val="5A5F5E"/>
                </a:solidFill>
              </a:defRPr>
            </a:pPr>
            <a:r>
              <a:rPr dirty="0">
                <a:latin typeface="Lato Light" panose="020F0302020204030203" pitchFamily="34" charset="0"/>
              </a:rPr>
              <a:t>Note: you can create </a:t>
            </a:r>
            <a:r>
              <a:rPr dirty="0">
                <a:solidFill>
                  <a:srgbClr val="942192"/>
                </a:solidFill>
                <a:latin typeface="Lato Light" panose="020F0302020204030203" pitchFamily="34" charset="0"/>
              </a:rPr>
              <a:t>variables</a:t>
            </a:r>
            <a:r>
              <a:rPr dirty="0">
                <a:latin typeface="Lato Light" panose="020F0302020204030203" pitchFamily="34" charset="0"/>
              </a:rPr>
              <a:t> based on </a:t>
            </a:r>
            <a:r>
              <a:rPr dirty="0">
                <a:solidFill>
                  <a:srgbClr val="0433FF"/>
                </a:solidFill>
                <a:latin typeface="Lato Light" panose="020F0302020204030203" pitchFamily="34" charset="0"/>
              </a:rPr>
              <a:t>columns that you’ve just created</a:t>
            </a:r>
            <a:r>
              <a:rPr dirty="0">
                <a:latin typeface="Lato Light" panose="020F0302020204030203" pitchFamily="34" charset="0"/>
              </a:rPr>
              <a:t>:</a:t>
            </a:r>
          </a:p>
        </p:txBody>
      </p:sp>
      <p:sp>
        <p:nvSpPr>
          <p:cNvPr id="306" name="create new variab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create new variables</a:t>
            </a:r>
          </a:p>
        </p:txBody>
      </p:sp>
      <p:sp>
        <p:nvSpPr>
          <p:cNvPr id="307" name="mutate(flights_sml,…"/>
          <p:cNvSpPr txBox="1">
            <a:spLocks noGrp="1"/>
          </p:cNvSpPr>
          <p:nvPr>
            <p:ph type="body" idx="1"/>
          </p:nvPr>
        </p:nvSpPr>
        <p:spPr>
          <a:xfrm>
            <a:off x="-120019" y="4430509"/>
            <a:ext cx="23753531" cy="10976822"/>
          </a:xfrm>
          <a:prstGeom prst="rect">
            <a:avLst/>
          </a:prstGeom>
          <a:solidFill>
            <a:srgbClr val="E5E5E5"/>
          </a:solidFill>
        </p:spPr>
        <p:txBody>
          <a:bodyPr/>
          <a:lstStyle/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mutate(flights_sml,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0433FF"/>
                </a:solidFill>
              </a:rPr>
              <a:t>gain</a:t>
            </a:r>
            <a:r>
              <a:t> = </a:t>
            </a:r>
            <a:r>
              <a:rPr>
                <a:solidFill>
                  <a:srgbClr val="FF2600"/>
                </a:solidFill>
              </a:rPr>
              <a:t>arr_delay</a:t>
            </a:r>
            <a:r>
              <a:t> - </a:t>
            </a:r>
            <a:r>
              <a:rPr>
                <a:solidFill>
                  <a:srgbClr val="FF2600"/>
                </a:solidFill>
              </a:rPr>
              <a:t>dep_delay</a:t>
            </a:r>
            <a:r>
              <a:t>,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0433FF"/>
                </a:solidFill>
              </a:rPr>
              <a:t>hours = </a:t>
            </a:r>
            <a:r>
              <a:rPr>
                <a:solidFill>
                  <a:srgbClr val="FF2600"/>
                </a:solidFill>
              </a:rPr>
              <a:t>air_time</a:t>
            </a:r>
            <a:r>
              <a:t> / 60,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42192"/>
                </a:solidFill>
              </a:rPr>
              <a:t>gain_per_hour</a:t>
            </a:r>
            <a:r>
              <a:t> = </a:t>
            </a:r>
            <a:r>
              <a:rPr>
                <a:solidFill>
                  <a:srgbClr val="0433FF"/>
                </a:solidFill>
              </a:rPr>
              <a:t>gain</a:t>
            </a:r>
            <a:r>
              <a:t> / </a:t>
            </a:r>
            <a:r>
              <a:rPr>
                <a:solidFill>
                  <a:srgbClr val="0433FF"/>
                </a:solidFill>
              </a:rPr>
              <a:t>hours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)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 A tibble: 336,776 × 10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year month   day </a:t>
            </a:r>
            <a:r>
              <a:rPr>
                <a:solidFill>
                  <a:srgbClr val="FF2600"/>
                </a:solidFill>
              </a:rPr>
              <a:t>dep_delay arr_delay</a:t>
            </a:r>
            <a:r>
              <a:t> distance </a:t>
            </a:r>
            <a:r>
              <a:rPr>
                <a:solidFill>
                  <a:srgbClr val="FF2600"/>
                </a:solidFill>
              </a:rPr>
              <a:t>air_time</a:t>
            </a:r>
            <a:r>
              <a:t>  </a:t>
            </a:r>
            <a:r>
              <a:rPr>
                <a:solidFill>
                  <a:srgbClr val="0433FF"/>
                </a:solidFill>
              </a:rPr>
              <a:t>gain     hours</a:t>
            </a:r>
            <a:r>
              <a:t> </a:t>
            </a:r>
            <a:r>
              <a:rPr>
                <a:solidFill>
                  <a:srgbClr val="942192"/>
                </a:solidFill>
              </a:rPr>
              <a:t>gain_per_hour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&lt;int&gt; &lt;int&gt; &lt;int&gt;     &lt;dbl&gt;     &lt;dbl&gt;    &lt;dbl&gt;    &lt;dbl&gt; &lt;dbl&gt;     &lt;dbl&gt;         &lt;dbl&gt;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1   2013     1     1         2        11     1400      227     9 3.7833333      2.378855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2   2013     1     1         4        20     1416      227    16 3.7833333      4.229075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3   2013     1     1         2        33     1089      160    31 2.6666667     11.625000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   2013     1     1        -1       -18     1576      183   -17 3.0500000     -5.573770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   2013     1     1        -6       -25      762      116   -19 1.9333333     -9.827586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   2013     1     1        -4        12      719      150    16 2.5000000      6.400000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7   2013     1     1        -5        19     1065      158    24 2.6333333      9.113924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8   2013     1     1        -3       -14      229       53   -11 0.8833333    -12.452830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9   2013     1     1        -3        -8      944      140    -5 2.3333333     -2.142857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10  2013     1     1        -2         8      733      138    10 2.3000000      4.347826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 ... with 336,766 more rows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what is tidy data?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Lato Light" panose="020F0302020204030203" pitchFamily="34" charset="0"/>
              </a:rPr>
              <a:t>Typical Data Science Workflow</a:t>
            </a:r>
            <a:endParaRPr dirty="0">
              <a:latin typeface="Lato Light" panose="020F0302020204030203" pitchFamily="34" charset="0"/>
            </a:endParaRPr>
          </a:p>
        </p:txBody>
      </p:sp>
      <p:pic>
        <p:nvPicPr>
          <p:cNvPr id="2" name="Picture 2" descr="https://rstudio-education.github.io/tidyverse-cookbook/images/data-science-work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0" y="3784600"/>
            <a:ext cx="18288000" cy="839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217862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reate new variab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create new variables</a:t>
            </a:r>
          </a:p>
        </p:txBody>
      </p:sp>
      <p:sp>
        <p:nvSpPr>
          <p:cNvPr id="310" name="transmute(flights,…"/>
          <p:cNvSpPr txBox="1">
            <a:spLocks noGrp="1"/>
          </p:cNvSpPr>
          <p:nvPr>
            <p:ph type="body" idx="1"/>
          </p:nvPr>
        </p:nvSpPr>
        <p:spPr>
          <a:xfrm>
            <a:off x="-120019" y="4430509"/>
            <a:ext cx="23753531" cy="10976822"/>
          </a:xfrm>
          <a:prstGeom prst="rect">
            <a:avLst/>
          </a:prstGeom>
          <a:solidFill>
            <a:srgbClr val="E5E5E5"/>
          </a:solidFill>
        </p:spPr>
        <p:txBody>
          <a:bodyPr/>
          <a:lstStyle/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transmute(flights,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</a:t>
            </a:r>
            <a:r>
              <a:rPr dirty="0">
                <a:solidFill>
                  <a:srgbClr val="0433FF"/>
                </a:solidFill>
              </a:rPr>
              <a:t>gain</a:t>
            </a:r>
            <a:r>
              <a:rPr dirty="0"/>
              <a:t> = </a:t>
            </a:r>
            <a:r>
              <a:rPr dirty="0" err="1">
                <a:solidFill>
                  <a:srgbClr val="FF2600"/>
                </a:solidFill>
              </a:rPr>
              <a:t>arr_delay</a:t>
            </a:r>
            <a:r>
              <a:rPr dirty="0"/>
              <a:t> - </a:t>
            </a:r>
            <a:r>
              <a:rPr dirty="0" err="1">
                <a:solidFill>
                  <a:srgbClr val="FF2600"/>
                </a:solidFill>
              </a:rPr>
              <a:t>dep_delay</a:t>
            </a:r>
            <a:r>
              <a:rPr dirty="0"/>
              <a:t>,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</a:t>
            </a:r>
            <a:r>
              <a:rPr dirty="0">
                <a:solidFill>
                  <a:srgbClr val="0433FF"/>
                </a:solidFill>
              </a:rPr>
              <a:t>hours = </a:t>
            </a:r>
            <a:r>
              <a:rPr dirty="0" err="1">
                <a:solidFill>
                  <a:srgbClr val="FF2600"/>
                </a:solidFill>
              </a:rPr>
              <a:t>air_time</a:t>
            </a:r>
            <a:r>
              <a:rPr dirty="0"/>
              <a:t> / 60,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</a:t>
            </a:r>
            <a:r>
              <a:rPr dirty="0" err="1">
                <a:solidFill>
                  <a:srgbClr val="942192"/>
                </a:solidFill>
              </a:rPr>
              <a:t>gain_per_hour</a:t>
            </a:r>
            <a:r>
              <a:rPr dirty="0"/>
              <a:t> = </a:t>
            </a:r>
            <a:r>
              <a:rPr dirty="0">
                <a:solidFill>
                  <a:srgbClr val="0433FF"/>
                </a:solidFill>
              </a:rPr>
              <a:t>gain</a:t>
            </a:r>
            <a:r>
              <a:rPr dirty="0"/>
              <a:t> / </a:t>
            </a:r>
            <a:r>
              <a:rPr dirty="0">
                <a:solidFill>
                  <a:srgbClr val="0433FF"/>
                </a:solidFill>
              </a:rPr>
              <a:t>hours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)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A </a:t>
            </a:r>
            <a:r>
              <a:rPr dirty="0" err="1"/>
              <a:t>tibble</a:t>
            </a:r>
            <a:r>
              <a:rPr dirty="0"/>
              <a:t>: 336,776 × 3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</a:t>
            </a:r>
            <a:r>
              <a:rPr dirty="0">
                <a:solidFill>
                  <a:srgbClr val="0433FF"/>
                </a:solidFill>
              </a:rPr>
              <a:t>gain     hours</a:t>
            </a:r>
            <a:r>
              <a:rPr dirty="0"/>
              <a:t> </a:t>
            </a:r>
            <a:r>
              <a:rPr dirty="0" err="1">
                <a:solidFill>
                  <a:srgbClr val="942192"/>
                </a:solidFill>
              </a:rPr>
              <a:t>gain_per_hour</a:t>
            </a:r>
            <a:endParaRPr dirty="0">
              <a:solidFill>
                <a:srgbClr val="942192"/>
              </a:solidFill>
            </a:endParaRP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&lt;</a:t>
            </a:r>
            <a:r>
              <a:rPr dirty="0" err="1"/>
              <a:t>dbl</a:t>
            </a:r>
            <a:r>
              <a:rPr dirty="0"/>
              <a:t>&gt;     &lt;</a:t>
            </a:r>
            <a:r>
              <a:rPr dirty="0" err="1"/>
              <a:t>dbl</a:t>
            </a:r>
            <a:r>
              <a:rPr dirty="0"/>
              <a:t>&gt;         &lt;</a:t>
            </a:r>
            <a:r>
              <a:rPr dirty="0" err="1"/>
              <a:t>dbl</a:t>
            </a:r>
            <a:r>
              <a:rPr dirty="0"/>
              <a:t>&gt;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1      9 3.7833333      2.378855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2     16 3.7833333      4.229075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3     31 2.6666667     11.625000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4    -17 3.0500000     -5.573770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5    -19 1.9333333     -9.827586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6     16 2.5000000      6.400000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7     24 2.6333333      9.113924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8    -11 0.8833333    -12.452830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9     -5 2.3333333     -2.142857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10    10 2.3000000      4.347826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... with 336,766 more rows</a:t>
            </a:r>
          </a:p>
        </p:txBody>
      </p:sp>
      <p:sp>
        <p:nvSpPr>
          <p:cNvPr id="311" name="If you only want to keep the new variables use transmute():"/>
          <p:cNvSpPr txBox="1"/>
          <p:nvPr/>
        </p:nvSpPr>
        <p:spPr>
          <a:xfrm>
            <a:off x="736988" y="3295767"/>
            <a:ext cx="19306843" cy="981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lnSpcReduction="10000"/>
          </a:bodyPr>
          <a:lstStyle/>
          <a:p>
            <a:pPr marL="457200" indent="-457200" algn="l" defTabSz="457200">
              <a:lnSpc>
                <a:spcPct val="150000"/>
              </a:lnSpc>
              <a:tabLst>
                <a:tab pos="139700" algn="l"/>
                <a:tab pos="457200" algn="l"/>
              </a:tabLst>
              <a:defRPr>
                <a:solidFill>
                  <a:srgbClr val="5A5F5E"/>
                </a:solidFill>
              </a:defRPr>
            </a:pPr>
            <a:r>
              <a:rPr sz="4500" dirty="0">
                <a:latin typeface="Lato Light" panose="020F0302020204030203" pitchFamily="34" charset="0"/>
              </a:rPr>
              <a:t>If you only want to keep the </a:t>
            </a:r>
            <a:r>
              <a:rPr sz="4500" dirty="0">
                <a:solidFill>
                  <a:srgbClr val="0433FF"/>
                </a:solidFill>
                <a:latin typeface="Lato Light" panose="020F0302020204030203" pitchFamily="34" charset="0"/>
              </a:rPr>
              <a:t>new variables</a:t>
            </a:r>
            <a:r>
              <a:rPr sz="4500" dirty="0">
                <a:latin typeface="Lato Light" panose="020F0302020204030203" pitchFamily="34" charset="0"/>
              </a:rPr>
              <a:t> use </a:t>
            </a:r>
            <a:r>
              <a:rPr sz="4500" dirty="0">
                <a:latin typeface="Consolas"/>
                <a:ea typeface="Consolas"/>
                <a:cs typeface="Consolas"/>
                <a:sym typeface="Consolas"/>
              </a:rPr>
              <a:t>transmute():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many useful creation fun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many useful creation functions</a:t>
            </a:r>
          </a:p>
        </p:txBody>
      </p:sp>
      <p:graphicFrame>
        <p:nvGraphicFramePr>
          <p:cNvPr id="314" name="Table"/>
          <p:cNvGraphicFramePr/>
          <p:nvPr>
            <p:extLst>
              <p:ext uri="{D42A27DB-BD31-4B8C-83A1-F6EECF244321}">
                <p14:modId xmlns:p14="http://schemas.microsoft.com/office/powerpoint/2010/main" val="308045709"/>
              </p:ext>
            </p:extLst>
          </p:nvPr>
        </p:nvGraphicFramePr>
        <p:xfrm>
          <a:off x="16401112" y="3341327"/>
          <a:ext cx="7821697" cy="10434086"/>
        </p:xfrm>
        <a:graphic>
          <a:graphicData uri="http://schemas.openxmlformats.org/drawingml/2006/table">
            <a:tbl>
              <a:tblPr firstRow="1" bandRow="1">
                <a:tableStyleId>{33BA23B1-9221-436E-865A-0063620EA4FD}</a:tableStyleId>
              </a:tblPr>
              <a:tblGrid>
                <a:gridCol w="2692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9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38496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Functions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Description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8496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latin typeface="Monaco"/>
                          <a:ea typeface="Monaco"/>
                          <a:cs typeface="Monaco"/>
                          <a:sym typeface="Monaco"/>
                        </a:rPr>
                        <a:t>+, -, *, /, ^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latin typeface="Lato Light" panose="020F0302020204030203" pitchFamily="34" charset="0"/>
                        </a:rPr>
                        <a:t>arithmetic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8496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latin typeface="Monaco"/>
                          <a:ea typeface="Monaco"/>
                          <a:cs typeface="Monaco"/>
                          <a:sym typeface="Monaco"/>
                        </a:rPr>
                        <a:t>x / sum(x)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latin typeface="Lato Light" panose="020F0302020204030203" pitchFamily="34" charset="0"/>
                        </a:rPr>
                        <a:t>arithmetic w/aggregate functions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8496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latin typeface="Monaco"/>
                          <a:ea typeface="Monaco"/>
                          <a:cs typeface="Monaco"/>
                          <a:sym typeface="Monaco"/>
                        </a:rPr>
                        <a:t>%/%, %%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latin typeface="Lato Light" panose="020F0302020204030203" pitchFamily="34" charset="0"/>
                        </a:rPr>
                        <a:t>modular arithmetic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8496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latin typeface="Monaco"/>
                          <a:ea typeface="Monaco"/>
                          <a:cs typeface="Monaco"/>
                          <a:sym typeface="Monaco"/>
                        </a:rPr>
                        <a:t>log, exp, sqrt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latin typeface="Lato Light" panose="020F0302020204030203" pitchFamily="34" charset="0"/>
                        </a:rPr>
                        <a:t>transformations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8496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latin typeface="Monaco"/>
                          <a:ea typeface="Monaco"/>
                          <a:cs typeface="Monaco"/>
                          <a:sym typeface="Monaco"/>
                        </a:rPr>
                        <a:t>lag, lead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latin typeface="Lato Light" panose="020F0302020204030203" pitchFamily="34" charset="0"/>
                        </a:rPr>
                        <a:t>offsets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8496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latin typeface="Monaco"/>
                          <a:ea typeface="Monaco"/>
                          <a:cs typeface="Monaco"/>
                          <a:sym typeface="Monaco"/>
                        </a:rPr>
                        <a:t>cumsum, cumprod, cum…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latin typeface="Lato Light" panose="020F0302020204030203" pitchFamily="34" charset="0"/>
                        </a:rPr>
                        <a:t>cum/rolling aggregates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38496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latin typeface="Monaco"/>
                          <a:ea typeface="Monaco"/>
                          <a:cs typeface="Monaco"/>
                          <a:sym typeface="Monaco"/>
                        </a:rPr>
                        <a:t>&gt;, &gt;=, &lt;, &lt;=, !=, ==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latin typeface="Lato Light" panose="020F0302020204030203" pitchFamily="34" charset="0"/>
                        </a:rPr>
                        <a:t>logical comparisons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38496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latin typeface="Monaco"/>
                          <a:ea typeface="Monaco"/>
                          <a:cs typeface="Monaco"/>
                          <a:sym typeface="Monaco"/>
                        </a:rPr>
                        <a:t>min_rank, dense_rank, etc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latin typeface="Lato Light" panose="020F0302020204030203" pitchFamily="34" charset="0"/>
                        </a:rPr>
                        <a:t>ranking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38496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latin typeface="Monaco"/>
                          <a:ea typeface="Monaco"/>
                          <a:cs typeface="Monaco"/>
                          <a:sym typeface="Monaco"/>
                        </a:rPr>
                        <a:t>between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latin typeface="Lato Light" panose="020F0302020204030203" pitchFamily="34" charset="0"/>
                        </a:rPr>
                        <a:t>are values between a and b?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7162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latin typeface="Monaco"/>
                          <a:ea typeface="Monaco"/>
                          <a:cs typeface="Monaco"/>
                          <a:sym typeface="Monaco"/>
                        </a:rPr>
                        <a:t>ntile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latin typeface="Lato Light" panose="020F0302020204030203" pitchFamily="34" charset="0"/>
                        </a:rPr>
                        <a:t>bin values into buckets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15" name="There are a wide variety of functions you can use with mutate()"/>
          <p:cNvSpPr txBox="1"/>
          <p:nvPr/>
        </p:nvSpPr>
        <p:spPr>
          <a:xfrm>
            <a:off x="969627" y="4191437"/>
            <a:ext cx="14498879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/>
            <a:r>
              <a:rPr dirty="0">
                <a:latin typeface="Lato Light" panose="020F0302020204030203" pitchFamily="34" charset="0"/>
              </a:rPr>
              <a:t>There are a wide variety of functions you can use with</a:t>
            </a:r>
            <a:r>
              <a:rPr dirty="0"/>
              <a:t> </a:t>
            </a:r>
            <a:r>
              <a:rPr dirty="0">
                <a:latin typeface="Monaco"/>
                <a:ea typeface="Monaco"/>
                <a:cs typeface="Monaco"/>
                <a:sym typeface="Monaco"/>
              </a:rPr>
              <a:t>mutate()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reate new variab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create new variables</a:t>
            </a:r>
          </a:p>
        </p:txBody>
      </p:sp>
      <p:sp>
        <p:nvSpPr>
          <p:cNvPr id="318" name="transmute(flights,…"/>
          <p:cNvSpPr txBox="1">
            <a:spLocks noGrp="1"/>
          </p:cNvSpPr>
          <p:nvPr>
            <p:ph type="body" idx="1"/>
          </p:nvPr>
        </p:nvSpPr>
        <p:spPr>
          <a:xfrm>
            <a:off x="-89990" y="4095725"/>
            <a:ext cx="16169661" cy="9609072"/>
          </a:xfrm>
          <a:prstGeom prst="rect">
            <a:avLst/>
          </a:prstGeom>
          <a:solidFill>
            <a:srgbClr val="E5E5E5"/>
          </a:solidFill>
        </p:spPr>
        <p:txBody>
          <a:bodyPr/>
          <a:lstStyle/>
          <a:p>
            <a:pPr marL="0" lvl="4" indent="841247" defTabSz="420623">
              <a:spcBef>
                <a:spcPts val="400"/>
              </a:spcBef>
              <a:buSzTx/>
              <a:buNone/>
              <a:defRPr sz="3036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transmute(flights,</a:t>
            </a:r>
          </a:p>
          <a:p>
            <a:pPr marL="0" lvl="4" indent="841247" defTabSz="420623">
              <a:spcBef>
                <a:spcPts val="400"/>
              </a:spcBef>
              <a:buSzTx/>
              <a:buNone/>
              <a:defRPr sz="3036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</a:t>
            </a:r>
            <a:r>
              <a:rPr dirty="0" err="1"/>
              <a:t>normalized_delay</a:t>
            </a:r>
            <a:r>
              <a:rPr dirty="0"/>
              <a:t> = </a:t>
            </a:r>
            <a:r>
              <a:rPr dirty="0" err="1">
                <a:solidFill>
                  <a:srgbClr val="0433FF"/>
                </a:solidFill>
              </a:rPr>
              <a:t>dep_delay</a:t>
            </a:r>
            <a:r>
              <a:rPr dirty="0">
                <a:solidFill>
                  <a:srgbClr val="0433FF"/>
                </a:solidFill>
              </a:rPr>
              <a:t> / (mean(</a:t>
            </a:r>
            <a:r>
              <a:rPr dirty="0" err="1">
                <a:solidFill>
                  <a:srgbClr val="0433FF"/>
                </a:solidFill>
              </a:rPr>
              <a:t>dep_delay</a:t>
            </a:r>
            <a:r>
              <a:rPr dirty="0">
                <a:solidFill>
                  <a:srgbClr val="0433FF"/>
                </a:solidFill>
              </a:rPr>
              <a:t>, na.rm = TRUE))</a:t>
            </a:r>
            <a:r>
              <a:rPr dirty="0"/>
              <a:t>)</a:t>
            </a:r>
          </a:p>
          <a:p>
            <a:pPr marL="0" lvl="4" indent="841247" defTabSz="420623">
              <a:spcBef>
                <a:spcPts val="400"/>
              </a:spcBef>
              <a:buSzTx/>
              <a:buNone/>
              <a:defRPr sz="3036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A </a:t>
            </a:r>
            <a:r>
              <a:rPr dirty="0" err="1"/>
              <a:t>tibble</a:t>
            </a:r>
            <a:r>
              <a:rPr dirty="0"/>
              <a:t>: 336,776 × 1</a:t>
            </a:r>
          </a:p>
          <a:p>
            <a:pPr marL="0" lvl="4" indent="841247" defTabSz="420623">
              <a:spcBef>
                <a:spcPts val="400"/>
              </a:spcBef>
              <a:buSzTx/>
              <a:buNone/>
              <a:defRPr sz="3036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</a:t>
            </a:r>
            <a:r>
              <a:rPr dirty="0" err="1"/>
              <a:t>normalized_delay</a:t>
            </a:r>
            <a:endParaRPr dirty="0"/>
          </a:p>
          <a:p>
            <a:pPr marL="0" lvl="4" indent="841247" defTabSz="420623">
              <a:spcBef>
                <a:spcPts val="400"/>
              </a:spcBef>
              <a:buSzTx/>
              <a:buNone/>
              <a:defRPr sz="3036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        &lt;</a:t>
            </a:r>
            <a:r>
              <a:rPr dirty="0" err="1"/>
              <a:t>dbl</a:t>
            </a:r>
            <a:r>
              <a:rPr dirty="0"/>
              <a:t>&gt;</a:t>
            </a:r>
          </a:p>
          <a:p>
            <a:pPr marL="0" lvl="4" indent="841247" defTabSz="420623">
              <a:spcBef>
                <a:spcPts val="400"/>
              </a:spcBef>
              <a:buSzTx/>
              <a:buNone/>
              <a:defRPr sz="3036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1        0.15823949</a:t>
            </a:r>
          </a:p>
          <a:p>
            <a:pPr marL="0" lvl="4" indent="841247" defTabSz="420623">
              <a:spcBef>
                <a:spcPts val="400"/>
              </a:spcBef>
              <a:buSzTx/>
              <a:buNone/>
              <a:defRPr sz="3036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2        0.31647898</a:t>
            </a:r>
          </a:p>
          <a:p>
            <a:pPr marL="0" lvl="4" indent="841247" defTabSz="420623">
              <a:spcBef>
                <a:spcPts val="400"/>
              </a:spcBef>
              <a:buSzTx/>
              <a:buNone/>
              <a:defRPr sz="3036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3        0.15823949</a:t>
            </a:r>
          </a:p>
          <a:p>
            <a:pPr marL="0" lvl="4" indent="841247" defTabSz="420623">
              <a:spcBef>
                <a:spcPts val="400"/>
              </a:spcBef>
              <a:buSzTx/>
              <a:buNone/>
              <a:defRPr sz="3036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4       -0.07911974</a:t>
            </a:r>
          </a:p>
          <a:p>
            <a:pPr marL="0" lvl="4" indent="841247" defTabSz="420623">
              <a:spcBef>
                <a:spcPts val="400"/>
              </a:spcBef>
              <a:buSzTx/>
              <a:buNone/>
              <a:defRPr sz="3036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5       -0.47471846</a:t>
            </a:r>
          </a:p>
          <a:p>
            <a:pPr marL="0" lvl="4" indent="841247" defTabSz="420623">
              <a:spcBef>
                <a:spcPts val="400"/>
              </a:spcBef>
              <a:buSzTx/>
              <a:buNone/>
              <a:defRPr sz="3036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6       -0.31647898</a:t>
            </a:r>
          </a:p>
          <a:p>
            <a:pPr marL="0" lvl="4" indent="841247" defTabSz="420623">
              <a:spcBef>
                <a:spcPts val="400"/>
              </a:spcBef>
              <a:buSzTx/>
              <a:buNone/>
              <a:defRPr sz="3036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7       -0.39559872</a:t>
            </a:r>
          </a:p>
          <a:p>
            <a:pPr marL="0" lvl="4" indent="841247" defTabSz="420623">
              <a:spcBef>
                <a:spcPts val="400"/>
              </a:spcBef>
              <a:buSzTx/>
              <a:buNone/>
              <a:defRPr sz="3036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8       -0.23735923</a:t>
            </a:r>
          </a:p>
          <a:p>
            <a:pPr marL="0" lvl="4" indent="841247" defTabSz="420623">
              <a:spcBef>
                <a:spcPts val="400"/>
              </a:spcBef>
              <a:buSzTx/>
              <a:buNone/>
              <a:defRPr sz="3036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9       -0.23735923</a:t>
            </a:r>
          </a:p>
          <a:p>
            <a:pPr marL="0" lvl="4" indent="841247" defTabSz="420623">
              <a:spcBef>
                <a:spcPts val="400"/>
              </a:spcBef>
              <a:buSzTx/>
              <a:buNone/>
              <a:defRPr sz="3036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10      -0.15823949</a:t>
            </a:r>
          </a:p>
          <a:p>
            <a:pPr marL="0" lvl="4" indent="841247" defTabSz="420623">
              <a:spcBef>
                <a:spcPts val="400"/>
              </a:spcBef>
              <a:buSzTx/>
              <a:buNone/>
              <a:defRPr sz="3036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... with 336,766 more rows</a:t>
            </a:r>
          </a:p>
        </p:txBody>
      </p:sp>
      <p:graphicFrame>
        <p:nvGraphicFramePr>
          <p:cNvPr id="319" name="Table"/>
          <p:cNvGraphicFramePr/>
          <p:nvPr>
            <p:extLst>
              <p:ext uri="{D42A27DB-BD31-4B8C-83A1-F6EECF244321}">
                <p14:modId xmlns:p14="http://schemas.microsoft.com/office/powerpoint/2010/main" val="1615566709"/>
              </p:ext>
            </p:extLst>
          </p:nvPr>
        </p:nvGraphicFramePr>
        <p:xfrm>
          <a:off x="16401112" y="3341327"/>
          <a:ext cx="7821697" cy="10434086"/>
        </p:xfrm>
        <a:graphic>
          <a:graphicData uri="http://schemas.openxmlformats.org/drawingml/2006/table">
            <a:tbl>
              <a:tblPr firstRow="1" bandRow="1">
                <a:tableStyleId>{33BA23B1-9221-436E-865A-0063620EA4FD}</a:tableStyleId>
              </a:tblPr>
              <a:tblGrid>
                <a:gridCol w="2692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9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38496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Functions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Description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8496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000000">
                              <a:alpha val="20000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+, -, *, /, ^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solidFill>
                            <a:srgbClr val="000000">
                              <a:alpha val="20000"/>
                            </a:srgbClr>
                          </a:solidFill>
                          <a:latin typeface="Lato Light" panose="020F0302020204030203" pitchFamily="34" charset="0"/>
                        </a:rPr>
                        <a:t>arithmetic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8496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0433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x / sum(x)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latin typeface="Lato Light" panose="020F0302020204030203" pitchFamily="34" charset="0"/>
                        </a:rPr>
                        <a:t>arithmetic w/aggregate functions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8496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000000">
                              <a:alpha val="20000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%/%, %%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solidFill>
                            <a:srgbClr val="000000">
                              <a:alpha val="20000"/>
                            </a:srgbClr>
                          </a:solidFill>
                          <a:latin typeface="Lato Light" panose="020F0302020204030203" pitchFamily="34" charset="0"/>
                        </a:rPr>
                        <a:t>modular arithmetic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8496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000000">
                              <a:alpha val="20000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log, exp, sqrt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solidFill>
                            <a:srgbClr val="000000">
                              <a:alpha val="20000"/>
                            </a:srgbClr>
                          </a:solidFill>
                          <a:latin typeface="Lato Light" panose="020F0302020204030203" pitchFamily="34" charset="0"/>
                        </a:rPr>
                        <a:t>transformations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8496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000000">
                              <a:alpha val="20000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lag, lead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solidFill>
                            <a:srgbClr val="000000">
                              <a:alpha val="20000"/>
                            </a:srgbClr>
                          </a:solidFill>
                          <a:latin typeface="Lato Light" panose="020F0302020204030203" pitchFamily="34" charset="0"/>
                        </a:rPr>
                        <a:t>offsets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8496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000000">
                              <a:alpha val="20000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cumsum, cumprod, cum…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solidFill>
                            <a:srgbClr val="000000">
                              <a:alpha val="20000"/>
                            </a:srgbClr>
                          </a:solidFill>
                          <a:latin typeface="Lato Light" panose="020F0302020204030203" pitchFamily="34" charset="0"/>
                        </a:rPr>
                        <a:t>cum/rolling aggregates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38496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000000">
                              <a:alpha val="20000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&gt;, &gt;=, &lt;, &lt;=, !=, ==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solidFill>
                            <a:srgbClr val="000000">
                              <a:alpha val="20000"/>
                            </a:srgbClr>
                          </a:solidFill>
                          <a:latin typeface="Lato Light" panose="020F0302020204030203" pitchFamily="34" charset="0"/>
                        </a:rPr>
                        <a:t>logical comparisons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38496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000000">
                              <a:alpha val="20000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min_rank, dense_rank, etc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solidFill>
                            <a:srgbClr val="000000">
                              <a:alpha val="20000"/>
                            </a:srgbClr>
                          </a:solidFill>
                          <a:latin typeface="Lato Light" panose="020F0302020204030203" pitchFamily="34" charset="0"/>
                        </a:rPr>
                        <a:t>ranking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38496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000000">
                              <a:alpha val="20000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between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solidFill>
                            <a:srgbClr val="000000">
                              <a:alpha val="20000"/>
                            </a:srgbClr>
                          </a:solidFill>
                          <a:latin typeface="Lato Light" panose="020F0302020204030203" pitchFamily="34" charset="0"/>
                        </a:rPr>
                        <a:t>are values between a and b?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7162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000000">
                              <a:alpha val="20000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ntile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solidFill>
                            <a:srgbClr val="000000">
                              <a:alpha val="20000"/>
                            </a:srgbClr>
                          </a:solidFill>
                          <a:latin typeface="Lato Light" panose="020F0302020204030203" pitchFamily="34" charset="0"/>
                        </a:rPr>
                        <a:t>bin values into buckets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reate new variab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create new variables</a:t>
            </a:r>
          </a:p>
        </p:txBody>
      </p:sp>
      <p:sp>
        <p:nvSpPr>
          <p:cNvPr id="322" name="transmute(flights,…"/>
          <p:cNvSpPr txBox="1">
            <a:spLocks noGrp="1"/>
          </p:cNvSpPr>
          <p:nvPr>
            <p:ph type="body" idx="1"/>
          </p:nvPr>
        </p:nvSpPr>
        <p:spPr>
          <a:xfrm>
            <a:off x="-89990" y="4095725"/>
            <a:ext cx="16169661" cy="10055057"/>
          </a:xfrm>
          <a:prstGeom prst="rect">
            <a:avLst/>
          </a:prstGeom>
          <a:solidFill>
            <a:srgbClr val="E5E5E5"/>
          </a:solidFill>
        </p:spPr>
        <p:txBody>
          <a:bodyPr/>
          <a:lstStyle/>
          <a:p>
            <a:pPr marL="0" lvl="4" indent="841247" defTabSz="420623">
              <a:spcBef>
                <a:spcPts val="400"/>
              </a:spcBef>
              <a:buSzTx/>
              <a:buNone/>
              <a:defRPr sz="3036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transmute(flights,</a:t>
            </a:r>
          </a:p>
          <a:p>
            <a:pPr marL="0" lvl="4" indent="841247" defTabSz="420623">
              <a:spcBef>
                <a:spcPts val="400"/>
              </a:spcBef>
              <a:buSzTx/>
              <a:buNone/>
              <a:defRPr sz="3036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</a:t>
            </a:r>
            <a:r>
              <a:rPr dirty="0" err="1"/>
              <a:t>log_air_time</a:t>
            </a:r>
            <a:r>
              <a:rPr dirty="0"/>
              <a:t> = </a:t>
            </a:r>
            <a:r>
              <a:rPr dirty="0">
                <a:solidFill>
                  <a:srgbClr val="0433FF"/>
                </a:solidFill>
              </a:rPr>
              <a:t>log2(</a:t>
            </a:r>
            <a:r>
              <a:rPr dirty="0" err="1">
                <a:solidFill>
                  <a:srgbClr val="0433FF"/>
                </a:solidFill>
              </a:rPr>
              <a:t>air_time</a:t>
            </a:r>
            <a:r>
              <a:rPr dirty="0">
                <a:solidFill>
                  <a:srgbClr val="0433FF"/>
                </a:solidFill>
              </a:rPr>
              <a:t>)</a:t>
            </a:r>
            <a:r>
              <a:rPr dirty="0"/>
              <a:t>,</a:t>
            </a:r>
          </a:p>
          <a:p>
            <a:pPr marL="0" lvl="4" indent="841247" defTabSz="420623">
              <a:spcBef>
                <a:spcPts val="400"/>
              </a:spcBef>
              <a:buSzTx/>
              <a:buNone/>
              <a:defRPr sz="3036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</a:t>
            </a:r>
            <a:r>
              <a:rPr dirty="0" err="1"/>
              <a:t>exp_delay</a:t>
            </a:r>
            <a:r>
              <a:rPr dirty="0"/>
              <a:t> = </a:t>
            </a:r>
            <a:r>
              <a:rPr dirty="0" err="1">
                <a:solidFill>
                  <a:srgbClr val="0433FF"/>
                </a:solidFill>
              </a:rPr>
              <a:t>exp</a:t>
            </a:r>
            <a:r>
              <a:rPr dirty="0">
                <a:solidFill>
                  <a:srgbClr val="0433FF"/>
                </a:solidFill>
              </a:rPr>
              <a:t>(</a:t>
            </a:r>
            <a:r>
              <a:rPr dirty="0" err="1">
                <a:solidFill>
                  <a:srgbClr val="0433FF"/>
                </a:solidFill>
              </a:rPr>
              <a:t>dep_delay</a:t>
            </a:r>
            <a:r>
              <a:rPr dirty="0">
                <a:solidFill>
                  <a:srgbClr val="0433FF"/>
                </a:solidFill>
              </a:rPr>
              <a:t>)</a:t>
            </a:r>
            <a:r>
              <a:rPr dirty="0"/>
              <a:t>)</a:t>
            </a:r>
          </a:p>
          <a:p>
            <a:pPr marL="0" lvl="4" indent="841247" defTabSz="420623">
              <a:spcBef>
                <a:spcPts val="400"/>
              </a:spcBef>
              <a:buSzTx/>
              <a:buNone/>
              <a:defRPr sz="3036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A </a:t>
            </a:r>
            <a:r>
              <a:rPr dirty="0" err="1"/>
              <a:t>tibble</a:t>
            </a:r>
            <a:r>
              <a:rPr dirty="0"/>
              <a:t>: 336,776 × 2</a:t>
            </a:r>
          </a:p>
          <a:p>
            <a:pPr marL="0" lvl="4" indent="841247" defTabSz="420623">
              <a:spcBef>
                <a:spcPts val="400"/>
              </a:spcBef>
              <a:buSzTx/>
              <a:buNone/>
              <a:defRPr sz="3036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</a:t>
            </a:r>
            <a:r>
              <a:rPr dirty="0" err="1"/>
              <a:t>log_air_time</a:t>
            </a:r>
            <a:r>
              <a:rPr dirty="0"/>
              <a:t>    </a:t>
            </a:r>
            <a:r>
              <a:rPr dirty="0" err="1"/>
              <a:t>exp_delay</a:t>
            </a:r>
            <a:endParaRPr dirty="0"/>
          </a:p>
          <a:p>
            <a:pPr marL="0" lvl="4" indent="841247" defTabSz="420623">
              <a:spcBef>
                <a:spcPts val="400"/>
              </a:spcBef>
              <a:buSzTx/>
              <a:buNone/>
              <a:defRPr sz="3036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    &lt;</a:t>
            </a:r>
            <a:r>
              <a:rPr dirty="0" err="1"/>
              <a:t>dbl</a:t>
            </a:r>
            <a:r>
              <a:rPr dirty="0"/>
              <a:t>&gt;        &lt;</a:t>
            </a:r>
            <a:r>
              <a:rPr dirty="0" err="1"/>
              <a:t>dbl</a:t>
            </a:r>
            <a:r>
              <a:rPr dirty="0"/>
              <a:t>&gt;</a:t>
            </a:r>
          </a:p>
          <a:p>
            <a:pPr marL="0" lvl="4" indent="841247" defTabSz="420623">
              <a:spcBef>
                <a:spcPts val="400"/>
              </a:spcBef>
              <a:buSzTx/>
              <a:buNone/>
              <a:defRPr sz="3036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1      7.826548  7.389056099</a:t>
            </a:r>
          </a:p>
          <a:p>
            <a:pPr marL="0" lvl="4" indent="841247" defTabSz="420623">
              <a:spcBef>
                <a:spcPts val="400"/>
              </a:spcBef>
              <a:buSzTx/>
              <a:buNone/>
              <a:defRPr sz="3036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2      7.826548 54.598150033</a:t>
            </a:r>
          </a:p>
          <a:p>
            <a:pPr marL="0" lvl="4" indent="841247" defTabSz="420623">
              <a:spcBef>
                <a:spcPts val="400"/>
              </a:spcBef>
              <a:buSzTx/>
              <a:buNone/>
              <a:defRPr sz="3036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3      7.321928  7.389056099</a:t>
            </a:r>
          </a:p>
          <a:p>
            <a:pPr marL="0" lvl="4" indent="841247" defTabSz="420623">
              <a:spcBef>
                <a:spcPts val="400"/>
              </a:spcBef>
              <a:buSzTx/>
              <a:buNone/>
              <a:defRPr sz="3036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4      7.515700  0.367879441</a:t>
            </a:r>
          </a:p>
          <a:p>
            <a:pPr marL="0" lvl="4" indent="841247" defTabSz="420623">
              <a:spcBef>
                <a:spcPts val="400"/>
              </a:spcBef>
              <a:buSzTx/>
              <a:buNone/>
              <a:defRPr sz="3036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5      6.857981  0.002478752</a:t>
            </a:r>
          </a:p>
          <a:p>
            <a:pPr marL="0" lvl="4" indent="841247" defTabSz="420623">
              <a:spcBef>
                <a:spcPts val="400"/>
              </a:spcBef>
              <a:buSzTx/>
              <a:buNone/>
              <a:defRPr sz="3036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6      7.228819  0.018315639</a:t>
            </a:r>
          </a:p>
          <a:p>
            <a:pPr marL="0" lvl="4" indent="841247" defTabSz="420623">
              <a:spcBef>
                <a:spcPts val="400"/>
              </a:spcBef>
              <a:buSzTx/>
              <a:buNone/>
              <a:defRPr sz="3036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7      7.303781  0.006737947</a:t>
            </a:r>
          </a:p>
          <a:p>
            <a:pPr marL="0" lvl="4" indent="841247" defTabSz="420623">
              <a:spcBef>
                <a:spcPts val="400"/>
              </a:spcBef>
              <a:buSzTx/>
              <a:buNone/>
              <a:defRPr sz="3036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8      5.727920  0.049787068</a:t>
            </a:r>
          </a:p>
          <a:p>
            <a:pPr marL="0" lvl="4" indent="841247" defTabSz="420623">
              <a:spcBef>
                <a:spcPts val="400"/>
              </a:spcBef>
              <a:buSzTx/>
              <a:buNone/>
              <a:defRPr sz="3036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9      7.129283  0.049787068</a:t>
            </a:r>
          </a:p>
          <a:p>
            <a:pPr marL="0" lvl="4" indent="841247" defTabSz="420623">
              <a:spcBef>
                <a:spcPts val="400"/>
              </a:spcBef>
              <a:buSzTx/>
              <a:buNone/>
              <a:defRPr sz="3036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10     7.108524  0.135335283</a:t>
            </a:r>
          </a:p>
          <a:p>
            <a:pPr marL="0" lvl="4" indent="841247" defTabSz="420623">
              <a:spcBef>
                <a:spcPts val="400"/>
              </a:spcBef>
              <a:buSzTx/>
              <a:buNone/>
              <a:defRPr sz="3036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... with 336,766 more rows</a:t>
            </a:r>
          </a:p>
        </p:txBody>
      </p:sp>
      <p:graphicFrame>
        <p:nvGraphicFramePr>
          <p:cNvPr id="323" name="Table"/>
          <p:cNvGraphicFramePr/>
          <p:nvPr>
            <p:extLst>
              <p:ext uri="{D42A27DB-BD31-4B8C-83A1-F6EECF244321}">
                <p14:modId xmlns:p14="http://schemas.microsoft.com/office/powerpoint/2010/main" val="2063135215"/>
              </p:ext>
            </p:extLst>
          </p:nvPr>
        </p:nvGraphicFramePr>
        <p:xfrm>
          <a:off x="16401112" y="3341327"/>
          <a:ext cx="7821697" cy="10434086"/>
        </p:xfrm>
        <a:graphic>
          <a:graphicData uri="http://schemas.openxmlformats.org/drawingml/2006/table">
            <a:tbl>
              <a:tblPr firstRow="1" bandRow="1">
                <a:tableStyleId>{33BA23B1-9221-436E-865A-0063620EA4FD}</a:tableStyleId>
              </a:tblPr>
              <a:tblGrid>
                <a:gridCol w="2692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9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38496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Functions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Description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8496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000000">
                              <a:alpha val="20000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+, -, *, /, ^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solidFill>
                            <a:srgbClr val="000000">
                              <a:alpha val="20000"/>
                            </a:srgbClr>
                          </a:solidFill>
                          <a:latin typeface="Lato Light" panose="020F0302020204030203" pitchFamily="34" charset="0"/>
                        </a:rPr>
                        <a:t>arithmetic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8496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000000">
                              <a:alpha val="20000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x / sum(x)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solidFill>
                            <a:srgbClr val="000000">
                              <a:alpha val="20000"/>
                            </a:srgbClr>
                          </a:solidFill>
                          <a:latin typeface="Lato Light" panose="020F0302020204030203" pitchFamily="34" charset="0"/>
                        </a:rPr>
                        <a:t>arithmetic w/aggregate functions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8496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000000">
                              <a:alpha val="20000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%/%, %%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solidFill>
                            <a:srgbClr val="000000">
                              <a:alpha val="20000"/>
                            </a:srgbClr>
                          </a:solidFill>
                          <a:latin typeface="Lato Light" panose="020F0302020204030203" pitchFamily="34" charset="0"/>
                        </a:rPr>
                        <a:t>modular arithmetic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8496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0433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log, exp, sqrt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latin typeface="Lato Light" panose="020F0302020204030203" pitchFamily="34" charset="0"/>
                        </a:rPr>
                        <a:t>transformations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8496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000000">
                              <a:alpha val="20000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lag, lead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solidFill>
                            <a:srgbClr val="000000">
                              <a:alpha val="20000"/>
                            </a:srgbClr>
                          </a:solidFill>
                          <a:latin typeface="Lato Light" panose="020F0302020204030203" pitchFamily="34" charset="0"/>
                        </a:rPr>
                        <a:t>offsets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8496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000000">
                              <a:alpha val="20000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cumsum, cumprod, cum…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solidFill>
                            <a:srgbClr val="000000">
                              <a:alpha val="20000"/>
                            </a:srgbClr>
                          </a:solidFill>
                          <a:latin typeface="Lato Light" panose="020F0302020204030203" pitchFamily="34" charset="0"/>
                        </a:rPr>
                        <a:t>cum/rolling aggregates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38496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000000">
                              <a:alpha val="20000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&gt;, &gt;=, &lt;, &lt;=, !=, ==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solidFill>
                            <a:srgbClr val="000000">
                              <a:alpha val="20000"/>
                            </a:srgbClr>
                          </a:solidFill>
                          <a:latin typeface="Lato Light" panose="020F0302020204030203" pitchFamily="34" charset="0"/>
                        </a:rPr>
                        <a:t>logical comparisons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38496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000000">
                              <a:alpha val="20000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min_rank, dense_rank, etc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solidFill>
                            <a:srgbClr val="000000">
                              <a:alpha val="20000"/>
                            </a:srgbClr>
                          </a:solidFill>
                          <a:latin typeface="Lato Light" panose="020F0302020204030203" pitchFamily="34" charset="0"/>
                        </a:rPr>
                        <a:t>ranking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38496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000000">
                              <a:alpha val="20000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between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solidFill>
                            <a:srgbClr val="000000">
                              <a:alpha val="20000"/>
                            </a:srgbClr>
                          </a:solidFill>
                          <a:latin typeface="Lato Light" panose="020F0302020204030203" pitchFamily="34" charset="0"/>
                        </a:rPr>
                        <a:t>are values between a and b?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7162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000000">
                              <a:alpha val="20000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ntile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solidFill>
                            <a:srgbClr val="000000">
                              <a:alpha val="20000"/>
                            </a:srgbClr>
                          </a:solidFill>
                          <a:latin typeface="Lato Light" panose="020F0302020204030203" pitchFamily="34" charset="0"/>
                        </a:rPr>
                        <a:t>bin values into buckets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reate new variab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create new variables</a:t>
            </a:r>
          </a:p>
        </p:txBody>
      </p:sp>
      <p:sp>
        <p:nvSpPr>
          <p:cNvPr id="326" name="transmute(flights,…"/>
          <p:cNvSpPr txBox="1">
            <a:spLocks noGrp="1"/>
          </p:cNvSpPr>
          <p:nvPr>
            <p:ph type="body" idx="1"/>
          </p:nvPr>
        </p:nvSpPr>
        <p:spPr>
          <a:xfrm>
            <a:off x="-89990" y="4095725"/>
            <a:ext cx="16169661" cy="10520633"/>
          </a:xfrm>
          <a:prstGeom prst="rect">
            <a:avLst/>
          </a:prstGeom>
          <a:solidFill>
            <a:srgbClr val="E5E5E5"/>
          </a:solidFill>
        </p:spPr>
        <p:txBody>
          <a:bodyPr/>
          <a:lstStyle/>
          <a:p>
            <a:pPr marL="0" lvl="4" indent="841247" defTabSz="420623">
              <a:spcBef>
                <a:spcPts val="400"/>
              </a:spcBef>
              <a:buSzTx/>
              <a:buNone/>
              <a:defRPr sz="3036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transmute(flights,</a:t>
            </a:r>
          </a:p>
          <a:p>
            <a:pPr marL="0" lvl="4" indent="841247" defTabSz="420623">
              <a:spcBef>
                <a:spcPts val="400"/>
              </a:spcBef>
              <a:buSzTx/>
              <a:buNone/>
              <a:defRPr sz="3036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</a:t>
            </a:r>
            <a:r>
              <a:rPr dirty="0" err="1"/>
              <a:t>dep_delay</a:t>
            </a:r>
            <a:r>
              <a:rPr dirty="0"/>
              <a:t> = </a:t>
            </a:r>
            <a:r>
              <a:rPr dirty="0" err="1"/>
              <a:t>dep_delay</a:t>
            </a:r>
            <a:r>
              <a:rPr dirty="0"/>
              <a:t>,</a:t>
            </a:r>
          </a:p>
          <a:p>
            <a:pPr marL="0" lvl="4" indent="841247" defTabSz="420623">
              <a:spcBef>
                <a:spcPts val="400"/>
              </a:spcBef>
              <a:buSzTx/>
              <a:buNone/>
              <a:defRPr sz="3036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</a:t>
            </a:r>
            <a:r>
              <a:rPr dirty="0" err="1"/>
              <a:t>lag_delay</a:t>
            </a:r>
            <a:r>
              <a:rPr dirty="0"/>
              <a:t> = </a:t>
            </a:r>
            <a:r>
              <a:rPr dirty="0">
                <a:solidFill>
                  <a:srgbClr val="0433FF"/>
                </a:solidFill>
              </a:rPr>
              <a:t>lag(</a:t>
            </a:r>
            <a:r>
              <a:rPr dirty="0" err="1">
                <a:solidFill>
                  <a:srgbClr val="0433FF"/>
                </a:solidFill>
              </a:rPr>
              <a:t>dep_delay</a:t>
            </a:r>
            <a:r>
              <a:rPr dirty="0">
                <a:solidFill>
                  <a:srgbClr val="0433FF"/>
                </a:solidFill>
              </a:rPr>
              <a:t>)</a:t>
            </a:r>
            <a:r>
              <a:rPr dirty="0"/>
              <a:t>,</a:t>
            </a:r>
          </a:p>
          <a:p>
            <a:pPr marL="0" lvl="4" indent="841247" defTabSz="420623">
              <a:spcBef>
                <a:spcPts val="400"/>
              </a:spcBef>
              <a:buSzTx/>
              <a:buNone/>
              <a:defRPr sz="3036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</a:t>
            </a:r>
            <a:r>
              <a:rPr dirty="0" err="1"/>
              <a:t>sum_delay</a:t>
            </a:r>
            <a:r>
              <a:rPr dirty="0"/>
              <a:t> = </a:t>
            </a:r>
            <a:r>
              <a:rPr dirty="0" err="1">
                <a:solidFill>
                  <a:srgbClr val="0433FF"/>
                </a:solidFill>
              </a:rPr>
              <a:t>cumsum</a:t>
            </a:r>
            <a:r>
              <a:rPr dirty="0">
                <a:solidFill>
                  <a:srgbClr val="0433FF"/>
                </a:solidFill>
              </a:rPr>
              <a:t>(</a:t>
            </a:r>
            <a:r>
              <a:rPr dirty="0" err="1">
                <a:solidFill>
                  <a:srgbClr val="0433FF"/>
                </a:solidFill>
              </a:rPr>
              <a:t>dep_delay</a:t>
            </a:r>
            <a:r>
              <a:rPr dirty="0">
                <a:solidFill>
                  <a:srgbClr val="0433FF"/>
                </a:solidFill>
              </a:rPr>
              <a:t>)</a:t>
            </a:r>
            <a:r>
              <a:rPr dirty="0"/>
              <a:t>)</a:t>
            </a:r>
          </a:p>
          <a:p>
            <a:pPr marL="0" lvl="4" indent="841247" defTabSz="420623">
              <a:spcBef>
                <a:spcPts val="400"/>
              </a:spcBef>
              <a:buSzTx/>
              <a:buNone/>
              <a:defRPr sz="3036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A </a:t>
            </a:r>
            <a:r>
              <a:rPr dirty="0" err="1"/>
              <a:t>tibble</a:t>
            </a:r>
            <a:r>
              <a:rPr dirty="0"/>
              <a:t>: 336,776 × 3</a:t>
            </a:r>
          </a:p>
          <a:p>
            <a:pPr marL="0" lvl="4" indent="841247" defTabSz="420623">
              <a:spcBef>
                <a:spcPts val="400"/>
              </a:spcBef>
              <a:buSzTx/>
              <a:buNone/>
              <a:defRPr sz="3036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</a:t>
            </a:r>
            <a:r>
              <a:rPr dirty="0" err="1"/>
              <a:t>dep_delay</a:t>
            </a:r>
            <a:r>
              <a:rPr dirty="0"/>
              <a:t> </a:t>
            </a:r>
            <a:r>
              <a:rPr dirty="0" err="1"/>
              <a:t>lag_delay</a:t>
            </a:r>
            <a:r>
              <a:rPr dirty="0"/>
              <a:t> </a:t>
            </a:r>
            <a:r>
              <a:rPr dirty="0" err="1"/>
              <a:t>sum_delay</a:t>
            </a:r>
            <a:endParaRPr dirty="0"/>
          </a:p>
          <a:p>
            <a:pPr marL="0" lvl="4" indent="841247" defTabSz="420623">
              <a:spcBef>
                <a:spcPts val="400"/>
              </a:spcBef>
              <a:buSzTx/>
              <a:buNone/>
              <a:defRPr sz="3036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 &lt;</a:t>
            </a:r>
            <a:r>
              <a:rPr dirty="0" err="1"/>
              <a:t>dbl</a:t>
            </a:r>
            <a:r>
              <a:rPr dirty="0"/>
              <a:t>&gt;     &lt;</a:t>
            </a:r>
            <a:r>
              <a:rPr dirty="0" err="1"/>
              <a:t>dbl</a:t>
            </a:r>
            <a:r>
              <a:rPr dirty="0"/>
              <a:t>&gt;     &lt;</a:t>
            </a:r>
            <a:r>
              <a:rPr dirty="0" err="1"/>
              <a:t>dbl</a:t>
            </a:r>
            <a:r>
              <a:rPr dirty="0"/>
              <a:t>&gt;</a:t>
            </a:r>
          </a:p>
          <a:p>
            <a:pPr marL="0" lvl="4" indent="841247" defTabSz="420623">
              <a:spcBef>
                <a:spcPts val="400"/>
              </a:spcBef>
              <a:buSzTx/>
              <a:buNone/>
              <a:defRPr sz="3036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          2        NA         2</a:t>
            </a:r>
          </a:p>
          <a:p>
            <a:pPr marL="0" lvl="4" indent="841247" defTabSz="420623">
              <a:spcBef>
                <a:spcPts val="400"/>
              </a:spcBef>
              <a:buSzTx/>
              <a:buNone/>
              <a:defRPr sz="3036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2          4         2         6</a:t>
            </a:r>
          </a:p>
          <a:p>
            <a:pPr marL="0" lvl="4" indent="841247" defTabSz="420623">
              <a:spcBef>
                <a:spcPts val="400"/>
              </a:spcBef>
              <a:buSzTx/>
              <a:buNone/>
              <a:defRPr sz="3036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3          2         4         8</a:t>
            </a:r>
          </a:p>
          <a:p>
            <a:pPr marL="0" lvl="4" indent="841247" defTabSz="420623">
              <a:spcBef>
                <a:spcPts val="400"/>
              </a:spcBef>
              <a:buSzTx/>
              <a:buNone/>
              <a:defRPr sz="3036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4         -1         2         7</a:t>
            </a:r>
          </a:p>
          <a:p>
            <a:pPr marL="0" lvl="4" indent="841247" defTabSz="420623">
              <a:spcBef>
                <a:spcPts val="400"/>
              </a:spcBef>
              <a:buSzTx/>
              <a:buNone/>
              <a:defRPr sz="3036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5         -6        -1         1</a:t>
            </a:r>
          </a:p>
          <a:p>
            <a:pPr marL="0" lvl="4" indent="841247" defTabSz="420623">
              <a:spcBef>
                <a:spcPts val="400"/>
              </a:spcBef>
              <a:buSzTx/>
              <a:buNone/>
              <a:defRPr sz="3036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6         -4        -6        -3</a:t>
            </a:r>
          </a:p>
          <a:p>
            <a:pPr marL="0" lvl="4" indent="841247" defTabSz="420623">
              <a:spcBef>
                <a:spcPts val="400"/>
              </a:spcBef>
              <a:buSzTx/>
              <a:buNone/>
              <a:defRPr sz="3036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7         -5        -4        -8</a:t>
            </a:r>
          </a:p>
          <a:p>
            <a:pPr marL="0" lvl="4" indent="841247" defTabSz="420623">
              <a:spcBef>
                <a:spcPts val="400"/>
              </a:spcBef>
              <a:buSzTx/>
              <a:buNone/>
              <a:defRPr sz="3036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8         -3        -5       -11</a:t>
            </a:r>
          </a:p>
          <a:p>
            <a:pPr marL="0" lvl="4" indent="841247" defTabSz="420623">
              <a:spcBef>
                <a:spcPts val="400"/>
              </a:spcBef>
              <a:buSzTx/>
              <a:buNone/>
              <a:defRPr sz="3036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9         -3        -3       -14</a:t>
            </a:r>
          </a:p>
          <a:p>
            <a:pPr marL="0" lvl="4" indent="841247" defTabSz="420623">
              <a:spcBef>
                <a:spcPts val="400"/>
              </a:spcBef>
              <a:buSzTx/>
              <a:buNone/>
              <a:defRPr sz="3036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10        -2        -3       -16</a:t>
            </a:r>
          </a:p>
          <a:p>
            <a:pPr marL="0" lvl="4" indent="841247" defTabSz="420623">
              <a:spcBef>
                <a:spcPts val="400"/>
              </a:spcBef>
              <a:buSzTx/>
              <a:buNone/>
              <a:defRPr sz="3036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... with 336,766 more rows</a:t>
            </a:r>
          </a:p>
        </p:txBody>
      </p:sp>
      <p:graphicFrame>
        <p:nvGraphicFramePr>
          <p:cNvPr id="327" name="Table"/>
          <p:cNvGraphicFramePr/>
          <p:nvPr>
            <p:extLst>
              <p:ext uri="{D42A27DB-BD31-4B8C-83A1-F6EECF244321}">
                <p14:modId xmlns:p14="http://schemas.microsoft.com/office/powerpoint/2010/main" val="1573266465"/>
              </p:ext>
            </p:extLst>
          </p:nvPr>
        </p:nvGraphicFramePr>
        <p:xfrm>
          <a:off x="16401112" y="3341327"/>
          <a:ext cx="7821697" cy="10434086"/>
        </p:xfrm>
        <a:graphic>
          <a:graphicData uri="http://schemas.openxmlformats.org/drawingml/2006/table">
            <a:tbl>
              <a:tblPr firstRow="1" bandRow="1">
                <a:tableStyleId>{33BA23B1-9221-436E-865A-0063620EA4FD}</a:tableStyleId>
              </a:tblPr>
              <a:tblGrid>
                <a:gridCol w="2692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9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38496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Functions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Description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8496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000000">
                              <a:alpha val="20000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+, -, *, /, ^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solidFill>
                            <a:srgbClr val="000000">
                              <a:alpha val="20000"/>
                            </a:srgbClr>
                          </a:solidFill>
                          <a:latin typeface="Lato Light" panose="020F0302020204030203" pitchFamily="34" charset="0"/>
                        </a:rPr>
                        <a:t>arithmetic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8496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000000">
                              <a:alpha val="20000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x / sum(x)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000000">
                              <a:alpha val="20000"/>
                            </a:srgbClr>
                          </a:solidFill>
                          <a:latin typeface="Lato Light" panose="020F0302020204030203" pitchFamily="34" charset="0"/>
                        </a:rPr>
                        <a:t>arithmetic w/aggregate functions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8496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000000">
                              <a:alpha val="20000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%/%, %%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solidFill>
                            <a:srgbClr val="000000">
                              <a:alpha val="20000"/>
                            </a:srgbClr>
                          </a:solidFill>
                          <a:latin typeface="Lato Light" panose="020F0302020204030203" pitchFamily="34" charset="0"/>
                        </a:rPr>
                        <a:t>modular arithmetic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8496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000000">
                              <a:alpha val="20000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log, exp, sqrt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solidFill>
                            <a:srgbClr val="000000">
                              <a:alpha val="20000"/>
                            </a:srgbClr>
                          </a:solidFill>
                          <a:latin typeface="Lato Light" panose="020F0302020204030203" pitchFamily="34" charset="0"/>
                        </a:rPr>
                        <a:t>transformations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8496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0433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lag, lead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latin typeface="Lato Light" panose="020F0302020204030203" pitchFamily="34" charset="0"/>
                        </a:rPr>
                        <a:t>offsets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8496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0433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cumsum, cumprod, cum…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latin typeface="Lato Light" panose="020F0302020204030203" pitchFamily="34" charset="0"/>
                        </a:rPr>
                        <a:t>cum/rolling aggregates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38496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000000">
                              <a:alpha val="20000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&gt;, &gt;=, &lt;, &lt;=, !=, ==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solidFill>
                            <a:srgbClr val="000000">
                              <a:alpha val="20000"/>
                            </a:srgbClr>
                          </a:solidFill>
                          <a:latin typeface="Lato Light" panose="020F0302020204030203" pitchFamily="34" charset="0"/>
                        </a:rPr>
                        <a:t>logical comparisons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38496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000000">
                              <a:alpha val="20000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min_rank, dense_rank, etc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solidFill>
                            <a:srgbClr val="000000">
                              <a:alpha val="20000"/>
                            </a:srgbClr>
                          </a:solidFill>
                          <a:latin typeface="Lato Light" panose="020F0302020204030203" pitchFamily="34" charset="0"/>
                        </a:rPr>
                        <a:t>ranking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38496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000000">
                              <a:alpha val="20000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between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solidFill>
                            <a:srgbClr val="000000">
                              <a:alpha val="20000"/>
                            </a:srgbClr>
                          </a:solidFill>
                          <a:latin typeface="Lato Light" panose="020F0302020204030203" pitchFamily="34" charset="0"/>
                        </a:rPr>
                        <a:t>are values between a and b?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7162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000000">
                              <a:alpha val="20000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ntile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solidFill>
                            <a:srgbClr val="000000">
                              <a:alpha val="20000"/>
                            </a:srgbClr>
                          </a:solidFill>
                          <a:latin typeface="Lato Light" panose="020F0302020204030203" pitchFamily="34" charset="0"/>
                        </a:rPr>
                        <a:t>bin values into buckets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reate new variab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create new variables</a:t>
            </a:r>
          </a:p>
        </p:txBody>
      </p:sp>
      <p:sp>
        <p:nvSpPr>
          <p:cNvPr id="330" name="transmute(flights,…"/>
          <p:cNvSpPr txBox="1">
            <a:spLocks noGrp="1"/>
          </p:cNvSpPr>
          <p:nvPr>
            <p:ph type="body" idx="1"/>
          </p:nvPr>
        </p:nvSpPr>
        <p:spPr>
          <a:xfrm>
            <a:off x="-89990" y="4095725"/>
            <a:ext cx="16169661" cy="10520633"/>
          </a:xfrm>
          <a:prstGeom prst="rect">
            <a:avLst/>
          </a:prstGeom>
          <a:solidFill>
            <a:srgbClr val="E5E5E5"/>
          </a:solidFill>
        </p:spPr>
        <p:txBody>
          <a:bodyPr/>
          <a:lstStyle/>
          <a:p>
            <a:pPr marL="0" lvl="4" indent="896111" defTabSz="448055">
              <a:spcBef>
                <a:spcPts val="400"/>
              </a:spcBef>
              <a:buSzTx/>
              <a:buNone/>
              <a:defRPr sz="3234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transmute(flights,</a:t>
            </a:r>
          </a:p>
          <a:p>
            <a:pPr marL="0" lvl="4" indent="896111" defTabSz="448055">
              <a:spcBef>
                <a:spcPts val="400"/>
              </a:spcBef>
              <a:buSzTx/>
              <a:buNone/>
              <a:defRPr sz="3234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</a:t>
            </a:r>
            <a:r>
              <a:rPr dirty="0" err="1"/>
              <a:t>arr_delay</a:t>
            </a:r>
            <a:r>
              <a:rPr dirty="0"/>
              <a:t> = </a:t>
            </a:r>
            <a:r>
              <a:rPr dirty="0" err="1"/>
              <a:t>arr_delay</a:t>
            </a:r>
            <a:r>
              <a:rPr dirty="0"/>
              <a:t>,</a:t>
            </a:r>
          </a:p>
          <a:p>
            <a:pPr marL="0" lvl="4" indent="896111" defTabSz="448055">
              <a:spcBef>
                <a:spcPts val="400"/>
              </a:spcBef>
              <a:buSzTx/>
              <a:buNone/>
              <a:defRPr sz="3234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bucket = </a:t>
            </a:r>
            <a:r>
              <a:rPr dirty="0" err="1">
                <a:solidFill>
                  <a:srgbClr val="0433FF"/>
                </a:solidFill>
              </a:rPr>
              <a:t>ntile</a:t>
            </a:r>
            <a:r>
              <a:rPr dirty="0">
                <a:solidFill>
                  <a:srgbClr val="0433FF"/>
                </a:solidFill>
              </a:rPr>
              <a:t>(</a:t>
            </a:r>
            <a:r>
              <a:rPr dirty="0" err="1">
                <a:solidFill>
                  <a:srgbClr val="0433FF"/>
                </a:solidFill>
              </a:rPr>
              <a:t>arr_delay</a:t>
            </a:r>
            <a:r>
              <a:rPr dirty="0">
                <a:solidFill>
                  <a:srgbClr val="0433FF"/>
                </a:solidFill>
              </a:rPr>
              <a:t>, 10)</a:t>
            </a:r>
            <a:r>
              <a:rPr dirty="0"/>
              <a:t>)</a:t>
            </a:r>
          </a:p>
          <a:p>
            <a:pPr marL="0" lvl="4" indent="896111" defTabSz="448055">
              <a:spcBef>
                <a:spcPts val="400"/>
              </a:spcBef>
              <a:buSzTx/>
              <a:buNone/>
              <a:defRPr sz="3234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A </a:t>
            </a:r>
            <a:r>
              <a:rPr dirty="0" err="1"/>
              <a:t>tibble</a:t>
            </a:r>
            <a:r>
              <a:rPr dirty="0"/>
              <a:t>: 336,776 × 2</a:t>
            </a:r>
          </a:p>
          <a:p>
            <a:pPr marL="0" lvl="4" indent="896111" defTabSz="448055">
              <a:spcBef>
                <a:spcPts val="400"/>
              </a:spcBef>
              <a:buSzTx/>
              <a:buNone/>
              <a:defRPr sz="3234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</a:t>
            </a:r>
            <a:r>
              <a:rPr dirty="0" err="1"/>
              <a:t>arr_delay</a:t>
            </a:r>
            <a:r>
              <a:rPr dirty="0"/>
              <a:t> bucket</a:t>
            </a:r>
          </a:p>
          <a:p>
            <a:pPr marL="0" lvl="4" indent="896111" defTabSz="448055">
              <a:spcBef>
                <a:spcPts val="400"/>
              </a:spcBef>
              <a:buSzTx/>
              <a:buNone/>
              <a:defRPr sz="3234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 &lt;</a:t>
            </a:r>
            <a:r>
              <a:rPr dirty="0" err="1"/>
              <a:t>dbl</a:t>
            </a:r>
            <a:r>
              <a:rPr dirty="0"/>
              <a:t>&gt;  &lt;</a:t>
            </a:r>
            <a:r>
              <a:rPr dirty="0" err="1"/>
              <a:t>int</a:t>
            </a:r>
            <a:r>
              <a:rPr dirty="0"/>
              <a:t>&gt;</a:t>
            </a:r>
          </a:p>
          <a:p>
            <a:pPr marL="0" lvl="4" indent="896111" defTabSz="448055">
              <a:spcBef>
                <a:spcPts val="400"/>
              </a:spcBef>
              <a:buSzTx/>
              <a:buNone/>
              <a:defRPr sz="3234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1         11      8</a:t>
            </a:r>
          </a:p>
          <a:p>
            <a:pPr marL="0" lvl="4" indent="896111" defTabSz="448055">
              <a:spcBef>
                <a:spcPts val="400"/>
              </a:spcBef>
              <a:buSzTx/>
              <a:buNone/>
              <a:defRPr sz="3234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2         20      8</a:t>
            </a:r>
          </a:p>
          <a:p>
            <a:pPr marL="0" lvl="4" indent="896111" defTabSz="448055">
              <a:spcBef>
                <a:spcPts val="400"/>
              </a:spcBef>
              <a:buSzTx/>
              <a:buNone/>
              <a:defRPr sz="3234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3         33      9</a:t>
            </a:r>
          </a:p>
          <a:p>
            <a:pPr marL="0" lvl="4" indent="896111" defTabSz="448055">
              <a:spcBef>
                <a:spcPts val="400"/>
              </a:spcBef>
              <a:buSzTx/>
              <a:buNone/>
              <a:defRPr sz="3234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4        -18      3</a:t>
            </a:r>
          </a:p>
          <a:p>
            <a:pPr marL="0" lvl="4" indent="896111" defTabSz="448055">
              <a:spcBef>
                <a:spcPts val="400"/>
              </a:spcBef>
              <a:buSzTx/>
              <a:buNone/>
              <a:defRPr sz="3234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5        -25      2</a:t>
            </a:r>
          </a:p>
          <a:p>
            <a:pPr marL="0" lvl="4" indent="896111" defTabSz="448055">
              <a:spcBef>
                <a:spcPts val="400"/>
              </a:spcBef>
              <a:buSzTx/>
              <a:buNone/>
              <a:defRPr sz="3234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6         12      8</a:t>
            </a:r>
          </a:p>
          <a:p>
            <a:pPr marL="0" lvl="4" indent="896111" defTabSz="448055">
              <a:spcBef>
                <a:spcPts val="400"/>
              </a:spcBef>
              <a:buSzTx/>
              <a:buNone/>
              <a:defRPr sz="3234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7         19      8</a:t>
            </a:r>
          </a:p>
          <a:p>
            <a:pPr marL="0" lvl="4" indent="896111" defTabSz="448055">
              <a:spcBef>
                <a:spcPts val="400"/>
              </a:spcBef>
              <a:buSzTx/>
              <a:buNone/>
              <a:defRPr sz="3234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8        -14      3</a:t>
            </a:r>
          </a:p>
          <a:p>
            <a:pPr marL="0" lvl="4" indent="896111" defTabSz="448055">
              <a:spcBef>
                <a:spcPts val="400"/>
              </a:spcBef>
              <a:buSzTx/>
              <a:buNone/>
              <a:defRPr sz="3234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9         -8      5</a:t>
            </a:r>
          </a:p>
          <a:p>
            <a:pPr marL="0" lvl="4" indent="896111" defTabSz="448055">
              <a:spcBef>
                <a:spcPts val="400"/>
              </a:spcBef>
              <a:buSzTx/>
              <a:buNone/>
              <a:defRPr sz="3234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10         8      7</a:t>
            </a:r>
          </a:p>
          <a:p>
            <a:pPr marL="0" lvl="4" indent="896111" defTabSz="448055">
              <a:spcBef>
                <a:spcPts val="400"/>
              </a:spcBef>
              <a:buSzTx/>
              <a:buNone/>
              <a:defRPr sz="3234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... with 336,766 more rows</a:t>
            </a:r>
          </a:p>
        </p:txBody>
      </p:sp>
      <p:graphicFrame>
        <p:nvGraphicFramePr>
          <p:cNvPr id="331" name="Table"/>
          <p:cNvGraphicFramePr/>
          <p:nvPr>
            <p:extLst>
              <p:ext uri="{D42A27DB-BD31-4B8C-83A1-F6EECF244321}">
                <p14:modId xmlns:p14="http://schemas.microsoft.com/office/powerpoint/2010/main" val="2344882004"/>
              </p:ext>
            </p:extLst>
          </p:nvPr>
        </p:nvGraphicFramePr>
        <p:xfrm>
          <a:off x="16401112" y="3341327"/>
          <a:ext cx="7821697" cy="10434086"/>
        </p:xfrm>
        <a:graphic>
          <a:graphicData uri="http://schemas.openxmlformats.org/drawingml/2006/table">
            <a:tbl>
              <a:tblPr firstRow="1" bandRow="1">
                <a:tableStyleId>{33BA23B1-9221-436E-865A-0063620EA4FD}</a:tableStyleId>
              </a:tblPr>
              <a:tblGrid>
                <a:gridCol w="2692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9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38496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Functions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Description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8496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000000">
                              <a:alpha val="20000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+, -, *, /, ^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solidFill>
                            <a:srgbClr val="000000">
                              <a:alpha val="20000"/>
                            </a:srgbClr>
                          </a:solidFill>
                          <a:latin typeface="Lato Light" panose="020F0302020204030203" pitchFamily="34" charset="0"/>
                        </a:rPr>
                        <a:t>arithmetic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8496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000000">
                              <a:alpha val="20000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x / sum(x)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solidFill>
                            <a:srgbClr val="000000">
                              <a:alpha val="20000"/>
                            </a:srgbClr>
                          </a:solidFill>
                          <a:latin typeface="Lato Light" panose="020F0302020204030203" pitchFamily="34" charset="0"/>
                        </a:rPr>
                        <a:t>arithmetic w/aggregate functions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8496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000000">
                              <a:alpha val="20000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%/%, %%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solidFill>
                            <a:srgbClr val="000000">
                              <a:alpha val="20000"/>
                            </a:srgbClr>
                          </a:solidFill>
                          <a:latin typeface="Lato Light" panose="020F0302020204030203" pitchFamily="34" charset="0"/>
                        </a:rPr>
                        <a:t>modular arithmetic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8496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000000">
                              <a:alpha val="20000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log, exp, sqrt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solidFill>
                            <a:srgbClr val="000000">
                              <a:alpha val="20000"/>
                            </a:srgbClr>
                          </a:solidFill>
                          <a:latin typeface="Lato Light" panose="020F0302020204030203" pitchFamily="34" charset="0"/>
                        </a:rPr>
                        <a:t>transformations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8496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000000">
                              <a:alpha val="20000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lag, lead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solidFill>
                            <a:srgbClr val="000000">
                              <a:alpha val="20000"/>
                            </a:srgbClr>
                          </a:solidFill>
                          <a:latin typeface="Lato Light" panose="020F0302020204030203" pitchFamily="34" charset="0"/>
                        </a:rPr>
                        <a:t>offsets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8496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000000">
                              <a:alpha val="20000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cumsum, cumprod, cum…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solidFill>
                            <a:srgbClr val="000000">
                              <a:alpha val="20000"/>
                            </a:srgbClr>
                          </a:solidFill>
                          <a:latin typeface="Lato Light" panose="020F0302020204030203" pitchFamily="34" charset="0"/>
                        </a:rPr>
                        <a:t>cum/rolling aggregates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38496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000000">
                              <a:alpha val="20000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&gt;, &gt;=, &lt;, &lt;=, !=, ==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solidFill>
                            <a:srgbClr val="000000">
                              <a:alpha val="20000"/>
                            </a:srgbClr>
                          </a:solidFill>
                          <a:latin typeface="Lato Light" panose="020F0302020204030203" pitchFamily="34" charset="0"/>
                        </a:rPr>
                        <a:t>logical comparisons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38496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000000">
                              <a:alpha val="20000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min_rank, dense_rank, etc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solidFill>
                            <a:srgbClr val="000000">
                              <a:alpha val="20000"/>
                            </a:srgbClr>
                          </a:solidFill>
                          <a:latin typeface="Lato Light" panose="020F0302020204030203" pitchFamily="34" charset="0"/>
                        </a:rPr>
                        <a:t>ranking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38496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000000">
                              <a:alpha val="20000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between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solidFill>
                            <a:srgbClr val="000000">
                              <a:alpha val="20000"/>
                            </a:srgbClr>
                          </a:solidFill>
                          <a:latin typeface="Lato Light" panose="020F0302020204030203" pitchFamily="34" charset="0"/>
                        </a:rPr>
                        <a:t>are values between a and b?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7162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0433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ntile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latin typeface="Lato Light" panose="020F0302020204030203" pitchFamily="34" charset="0"/>
                        </a:rPr>
                        <a:t>bin values into buckets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Your turn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493"/>
                </a:solidFill>
              </a:defRPr>
            </a:lvl1pPr>
          </a:lstStyle>
          <a:p>
            <a:r>
              <a:t>Your turn!</a:t>
            </a:r>
          </a:p>
        </p:txBody>
      </p:sp>
      <p:sp>
        <p:nvSpPr>
          <p:cNvPr id="334" name="Create a new variable distance_km that converts distance in miles to kilometer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333500" indent="-1333500">
              <a:buSzPct val="100000"/>
              <a:buAutoNum type="arabicPeriod"/>
              <a:defRPr sz="8000">
                <a:solidFill>
                  <a:srgbClr val="005493"/>
                </a:solidFill>
              </a:defRPr>
            </a:pPr>
            <a:r>
              <a:t>Create a new variable </a:t>
            </a:r>
            <a:r>
              <a:rPr sz="7000">
                <a:latin typeface="Monaco"/>
                <a:ea typeface="Monaco"/>
                <a:cs typeface="Monaco"/>
                <a:sym typeface="Monaco"/>
              </a:rPr>
              <a:t>distance_km</a:t>
            </a:r>
            <a:r>
              <a:t> that converts distance in miles to kilometers</a:t>
            </a:r>
          </a:p>
          <a:p>
            <a:pPr marL="1333500" indent="-1333500">
              <a:buSzPct val="100000"/>
              <a:buAutoNum type="arabicPeriod"/>
              <a:defRPr sz="8000">
                <a:solidFill>
                  <a:srgbClr val="005493"/>
                </a:solidFill>
              </a:defRPr>
            </a:pPr>
            <a:r>
              <a:t>Create a </a:t>
            </a:r>
            <a:r>
              <a:rPr sz="7000">
                <a:latin typeface="Monaco"/>
                <a:ea typeface="Monaco"/>
                <a:cs typeface="Monaco"/>
                <a:sym typeface="Monaco"/>
              </a:rPr>
              <a:t>time_per_km</a:t>
            </a:r>
            <a:r>
              <a:t> variable based on </a:t>
            </a:r>
            <a:r>
              <a:rPr sz="7000">
                <a:latin typeface="Monaco"/>
                <a:ea typeface="Monaco"/>
                <a:cs typeface="Monaco"/>
                <a:sym typeface="Monaco"/>
              </a:rPr>
              <a:t>air_time</a:t>
            </a:r>
            <a:r>
              <a:t> and </a:t>
            </a:r>
            <a:r>
              <a:rPr sz="7000">
                <a:latin typeface="Monaco"/>
                <a:ea typeface="Monaco"/>
                <a:cs typeface="Monaco"/>
                <a:sym typeface="Monaco"/>
              </a:rPr>
              <a:t>distance_km</a:t>
            </a:r>
            <a:r>
              <a:rPr sz="7500"/>
              <a:t>.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Solution</a:t>
            </a:r>
          </a:p>
        </p:txBody>
      </p:sp>
      <p:sp>
        <p:nvSpPr>
          <p:cNvPr id="337" name="transmute(flights,…"/>
          <p:cNvSpPr txBox="1">
            <a:spLocks noGrp="1"/>
          </p:cNvSpPr>
          <p:nvPr>
            <p:ph type="body" idx="1"/>
          </p:nvPr>
        </p:nvSpPr>
        <p:spPr>
          <a:xfrm>
            <a:off x="474" y="4273653"/>
            <a:ext cx="23753530" cy="11868533"/>
          </a:xfrm>
          <a:prstGeom prst="rect">
            <a:avLst/>
          </a:prstGeom>
          <a:solidFill>
            <a:srgbClr val="E5E5E5"/>
          </a:solidFill>
        </p:spPr>
        <p:txBody>
          <a:bodyPr/>
          <a:lstStyle/>
          <a:p>
            <a:pPr marL="0" lvl="6" indent="1344168" defTabSz="808990">
              <a:lnSpc>
                <a:spcPct val="120000"/>
              </a:lnSpc>
              <a:spcBef>
                <a:spcPts val="0"/>
              </a:spcBef>
              <a:buSzTx/>
              <a:buNone/>
              <a:defRPr sz="3234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transmute(flights,</a:t>
            </a:r>
          </a:p>
          <a:p>
            <a:pPr marL="0" lvl="6" indent="1344168" defTabSz="808990">
              <a:lnSpc>
                <a:spcPct val="120000"/>
              </a:lnSpc>
              <a:spcBef>
                <a:spcPts val="0"/>
              </a:spcBef>
              <a:buSzTx/>
              <a:buNone/>
              <a:defRPr sz="3234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distance_km = distance * 1.60934,</a:t>
            </a:r>
          </a:p>
          <a:p>
            <a:pPr marL="0" lvl="6" indent="1344168" defTabSz="808990">
              <a:lnSpc>
                <a:spcPct val="120000"/>
              </a:lnSpc>
              <a:spcBef>
                <a:spcPts val="0"/>
              </a:spcBef>
              <a:buSzTx/>
              <a:buNone/>
              <a:defRPr sz="3234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time_per_km = air_time / distance_km)</a:t>
            </a:r>
          </a:p>
          <a:p>
            <a:pPr marL="0" lvl="6" indent="1344168" defTabSz="808990">
              <a:lnSpc>
                <a:spcPct val="120000"/>
              </a:lnSpc>
              <a:spcBef>
                <a:spcPts val="0"/>
              </a:spcBef>
              <a:buSzTx/>
              <a:buNone/>
              <a:defRPr sz="3234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 A tibble: 336,776 × 2</a:t>
            </a:r>
          </a:p>
          <a:p>
            <a:pPr marL="0" lvl="6" indent="1344168" defTabSz="808990">
              <a:lnSpc>
                <a:spcPct val="120000"/>
              </a:lnSpc>
              <a:spcBef>
                <a:spcPts val="0"/>
              </a:spcBef>
              <a:buSzTx/>
              <a:buNone/>
              <a:defRPr sz="3234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distance_km time_per_km</a:t>
            </a:r>
          </a:p>
          <a:p>
            <a:pPr marL="0" lvl="6" indent="1344168" defTabSz="808990">
              <a:lnSpc>
                <a:spcPct val="120000"/>
              </a:lnSpc>
              <a:spcBef>
                <a:spcPts val="0"/>
              </a:spcBef>
              <a:buSzTx/>
              <a:buNone/>
              <a:defRPr sz="3234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&lt;dbl&gt;       &lt;dbl&gt;</a:t>
            </a:r>
          </a:p>
          <a:p>
            <a:pPr marL="0" lvl="6" indent="1344168" defTabSz="808990">
              <a:lnSpc>
                <a:spcPct val="120000"/>
              </a:lnSpc>
              <a:spcBef>
                <a:spcPts val="0"/>
              </a:spcBef>
              <a:buSzTx/>
              <a:buNone/>
              <a:defRPr sz="3234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1    2253.0760  0.10075115</a:t>
            </a:r>
          </a:p>
          <a:p>
            <a:pPr marL="0" lvl="6" indent="1344168" defTabSz="808990">
              <a:lnSpc>
                <a:spcPct val="120000"/>
              </a:lnSpc>
              <a:spcBef>
                <a:spcPts val="0"/>
              </a:spcBef>
              <a:buSzTx/>
              <a:buNone/>
              <a:defRPr sz="3234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2    2278.8254  0.09961272</a:t>
            </a:r>
          </a:p>
          <a:p>
            <a:pPr marL="0" lvl="6" indent="1344168" defTabSz="808990">
              <a:lnSpc>
                <a:spcPct val="120000"/>
              </a:lnSpc>
              <a:spcBef>
                <a:spcPts val="0"/>
              </a:spcBef>
              <a:buSzTx/>
              <a:buNone/>
              <a:defRPr sz="3234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3    1752.5713  0.09129443</a:t>
            </a:r>
          </a:p>
          <a:p>
            <a:pPr marL="0" lvl="6" indent="1344168" defTabSz="808990">
              <a:lnSpc>
                <a:spcPct val="120000"/>
              </a:lnSpc>
              <a:spcBef>
                <a:spcPts val="0"/>
              </a:spcBef>
              <a:buSzTx/>
              <a:buNone/>
              <a:defRPr sz="3234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4    2536.3198  0.07215178</a:t>
            </a:r>
          </a:p>
          <a:p>
            <a:pPr marL="0" lvl="6" indent="1344168" defTabSz="808990">
              <a:lnSpc>
                <a:spcPct val="120000"/>
              </a:lnSpc>
              <a:spcBef>
                <a:spcPts val="0"/>
              </a:spcBef>
              <a:buSzTx/>
              <a:buNone/>
              <a:defRPr sz="3234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5    1226.3171  0.09459218</a:t>
            </a:r>
          </a:p>
          <a:p>
            <a:pPr marL="0" lvl="6" indent="1344168" defTabSz="808990">
              <a:lnSpc>
                <a:spcPct val="120000"/>
              </a:lnSpc>
              <a:spcBef>
                <a:spcPts val="0"/>
              </a:spcBef>
              <a:buSzTx/>
              <a:buNone/>
              <a:defRPr sz="3234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6    1157.1155  0.12963270</a:t>
            </a:r>
          </a:p>
          <a:p>
            <a:pPr marL="0" lvl="6" indent="1344168" defTabSz="808990">
              <a:lnSpc>
                <a:spcPct val="120000"/>
              </a:lnSpc>
              <a:spcBef>
                <a:spcPts val="0"/>
              </a:spcBef>
              <a:buSzTx/>
              <a:buNone/>
              <a:defRPr sz="3234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7    1713.9471  0.09218488</a:t>
            </a:r>
          </a:p>
          <a:p>
            <a:pPr marL="0" lvl="6" indent="1344168" defTabSz="808990">
              <a:lnSpc>
                <a:spcPct val="120000"/>
              </a:lnSpc>
              <a:spcBef>
                <a:spcPts val="0"/>
              </a:spcBef>
              <a:buSzTx/>
              <a:buNone/>
              <a:defRPr sz="3234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8     368.5389  0.14381116</a:t>
            </a:r>
          </a:p>
          <a:p>
            <a:pPr marL="0" lvl="6" indent="1344168" defTabSz="808990">
              <a:lnSpc>
                <a:spcPct val="120000"/>
              </a:lnSpc>
              <a:spcBef>
                <a:spcPts val="0"/>
              </a:spcBef>
              <a:buSzTx/>
              <a:buNone/>
              <a:defRPr sz="3234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9    1519.2170  0.09215274</a:t>
            </a:r>
          </a:p>
          <a:p>
            <a:pPr marL="0" lvl="6" indent="1344168" defTabSz="808990">
              <a:lnSpc>
                <a:spcPct val="120000"/>
              </a:lnSpc>
              <a:spcBef>
                <a:spcPts val="0"/>
              </a:spcBef>
              <a:buSzTx/>
              <a:buNone/>
              <a:defRPr sz="3234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10   1179.6462  0.11698423</a:t>
            </a:r>
          </a:p>
          <a:p>
            <a:pPr marL="0" lvl="6" indent="1344168" defTabSz="808990">
              <a:lnSpc>
                <a:spcPct val="120000"/>
              </a:lnSpc>
              <a:spcBef>
                <a:spcPts val="0"/>
              </a:spcBef>
              <a:buSzTx/>
              <a:buNone/>
              <a:defRPr sz="3234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 ... with 336,766 more rows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F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ummarise"/>
          <p:cNvSpPr txBox="1">
            <a:spLocks noGrp="1"/>
          </p:cNvSpPr>
          <p:nvPr>
            <p:ph type="title"/>
          </p:nvPr>
        </p:nvSpPr>
        <p:spPr>
          <a:xfrm>
            <a:off x="666750" y="4578350"/>
            <a:ext cx="23050500" cy="4559300"/>
          </a:xfrm>
          <a:prstGeom prst="rect">
            <a:avLst/>
          </a:prstGeom>
        </p:spPr>
        <p:txBody>
          <a:bodyPr anchor="b"/>
          <a:lstStyle>
            <a:lvl1pPr algn="l">
              <a:defRPr cap="none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summarise</a:t>
            </a:r>
          </a:p>
        </p:txBody>
      </p:sp>
      <p:sp>
        <p:nvSpPr>
          <p:cNvPr id="340" name="Collapse many values down to a single summary statistic"/>
          <p:cNvSpPr txBox="1"/>
          <p:nvPr/>
        </p:nvSpPr>
        <p:spPr>
          <a:xfrm>
            <a:off x="755924" y="8867811"/>
            <a:ext cx="14519383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dirty="0">
                <a:latin typeface="Lato Light" panose="020F0302020204030203" pitchFamily="34" charset="0"/>
              </a:rPr>
              <a:t>Collapse many values down to a single summary statistic</a:t>
            </a:r>
          </a:p>
        </p:txBody>
      </p:sp>
      <p:pic>
        <p:nvPicPr>
          <p:cNvPr id="341" name="Image" descr="Image"/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3085300" y="214210"/>
            <a:ext cx="13287579" cy="132875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ummarizing our 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summarizing our data</a:t>
            </a:r>
          </a:p>
        </p:txBody>
      </p:sp>
      <p:sp>
        <p:nvSpPr>
          <p:cNvPr id="344" name="summarise(flights, dep_delay_mean = mean(dep_delay, na.rm = TRUE))…"/>
          <p:cNvSpPr txBox="1">
            <a:spLocks noGrp="1"/>
          </p:cNvSpPr>
          <p:nvPr>
            <p:ph type="body" sz="half" idx="1"/>
          </p:nvPr>
        </p:nvSpPr>
        <p:spPr>
          <a:xfrm>
            <a:off x="-59960" y="4359423"/>
            <a:ext cx="23753531" cy="3871547"/>
          </a:xfrm>
          <a:prstGeom prst="rect">
            <a:avLst/>
          </a:prstGeom>
          <a:solidFill>
            <a:srgbClr val="E5E5E5"/>
          </a:solidFill>
        </p:spPr>
        <p:txBody>
          <a:bodyPr/>
          <a:lstStyle/>
          <a:p>
            <a:pPr marL="0" lvl="4" indent="914400" defTabSz="457200">
              <a:spcBef>
                <a:spcPts val="50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 err="1"/>
              <a:t>summarise</a:t>
            </a:r>
            <a:r>
              <a:rPr dirty="0"/>
              <a:t>(flights, </a:t>
            </a:r>
            <a:r>
              <a:rPr dirty="0" err="1"/>
              <a:t>dep_delay_mean</a:t>
            </a:r>
            <a:r>
              <a:rPr dirty="0"/>
              <a:t> = mean(</a:t>
            </a:r>
            <a:r>
              <a:rPr dirty="0" err="1"/>
              <a:t>dep_delay</a:t>
            </a:r>
            <a:r>
              <a:rPr dirty="0"/>
              <a:t>, na.rm = TRUE))</a:t>
            </a:r>
          </a:p>
          <a:p>
            <a:pPr marL="0" lvl="4" indent="914400" defTabSz="457200">
              <a:spcBef>
                <a:spcPts val="1500"/>
              </a:spcBef>
              <a:buSzTx/>
              <a:buNone/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A </a:t>
            </a:r>
            <a:r>
              <a:rPr dirty="0" err="1"/>
              <a:t>tibble</a:t>
            </a:r>
            <a:r>
              <a:rPr dirty="0"/>
              <a:t>: 1 × 1</a:t>
            </a:r>
          </a:p>
          <a:p>
            <a:pPr marL="0" lvl="4" indent="914400" defTabSz="457200">
              <a:spcBef>
                <a:spcPts val="1500"/>
              </a:spcBef>
              <a:buSzTx/>
              <a:buNone/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</a:t>
            </a:r>
            <a:r>
              <a:rPr dirty="0" err="1"/>
              <a:t>dep_delay_mean</a:t>
            </a:r>
            <a:endParaRPr dirty="0"/>
          </a:p>
          <a:p>
            <a:pPr marL="0" lvl="4" indent="914400" defTabSz="457200">
              <a:spcBef>
                <a:spcPts val="1500"/>
              </a:spcBef>
              <a:buSzTx/>
              <a:buNone/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     &lt;</a:t>
            </a:r>
            <a:r>
              <a:rPr dirty="0" err="1"/>
              <a:t>dbl</a:t>
            </a:r>
            <a:r>
              <a:rPr dirty="0"/>
              <a:t>&gt;</a:t>
            </a:r>
          </a:p>
          <a:p>
            <a:pPr marL="0" lvl="4" indent="914400" defTabSz="457200">
              <a:spcBef>
                <a:spcPts val="1500"/>
              </a:spcBef>
              <a:buSzTx/>
              <a:buNone/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1       12.63907</a:t>
            </a:r>
          </a:p>
        </p:txBody>
      </p:sp>
      <p:sp>
        <p:nvSpPr>
          <p:cNvPr id="345" name="We can create summary statistics of one or more variables:"/>
          <p:cNvSpPr txBox="1"/>
          <p:nvPr/>
        </p:nvSpPr>
        <p:spPr>
          <a:xfrm>
            <a:off x="736988" y="3295767"/>
            <a:ext cx="17470817" cy="981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fontScale="92500" lnSpcReduction="10000"/>
          </a:bodyPr>
          <a:lstStyle>
            <a:lvl1pPr marL="457200" indent="-457200" algn="l" defTabSz="457200">
              <a:lnSpc>
                <a:spcPct val="150000"/>
              </a:lnSpc>
              <a:tabLst>
                <a:tab pos="139700" algn="l"/>
                <a:tab pos="457200" algn="l"/>
              </a:tabLst>
              <a:defRPr>
                <a:solidFill>
                  <a:srgbClr val="5A5F5E"/>
                </a:solidFill>
              </a:defRPr>
            </a:lvl1pPr>
          </a:lstStyle>
          <a:p>
            <a:r>
              <a:rPr dirty="0">
                <a:latin typeface="Lato Light" panose="020F0302020204030203" pitchFamily="34" charset="0"/>
              </a:rPr>
              <a:t>We can create summary statistics of one or more variables:</a:t>
            </a:r>
          </a:p>
        </p:txBody>
      </p:sp>
      <p:sp>
        <p:nvSpPr>
          <p:cNvPr id="346" name="Important, try this without na.rm = TRUE and see what happens.  Why does this happen?"/>
          <p:cNvSpPr txBox="1"/>
          <p:nvPr/>
        </p:nvSpPr>
        <p:spPr>
          <a:xfrm>
            <a:off x="15133096" y="9304226"/>
            <a:ext cx="8550667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/>
            </a:pPr>
            <a:r>
              <a:rPr dirty="0">
                <a:latin typeface="Lato Light" panose="020F0302020204030203" pitchFamily="34" charset="0"/>
              </a:rPr>
              <a:t>Important</a:t>
            </a:r>
            <a:r>
              <a:rPr lang="en-US" dirty="0">
                <a:latin typeface="Lato Light" panose="020F0302020204030203" pitchFamily="34" charset="0"/>
              </a:rPr>
              <a:t>:</a:t>
            </a:r>
            <a:r>
              <a:rPr dirty="0">
                <a:latin typeface="Lato Light" panose="020F0302020204030203" pitchFamily="34" charset="0"/>
              </a:rPr>
              <a:t> try this without </a:t>
            </a:r>
            <a:r>
              <a:rPr sz="3400" dirty="0">
                <a:latin typeface="Consolas"/>
                <a:ea typeface="Consolas"/>
                <a:cs typeface="Consolas"/>
                <a:sym typeface="Consolas"/>
              </a:rPr>
              <a:t>na.rm = TRUE </a:t>
            </a:r>
            <a:r>
              <a:rPr dirty="0">
                <a:latin typeface="Lato Light" panose="020F0302020204030203" pitchFamily="34" charset="0"/>
              </a:rPr>
              <a:t>and see what happens.  Why does this happen?</a:t>
            </a:r>
          </a:p>
        </p:txBody>
      </p:sp>
      <p:sp>
        <p:nvSpPr>
          <p:cNvPr id="347" name="Line"/>
          <p:cNvSpPr/>
          <p:nvPr/>
        </p:nvSpPr>
        <p:spPr>
          <a:xfrm>
            <a:off x="14623983" y="5380796"/>
            <a:ext cx="2519252" cy="364697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what is tidy data?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Lato Light" panose="020F0302020204030203" pitchFamily="34" charset="0"/>
              </a:rPr>
              <a:t>What Is the </a:t>
            </a:r>
            <a:r>
              <a:rPr lang="en-US" dirty="0" err="1">
                <a:latin typeface="Lato Light" panose="020F0302020204030203" pitchFamily="34" charset="0"/>
              </a:rPr>
              <a:t>Tidyverse</a:t>
            </a:r>
            <a:r>
              <a:rPr lang="en-US" dirty="0">
                <a:latin typeface="Lato Light" panose="020F0302020204030203" pitchFamily="34" charset="0"/>
              </a:rPr>
              <a:t>?</a:t>
            </a:r>
            <a:endParaRPr dirty="0">
              <a:latin typeface="Lato Light" panose="020F030202020403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871" y="5761892"/>
            <a:ext cx="9776313" cy="67758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2383" y="6004169"/>
            <a:ext cx="11131217" cy="4601308"/>
          </a:xfrm>
          <a:prstGeom prst="rect">
            <a:avLst/>
          </a:prstGeom>
        </p:spPr>
      </p:pic>
      <p:sp>
        <p:nvSpPr>
          <p:cNvPr id="8" name="You learned four key tidyr functions that allow you to solve the vast majority of your data tidying challenges:…"/>
          <p:cNvSpPr txBox="1"/>
          <p:nvPr/>
        </p:nvSpPr>
        <p:spPr>
          <a:xfrm>
            <a:off x="1264807" y="3842883"/>
            <a:ext cx="10528607" cy="1643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457200">
              <a:tabLst>
                <a:tab pos="139700" algn="l"/>
                <a:tab pos="457200" algn="l"/>
              </a:tabLst>
              <a:defRPr sz="4900">
                <a:solidFill>
                  <a:srgbClr val="5A5F5E"/>
                </a:solidFill>
              </a:defRPr>
            </a:pPr>
            <a:r>
              <a:rPr lang="en-US" dirty="0">
                <a:latin typeface="Lato Light" panose="020F0302020204030203" pitchFamily="34" charset="0"/>
              </a:rPr>
              <a:t>An opinionated collection of packages…</a:t>
            </a:r>
            <a:endParaRPr dirty="0">
              <a:latin typeface="Lato Light" panose="020F0302020204030203" pitchFamily="34" charset="0"/>
            </a:endParaRPr>
          </a:p>
        </p:txBody>
      </p:sp>
      <p:sp>
        <p:nvSpPr>
          <p:cNvPr id="9" name="You learned four key tidyr functions that allow you to solve the vast majority of your data tidying challenges:…"/>
          <p:cNvSpPr txBox="1"/>
          <p:nvPr/>
        </p:nvSpPr>
        <p:spPr>
          <a:xfrm>
            <a:off x="13820224" y="3842883"/>
            <a:ext cx="9903376" cy="1643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457200">
              <a:tabLst>
                <a:tab pos="139700" algn="l"/>
                <a:tab pos="457200" algn="l"/>
              </a:tabLst>
              <a:defRPr sz="4900">
                <a:solidFill>
                  <a:srgbClr val="5A5F5E"/>
                </a:solidFill>
              </a:defRPr>
            </a:pPr>
            <a:r>
              <a:rPr lang="en-US" dirty="0">
                <a:latin typeface="Lato Light" panose="020F0302020204030203" pitchFamily="34" charset="0"/>
              </a:rPr>
              <a:t>designed to simplify data analysis.</a:t>
            </a:r>
            <a:endParaRPr dirty="0">
              <a:latin typeface="Lato Light" panose="020F03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194684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ummarizing our 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summarizing our data</a:t>
            </a:r>
          </a:p>
        </p:txBody>
      </p:sp>
      <p:sp>
        <p:nvSpPr>
          <p:cNvPr id="350" name="summarise(flights,…"/>
          <p:cNvSpPr txBox="1">
            <a:spLocks noGrp="1"/>
          </p:cNvSpPr>
          <p:nvPr>
            <p:ph type="body" sz="half" idx="1"/>
          </p:nvPr>
        </p:nvSpPr>
        <p:spPr>
          <a:xfrm>
            <a:off x="-59960" y="4359423"/>
            <a:ext cx="23753531" cy="4612198"/>
          </a:xfrm>
          <a:prstGeom prst="rect">
            <a:avLst/>
          </a:prstGeom>
          <a:solidFill>
            <a:srgbClr val="E5E5E5"/>
          </a:solidFill>
        </p:spPr>
        <p:txBody>
          <a:bodyPr/>
          <a:lstStyle/>
          <a:p>
            <a:pPr marL="0" lvl="4" indent="841247" defTabSz="420623">
              <a:spcBef>
                <a:spcPts val="400"/>
              </a:spcBef>
              <a:buSzTx/>
              <a:buNone/>
              <a:defRPr sz="3036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 err="1"/>
              <a:t>summarise</a:t>
            </a:r>
            <a:r>
              <a:rPr dirty="0"/>
              <a:t>(flights, </a:t>
            </a:r>
          </a:p>
          <a:p>
            <a:pPr marL="0" lvl="4" indent="841247" defTabSz="420623">
              <a:spcBef>
                <a:spcPts val="400"/>
              </a:spcBef>
              <a:buSzTx/>
              <a:buNone/>
              <a:defRPr sz="3036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    </a:t>
            </a:r>
            <a:r>
              <a:rPr dirty="0" err="1"/>
              <a:t>dep_delay_mean</a:t>
            </a:r>
            <a:r>
              <a:rPr dirty="0"/>
              <a:t> = mean(</a:t>
            </a:r>
            <a:r>
              <a:rPr dirty="0" err="1"/>
              <a:t>dep_delay</a:t>
            </a:r>
            <a:r>
              <a:rPr dirty="0"/>
              <a:t>, na.rm = TRUE),</a:t>
            </a:r>
          </a:p>
          <a:p>
            <a:pPr marL="0" lvl="4" indent="841247" defTabSz="420623">
              <a:spcBef>
                <a:spcPts val="400"/>
              </a:spcBef>
              <a:buSzTx/>
              <a:buNone/>
              <a:defRPr sz="3036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    </a:t>
            </a:r>
            <a:r>
              <a:rPr dirty="0" err="1"/>
              <a:t>dep_delay_sd</a:t>
            </a:r>
            <a:r>
              <a:rPr dirty="0"/>
              <a:t> = </a:t>
            </a:r>
            <a:r>
              <a:rPr dirty="0" err="1"/>
              <a:t>sd</a:t>
            </a:r>
            <a:r>
              <a:rPr dirty="0"/>
              <a:t>(</a:t>
            </a:r>
            <a:r>
              <a:rPr dirty="0" err="1"/>
              <a:t>dep_delay</a:t>
            </a:r>
            <a:r>
              <a:rPr dirty="0"/>
              <a:t>, na.rm = TRUE))</a:t>
            </a:r>
          </a:p>
          <a:p>
            <a:pPr marL="0" lvl="4" indent="841247" defTabSz="420623">
              <a:spcBef>
                <a:spcPts val="1300"/>
              </a:spcBef>
              <a:buSzTx/>
              <a:buNone/>
              <a:defRPr sz="3036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A </a:t>
            </a:r>
            <a:r>
              <a:rPr dirty="0" err="1"/>
              <a:t>tibble</a:t>
            </a:r>
            <a:r>
              <a:rPr dirty="0"/>
              <a:t>: 1 × 2</a:t>
            </a:r>
          </a:p>
          <a:p>
            <a:pPr marL="0" lvl="4" indent="841247" defTabSz="420623">
              <a:spcBef>
                <a:spcPts val="1300"/>
              </a:spcBef>
              <a:buSzTx/>
              <a:buNone/>
              <a:defRPr sz="3036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</a:t>
            </a:r>
            <a:r>
              <a:rPr dirty="0" err="1"/>
              <a:t>dep_delay_mean</a:t>
            </a:r>
            <a:r>
              <a:rPr dirty="0"/>
              <a:t> </a:t>
            </a:r>
            <a:r>
              <a:rPr dirty="0" err="1"/>
              <a:t>dep_delay_sd</a:t>
            </a:r>
            <a:endParaRPr dirty="0"/>
          </a:p>
          <a:p>
            <a:pPr marL="0" lvl="4" indent="841247" defTabSz="420623">
              <a:spcBef>
                <a:spcPts val="1300"/>
              </a:spcBef>
              <a:buSzTx/>
              <a:buNone/>
              <a:defRPr sz="3036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     &lt;</a:t>
            </a:r>
            <a:r>
              <a:rPr dirty="0" err="1"/>
              <a:t>dbl</a:t>
            </a:r>
            <a:r>
              <a:rPr dirty="0"/>
              <a:t>&gt;        &lt;</a:t>
            </a:r>
            <a:r>
              <a:rPr dirty="0" err="1"/>
              <a:t>dbl</a:t>
            </a:r>
            <a:r>
              <a:rPr dirty="0"/>
              <a:t>&gt;</a:t>
            </a:r>
          </a:p>
          <a:p>
            <a:pPr marL="0" lvl="4" indent="841247" defTabSz="420623">
              <a:spcBef>
                <a:spcPts val="1300"/>
              </a:spcBef>
              <a:buSzTx/>
              <a:buNone/>
              <a:defRPr sz="3036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1       12.63907     40.21006</a:t>
            </a:r>
          </a:p>
        </p:txBody>
      </p:sp>
      <p:sp>
        <p:nvSpPr>
          <p:cNvPr id="351" name="We can create summary statistics of one or more variables:"/>
          <p:cNvSpPr txBox="1"/>
          <p:nvPr/>
        </p:nvSpPr>
        <p:spPr>
          <a:xfrm>
            <a:off x="736988" y="3295767"/>
            <a:ext cx="17470817" cy="981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fontScale="92500" lnSpcReduction="10000"/>
          </a:bodyPr>
          <a:lstStyle>
            <a:lvl1pPr marL="457200" indent="-457200" algn="l" defTabSz="457200">
              <a:lnSpc>
                <a:spcPct val="150000"/>
              </a:lnSpc>
              <a:tabLst>
                <a:tab pos="139700" algn="l"/>
                <a:tab pos="457200" algn="l"/>
              </a:tabLst>
              <a:defRPr>
                <a:solidFill>
                  <a:srgbClr val="5A5F5E"/>
                </a:solidFill>
              </a:defRPr>
            </a:lvl1pPr>
          </a:lstStyle>
          <a:p>
            <a:r>
              <a:rPr dirty="0">
                <a:latin typeface="Lato Light" panose="020F0302020204030203" pitchFamily="34" charset="0"/>
              </a:rPr>
              <a:t>We can create summary statistics of one or more variables:</a:t>
            </a: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ummarizing our 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summarizing our data</a:t>
            </a:r>
          </a:p>
        </p:txBody>
      </p:sp>
      <p:sp>
        <p:nvSpPr>
          <p:cNvPr id="354" name="summarise(flights,…"/>
          <p:cNvSpPr txBox="1">
            <a:spLocks noGrp="1"/>
          </p:cNvSpPr>
          <p:nvPr>
            <p:ph type="body" sz="half" idx="1"/>
          </p:nvPr>
        </p:nvSpPr>
        <p:spPr>
          <a:xfrm>
            <a:off x="-59960" y="4359423"/>
            <a:ext cx="23753531" cy="5312379"/>
          </a:xfrm>
          <a:prstGeom prst="rect">
            <a:avLst/>
          </a:prstGeom>
          <a:solidFill>
            <a:srgbClr val="E5E5E5"/>
          </a:solidFill>
        </p:spPr>
        <p:txBody>
          <a:bodyPr/>
          <a:lstStyle/>
          <a:p>
            <a:pPr marL="0" lvl="4" indent="868680" defTabSz="434340">
              <a:spcBef>
                <a:spcPts val="400"/>
              </a:spcBef>
              <a:buSzTx/>
              <a:buNone/>
              <a:defRPr sz="3135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 err="1"/>
              <a:t>summarise</a:t>
            </a:r>
            <a:r>
              <a:rPr dirty="0"/>
              <a:t>(flights, </a:t>
            </a:r>
          </a:p>
          <a:p>
            <a:pPr marL="0" lvl="4" indent="868680" defTabSz="434340">
              <a:spcBef>
                <a:spcPts val="400"/>
              </a:spcBef>
              <a:buSzTx/>
              <a:buNone/>
              <a:defRPr sz="3135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    </a:t>
            </a:r>
            <a:r>
              <a:rPr dirty="0" err="1"/>
              <a:t>dep_delay_mean</a:t>
            </a:r>
            <a:r>
              <a:rPr dirty="0"/>
              <a:t> = mean(</a:t>
            </a:r>
            <a:r>
              <a:rPr dirty="0" err="1"/>
              <a:t>dep_delay</a:t>
            </a:r>
            <a:r>
              <a:rPr dirty="0"/>
              <a:t>, na.rm = TRUE),</a:t>
            </a:r>
          </a:p>
          <a:p>
            <a:pPr marL="0" lvl="4" indent="868680" defTabSz="434340">
              <a:spcBef>
                <a:spcPts val="400"/>
              </a:spcBef>
              <a:buSzTx/>
              <a:buNone/>
              <a:defRPr sz="3135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    </a:t>
            </a:r>
            <a:r>
              <a:rPr dirty="0" err="1"/>
              <a:t>dep_delay_sd</a:t>
            </a:r>
            <a:r>
              <a:rPr dirty="0"/>
              <a:t> = </a:t>
            </a:r>
            <a:r>
              <a:rPr dirty="0" err="1"/>
              <a:t>sd</a:t>
            </a:r>
            <a:r>
              <a:rPr dirty="0"/>
              <a:t>(</a:t>
            </a:r>
            <a:r>
              <a:rPr dirty="0" err="1"/>
              <a:t>dep_delay</a:t>
            </a:r>
            <a:r>
              <a:rPr dirty="0"/>
              <a:t>, na.rm = TRUE),</a:t>
            </a:r>
          </a:p>
          <a:p>
            <a:pPr marL="0" lvl="4" indent="868680" defTabSz="434340">
              <a:spcBef>
                <a:spcPts val="400"/>
              </a:spcBef>
              <a:buSzTx/>
              <a:buNone/>
              <a:defRPr sz="3135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    n = n())</a:t>
            </a:r>
          </a:p>
          <a:p>
            <a:pPr marL="0" lvl="4" indent="868680" defTabSz="434340">
              <a:spcBef>
                <a:spcPts val="1400"/>
              </a:spcBef>
              <a:buSzTx/>
              <a:buNone/>
              <a:defRPr sz="3135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A </a:t>
            </a:r>
            <a:r>
              <a:rPr dirty="0" err="1"/>
              <a:t>tibble</a:t>
            </a:r>
            <a:r>
              <a:rPr dirty="0"/>
              <a:t>: 1 × 3</a:t>
            </a:r>
          </a:p>
          <a:p>
            <a:pPr marL="0" lvl="4" indent="868680" defTabSz="434340">
              <a:spcBef>
                <a:spcPts val="1400"/>
              </a:spcBef>
              <a:buSzTx/>
              <a:buNone/>
              <a:defRPr sz="3135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</a:t>
            </a:r>
            <a:r>
              <a:rPr dirty="0" err="1"/>
              <a:t>dep_delay_mean</a:t>
            </a:r>
            <a:r>
              <a:rPr dirty="0"/>
              <a:t> </a:t>
            </a:r>
            <a:r>
              <a:rPr dirty="0" err="1"/>
              <a:t>dep_delay_sd</a:t>
            </a:r>
            <a:r>
              <a:rPr dirty="0"/>
              <a:t>      n</a:t>
            </a:r>
          </a:p>
          <a:p>
            <a:pPr marL="0" lvl="4" indent="868680" defTabSz="434340">
              <a:spcBef>
                <a:spcPts val="1400"/>
              </a:spcBef>
              <a:buSzTx/>
              <a:buNone/>
              <a:defRPr sz="3135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     &lt;</a:t>
            </a:r>
            <a:r>
              <a:rPr dirty="0" err="1"/>
              <a:t>dbl</a:t>
            </a:r>
            <a:r>
              <a:rPr dirty="0"/>
              <a:t>&gt;        &lt;</a:t>
            </a:r>
            <a:r>
              <a:rPr dirty="0" err="1"/>
              <a:t>dbl</a:t>
            </a:r>
            <a:r>
              <a:rPr dirty="0"/>
              <a:t>&gt;  &lt;</a:t>
            </a:r>
            <a:r>
              <a:rPr dirty="0" err="1"/>
              <a:t>int</a:t>
            </a:r>
            <a:r>
              <a:rPr dirty="0"/>
              <a:t>&gt;</a:t>
            </a:r>
          </a:p>
          <a:p>
            <a:pPr marL="0" lvl="4" indent="868680" defTabSz="434340">
              <a:spcBef>
                <a:spcPts val="1400"/>
              </a:spcBef>
              <a:buSzTx/>
              <a:buNone/>
              <a:defRPr sz="3135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1       12.63907     40.21006 336776</a:t>
            </a:r>
          </a:p>
        </p:txBody>
      </p:sp>
      <p:sp>
        <p:nvSpPr>
          <p:cNvPr id="355" name="We can create summary statistics of one or more variables:"/>
          <p:cNvSpPr txBox="1"/>
          <p:nvPr/>
        </p:nvSpPr>
        <p:spPr>
          <a:xfrm>
            <a:off x="736988" y="3295767"/>
            <a:ext cx="17470817" cy="981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fontScale="92500" lnSpcReduction="10000"/>
          </a:bodyPr>
          <a:lstStyle>
            <a:lvl1pPr marL="457200" indent="-457200" algn="l" defTabSz="457200">
              <a:lnSpc>
                <a:spcPct val="150000"/>
              </a:lnSpc>
              <a:tabLst>
                <a:tab pos="139700" algn="l"/>
                <a:tab pos="457200" algn="l"/>
              </a:tabLst>
              <a:defRPr>
                <a:solidFill>
                  <a:srgbClr val="5A5F5E"/>
                </a:solidFill>
              </a:defRPr>
            </a:lvl1pPr>
          </a:lstStyle>
          <a:p>
            <a:r>
              <a:rPr dirty="0">
                <a:latin typeface="Lato Light" panose="020F0302020204030203" pitchFamily="34" charset="0"/>
              </a:rPr>
              <a:t>We can create summary statistics of one or more variables:</a:t>
            </a: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ummary fun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summary functions</a:t>
            </a:r>
          </a:p>
        </p:txBody>
      </p:sp>
      <p:sp>
        <p:nvSpPr>
          <p:cNvPr id="358" name="sum()"/>
          <p:cNvSpPr txBox="1"/>
          <p:nvPr/>
        </p:nvSpPr>
        <p:spPr>
          <a:xfrm>
            <a:off x="12404641" y="8568059"/>
            <a:ext cx="3578995" cy="1633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defTabSz="584200">
              <a:lnSpc>
                <a:spcPct val="60000"/>
              </a:lnSpc>
              <a:spcBef>
                <a:spcPts val="300"/>
              </a:spcBef>
              <a:defRPr sz="10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/>
            </a:pPr>
            <a:r>
              <a:rPr b="1"/>
              <a:t>sum()</a:t>
            </a:r>
          </a:p>
        </p:txBody>
      </p:sp>
      <p:graphicFrame>
        <p:nvGraphicFramePr>
          <p:cNvPr id="359" name="Table"/>
          <p:cNvGraphicFramePr/>
          <p:nvPr>
            <p:extLst>
              <p:ext uri="{D42A27DB-BD31-4B8C-83A1-F6EECF244321}">
                <p14:modId xmlns:p14="http://schemas.microsoft.com/office/powerpoint/2010/main" val="1814333849"/>
              </p:ext>
            </p:extLst>
          </p:nvPr>
        </p:nvGraphicFramePr>
        <p:xfrm>
          <a:off x="1762284" y="5554541"/>
          <a:ext cx="19807953" cy="80264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4917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90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9289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500" dirty="0">
                          <a:latin typeface="Monaco"/>
                          <a:ea typeface="Monaco"/>
                          <a:cs typeface="Monaco"/>
                          <a:sym typeface="Monaco"/>
                        </a:rPr>
                        <a:t>min(), max()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600" dirty="0">
                          <a:latin typeface="Lato Light" panose="020F0302020204030203" pitchFamily="34" charset="0"/>
                        </a:rPr>
                        <a:t>Minimum and maximum values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9289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500">
                          <a:latin typeface="Monaco"/>
                          <a:ea typeface="Monaco"/>
                          <a:cs typeface="Monaco"/>
                          <a:sym typeface="Monaco"/>
                        </a:rPr>
                        <a:t>mean()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600" dirty="0">
                          <a:latin typeface="Lato Light" panose="020F0302020204030203" pitchFamily="34" charset="0"/>
                        </a:rPr>
                        <a:t>Mean value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9289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500">
                          <a:latin typeface="Monaco"/>
                          <a:ea typeface="Monaco"/>
                          <a:cs typeface="Monaco"/>
                          <a:sym typeface="Monaco"/>
                        </a:rPr>
                        <a:t>median()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600">
                          <a:latin typeface="Lato Light" panose="020F0302020204030203" pitchFamily="34" charset="0"/>
                        </a:rPr>
                        <a:t>Median value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9289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500">
                          <a:latin typeface="Monaco"/>
                          <a:ea typeface="Monaco"/>
                          <a:cs typeface="Monaco"/>
                          <a:sym typeface="Monaco"/>
                        </a:rPr>
                        <a:t>sum()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600" dirty="0">
                          <a:latin typeface="Lato Light" panose="020F0302020204030203" pitchFamily="34" charset="0"/>
                        </a:rPr>
                        <a:t>Sum of values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9289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500">
                          <a:latin typeface="Monaco"/>
                          <a:ea typeface="Monaco"/>
                          <a:cs typeface="Monaco"/>
                          <a:sym typeface="Monaco"/>
                        </a:rPr>
                        <a:t>var, sd()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600" dirty="0">
                          <a:latin typeface="Lato Light" panose="020F0302020204030203" pitchFamily="34" charset="0"/>
                        </a:rPr>
                        <a:t>Variance and standard deviation of a vector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9289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500">
                          <a:latin typeface="Monaco"/>
                          <a:ea typeface="Monaco"/>
                          <a:cs typeface="Monaco"/>
                          <a:sym typeface="Monaco"/>
                        </a:rPr>
                        <a:t>first()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600" dirty="0">
                          <a:latin typeface="Lato Light" panose="020F0302020204030203" pitchFamily="34" charset="0"/>
                        </a:rPr>
                        <a:t>First value in a vector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9289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500">
                          <a:latin typeface="Monaco"/>
                          <a:ea typeface="Monaco"/>
                          <a:cs typeface="Monaco"/>
                          <a:sym typeface="Monaco"/>
                        </a:rPr>
                        <a:t>last()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600" dirty="0">
                          <a:latin typeface="Lato Light" panose="020F0302020204030203" pitchFamily="34" charset="0"/>
                        </a:rPr>
                        <a:t>Last value in a vector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9289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500">
                          <a:latin typeface="Monaco"/>
                          <a:ea typeface="Monaco"/>
                          <a:cs typeface="Monaco"/>
                          <a:sym typeface="Monaco"/>
                        </a:rPr>
                        <a:t>nth()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600" dirty="0">
                          <a:latin typeface="Lato Light" panose="020F0302020204030203" pitchFamily="34" charset="0"/>
                        </a:rPr>
                        <a:t>Nth value in a vector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69289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500">
                          <a:latin typeface="Monaco"/>
                          <a:ea typeface="Monaco"/>
                          <a:cs typeface="Monaco"/>
                          <a:sym typeface="Monaco"/>
                        </a:rPr>
                        <a:t>n()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600" dirty="0">
                          <a:latin typeface="Lato Light" panose="020F0302020204030203" pitchFamily="34" charset="0"/>
                        </a:rPr>
                        <a:t>The number of values in a vector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69289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500">
                          <a:latin typeface="Monaco"/>
                          <a:ea typeface="Monaco"/>
                          <a:cs typeface="Monaco"/>
                          <a:sym typeface="Monaco"/>
                        </a:rPr>
                        <a:t>n_distinct()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600" dirty="0">
                          <a:latin typeface="Lato Light" panose="020F0302020204030203" pitchFamily="34" charset="0"/>
                        </a:rPr>
                        <a:t>The number of distinct values in a vector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60" name="* All take a vector of values and return a single value…"/>
          <p:cNvSpPr txBox="1"/>
          <p:nvPr/>
        </p:nvSpPr>
        <p:spPr>
          <a:xfrm>
            <a:off x="5837161" y="3289466"/>
            <a:ext cx="12709678" cy="2448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algn="l" defTabSz="584200">
              <a:lnSpc>
                <a:spcPct val="40000"/>
              </a:lnSpc>
              <a:spcBef>
                <a:spcPts val="2400"/>
              </a:spcBef>
              <a:defRPr sz="4400">
                <a:solidFill>
                  <a:srgbClr val="000000"/>
                </a:solidFill>
              </a:defRPr>
            </a:pPr>
            <a:endParaRPr lang="en-US" dirty="0">
              <a:latin typeface="Lato Light" panose="020F0302020204030203" pitchFamily="34" charset="0"/>
            </a:endParaRPr>
          </a:p>
          <a:p>
            <a:pPr algn="l" defTabSz="584200">
              <a:lnSpc>
                <a:spcPct val="40000"/>
              </a:lnSpc>
              <a:spcBef>
                <a:spcPts val="2400"/>
              </a:spcBef>
              <a:defRPr sz="4400">
                <a:solidFill>
                  <a:srgbClr val="000000"/>
                </a:solidFill>
              </a:defRPr>
            </a:pPr>
            <a:r>
              <a:rPr dirty="0">
                <a:latin typeface="Lato Light" panose="020F0302020204030203" pitchFamily="34" charset="0"/>
              </a:rPr>
              <a:t>* All take a vector of values and return a single </a:t>
            </a:r>
            <a:endParaRPr lang="en-US" dirty="0">
              <a:latin typeface="Lato Light" panose="020F0302020204030203" pitchFamily="34" charset="0"/>
            </a:endParaRPr>
          </a:p>
          <a:p>
            <a:pPr algn="l" defTabSz="584200">
              <a:lnSpc>
                <a:spcPct val="40000"/>
              </a:lnSpc>
              <a:spcBef>
                <a:spcPts val="2400"/>
              </a:spcBef>
              <a:defRPr sz="4400">
                <a:solidFill>
                  <a:srgbClr val="000000"/>
                </a:solidFill>
              </a:defRPr>
            </a:pPr>
            <a:r>
              <a:rPr dirty="0">
                <a:latin typeface="Lato Light" panose="020F0302020204030203" pitchFamily="34" charset="0"/>
              </a:rPr>
              <a:t>value</a:t>
            </a:r>
          </a:p>
          <a:p>
            <a:pPr algn="l" defTabSz="584200">
              <a:lnSpc>
                <a:spcPct val="40000"/>
              </a:lnSpc>
              <a:spcBef>
                <a:spcPts val="2400"/>
              </a:spcBef>
              <a:defRPr sz="4400">
                <a:solidFill>
                  <a:srgbClr val="0365C0"/>
                </a:solidFill>
              </a:defRPr>
            </a:pPr>
            <a:r>
              <a:rPr dirty="0">
                <a:latin typeface="Lato Light" panose="020F0302020204030203" pitchFamily="34" charset="0"/>
              </a:rPr>
              <a:t>** Blue functions come in </a:t>
            </a:r>
            <a:r>
              <a:rPr dirty="0" err="1">
                <a:latin typeface="Lato Light" panose="020F0302020204030203" pitchFamily="34" charset="0"/>
                <a:ea typeface="Consolas"/>
                <a:cs typeface="Consolas"/>
                <a:sym typeface="Consolas"/>
              </a:rPr>
              <a:t>dplyr</a:t>
            </a:r>
            <a:endParaRPr dirty="0">
              <a:latin typeface="Lato Light" panose="020F0302020204030203" pitchFamily="34" charset="0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2" name="Table"/>
          <p:cNvGraphicFramePr/>
          <p:nvPr/>
        </p:nvGraphicFramePr>
        <p:xfrm>
          <a:off x="1762284" y="5554541"/>
          <a:ext cx="19807953" cy="80264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4917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90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9289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500">
                          <a:latin typeface="Monaco"/>
                          <a:ea typeface="Monaco"/>
                          <a:cs typeface="Monaco"/>
                          <a:sym typeface="Monaco"/>
                        </a:rPr>
                        <a:t>min(), max()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600"/>
                        <a:t>Minimum and maximum values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9289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500">
                          <a:latin typeface="Monaco"/>
                          <a:ea typeface="Monaco"/>
                          <a:cs typeface="Monaco"/>
                          <a:sym typeface="Monaco"/>
                        </a:rPr>
                        <a:t>mean()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600"/>
                        <a:t>Mean value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9289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500">
                          <a:latin typeface="Monaco"/>
                          <a:ea typeface="Monaco"/>
                          <a:cs typeface="Monaco"/>
                          <a:sym typeface="Monaco"/>
                        </a:rPr>
                        <a:t>median()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600"/>
                        <a:t>Median value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9289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500">
                          <a:latin typeface="Monaco"/>
                          <a:ea typeface="Monaco"/>
                          <a:cs typeface="Monaco"/>
                          <a:sym typeface="Monaco"/>
                        </a:rPr>
                        <a:t>sum()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600"/>
                        <a:t>Sum of values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9289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500">
                          <a:latin typeface="Monaco"/>
                          <a:ea typeface="Monaco"/>
                          <a:cs typeface="Monaco"/>
                          <a:sym typeface="Monaco"/>
                        </a:rPr>
                        <a:t>var, sd()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600"/>
                        <a:t>Variance and standard deviation of a vector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EBEBE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9289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500">
                          <a:latin typeface="Monaco"/>
                          <a:ea typeface="Monaco"/>
                          <a:cs typeface="Monaco"/>
                          <a:sym typeface="Monaco"/>
                        </a:rPr>
                        <a:t>first()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600"/>
                        <a:t>First value in a vector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9289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500">
                          <a:latin typeface="Monaco"/>
                          <a:ea typeface="Monaco"/>
                          <a:cs typeface="Monaco"/>
                          <a:sym typeface="Monaco"/>
                        </a:rPr>
                        <a:t>last()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600"/>
                        <a:t>Last value in a vector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9289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500">
                          <a:latin typeface="Monaco"/>
                          <a:ea typeface="Monaco"/>
                          <a:cs typeface="Monaco"/>
                          <a:sym typeface="Monaco"/>
                        </a:rPr>
                        <a:t>nth()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600"/>
                        <a:t>Nth value in a vector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69289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500">
                          <a:latin typeface="Monaco"/>
                          <a:ea typeface="Monaco"/>
                          <a:cs typeface="Monaco"/>
                          <a:sym typeface="Monaco"/>
                        </a:rPr>
                        <a:t>n()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600"/>
                        <a:t>The number of values in a vector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69289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500">
                          <a:latin typeface="Monaco"/>
                          <a:ea typeface="Monaco"/>
                          <a:cs typeface="Monaco"/>
                          <a:sym typeface="Monaco"/>
                        </a:rPr>
                        <a:t>n_distinct()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600"/>
                        <a:t>The number of distinct values in a vector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8AAD6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63" name="summary fun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summary functions</a:t>
            </a:r>
          </a:p>
        </p:txBody>
      </p:sp>
      <p:sp>
        <p:nvSpPr>
          <p:cNvPr id="364" name="* All take a vector of values and return a single value"/>
          <p:cNvSpPr txBox="1"/>
          <p:nvPr/>
        </p:nvSpPr>
        <p:spPr>
          <a:xfrm>
            <a:off x="5850287" y="3955703"/>
            <a:ext cx="12709678" cy="1953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 algn="l" defTabSz="584200">
              <a:lnSpc>
                <a:spcPct val="40000"/>
              </a:lnSpc>
              <a:spcBef>
                <a:spcPts val="2400"/>
              </a:spcBef>
              <a:defRPr sz="4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dirty="0">
                <a:latin typeface="Lato Light" panose="020F0302020204030203" pitchFamily="34" charset="0"/>
              </a:rPr>
              <a:t>* All take a vector of values and return a single value</a:t>
            </a:r>
          </a:p>
        </p:txBody>
      </p:sp>
      <p:sp>
        <p:nvSpPr>
          <p:cNvPr id="365" name="Rectangle"/>
          <p:cNvSpPr/>
          <p:nvPr/>
        </p:nvSpPr>
        <p:spPr>
          <a:xfrm>
            <a:off x="6963820" y="5544535"/>
            <a:ext cx="15665574" cy="768019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 defTabSz="584200"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366" name="Table"/>
          <p:cNvGraphicFramePr/>
          <p:nvPr/>
        </p:nvGraphicFramePr>
        <p:xfrm>
          <a:off x="7848544" y="7285088"/>
          <a:ext cx="2463800" cy="4595615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246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907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907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907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907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907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67" name="Table"/>
          <p:cNvGraphicFramePr/>
          <p:nvPr/>
        </p:nvGraphicFramePr>
        <p:xfrm>
          <a:off x="20387329" y="7149071"/>
          <a:ext cx="1357340" cy="4734452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357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445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0365C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21</a:t>
                      </a:r>
                    </a:p>
                  </a:txBody>
                  <a:tcPr marL="50800" marR="50800" marT="50800" marB="5080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70" name="Group"/>
          <p:cNvGrpSpPr/>
          <p:nvPr/>
        </p:nvGrpSpPr>
        <p:grpSpPr>
          <a:xfrm>
            <a:off x="10530536" y="7285088"/>
            <a:ext cx="9638602" cy="4468015"/>
            <a:chOff x="4590202" y="0"/>
            <a:chExt cx="9638601" cy="4468013"/>
          </a:xfrm>
        </p:grpSpPr>
        <p:sp>
          <p:nvSpPr>
            <p:cNvPr id="368" name="Triangle"/>
            <p:cNvSpPr/>
            <p:nvPr/>
          </p:nvSpPr>
          <p:spPr>
            <a:xfrm rot="5400000">
              <a:off x="7175496" y="-2585294"/>
              <a:ext cx="4468015" cy="9638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10020">
                  <a:srgbClr val="0365C0"/>
                </a:gs>
                <a:gs pos="54709">
                  <a:srgbClr val="6C9DCB"/>
                </a:gs>
                <a:gs pos="100000">
                  <a:srgbClr val="D6D6D6"/>
                </a:gs>
              </a:gsLst>
              <a:path path="shape">
                <a:fillToRect l="50000" t="22662" r="50000" b="77337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defTabSz="584200">
                <a:defRPr sz="2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69" name="Triangle"/>
            <p:cNvSpPr/>
            <p:nvPr/>
          </p:nvSpPr>
          <p:spPr>
            <a:xfrm rot="5400000">
              <a:off x="12041817" y="1094401"/>
              <a:ext cx="1980027" cy="2279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365C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defTabSz="584200">
                <a:defRPr sz="2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371" name="sum()"/>
          <p:cNvSpPr txBox="1"/>
          <p:nvPr/>
        </p:nvSpPr>
        <p:spPr>
          <a:xfrm>
            <a:off x="12404641" y="8568059"/>
            <a:ext cx="3578995" cy="1633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defTabSz="584200">
              <a:lnSpc>
                <a:spcPct val="60000"/>
              </a:lnSpc>
              <a:spcBef>
                <a:spcPts val="300"/>
              </a:spcBef>
              <a:defRPr sz="10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/>
            </a:pPr>
            <a:r>
              <a:rPr b="1" dirty="0"/>
              <a:t>sum()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" grpId="0" animBg="1" advAuto="0"/>
      <p:bldP spid="367" grpId="0" animBg="1" advAuto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ummarizing grouped 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summarizing </a:t>
            </a:r>
            <a:r>
              <a:rPr u="sng"/>
              <a:t>grouped</a:t>
            </a:r>
            <a:r>
              <a:t> data</a:t>
            </a:r>
          </a:p>
        </p:txBody>
      </p:sp>
      <p:sp>
        <p:nvSpPr>
          <p:cNvPr id="374" name="by_day &lt;- group_by(flights, year, month, day)…"/>
          <p:cNvSpPr txBox="1">
            <a:spLocks noGrp="1"/>
          </p:cNvSpPr>
          <p:nvPr>
            <p:ph type="body" idx="1"/>
          </p:nvPr>
        </p:nvSpPr>
        <p:spPr>
          <a:xfrm>
            <a:off x="-59960" y="4359423"/>
            <a:ext cx="23753531" cy="12814021"/>
          </a:xfrm>
          <a:prstGeom prst="rect">
            <a:avLst/>
          </a:prstGeom>
          <a:solidFill>
            <a:srgbClr val="E5E5E5"/>
          </a:solidFill>
        </p:spPr>
        <p:txBody>
          <a:bodyPr/>
          <a:lstStyle/>
          <a:p>
            <a:pPr marL="0" lvl="4" indent="868680" defTabSz="434340">
              <a:spcBef>
                <a:spcPts val="400"/>
              </a:spcBef>
              <a:buSzTx/>
              <a:buNone/>
              <a:defRPr sz="3135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 err="1"/>
              <a:t>by_day</a:t>
            </a:r>
            <a:r>
              <a:rPr dirty="0"/>
              <a:t> &lt;- </a:t>
            </a:r>
            <a:r>
              <a:rPr dirty="0" err="1">
                <a:solidFill>
                  <a:srgbClr val="0433FF"/>
                </a:solidFill>
              </a:rPr>
              <a:t>group_by</a:t>
            </a:r>
            <a:r>
              <a:rPr dirty="0"/>
              <a:t>(flights, </a:t>
            </a:r>
            <a:r>
              <a:rPr dirty="0">
                <a:solidFill>
                  <a:srgbClr val="0433FF"/>
                </a:solidFill>
              </a:rPr>
              <a:t>year</a:t>
            </a:r>
            <a:r>
              <a:rPr dirty="0"/>
              <a:t>, </a:t>
            </a:r>
            <a:r>
              <a:rPr dirty="0">
                <a:solidFill>
                  <a:srgbClr val="0433FF"/>
                </a:solidFill>
              </a:rPr>
              <a:t>month</a:t>
            </a:r>
            <a:r>
              <a:rPr dirty="0"/>
              <a:t>, </a:t>
            </a:r>
            <a:r>
              <a:rPr dirty="0">
                <a:solidFill>
                  <a:srgbClr val="0433FF"/>
                </a:solidFill>
              </a:rPr>
              <a:t>day</a:t>
            </a:r>
            <a:r>
              <a:rPr dirty="0"/>
              <a:t>)</a:t>
            </a:r>
          </a:p>
          <a:p>
            <a:pPr marL="0" lvl="4" indent="868680" defTabSz="434340">
              <a:spcBef>
                <a:spcPts val="400"/>
              </a:spcBef>
              <a:buSzTx/>
              <a:buNone/>
              <a:defRPr sz="3135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 err="1"/>
              <a:t>summarise</a:t>
            </a:r>
            <a:r>
              <a:rPr dirty="0"/>
              <a:t>(</a:t>
            </a:r>
            <a:r>
              <a:rPr dirty="0" err="1"/>
              <a:t>by_day</a:t>
            </a:r>
            <a:r>
              <a:rPr dirty="0"/>
              <a:t>, </a:t>
            </a:r>
            <a:r>
              <a:rPr dirty="0">
                <a:solidFill>
                  <a:srgbClr val="FF2600"/>
                </a:solidFill>
              </a:rPr>
              <a:t>delay = mean(</a:t>
            </a:r>
            <a:r>
              <a:rPr dirty="0" err="1">
                <a:solidFill>
                  <a:srgbClr val="FF2600"/>
                </a:solidFill>
              </a:rPr>
              <a:t>dep_delay</a:t>
            </a:r>
            <a:r>
              <a:rPr dirty="0">
                <a:solidFill>
                  <a:srgbClr val="FF2600"/>
                </a:solidFill>
              </a:rPr>
              <a:t>, na.rm = TRUE)</a:t>
            </a:r>
            <a:r>
              <a:rPr dirty="0"/>
              <a:t>)</a:t>
            </a:r>
          </a:p>
          <a:p>
            <a:pPr marL="0" lvl="4" indent="868680" defTabSz="434340">
              <a:spcBef>
                <a:spcPts val="1400"/>
              </a:spcBef>
              <a:buSzTx/>
              <a:buNone/>
              <a:defRPr sz="3135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Source: local data frame [365 x 4]</a:t>
            </a:r>
          </a:p>
          <a:p>
            <a:pPr marL="0" lvl="4" indent="868680" defTabSz="434340">
              <a:spcBef>
                <a:spcPts val="1400"/>
              </a:spcBef>
              <a:buSzTx/>
              <a:buNone/>
              <a:defRPr sz="3135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Groups: year, month [?]</a:t>
            </a:r>
          </a:p>
          <a:p>
            <a:pPr marL="0" lvl="4" indent="868680" defTabSz="434340">
              <a:spcBef>
                <a:spcPts val="1400"/>
              </a:spcBef>
              <a:buSzTx/>
              <a:buNone/>
              <a:defRPr sz="3135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dirty="0"/>
          </a:p>
          <a:p>
            <a:pPr marL="0" lvl="4" indent="868680" defTabSz="434340">
              <a:spcBef>
                <a:spcPts val="1400"/>
              </a:spcBef>
              <a:buSzTx/>
              <a:buNone/>
              <a:defRPr sz="3135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</a:t>
            </a:r>
            <a:r>
              <a:rPr dirty="0">
                <a:solidFill>
                  <a:srgbClr val="0433FF"/>
                </a:solidFill>
              </a:rPr>
              <a:t>year month   day</a:t>
            </a:r>
            <a:r>
              <a:rPr dirty="0"/>
              <a:t>     </a:t>
            </a:r>
            <a:r>
              <a:rPr dirty="0">
                <a:solidFill>
                  <a:srgbClr val="FF2600"/>
                </a:solidFill>
              </a:rPr>
              <a:t>delay</a:t>
            </a:r>
          </a:p>
          <a:p>
            <a:pPr marL="0" lvl="4" indent="868680" defTabSz="434340">
              <a:spcBef>
                <a:spcPts val="1400"/>
              </a:spcBef>
              <a:buSzTx/>
              <a:buNone/>
              <a:defRPr sz="3135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&lt;</a:t>
            </a:r>
            <a:r>
              <a:rPr dirty="0" err="1"/>
              <a:t>int</a:t>
            </a:r>
            <a:r>
              <a:rPr dirty="0"/>
              <a:t>&gt; &lt;</a:t>
            </a:r>
            <a:r>
              <a:rPr dirty="0" err="1"/>
              <a:t>int</a:t>
            </a:r>
            <a:r>
              <a:rPr dirty="0"/>
              <a:t>&gt; &lt;</a:t>
            </a:r>
            <a:r>
              <a:rPr dirty="0" err="1"/>
              <a:t>int</a:t>
            </a:r>
            <a:r>
              <a:rPr dirty="0"/>
              <a:t>&gt;     &lt;</a:t>
            </a:r>
            <a:r>
              <a:rPr dirty="0" err="1"/>
              <a:t>dbl</a:t>
            </a:r>
            <a:r>
              <a:rPr dirty="0"/>
              <a:t>&gt;</a:t>
            </a:r>
          </a:p>
          <a:p>
            <a:pPr marL="0" lvl="4" indent="868680" defTabSz="434340">
              <a:spcBef>
                <a:spcPts val="1400"/>
              </a:spcBef>
              <a:buSzTx/>
              <a:buNone/>
              <a:defRPr sz="3135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1   2013     1     1 11.548926</a:t>
            </a:r>
          </a:p>
          <a:p>
            <a:pPr marL="0" lvl="4" indent="868680" defTabSz="434340">
              <a:spcBef>
                <a:spcPts val="1400"/>
              </a:spcBef>
              <a:buSzTx/>
              <a:buNone/>
              <a:defRPr sz="3135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2   2013     1     2 13.858824</a:t>
            </a:r>
          </a:p>
          <a:p>
            <a:pPr marL="0" lvl="4" indent="868680" defTabSz="434340">
              <a:spcBef>
                <a:spcPts val="1400"/>
              </a:spcBef>
              <a:buSzTx/>
              <a:buNone/>
              <a:defRPr sz="3135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3   2013     1     3 10.987832</a:t>
            </a:r>
          </a:p>
          <a:p>
            <a:pPr marL="0" lvl="4" indent="868680" defTabSz="434340">
              <a:spcBef>
                <a:spcPts val="1400"/>
              </a:spcBef>
              <a:buSzTx/>
              <a:buNone/>
              <a:defRPr sz="3135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4   2013     1     4  8.951595</a:t>
            </a:r>
          </a:p>
          <a:p>
            <a:pPr marL="0" lvl="4" indent="868680" defTabSz="434340">
              <a:spcBef>
                <a:spcPts val="1400"/>
              </a:spcBef>
              <a:buSzTx/>
              <a:buNone/>
              <a:defRPr sz="3135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5   2013     1     5  5.732218</a:t>
            </a:r>
          </a:p>
          <a:p>
            <a:pPr marL="0" lvl="4" indent="868680" defTabSz="434340">
              <a:spcBef>
                <a:spcPts val="1400"/>
              </a:spcBef>
              <a:buSzTx/>
              <a:buNone/>
              <a:defRPr sz="3135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6   2013     1     6  7.148014</a:t>
            </a:r>
          </a:p>
          <a:p>
            <a:pPr marL="0" lvl="4" indent="868680" defTabSz="434340">
              <a:spcBef>
                <a:spcPts val="1400"/>
              </a:spcBef>
              <a:buSzTx/>
              <a:buNone/>
              <a:defRPr sz="3135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7   2013     1     7  5.417204</a:t>
            </a:r>
          </a:p>
          <a:p>
            <a:pPr marL="0" lvl="4" indent="868680" defTabSz="434340">
              <a:spcBef>
                <a:spcPts val="1400"/>
              </a:spcBef>
              <a:buSzTx/>
              <a:buNone/>
              <a:defRPr sz="3135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8   2013     1     8  2.553073</a:t>
            </a:r>
          </a:p>
          <a:p>
            <a:pPr marL="0" lvl="4" indent="868680" defTabSz="434340">
              <a:spcBef>
                <a:spcPts val="1400"/>
              </a:spcBef>
              <a:buSzTx/>
              <a:buNone/>
              <a:defRPr sz="3135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9   2013     1     9  2.276477</a:t>
            </a:r>
          </a:p>
          <a:p>
            <a:pPr marL="0" lvl="4" indent="868680" defTabSz="434340">
              <a:spcBef>
                <a:spcPts val="1400"/>
              </a:spcBef>
              <a:buSzTx/>
              <a:buNone/>
              <a:defRPr sz="3135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10  2013     1    10  2.844995</a:t>
            </a:r>
          </a:p>
          <a:p>
            <a:pPr marL="0" lvl="4" indent="868680" defTabSz="434340">
              <a:spcBef>
                <a:spcPts val="1400"/>
              </a:spcBef>
              <a:buSzTx/>
              <a:buNone/>
              <a:defRPr sz="3135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... with 355 more rows</a:t>
            </a:r>
          </a:p>
        </p:txBody>
      </p:sp>
      <p:sp>
        <p:nvSpPr>
          <p:cNvPr id="375" name="Summary statistics become more powerful when we can compare groups:"/>
          <p:cNvSpPr txBox="1"/>
          <p:nvPr/>
        </p:nvSpPr>
        <p:spPr>
          <a:xfrm>
            <a:off x="736988" y="3295767"/>
            <a:ext cx="19061797" cy="981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fontScale="85000" lnSpcReduction="10000"/>
          </a:bodyPr>
          <a:lstStyle/>
          <a:p>
            <a:pPr marL="457200" indent="-457200" algn="l" defTabSz="457200">
              <a:lnSpc>
                <a:spcPct val="150000"/>
              </a:lnSpc>
              <a:tabLst>
                <a:tab pos="139700" algn="l"/>
                <a:tab pos="457200" algn="l"/>
              </a:tabLst>
              <a:defRPr>
                <a:solidFill>
                  <a:srgbClr val="5A5F5E"/>
                </a:solidFill>
              </a:defRPr>
            </a:pPr>
            <a:r>
              <a:rPr dirty="0">
                <a:latin typeface="Lato Light" panose="020F0302020204030203" pitchFamily="34" charset="0"/>
              </a:rPr>
              <a:t>Summary statistics become more powerful when we can compare </a:t>
            </a:r>
            <a:r>
              <a:rPr dirty="0">
                <a:solidFill>
                  <a:srgbClr val="0433FF"/>
                </a:solidFill>
                <a:latin typeface="Lato Light" panose="020F0302020204030203" pitchFamily="34" charset="0"/>
              </a:rPr>
              <a:t>groups</a:t>
            </a:r>
            <a:r>
              <a:rPr dirty="0">
                <a:latin typeface="Lato Light" panose="020F0302020204030203" pitchFamily="34" charset="0"/>
              </a:rPr>
              <a:t>:</a:t>
            </a: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ummarizing grouped 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summarizing </a:t>
            </a:r>
            <a:r>
              <a:rPr u="sng"/>
              <a:t>grouped</a:t>
            </a:r>
            <a:r>
              <a:t> data</a:t>
            </a:r>
          </a:p>
        </p:txBody>
      </p:sp>
      <p:graphicFrame>
        <p:nvGraphicFramePr>
          <p:cNvPr id="378" name="Table"/>
          <p:cNvGraphicFramePr/>
          <p:nvPr/>
        </p:nvGraphicFramePr>
        <p:xfrm>
          <a:off x="101651" y="5106836"/>
          <a:ext cx="4503416" cy="4959981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707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country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year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sex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cases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Afghanistan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1999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Afghanistan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1999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Afghanistan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Afghanistan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Brazil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1999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Brazil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1999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Brazil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Brazil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China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1999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China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1999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China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China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79" name="Arrow"/>
          <p:cNvSpPr/>
          <p:nvPr/>
        </p:nvSpPr>
        <p:spPr>
          <a:xfrm>
            <a:off x="4883150" y="7247437"/>
            <a:ext cx="952500" cy="678791"/>
          </a:xfrm>
          <a:prstGeom prst="rightArrow">
            <a:avLst>
              <a:gd name="adj1" fmla="val 32000"/>
              <a:gd name="adj2" fmla="val 66532"/>
            </a:avLst>
          </a:prstGeom>
          <a:solidFill>
            <a:srgbClr val="0365C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584200"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380" name="Table"/>
          <p:cNvGraphicFramePr/>
          <p:nvPr/>
        </p:nvGraphicFramePr>
        <p:xfrm>
          <a:off x="6632319" y="5106836"/>
          <a:ext cx="4503416" cy="4959981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707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country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year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sex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cases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Afghanistan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50042"/>
                        <a:satOff val="8963"/>
                        <a:lumOff val="1461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1999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50042"/>
                        <a:satOff val="8963"/>
                        <a:lumOff val="1461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50042"/>
                        <a:satOff val="8963"/>
                        <a:lumOff val="1461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50042"/>
                        <a:satOff val="8963"/>
                        <a:lumOff val="1461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Afghanistan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50042"/>
                        <a:satOff val="8963"/>
                        <a:lumOff val="1461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1999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50042"/>
                        <a:satOff val="8963"/>
                        <a:lumOff val="1461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50042"/>
                        <a:satOff val="8963"/>
                        <a:lumOff val="1461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50042"/>
                        <a:satOff val="8963"/>
                        <a:lumOff val="1461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Afghanistan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50042"/>
                        <a:satOff val="8963"/>
                        <a:lumOff val="1461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50042"/>
                        <a:satOff val="8963"/>
                        <a:lumOff val="1461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50042"/>
                        <a:satOff val="8963"/>
                        <a:lumOff val="1461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50042"/>
                        <a:satOff val="8963"/>
                        <a:lumOff val="1461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Afghanistan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50042"/>
                        <a:satOff val="8963"/>
                        <a:lumOff val="1461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50042"/>
                        <a:satOff val="8963"/>
                        <a:lumOff val="1461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50042"/>
                        <a:satOff val="8963"/>
                        <a:lumOff val="1461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50042"/>
                        <a:satOff val="8963"/>
                        <a:lumOff val="1461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Brazil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141567"/>
                        <a:satOff val="12213"/>
                        <a:lumOff val="2157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1999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141567"/>
                        <a:satOff val="12213"/>
                        <a:lumOff val="2157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141567"/>
                        <a:satOff val="12213"/>
                        <a:lumOff val="2157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141567"/>
                        <a:satOff val="12213"/>
                        <a:lumOff val="2157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Brazil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141567"/>
                        <a:satOff val="12213"/>
                        <a:lumOff val="2157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1999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141567"/>
                        <a:satOff val="12213"/>
                        <a:lumOff val="2157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141567"/>
                        <a:satOff val="12213"/>
                        <a:lumOff val="2157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141567"/>
                        <a:satOff val="12213"/>
                        <a:lumOff val="2157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Brazil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141567"/>
                        <a:satOff val="12213"/>
                        <a:lumOff val="2157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141567"/>
                        <a:satOff val="12213"/>
                        <a:lumOff val="2157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141567"/>
                        <a:satOff val="12213"/>
                        <a:lumOff val="2157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141567"/>
                        <a:satOff val="12213"/>
                        <a:lumOff val="2157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Brazil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141567"/>
                        <a:satOff val="12213"/>
                        <a:lumOff val="2157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141567"/>
                        <a:satOff val="12213"/>
                        <a:lumOff val="2157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141567"/>
                        <a:satOff val="12213"/>
                        <a:lumOff val="2157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141567"/>
                        <a:satOff val="12213"/>
                        <a:lumOff val="2157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China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93447"/>
                        <a:satOff val="3713"/>
                        <a:lumOff val="113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1999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93447"/>
                        <a:satOff val="3713"/>
                        <a:lumOff val="113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93447"/>
                        <a:satOff val="3713"/>
                        <a:lumOff val="113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93447"/>
                        <a:satOff val="3713"/>
                        <a:lumOff val="1132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China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93447"/>
                        <a:satOff val="3713"/>
                        <a:lumOff val="113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1999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93447"/>
                        <a:satOff val="3713"/>
                        <a:lumOff val="113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93447"/>
                        <a:satOff val="3713"/>
                        <a:lumOff val="113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93447"/>
                        <a:satOff val="3713"/>
                        <a:lumOff val="1132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China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93447"/>
                        <a:satOff val="3713"/>
                        <a:lumOff val="113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93447"/>
                        <a:satOff val="3713"/>
                        <a:lumOff val="113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93447"/>
                        <a:satOff val="3713"/>
                        <a:lumOff val="113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93447"/>
                        <a:satOff val="3713"/>
                        <a:lumOff val="1132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China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93447"/>
                        <a:satOff val="3713"/>
                        <a:lumOff val="113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93447"/>
                        <a:satOff val="3713"/>
                        <a:lumOff val="113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93447"/>
                        <a:satOff val="3713"/>
                        <a:lumOff val="113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93447"/>
                        <a:satOff val="3713"/>
                        <a:lumOff val="1132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81" name="Arrow"/>
          <p:cNvSpPr/>
          <p:nvPr/>
        </p:nvSpPr>
        <p:spPr>
          <a:xfrm>
            <a:off x="11413818" y="7247437"/>
            <a:ext cx="952501" cy="678791"/>
          </a:xfrm>
          <a:prstGeom prst="rightArrow">
            <a:avLst>
              <a:gd name="adj1" fmla="val 32000"/>
              <a:gd name="adj2" fmla="val 66532"/>
            </a:avLst>
          </a:prstGeom>
          <a:solidFill>
            <a:srgbClr val="0365C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584200"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82" name="group_by(data, country)"/>
          <p:cNvSpPr txBox="1"/>
          <p:nvPr/>
        </p:nvSpPr>
        <p:spPr>
          <a:xfrm>
            <a:off x="-58837" y="11352075"/>
            <a:ext cx="24501674" cy="899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group_by(data, country)</a:t>
            </a:r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ummarizing grouped 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summarizing </a:t>
            </a:r>
            <a:r>
              <a:rPr u="sng"/>
              <a:t>grouped</a:t>
            </a:r>
            <a:r>
              <a:t> data</a:t>
            </a:r>
          </a:p>
        </p:txBody>
      </p:sp>
      <p:graphicFrame>
        <p:nvGraphicFramePr>
          <p:cNvPr id="385" name="Table"/>
          <p:cNvGraphicFramePr/>
          <p:nvPr/>
        </p:nvGraphicFramePr>
        <p:xfrm>
          <a:off x="101651" y="5106836"/>
          <a:ext cx="4503416" cy="4959981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707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country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year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sex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cases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Afghanistan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1999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Afghanistan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1999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Afghanistan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Afghanistan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Brazil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1999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Brazil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1999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Brazil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Brazil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China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1999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China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1999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China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China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86" name="Arrow"/>
          <p:cNvSpPr/>
          <p:nvPr/>
        </p:nvSpPr>
        <p:spPr>
          <a:xfrm>
            <a:off x="4883150" y="7247437"/>
            <a:ext cx="952500" cy="678791"/>
          </a:xfrm>
          <a:prstGeom prst="rightArrow">
            <a:avLst>
              <a:gd name="adj1" fmla="val 32000"/>
              <a:gd name="adj2" fmla="val 66532"/>
            </a:avLst>
          </a:prstGeom>
          <a:solidFill>
            <a:srgbClr val="0365C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584200"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387" name="Table"/>
          <p:cNvGraphicFramePr/>
          <p:nvPr/>
        </p:nvGraphicFramePr>
        <p:xfrm>
          <a:off x="6632319" y="5106836"/>
          <a:ext cx="4503416" cy="4959981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707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country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year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sex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cases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Afghanistan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50042"/>
                        <a:satOff val="8963"/>
                        <a:lumOff val="1461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1999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50042"/>
                        <a:satOff val="8963"/>
                        <a:lumOff val="1461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50042"/>
                        <a:satOff val="8963"/>
                        <a:lumOff val="1461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50042"/>
                        <a:satOff val="8963"/>
                        <a:lumOff val="1461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Afghanistan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50042"/>
                        <a:satOff val="8963"/>
                        <a:lumOff val="1461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1999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50042"/>
                        <a:satOff val="8963"/>
                        <a:lumOff val="1461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50042"/>
                        <a:satOff val="8963"/>
                        <a:lumOff val="1461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50042"/>
                        <a:satOff val="8963"/>
                        <a:lumOff val="1461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Afghanistan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50042"/>
                        <a:satOff val="8963"/>
                        <a:lumOff val="1461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50042"/>
                        <a:satOff val="8963"/>
                        <a:lumOff val="1461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50042"/>
                        <a:satOff val="8963"/>
                        <a:lumOff val="1461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50042"/>
                        <a:satOff val="8963"/>
                        <a:lumOff val="1461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Afghanistan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50042"/>
                        <a:satOff val="8963"/>
                        <a:lumOff val="1461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50042"/>
                        <a:satOff val="8963"/>
                        <a:lumOff val="1461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50042"/>
                        <a:satOff val="8963"/>
                        <a:lumOff val="1461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50042"/>
                        <a:satOff val="8963"/>
                        <a:lumOff val="1461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Brazil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141567"/>
                        <a:satOff val="12213"/>
                        <a:lumOff val="2157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1999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141567"/>
                        <a:satOff val="12213"/>
                        <a:lumOff val="2157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141567"/>
                        <a:satOff val="12213"/>
                        <a:lumOff val="2157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141567"/>
                        <a:satOff val="12213"/>
                        <a:lumOff val="2157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Brazil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141567"/>
                        <a:satOff val="12213"/>
                        <a:lumOff val="2157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1999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141567"/>
                        <a:satOff val="12213"/>
                        <a:lumOff val="2157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141567"/>
                        <a:satOff val="12213"/>
                        <a:lumOff val="2157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141567"/>
                        <a:satOff val="12213"/>
                        <a:lumOff val="2157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Brazil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141567"/>
                        <a:satOff val="12213"/>
                        <a:lumOff val="2157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141567"/>
                        <a:satOff val="12213"/>
                        <a:lumOff val="2157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141567"/>
                        <a:satOff val="12213"/>
                        <a:lumOff val="2157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141567"/>
                        <a:satOff val="12213"/>
                        <a:lumOff val="2157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Brazil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141567"/>
                        <a:satOff val="12213"/>
                        <a:lumOff val="2157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141567"/>
                        <a:satOff val="12213"/>
                        <a:lumOff val="2157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141567"/>
                        <a:satOff val="12213"/>
                        <a:lumOff val="2157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141567"/>
                        <a:satOff val="12213"/>
                        <a:lumOff val="2157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China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93447"/>
                        <a:satOff val="3713"/>
                        <a:lumOff val="113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1999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93447"/>
                        <a:satOff val="3713"/>
                        <a:lumOff val="113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93447"/>
                        <a:satOff val="3713"/>
                        <a:lumOff val="113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93447"/>
                        <a:satOff val="3713"/>
                        <a:lumOff val="1132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China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93447"/>
                        <a:satOff val="3713"/>
                        <a:lumOff val="113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1999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93447"/>
                        <a:satOff val="3713"/>
                        <a:lumOff val="113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93447"/>
                        <a:satOff val="3713"/>
                        <a:lumOff val="113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93447"/>
                        <a:satOff val="3713"/>
                        <a:lumOff val="1132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China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93447"/>
                        <a:satOff val="3713"/>
                        <a:lumOff val="113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93447"/>
                        <a:satOff val="3713"/>
                        <a:lumOff val="113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93447"/>
                        <a:satOff val="3713"/>
                        <a:lumOff val="113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93447"/>
                        <a:satOff val="3713"/>
                        <a:lumOff val="1132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China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93447"/>
                        <a:satOff val="3713"/>
                        <a:lumOff val="113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93447"/>
                        <a:satOff val="3713"/>
                        <a:lumOff val="113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93447"/>
                        <a:satOff val="3713"/>
                        <a:lumOff val="113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93447"/>
                        <a:satOff val="3713"/>
                        <a:lumOff val="1132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88" name="Arrow"/>
          <p:cNvSpPr/>
          <p:nvPr/>
        </p:nvSpPr>
        <p:spPr>
          <a:xfrm>
            <a:off x="11413818" y="7247437"/>
            <a:ext cx="952501" cy="678791"/>
          </a:xfrm>
          <a:prstGeom prst="rightArrow">
            <a:avLst>
              <a:gd name="adj1" fmla="val 32000"/>
              <a:gd name="adj2" fmla="val 66532"/>
            </a:avLst>
          </a:prstGeom>
          <a:solidFill>
            <a:srgbClr val="0365C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584200"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389" name="Table"/>
          <p:cNvGraphicFramePr/>
          <p:nvPr/>
        </p:nvGraphicFramePr>
        <p:xfrm>
          <a:off x="13156637" y="5106836"/>
          <a:ext cx="4503416" cy="4959981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707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country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year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sex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cases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Afghanistan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50042"/>
                        <a:satOff val="8963"/>
                        <a:lumOff val="1461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1999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50042"/>
                        <a:satOff val="8963"/>
                        <a:lumOff val="1461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50042"/>
                        <a:satOff val="8963"/>
                        <a:lumOff val="1461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50042"/>
                        <a:satOff val="8963"/>
                        <a:lumOff val="1461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Afghanistan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50042"/>
                        <a:satOff val="8963"/>
                        <a:lumOff val="1461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1999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50042"/>
                        <a:satOff val="8963"/>
                        <a:lumOff val="1461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50042"/>
                        <a:satOff val="8963"/>
                        <a:lumOff val="1461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50042"/>
                        <a:satOff val="8963"/>
                        <a:lumOff val="1461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Afghanistan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Afghanistan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Brazil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141567"/>
                        <a:satOff val="12213"/>
                        <a:lumOff val="2157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1999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141567"/>
                        <a:satOff val="12213"/>
                        <a:lumOff val="2157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141567"/>
                        <a:satOff val="12213"/>
                        <a:lumOff val="2157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141567"/>
                        <a:satOff val="12213"/>
                        <a:lumOff val="2157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Brazil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141567"/>
                        <a:satOff val="12213"/>
                        <a:lumOff val="2157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1999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141567"/>
                        <a:satOff val="12213"/>
                        <a:lumOff val="2157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141567"/>
                        <a:satOff val="12213"/>
                        <a:lumOff val="2157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141567"/>
                        <a:satOff val="12213"/>
                        <a:lumOff val="2157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Brazil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-81543"/>
                        <a:satOff val="3097"/>
                        <a:lumOff val="-866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-81543"/>
                        <a:satOff val="3097"/>
                        <a:lumOff val="-866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-81543"/>
                        <a:satOff val="3097"/>
                        <a:lumOff val="-866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-81543"/>
                        <a:satOff val="3097"/>
                        <a:lumOff val="-8662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Brazil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-81543"/>
                        <a:satOff val="3097"/>
                        <a:lumOff val="-866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-81543"/>
                        <a:satOff val="3097"/>
                        <a:lumOff val="-866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-81543"/>
                        <a:satOff val="3097"/>
                        <a:lumOff val="-866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-81543"/>
                        <a:satOff val="3097"/>
                        <a:lumOff val="-8662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China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93447"/>
                        <a:satOff val="3713"/>
                        <a:lumOff val="113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1999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93447"/>
                        <a:satOff val="3713"/>
                        <a:lumOff val="113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93447"/>
                        <a:satOff val="3713"/>
                        <a:lumOff val="113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93447"/>
                        <a:satOff val="3713"/>
                        <a:lumOff val="1132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China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93447"/>
                        <a:satOff val="3713"/>
                        <a:lumOff val="113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1999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93447"/>
                        <a:satOff val="3713"/>
                        <a:lumOff val="113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93447"/>
                        <a:satOff val="3713"/>
                        <a:lumOff val="113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93447"/>
                        <a:satOff val="3713"/>
                        <a:lumOff val="1132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China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33706"/>
                        <a:satOff val="8281"/>
                        <a:lumOff val="-2726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2000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33706"/>
                        <a:satOff val="8281"/>
                        <a:lumOff val="-2726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33706"/>
                        <a:satOff val="8281"/>
                        <a:lumOff val="-2726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33706"/>
                        <a:satOff val="8281"/>
                        <a:lumOff val="-2726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China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33706"/>
                        <a:satOff val="8281"/>
                        <a:lumOff val="-2726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2000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33706"/>
                        <a:satOff val="8281"/>
                        <a:lumOff val="-2726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33706"/>
                        <a:satOff val="8281"/>
                        <a:lumOff val="-2726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33706"/>
                        <a:satOff val="8281"/>
                        <a:lumOff val="-2726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90" name="group_by(data, country, year)"/>
          <p:cNvSpPr txBox="1"/>
          <p:nvPr/>
        </p:nvSpPr>
        <p:spPr>
          <a:xfrm>
            <a:off x="-58837" y="11352075"/>
            <a:ext cx="24501674" cy="899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group_by(data, country, year)</a:t>
            </a:r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ummarizing grouped 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summarizing </a:t>
            </a:r>
            <a:r>
              <a:rPr u="sng"/>
              <a:t>grouped</a:t>
            </a:r>
            <a:r>
              <a:t> data</a:t>
            </a:r>
          </a:p>
        </p:txBody>
      </p:sp>
      <p:graphicFrame>
        <p:nvGraphicFramePr>
          <p:cNvPr id="393" name="Table"/>
          <p:cNvGraphicFramePr/>
          <p:nvPr/>
        </p:nvGraphicFramePr>
        <p:xfrm>
          <a:off x="101651" y="5106836"/>
          <a:ext cx="4503416" cy="4959981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707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country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year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sex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cases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Afghanistan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1999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Afghanistan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1999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Afghanistan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Afghanistan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Brazil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1999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Brazil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1999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Brazil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Brazil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China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1999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China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1999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China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China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94" name="Arrow"/>
          <p:cNvSpPr/>
          <p:nvPr/>
        </p:nvSpPr>
        <p:spPr>
          <a:xfrm>
            <a:off x="4883150" y="7247437"/>
            <a:ext cx="952500" cy="678791"/>
          </a:xfrm>
          <a:prstGeom prst="rightArrow">
            <a:avLst>
              <a:gd name="adj1" fmla="val 32000"/>
              <a:gd name="adj2" fmla="val 66532"/>
            </a:avLst>
          </a:prstGeom>
          <a:solidFill>
            <a:srgbClr val="0365C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584200"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395" name="Table"/>
          <p:cNvGraphicFramePr/>
          <p:nvPr/>
        </p:nvGraphicFramePr>
        <p:xfrm>
          <a:off x="6632319" y="5106836"/>
          <a:ext cx="4503416" cy="4959981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707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country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year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sex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cases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Afghanistan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50042"/>
                        <a:satOff val="8963"/>
                        <a:lumOff val="1461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1999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50042"/>
                        <a:satOff val="8963"/>
                        <a:lumOff val="1461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50042"/>
                        <a:satOff val="8963"/>
                        <a:lumOff val="1461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50042"/>
                        <a:satOff val="8963"/>
                        <a:lumOff val="1461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Afghanistan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50042"/>
                        <a:satOff val="8963"/>
                        <a:lumOff val="1461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1999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50042"/>
                        <a:satOff val="8963"/>
                        <a:lumOff val="1461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50042"/>
                        <a:satOff val="8963"/>
                        <a:lumOff val="1461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50042"/>
                        <a:satOff val="8963"/>
                        <a:lumOff val="1461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Afghanistan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50042"/>
                        <a:satOff val="8963"/>
                        <a:lumOff val="1461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50042"/>
                        <a:satOff val="8963"/>
                        <a:lumOff val="1461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50042"/>
                        <a:satOff val="8963"/>
                        <a:lumOff val="1461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50042"/>
                        <a:satOff val="8963"/>
                        <a:lumOff val="1461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Afghanistan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50042"/>
                        <a:satOff val="8963"/>
                        <a:lumOff val="1461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50042"/>
                        <a:satOff val="8963"/>
                        <a:lumOff val="1461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50042"/>
                        <a:satOff val="8963"/>
                        <a:lumOff val="1461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50042"/>
                        <a:satOff val="8963"/>
                        <a:lumOff val="1461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Brazil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141567"/>
                        <a:satOff val="12213"/>
                        <a:lumOff val="2157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1999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141567"/>
                        <a:satOff val="12213"/>
                        <a:lumOff val="2157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141567"/>
                        <a:satOff val="12213"/>
                        <a:lumOff val="2157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141567"/>
                        <a:satOff val="12213"/>
                        <a:lumOff val="2157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Brazil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141567"/>
                        <a:satOff val="12213"/>
                        <a:lumOff val="2157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1999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141567"/>
                        <a:satOff val="12213"/>
                        <a:lumOff val="2157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141567"/>
                        <a:satOff val="12213"/>
                        <a:lumOff val="2157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141567"/>
                        <a:satOff val="12213"/>
                        <a:lumOff val="2157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Brazil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141567"/>
                        <a:satOff val="12213"/>
                        <a:lumOff val="2157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141567"/>
                        <a:satOff val="12213"/>
                        <a:lumOff val="2157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141567"/>
                        <a:satOff val="12213"/>
                        <a:lumOff val="2157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141567"/>
                        <a:satOff val="12213"/>
                        <a:lumOff val="2157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Brazil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141567"/>
                        <a:satOff val="12213"/>
                        <a:lumOff val="2157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141567"/>
                        <a:satOff val="12213"/>
                        <a:lumOff val="2157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141567"/>
                        <a:satOff val="12213"/>
                        <a:lumOff val="2157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141567"/>
                        <a:satOff val="12213"/>
                        <a:lumOff val="2157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China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93447"/>
                        <a:satOff val="3713"/>
                        <a:lumOff val="113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1999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93447"/>
                        <a:satOff val="3713"/>
                        <a:lumOff val="113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93447"/>
                        <a:satOff val="3713"/>
                        <a:lumOff val="113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93447"/>
                        <a:satOff val="3713"/>
                        <a:lumOff val="1132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China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93447"/>
                        <a:satOff val="3713"/>
                        <a:lumOff val="113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1999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93447"/>
                        <a:satOff val="3713"/>
                        <a:lumOff val="113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93447"/>
                        <a:satOff val="3713"/>
                        <a:lumOff val="113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93447"/>
                        <a:satOff val="3713"/>
                        <a:lumOff val="1132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China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93447"/>
                        <a:satOff val="3713"/>
                        <a:lumOff val="113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93447"/>
                        <a:satOff val="3713"/>
                        <a:lumOff val="113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93447"/>
                        <a:satOff val="3713"/>
                        <a:lumOff val="113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93447"/>
                        <a:satOff val="3713"/>
                        <a:lumOff val="1132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China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93447"/>
                        <a:satOff val="3713"/>
                        <a:lumOff val="113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93447"/>
                        <a:satOff val="3713"/>
                        <a:lumOff val="113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93447"/>
                        <a:satOff val="3713"/>
                        <a:lumOff val="113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93447"/>
                        <a:satOff val="3713"/>
                        <a:lumOff val="1132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96" name="Arrow"/>
          <p:cNvSpPr/>
          <p:nvPr/>
        </p:nvSpPr>
        <p:spPr>
          <a:xfrm>
            <a:off x="11413818" y="7247437"/>
            <a:ext cx="952501" cy="678791"/>
          </a:xfrm>
          <a:prstGeom prst="rightArrow">
            <a:avLst>
              <a:gd name="adj1" fmla="val 32000"/>
              <a:gd name="adj2" fmla="val 66532"/>
            </a:avLst>
          </a:prstGeom>
          <a:solidFill>
            <a:srgbClr val="0365C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584200"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397" name="Table"/>
          <p:cNvGraphicFramePr/>
          <p:nvPr/>
        </p:nvGraphicFramePr>
        <p:xfrm>
          <a:off x="13156637" y="5106836"/>
          <a:ext cx="4503416" cy="4959981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707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country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year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sex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cases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Afghanistan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50042"/>
                        <a:satOff val="8963"/>
                        <a:lumOff val="1461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1999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50042"/>
                        <a:satOff val="8963"/>
                        <a:lumOff val="1461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50042"/>
                        <a:satOff val="8963"/>
                        <a:lumOff val="1461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50042"/>
                        <a:satOff val="8963"/>
                        <a:lumOff val="1461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Afghanistan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50042"/>
                        <a:satOff val="8963"/>
                        <a:lumOff val="1461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1999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50042"/>
                        <a:satOff val="8963"/>
                        <a:lumOff val="1461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50042"/>
                        <a:satOff val="8963"/>
                        <a:lumOff val="1461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>
                        <a:hueOff val="50042"/>
                        <a:satOff val="8963"/>
                        <a:lumOff val="1461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Afghanistan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Afghanistan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Brazil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141567"/>
                        <a:satOff val="12213"/>
                        <a:lumOff val="2157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1999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141567"/>
                        <a:satOff val="12213"/>
                        <a:lumOff val="2157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141567"/>
                        <a:satOff val="12213"/>
                        <a:lumOff val="2157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141567"/>
                        <a:satOff val="12213"/>
                        <a:lumOff val="2157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Brazil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141567"/>
                        <a:satOff val="12213"/>
                        <a:lumOff val="2157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1999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141567"/>
                        <a:satOff val="12213"/>
                        <a:lumOff val="2157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141567"/>
                        <a:satOff val="12213"/>
                        <a:lumOff val="2157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141567"/>
                        <a:satOff val="12213"/>
                        <a:lumOff val="2157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Brazil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-81543"/>
                        <a:satOff val="3097"/>
                        <a:lumOff val="-866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-81543"/>
                        <a:satOff val="3097"/>
                        <a:lumOff val="-866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-81543"/>
                        <a:satOff val="3097"/>
                        <a:lumOff val="-866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-81543"/>
                        <a:satOff val="3097"/>
                        <a:lumOff val="-8662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Brazil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-81543"/>
                        <a:satOff val="3097"/>
                        <a:lumOff val="-866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-81543"/>
                        <a:satOff val="3097"/>
                        <a:lumOff val="-866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-81543"/>
                        <a:satOff val="3097"/>
                        <a:lumOff val="-866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4">
                        <a:hueOff val="-81543"/>
                        <a:satOff val="3097"/>
                        <a:lumOff val="-8662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China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93447"/>
                        <a:satOff val="3713"/>
                        <a:lumOff val="113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1999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93447"/>
                        <a:satOff val="3713"/>
                        <a:lumOff val="113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93447"/>
                        <a:satOff val="3713"/>
                        <a:lumOff val="113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93447"/>
                        <a:satOff val="3713"/>
                        <a:lumOff val="1132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China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93447"/>
                        <a:satOff val="3713"/>
                        <a:lumOff val="113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1999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93447"/>
                        <a:satOff val="3713"/>
                        <a:lumOff val="113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93447"/>
                        <a:satOff val="3713"/>
                        <a:lumOff val="113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93447"/>
                        <a:satOff val="3713"/>
                        <a:lumOff val="1132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China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33706"/>
                        <a:satOff val="8281"/>
                        <a:lumOff val="-2726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2000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33706"/>
                        <a:satOff val="8281"/>
                        <a:lumOff val="-2726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33706"/>
                        <a:satOff val="8281"/>
                        <a:lumOff val="-2726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33706"/>
                        <a:satOff val="8281"/>
                        <a:lumOff val="-2726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China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33706"/>
                        <a:satOff val="8281"/>
                        <a:lumOff val="-2726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2000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33706"/>
                        <a:satOff val="8281"/>
                        <a:lumOff val="-2726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33706"/>
                        <a:satOff val="8281"/>
                        <a:lumOff val="-2726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6">
                        <a:hueOff val="-133706"/>
                        <a:satOff val="8281"/>
                        <a:lumOff val="-2726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98" name="Arrow"/>
          <p:cNvSpPr/>
          <p:nvPr/>
        </p:nvSpPr>
        <p:spPr>
          <a:xfrm>
            <a:off x="17938136" y="7247437"/>
            <a:ext cx="952501" cy="678791"/>
          </a:xfrm>
          <a:prstGeom prst="rightArrow">
            <a:avLst>
              <a:gd name="adj1" fmla="val 32000"/>
              <a:gd name="adj2" fmla="val 66532"/>
            </a:avLst>
          </a:prstGeom>
          <a:solidFill>
            <a:srgbClr val="0365C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584200"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399" name="Table"/>
          <p:cNvGraphicFramePr/>
          <p:nvPr/>
        </p:nvGraphicFramePr>
        <p:xfrm>
          <a:off x="19674605" y="5106836"/>
          <a:ext cx="4503416" cy="4959981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707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country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year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sex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cases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Afghanistan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1999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Afghanistan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1999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Afghanistan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Afghanistan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Brazil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1999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Brazil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1999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Brazil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Brazil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China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1999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China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1999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China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153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China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2000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latin typeface="Monaco"/>
                          <a:ea typeface="Monaco"/>
                          <a:cs typeface="Monaco"/>
                          <a:sym typeface="Monaco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00" name="ungroup(data)"/>
          <p:cNvSpPr txBox="1"/>
          <p:nvPr/>
        </p:nvSpPr>
        <p:spPr>
          <a:xfrm>
            <a:off x="-58837" y="11352075"/>
            <a:ext cx="24501674" cy="899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ungroup(data)</a:t>
            </a:r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Your turn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493"/>
                </a:solidFill>
              </a:defRPr>
            </a:lvl1pPr>
          </a:lstStyle>
          <a:p>
            <a:r>
              <a:t>Your turn!</a:t>
            </a:r>
          </a:p>
        </p:txBody>
      </p:sp>
      <p:sp>
        <p:nvSpPr>
          <p:cNvPr id="403" name="Which carrier had the largest mean departure delay?  Smallest?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1186814" indent="-1186814" defTabSz="734694">
              <a:spcBef>
                <a:spcPts val="5700"/>
              </a:spcBef>
              <a:buSzPct val="100000"/>
              <a:buAutoNum type="arabicPeriod"/>
              <a:defRPr sz="7119">
                <a:solidFill>
                  <a:srgbClr val="005493"/>
                </a:solidFill>
              </a:defRPr>
            </a:pPr>
            <a:r>
              <a:t>Which carrier had the largest mean departure delay?  Smallest?</a:t>
            </a:r>
          </a:p>
          <a:p>
            <a:pPr marL="1186814" indent="-1186814" defTabSz="734694">
              <a:spcBef>
                <a:spcPts val="5700"/>
              </a:spcBef>
              <a:buSzPct val="100000"/>
              <a:buAutoNum type="arabicPeriod"/>
              <a:defRPr sz="7119">
                <a:solidFill>
                  <a:srgbClr val="005493"/>
                </a:solidFill>
              </a:defRPr>
            </a:pPr>
            <a:r>
              <a:t>Which carrier had the largest difference between their max and min departure delay?</a:t>
            </a:r>
          </a:p>
          <a:p>
            <a:pPr marL="1186814" indent="-1186814" defTabSz="734694">
              <a:spcBef>
                <a:spcPts val="5700"/>
              </a:spcBef>
              <a:buSzPct val="100000"/>
              <a:buAutoNum type="arabicPeriod"/>
              <a:defRPr sz="7119">
                <a:solidFill>
                  <a:srgbClr val="005493"/>
                </a:solidFill>
              </a:defRPr>
            </a:pPr>
            <a:r>
              <a:t>Which month has the largest standard deviation for arrival delays? </a:t>
            </a:r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Solution</a:t>
            </a:r>
          </a:p>
        </p:txBody>
      </p:sp>
      <p:sp>
        <p:nvSpPr>
          <p:cNvPr id="406" name="# Which carrier had the largest mean departure delay?  Smallest?…"/>
          <p:cNvSpPr txBox="1">
            <a:spLocks noGrp="1"/>
          </p:cNvSpPr>
          <p:nvPr>
            <p:ph type="body" idx="1"/>
          </p:nvPr>
        </p:nvSpPr>
        <p:spPr>
          <a:xfrm>
            <a:off x="474" y="4273653"/>
            <a:ext cx="23753530" cy="8300402"/>
          </a:xfrm>
          <a:prstGeom prst="rect">
            <a:avLst/>
          </a:prstGeom>
          <a:solidFill>
            <a:srgbClr val="E5E5E5"/>
          </a:solidFill>
        </p:spPr>
        <p:txBody>
          <a:bodyPr/>
          <a:lstStyle/>
          <a:p>
            <a:pPr marL="0" lvl="6" indent="1303019" defTabSz="784225">
              <a:lnSpc>
                <a:spcPct val="120000"/>
              </a:lnSpc>
              <a:spcBef>
                <a:spcPts val="0"/>
              </a:spcBef>
              <a:buSzTx/>
              <a:buNone/>
              <a:defRPr sz="3135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Which carrier had the largest mean departure delay?  Smallest?</a:t>
            </a:r>
          </a:p>
          <a:p>
            <a:pPr marL="0" lvl="6" indent="1303019" defTabSz="784225">
              <a:lnSpc>
                <a:spcPct val="120000"/>
              </a:lnSpc>
              <a:spcBef>
                <a:spcPts val="0"/>
              </a:spcBef>
              <a:buSzTx/>
              <a:buNone/>
              <a:defRPr sz="3135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 err="1"/>
              <a:t>by_carrier</a:t>
            </a:r>
            <a:r>
              <a:rPr dirty="0"/>
              <a:t> &lt;- </a:t>
            </a:r>
            <a:r>
              <a:rPr dirty="0" err="1"/>
              <a:t>group_by</a:t>
            </a:r>
            <a:r>
              <a:rPr dirty="0"/>
              <a:t>(flights, carrier)</a:t>
            </a:r>
          </a:p>
          <a:p>
            <a:pPr marL="0" lvl="6" indent="1303019" defTabSz="784225">
              <a:lnSpc>
                <a:spcPct val="120000"/>
              </a:lnSpc>
              <a:spcBef>
                <a:spcPts val="0"/>
              </a:spcBef>
              <a:buSzTx/>
              <a:buNone/>
              <a:defRPr sz="3135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 err="1"/>
              <a:t>summarise</a:t>
            </a:r>
            <a:r>
              <a:rPr dirty="0"/>
              <a:t>(</a:t>
            </a:r>
            <a:r>
              <a:rPr dirty="0" err="1"/>
              <a:t>by_carrier</a:t>
            </a:r>
            <a:r>
              <a:rPr dirty="0"/>
              <a:t>, delay = mean(</a:t>
            </a:r>
            <a:r>
              <a:rPr dirty="0" err="1"/>
              <a:t>dep_delay</a:t>
            </a:r>
            <a:r>
              <a:rPr dirty="0"/>
              <a:t>, na.rm = TRUE))</a:t>
            </a:r>
          </a:p>
          <a:p>
            <a:pPr marL="0" lvl="6" indent="1303019" defTabSz="784225">
              <a:lnSpc>
                <a:spcPct val="120000"/>
              </a:lnSpc>
              <a:spcBef>
                <a:spcPts val="0"/>
              </a:spcBef>
              <a:buSzTx/>
              <a:buNone/>
              <a:defRPr sz="3135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dirty="0"/>
          </a:p>
          <a:p>
            <a:pPr marL="0" lvl="6" indent="1303019" defTabSz="784225">
              <a:lnSpc>
                <a:spcPct val="120000"/>
              </a:lnSpc>
              <a:spcBef>
                <a:spcPts val="0"/>
              </a:spcBef>
              <a:buSzTx/>
              <a:buNone/>
              <a:defRPr sz="3135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Which carrier had the largest difference between their max and min departure delay?</a:t>
            </a:r>
          </a:p>
          <a:p>
            <a:pPr marL="0" lvl="6" indent="1303019" defTabSz="784225">
              <a:lnSpc>
                <a:spcPct val="120000"/>
              </a:lnSpc>
              <a:spcBef>
                <a:spcPts val="0"/>
              </a:spcBef>
              <a:buSzTx/>
              <a:buNone/>
              <a:defRPr sz="3135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 err="1"/>
              <a:t>summarise</a:t>
            </a:r>
            <a:r>
              <a:rPr dirty="0"/>
              <a:t>(</a:t>
            </a:r>
            <a:r>
              <a:rPr dirty="0" err="1"/>
              <a:t>by_carrier</a:t>
            </a:r>
            <a:r>
              <a:rPr dirty="0"/>
              <a:t>, </a:t>
            </a:r>
          </a:p>
          <a:p>
            <a:pPr marL="0" lvl="6" indent="1303019" defTabSz="784225">
              <a:lnSpc>
                <a:spcPct val="120000"/>
              </a:lnSpc>
              <a:spcBef>
                <a:spcPts val="0"/>
              </a:spcBef>
              <a:buSzTx/>
              <a:buNone/>
              <a:defRPr sz="3135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    max = max(</a:t>
            </a:r>
            <a:r>
              <a:rPr dirty="0" err="1"/>
              <a:t>dep_delay</a:t>
            </a:r>
            <a:r>
              <a:rPr dirty="0"/>
              <a:t>, na.rm = TRUE),</a:t>
            </a:r>
          </a:p>
          <a:p>
            <a:pPr marL="0" lvl="6" indent="1303019" defTabSz="784225">
              <a:lnSpc>
                <a:spcPct val="120000"/>
              </a:lnSpc>
              <a:spcBef>
                <a:spcPts val="0"/>
              </a:spcBef>
              <a:buSzTx/>
              <a:buNone/>
              <a:defRPr sz="3135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    min = min(</a:t>
            </a:r>
            <a:r>
              <a:rPr dirty="0" err="1"/>
              <a:t>dep_delay</a:t>
            </a:r>
            <a:r>
              <a:rPr dirty="0"/>
              <a:t>, na.rm = TRUE),</a:t>
            </a:r>
          </a:p>
          <a:p>
            <a:pPr marL="0" lvl="6" indent="1303019" defTabSz="784225">
              <a:lnSpc>
                <a:spcPct val="120000"/>
              </a:lnSpc>
              <a:spcBef>
                <a:spcPts val="0"/>
              </a:spcBef>
              <a:buSzTx/>
              <a:buNone/>
              <a:defRPr sz="3135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    delta = max - min)</a:t>
            </a:r>
          </a:p>
          <a:p>
            <a:pPr marL="0" lvl="6" indent="1303019" defTabSz="784225">
              <a:lnSpc>
                <a:spcPct val="120000"/>
              </a:lnSpc>
              <a:spcBef>
                <a:spcPts val="0"/>
              </a:spcBef>
              <a:buSzTx/>
              <a:buNone/>
              <a:defRPr sz="3135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dirty="0"/>
          </a:p>
          <a:p>
            <a:pPr marL="0" lvl="6" indent="1303019" defTabSz="784225">
              <a:lnSpc>
                <a:spcPct val="120000"/>
              </a:lnSpc>
              <a:spcBef>
                <a:spcPts val="0"/>
              </a:spcBef>
              <a:buSzTx/>
              <a:buNone/>
              <a:defRPr sz="3135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# Which month has the largest variance for arrival delays?</a:t>
            </a:r>
          </a:p>
          <a:p>
            <a:pPr marL="0" lvl="6" indent="1303019" defTabSz="784225">
              <a:lnSpc>
                <a:spcPct val="120000"/>
              </a:lnSpc>
              <a:spcBef>
                <a:spcPts val="0"/>
              </a:spcBef>
              <a:buSzTx/>
              <a:buNone/>
              <a:defRPr sz="3135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 err="1"/>
              <a:t>by_month</a:t>
            </a:r>
            <a:r>
              <a:rPr dirty="0"/>
              <a:t> &lt;- </a:t>
            </a:r>
            <a:r>
              <a:rPr dirty="0" err="1"/>
              <a:t>group_by</a:t>
            </a:r>
            <a:r>
              <a:rPr dirty="0"/>
              <a:t>(flights, month)</a:t>
            </a:r>
          </a:p>
          <a:p>
            <a:pPr marL="0" lvl="6" indent="1303019" defTabSz="784225">
              <a:lnSpc>
                <a:spcPct val="120000"/>
              </a:lnSpc>
              <a:spcBef>
                <a:spcPts val="0"/>
              </a:spcBef>
              <a:buSzTx/>
              <a:buNone/>
              <a:defRPr sz="3135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 err="1"/>
              <a:t>summarise</a:t>
            </a:r>
            <a:r>
              <a:rPr dirty="0"/>
              <a:t>(</a:t>
            </a:r>
            <a:r>
              <a:rPr dirty="0" err="1"/>
              <a:t>by_month</a:t>
            </a:r>
            <a:r>
              <a:rPr dirty="0"/>
              <a:t>, delay = </a:t>
            </a:r>
            <a:r>
              <a:rPr dirty="0" err="1"/>
              <a:t>sd</a:t>
            </a:r>
            <a:r>
              <a:rPr dirty="0"/>
              <a:t>(</a:t>
            </a:r>
            <a:r>
              <a:rPr dirty="0" err="1"/>
              <a:t>arr_delay</a:t>
            </a:r>
            <a:r>
              <a:rPr dirty="0"/>
              <a:t>, na.rm = TRUE))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what is tidy data?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7200" dirty="0">
                <a:latin typeface="Lato Light" panose="020F0302020204030203" pitchFamily="34" charset="0"/>
              </a:rPr>
              <a:t>Installing/Loading Core </a:t>
            </a:r>
            <a:r>
              <a:rPr lang="en-US" sz="7200" dirty="0" err="1">
                <a:latin typeface="Lato Light" panose="020F0302020204030203" pitchFamily="34" charset="0"/>
              </a:rPr>
              <a:t>Tidyverse</a:t>
            </a:r>
            <a:r>
              <a:rPr lang="en-US" sz="7200" dirty="0">
                <a:latin typeface="Lato Light" panose="020F0302020204030203" pitchFamily="34" charset="0"/>
              </a:rPr>
              <a:t> Packages</a:t>
            </a:r>
            <a:endParaRPr sz="7200" dirty="0">
              <a:latin typeface="Lato Light" panose="020F0302020204030203" pitchFamily="34" charset="0"/>
            </a:endParaRPr>
          </a:p>
        </p:txBody>
      </p:sp>
      <p:sp>
        <p:nvSpPr>
          <p:cNvPr id="8" name="You learned four key tidyr functions that allow you to solve the vast majority of your data tidying challenges:…"/>
          <p:cNvSpPr txBox="1"/>
          <p:nvPr/>
        </p:nvSpPr>
        <p:spPr>
          <a:xfrm>
            <a:off x="1264807" y="3842883"/>
            <a:ext cx="10036239" cy="1643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457200">
              <a:tabLst>
                <a:tab pos="139700" algn="l"/>
                <a:tab pos="457200" algn="l"/>
              </a:tabLst>
              <a:defRPr sz="4900">
                <a:solidFill>
                  <a:srgbClr val="5A5F5E"/>
                </a:solidFill>
              </a:defRPr>
            </a:pPr>
            <a:endParaRPr dirty="0">
              <a:latin typeface="Lato Light" panose="020F0302020204030203" pitchFamily="34" charset="0"/>
            </a:endParaRPr>
          </a:p>
        </p:txBody>
      </p:sp>
      <p:sp>
        <p:nvSpPr>
          <p:cNvPr id="9" name="You learned four key tidyr functions that allow you to solve the vast majority of your data tidying challenges:…"/>
          <p:cNvSpPr txBox="1"/>
          <p:nvPr/>
        </p:nvSpPr>
        <p:spPr>
          <a:xfrm>
            <a:off x="1264807" y="3842883"/>
            <a:ext cx="10036239" cy="9380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457200">
              <a:tabLst>
                <a:tab pos="139700" algn="l"/>
                <a:tab pos="457200" algn="l"/>
              </a:tabLst>
              <a:defRPr sz="4900">
                <a:solidFill>
                  <a:srgbClr val="5A5F5E"/>
                </a:solidFill>
              </a:defRPr>
            </a:pPr>
            <a:r>
              <a:rPr lang="en-US" sz="4000" dirty="0" err="1">
                <a:latin typeface="Monaco" panose="020B0509030404040204" pitchFamily="49" charset="0"/>
              </a:rPr>
              <a:t>install.packages</a:t>
            </a:r>
            <a:r>
              <a:rPr lang="en-US" sz="4000" dirty="0">
                <a:latin typeface="Monaco" panose="020B0509030404040204" pitchFamily="49" charset="0"/>
              </a:rPr>
              <a:t>(“</a:t>
            </a:r>
            <a:r>
              <a:rPr lang="en-US" sz="4000" dirty="0" err="1">
                <a:latin typeface="Monaco" panose="020B0509030404040204" pitchFamily="49" charset="0"/>
              </a:rPr>
              <a:t>tidyverse</a:t>
            </a:r>
            <a:r>
              <a:rPr lang="en-US" sz="4000" dirty="0">
                <a:latin typeface="Monaco" panose="020B0509030404040204" pitchFamily="49" charset="0"/>
              </a:rPr>
              <a:t>”)</a:t>
            </a:r>
          </a:p>
          <a:p>
            <a:pPr algn="l" defTabSz="457200">
              <a:tabLst>
                <a:tab pos="139700" algn="l"/>
                <a:tab pos="457200" algn="l"/>
              </a:tabLst>
              <a:defRPr sz="4900">
                <a:solidFill>
                  <a:srgbClr val="5A5F5E"/>
                </a:solidFill>
              </a:defRPr>
            </a:pPr>
            <a:endParaRPr lang="en-US" dirty="0">
              <a:latin typeface="Lato Light" panose="020F0302020204030203" pitchFamily="34" charset="0"/>
            </a:endParaRPr>
          </a:p>
          <a:p>
            <a:pPr algn="l" defTabSz="457200">
              <a:tabLst>
                <a:tab pos="139700" algn="l"/>
                <a:tab pos="457200" algn="l"/>
              </a:tabLst>
              <a:defRPr sz="4900">
                <a:solidFill>
                  <a:srgbClr val="5A5F5E"/>
                </a:solidFill>
              </a:defRPr>
            </a:pPr>
            <a:r>
              <a:rPr lang="en-US" dirty="0">
                <a:latin typeface="Lato Light" panose="020F0302020204030203" pitchFamily="34" charset="0"/>
              </a:rPr>
              <a:t>does the equivalent of…</a:t>
            </a:r>
          </a:p>
          <a:p>
            <a:pPr algn="l" defTabSz="457200">
              <a:tabLst>
                <a:tab pos="139700" algn="l"/>
                <a:tab pos="457200" algn="l"/>
              </a:tabLst>
              <a:defRPr sz="4900">
                <a:solidFill>
                  <a:srgbClr val="5A5F5E"/>
                </a:solidFill>
              </a:defRPr>
            </a:pPr>
            <a:endParaRPr lang="en-US" dirty="0">
              <a:latin typeface="Lato Light" panose="020F0302020204030203" pitchFamily="34" charset="0"/>
            </a:endParaRPr>
          </a:p>
          <a:p>
            <a:pPr algn="l" defTabSz="457200">
              <a:tabLst>
                <a:tab pos="139700" algn="l"/>
                <a:tab pos="457200" algn="l"/>
              </a:tabLst>
              <a:defRPr sz="4900">
                <a:solidFill>
                  <a:srgbClr val="5A5F5E"/>
                </a:solidFill>
              </a:defRPr>
            </a:pPr>
            <a:r>
              <a:rPr lang="en-US" sz="4000" dirty="0" err="1">
                <a:latin typeface="Monaco" panose="020B0509030404040204" pitchFamily="49" charset="0"/>
              </a:rPr>
              <a:t>install.packages</a:t>
            </a:r>
            <a:r>
              <a:rPr lang="en-US" sz="4000" dirty="0">
                <a:latin typeface="Monaco" panose="020B0509030404040204" pitchFamily="49" charset="0"/>
              </a:rPr>
              <a:t>(“</a:t>
            </a:r>
            <a:r>
              <a:rPr lang="en-US" sz="4000" dirty="0" err="1">
                <a:latin typeface="Monaco" panose="020B0509030404040204" pitchFamily="49" charset="0"/>
              </a:rPr>
              <a:t>dplyr</a:t>
            </a:r>
            <a:r>
              <a:rPr lang="en-US" sz="4000" dirty="0">
                <a:latin typeface="Monaco" panose="020B0509030404040204" pitchFamily="49" charset="0"/>
              </a:rPr>
              <a:t>”)</a:t>
            </a:r>
          </a:p>
          <a:p>
            <a:pPr algn="l" defTabSz="457200">
              <a:tabLst>
                <a:tab pos="139700" algn="l"/>
                <a:tab pos="457200" algn="l"/>
              </a:tabLst>
              <a:defRPr sz="4900">
                <a:solidFill>
                  <a:srgbClr val="5A5F5E"/>
                </a:solidFill>
              </a:defRPr>
            </a:pPr>
            <a:r>
              <a:rPr lang="en-US" sz="4000" dirty="0" err="1">
                <a:latin typeface="Monaco" panose="020B0509030404040204" pitchFamily="49" charset="0"/>
              </a:rPr>
              <a:t>install.packages</a:t>
            </a:r>
            <a:r>
              <a:rPr lang="en-US" sz="4000" dirty="0">
                <a:latin typeface="Monaco" panose="020B0509030404040204" pitchFamily="49" charset="0"/>
              </a:rPr>
              <a:t>(“ggplot2”)</a:t>
            </a:r>
          </a:p>
          <a:p>
            <a:pPr algn="l" defTabSz="457200">
              <a:tabLst>
                <a:tab pos="139700" algn="l"/>
                <a:tab pos="457200" algn="l"/>
              </a:tabLst>
              <a:defRPr sz="4900">
                <a:solidFill>
                  <a:srgbClr val="5A5F5E"/>
                </a:solidFill>
              </a:defRPr>
            </a:pPr>
            <a:r>
              <a:rPr lang="en-US" sz="4000" dirty="0" err="1">
                <a:latin typeface="Monaco" panose="020B0509030404040204" pitchFamily="49" charset="0"/>
              </a:rPr>
              <a:t>install.packages</a:t>
            </a:r>
            <a:r>
              <a:rPr lang="en-US" sz="4000" dirty="0">
                <a:latin typeface="Monaco" panose="020B0509030404040204" pitchFamily="49" charset="0"/>
              </a:rPr>
              <a:t>(“</a:t>
            </a:r>
            <a:r>
              <a:rPr lang="en-US" sz="4000" dirty="0" err="1">
                <a:latin typeface="Monaco" panose="020B0509030404040204" pitchFamily="49" charset="0"/>
              </a:rPr>
              <a:t>tidyr</a:t>
            </a:r>
            <a:r>
              <a:rPr lang="en-US" sz="4000" dirty="0">
                <a:latin typeface="Monaco" panose="020B0509030404040204" pitchFamily="49" charset="0"/>
              </a:rPr>
              <a:t>”)</a:t>
            </a:r>
          </a:p>
          <a:p>
            <a:pPr algn="l" defTabSz="457200">
              <a:tabLst>
                <a:tab pos="139700" algn="l"/>
                <a:tab pos="457200" algn="l"/>
              </a:tabLst>
              <a:defRPr sz="4900">
                <a:solidFill>
                  <a:srgbClr val="5A5F5E"/>
                </a:solidFill>
              </a:defRPr>
            </a:pPr>
            <a:r>
              <a:rPr lang="en-US" sz="4000" dirty="0" err="1">
                <a:latin typeface="Monaco" panose="020B0509030404040204" pitchFamily="49" charset="0"/>
              </a:rPr>
              <a:t>install.packages</a:t>
            </a:r>
            <a:r>
              <a:rPr lang="en-US" sz="4000" dirty="0">
                <a:latin typeface="Monaco" panose="020B0509030404040204" pitchFamily="49" charset="0"/>
              </a:rPr>
              <a:t>(“</a:t>
            </a:r>
            <a:r>
              <a:rPr lang="en-US" sz="4000" dirty="0" err="1">
                <a:latin typeface="Monaco" panose="020B0509030404040204" pitchFamily="49" charset="0"/>
              </a:rPr>
              <a:t>tibble</a:t>
            </a:r>
            <a:r>
              <a:rPr lang="en-US" sz="4000" dirty="0">
                <a:latin typeface="Monaco" panose="020B0509030404040204" pitchFamily="49" charset="0"/>
              </a:rPr>
              <a:t>”)</a:t>
            </a:r>
          </a:p>
          <a:p>
            <a:pPr algn="l" defTabSz="457200">
              <a:tabLst>
                <a:tab pos="139700" algn="l"/>
                <a:tab pos="457200" algn="l"/>
              </a:tabLst>
              <a:defRPr sz="4900">
                <a:solidFill>
                  <a:srgbClr val="5A5F5E"/>
                </a:solidFill>
              </a:defRPr>
            </a:pPr>
            <a:r>
              <a:rPr lang="en-US" sz="4000" dirty="0" err="1">
                <a:latin typeface="Monaco" panose="020B0509030404040204" pitchFamily="49" charset="0"/>
              </a:rPr>
              <a:t>install.packages</a:t>
            </a:r>
            <a:r>
              <a:rPr lang="en-US" sz="4000" dirty="0">
                <a:latin typeface="Monaco" panose="020B0509030404040204" pitchFamily="49" charset="0"/>
              </a:rPr>
              <a:t>(“</a:t>
            </a:r>
            <a:r>
              <a:rPr lang="en-US" sz="4000" dirty="0" err="1">
                <a:latin typeface="Monaco" panose="020B0509030404040204" pitchFamily="49" charset="0"/>
              </a:rPr>
              <a:t>readr</a:t>
            </a:r>
            <a:r>
              <a:rPr lang="en-US" sz="4000" dirty="0">
                <a:latin typeface="Monaco" panose="020B0509030404040204" pitchFamily="49" charset="0"/>
              </a:rPr>
              <a:t>”)</a:t>
            </a:r>
          </a:p>
          <a:p>
            <a:pPr algn="l" defTabSz="457200">
              <a:tabLst>
                <a:tab pos="139700" algn="l"/>
                <a:tab pos="457200" algn="l"/>
              </a:tabLst>
              <a:defRPr sz="4900">
                <a:solidFill>
                  <a:srgbClr val="5A5F5E"/>
                </a:solidFill>
              </a:defRPr>
            </a:pPr>
            <a:r>
              <a:rPr lang="en-US" sz="4000" dirty="0" err="1">
                <a:latin typeface="Monaco" panose="020B0509030404040204" pitchFamily="49" charset="0"/>
              </a:rPr>
              <a:t>install.packages</a:t>
            </a:r>
            <a:r>
              <a:rPr lang="en-US" sz="4000" dirty="0">
                <a:latin typeface="Monaco" panose="020B0509030404040204" pitchFamily="49" charset="0"/>
              </a:rPr>
              <a:t>(“</a:t>
            </a:r>
            <a:r>
              <a:rPr lang="en-US" sz="4000" dirty="0" err="1">
                <a:latin typeface="Monaco" panose="020B0509030404040204" pitchFamily="49" charset="0"/>
              </a:rPr>
              <a:t>purrr</a:t>
            </a:r>
            <a:r>
              <a:rPr lang="en-US" sz="4000" dirty="0">
                <a:latin typeface="Monaco" panose="020B0509030404040204" pitchFamily="49" charset="0"/>
              </a:rPr>
              <a:t>”)</a:t>
            </a:r>
          </a:p>
          <a:p>
            <a:pPr algn="l" defTabSz="457200">
              <a:tabLst>
                <a:tab pos="139700" algn="l"/>
                <a:tab pos="457200" algn="l"/>
              </a:tabLst>
              <a:defRPr sz="4900">
                <a:solidFill>
                  <a:srgbClr val="5A5F5E"/>
                </a:solidFill>
              </a:defRPr>
            </a:pPr>
            <a:r>
              <a:rPr lang="en-US" sz="4000" dirty="0" err="1">
                <a:latin typeface="Monaco" panose="020B0509030404040204" pitchFamily="49" charset="0"/>
              </a:rPr>
              <a:t>install.packages</a:t>
            </a:r>
            <a:r>
              <a:rPr lang="en-US" sz="4000" dirty="0">
                <a:latin typeface="Monaco" panose="020B0509030404040204" pitchFamily="49" charset="0"/>
              </a:rPr>
              <a:t>(“</a:t>
            </a:r>
            <a:r>
              <a:rPr lang="en-US" sz="4000" dirty="0" err="1">
                <a:latin typeface="Monaco" panose="020B0509030404040204" pitchFamily="49" charset="0"/>
              </a:rPr>
              <a:t>stringr</a:t>
            </a:r>
            <a:r>
              <a:rPr lang="en-US" sz="4000" dirty="0">
                <a:latin typeface="Monaco" panose="020B0509030404040204" pitchFamily="49" charset="0"/>
              </a:rPr>
              <a:t>”)</a:t>
            </a:r>
          </a:p>
          <a:p>
            <a:pPr algn="l" defTabSz="457200">
              <a:tabLst>
                <a:tab pos="139700" algn="l"/>
                <a:tab pos="457200" algn="l"/>
              </a:tabLst>
              <a:defRPr sz="4900">
                <a:solidFill>
                  <a:srgbClr val="5A5F5E"/>
                </a:solidFill>
              </a:defRPr>
            </a:pPr>
            <a:r>
              <a:rPr lang="en-US" sz="4000" dirty="0" err="1">
                <a:latin typeface="Monaco" panose="020B0509030404040204" pitchFamily="49" charset="0"/>
              </a:rPr>
              <a:t>install.packages</a:t>
            </a:r>
            <a:r>
              <a:rPr lang="en-US" sz="4000" dirty="0">
                <a:latin typeface="Monaco" panose="020B0509030404040204" pitchFamily="49" charset="0"/>
              </a:rPr>
              <a:t>(“</a:t>
            </a:r>
            <a:r>
              <a:rPr lang="en-US" sz="4000" dirty="0" err="1">
                <a:latin typeface="Monaco" panose="020B0509030404040204" pitchFamily="49" charset="0"/>
              </a:rPr>
              <a:t>forcats</a:t>
            </a:r>
            <a:r>
              <a:rPr lang="en-US" sz="4000" dirty="0">
                <a:latin typeface="Monaco" panose="020B0509030404040204" pitchFamily="49" charset="0"/>
              </a:rPr>
              <a:t>”)</a:t>
            </a:r>
          </a:p>
          <a:p>
            <a:pPr algn="l" defTabSz="457200">
              <a:tabLst>
                <a:tab pos="139700" algn="l"/>
                <a:tab pos="457200" algn="l"/>
              </a:tabLst>
              <a:defRPr sz="4900">
                <a:solidFill>
                  <a:srgbClr val="5A5F5E"/>
                </a:solidFill>
              </a:defRPr>
            </a:pPr>
            <a:endParaRPr lang="en-US" dirty="0">
              <a:latin typeface="Lato Light" panose="020F0302020204030203" pitchFamily="34" charset="0"/>
            </a:endParaRPr>
          </a:p>
          <a:p>
            <a:pPr algn="l" defTabSz="457200">
              <a:tabLst>
                <a:tab pos="139700" algn="l"/>
                <a:tab pos="457200" algn="l"/>
              </a:tabLst>
              <a:defRPr sz="4900">
                <a:solidFill>
                  <a:srgbClr val="5A5F5E"/>
                </a:solidFill>
              </a:defRPr>
            </a:pPr>
            <a:endParaRPr dirty="0">
              <a:latin typeface="Lato Light" panose="020F0302020204030203" pitchFamily="34" charset="0"/>
            </a:endParaRPr>
          </a:p>
        </p:txBody>
      </p:sp>
      <p:sp>
        <p:nvSpPr>
          <p:cNvPr id="7" name="You learned four key tidyr functions that allow you to solve the vast majority of your data tidying challenges:…"/>
          <p:cNvSpPr txBox="1"/>
          <p:nvPr/>
        </p:nvSpPr>
        <p:spPr>
          <a:xfrm>
            <a:off x="13687361" y="3784600"/>
            <a:ext cx="10036239" cy="9380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457200">
              <a:tabLst>
                <a:tab pos="139700" algn="l"/>
                <a:tab pos="457200" algn="l"/>
              </a:tabLst>
              <a:defRPr sz="4900">
                <a:solidFill>
                  <a:srgbClr val="5A5F5E"/>
                </a:solidFill>
              </a:defRPr>
            </a:pPr>
            <a:r>
              <a:rPr lang="en-US" sz="4000" dirty="0">
                <a:latin typeface="Monaco" panose="020B0509030404040204" pitchFamily="49" charset="0"/>
              </a:rPr>
              <a:t>library(</a:t>
            </a:r>
            <a:r>
              <a:rPr lang="en-US" sz="4000" dirty="0" err="1">
                <a:latin typeface="Monaco" panose="020B0509030404040204" pitchFamily="49" charset="0"/>
              </a:rPr>
              <a:t>tidyverse</a:t>
            </a:r>
            <a:r>
              <a:rPr lang="en-US" sz="4000" dirty="0">
                <a:latin typeface="Monaco" panose="020B0509030404040204" pitchFamily="49" charset="0"/>
              </a:rPr>
              <a:t>)</a:t>
            </a:r>
          </a:p>
          <a:p>
            <a:pPr algn="l" defTabSz="457200">
              <a:tabLst>
                <a:tab pos="139700" algn="l"/>
                <a:tab pos="457200" algn="l"/>
              </a:tabLst>
              <a:defRPr sz="4900">
                <a:solidFill>
                  <a:srgbClr val="5A5F5E"/>
                </a:solidFill>
              </a:defRPr>
            </a:pPr>
            <a:endParaRPr lang="en-US" dirty="0">
              <a:latin typeface="Lato Light" panose="020F0302020204030203" pitchFamily="34" charset="0"/>
            </a:endParaRPr>
          </a:p>
          <a:p>
            <a:pPr algn="l" defTabSz="457200">
              <a:tabLst>
                <a:tab pos="139700" algn="l"/>
                <a:tab pos="457200" algn="l"/>
              </a:tabLst>
              <a:defRPr sz="4900">
                <a:solidFill>
                  <a:srgbClr val="5A5F5E"/>
                </a:solidFill>
              </a:defRPr>
            </a:pPr>
            <a:r>
              <a:rPr lang="en-US" dirty="0">
                <a:latin typeface="Lato Light" panose="020F0302020204030203" pitchFamily="34" charset="0"/>
              </a:rPr>
              <a:t>does the equivalent of…</a:t>
            </a:r>
          </a:p>
          <a:p>
            <a:pPr algn="l" defTabSz="457200">
              <a:tabLst>
                <a:tab pos="139700" algn="l"/>
                <a:tab pos="457200" algn="l"/>
              </a:tabLst>
              <a:defRPr sz="4900">
                <a:solidFill>
                  <a:srgbClr val="5A5F5E"/>
                </a:solidFill>
              </a:defRPr>
            </a:pPr>
            <a:endParaRPr lang="en-US" dirty="0">
              <a:latin typeface="Lato Light" panose="020F0302020204030203" pitchFamily="34" charset="0"/>
            </a:endParaRPr>
          </a:p>
          <a:p>
            <a:pPr algn="l" defTabSz="457200">
              <a:tabLst>
                <a:tab pos="139700" algn="l"/>
                <a:tab pos="457200" algn="l"/>
              </a:tabLst>
              <a:defRPr sz="4900">
                <a:solidFill>
                  <a:srgbClr val="5A5F5E"/>
                </a:solidFill>
              </a:defRPr>
            </a:pPr>
            <a:r>
              <a:rPr lang="en-US" sz="4000" dirty="0">
                <a:latin typeface="Monaco" panose="020B0509030404040204" pitchFamily="49" charset="0"/>
              </a:rPr>
              <a:t>library(</a:t>
            </a:r>
            <a:r>
              <a:rPr lang="en-US" sz="4000" dirty="0" err="1">
                <a:latin typeface="Monaco" panose="020B0509030404040204" pitchFamily="49" charset="0"/>
              </a:rPr>
              <a:t>dplyr</a:t>
            </a:r>
            <a:r>
              <a:rPr lang="en-US" sz="4000" dirty="0">
                <a:latin typeface="Monaco" panose="020B0509030404040204" pitchFamily="49" charset="0"/>
              </a:rPr>
              <a:t>)</a:t>
            </a:r>
          </a:p>
          <a:p>
            <a:pPr algn="l" defTabSz="457200">
              <a:tabLst>
                <a:tab pos="139700" algn="l"/>
                <a:tab pos="457200" algn="l"/>
              </a:tabLst>
              <a:defRPr sz="4900">
                <a:solidFill>
                  <a:srgbClr val="5A5F5E"/>
                </a:solidFill>
              </a:defRPr>
            </a:pPr>
            <a:r>
              <a:rPr lang="en-US" sz="4000" dirty="0">
                <a:latin typeface="Monaco" panose="020B0509030404040204" pitchFamily="49" charset="0"/>
              </a:rPr>
              <a:t>library(ggplot2)</a:t>
            </a:r>
          </a:p>
          <a:p>
            <a:pPr algn="l" defTabSz="457200">
              <a:tabLst>
                <a:tab pos="139700" algn="l"/>
                <a:tab pos="457200" algn="l"/>
              </a:tabLst>
              <a:defRPr sz="4900">
                <a:solidFill>
                  <a:srgbClr val="5A5F5E"/>
                </a:solidFill>
              </a:defRPr>
            </a:pPr>
            <a:r>
              <a:rPr lang="en-US" sz="4000" dirty="0">
                <a:latin typeface="Monaco" panose="020B0509030404040204" pitchFamily="49" charset="0"/>
              </a:rPr>
              <a:t>library(</a:t>
            </a:r>
            <a:r>
              <a:rPr lang="en-US" sz="4000" dirty="0" err="1">
                <a:latin typeface="Monaco" panose="020B0509030404040204" pitchFamily="49" charset="0"/>
              </a:rPr>
              <a:t>tidyr</a:t>
            </a:r>
            <a:r>
              <a:rPr lang="en-US" sz="4000" dirty="0">
                <a:latin typeface="Monaco" panose="020B0509030404040204" pitchFamily="49" charset="0"/>
              </a:rPr>
              <a:t>)</a:t>
            </a:r>
          </a:p>
          <a:p>
            <a:pPr algn="l" defTabSz="457200">
              <a:tabLst>
                <a:tab pos="139700" algn="l"/>
                <a:tab pos="457200" algn="l"/>
              </a:tabLst>
              <a:defRPr sz="4900">
                <a:solidFill>
                  <a:srgbClr val="5A5F5E"/>
                </a:solidFill>
              </a:defRPr>
            </a:pPr>
            <a:r>
              <a:rPr lang="en-US" sz="4000" dirty="0">
                <a:latin typeface="Monaco" panose="020B0509030404040204" pitchFamily="49" charset="0"/>
              </a:rPr>
              <a:t>library(</a:t>
            </a:r>
            <a:r>
              <a:rPr lang="en-US" sz="4000" dirty="0" err="1">
                <a:latin typeface="Monaco" panose="020B0509030404040204" pitchFamily="49" charset="0"/>
              </a:rPr>
              <a:t>tibble</a:t>
            </a:r>
            <a:r>
              <a:rPr lang="en-US" sz="4000" dirty="0">
                <a:latin typeface="Monaco" panose="020B0509030404040204" pitchFamily="49" charset="0"/>
              </a:rPr>
              <a:t>)</a:t>
            </a:r>
          </a:p>
          <a:p>
            <a:pPr algn="l" defTabSz="457200">
              <a:tabLst>
                <a:tab pos="139700" algn="l"/>
                <a:tab pos="457200" algn="l"/>
              </a:tabLst>
              <a:defRPr sz="4900">
                <a:solidFill>
                  <a:srgbClr val="5A5F5E"/>
                </a:solidFill>
              </a:defRPr>
            </a:pPr>
            <a:r>
              <a:rPr lang="en-US" sz="4000" dirty="0">
                <a:latin typeface="Monaco" panose="020B0509030404040204" pitchFamily="49" charset="0"/>
              </a:rPr>
              <a:t>library(</a:t>
            </a:r>
            <a:r>
              <a:rPr lang="en-US" sz="4000" dirty="0" err="1">
                <a:latin typeface="Monaco" panose="020B0509030404040204" pitchFamily="49" charset="0"/>
              </a:rPr>
              <a:t>readr</a:t>
            </a:r>
            <a:r>
              <a:rPr lang="en-US" sz="4000" dirty="0">
                <a:latin typeface="Monaco" panose="020B0509030404040204" pitchFamily="49" charset="0"/>
              </a:rPr>
              <a:t>)</a:t>
            </a:r>
          </a:p>
          <a:p>
            <a:pPr algn="l" defTabSz="457200">
              <a:tabLst>
                <a:tab pos="139700" algn="l"/>
                <a:tab pos="457200" algn="l"/>
              </a:tabLst>
              <a:defRPr sz="4900">
                <a:solidFill>
                  <a:srgbClr val="5A5F5E"/>
                </a:solidFill>
              </a:defRPr>
            </a:pPr>
            <a:r>
              <a:rPr lang="en-US" sz="4000" dirty="0">
                <a:latin typeface="Monaco" panose="020B0509030404040204" pitchFamily="49" charset="0"/>
              </a:rPr>
              <a:t>library(</a:t>
            </a:r>
            <a:r>
              <a:rPr lang="en-US" sz="4000" dirty="0" err="1">
                <a:latin typeface="Monaco" panose="020B0509030404040204" pitchFamily="49" charset="0"/>
              </a:rPr>
              <a:t>purrr</a:t>
            </a:r>
            <a:r>
              <a:rPr lang="en-US" sz="4000" dirty="0">
                <a:latin typeface="Monaco" panose="020B0509030404040204" pitchFamily="49" charset="0"/>
              </a:rPr>
              <a:t>)</a:t>
            </a:r>
          </a:p>
          <a:p>
            <a:pPr algn="l" defTabSz="457200">
              <a:tabLst>
                <a:tab pos="139700" algn="l"/>
                <a:tab pos="457200" algn="l"/>
              </a:tabLst>
              <a:defRPr sz="4900">
                <a:solidFill>
                  <a:srgbClr val="5A5F5E"/>
                </a:solidFill>
              </a:defRPr>
            </a:pPr>
            <a:r>
              <a:rPr lang="en-US" sz="4000" dirty="0">
                <a:latin typeface="Monaco" panose="020B0509030404040204" pitchFamily="49" charset="0"/>
              </a:rPr>
              <a:t>library(</a:t>
            </a:r>
            <a:r>
              <a:rPr lang="en-US" sz="4000" dirty="0" err="1">
                <a:latin typeface="Monaco" panose="020B0509030404040204" pitchFamily="49" charset="0"/>
              </a:rPr>
              <a:t>stringr</a:t>
            </a:r>
            <a:r>
              <a:rPr lang="en-US" sz="4000" dirty="0">
                <a:latin typeface="Monaco" panose="020B0509030404040204" pitchFamily="49" charset="0"/>
              </a:rPr>
              <a:t>)</a:t>
            </a:r>
          </a:p>
          <a:p>
            <a:pPr algn="l" defTabSz="457200">
              <a:tabLst>
                <a:tab pos="139700" algn="l"/>
                <a:tab pos="457200" algn="l"/>
              </a:tabLst>
              <a:defRPr sz="4900">
                <a:solidFill>
                  <a:srgbClr val="5A5F5E"/>
                </a:solidFill>
              </a:defRPr>
            </a:pPr>
            <a:r>
              <a:rPr lang="en-US" sz="4000" dirty="0">
                <a:latin typeface="Monaco" panose="020B0509030404040204" pitchFamily="49" charset="0"/>
              </a:rPr>
              <a:t>library(</a:t>
            </a:r>
            <a:r>
              <a:rPr lang="en-US" sz="4000" dirty="0" err="1">
                <a:latin typeface="Monaco" panose="020B0509030404040204" pitchFamily="49" charset="0"/>
              </a:rPr>
              <a:t>forcats</a:t>
            </a:r>
            <a:r>
              <a:rPr lang="en-US" sz="4000" dirty="0">
                <a:latin typeface="Monaco" panose="020B0509030404040204" pitchFamily="49" charset="0"/>
              </a:rPr>
              <a:t>)</a:t>
            </a:r>
          </a:p>
          <a:p>
            <a:pPr algn="l" defTabSz="457200">
              <a:tabLst>
                <a:tab pos="139700" algn="l"/>
                <a:tab pos="457200" algn="l"/>
              </a:tabLst>
              <a:defRPr sz="4900">
                <a:solidFill>
                  <a:srgbClr val="5A5F5E"/>
                </a:solidFill>
              </a:defRPr>
            </a:pPr>
            <a:endParaRPr lang="en-US" dirty="0">
              <a:latin typeface="Lato Light" panose="020F0302020204030203" pitchFamily="34" charset="0"/>
            </a:endParaRPr>
          </a:p>
          <a:p>
            <a:pPr algn="l" defTabSz="457200">
              <a:tabLst>
                <a:tab pos="139700" algn="l"/>
                <a:tab pos="457200" algn="l"/>
              </a:tabLst>
              <a:defRPr sz="4900">
                <a:solidFill>
                  <a:srgbClr val="5A5F5E"/>
                </a:solidFill>
              </a:defRPr>
            </a:pPr>
            <a:endParaRPr dirty="0">
              <a:latin typeface="Lato Light" panose="020F03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878818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F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ipe operato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b"/>
          <a:lstStyle>
            <a:lvl1pPr algn="l">
              <a:defRPr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t>pipe operator</a:t>
            </a:r>
          </a:p>
        </p:txBody>
      </p:sp>
      <p:sp>
        <p:nvSpPr>
          <p:cNvPr id="409" name="Chaining functions together with the pipe operator"/>
          <p:cNvSpPr txBox="1"/>
          <p:nvPr/>
        </p:nvSpPr>
        <p:spPr>
          <a:xfrm>
            <a:off x="755924" y="9252532"/>
            <a:ext cx="14519383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dirty="0">
                <a:latin typeface="Lato Light" panose="020F0302020204030203" pitchFamily="34" charset="0"/>
              </a:rPr>
              <a:t>Chaining functions together with the pipe operator</a:t>
            </a:r>
          </a:p>
        </p:txBody>
      </p:sp>
      <p:sp>
        <p:nvSpPr>
          <p:cNvPr id="410" name="%&gt;%"/>
          <p:cNvSpPr txBox="1"/>
          <p:nvPr/>
        </p:nvSpPr>
        <p:spPr>
          <a:xfrm>
            <a:off x="800100" y="287587"/>
            <a:ext cx="23050500" cy="13140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r">
              <a:defRPr sz="60000">
                <a:solidFill>
                  <a:srgbClr val="000000">
                    <a:alpha val="20000"/>
                  </a:srgbClr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t>%&gt;%</a:t>
            </a:r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treamlining our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streamlining our analysis</a:t>
            </a:r>
          </a:p>
        </p:txBody>
      </p:sp>
      <p:sp>
        <p:nvSpPr>
          <p:cNvPr id="413" name="by_dest &lt;- group_by(flights, dest)…"/>
          <p:cNvSpPr txBox="1">
            <a:spLocks noGrp="1"/>
          </p:cNvSpPr>
          <p:nvPr>
            <p:ph type="body" sz="half" idx="1"/>
          </p:nvPr>
        </p:nvSpPr>
        <p:spPr>
          <a:xfrm>
            <a:off x="23475" y="6862485"/>
            <a:ext cx="13628514" cy="6880601"/>
          </a:xfrm>
          <a:prstGeom prst="rect">
            <a:avLst/>
          </a:prstGeom>
          <a:solidFill>
            <a:srgbClr val="E5E5E5"/>
          </a:solidFill>
        </p:spPr>
        <p:txBody>
          <a:bodyPr/>
          <a:lstStyle/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by_dest &lt;- group_by(flights, dest)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delay &lt;- summarise(by_dest,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count = n(),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dist = mean(distance, na.rm = TRUE),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delay = mean(arr_delay, na.rm = TRUE)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)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delay &lt;- filter(delay, count &gt; 20, dest != “HNL")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ggplot(data = delay, mapping = aes(x = dist, y = delay)) +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geom_point(aes(size = count), alpha = 1/3) +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geom_smooth(se = FALSE)</a:t>
            </a:r>
          </a:p>
        </p:txBody>
      </p:sp>
      <p:sp>
        <p:nvSpPr>
          <p:cNvPr id="414" name="Imagine that we want to explore the relationship between the distance and average delay for each location.…"/>
          <p:cNvSpPr txBox="1"/>
          <p:nvPr/>
        </p:nvSpPr>
        <p:spPr>
          <a:xfrm>
            <a:off x="643615" y="3446007"/>
            <a:ext cx="23109471" cy="342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5300"/>
              </a:spcBef>
              <a:defRPr sz="5200"/>
            </a:pPr>
            <a:r>
              <a:rPr dirty="0">
                <a:latin typeface="Lato Light" panose="020F0302020204030203" pitchFamily="34" charset="0"/>
              </a:rPr>
              <a:t>Imagine that we want to explore the relationship between the distance and average delay for each location.  </a:t>
            </a:r>
          </a:p>
          <a:p>
            <a:pPr algn="l">
              <a:spcBef>
                <a:spcPts val="5300"/>
              </a:spcBef>
              <a:defRPr sz="5200"/>
            </a:pPr>
            <a:r>
              <a:rPr dirty="0">
                <a:latin typeface="Lato Light" panose="020F0302020204030203" pitchFamily="34" charset="0"/>
              </a:rPr>
              <a:t>Using what you know about </a:t>
            </a:r>
            <a:r>
              <a:rPr dirty="0" err="1">
                <a:latin typeface="Monaco" panose="020B0509030404040204" pitchFamily="49" charset="0"/>
              </a:rPr>
              <a:t>dplyr</a:t>
            </a:r>
            <a:r>
              <a:rPr dirty="0">
                <a:latin typeface="Monaco" panose="020B0509030404040204" pitchFamily="49" charset="0"/>
              </a:rPr>
              <a:t> </a:t>
            </a:r>
            <a:r>
              <a:rPr dirty="0">
                <a:latin typeface="Lato Light" panose="020F0302020204030203" pitchFamily="34" charset="0"/>
              </a:rPr>
              <a:t>and </a:t>
            </a:r>
            <a:r>
              <a:rPr dirty="0" err="1">
                <a:latin typeface="Monaco" panose="020B0509030404040204" pitchFamily="49" charset="0"/>
              </a:rPr>
              <a:t>ggplot</a:t>
            </a:r>
            <a:r>
              <a:rPr dirty="0">
                <a:latin typeface="Lato Light" panose="020F0302020204030203" pitchFamily="34" charset="0"/>
              </a:rPr>
              <a:t>, you might write code like this:</a:t>
            </a:r>
          </a:p>
        </p:txBody>
      </p:sp>
      <p:pic>
        <p:nvPicPr>
          <p:cNvPr id="41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4260" y="6994500"/>
            <a:ext cx="10720519" cy="66165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treamlining our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streamlining our analysis</a:t>
            </a:r>
          </a:p>
        </p:txBody>
      </p:sp>
      <p:sp>
        <p:nvSpPr>
          <p:cNvPr id="418" name="by_dest &lt;- group_by(flights, dest)…"/>
          <p:cNvSpPr txBox="1">
            <a:spLocks noGrp="1"/>
          </p:cNvSpPr>
          <p:nvPr>
            <p:ph type="body" sz="half" idx="1"/>
          </p:nvPr>
        </p:nvSpPr>
        <p:spPr>
          <a:xfrm>
            <a:off x="23475" y="6862485"/>
            <a:ext cx="13628514" cy="6880601"/>
          </a:xfrm>
          <a:prstGeom prst="rect">
            <a:avLst/>
          </a:prstGeom>
          <a:solidFill>
            <a:srgbClr val="E5E5E5"/>
          </a:solidFill>
        </p:spPr>
        <p:txBody>
          <a:bodyPr/>
          <a:lstStyle/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by_dest &lt;- group_by(flights, dest)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delay &lt;- summarise(by_dest,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count = n(),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dist = mean(distance, na.rm = TRUE),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delay = mean(arr_delay, na.rm = TRUE)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)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delay &lt;- filter(delay, count &gt; 20, dest != “HNL")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ggplot(data = delay, mapping = aes(x = dist, y = delay)) +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geom_point(aes(size = count), alpha = 1/3) +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geom_smooth(se = FALSE)</a:t>
            </a:r>
          </a:p>
        </p:txBody>
      </p:sp>
      <p:sp>
        <p:nvSpPr>
          <p:cNvPr id="419" name="Imagine that we want to explore the relationship between the distance and average delay for each location.…"/>
          <p:cNvSpPr txBox="1"/>
          <p:nvPr/>
        </p:nvSpPr>
        <p:spPr>
          <a:xfrm>
            <a:off x="643615" y="3446007"/>
            <a:ext cx="23109471" cy="342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5300"/>
              </a:spcBef>
              <a:defRPr sz="5200"/>
            </a:pPr>
            <a:r>
              <a:rPr dirty="0">
                <a:latin typeface="Lato Light" panose="020F0302020204030203" pitchFamily="34" charset="0"/>
              </a:rPr>
              <a:t>Imagine that we want to explore the relationship between the distance and average delay for each location.  </a:t>
            </a:r>
          </a:p>
          <a:p>
            <a:pPr algn="l">
              <a:spcBef>
                <a:spcPts val="5300"/>
              </a:spcBef>
              <a:defRPr sz="5200"/>
            </a:pPr>
            <a:r>
              <a:rPr dirty="0">
                <a:latin typeface="Lato Light" panose="020F0302020204030203" pitchFamily="34" charset="0"/>
              </a:rPr>
              <a:t>Using what you know about </a:t>
            </a:r>
            <a:r>
              <a:rPr dirty="0" err="1">
                <a:latin typeface="Lato Light" panose="020F0302020204030203" pitchFamily="34" charset="0"/>
              </a:rPr>
              <a:t>dplyr</a:t>
            </a:r>
            <a:r>
              <a:rPr dirty="0">
                <a:latin typeface="Lato Light" panose="020F0302020204030203" pitchFamily="34" charset="0"/>
              </a:rPr>
              <a:t> and </a:t>
            </a:r>
            <a:r>
              <a:rPr dirty="0" err="1">
                <a:latin typeface="Lato Light" panose="020F0302020204030203" pitchFamily="34" charset="0"/>
              </a:rPr>
              <a:t>ggplot</a:t>
            </a:r>
            <a:r>
              <a:rPr dirty="0">
                <a:latin typeface="Lato Light" panose="020F0302020204030203" pitchFamily="34" charset="0"/>
              </a:rPr>
              <a:t>, you might write code like this:</a:t>
            </a:r>
          </a:p>
        </p:txBody>
      </p:sp>
      <p:sp>
        <p:nvSpPr>
          <p:cNvPr id="420" name="This code does four things:…"/>
          <p:cNvSpPr txBox="1"/>
          <p:nvPr/>
        </p:nvSpPr>
        <p:spPr>
          <a:xfrm>
            <a:off x="13804301" y="6889565"/>
            <a:ext cx="10430385" cy="6655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lnSpcReduction="10000"/>
          </a:bodyPr>
          <a:lstStyle/>
          <a:p>
            <a:pPr algn="l">
              <a:spcBef>
                <a:spcPts val="5300"/>
              </a:spcBef>
              <a:defRPr sz="5200"/>
            </a:pPr>
            <a:r>
              <a:rPr dirty="0">
                <a:latin typeface="Lato Light" panose="020F0302020204030203" pitchFamily="34" charset="0"/>
              </a:rPr>
              <a:t>This code does four things:</a:t>
            </a:r>
          </a:p>
          <a:p>
            <a:pPr marL="866775" indent="-866775" algn="l">
              <a:spcBef>
                <a:spcPts val="5300"/>
              </a:spcBef>
              <a:buSzPct val="100000"/>
              <a:buAutoNum type="arabicPeriod"/>
              <a:defRPr sz="5200"/>
            </a:pPr>
            <a:r>
              <a:rPr dirty="0">
                <a:latin typeface="Lato Light" panose="020F0302020204030203" pitchFamily="34" charset="0"/>
              </a:rPr>
              <a:t>?</a:t>
            </a:r>
          </a:p>
          <a:p>
            <a:pPr marL="866775" indent="-866775" algn="l">
              <a:spcBef>
                <a:spcPts val="5300"/>
              </a:spcBef>
              <a:buSzPct val="100000"/>
              <a:buAutoNum type="arabicPeriod"/>
              <a:defRPr sz="5200"/>
            </a:pPr>
            <a:r>
              <a:rPr dirty="0">
                <a:latin typeface="Lato Light" panose="020F0302020204030203" pitchFamily="34" charset="0"/>
              </a:rPr>
              <a:t>?</a:t>
            </a:r>
          </a:p>
          <a:p>
            <a:pPr marL="866775" indent="-866775" algn="l">
              <a:spcBef>
                <a:spcPts val="5300"/>
              </a:spcBef>
              <a:buSzPct val="100000"/>
              <a:buAutoNum type="arabicPeriod"/>
              <a:defRPr sz="5200"/>
            </a:pPr>
            <a:r>
              <a:rPr dirty="0">
                <a:latin typeface="Lato Light" panose="020F0302020204030203" pitchFamily="34" charset="0"/>
              </a:rPr>
              <a:t>?</a:t>
            </a:r>
          </a:p>
          <a:p>
            <a:pPr marL="866775" indent="-866775" algn="l">
              <a:spcBef>
                <a:spcPts val="5300"/>
              </a:spcBef>
              <a:buSzPct val="100000"/>
              <a:buAutoNum type="arabicPeriod"/>
              <a:defRPr sz="5200"/>
            </a:pPr>
            <a:r>
              <a:rPr dirty="0">
                <a:latin typeface="Lato Light" panose="020F0302020204030203" pitchFamily="34" charset="0"/>
              </a:rPr>
              <a:t>?</a:t>
            </a:r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treamlining our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streamlining our analysis</a:t>
            </a:r>
          </a:p>
        </p:txBody>
      </p:sp>
      <p:sp>
        <p:nvSpPr>
          <p:cNvPr id="423" name="by_dest &lt;- group_by(flights, dest)…"/>
          <p:cNvSpPr txBox="1">
            <a:spLocks noGrp="1"/>
          </p:cNvSpPr>
          <p:nvPr>
            <p:ph type="body" sz="half" idx="1"/>
          </p:nvPr>
        </p:nvSpPr>
        <p:spPr>
          <a:xfrm>
            <a:off x="23475" y="6862485"/>
            <a:ext cx="13628514" cy="6880601"/>
          </a:xfrm>
          <a:prstGeom prst="rect">
            <a:avLst/>
          </a:prstGeom>
          <a:solidFill>
            <a:srgbClr val="E5E5E5"/>
          </a:solidFill>
        </p:spPr>
        <p:txBody>
          <a:bodyPr/>
          <a:lstStyle/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by_dest &lt;- group_by(flights, dest)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AA794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delay &lt;- summarise(by_dest,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AA794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count = n(),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AA794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dist = mean(distance, na.rm = TRUE),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AA794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delay = mean(arr_delay, na.rm = TRUE)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AA794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)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delay &lt;- filter(delay, count &gt; 20, dest != “HNL")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FF26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ggplot(data = delay, mapping = aes(x = dist, y = delay)) +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FF26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geom_point(aes(size = count), alpha = 1/3) +</a:t>
            </a:r>
          </a:p>
          <a:p>
            <a:pPr marL="0" lvl="4" indent="822959" defTabSz="411479">
              <a:spcBef>
                <a:spcPts val="400"/>
              </a:spcBef>
              <a:buSzTx/>
              <a:buNone/>
              <a:defRPr sz="2970">
                <a:solidFill>
                  <a:srgbClr val="FF26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geom_smooth(se = FALSE)</a:t>
            </a:r>
          </a:p>
        </p:txBody>
      </p:sp>
      <p:sp>
        <p:nvSpPr>
          <p:cNvPr id="424" name="Imagine that we want to explore the relationship between the distance and average delay for each location.…"/>
          <p:cNvSpPr txBox="1"/>
          <p:nvPr/>
        </p:nvSpPr>
        <p:spPr>
          <a:xfrm>
            <a:off x="643615" y="3446007"/>
            <a:ext cx="23109471" cy="342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5300"/>
              </a:spcBef>
              <a:defRPr sz="5200"/>
            </a:pPr>
            <a:r>
              <a:rPr dirty="0">
                <a:latin typeface="Lato Light" panose="020F0302020204030203" pitchFamily="34" charset="0"/>
              </a:rPr>
              <a:t>Imagine that we want to explore the relationship between the distance and average delay for each location.  </a:t>
            </a:r>
          </a:p>
          <a:p>
            <a:pPr algn="l">
              <a:spcBef>
                <a:spcPts val="5300"/>
              </a:spcBef>
              <a:defRPr sz="5200"/>
            </a:pPr>
            <a:r>
              <a:rPr dirty="0">
                <a:latin typeface="Lato Light" panose="020F0302020204030203" pitchFamily="34" charset="0"/>
              </a:rPr>
              <a:t>Using what you know about </a:t>
            </a:r>
            <a:r>
              <a:rPr dirty="0" err="1">
                <a:latin typeface="Lato Light" panose="020F0302020204030203" pitchFamily="34" charset="0"/>
              </a:rPr>
              <a:t>dplyr</a:t>
            </a:r>
            <a:r>
              <a:rPr dirty="0">
                <a:latin typeface="Lato Light" panose="020F0302020204030203" pitchFamily="34" charset="0"/>
              </a:rPr>
              <a:t> and </a:t>
            </a:r>
            <a:r>
              <a:rPr dirty="0" err="1">
                <a:latin typeface="Lato Light" panose="020F0302020204030203" pitchFamily="34" charset="0"/>
              </a:rPr>
              <a:t>ggplot</a:t>
            </a:r>
            <a:r>
              <a:rPr dirty="0">
                <a:latin typeface="Lato Light" panose="020F0302020204030203" pitchFamily="34" charset="0"/>
              </a:rPr>
              <a:t>, you might write code like this:</a:t>
            </a:r>
          </a:p>
        </p:txBody>
      </p:sp>
      <p:sp>
        <p:nvSpPr>
          <p:cNvPr id="425" name="This code does four things:…"/>
          <p:cNvSpPr txBox="1"/>
          <p:nvPr/>
        </p:nvSpPr>
        <p:spPr>
          <a:xfrm>
            <a:off x="13804301" y="6889565"/>
            <a:ext cx="10430385" cy="6655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fontScale="92500" lnSpcReduction="20000"/>
          </a:bodyPr>
          <a:lstStyle/>
          <a:p>
            <a:pPr algn="l" defTabSz="784225">
              <a:spcBef>
                <a:spcPts val="5000"/>
              </a:spcBef>
              <a:defRPr sz="4940"/>
            </a:pPr>
            <a:r>
              <a:rPr dirty="0">
                <a:latin typeface="Lato Light" panose="020F0302020204030203" pitchFamily="34" charset="0"/>
              </a:rPr>
              <a:t>This code does four things:</a:t>
            </a:r>
          </a:p>
          <a:p>
            <a:pPr marL="823436" indent="-823436" algn="l" defTabSz="784225">
              <a:spcBef>
                <a:spcPts val="5000"/>
              </a:spcBef>
              <a:buSzPct val="100000"/>
              <a:buAutoNum type="arabicPeriod"/>
              <a:defRPr sz="4940">
                <a:solidFill>
                  <a:srgbClr val="0433FF"/>
                </a:solidFill>
              </a:defRPr>
            </a:pPr>
            <a:r>
              <a:rPr dirty="0">
                <a:latin typeface="Lato Light" panose="020F0302020204030203" pitchFamily="34" charset="0"/>
              </a:rPr>
              <a:t>grouping by destination</a:t>
            </a:r>
          </a:p>
          <a:p>
            <a:pPr marL="823436" indent="-823436" algn="l" defTabSz="784225">
              <a:spcBef>
                <a:spcPts val="5000"/>
              </a:spcBef>
              <a:buSzPct val="100000"/>
              <a:buAutoNum type="arabicPeriod"/>
              <a:defRPr sz="4940">
                <a:solidFill>
                  <a:srgbClr val="AA7942"/>
                </a:solidFill>
              </a:defRPr>
            </a:pPr>
            <a:r>
              <a:rPr dirty="0">
                <a:latin typeface="Lato Light" panose="020F0302020204030203" pitchFamily="34" charset="0"/>
              </a:rPr>
              <a:t>summarizing count, distance, and delay</a:t>
            </a:r>
          </a:p>
          <a:p>
            <a:pPr marL="823436" indent="-823436" algn="l" defTabSz="784225">
              <a:spcBef>
                <a:spcPts val="5000"/>
              </a:spcBef>
              <a:buSzPct val="100000"/>
              <a:buAutoNum type="arabicPeriod"/>
              <a:defRPr sz="4940">
                <a:solidFill>
                  <a:srgbClr val="942192"/>
                </a:solidFill>
              </a:defRPr>
            </a:pPr>
            <a:r>
              <a:rPr dirty="0">
                <a:latin typeface="Lato Light" panose="020F0302020204030203" pitchFamily="34" charset="0"/>
              </a:rPr>
              <a:t>filtering out low counts and Honolulu</a:t>
            </a:r>
          </a:p>
          <a:p>
            <a:pPr marL="823436" indent="-823436" algn="l" defTabSz="784225">
              <a:spcBef>
                <a:spcPts val="5000"/>
              </a:spcBef>
              <a:buSzPct val="100000"/>
              <a:buAutoNum type="arabicPeriod"/>
              <a:defRPr sz="4940">
                <a:solidFill>
                  <a:srgbClr val="FF2600"/>
                </a:solidFill>
              </a:defRPr>
            </a:pPr>
            <a:r>
              <a:rPr dirty="0">
                <a:latin typeface="Lato Light" panose="020F0302020204030203" pitchFamily="34" charset="0"/>
              </a:rPr>
              <a:t>creating a plot</a:t>
            </a:r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treamlining our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streamlining our analysis</a:t>
            </a:r>
          </a:p>
        </p:txBody>
      </p:sp>
      <p:sp>
        <p:nvSpPr>
          <p:cNvPr id="428" name="We can streamline our code to make it more efficient and legible"/>
          <p:cNvSpPr txBox="1"/>
          <p:nvPr/>
        </p:nvSpPr>
        <p:spPr>
          <a:xfrm>
            <a:off x="637264" y="3446007"/>
            <a:ext cx="23109471" cy="1868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5300"/>
              </a:spcBef>
              <a:defRPr sz="5200"/>
            </a:pPr>
            <a:r>
              <a:rPr dirty="0">
                <a:latin typeface="Lato Light" panose="020F0302020204030203" pitchFamily="34" charset="0"/>
              </a:rPr>
              <a:t>We can streamline our code to make it more </a:t>
            </a:r>
            <a:r>
              <a:rPr b="1" i="1" dirty="0">
                <a:latin typeface="Lato" panose="020F0502020204030203" pitchFamily="34" charset="0"/>
                <a:ea typeface="Gill Sans"/>
                <a:cs typeface="Gill Sans"/>
                <a:sym typeface="Gill Sans"/>
              </a:rPr>
              <a:t>efficient</a:t>
            </a:r>
            <a:r>
              <a:rPr dirty="0">
                <a:latin typeface="Lato" panose="020F0502020204030203" pitchFamily="34" charset="0"/>
              </a:rPr>
              <a:t> </a:t>
            </a:r>
            <a:r>
              <a:rPr dirty="0">
                <a:latin typeface="Lato Light" panose="020F0302020204030203" pitchFamily="34" charset="0"/>
              </a:rPr>
              <a:t>and</a:t>
            </a:r>
            <a:r>
              <a:rPr dirty="0"/>
              <a:t> </a:t>
            </a:r>
            <a:r>
              <a:rPr b="1" i="1" dirty="0">
                <a:latin typeface="Lato" panose="020F0502020204030203" pitchFamily="34" charset="0"/>
                <a:ea typeface="Gill Sans"/>
                <a:cs typeface="Gill Sans"/>
                <a:sym typeface="Gill Sans"/>
              </a:rPr>
              <a:t>legible</a:t>
            </a:r>
          </a:p>
        </p:txBody>
      </p:sp>
      <p:sp>
        <p:nvSpPr>
          <p:cNvPr id="429" name="library(magrittr)…"/>
          <p:cNvSpPr txBox="1"/>
          <p:nvPr/>
        </p:nvSpPr>
        <p:spPr>
          <a:xfrm>
            <a:off x="4482156" y="5366544"/>
            <a:ext cx="16153744" cy="36379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584200">
              <a:lnSpc>
                <a:spcPct val="110000"/>
              </a:lnSpc>
              <a:defRPr sz="5300">
                <a:solidFill>
                  <a:srgbClr val="A6AAA9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library(</a:t>
            </a:r>
            <a:r>
              <a:rPr dirty="0" err="1"/>
              <a:t>magrittr</a:t>
            </a:r>
            <a:r>
              <a:rPr dirty="0"/>
              <a:t>)</a:t>
            </a:r>
          </a:p>
          <a:p>
            <a:pPr algn="l" defTabSz="584200">
              <a:lnSpc>
                <a:spcPct val="110000"/>
              </a:lnSpc>
              <a:defRPr sz="5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x &lt;- 1:15</a:t>
            </a:r>
          </a:p>
          <a:p>
            <a:pPr algn="l" defTabSz="584200">
              <a:lnSpc>
                <a:spcPct val="110000"/>
              </a:lnSpc>
              <a:defRPr sz="5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sum(x)</a:t>
            </a:r>
          </a:p>
          <a:p>
            <a:pPr algn="l" defTabSz="584200">
              <a:lnSpc>
                <a:spcPct val="110000"/>
              </a:lnSpc>
              <a:defRPr sz="5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x %&gt;% sum()</a:t>
            </a:r>
          </a:p>
        </p:txBody>
      </p:sp>
      <p:grpSp>
        <p:nvGrpSpPr>
          <p:cNvPr id="437" name="Group"/>
          <p:cNvGrpSpPr/>
          <p:nvPr/>
        </p:nvGrpSpPr>
        <p:grpSpPr>
          <a:xfrm>
            <a:off x="2752060" y="9983654"/>
            <a:ext cx="18879880" cy="5230189"/>
            <a:chOff x="-16372" y="47347"/>
            <a:chExt cx="18879878" cy="5230187"/>
          </a:xfrm>
        </p:grpSpPr>
        <p:grpSp>
          <p:nvGrpSpPr>
            <p:cNvPr id="434" name="Group"/>
            <p:cNvGrpSpPr/>
            <p:nvPr/>
          </p:nvGrpSpPr>
          <p:grpSpPr>
            <a:xfrm>
              <a:off x="3622697" y="47347"/>
              <a:ext cx="10484518" cy="5230189"/>
              <a:chOff x="0" y="0"/>
              <a:chExt cx="10484517" cy="5230187"/>
            </a:xfrm>
          </p:grpSpPr>
          <p:sp>
            <p:nvSpPr>
              <p:cNvPr id="430" name="Oval"/>
              <p:cNvSpPr/>
              <p:nvPr/>
            </p:nvSpPr>
            <p:spPr>
              <a:xfrm>
                <a:off x="752458" y="0"/>
                <a:ext cx="8565344" cy="4723321"/>
              </a:xfrm>
              <a:prstGeom prst="ellipse">
                <a:avLst/>
              </a:prstGeom>
              <a:solidFill>
                <a:srgbClr val="0365C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defTabSz="584200"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431" name="Oval"/>
              <p:cNvSpPr/>
              <p:nvPr/>
            </p:nvSpPr>
            <p:spPr>
              <a:xfrm>
                <a:off x="2136185" y="506866"/>
                <a:ext cx="7313395" cy="472332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defTabSz="584200"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432" name="Rectangle"/>
              <p:cNvSpPr/>
              <p:nvPr/>
            </p:nvSpPr>
            <p:spPr>
              <a:xfrm>
                <a:off x="0" y="1630778"/>
                <a:ext cx="10484518" cy="297977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defTabSz="584200"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433" name="Triangle"/>
              <p:cNvSpPr/>
              <p:nvPr/>
            </p:nvSpPr>
            <p:spPr>
              <a:xfrm>
                <a:off x="7558035" y="1217540"/>
                <a:ext cx="1618017" cy="5179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45"/>
                    </a:moveTo>
                    <a:lnTo>
                      <a:pt x="21600" y="0"/>
                    </a:lnTo>
                    <a:lnTo>
                      <a:pt x="20548" y="21600"/>
                    </a:lnTo>
                    <a:lnTo>
                      <a:pt x="0" y="245"/>
                    </a:lnTo>
                    <a:close/>
                  </a:path>
                </a:pathLst>
              </a:custGeom>
              <a:solidFill>
                <a:srgbClr val="0365C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84200"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  <p:sp>
          <p:nvSpPr>
            <p:cNvPr id="435" name="x             sum(     )"/>
            <p:cNvSpPr txBox="1"/>
            <p:nvPr/>
          </p:nvSpPr>
          <p:spPr>
            <a:xfrm>
              <a:off x="-16373" y="1901412"/>
              <a:ext cx="18879880" cy="9407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 defTabSz="584200">
                <a:defRPr>
                  <a:solidFill>
                    <a:srgbClr val="000000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 x             sum( </a:t>
              </a:r>
              <a:r>
                <a:rPr u="sng"/>
                <a:t>   </a:t>
              </a:r>
              <a:r>
                <a:t> )</a:t>
              </a:r>
            </a:p>
          </p:txBody>
        </p:sp>
        <p:sp>
          <p:nvSpPr>
            <p:cNvPr id="436" name="%&gt;%"/>
            <p:cNvSpPr txBox="1"/>
            <p:nvPr/>
          </p:nvSpPr>
          <p:spPr>
            <a:xfrm>
              <a:off x="5309985" y="662964"/>
              <a:ext cx="1961525" cy="9756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 defTabSz="584200">
                <a:defRPr sz="53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r>
                <a:t>%&gt;%</a:t>
              </a:r>
            </a:p>
          </p:txBody>
        </p:sp>
      </p:grpSp>
      <p:grpSp>
        <p:nvGrpSpPr>
          <p:cNvPr id="442" name="Group"/>
          <p:cNvGrpSpPr/>
          <p:nvPr/>
        </p:nvGrpSpPr>
        <p:grpSpPr>
          <a:xfrm>
            <a:off x="15125332" y="5649912"/>
            <a:ext cx="4650467" cy="3445192"/>
            <a:chOff x="12458" y="0"/>
            <a:chExt cx="4650466" cy="3445190"/>
          </a:xfrm>
        </p:grpSpPr>
        <p:sp>
          <p:nvSpPr>
            <p:cNvPr id="438" name="Star"/>
            <p:cNvSpPr/>
            <p:nvPr/>
          </p:nvSpPr>
          <p:spPr>
            <a:xfrm>
              <a:off x="139458" y="127000"/>
              <a:ext cx="4523467" cy="3318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2655" y="2145"/>
                  </a:lnTo>
                  <a:lnTo>
                    <a:pt x="15217" y="944"/>
                  </a:lnTo>
                  <a:lnTo>
                    <a:pt x="16044" y="3662"/>
                  </a:lnTo>
                  <a:lnTo>
                    <a:pt x="18870" y="3613"/>
                  </a:lnTo>
                  <a:lnTo>
                    <a:pt x="18526" y="6434"/>
                  </a:lnTo>
                  <a:lnTo>
                    <a:pt x="21128" y="7545"/>
                  </a:lnTo>
                  <a:lnTo>
                    <a:pt x="19672" y="9982"/>
                  </a:lnTo>
                  <a:lnTo>
                    <a:pt x="21600" y="12061"/>
                  </a:lnTo>
                  <a:lnTo>
                    <a:pt x="19284" y="13691"/>
                  </a:lnTo>
                  <a:lnTo>
                    <a:pt x="20205" y="16379"/>
                  </a:lnTo>
                  <a:lnTo>
                    <a:pt x="17429" y="16921"/>
                  </a:lnTo>
                  <a:lnTo>
                    <a:pt x="17183" y="19753"/>
                  </a:lnTo>
                  <a:lnTo>
                    <a:pt x="14428" y="19114"/>
                  </a:lnTo>
                  <a:lnTo>
                    <a:pt x="13058" y="21600"/>
                  </a:lnTo>
                  <a:lnTo>
                    <a:pt x="10800" y="19889"/>
                  </a:lnTo>
                  <a:lnTo>
                    <a:pt x="8542" y="21600"/>
                  </a:lnTo>
                  <a:lnTo>
                    <a:pt x="7172" y="19114"/>
                  </a:lnTo>
                  <a:lnTo>
                    <a:pt x="4417" y="19753"/>
                  </a:lnTo>
                  <a:lnTo>
                    <a:pt x="4171" y="16921"/>
                  </a:lnTo>
                  <a:lnTo>
                    <a:pt x="1395" y="16379"/>
                  </a:lnTo>
                  <a:lnTo>
                    <a:pt x="2316" y="13691"/>
                  </a:lnTo>
                  <a:lnTo>
                    <a:pt x="0" y="12061"/>
                  </a:lnTo>
                  <a:lnTo>
                    <a:pt x="1928" y="9982"/>
                  </a:lnTo>
                  <a:lnTo>
                    <a:pt x="472" y="7545"/>
                  </a:lnTo>
                  <a:lnTo>
                    <a:pt x="3074" y="6434"/>
                  </a:lnTo>
                  <a:lnTo>
                    <a:pt x="2730" y="3613"/>
                  </a:lnTo>
                  <a:lnTo>
                    <a:pt x="5556" y="3662"/>
                  </a:lnTo>
                  <a:lnTo>
                    <a:pt x="6383" y="944"/>
                  </a:lnTo>
                  <a:lnTo>
                    <a:pt x="8945" y="2145"/>
                  </a:lnTo>
                  <a:close/>
                </a:path>
              </a:pathLst>
            </a:custGeom>
            <a:solidFill>
              <a:srgbClr val="A6AAA9"/>
            </a:solidFill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584200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39" name="Star"/>
            <p:cNvSpPr/>
            <p:nvPr/>
          </p:nvSpPr>
          <p:spPr>
            <a:xfrm>
              <a:off x="12458" y="0"/>
              <a:ext cx="4523467" cy="3318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2655" y="2145"/>
                  </a:lnTo>
                  <a:lnTo>
                    <a:pt x="15217" y="944"/>
                  </a:lnTo>
                  <a:lnTo>
                    <a:pt x="16044" y="3662"/>
                  </a:lnTo>
                  <a:lnTo>
                    <a:pt x="18870" y="3613"/>
                  </a:lnTo>
                  <a:lnTo>
                    <a:pt x="18526" y="6434"/>
                  </a:lnTo>
                  <a:lnTo>
                    <a:pt x="21128" y="7545"/>
                  </a:lnTo>
                  <a:lnTo>
                    <a:pt x="19672" y="9982"/>
                  </a:lnTo>
                  <a:lnTo>
                    <a:pt x="21600" y="12061"/>
                  </a:lnTo>
                  <a:lnTo>
                    <a:pt x="19284" y="13691"/>
                  </a:lnTo>
                  <a:lnTo>
                    <a:pt x="20205" y="16379"/>
                  </a:lnTo>
                  <a:lnTo>
                    <a:pt x="17429" y="16921"/>
                  </a:lnTo>
                  <a:lnTo>
                    <a:pt x="17183" y="19753"/>
                  </a:lnTo>
                  <a:lnTo>
                    <a:pt x="14428" y="19114"/>
                  </a:lnTo>
                  <a:lnTo>
                    <a:pt x="13058" y="21600"/>
                  </a:lnTo>
                  <a:lnTo>
                    <a:pt x="10800" y="19889"/>
                  </a:lnTo>
                  <a:lnTo>
                    <a:pt x="8542" y="21600"/>
                  </a:lnTo>
                  <a:lnTo>
                    <a:pt x="7172" y="19114"/>
                  </a:lnTo>
                  <a:lnTo>
                    <a:pt x="4417" y="19753"/>
                  </a:lnTo>
                  <a:lnTo>
                    <a:pt x="4171" y="16921"/>
                  </a:lnTo>
                  <a:lnTo>
                    <a:pt x="1395" y="16379"/>
                  </a:lnTo>
                  <a:lnTo>
                    <a:pt x="2316" y="13691"/>
                  </a:lnTo>
                  <a:lnTo>
                    <a:pt x="0" y="12061"/>
                  </a:lnTo>
                  <a:lnTo>
                    <a:pt x="1928" y="9982"/>
                  </a:lnTo>
                  <a:lnTo>
                    <a:pt x="472" y="7545"/>
                  </a:lnTo>
                  <a:lnTo>
                    <a:pt x="3074" y="6434"/>
                  </a:lnTo>
                  <a:lnTo>
                    <a:pt x="2730" y="3613"/>
                  </a:lnTo>
                  <a:lnTo>
                    <a:pt x="5556" y="3662"/>
                  </a:lnTo>
                  <a:lnTo>
                    <a:pt x="6383" y="944"/>
                  </a:lnTo>
                  <a:lnTo>
                    <a:pt x="8945" y="2145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584200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40" name="These do the…"/>
            <p:cNvSpPr txBox="1"/>
            <p:nvPr/>
          </p:nvSpPr>
          <p:spPr>
            <a:xfrm>
              <a:off x="270190" y="826173"/>
              <a:ext cx="4008002" cy="1270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 defTabSz="584200">
                <a:lnSpc>
                  <a:spcPct val="80000"/>
                </a:lnSpc>
                <a:defRPr sz="3800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dirty="0"/>
                <a:t>These do the </a:t>
              </a:r>
            </a:p>
            <a:p>
              <a:pPr defTabSz="584200">
                <a:lnSpc>
                  <a:spcPct val="80000"/>
                </a:lnSpc>
                <a:defRPr sz="4300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dirty="0"/>
                <a:t>same thing</a:t>
              </a:r>
            </a:p>
          </p:txBody>
        </p:sp>
        <p:sp>
          <p:nvSpPr>
            <p:cNvPr id="441" name="Try it!"/>
            <p:cNvSpPr txBox="1"/>
            <p:nvPr/>
          </p:nvSpPr>
          <p:spPr>
            <a:xfrm>
              <a:off x="947917" y="2022606"/>
              <a:ext cx="2652548" cy="955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defTabSz="584200">
                <a:defRPr sz="5300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Try it!</a:t>
              </a:r>
            </a:p>
          </p:txBody>
        </p:sp>
      </p:grp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treamlining our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streamlining our analysis</a:t>
            </a:r>
          </a:p>
        </p:txBody>
      </p:sp>
      <p:sp>
        <p:nvSpPr>
          <p:cNvPr id="445" name="flights %&gt;%…"/>
          <p:cNvSpPr txBox="1">
            <a:spLocks noGrp="1"/>
          </p:cNvSpPr>
          <p:nvPr>
            <p:ph type="body" sz="half" idx="1"/>
          </p:nvPr>
        </p:nvSpPr>
        <p:spPr>
          <a:xfrm>
            <a:off x="23475" y="6543410"/>
            <a:ext cx="15114136" cy="5742652"/>
          </a:xfrm>
          <a:prstGeom prst="rect">
            <a:avLst/>
          </a:prstGeom>
          <a:solidFill>
            <a:srgbClr val="E5E5E5"/>
          </a:solidFill>
        </p:spPr>
        <p:txBody>
          <a:bodyPr/>
          <a:lstStyle/>
          <a:p>
            <a:pPr marL="0" lvl="4" indent="850391" defTabSz="425195">
              <a:spcBef>
                <a:spcPts val="400"/>
              </a:spcBef>
              <a:buSzTx/>
              <a:buNone/>
              <a:defRPr sz="3069">
                <a:solidFill>
                  <a:srgbClr val="59595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flights %&gt;%</a:t>
            </a:r>
          </a:p>
          <a:p>
            <a:pPr marL="0" lvl="4" indent="850391" defTabSz="425195">
              <a:spcBef>
                <a:spcPts val="400"/>
              </a:spcBef>
              <a:buSzTx/>
              <a:buNone/>
              <a:defRPr sz="3069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group_by(dest) </a:t>
            </a:r>
            <a:r>
              <a:rPr>
                <a:solidFill>
                  <a:srgbClr val="595959"/>
                </a:solidFill>
              </a:rPr>
              <a:t>%&gt;%</a:t>
            </a:r>
          </a:p>
          <a:p>
            <a:pPr marL="0" lvl="4" indent="850391" defTabSz="425195">
              <a:spcBef>
                <a:spcPts val="400"/>
              </a:spcBef>
              <a:buSzTx/>
              <a:buNone/>
              <a:defRPr sz="3069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AA7942"/>
                </a:solidFill>
              </a:rPr>
              <a:t>summarise(count = n(),</a:t>
            </a:r>
          </a:p>
          <a:p>
            <a:pPr marL="0" lvl="4" indent="850391" defTabSz="425195">
              <a:spcBef>
                <a:spcPts val="400"/>
              </a:spcBef>
              <a:buSzTx/>
              <a:buNone/>
              <a:defRPr sz="3069">
                <a:solidFill>
                  <a:srgbClr val="AA794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   dist = mean(distance, na.rm = TRUE),</a:t>
            </a:r>
          </a:p>
          <a:p>
            <a:pPr marL="0" lvl="4" indent="850391" defTabSz="425195">
              <a:spcBef>
                <a:spcPts val="400"/>
              </a:spcBef>
              <a:buSzTx/>
              <a:buNone/>
              <a:defRPr sz="3069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AA7942"/>
                </a:solidFill>
              </a:rPr>
              <a:t>                  delay = mean(arr_delay, na.rm = TRUE))</a:t>
            </a:r>
            <a:r>
              <a:t> </a:t>
            </a:r>
            <a:r>
              <a:rPr>
                <a:solidFill>
                  <a:srgbClr val="595959"/>
                </a:solidFill>
              </a:rPr>
              <a:t>%&gt;%</a:t>
            </a:r>
          </a:p>
          <a:p>
            <a:pPr marL="0" lvl="4" indent="850391" defTabSz="425195">
              <a:spcBef>
                <a:spcPts val="400"/>
              </a:spcBef>
              <a:buSzTx/>
              <a:buNone/>
              <a:defRPr sz="3069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942192"/>
                </a:solidFill>
              </a:rPr>
              <a:t>filter(count &gt; 20, dest != "HNL")</a:t>
            </a:r>
            <a:r>
              <a:t> </a:t>
            </a:r>
            <a:r>
              <a:rPr>
                <a:solidFill>
                  <a:srgbClr val="595959"/>
                </a:solidFill>
              </a:rPr>
              <a:t>%&gt;%</a:t>
            </a:r>
          </a:p>
          <a:p>
            <a:pPr marL="0" lvl="4" indent="850391" defTabSz="425195">
              <a:spcBef>
                <a:spcPts val="400"/>
              </a:spcBef>
              <a:buSzTx/>
              <a:buNone/>
              <a:defRPr sz="3069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FF2600"/>
                </a:solidFill>
              </a:rPr>
              <a:t>ggplot(aes(x = dist, y = delay)) +</a:t>
            </a:r>
          </a:p>
          <a:p>
            <a:pPr marL="0" lvl="4" indent="850391" defTabSz="425195">
              <a:spcBef>
                <a:spcPts val="400"/>
              </a:spcBef>
              <a:buSzTx/>
              <a:buNone/>
              <a:defRPr sz="3069">
                <a:solidFill>
                  <a:srgbClr val="FF26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geom_point(aes(size = count), alpha = 1/3) +</a:t>
            </a:r>
          </a:p>
          <a:p>
            <a:pPr marL="0" lvl="4" indent="850391" defTabSz="425195">
              <a:spcBef>
                <a:spcPts val="400"/>
              </a:spcBef>
              <a:buSzTx/>
              <a:buNone/>
              <a:defRPr sz="3069">
                <a:solidFill>
                  <a:srgbClr val="FF26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geom_smooth(se = FALSE)</a:t>
            </a:r>
          </a:p>
        </p:txBody>
      </p:sp>
      <p:sp>
        <p:nvSpPr>
          <p:cNvPr id="446" name="Lets re-write our code using the pipe (%&gt;%) operator:"/>
          <p:cNvSpPr txBox="1"/>
          <p:nvPr/>
        </p:nvSpPr>
        <p:spPr>
          <a:xfrm>
            <a:off x="643615" y="3446007"/>
            <a:ext cx="23109471" cy="1513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5300"/>
              </a:spcBef>
              <a:defRPr sz="5200"/>
            </a:pPr>
            <a:r>
              <a:rPr dirty="0">
                <a:latin typeface="Lato Light" panose="020F0302020204030203" pitchFamily="34" charset="0"/>
              </a:rPr>
              <a:t>Let</a:t>
            </a:r>
            <a:r>
              <a:rPr lang="en-US" dirty="0">
                <a:latin typeface="Lato Light" panose="020F0302020204030203" pitchFamily="34" charset="0"/>
              </a:rPr>
              <a:t>'</a:t>
            </a:r>
            <a:r>
              <a:rPr dirty="0">
                <a:latin typeface="Lato Light" panose="020F0302020204030203" pitchFamily="34" charset="0"/>
              </a:rPr>
              <a:t>s re-write our code using the pipe </a:t>
            </a:r>
            <a:r>
              <a:rPr sz="5000" dirty="0">
                <a:latin typeface="Consolas"/>
                <a:ea typeface="Consolas"/>
                <a:cs typeface="Consolas"/>
                <a:sym typeface="Consolas"/>
              </a:rPr>
              <a:t>(%&gt;%)</a:t>
            </a:r>
            <a:r>
              <a:rPr lang="en-US" sz="5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dirty="0">
                <a:latin typeface="Lato Light" panose="020F0302020204030203" pitchFamily="34" charset="0"/>
              </a:rPr>
              <a:t>operator</a:t>
            </a:r>
            <a:r>
              <a:rPr dirty="0"/>
              <a:t>:</a:t>
            </a:r>
          </a:p>
        </p:txBody>
      </p:sp>
      <p:sp>
        <p:nvSpPr>
          <p:cNvPr id="447" name="This code does four things in a very efficient &amp; readable manner:…"/>
          <p:cNvSpPr txBox="1"/>
          <p:nvPr/>
        </p:nvSpPr>
        <p:spPr>
          <a:xfrm>
            <a:off x="15382566" y="6534964"/>
            <a:ext cx="8732343" cy="6655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fontScale="92500" lnSpcReduction="10000"/>
          </a:bodyPr>
          <a:lstStyle/>
          <a:p>
            <a:pPr algn="l" defTabSz="668655">
              <a:spcBef>
                <a:spcPts val="4200"/>
              </a:spcBef>
              <a:defRPr sz="4212"/>
            </a:pPr>
            <a:r>
              <a:rPr dirty="0">
                <a:latin typeface="Lato Light" panose="020F0302020204030203" pitchFamily="34" charset="0"/>
              </a:rPr>
              <a:t>This code does four things in a very </a:t>
            </a:r>
            <a:r>
              <a:rPr i="1" u="sng" dirty="0">
                <a:latin typeface="Lato Light" panose="020F0302020204030203" pitchFamily="34" charset="0"/>
                <a:ea typeface="Gill Sans"/>
                <a:cs typeface="Gill Sans"/>
                <a:sym typeface="Gill Sans"/>
              </a:rPr>
              <a:t>efficient</a:t>
            </a:r>
            <a:r>
              <a:rPr dirty="0">
                <a:latin typeface="Lato Light" panose="020F0302020204030203" pitchFamily="34" charset="0"/>
              </a:rPr>
              <a:t> &amp; </a:t>
            </a:r>
            <a:r>
              <a:rPr i="1" u="sng" dirty="0">
                <a:latin typeface="Lato Light" panose="020F0302020204030203" pitchFamily="34" charset="0"/>
                <a:ea typeface="Gill Sans"/>
                <a:cs typeface="Gill Sans"/>
                <a:sym typeface="Gill Sans"/>
              </a:rPr>
              <a:t>readable</a:t>
            </a:r>
            <a:r>
              <a:rPr dirty="0">
                <a:latin typeface="Lato Light" panose="020F0302020204030203" pitchFamily="34" charset="0"/>
              </a:rPr>
              <a:t> manner:</a:t>
            </a:r>
          </a:p>
          <a:p>
            <a:pPr marL="702087" indent="-702087" algn="l" defTabSz="668655">
              <a:spcBef>
                <a:spcPts val="4200"/>
              </a:spcBef>
              <a:buSzPct val="100000"/>
              <a:buAutoNum type="arabicPeriod"/>
              <a:defRPr sz="4212">
                <a:solidFill>
                  <a:srgbClr val="0433FF"/>
                </a:solidFill>
              </a:defRPr>
            </a:pPr>
            <a:r>
              <a:rPr dirty="0">
                <a:latin typeface="Lato Light" panose="020F0302020204030203" pitchFamily="34" charset="0"/>
              </a:rPr>
              <a:t>grouping by destination</a:t>
            </a:r>
          </a:p>
          <a:p>
            <a:pPr marL="702087" indent="-702087" algn="l" defTabSz="668655">
              <a:spcBef>
                <a:spcPts val="4200"/>
              </a:spcBef>
              <a:buSzPct val="100000"/>
              <a:buAutoNum type="arabicPeriod"/>
              <a:defRPr sz="4212">
                <a:solidFill>
                  <a:srgbClr val="AA7942"/>
                </a:solidFill>
              </a:defRPr>
            </a:pPr>
            <a:r>
              <a:rPr dirty="0">
                <a:latin typeface="Lato Light" panose="020F0302020204030203" pitchFamily="34" charset="0"/>
              </a:rPr>
              <a:t>summarizing count, distance, and delay</a:t>
            </a:r>
          </a:p>
          <a:p>
            <a:pPr marL="702087" indent="-702087" algn="l" defTabSz="668655">
              <a:spcBef>
                <a:spcPts val="4200"/>
              </a:spcBef>
              <a:buSzPct val="100000"/>
              <a:buAutoNum type="arabicPeriod"/>
              <a:defRPr sz="4212">
                <a:solidFill>
                  <a:srgbClr val="942192"/>
                </a:solidFill>
              </a:defRPr>
            </a:pPr>
            <a:r>
              <a:rPr dirty="0">
                <a:latin typeface="Lato Light" panose="020F0302020204030203" pitchFamily="34" charset="0"/>
              </a:rPr>
              <a:t>filtering out low counts and Honolulu</a:t>
            </a:r>
          </a:p>
          <a:p>
            <a:pPr marL="702087" indent="-702087" algn="l" defTabSz="668655">
              <a:spcBef>
                <a:spcPts val="4200"/>
              </a:spcBef>
              <a:buSzPct val="100000"/>
              <a:buAutoNum type="arabicPeriod"/>
              <a:defRPr sz="4212">
                <a:solidFill>
                  <a:srgbClr val="FF2600"/>
                </a:solidFill>
              </a:defRPr>
            </a:pPr>
            <a:r>
              <a:rPr dirty="0">
                <a:latin typeface="Lato Light" panose="020F0302020204030203" pitchFamily="34" charset="0"/>
              </a:rPr>
              <a:t>creating a plot</a:t>
            </a:r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treamlining our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streamlining our analysis</a:t>
            </a:r>
          </a:p>
        </p:txBody>
      </p:sp>
      <p:sp>
        <p:nvSpPr>
          <p:cNvPr id="450" name="flights %&gt;%…"/>
          <p:cNvSpPr txBox="1">
            <a:spLocks noGrp="1"/>
          </p:cNvSpPr>
          <p:nvPr>
            <p:ph type="body" sz="half" idx="1"/>
          </p:nvPr>
        </p:nvSpPr>
        <p:spPr>
          <a:xfrm>
            <a:off x="23475" y="6305599"/>
            <a:ext cx="15114136" cy="5742652"/>
          </a:xfrm>
          <a:prstGeom prst="rect">
            <a:avLst/>
          </a:prstGeom>
          <a:solidFill>
            <a:srgbClr val="E5E5E5"/>
          </a:solidFill>
        </p:spPr>
        <p:txBody>
          <a:bodyPr/>
          <a:lstStyle/>
          <a:p>
            <a:pPr marL="0" lvl="4" indent="850391" defTabSz="425195">
              <a:spcBef>
                <a:spcPts val="400"/>
              </a:spcBef>
              <a:buSzTx/>
              <a:buNone/>
              <a:defRPr sz="3069">
                <a:solidFill>
                  <a:srgbClr val="59595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595959">
                    <a:alpha val="30000"/>
                  </a:srgbClr>
                </a:solidFill>
              </a:rPr>
              <a:t>flights</a:t>
            </a:r>
            <a:r>
              <a:rPr dirty="0"/>
              <a:t> %&gt;%</a:t>
            </a:r>
          </a:p>
          <a:p>
            <a:pPr marL="0" lvl="4" indent="850391" defTabSz="425195">
              <a:spcBef>
                <a:spcPts val="400"/>
              </a:spcBef>
              <a:buSzTx/>
              <a:buNone/>
              <a:defRPr sz="3069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  </a:t>
            </a:r>
            <a:r>
              <a:rPr dirty="0" err="1">
                <a:solidFill>
                  <a:srgbClr val="0433FF">
                    <a:alpha val="30000"/>
                  </a:srgbClr>
                </a:solidFill>
              </a:rPr>
              <a:t>group_by</a:t>
            </a:r>
            <a:r>
              <a:rPr dirty="0">
                <a:solidFill>
                  <a:srgbClr val="0433FF">
                    <a:alpha val="30000"/>
                  </a:srgbClr>
                </a:solidFill>
              </a:rPr>
              <a:t>(</a:t>
            </a:r>
            <a:r>
              <a:rPr dirty="0" err="1">
                <a:solidFill>
                  <a:srgbClr val="0433FF">
                    <a:alpha val="30000"/>
                  </a:srgbClr>
                </a:solidFill>
              </a:rPr>
              <a:t>dest</a:t>
            </a:r>
            <a:r>
              <a:rPr dirty="0">
                <a:solidFill>
                  <a:srgbClr val="0433FF">
                    <a:alpha val="30000"/>
                  </a:srgbClr>
                </a:solidFill>
              </a:rPr>
              <a:t>)</a:t>
            </a:r>
            <a:r>
              <a:rPr dirty="0"/>
              <a:t> </a:t>
            </a:r>
            <a:r>
              <a:rPr dirty="0">
                <a:solidFill>
                  <a:srgbClr val="595959"/>
                </a:solidFill>
              </a:rPr>
              <a:t>%&gt;%</a:t>
            </a:r>
          </a:p>
          <a:p>
            <a:pPr marL="0" lvl="4" indent="850391" defTabSz="425195">
              <a:spcBef>
                <a:spcPts val="400"/>
              </a:spcBef>
              <a:buSzTx/>
              <a:buNone/>
              <a:defRPr sz="3069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  </a:t>
            </a:r>
            <a:r>
              <a:rPr dirty="0" err="1">
                <a:solidFill>
                  <a:srgbClr val="AA7942">
                    <a:alpha val="30000"/>
                  </a:srgbClr>
                </a:solidFill>
              </a:rPr>
              <a:t>summarise</a:t>
            </a:r>
            <a:r>
              <a:rPr dirty="0">
                <a:solidFill>
                  <a:srgbClr val="AA7942">
                    <a:alpha val="30000"/>
                  </a:srgbClr>
                </a:solidFill>
              </a:rPr>
              <a:t>(count = n(),</a:t>
            </a:r>
          </a:p>
          <a:p>
            <a:pPr marL="0" lvl="4" indent="850391" defTabSz="425195">
              <a:spcBef>
                <a:spcPts val="400"/>
              </a:spcBef>
              <a:buSzTx/>
              <a:buNone/>
              <a:defRPr sz="3069">
                <a:solidFill>
                  <a:srgbClr val="AA7942">
                    <a:alpha val="30000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            </a:t>
            </a:r>
            <a:r>
              <a:rPr dirty="0" err="1"/>
              <a:t>dist</a:t>
            </a:r>
            <a:r>
              <a:rPr dirty="0"/>
              <a:t> = mean(distance, na.rm = TRUE),</a:t>
            </a:r>
          </a:p>
          <a:p>
            <a:pPr marL="0" lvl="4" indent="850391" defTabSz="425195">
              <a:spcBef>
                <a:spcPts val="400"/>
              </a:spcBef>
              <a:buSzTx/>
              <a:buNone/>
              <a:defRPr sz="3069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AA7942">
                    <a:alpha val="30000"/>
                  </a:srgbClr>
                </a:solidFill>
              </a:rPr>
              <a:t>                  delay = mean(</a:t>
            </a:r>
            <a:r>
              <a:rPr dirty="0" err="1">
                <a:solidFill>
                  <a:srgbClr val="AA7942">
                    <a:alpha val="30000"/>
                  </a:srgbClr>
                </a:solidFill>
              </a:rPr>
              <a:t>arr_delay</a:t>
            </a:r>
            <a:r>
              <a:rPr dirty="0">
                <a:solidFill>
                  <a:srgbClr val="AA7942">
                    <a:alpha val="30000"/>
                  </a:srgbClr>
                </a:solidFill>
              </a:rPr>
              <a:t>, na.rm = TRUE))</a:t>
            </a:r>
            <a:r>
              <a:rPr dirty="0"/>
              <a:t> </a:t>
            </a:r>
            <a:r>
              <a:rPr dirty="0">
                <a:solidFill>
                  <a:srgbClr val="595959"/>
                </a:solidFill>
              </a:rPr>
              <a:t>%&gt;%</a:t>
            </a:r>
          </a:p>
          <a:p>
            <a:pPr marL="0" lvl="4" indent="850391" defTabSz="425195">
              <a:spcBef>
                <a:spcPts val="400"/>
              </a:spcBef>
              <a:buSzTx/>
              <a:buNone/>
              <a:defRPr sz="3069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  </a:t>
            </a:r>
            <a:r>
              <a:rPr dirty="0">
                <a:solidFill>
                  <a:srgbClr val="942192">
                    <a:alpha val="30000"/>
                  </a:srgbClr>
                </a:solidFill>
              </a:rPr>
              <a:t>filter(count &gt; 20, </a:t>
            </a:r>
            <a:r>
              <a:rPr dirty="0" err="1">
                <a:solidFill>
                  <a:srgbClr val="942192">
                    <a:alpha val="30000"/>
                  </a:srgbClr>
                </a:solidFill>
              </a:rPr>
              <a:t>dest</a:t>
            </a:r>
            <a:r>
              <a:rPr dirty="0">
                <a:solidFill>
                  <a:srgbClr val="942192">
                    <a:alpha val="30000"/>
                  </a:srgbClr>
                </a:solidFill>
              </a:rPr>
              <a:t> != "HNL")</a:t>
            </a:r>
            <a:r>
              <a:rPr dirty="0"/>
              <a:t> </a:t>
            </a:r>
            <a:r>
              <a:rPr dirty="0">
                <a:solidFill>
                  <a:srgbClr val="595959"/>
                </a:solidFill>
              </a:rPr>
              <a:t>%&gt;%</a:t>
            </a:r>
          </a:p>
          <a:p>
            <a:pPr marL="0" lvl="4" indent="850391" defTabSz="425195">
              <a:spcBef>
                <a:spcPts val="400"/>
              </a:spcBef>
              <a:buSzTx/>
              <a:buNone/>
              <a:defRPr sz="3069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  </a:t>
            </a:r>
            <a:r>
              <a:rPr dirty="0" err="1">
                <a:solidFill>
                  <a:srgbClr val="FF2600">
                    <a:alpha val="30000"/>
                  </a:srgbClr>
                </a:solidFill>
              </a:rPr>
              <a:t>ggplot</a:t>
            </a:r>
            <a:r>
              <a:rPr dirty="0">
                <a:solidFill>
                  <a:srgbClr val="FF2600">
                    <a:alpha val="30000"/>
                  </a:srgbClr>
                </a:solidFill>
              </a:rPr>
              <a:t>(</a:t>
            </a:r>
            <a:r>
              <a:rPr dirty="0" err="1">
                <a:solidFill>
                  <a:srgbClr val="FF2600">
                    <a:alpha val="30000"/>
                  </a:srgbClr>
                </a:solidFill>
              </a:rPr>
              <a:t>aes</a:t>
            </a:r>
            <a:r>
              <a:rPr dirty="0">
                <a:solidFill>
                  <a:srgbClr val="FF2600">
                    <a:alpha val="30000"/>
                  </a:srgbClr>
                </a:solidFill>
              </a:rPr>
              <a:t>(x = </a:t>
            </a:r>
            <a:r>
              <a:rPr dirty="0" err="1">
                <a:solidFill>
                  <a:srgbClr val="FF2600">
                    <a:alpha val="30000"/>
                  </a:srgbClr>
                </a:solidFill>
              </a:rPr>
              <a:t>dist</a:t>
            </a:r>
            <a:r>
              <a:rPr dirty="0">
                <a:solidFill>
                  <a:srgbClr val="FF2600">
                    <a:alpha val="30000"/>
                  </a:srgbClr>
                </a:solidFill>
              </a:rPr>
              <a:t>, y = delay))</a:t>
            </a:r>
            <a:r>
              <a:rPr dirty="0">
                <a:solidFill>
                  <a:srgbClr val="FF2600"/>
                </a:solidFill>
              </a:rPr>
              <a:t> </a:t>
            </a:r>
            <a:r>
              <a:rPr dirty="0">
                <a:solidFill>
                  <a:srgbClr val="535353"/>
                </a:solidFill>
              </a:rPr>
              <a:t>+</a:t>
            </a:r>
            <a:endParaRPr dirty="0">
              <a:solidFill>
                <a:srgbClr val="FF2600"/>
              </a:solidFill>
            </a:endParaRPr>
          </a:p>
          <a:p>
            <a:pPr marL="0" lvl="4" indent="850391" defTabSz="425195">
              <a:spcBef>
                <a:spcPts val="400"/>
              </a:spcBef>
              <a:buSzTx/>
              <a:buNone/>
              <a:defRPr sz="3069">
                <a:solidFill>
                  <a:srgbClr val="FF26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         </a:t>
            </a:r>
            <a:r>
              <a:rPr dirty="0" err="1">
                <a:solidFill>
                  <a:srgbClr val="FF2600">
                    <a:alpha val="30000"/>
                  </a:srgbClr>
                </a:solidFill>
              </a:rPr>
              <a:t>geom_point</a:t>
            </a:r>
            <a:r>
              <a:rPr dirty="0">
                <a:solidFill>
                  <a:srgbClr val="FF2600">
                    <a:alpha val="30000"/>
                  </a:srgbClr>
                </a:solidFill>
              </a:rPr>
              <a:t>(</a:t>
            </a:r>
            <a:r>
              <a:rPr dirty="0" err="1">
                <a:solidFill>
                  <a:srgbClr val="FF2600">
                    <a:alpha val="30000"/>
                  </a:srgbClr>
                </a:solidFill>
              </a:rPr>
              <a:t>aes</a:t>
            </a:r>
            <a:r>
              <a:rPr dirty="0">
                <a:solidFill>
                  <a:srgbClr val="FF2600">
                    <a:alpha val="30000"/>
                  </a:srgbClr>
                </a:solidFill>
              </a:rPr>
              <a:t>(size = count), alpha = 1/3)</a:t>
            </a:r>
            <a:r>
              <a:rPr dirty="0"/>
              <a:t> </a:t>
            </a:r>
            <a:r>
              <a:rPr dirty="0">
                <a:solidFill>
                  <a:srgbClr val="535353"/>
                </a:solidFill>
              </a:rPr>
              <a:t>+</a:t>
            </a:r>
          </a:p>
          <a:p>
            <a:pPr marL="0" lvl="4" indent="850391" defTabSz="425195">
              <a:spcBef>
                <a:spcPts val="400"/>
              </a:spcBef>
              <a:buSzTx/>
              <a:buNone/>
              <a:defRPr sz="3069">
                <a:solidFill>
                  <a:srgbClr val="FF26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         </a:t>
            </a:r>
            <a:r>
              <a:rPr dirty="0" err="1">
                <a:solidFill>
                  <a:srgbClr val="FF2600">
                    <a:alpha val="30000"/>
                  </a:srgbClr>
                </a:solidFill>
              </a:rPr>
              <a:t>geom_smooth</a:t>
            </a:r>
            <a:r>
              <a:rPr dirty="0">
                <a:solidFill>
                  <a:srgbClr val="FF2600">
                    <a:alpha val="30000"/>
                  </a:srgbClr>
                </a:solidFill>
              </a:rPr>
              <a:t>(se = FALSE)</a:t>
            </a:r>
          </a:p>
        </p:txBody>
      </p:sp>
      <p:sp>
        <p:nvSpPr>
          <p:cNvPr id="451" name="Lets re-write our code using the pipe (%&gt;%) operator:"/>
          <p:cNvSpPr txBox="1"/>
          <p:nvPr/>
        </p:nvSpPr>
        <p:spPr>
          <a:xfrm>
            <a:off x="643615" y="3446007"/>
            <a:ext cx="23109471" cy="1513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5300"/>
              </a:spcBef>
              <a:defRPr sz="5200"/>
            </a:pPr>
            <a:r>
              <a:rPr dirty="0">
                <a:latin typeface="Lato Light" panose="020F0302020204030203" pitchFamily="34" charset="0"/>
              </a:rPr>
              <a:t>Let</a:t>
            </a:r>
            <a:r>
              <a:rPr lang="en-US" dirty="0">
                <a:latin typeface="Lato Light" panose="020F0302020204030203" pitchFamily="34" charset="0"/>
              </a:rPr>
              <a:t>'</a:t>
            </a:r>
            <a:r>
              <a:rPr dirty="0">
                <a:latin typeface="Lato Light" panose="020F0302020204030203" pitchFamily="34" charset="0"/>
              </a:rPr>
              <a:t>s re-write our code using the pipe </a:t>
            </a:r>
            <a:r>
              <a:rPr sz="5000" dirty="0">
                <a:latin typeface="Consolas"/>
                <a:ea typeface="Consolas"/>
                <a:cs typeface="Consolas"/>
                <a:sym typeface="Consolas"/>
              </a:rPr>
              <a:t>(%&gt;%) </a:t>
            </a:r>
            <a:r>
              <a:rPr dirty="0">
                <a:latin typeface="Lato Light" panose="020F0302020204030203" pitchFamily="34" charset="0"/>
              </a:rPr>
              <a:t>operator</a:t>
            </a:r>
            <a:r>
              <a:rPr dirty="0"/>
              <a:t>:</a:t>
            </a:r>
          </a:p>
        </p:txBody>
      </p:sp>
      <p:pic>
        <p:nvPicPr>
          <p:cNvPr id="1026" name="Picture 2" descr="Image result for y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631" y="5777866"/>
            <a:ext cx="6798118" cy="679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treamlining our analysis"/>
          <p:cNvSpPr txBox="1">
            <a:spLocks noGrp="1"/>
          </p:cNvSpPr>
          <p:nvPr>
            <p:ph type="title"/>
          </p:nvPr>
        </p:nvSpPr>
        <p:spPr>
          <a:xfrm>
            <a:off x="673100" y="60633"/>
            <a:ext cx="23050500" cy="342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Communicate WITH the TIDYVERSE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62" y="2901284"/>
            <a:ext cx="23879175" cy="1041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76901"/>
      </p:ext>
    </p:extLst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treamlining our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87" y="355600"/>
            <a:ext cx="23936325" cy="10048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59510" y="10563756"/>
            <a:ext cx="20873884" cy="24109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dirty="0">
                <a:latin typeface="Lato Light" panose="020F0302020204030203" pitchFamily="34" charset="0"/>
              </a:rPr>
              <a:t>Source from Hadley Wickham, February 2019: </a:t>
            </a:r>
            <a:r>
              <a:rPr lang="en-US" dirty="0">
                <a:latin typeface="Lato Light" panose="020F0302020204030203" pitchFamily="34" charset="0"/>
                <a:hlinkClick r:id="rId3"/>
              </a:rPr>
              <a:t>https://speakerdeck.com/hadley/welcome-to-the-tidyverse</a:t>
            </a:r>
            <a:endParaRPr lang="en-US" dirty="0">
              <a:latin typeface="Lato Light" panose="020F0302020204030203" pitchFamily="34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dirty="0">
                <a:latin typeface="Lato Light" panose="020F0302020204030203" pitchFamily="34" charset="0"/>
              </a:rPr>
              <a:t>Reverse assignment operator  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Lato Light" panose="020F0302020204030203" pitchFamily="34" charset="0"/>
              <a:sym typeface="Gill Sans Light"/>
            </a:endParaRPr>
          </a:p>
        </p:txBody>
      </p:sp>
      <p:pic>
        <p:nvPicPr>
          <p:cNvPr id="3" name="Picture 2" descr="Image result for south park shocked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1385" y="11110452"/>
            <a:ext cx="4642615" cy="261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042418"/>
      </p:ext>
    </p:extLst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OPERATOR KEYBOARD SHORTCUT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600" dirty="0"/>
              <a:t>Ctrl + Shift + M</a:t>
            </a:r>
          </a:p>
        </p:txBody>
      </p:sp>
    </p:spTree>
    <p:extLst>
      <p:ext uri="{BB962C8B-B14F-4D97-AF65-F5344CB8AC3E}">
        <p14:creationId xmlns:p14="http://schemas.microsoft.com/office/powerpoint/2010/main" val="5739002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Other </a:t>
            </a:r>
            <a:r>
              <a:rPr lang="en-US" sz="6000" dirty="0" err="1"/>
              <a:t>Tidyverse</a:t>
            </a:r>
            <a:r>
              <a:rPr lang="en-US" sz="6000" dirty="0"/>
              <a:t> Packages not Automatically Loaded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3835400"/>
            <a:ext cx="9041423" cy="8864600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The </a:t>
            </a:r>
            <a:r>
              <a:rPr lang="en-US" dirty="0" err="1"/>
              <a:t>Tidyverse</a:t>
            </a:r>
            <a:r>
              <a:rPr lang="en-US" dirty="0"/>
              <a:t> also includes many other packages that are not automatically loaded with </a:t>
            </a:r>
            <a:r>
              <a:rPr lang="en-US" sz="4800" dirty="0">
                <a:latin typeface="Monaco" panose="020B0509030404040204" pitchFamily="49" charset="0"/>
              </a:rPr>
              <a:t>library(</a:t>
            </a:r>
            <a:r>
              <a:rPr lang="en-US" sz="4800" dirty="0" err="1">
                <a:latin typeface="Monaco" panose="020B0509030404040204" pitchFamily="49" charset="0"/>
              </a:rPr>
              <a:t>tidyverse</a:t>
            </a:r>
            <a:r>
              <a:rPr lang="en-US" sz="4800" dirty="0">
                <a:latin typeface="Monaco" panose="020B0509030404040204" pitchFamily="49" charset="0"/>
              </a:rPr>
              <a:t>)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Use </a:t>
            </a:r>
            <a:r>
              <a:rPr lang="en-US" sz="4800" dirty="0">
                <a:latin typeface="Monaco" panose="020B0509030404040204" pitchFamily="49" charset="0"/>
              </a:rPr>
              <a:t>library()</a:t>
            </a:r>
            <a:r>
              <a:rPr lang="en-US" dirty="0"/>
              <a:t> to load each package and leverage its more specialized capabilities.</a:t>
            </a:r>
          </a:p>
        </p:txBody>
      </p:sp>
      <p:sp>
        <p:nvSpPr>
          <p:cNvPr id="4" name="# Slowest…"/>
          <p:cNvSpPr txBox="1"/>
          <p:nvPr/>
        </p:nvSpPr>
        <p:spPr>
          <a:xfrm>
            <a:off x="10441354" y="3784600"/>
            <a:ext cx="13942645" cy="7503470"/>
          </a:xfrm>
          <a:prstGeom prst="rect">
            <a:avLst/>
          </a:prstGeom>
          <a:solidFill>
            <a:srgbClr val="E5E5E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/>
          <a:p>
            <a:pPr lvl="5" algn="l" defTabSz="457200">
              <a:spcBef>
                <a:spcPts val="500"/>
              </a:spcBef>
              <a:defRPr sz="30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dirty="0"/>
          </a:p>
          <a:p>
            <a:pPr lvl="5" algn="l" defTabSz="457200">
              <a:spcBef>
                <a:spcPts val="500"/>
              </a:spcBef>
              <a:defRPr sz="30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rgbClr val="00B050"/>
                </a:solidFill>
              </a:rPr>
              <a:t># load core </a:t>
            </a:r>
            <a:r>
              <a:rPr lang="en-US" dirty="0" err="1">
                <a:solidFill>
                  <a:srgbClr val="00B050"/>
                </a:solidFill>
              </a:rPr>
              <a:t>tidyverse</a:t>
            </a:r>
            <a:r>
              <a:rPr lang="en-US" dirty="0">
                <a:solidFill>
                  <a:srgbClr val="00B050"/>
                </a:solidFill>
              </a:rPr>
              <a:t> packages</a:t>
            </a:r>
          </a:p>
          <a:p>
            <a:pPr lvl="5" algn="l" defTabSz="457200">
              <a:spcBef>
                <a:spcPts val="500"/>
              </a:spcBef>
              <a:defRPr sz="30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/>
              <a:t>library(</a:t>
            </a:r>
            <a:r>
              <a:rPr lang="en-US" dirty="0" err="1"/>
              <a:t>tidyverse</a:t>
            </a:r>
            <a:r>
              <a:rPr lang="en-US" dirty="0"/>
              <a:t>)</a:t>
            </a:r>
          </a:p>
          <a:p>
            <a:pPr lvl="5" algn="l" defTabSz="457200">
              <a:spcBef>
                <a:spcPts val="500"/>
              </a:spcBef>
              <a:defRPr sz="30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dirty="0"/>
          </a:p>
          <a:p>
            <a:pPr lvl="5" algn="l" defTabSz="457200">
              <a:spcBef>
                <a:spcPts val="500"/>
              </a:spcBef>
              <a:defRPr sz="30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rgbClr val="00B050"/>
                </a:solidFill>
              </a:rPr>
              <a:t># load other non-core </a:t>
            </a:r>
            <a:r>
              <a:rPr lang="en-US" dirty="0" err="1">
                <a:solidFill>
                  <a:srgbClr val="00B050"/>
                </a:solidFill>
              </a:rPr>
              <a:t>tidyverse</a:t>
            </a:r>
            <a:r>
              <a:rPr lang="en-US" dirty="0">
                <a:solidFill>
                  <a:srgbClr val="00B050"/>
                </a:solidFill>
              </a:rPr>
              <a:t> packages</a:t>
            </a:r>
          </a:p>
          <a:p>
            <a:pPr lvl="5" algn="l" defTabSz="457200">
              <a:spcBef>
                <a:spcPts val="500"/>
              </a:spcBef>
              <a:defRPr sz="30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rgbClr val="00B050"/>
                </a:solidFill>
              </a:rPr>
              <a:t># these aren’t the only non-core </a:t>
            </a:r>
            <a:r>
              <a:rPr lang="en-US" dirty="0" err="1">
                <a:solidFill>
                  <a:srgbClr val="00B050"/>
                </a:solidFill>
              </a:rPr>
              <a:t>tidyverse</a:t>
            </a:r>
            <a:r>
              <a:rPr lang="en-US" dirty="0">
                <a:solidFill>
                  <a:srgbClr val="00B050"/>
                </a:solidFill>
              </a:rPr>
              <a:t> packages</a:t>
            </a:r>
          </a:p>
          <a:p>
            <a:pPr lvl="5" algn="l" defTabSz="457200">
              <a:spcBef>
                <a:spcPts val="500"/>
              </a:spcBef>
              <a:defRPr sz="30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tx1"/>
                </a:solidFill>
              </a:rPr>
              <a:t>library(</a:t>
            </a:r>
            <a:r>
              <a:rPr lang="en-US" dirty="0" err="1">
                <a:solidFill>
                  <a:schemeClr val="tx1"/>
                </a:solidFill>
              </a:rPr>
              <a:t>readxl</a:t>
            </a:r>
            <a:r>
              <a:rPr lang="en-US" dirty="0">
                <a:solidFill>
                  <a:schemeClr val="tx1"/>
                </a:solidFill>
              </a:rPr>
              <a:t>)     # reading excel spreadsheets</a:t>
            </a:r>
          </a:p>
          <a:p>
            <a:pPr lvl="5" algn="l" defTabSz="457200">
              <a:spcBef>
                <a:spcPts val="500"/>
              </a:spcBef>
              <a:defRPr sz="30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tx1"/>
                </a:solidFill>
              </a:rPr>
              <a:t>library(</a:t>
            </a:r>
            <a:r>
              <a:rPr lang="en-US" dirty="0" err="1">
                <a:solidFill>
                  <a:schemeClr val="tx1"/>
                </a:solidFill>
              </a:rPr>
              <a:t>lubridate</a:t>
            </a:r>
            <a:r>
              <a:rPr lang="en-US" dirty="0">
                <a:solidFill>
                  <a:schemeClr val="tx1"/>
                </a:solidFill>
              </a:rPr>
              <a:t>)  # working with dates and </a:t>
            </a:r>
            <a:r>
              <a:rPr lang="en-US" dirty="0" err="1">
                <a:solidFill>
                  <a:schemeClr val="tx1"/>
                </a:solidFill>
              </a:rPr>
              <a:t>datetimes</a:t>
            </a:r>
            <a:endParaRPr lang="en-US" dirty="0">
              <a:solidFill>
                <a:schemeClr val="tx1"/>
              </a:solidFill>
            </a:endParaRPr>
          </a:p>
          <a:p>
            <a:pPr lvl="5" algn="l" defTabSz="457200">
              <a:spcBef>
                <a:spcPts val="500"/>
              </a:spcBef>
              <a:defRPr sz="30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tx1"/>
                </a:solidFill>
              </a:rPr>
              <a:t>library(</a:t>
            </a:r>
            <a:r>
              <a:rPr lang="en-US" dirty="0" err="1">
                <a:solidFill>
                  <a:schemeClr val="tx1"/>
                </a:solidFill>
              </a:rPr>
              <a:t>magrittr</a:t>
            </a:r>
            <a:r>
              <a:rPr lang="en-US" dirty="0">
                <a:solidFill>
                  <a:schemeClr val="tx1"/>
                </a:solidFill>
              </a:rPr>
              <a:t>)   # additional pipe operators</a:t>
            </a:r>
          </a:p>
          <a:p>
            <a:pPr lvl="5" algn="l" defTabSz="457200">
              <a:spcBef>
                <a:spcPts val="500"/>
              </a:spcBef>
              <a:defRPr sz="30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tx1"/>
                </a:solidFill>
              </a:rPr>
              <a:t>library(glue)       # an alternative to paste</a:t>
            </a:r>
          </a:p>
          <a:p>
            <a:pPr lvl="5" algn="l" defTabSz="457200">
              <a:spcBef>
                <a:spcPts val="500"/>
              </a:spcBef>
              <a:defRPr sz="30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72082"/>
      </p:ext>
    </p:extLst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Your turn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493"/>
                </a:solidFill>
              </a:defRPr>
            </a:lvl1pPr>
          </a:lstStyle>
          <a:p>
            <a:r>
              <a:t>Your turn!</a:t>
            </a:r>
          </a:p>
        </p:txBody>
      </p:sp>
      <p:sp>
        <p:nvSpPr>
          <p:cNvPr id="455" name="Using the pipe operator follow these steps with the flight data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553084">
              <a:spcBef>
                <a:spcPts val="4300"/>
              </a:spcBef>
              <a:buSzTx/>
              <a:buNone/>
              <a:defRPr sz="5360">
                <a:solidFill>
                  <a:srgbClr val="005493"/>
                </a:solidFill>
              </a:defRPr>
            </a:pPr>
            <a:r>
              <a:t>Using the pipe operator follow these steps with the flight data:</a:t>
            </a:r>
          </a:p>
          <a:p>
            <a:pPr marL="893444" indent="-893444" defTabSz="553084">
              <a:spcBef>
                <a:spcPts val="4300"/>
              </a:spcBef>
              <a:buSzPct val="100000"/>
              <a:buAutoNum type="arabicPeriod"/>
              <a:defRPr sz="5360">
                <a:solidFill>
                  <a:srgbClr val="005493"/>
                </a:solidFill>
              </a:defRPr>
            </a:pPr>
            <a:r>
              <a:t>filter out missing values that exist in the tail number variable</a:t>
            </a:r>
          </a:p>
          <a:p>
            <a:pPr marL="893444" indent="-893444" defTabSz="553084">
              <a:spcBef>
                <a:spcPts val="4300"/>
              </a:spcBef>
              <a:buSzPct val="100000"/>
              <a:buAutoNum type="arabicPeriod"/>
              <a:defRPr sz="5360">
                <a:solidFill>
                  <a:srgbClr val="005493"/>
                </a:solidFill>
              </a:defRPr>
            </a:pPr>
            <a:r>
              <a:t>group the data by tail number</a:t>
            </a:r>
          </a:p>
          <a:p>
            <a:pPr marL="893444" indent="-893444" defTabSz="553084">
              <a:spcBef>
                <a:spcPts val="4300"/>
              </a:spcBef>
              <a:buSzPct val="100000"/>
              <a:buAutoNum type="arabicPeriod"/>
              <a:defRPr sz="5360">
                <a:solidFill>
                  <a:srgbClr val="005493"/>
                </a:solidFill>
              </a:defRPr>
            </a:pPr>
            <a:r>
              <a:t>calculate the average arrival delay and the number of observations by tail number </a:t>
            </a:r>
          </a:p>
          <a:p>
            <a:pPr marL="893444" indent="-893444" defTabSz="553084">
              <a:spcBef>
                <a:spcPts val="4300"/>
              </a:spcBef>
              <a:buSzPct val="100000"/>
              <a:buAutoNum type="arabicPeriod"/>
              <a:defRPr sz="5360">
                <a:solidFill>
                  <a:srgbClr val="005493"/>
                </a:solidFill>
              </a:defRPr>
            </a:pPr>
            <a:r>
              <a:t>arrange the average delays in descending order </a:t>
            </a:r>
          </a:p>
        </p:txBody>
      </p:sp>
    </p:spTree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Solution</a:t>
            </a:r>
          </a:p>
        </p:txBody>
      </p:sp>
      <p:sp>
        <p:nvSpPr>
          <p:cNvPr id="458" name="flights %&gt;%…"/>
          <p:cNvSpPr txBox="1">
            <a:spLocks noGrp="1"/>
          </p:cNvSpPr>
          <p:nvPr>
            <p:ph type="body" idx="1"/>
          </p:nvPr>
        </p:nvSpPr>
        <p:spPr>
          <a:xfrm>
            <a:off x="42191" y="3355864"/>
            <a:ext cx="23753531" cy="11178795"/>
          </a:xfrm>
          <a:prstGeom prst="rect">
            <a:avLst/>
          </a:prstGeom>
          <a:solidFill>
            <a:srgbClr val="E5E5E5"/>
          </a:solidFill>
        </p:spPr>
        <p:txBody>
          <a:bodyPr/>
          <a:lstStyle/>
          <a:p>
            <a:pPr marL="0" lvl="6" indent="1097280" defTabSz="660400">
              <a:lnSpc>
                <a:spcPct val="120000"/>
              </a:lnSpc>
              <a:spcBef>
                <a:spcPts val="0"/>
              </a:spcBef>
              <a:buSzTx/>
              <a:buNone/>
              <a:defRPr sz="264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flights %&gt;%</a:t>
            </a:r>
          </a:p>
          <a:p>
            <a:pPr marL="0" lvl="6" indent="1097280" defTabSz="660400">
              <a:lnSpc>
                <a:spcPct val="120000"/>
              </a:lnSpc>
              <a:spcBef>
                <a:spcPts val="0"/>
              </a:spcBef>
              <a:buSzTx/>
              <a:buNone/>
              <a:defRPr sz="264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filter(!is.na(tailnum)) %&gt;%</a:t>
            </a:r>
          </a:p>
          <a:p>
            <a:pPr marL="0" lvl="6" indent="1097280" defTabSz="660400">
              <a:lnSpc>
                <a:spcPct val="120000"/>
              </a:lnSpc>
              <a:spcBef>
                <a:spcPts val="0"/>
              </a:spcBef>
              <a:buSzTx/>
              <a:buNone/>
              <a:defRPr sz="264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group_by(tailnum) %&gt;%</a:t>
            </a:r>
          </a:p>
          <a:p>
            <a:pPr marL="0" lvl="6" indent="1097280" defTabSz="660400">
              <a:lnSpc>
                <a:spcPct val="120000"/>
              </a:lnSpc>
              <a:spcBef>
                <a:spcPts val="0"/>
              </a:spcBef>
              <a:buSzTx/>
              <a:buNone/>
              <a:defRPr sz="264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summarise(</a:t>
            </a:r>
          </a:p>
          <a:p>
            <a:pPr marL="0" lvl="6" indent="1097280" defTabSz="660400">
              <a:lnSpc>
                <a:spcPct val="120000"/>
              </a:lnSpc>
              <a:spcBef>
                <a:spcPts val="0"/>
              </a:spcBef>
              <a:buSzTx/>
              <a:buNone/>
              <a:defRPr sz="264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delay = mean(arr_delay, na.rm = TRUE),</a:t>
            </a:r>
          </a:p>
          <a:p>
            <a:pPr marL="0" lvl="6" indent="1097280" defTabSz="660400">
              <a:lnSpc>
                <a:spcPct val="120000"/>
              </a:lnSpc>
              <a:spcBef>
                <a:spcPts val="0"/>
              </a:spcBef>
              <a:buSzTx/>
              <a:buNone/>
              <a:defRPr sz="264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n = n()) %&gt;%</a:t>
            </a:r>
          </a:p>
          <a:p>
            <a:pPr marL="0" lvl="6" indent="1097280" defTabSz="660400">
              <a:lnSpc>
                <a:spcPct val="120000"/>
              </a:lnSpc>
              <a:spcBef>
                <a:spcPts val="0"/>
              </a:spcBef>
              <a:buSzTx/>
              <a:buNone/>
              <a:defRPr sz="264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arrange(desc(delay))</a:t>
            </a:r>
          </a:p>
          <a:p>
            <a:pPr marL="0" lvl="6" indent="1097280" defTabSz="660400">
              <a:lnSpc>
                <a:spcPct val="120000"/>
              </a:lnSpc>
              <a:spcBef>
                <a:spcPts val="0"/>
              </a:spcBef>
              <a:buSzTx/>
              <a:buNone/>
              <a:defRPr sz="2640">
                <a:solidFill>
                  <a:srgbClr val="85888D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 A tibble: 4,043 x 3</a:t>
            </a:r>
          </a:p>
          <a:p>
            <a:pPr marL="0" lvl="6" indent="1097280" defTabSz="660400">
              <a:lnSpc>
                <a:spcPct val="120000"/>
              </a:lnSpc>
              <a:spcBef>
                <a:spcPts val="0"/>
              </a:spcBef>
              <a:buSzTx/>
              <a:buNone/>
              <a:defRPr sz="2640">
                <a:solidFill>
                  <a:srgbClr val="85888D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tailnum    delay     n</a:t>
            </a:r>
          </a:p>
          <a:p>
            <a:pPr marL="0" lvl="6" indent="1097280" defTabSz="660400">
              <a:lnSpc>
                <a:spcPct val="120000"/>
              </a:lnSpc>
              <a:spcBef>
                <a:spcPts val="0"/>
              </a:spcBef>
              <a:buSzTx/>
              <a:buNone/>
              <a:defRPr sz="2640">
                <a:solidFill>
                  <a:srgbClr val="85888D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&lt;chr&gt;    &lt;dbl&gt; &lt;int&gt;</a:t>
            </a:r>
          </a:p>
          <a:p>
            <a:pPr marL="0" lvl="6" indent="1097280" defTabSz="660400">
              <a:lnSpc>
                <a:spcPct val="120000"/>
              </a:lnSpc>
              <a:spcBef>
                <a:spcPts val="0"/>
              </a:spcBef>
              <a:buSzTx/>
              <a:buNone/>
              <a:defRPr sz="2640">
                <a:solidFill>
                  <a:srgbClr val="85888D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1  N844MH 320.0000     1</a:t>
            </a:r>
          </a:p>
          <a:p>
            <a:pPr marL="0" lvl="6" indent="1097280" defTabSz="660400">
              <a:lnSpc>
                <a:spcPct val="120000"/>
              </a:lnSpc>
              <a:spcBef>
                <a:spcPts val="0"/>
              </a:spcBef>
              <a:buSzTx/>
              <a:buNone/>
              <a:defRPr sz="2640">
                <a:solidFill>
                  <a:srgbClr val="85888D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2  N911DA 294.0000     1</a:t>
            </a:r>
          </a:p>
          <a:p>
            <a:pPr marL="0" lvl="6" indent="1097280" defTabSz="660400">
              <a:lnSpc>
                <a:spcPct val="120000"/>
              </a:lnSpc>
              <a:spcBef>
                <a:spcPts val="0"/>
              </a:spcBef>
              <a:buSzTx/>
              <a:buNone/>
              <a:defRPr sz="2640">
                <a:solidFill>
                  <a:srgbClr val="85888D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3  N922EV 276.0000     1</a:t>
            </a:r>
          </a:p>
          <a:p>
            <a:pPr marL="0" lvl="6" indent="1097280" defTabSz="660400">
              <a:lnSpc>
                <a:spcPct val="120000"/>
              </a:lnSpc>
              <a:spcBef>
                <a:spcPts val="0"/>
              </a:spcBef>
              <a:buSzTx/>
              <a:buNone/>
              <a:defRPr sz="2640">
                <a:solidFill>
                  <a:srgbClr val="85888D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4  N587NW 264.0000     1</a:t>
            </a:r>
          </a:p>
          <a:p>
            <a:pPr marL="0" lvl="6" indent="1097280" defTabSz="660400">
              <a:lnSpc>
                <a:spcPct val="120000"/>
              </a:lnSpc>
              <a:spcBef>
                <a:spcPts val="0"/>
              </a:spcBef>
              <a:buSzTx/>
              <a:buNone/>
              <a:defRPr sz="2640">
                <a:solidFill>
                  <a:srgbClr val="85888D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5  N851NW 219.0000     1</a:t>
            </a:r>
          </a:p>
          <a:p>
            <a:pPr marL="0" lvl="6" indent="1097280" defTabSz="660400">
              <a:lnSpc>
                <a:spcPct val="120000"/>
              </a:lnSpc>
              <a:spcBef>
                <a:spcPts val="0"/>
              </a:spcBef>
              <a:buSzTx/>
              <a:buNone/>
              <a:defRPr sz="2640">
                <a:solidFill>
                  <a:srgbClr val="85888D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6  N928DN 201.0000     1</a:t>
            </a:r>
          </a:p>
          <a:p>
            <a:pPr marL="0" lvl="6" indent="1097280" defTabSz="660400">
              <a:lnSpc>
                <a:spcPct val="120000"/>
              </a:lnSpc>
              <a:spcBef>
                <a:spcPts val="0"/>
              </a:spcBef>
              <a:buSzTx/>
              <a:buNone/>
              <a:defRPr sz="2640">
                <a:solidFill>
                  <a:srgbClr val="85888D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7  N7715E 188.0000     1</a:t>
            </a:r>
          </a:p>
          <a:p>
            <a:pPr marL="0" lvl="6" indent="1097280" defTabSz="660400">
              <a:lnSpc>
                <a:spcPct val="120000"/>
              </a:lnSpc>
              <a:spcBef>
                <a:spcPts val="0"/>
              </a:spcBef>
              <a:buSzTx/>
              <a:buNone/>
              <a:defRPr sz="2640">
                <a:solidFill>
                  <a:srgbClr val="85888D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8  N654UA 185.0000     1</a:t>
            </a:r>
          </a:p>
          <a:p>
            <a:pPr marL="0" lvl="6" indent="1097280" defTabSz="660400">
              <a:lnSpc>
                <a:spcPct val="120000"/>
              </a:lnSpc>
              <a:spcBef>
                <a:spcPts val="0"/>
              </a:spcBef>
              <a:buSzTx/>
              <a:buNone/>
              <a:defRPr sz="2640">
                <a:solidFill>
                  <a:srgbClr val="85888D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9  N665MQ 174.6667     6</a:t>
            </a:r>
          </a:p>
          <a:p>
            <a:pPr marL="0" lvl="6" indent="1097280" defTabSz="660400">
              <a:lnSpc>
                <a:spcPct val="120000"/>
              </a:lnSpc>
              <a:spcBef>
                <a:spcPts val="0"/>
              </a:spcBef>
              <a:buSzTx/>
              <a:buNone/>
              <a:defRPr sz="2640">
                <a:solidFill>
                  <a:srgbClr val="85888D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10  N427SW 157.0000     1</a:t>
            </a:r>
          </a:p>
          <a:p>
            <a:pPr marL="0" lvl="6" indent="1097280" defTabSz="660400">
              <a:lnSpc>
                <a:spcPct val="120000"/>
              </a:lnSpc>
              <a:spcBef>
                <a:spcPts val="0"/>
              </a:spcBef>
              <a:buSzTx/>
              <a:buNone/>
              <a:defRPr sz="2640">
                <a:solidFill>
                  <a:srgbClr val="85888D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 ... with 4,033 more rows</a:t>
            </a:r>
          </a:p>
        </p:txBody>
      </p:sp>
    </p:spTree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Your turn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493"/>
                </a:solidFill>
              </a:defRPr>
            </a:lvl1pPr>
          </a:lstStyle>
          <a:p>
            <a:r>
              <a:t>Your turn!</a:t>
            </a:r>
          </a:p>
        </p:txBody>
      </p:sp>
      <p:sp>
        <p:nvSpPr>
          <p:cNvPr id="461" name="See if you can use the pipe operator and dplyr functions to answer this question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8000">
                <a:solidFill>
                  <a:srgbClr val="005493"/>
                </a:solidFill>
              </a:defRPr>
            </a:pPr>
            <a:r>
              <a:t>See if you can use the pipe operator and dplyr functions to answer this question:</a:t>
            </a:r>
          </a:p>
          <a:p>
            <a:pPr marL="0" indent="0">
              <a:buSzTx/>
              <a:buNone/>
              <a:defRPr sz="8000">
                <a:solidFill>
                  <a:srgbClr val="005493"/>
                </a:solidFill>
              </a:defRPr>
            </a:pPr>
            <a:r>
              <a:t>In which month do most carriers experience their greatest arrival delays?</a:t>
            </a:r>
          </a:p>
        </p:txBody>
      </p:sp>
    </p:spTree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Solution</a:t>
            </a:r>
          </a:p>
        </p:txBody>
      </p:sp>
      <p:sp>
        <p:nvSpPr>
          <p:cNvPr id="464" name="flights %&gt;%…"/>
          <p:cNvSpPr txBox="1">
            <a:spLocks noGrp="1"/>
          </p:cNvSpPr>
          <p:nvPr>
            <p:ph type="body" idx="1"/>
          </p:nvPr>
        </p:nvSpPr>
        <p:spPr>
          <a:xfrm>
            <a:off x="42191" y="3355864"/>
            <a:ext cx="23753531" cy="13601508"/>
          </a:xfrm>
          <a:prstGeom prst="rect">
            <a:avLst/>
          </a:prstGeom>
          <a:solidFill>
            <a:srgbClr val="E5E5E5"/>
          </a:solidFill>
        </p:spPr>
        <p:txBody>
          <a:bodyPr/>
          <a:lstStyle/>
          <a:p>
            <a:pPr marL="0" lvl="6" indent="1261872" defTabSz="759459">
              <a:lnSpc>
                <a:spcPct val="120000"/>
              </a:lnSpc>
              <a:spcBef>
                <a:spcPts val="0"/>
              </a:spcBef>
              <a:buSzTx/>
              <a:buNone/>
              <a:defRPr sz="3036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flights %&gt;% </a:t>
            </a:r>
          </a:p>
          <a:p>
            <a:pPr marL="0" lvl="6" indent="1261872" defTabSz="759459">
              <a:lnSpc>
                <a:spcPct val="120000"/>
              </a:lnSpc>
              <a:spcBef>
                <a:spcPts val="0"/>
              </a:spcBef>
              <a:buSzTx/>
              <a:buNone/>
              <a:defRPr sz="3036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group_by(carrier, month) %&gt;% </a:t>
            </a:r>
          </a:p>
          <a:p>
            <a:pPr marL="0" lvl="6" indent="1261872" defTabSz="759459">
              <a:lnSpc>
                <a:spcPct val="120000"/>
              </a:lnSpc>
              <a:spcBef>
                <a:spcPts val="0"/>
              </a:spcBef>
              <a:buSzTx/>
              <a:buNone/>
              <a:defRPr sz="3036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summarise(max_delay = max(arr_delay, na.rm = TRUE)) %&gt;% </a:t>
            </a:r>
          </a:p>
          <a:p>
            <a:pPr marL="0" lvl="6" indent="1261872" defTabSz="759459">
              <a:lnSpc>
                <a:spcPct val="120000"/>
              </a:lnSpc>
              <a:spcBef>
                <a:spcPts val="0"/>
              </a:spcBef>
              <a:buSzTx/>
              <a:buNone/>
              <a:defRPr sz="3036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mutate(rank_delay = rank(desc(max_delay))) %&gt;% </a:t>
            </a:r>
          </a:p>
          <a:p>
            <a:pPr marL="0" lvl="6" indent="1261872" defTabSz="759459">
              <a:lnSpc>
                <a:spcPct val="120000"/>
              </a:lnSpc>
              <a:spcBef>
                <a:spcPts val="0"/>
              </a:spcBef>
              <a:buSzTx/>
              <a:buNone/>
              <a:defRPr sz="3036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group_by(month) %&gt;% </a:t>
            </a:r>
          </a:p>
          <a:p>
            <a:pPr marL="0" lvl="6" indent="1261872" defTabSz="759459">
              <a:lnSpc>
                <a:spcPct val="120000"/>
              </a:lnSpc>
              <a:spcBef>
                <a:spcPts val="0"/>
              </a:spcBef>
              <a:buSzTx/>
              <a:buNone/>
              <a:defRPr sz="3036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summarize(avg_rank = mean(rank_delay)) %&gt;% </a:t>
            </a:r>
          </a:p>
          <a:p>
            <a:pPr marL="0" lvl="6" indent="1261872" defTabSz="759459">
              <a:lnSpc>
                <a:spcPct val="120000"/>
              </a:lnSpc>
              <a:spcBef>
                <a:spcPts val="0"/>
              </a:spcBef>
              <a:buSzTx/>
              <a:buNone/>
              <a:defRPr sz="3036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arrange(desc(avg_rank))</a:t>
            </a:r>
          </a:p>
          <a:p>
            <a:pPr marL="0" lvl="6" indent="1261872" defTabSz="759459">
              <a:lnSpc>
                <a:spcPct val="120000"/>
              </a:lnSpc>
              <a:spcBef>
                <a:spcPts val="0"/>
              </a:spcBef>
              <a:buSzTx/>
              <a:buNone/>
              <a:defRPr sz="3036">
                <a:solidFill>
                  <a:srgbClr val="85888D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 A tibble: 12 x 2</a:t>
            </a:r>
          </a:p>
          <a:p>
            <a:pPr marL="0" lvl="6" indent="1261872" defTabSz="759459">
              <a:lnSpc>
                <a:spcPct val="120000"/>
              </a:lnSpc>
              <a:spcBef>
                <a:spcPts val="0"/>
              </a:spcBef>
              <a:buSzTx/>
              <a:buNone/>
              <a:defRPr sz="3036">
                <a:solidFill>
                  <a:srgbClr val="85888D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month avg_rank</a:t>
            </a:r>
          </a:p>
          <a:p>
            <a:pPr marL="0" lvl="6" indent="1261872" defTabSz="759459">
              <a:lnSpc>
                <a:spcPct val="120000"/>
              </a:lnSpc>
              <a:spcBef>
                <a:spcPts val="0"/>
              </a:spcBef>
              <a:buSzTx/>
              <a:buNone/>
              <a:defRPr sz="3036">
                <a:solidFill>
                  <a:srgbClr val="85888D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&lt;int&gt;    &lt;dbl&gt;</a:t>
            </a:r>
          </a:p>
          <a:p>
            <a:pPr marL="0" lvl="6" indent="1261872" defTabSz="759459">
              <a:lnSpc>
                <a:spcPct val="120000"/>
              </a:lnSpc>
              <a:spcBef>
                <a:spcPts val="0"/>
              </a:spcBef>
              <a:buSzTx/>
              <a:buNone/>
              <a:defRPr sz="3036">
                <a:solidFill>
                  <a:srgbClr val="85888D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1    10 9.200000</a:t>
            </a:r>
          </a:p>
          <a:p>
            <a:pPr marL="0" lvl="6" indent="1261872" defTabSz="759459">
              <a:lnSpc>
                <a:spcPct val="120000"/>
              </a:lnSpc>
              <a:spcBef>
                <a:spcPts val="0"/>
              </a:spcBef>
              <a:buSzTx/>
              <a:buNone/>
              <a:defRPr sz="3036">
                <a:solidFill>
                  <a:srgbClr val="85888D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2     2 7.800000</a:t>
            </a:r>
          </a:p>
          <a:p>
            <a:pPr marL="0" lvl="6" indent="1261872" defTabSz="759459">
              <a:lnSpc>
                <a:spcPct val="120000"/>
              </a:lnSpc>
              <a:spcBef>
                <a:spcPts val="0"/>
              </a:spcBef>
              <a:buSzTx/>
              <a:buNone/>
              <a:defRPr sz="3036">
                <a:solidFill>
                  <a:srgbClr val="85888D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3    11 7.562500</a:t>
            </a:r>
          </a:p>
          <a:p>
            <a:pPr marL="0" lvl="6" indent="1261872" defTabSz="759459">
              <a:lnSpc>
                <a:spcPct val="120000"/>
              </a:lnSpc>
              <a:spcBef>
                <a:spcPts val="0"/>
              </a:spcBef>
              <a:buSzTx/>
              <a:buNone/>
              <a:defRPr sz="3036">
                <a:solidFill>
                  <a:srgbClr val="85888D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4     8 6.718750</a:t>
            </a:r>
          </a:p>
          <a:p>
            <a:pPr marL="0" lvl="6" indent="1261872" defTabSz="759459">
              <a:lnSpc>
                <a:spcPct val="120000"/>
              </a:lnSpc>
              <a:spcBef>
                <a:spcPts val="0"/>
              </a:spcBef>
              <a:buSzTx/>
              <a:buNone/>
              <a:defRPr sz="3036">
                <a:solidFill>
                  <a:srgbClr val="85888D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5     9 6.593750</a:t>
            </a:r>
          </a:p>
          <a:p>
            <a:pPr marL="0" lvl="6" indent="1261872" defTabSz="759459">
              <a:lnSpc>
                <a:spcPct val="120000"/>
              </a:lnSpc>
              <a:spcBef>
                <a:spcPts val="0"/>
              </a:spcBef>
              <a:buSzTx/>
              <a:buNone/>
              <a:defRPr sz="3036">
                <a:solidFill>
                  <a:srgbClr val="85888D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6    12 6.466667</a:t>
            </a:r>
          </a:p>
          <a:p>
            <a:pPr marL="0" lvl="6" indent="1261872" defTabSz="759459">
              <a:lnSpc>
                <a:spcPct val="120000"/>
              </a:lnSpc>
              <a:spcBef>
                <a:spcPts val="0"/>
              </a:spcBef>
              <a:buSzTx/>
              <a:buNone/>
              <a:defRPr sz="3036">
                <a:solidFill>
                  <a:srgbClr val="85888D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7     3 6.333333</a:t>
            </a:r>
          </a:p>
          <a:p>
            <a:pPr marL="0" lvl="6" indent="1261872" defTabSz="759459">
              <a:lnSpc>
                <a:spcPct val="120000"/>
              </a:lnSpc>
              <a:spcBef>
                <a:spcPts val="0"/>
              </a:spcBef>
              <a:buSzTx/>
              <a:buNone/>
              <a:defRPr sz="3036">
                <a:solidFill>
                  <a:srgbClr val="85888D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8     5 6.266667</a:t>
            </a:r>
          </a:p>
          <a:p>
            <a:pPr marL="0" lvl="6" indent="1261872" defTabSz="759459">
              <a:lnSpc>
                <a:spcPct val="120000"/>
              </a:lnSpc>
              <a:spcBef>
                <a:spcPts val="0"/>
              </a:spcBef>
              <a:buSzTx/>
              <a:buNone/>
              <a:defRPr sz="3036">
                <a:solidFill>
                  <a:srgbClr val="85888D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9     1 6.062500</a:t>
            </a:r>
          </a:p>
          <a:p>
            <a:pPr marL="0" lvl="6" indent="1261872" defTabSz="759459">
              <a:lnSpc>
                <a:spcPct val="120000"/>
              </a:lnSpc>
              <a:spcBef>
                <a:spcPts val="0"/>
              </a:spcBef>
              <a:buSzTx/>
              <a:buNone/>
              <a:defRPr sz="3036">
                <a:solidFill>
                  <a:srgbClr val="85888D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10     4 5.800000</a:t>
            </a:r>
          </a:p>
          <a:p>
            <a:pPr marL="0" lvl="6" indent="1261872" defTabSz="759459">
              <a:lnSpc>
                <a:spcPct val="120000"/>
              </a:lnSpc>
              <a:spcBef>
                <a:spcPts val="0"/>
              </a:spcBef>
              <a:buSzTx/>
              <a:buNone/>
              <a:defRPr sz="3036">
                <a:solidFill>
                  <a:srgbClr val="85888D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11     6 4.437500</a:t>
            </a:r>
          </a:p>
          <a:p>
            <a:pPr marL="0" lvl="6" indent="1261872" defTabSz="759459">
              <a:lnSpc>
                <a:spcPct val="120000"/>
              </a:lnSpc>
              <a:spcBef>
                <a:spcPts val="0"/>
              </a:spcBef>
              <a:buSzTx/>
              <a:buNone/>
              <a:defRPr sz="3036">
                <a:solidFill>
                  <a:srgbClr val="85888D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12     7 3.666667</a:t>
            </a:r>
          </a:p>
        </p:txBody>
      </p:sp>
    </p:spTree>
  </p:cSld>
  <p:clrMapOvr>
    <a:masterClrMapping/>
  </p:clrMapOvr>
  <p:transition spd="med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F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what to rememb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t>what to remember</a:t>
            </a:r>
          </a:p>
        </p:txBody>
      </p:sp>
      <p:pic>
        <p:nvPicPr>
          <p:cNvPr id="467" name="Image" descr="Image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11774447" y="191864"/>
            <a:ext cx="13447940" cy="134479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functions to rememb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functions to remember</a:t>
            </a:r>
          </a:p>
        </p:txBody>
      </p:sp>
      <p:graphicFrame>
        <p:nvGraphicFramePr>
          <p:cNvPr id="470" name="Table"/>
          <p:cNvGraphicFramePr/>
          <p:nvPr>
            <p:extLst>
              <p:ext uri="{D42A27DB-BD31-4B8C-83A1-F6EECF244321}">
                <p14:modId xmlns:p14="http://schemas.microsoft.com/office/powerpoint/2010/main" val="4289205911"/>
              </p:ext>
            </p:extLst>
          </p:nvPr>
        </p:nvGraphicFramePr>
        <p:xfrm>
          <a:off x="1306857" y="3249638"/>
          <a:ext cx="21770285" cy="10167848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614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6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1865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 dirty="0">
                          <a:solidFill>
                            <a:srgbClr val="FFFFFF"/>
                          </a:solidFill>
                          <a:latin typeface="Lato Light" panose="020F0302020204030203" pitchFamily="34" charset="0"/>
                        </a:rPr>
                        <a:t>Operator/Function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 dirty="0">
                          <a:solidFill>
                            <a:srgbClr val="FFFFFF"/>
                          </a:solidFill>
                          <a:latin typeface="Lato Light" panose="020F0302020204030203" pitchFamily="34" charset="0"/>
                        </a:rPr>
                        <a:t>Description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865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7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filter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dirty="0">
                          <a:solidFill>
                            <a:srgbClr val="5A5F5E"/>
                          </a:solidFill>
                          <a:latin typeface="Lato Light" panose="020F0302020204030203" pitchFamily="34" charset="0"/>
                        </a:rPr>
                        <a:t>pick observations based on their values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865">
                <a:tc>
                  <a:txBody>
                    <a:bodyPr/>
                    <a:lstStyle/>
                    <a:p>
                      <a:pPr lvl="0" algn="l">
                        <a:defRPr sz="37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 dirty="0"/>
                        <a:t>&gt;, &gt;=, &lt;, &lt;=, !=, ==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4000"/>
                      </a:pPr>
                      <a:r>
                        <a:rPr dirty="0">
                          <a:latin typeface="Lato Light" panose="020F0302020204030203" pitchFamily="34" charset="0"/>
                        </a:rPr>
                        <a:t>comparison operators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865">
                <a:tc>
                  <a:txBody>
                    <a:bodyPr/>
                    <a:lstStyle/>
                    <a:p>
                      <a:pPr lvl="0" algn="l">
                        <a:defRPr sz="37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 dirty="0"/>
                        <a:t>is.na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4000"/>
                      </a:pPr>
                      <a:r>
                        <a:rPr dirty="0">
                          <a:latin typeface="Lato Light" panose="020F0302020204030203" pitchFamily="34" charset="0"/>
                        </a:rPr>
                        <a:t>identify missing values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865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7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arrange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dirty="0">
                          <a:solidFill>
                            <a:srgbClr val="5A5F5E"/>
                          </a:solidFill>
                          <a:latin typeface="Lato Light" panose="020F0302020204030203" pitchFamily="34" charset="0"/>
                        </a:rPr>
                        <a:t>re-order rows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1865">
                <a:tc>
                  <a:txBody>
                    <a:bodyPr/>
                    <a:lstStyle/>
                    <a:p>
                      <a:pPr lvl="0" algn="l">
                        <a:defRPr sz="3700">
                          <a:solidFill>
                            <a:srgbClr val="51515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 dirty="0" err="1"/>
                        <a:t>desc</a:t>
                      </a: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4000"/>
                      </a:pPr>
                      <a:r>
                        <a:rPr dirty="0">
                          <a:latin typeface="Lato Light" panose="020F0302020204030203" pitchFamily="34" charset="0"/>
                        </a:rPr>
                        <a:t>order in descending order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1865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700">
                          <a:solidFill>
                            <a:srgbClr val="51515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select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dirty="0">
                          <a:solidFill>
                            <a:srgbClr val="5A5F5E"/>
                          </a:solidFill>
                          <a:latin typeface="Lato Light" panose="020F0302020204030203" pitchFamily="34" charset="0"/>
                        </a:rPr>
                        <a:t>select variables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53733">
                <a:tc>
                  <a:txBody>
                    <a:bodyPr/>
                    <a:lstStyle/>
                    <a:p>
                      <a:pPr lvl="0" algn="l">
                        <a:defRPr sz="3700">
                          <a:solidFill>
                            <a:srgbClr val="51515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 dirty="0" err="1"/>
                        <a:t>starts_with</a:t>
                      </a:r>
                      <a:r>
                        <a:rPr dirty="0"/>
                        <a:t>, </a:t>
                      </a:r>
                      <a:r>
                        <a:rPr dirty="0" err="1"/>
                        <a:t>ends_with</a:t>
                      </a:r>
                      <a:r>
                        <a:rPr dirty="0"/>
                        <a:t>, contains, etc.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4000"/>
                      </a:pPr>
                      <a:r>
                        <a:rPr dirty="0">
                          <a:latin typeface="Lato Light" panose="020F0302020204030203" pitchFamily="34" charset="0"/>
                        </a:rPr>
                        <a:t>select variables based on patterns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31865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700">
                          <a:solidFill>
                            <a:srgbClr val="51515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rename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dirty="0">
                          <a:solidFill>
                            <a:srgbClr val="797979"/>
                          </a:solidFill>
                          <a:latin typeface="Lato Light" panose="020F0302020204030203" pitchFamily="34" charset="0"/>
                        </a:rPr>
                        <a:t>rename select variables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31865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700">
                          <a:solidFill>
                            <a:srgbClr val="51515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mutate, transmute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dirty="0">
                          <a:solidFill>
                            <a:srgbClr val="797979"/>
                          </a:solidFill>
                          <a:latin typeface="Lato Light" panose="020F0302020204030203" pitchFamily="34" charset="0"/>
                        </a:rPr>
                        <a:t>create new variables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31865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700">
                          <a:solidFill>
                            <a:srgbClr val="51515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summarise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dirty="0">
                          <a:solidFill>
                            <a:srgbClr val="797979"/>
                          </a:solidFill>
                          <a:latin typeface="Lato Light" panose="020F0302020204030203" pitchFamily="34" charset="0"/>
                        </a:rPr>
                        <a:t>summarize data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31865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700">
                          <a:solidFill>
                            <a:srgbClr val="51515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group_by, ungroup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dirty="0">
                          <a:solidFill>
                            <a:srgbClr val="797979"/>
                          </a:solidFill>
                          <a:latin typeface="Lato Light" panose="020F0302020204030203" pitchFamily="34" charset="0"/>
                        </a:rPr>
                        <a:t>group/ungroup based on categorical variables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31865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700">
                          <a:solidFill>
                            <a:srgbClr val="51515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%&gt;%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dirty="0">
                          <a:solidFill>
                            <a:srgbClr val="797979"/>
                          </a:solidFill>
                          <a:latin typeface="Lato Light" panose="020F0302020204030203" pitchFamily="34" charset="0"/>
                        </a:rPr>
                        <a:t>pipe operator to chain together functions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important"/>
          <p:cNvSpPr txBox="1">
            <a:spLocks noGrp="1"/>
          </p:cNvSpPr>
          <p:nvPr>
            <p:ph type="title"/>
          </p:nvPr>
        </p:nvSpPr>
        <p:spPr>
          <a:xfrm>
            <a:off x="666750" y="355600"/>
            <a:ext cx="23050500" cy="3429000"/>
          </a:xfrm>
          <a:prstGeom prst="rect">
            <a:avLst/>
          </a:prstGeom>
        </p:spPr>
        <p:txBody>
          <a:bodyPr/>
          <a:lstStyle/>
          <a:p>
            <a:r>
              <a:t>important</a:t>
            </a:r>
          </a:p>
        </p:txBody>
      </p:sp>
      <p:sp>
        <p:nvSpPr>
          <p:cNvPr id="473" name="This aligns to standards 4.1, 7.2 &amp; 7.3 and certainly %&gt;% into standards 4.2, 4.3, 4.4, 4.5."/>
          <p:cNvSpPr txBox="1">
            <a:spLocks noGrp="1"/>
          </p:cNvSpPr>
          <p:nvPr>
            <p:ph type="body" idx="1"/>
          </p:nvPr>
        </p:nvSpPr>
        <p:spPr>
          <a:xfrm>
            <a:off x="673100" y="3835400"/>
            <a:ext cx="22561633" cy="9385384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5300"/>
              </a:spcBef>
              <a:buSzTx/>
              <a:buNone/>
              <a:defRPr sz="7500"/>
            </a:pPr>
            <a:r>
              <a:t>This aligns to standards 4.1, 7.2 &amp; 7.3 and certainly </a:t>
            </a:r>
            <a:r>
              <a:rPr sz="6500">
                <a:latin typeface="Monaco"/>
                <a:ea typeface="Monaco"/>
                <a:cs typeface="Monaco"/>
                <a:sym typeface="Monaco"/>
              </a:rPr>
              <a:t>%&gt;%</a:t>
            </a:r>
            <a:r>
              <a:t> into standards 4.2, 4.3, 4.4, 4.5.</a:t>
            </a:r>
          </a:p>
        </p:txBody>
      </p:sp>
    </p:spTree>
  </p:cSld>
  <p:clrMapOvr>
    <a:masterClrMapping/>
  </p:clrMapOvr>
  <p:transition spd="med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F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Image" descr="Image"/>
          <p:cNvPicPr>
            <a:picLocks noChangeAspect="1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6702564" y="1368564"/>
            <a:ext cx="10978872" cy="109788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dplyr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5300"/>
              </a:spcBef>
              <a:defRPr sz="11000" cap="none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dplyr</a:t>
            </a:r>
          </a:p>
        </p:txBody>
      </p:sp>
      <p:sp>
        <p:nvSpPr>
          <p:cNvPr id="139" name="You learned six key dplyr functions that allow you to solve the vast majority of your data manipulation challenges.  What do each do?…"/>
          <p:cNvSpPr txBox="1">
            <a:spLocks noGrp="1"/>
          </p:cNvSpPr>
          <p:nvPr>
            <p:ph type="body" idx="4294967295"/>
          </p:nvPr>
        </p:nvSpPr>
        <p:spPr>
          <a:xfrm>
            <a:off x="643615" y="3835400"/>
            <a:ext cx="16533303" cy="8864600"/>
          </a:xfrm>
          <a:prstGeom prst="rect">
            <a:avLst/>
          </a:prstGeom>
        </p:spPr>
        <p:txBody>
          <a:bodyPr anchor="t"/>
          <a:lstStyle/>
          <a:p>
            <a:pPr marL="0" indent="0" defTabSz="685165">
              <a:spcBef>
                <a:spcPts val="4300"/>
              </a:spcBef>
              <a:buSzTx/>
              <a:buNone/>
              <a:defRPr sz="4316"/>
            </a:pPr>
            <a:r>
              <a:rPr dirty="0">
                <a:latin typeface="Lato Light" panose="020F0302020204030203" pitchFamily="34" charset="0"/>
              </a:rPr>
              <a:t>You learned six key </a:t>
            </a:r>
            <a:r>
              <a:rPr sz="3984" dirty="0" err="1">
                <a:latin typeface="Consolas"/>
                <a:ea typeface="Consolas"/>
                <a:cs typeface="Consolas"/>
                <a:sym typeface="Consolas"/>
              </a:rPr>
              <a:t>dplyr</a:t>
            </a:r>
            <a:r>
              <a:rPr dirty="0"/>
              <a:t> </a:t>
            </a:r>
            <a:r>
              <a:rPr dirty="0">
                <a:latin typeface="Lato Light" panose="020F0302020204030203" pitchFamily="34" charset="0"/>
              </a:rPr>
              <a:t>functions that allow you to solve the vast majority of your data manipulation challenges.  </a:t>
            </a:r>
            <a:r>
              <a:rPr dirty="0">
                <a:solidFill>
                  <a:srgbClr val="0433FF"/>
                </a:solidFill>
                <a:latin typeface="Lato Light" panose="020F0302020204030203" pitchFamily="34" charset="0"/>
              </a:rPr>
              <a:t>What do each do?</a:t>
            </a:r>
          </a:p>
          <a:p>
            <a:pPr marL="466236" indent="-466236" defTabSz="685165">
              <a:spcBef>
                <a:spcPts val="4300"/>
              </a:spcBef>
              <a:defRPr sz="4316"/>
            </a:pPr>
            <a:r>
              <a:rPr sz="4150" dirty="0">
                <a:latin typeface="Monaco"/>
                <a:ea typeface="Monaco"/>
                <a:cs typeface="Monaco"/>
                <a:sym typeface="Monaco"/>
              </a:rPr>
              <a:t>filter</a:t>
            </a:r>
            <a:r>
              <a:rPr sz="4150" dirty="0"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marL="466236" indent="-466236" defTabSz="685165">
              <a:spcBef>
                <a:spcPts val="4300"/>
              </a:spcBef>
              <a:defRPr sz="4316"/>
            </a:pPr>
            <a:r>
              <a:rPr sz="4150" dirty="0">
                <a:latin typeface="Monaco"/>
                <a:ea typeface="Monaco"/>
                <a:cs typeface="Monaco"/>
                <a:sym typeface="Monaco"/>
              </a:rPr>
              <a:t>arrange</a:t>
            </a:r>
            <a:r>
              <a:rPr sz="4150" dirty="0"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marL="466236" indent="-466236" defTabSz="685165">
              <a:spcBef>
                <a:spcPts val="4300"/>
              </a:spcBef>
              <a:defRPr sz="4316"/>
            </a:pPr>
            <a:r>
              <a:rPr sz="4150" dirty="0">
                <a:latin typeface="Monaco"/>
                <a:ea typeface="Monaco"/>
                <a:cs typeface="Monaco"/>
                <a:sym typeface="Monaco"/>
              </a:rPr>
              <a:t>select</a:t>
            </a:r>
            <a:r>
              <a:rPr sz="4150" dirty="0"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marL="466236" indent="-466236" defTabSz="685165">
              <a:spcBef>
                <a:spcPts val="4300"/>
              </a:spcBef>
              <a:defRPr sz="4316"/>
            </a:pPr>
            <a:r>
              <a:rPr sz="4150" dirty="0">
                <a:latin typeface="Monaco"/>
                <a:ea typeface="Monaco"/>
                <a:cs typeface="Monaco"/>
                <a:sym typeface="Monaco"/>
              </a:rPr>
              <a:t>mutate</a:t>
            </a:r>
            <a:r>
              <a:rPr sz="4150" dirty="0"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marL="466236" indent="-466236" defTabSz="685165">
              <a:spcBef>
                <a:spcPts val="4300"/>
              </a:spcBef>
              <a:defRPr sz="4316"/>
            </a:pPr>
            <a:r>
              <a:rPr sz="4150" dirty="0">
                <a:latin typeface="Monaco"/>
                <a:ea typeface="Monaco"/>
                <a:cs typeface="Monaco"/>
                <a:sym typeface="Monaco"/>
              </a:rPr>
              <a:t>summarize</a:t>
            </a:r>
            <a:r>
              <a:rPr sz="4150" dirty="0"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marL="466236" indent="-466236" defTabSz="685165">
              <a:spcBef>
                <a:spcPts val="4300"/>
              </a:spcBef>
              <a:defRPr sz="4316"/>
            </a:pPr>
            <a:r>
              <a:rPr sz="4150" dirty="0" err="1">
                <a:latin typeface="Monaco"/>
                <a:ea typeface="Monaco"/>
                <a:cs typeface="Monaco"/>
                <a:sym typeface="Monaco"/>
              </a:rPr>
              <a:t>group_by</a:t>
            </a:r>
            <a:r>
              <a:rPr sz="4150" dirty="0">
                <a:latin typeface="Consolas"/>
                <a:ea typeface="Consolas"/>
                <a:cs typeface="Consolas"/>
                <a:sym typeface="Consolas"/>
              </a:rPr>
              <a:t>:</a:t>
            </a:r>
          </a:p>
        </p:txBody>
      </p:sp>
      <p:pic>
        <p:nvPicPr>
          <p:cNvPr id="14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2750" y="5285066"/>
            <a:ext cx="6360464" cy="715122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62099343"/>
      </p:ext>
    </p:extLst>
  </p:cSld>
  <p:clrMapOvr>
    <a:masterClrMapping/>
  </p:clrMapOvr>
  <p:transition spd="med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dplyr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5300"/>
              </a:spcBef>
              <a:defRPr sz="11000" cap="none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dplyr</a:t>
            </a:r>
          </a:p>
        </p:txBody>
      </p:sp>
      <p:sp>
        <p:nvSpPr>
          <p:cNvPr id="143" name="You learned six key dplyr functions that allow you to solve the vast majority of your data manipulation challenges.  What do each do?…"/>
          <p:cNvSpPr txBox="1">
            <a:spLocks noGrp="1"/>
          </p:cNvSpPr>
          <p:nvPr>
            <p:ph type="body" idx="4294967295"/>
          </p:nvPr>
        </p:nvSpPr>
        <p:spPr>
          <a:xfrm>
            <a:off x="643615" y="3835400"/>
            <a:ext cx="16533303" cy="8864600"/>
          </a:xfrm>
          <a:prstGeom prst="rect">
            <a:avLst/>
          </a:prstGeom>
        </p:spPr>
        <p:txBody>
          <a:bodyPr anchor="t"/>
          <a:lstStyle/>
          <a:p>
            <a:pPr marL="0" indent="0" defTabSz="685165">
              <a:spcBef>
                <a:spcPts val="4300"/>
              </a:spcBef>
              <a:buSzTx/>
              <a:buNone/>
              <a:defRPr sz="4316"/>
            </a:pPr>
            <a:r>
              <a:rPr dirty="0">
                <a:latin typeface="Lato Light" panose="020F0302020204030203" pitchFamily="34" charset="0"/>
              </a:rPr>
              <a:t>You learned six key </a:t>
            </a:r>
            <a:r>
              <a:rPr sz="3984" dirty="0" err="1">
                <a:latin typeface="Consolas"/>
                <a:ea typeface="Consolas"/>
                <a:cs typeface="Consolas"/>
                <a:sym typeface="Consolas"/>
              </a:rPr>
              <a:t>dplyr</a:t>
            </a:r>
            <a:r>
              <a:rPr dirty="0"/>
              <a:t> </a:t>
            </a:r>
            <a:r>
              <a:rPr dirty="0">
                <a:latin typeface="Lato Light" panose="020F0302020204030203" pitchFamily="34" charset="0"/>
              </a:rPr>
              <a:t>functions that allow you to solve the vast majority of your data manipulation challenges.  </a:t>
            </a:r>
            <a:r>
              <a:rPr dirty="0">
                <a:solidFill>
                  <a:srgbClr val="0433FF"/>
                </a:solidFill>
                <a:latin typeface="Lato Light" panose="020F0302020204030203" pitchFamily="34" charset="0"/>
              </a:rPr>
              <a:t>What do each do?</a:t>
            </a:r>
          </a:p>
          <a:p>
            <a:pPr marL="466236" indent="-466236" defTabSz="685165">
              <a:spcBef>
                <a:spcPts val="4300"/>
              </a:spcBef>
              <a:defRPr sz="4316"/>
            </a:pPr>
            <a:r>
              <a:rPr sz="4150" dirty="0">
                <a:latin typeface="Monaco"/>
                <a:ea typeface="Monaco"/>
                <a:cs typeface="Monaco"/>
                <a:sym typeface="Monaco"/>
              </a:rPr>
              <a:t>filter</a:t>
            </a:r>
            <a:r>
              <a:rPr sz="4150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dirty="0"/>
              <a:t> </a:t>
            </a:r>
            <a:r>
              <a:rPr dirty="0">
                <a:latin typeface="Lato Light" panose="020F0302020204030203" pitchFamily="34" charset="0"/>
              </a:rPr>
              <a:t>pick observations based on values</a:t>
            </a:r>
          </a:p>
          <a:p>
            <a:pPr marL="466236" indent="-466236" defTabSz="685165">
              <a:spcBef>
                <a:spcPts val="4300"/>
              </a:spcBef>
              <a:defRPr sz="4316"/>
            </a:pPr>
            <a:r>
              <a:rPr sz="4150" dirty="0">
                <a:latin typeface="Monaco"/>
                <a:ea typeface="Monaco"/>
                <a:cs typeface="Monaco"/>
                <a:sym typeface="Monaco"/>
              </a:rPr>
              <a:t>arrange</a:t>
            </a:r>
            <a:r>
              <a:rPr sz="4150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dirty="0"/>
              <a:t> </a:t>
            </a:r>
            <a:r>
              <a:rPr dirty="0">
                <a:latin typeface="Lato Light" panose="020F0302020204030203" pitchFamily="34" charset="0"/>
              </a:rPr>
              <a:t>reorder data</a:t>
            </a:r>
          </a:p>
          <a:p>
            <a:pPr marL="466236" indent="-466236" defTabSz="685165">
              <a:spcBef>
                <a:spcPts val="4300"/>
              </a:spcBef>
              <a:defRPr sz="4316"/>
            </a:pPr>
            <a:r>
              <a:rPr sz="4150" dirty="0">
                <a:latin typeface="Monaco"/>
                <a:ea typeface="Monaco"/>
                <a:cs typeface="Monaco"/>
                <a:sym typeface="Monaco"/>
              </a:rPr>
              <a:t>select</a:t>
            </a:r>
            <a:r>
              <a:rPr sz="4150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dirty="0"/>
              <a:t> </a:t>
            </a:r>
            <a:r>
              <a:rPr dirty="0">
                <a:latin typeface="Lato Light" panose="020F0302020204030203" pitchFamily="34" charset="0"/>
              </a:rPr>
              <a:t>pick variables</a:t>
            </a:r>
          </a:p>
          <a:p>
            <a:pPr marL="466236" indent="-466236" defTabSz="685165">
              <a:spcBef>
                <a:spcPts val="4300"/>
              </a:spcBef>
              <a:defRPr sz="4316"/>
            </a:pPr>
            <a:r>
              <a:rPr sz="4150" dirty="0">
                <a:latin typeface="Monaco"/>
                <a:ea typeface="Monaco"/>
                <a:cs typeface="Monaco"/>
                <a:sym typeface="Monaco"/>
              </a:rPr>
              <a:t>mutate</a:t>
            </a:r>
            <a:r>
              <a:rPr sz="4150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dirty="0"/>
              <a:t> </a:t>
            </a:r>
            <a:r>
              <a:rPr dirty="0">
                <a:latin typeface="Lato Light" panose="020F0302020204030203" pitchFamily="34" charset="0"/>
              </a:rPr>
              <a:t>create new variables</a:t>
            </a:r>
          </a:p>
          <a:p>
            <a:pPr marL="466236" indent="-466236" defTabSz="685165">
              <a:spcBef>
                <a:spcPts val="4300"/>
              </a:spcBef>
              <a:defRPr sz="4316"/>
            </a:pPr>
            <a:r>
              <a:rPr sz="4150" dirty="0">
                <a:latin typeface="Monaco"/>
                <a:ea typeface="Monaco"/>
                <a:cs typeface="Monaco"/>
                <a:sym typeface="Monaco"/>
              </a:rPr>
              <a:t>summarize</a:t>
            </a:r>
            <a:r>
              <a:rPr sz="4150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dirty="0"/>
              <a:t> </a:t>
            </a:r>
            <a:r>
              <a:rPr dirty="0">
                <a:latin typeface="Lato Light" panose="020F0302020204030203" pitchFamily="34" charset="0"/>
              </a:rPr>
              <a:t>summarize data by functions of choice</a:t>
            </a:r>
          </a:p>
          <a:p>
            <a:pPr marL="466236" indent="-466236" defTabSz="685165">
              <a:spcBef>
                <a:spcPts val="4300"/>
              </a:spcBef>
              <a:defRPr sz="4316"/>
            </a:pPr>
            <a:r>
              <a:rPr sz="4150" dirty="0" err="1">
                <a:latin typeface="Monaco"/>
                <a:ea typeface="Monaco"/>
                <a:cs typeface="Monaco"/>
                <a:sym typeface="Monaco"/>
              </a:rPr>
              <a:t>group_by</a:t>
            </a:r>
            <a:r>
              <a:rPr sz="4150" dirty="0"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dirty="0"/>
              <a:t> </a:t>
            </a:r>
            <a:r>
              <a:rPr dirty="0">
                <a:latin typeface="Lato Light" panose="020F0302020204030203" pitchFamily="34" charset="0"/>
              </a:rPr>
              <a:t>group data by categorical levels</a:t>
            </a:r>
          </a:p>
        </p:txBody>
      </p:sp>
      <p:pic>
        <p:nvPicPr>
          <p:cNvPr id="14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2750" y="5285066"/>
            <a:ext cx="6360464" cy="715122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425484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F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rerequisites"/>
          <p:cNvSpPr txBox="1">
            <a:spLocks noGrp="1"/>
          </p:cNvSpPr>
          <p:nvPr>
            <p:ph type="title"/>
          </p:nvPr>
        </p:nvSpPr>
        <p:spPr>
          <a:xfrm>
            <a:off x="780677" y="5432612"/>
            <a:ext cx="11967135" cy="2133600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prerequisite</a:t>
            </a:r>
            <a:endParaRPr dirty="0"/>
          </a:p>
        </p:txBody>
      </p:sp>
      <p:pic>
        <p:nvPicPr>
          <p:cNvPr id="147" name="Image" descr="Image"/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12026485" y="104359"/>
            <a:ext cx="13507280" cy="1350728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2930474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9499</Words>
  <Application>Microsoft Office PowerPoint</Application>
  <PresentationFormat>Custom</PresentationFormat>
  <Paragraphs>1683</Paragraphs>
  <Slides>89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102" baseType="lpstr">
      <vt:lpstr>Gill Sans</vt:lpstr>
      <vt:lpstr>Gill Sans Light</vt:lpstr>
      <vt:lpstr>Gill Sans SemiBold</vt:lpstr>
      <vt:lpstr>Helvetica Light</vt:lpstr>
      <vt:lpstr>Helvetica Neue</vt:lpstr>
      <vt:lpstr>Lato</vt:lpstr>
      <vt:lpstr>Lato Light</vt:lpstr>
      <vt:lpstr>Monaco</vt:lpstr>
      <vt:lpstr>Arial</vt:lpstr>
      <vt:lpstr>Consolas</vt:lpstr>
      <vt:lpstr>Helvetica</vt:lpstr>
      <vt:lpstr>Wingdings</vt:lpstr>
      <vt:lpstr>Showroom</vt:lpstr>
      <vt:lpstr>Today’s Class</vt:lpstr>
      <vt:lpstr>DON’T FORGET!</vt:lpstr>
      <vt:lpstr>data transformation</vt:lpstr>
      <vt:lpstr>INTRO TO THE TIDYVERSE</vt:lpstr>
      <vt:lpstr>Typical Data Science Workflow</vt:lpstr>
      <vt:lpstr>What Is the Tidyverse?</vt:lpstr>
      <vt:lpstr>Installing/Loading Core Tidyverse Packages</vt:lpstr>
      <vt:lpstr>Other Tidyverse Packages not Automatically Loaded</vt:lpstr>
      <vt:lpstr>prerequisite</vt:lpstr>
      <vt:lpstr>package prerequisite</vt:lpstr>
      <vt:lpstr>data prerequisite</vt:lpstr>
      <vt:lpstr>Your turn!</vt:lpstr>
      <vt:lpstr>Solution</vt:lpstr>
      <vt:lpstr>dplyr</vt:lpstr>
      <vt:lpstr>filter</vt:lpstr>
      <vt:lpstr>basic filtering</vt:lpstr>
      <vt:lpstr>basic filtering</vt:lpstr>
      <vt:lpstr>basic filtering</vt:lpstr>
      <vt:lpstr>save new data frame</vt:lpstr>
      <vt:lpstr>logical tests</vt:lpstr>
      <vt:lpstr>comparison</vt:lpstr>
      <vt:lpstr>comparison</vt:lpstr>
      <vt:lpstr>multiple logical tests</vt:lpstr>
      <vt:lpstr>multiple comparisons</vt:lpstr>
      <vt:lpstr>Your turn!</vt:lpstr>
      <vt:lpstr>Solution</vt:lpstr>
      <vt:lpstr>arrange</vt:lpstr>
      <vt:lpstr>ordering your data</vt:lpstr>
      <vt:lpstr>ordering your data</vt:lpstr>
      <vt:lpstr>ordering your data</vt:lpstr>
      <vt:lpstr>ordering your data</vt:lpstr>
      <vt:lpstr>Your turn!</vt:lpstr>
      <vt:lpstr>Solution</vt:lpstr>
      <vt:lpstr>select</vt:lpstr>
      <vt:lpstr>selecting variables</vt:lpstr>
      <vt:lpstr>selecting variables</vt:lpstr>
      <vt:lpstr>useful select functions</vt:lpstr>
      <vt:lpstr>selecting variables</vt:lpstr>
      <vt:lpstr>selecting variables</vt:lpstr>
      <vt:lpstr>variable placement</vt:lpstr>
      <vt:lpstr>renaming variables</vt:lpstr>
      <vt:lpstr>Your turn!</vt:lpstr>
      <vt:lpstr>Solution</vt:lpstr>
      <vt:lpstr>Solution</vt:lpstr>
      <vt:lpstr>Solution</vt:lpstr>
      <vt:lpstr>mutate</vt:lpstr>
      <vt:lpstr>reduce our data</vt:lpstr>
      <vt:lpstr>create new variables</vt:lpstr>
      <vt:lpstr>create new variables</vt:lpstr>
      <vt:lpstr>create new variables</vt:lpstr>
      <vt:lpstr>many useful creation functions</vt:lpstr>
      <vt:lpstr>create new variables</vt:lpstr>
      <vt:lpstr>create new variables</vt:lpstr>
      <vt:lpstr>create new variables</vt:lpstr>
      <vt:lpstr>create new variables</vt:lpstr>
      <vt:lpstr>Your turn!</vt:lpstr>
      <vt:lpstr>Solution</vt:lpstr>
      <vt:lpstr>summarise</vt:lpstr>
      <vt:lpstr>summarizing our data</vt:lpstr>
      <vt:lpstr>summarizing our data</vt:lpstr>
      <vt:lpstr>summarizing our data</vt:lpstr>
      <vt:lpstr>summary functions</vt:lpstr>
      <vt:lpstr>summary functions</vt:lpstr>
      <vt:lpstr>summarizing grouped data</vt:lpstr>
      <vt:lpstr>summarizing grouped data</vt:lpstr>
      <vt:lpstr>summarizing grouped data</vt:lpstr>
      <vt:lpstr>summarizing grouped data</vt:lpstr>
      <vt:lpstr>Your turn!</vt:lpstr>
      <vt:lpstr>Solution</vt:lpstr>
      <vt:lpstr>pipe operator</vt:lpstr>
      <vt:lpstr>streamlining our analysis</vt:lpstr>
      <vt:lpstr>streamlining our analysis</vt:lpstr>
      <vt:lpstr>streamlining our analysis</vt:lpstr>
      <vt:lpstr>streamlining our analysis</vt:lpstr>
      <vt:lpstr>streamlining our analysis</vt:lpstr>
      <vt:lpstr>streamlining our analysis</vt:lpstr>
      <vt:lpstr>Communicate WITH the TIDYVERSE</vt:lpstr>
      <vt:lpstr>PowerPoint Presentation</vt:lpstr>
      <vt:lpstr>PIPE OPERATOR KEYBOARD SHORTCUT</vt:lpstr>
      <vt:lpstr>Your turn!</vt:lpstr>
      <vt:lpstr>Solution</vt:lpstr>
      <vt:lpstr>Your turn!</vt:lpstr>
      <vt:lpstr>Solution</vt:lpstr>
      <vt:lpstr>what to remember</vt:lpstr>
      <vt:lpstr>functions to remember</vt:lpstr>
      <vt:lpstr>important</vt:lpstr>
      <vt:lpstr>PowerPoint Presentation</vt:lpstr>
      <vt:lpstr>dplyr</vt:lpstr>
      <vt:lpstr>dplyr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transformation</dc:title>
  <dc:creator>Justin</dc:creator>
  <cp:lastModifiedBy>Zu, Tianhai (zuti)</cp:lastModifiedBy>
  <cp:revision>21</cp:revision>
  <cp:lastPrinted>2019-03-03T20:16:32Z</cp:lastPrinted>
  <dcterms:modified xsi:type="dcterms:W3CDTF">2020-10-26T01:25:12Z</dcterms:modified>
</cp:coreProperties>
</file>