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3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8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7" r:id="rId43"/>
    <p:sldId id="373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CDCDE-096B-4C06-8B9B-64037895E2D3}" v="2" dt="2020-11-02T19:06:12.96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2" autoAdjust="0"/>
    <p:restoredTop sz="94660"/>
  </p:normalViewPr>
  <p:slideViewPr>
    <p:cSldViewPr snapToGrid="0">
      <p:cViewPr varScale="1">
        <p:scale>
          <a:sx n="58" d="100"/>
          <a:sy n="58" d="100"/>
        </p:scale>
        <p:origin x="35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, Tianhai (zuti)" userId="ed53172e-a19f-46b4-9500-c0388dd9604a" providerId="ADAL" clId="{3EBCDCDE-096B-4C06-8B9B-64037895E2D3}"/>
    <pc:docChg chg="custSel addSld delSld modSld">
      <pc:chgData name="Zu, Tianhai (zuti)" userId="ed53172e-a19f-46b4-9500-c0388dd9604a" providerId="ADAL" clId="{3EBCDCDE-096B-4C06-8B9B-64037895E2D3}" dt="2020-11-02T19:06:58.480" v="195" actId="20577"/>
      <pc:docMkLst>
        <pc:docMk/>
      </pc:docMkLst>
      <pc:sldChg chg="modSp mod">
        <pc:chgData name="Zu, Tianhai (zuti)" userId="ed53172e-a19f-46b4-9500-c0388dd9604a" providerId="ADAL" clId="{3EBCDCDE-096B-4C06-8B9B-64037895E2D3}" dt="2020-11-02T18:57:08.405" v="2" actId="27636"/>
        <pc:sldMkLst>
          <pc:docMk/>
          <pc:sldMk cId="0" sldId="272"/>
        </pc:sldMkLst>
        <pc:spChg chg="mod">
          <ac:chgData name="Zu, Tianhai (zuti)" userId="ed53172e-a19f-46b4-9500-c0388dd9604a" providerId="ADAL" clId="{3EBCDCDE-096B-4C06-8B9B-64037895E2D3}" dt="2020-11-02T18:57:08.405" v="2" actId="27636"/>
          <ac:spMkLst>
            <pc:docMk/>
            <pc:sldMk cId="0" sldId="272"/>
            <ac:spMk id="203" creationId="{00000000-0000-0000-0000-000000000000}"/>
          </ac:spMkLst>
        </pc:spChg>
      </pc:sldChg>
      <pc:sldChg chg="modSp del mod">
        <pc:chgData name="Zu, Tianhai (zuti)" userId="ed53172e-a19f-46b4-9500-c0388dd9604a" providerId="ADAL" clId="{3EBCDCDE-096B-4C06-8B9B-64037895E2D3}" dt="2020-11-02T19:06:17.574" v="167" actId="47"/>
        <pc:sldMkLst>
          <pc:docMk/>
          <pc:sldMk cId="945072063" sldId="299"/>
        </pc:sldMkLst>
        <pc:spChg chg="mod">
          <ac:chgData name="Zu, Tianhai (zuti)" userId="ed53172e-a19f-46b4-9500-c0388dd9604a" providerId="ADAL" clId="{3EBCDCDE-096B-4C06-8B9B-64037895E2D3}" dt="2020-11-02T18:54:29.794" v="0"/>
          <ac:spMkLst>
            <pc:docMk/>
            <pc:sldMk cId="945072063" sldId="299"/>
            <ac:spMk id="3" creationId="{00000000-0000-0000-0000-000000000000}"/>
          </ac:spMkLst>
        </pc:spChg>
      </pc:sldChg>
      <pc:sldChg chg="modSp add mod">
        <pc:chgData name="Zu, Tianhai (zuti)" userId="ed53172e-a19f-46b4-9500-c0388dd9604a" providerId="ADAL" clId="{3EBCDCDE-096B-4C06-8B9B-64037895E2D3}" dt="2020-11-02T18:57:57.592" v="165" actId="20577"/>
        <pc:sldMkLst>
          <pc:docMk/>
          <pc:sldMk cId="3804225113" sldId="373"/>
        </pc:sldMkLst>
        <pc:spChg chg="mod">
          <ac:chgData name="Zu, Tianhai (zuti)" userId="ed53172e-a19f-46b4-9500-c0388dd9604a" providerId="ADAL" clId="{3EBCDCDE-096B-4C06-8B9B-64037895E2D3}" dt="2020-11-02T18:57:57.592" v="165" actId="20577"/>
          <ac:spMkLst>
            <pc:docMk/>
            <pc:sldMk cId="3804225113" sldId="373"/>
            <ac:spMk id="3" creationId="{00000000-0000-0000-0000-000000000000}"/>
          </ac:spMkLst>
        </pc:spChg>
      </pc:sldChg>
      <pc:sldChg chg="modSp add mod">
        <pc:chgData name="Zu, Tianhai (zuti)" userId="ed53172e-a19f-46b4-9500-c0388dd9604a" providerId="ADAL" clId="{3EBCDCDE-096B-4C06-8B9B-64037895E2D3}" dt="2020-11-02T19:06:58.480" v="195" actId="20577"/>
        <pc:sldMkLst>
          <pc:docMk/>
          <pc:sldMk cId="2759093938" sldId="374"/>
        </pc:sldMkLst>
        <pc:spChg chg="mod">
          <ac:chgData name="Zu, Tianhai (zuti)" userId="ed53172e-a19f-46b4-9500-c0388dd9604a" providerId="ADAL" clId="{3EBCDCDE-096B-4C06-8B9B-64037895E2D3}" dt="2020-11-02T19:06:58.480" v="195" actId="20577"/>
          <ac:spMkLst>
            <pc:docMk/>
            <pc:sldMk cId="2759093938" sldId="374"/>
            <ac:spMk id="7" creationId="{D249CC33-DA45-41CA-AF44-A823A8CF7DC0}"/>
          </ac:spMkLst>
        </pc:spChg>
      </pc:sldChg>
    </pc:docChg>
  </pc:docChgLst>
  <pc:docChgLst>
    <pc:chgData name="Zu, Tianhai (zuti)" userId="ed53172e-a19f-46b4-9500-c0388dd9604a" providerId="ADAL" clId="{AFA41161-0D99-4D02-BBE8-A18C7BA909A6}"/>
    <pc:docChg chg="custSel modSld">
      <pc:chgData name="Zu, Tianhai (zuti)" userId="ed53172e-a19f-46b4-9500-c0388dd9604a" providerId="ADAL" clId="{AFA41161-0D99-4D02-BBE8-A18C7BA909A6}" dt="2020-11-02T18:51:58.130" v="45" actId="20577"/>
      <pc:docMkLst>
        <pc:docMk/>
      </pc:docMkLst>
      <pc:sldChg chg="modSp mod">
        <pc:chgData name="Zu, Tianhai (zuti)" userId="ed53172e-a19f-46b4-9500-c0388dd9604a" providerId="ADAL" clId="{AFA41161-0D99-4D02-BBE8-A18C7BA909A6}" dt="2020-11-02T15:04:51.098" v="25" actId="1076"/>
        <pc:sldMkLst>
          <pc:docMk/>
          <pc:sldMk cId="0" sldId="281"/>
        </pc:sldMkLst>
        <pc:spChg chg="mod">
          <ac:chgData name="Zu, Tianhai (zuti)" userId="ed53172e-a19f-46b4-9500-c0388dd9604a" providerId="ADAL" clId="{AFA41161-0D99-4D02-BBE8-A18C7BA909A6}" dt="2020-11-02T15:04:51.098" v="25" actId="1076"/>
          <ac:spMkLst>
            <pc:docMk/>
            <pc:sldMk cId="0" sldId="281"/>
            <ac:spMk id="244" creationId="{00000000-0000-0000-0000-000000000000}"/>
          </ac:spMkLst>
        </pc:spChg>
      </pc:sldChg>
      <pc:sldChg chg="modSp mod">
        <pc:chgData name="Zu, Tianhai (zuti)" userId="ed53172e-a19f-46b4-9500-c0388dd9604a" providerId="ADAL" clId="{AFA41161-0D99-4D02-BBE8-A18C7BA909A6}" dt="2020-11-02T15:07:41.528" v="39" actId="20577"/>
        <pc:sldMkLst>
          <pc:docMk/>
          <pc:sldMk cId="0" sldId="291"/>
        </pc:sldMkLst>
        <pc:spChg chg="mod">
          <ac:chgData name="Zu, Tianhai (zuti)" userId="ed53172e-a19f-46b4-9500-c0388dd9604a" providerId="ADAL" clId="{AFA41161-0D99-4D02-BBE8-A18C7BA909A6}" dt="2020-11-02T15:07:41.528" v="39" actId="20577"/>
          <ac:spMkLst>
            <pc:docMk/>
            <pc:sldMk cId="0" sldId="291"/>
            <ac:spMk id="285" creationId="{00000000-0000-0000-0000-000000000000}"/>
          </ac:spMkLst>
        </pc:spChg>
      </pc:sldChg>
      <pc:sldChg chg="modSp mod">
        <pc:chgData name="Zu, Tianhai (zuti)" userId="ed53172e-a19f-46b4-9500-c0388dd9604a" providerId="ADAL" clId="{AFA41161-0D99-4D02-BBE8-A18C7BA909A6}" dt="2020-11-02T18:51:58.130" v="45" actId="20577"/>
        <pc:sldMkLst>
          <pc:docMk/>
          <pc:sldMk cId="945072063" sldId="299"/>
        </pc:sldMkLst>
        <pc:spChg chg="mod">
          <ac:chgData name="Zu, Tianhai (zuti)" userId="ed53172e-a19f-46b4-9500-c0388dd9604a" providerId="ADAL" clId="{AFA41161-0D99-4D02-BBE8-A18C7BA909A6}" dt="2020-11-02T18:51:58.130" v="45" actId="20577"/>
          <ac:spMkLst>
            <pc:docMk/>
            <pc:sldMk cId="945072063" sldId="29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5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001000"/>
            <a:ext cx="19621500" cy="68736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Lato Light" panose="020F0302020204030203" pitchFamily="34" charset="0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74900" y="5866845"/>
            <a:ext cx="19621500" cy="90281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463800" y="736600"/>
            <a:ext cx="194818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573000" y="1384300"/>
            <a:ext cx="10045700" cy="1089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474700" y="3098800"/>
            <a:ext cx="8712200" cy="101991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07900" y="7074692"/>
            <a:ext cx="11023600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20112" y="711992"/>
            <a:ext cx="11023601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945745" y="711200"/>
            <a:ext cx="11023601" cy="1229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49CC33-DA45-41CA-AF44-A823A8CF7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000" dirty="0">
                <a:solidFill>
                  <a:schemeClr val="bg2"/>
                </a:solidFill>
              </a:rPr>
              <a:t>6:00PM – 7:45PM: Leveraging the </a:t>
            </a:r>
            <a:r>
              <a:rPr lang="en-US" sz="6000" dirty="0" err="1">
                <a:solidFill>
                  <a:schemeClr val="bg2"/>
                </a:solidFill>
              </a:rPr>
              <a:t>Tidyverse</a:t>
            </a:r>
            <a:r>
              <a:rPr lang="en-US" sz="6000" dirty="0">
                <a:solidFill>
                  <a:schemeClr val="bg2"/>
                </a:solidFill>
              </a:rPr>
              <a:t> to Simplify Data Wrangling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7259638" indent="-7259638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8:00PM – 9:00PM: Joining data (Not with SQL! In R!) </a:t>
            </a:r>
          </a:p>
          <a:p>
            <a:pPr marL="6400800" indent="-6400800">
              <a:lnSpc>
                <a:spcPct val="100000"/>
              </a:lnSpc>
              <a:spcBef>
                <a:spcPts val="600"/>
              </a:spcBef>
              <a:buNone/>
            </a:pPr>
            <a:endParaRPr lang="en-US" sz="6000" dirty="0">
              <a:solidFill>
                <a:schemeClr val="tx2">
                  <a:lumMod val="75000"/>
                </a:schemeClr>
              </a:solidFill>
            </a:endParaRPr>
          </a:p>
          <a:p>
            <a:pPr marL="7202488" indent="-7202488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000">
                <a:solidFill>
                  <a:schemeClr val="tx2">
                    <a:lumMod val="75000"/>
                  </a:schemeClr>
                </a:solidFill>
              </a:rPr>
              <a:t>9:00PM 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– 9:50PM: Work on your mid-term, the session 4 in-class coding exercise.</a:t>
            </a:r>
          </a:p>
        </p:txBody>
      </p:sp>
    </p:spTree>
    <p:extLst>
      <p:ext uri="{BB962C8B-B14F-4D97-AF65-F5344CB8AC3E}">
        <p14:creationId xmlns:p14="http://schemas.microsoft.com/office/powerpoint/2010/main" val="275909393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example data prerequisi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data prerequisite</a:t>
            </a:r>
          </a:p>
        </p:txBody>
      </p:sp>
      <p:sp>
        <p:nvSpPr>
          <p:cNvPr id="165" name="x &lt;- tribble(…"/>
          <p:cNvSpPr txBox="1">
            <a:spLocks noGrp="1"/>
          </p:cNvSpPr>
          <p:nvPr>
            <p:ph type="body" idx="1"/>
          </p:nvPr>
        </p:nvSpPr>
        <p:spPr>
          <a:xfrm>
            <a:off x="-131530" y="5751418"/>
            <a:ext cx="23753530" cy="772774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x &lt;- tribble(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~key, ~</a:t>
            </a:r>
            <a:r>
              <a:rPr dirty="0" err="1"/>
              <a:t>val_x</a:t>
            </a:r>
            <a:r>
              <a:rPr dirty="0"/>
              <a:t>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1, "x1",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2, "x2",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3, "x3"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)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y &lt;- tribble(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~key, ~</a:t>
            </a:r>
            <a:r>
              <a:rPr dirty="0" err="1"/>
              <a:t>val_y</a:t>
            </a:r>
            <a:r>
              <a:rPr dirty="0"/>
              <a:t>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1, "y1",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2, "y2",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4, "y3"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)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945" y="3114543"/>
            <a:ext cx="3394110" cy="2430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50" y="7130851"/>
            <a:ext cx="10058400" cy="63373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exercise data prerequisi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 data prerequisite</a:t>
            </a:r>
          </a:p>
        </p:txBody>
      </p:sp>
      <p:sp>
        <p:nvSpPr>
          <p:cNvPr id="170" name="For nycflights13:…"/>
          <p:cNvSpPr txBox="1"/>
          <p:nvPr/>
        </p:nvSpPr>
        <p:spPr>
          <a:xfrm>
            <a:off x="1264808" y="3428050"/>
            <a:ext cx="22221795" cy="458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For</a:t>
            </a:r>
            <a:r>
              <a:rPr dirty="0"/>
              <a:t>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nycflights13</a:t>
            </a:r>
            <a:r>
              <a:rPr dirty="0"/>
              <a:t>:</a:t>
            </a:r>
          </a:p>
          <a:p>
            <a:pPr marL="1081881" lvl="1" indent="-345281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000" dirty="0">
                <a:latin typeface="Monaco"/>
                <a:ea typeface="Monaco"/>
                <a:cs typeface="Monaco"/>
                <a:sym typeface="Monaco"/>
              </a:rPr>
              <a:t>flights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connects to planes via </a:t>
            </a:r>
            <a:r>
              <a:rPr sz="3000" dirty="0" err="1">
                <a:latin typeface="Monaco"/>
                <a:ea typeface="Monaco"/>
                <a:cs typeface="Monaco"/>
                <a:sym typeface="Monaco"/>
              </a:rPr>
              <a:t>tailnum</a:t>
            </a:r>
            <a:endParaRPr sz="3000" dirty="0">
              <a:latin typeface="Monaco"/>
              <a:ea typeface="Monaco"/>
              <a:cs typeface="Monaco"/>
              <a:sym typeface="Monaco"/>
            </a:endParaRPr>
          </a:p>
          <a:p>
            <a:pPr marL="1081881" lvl="1" indent="-345281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000" dirty="0">
                <a:latin typeface="Monaco"/>
                <a:ea typeface="Monaco"/>
                <a:cs typeface="Monaco"/>
                <a:sym typeface="Monaco"/>
              </a:rPr>
              <a:t>flights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connects to airlines via</a:t>
            </a:r>
            <a:r>
              <a:rPr dirty="0"/>
              <a:t> </a:t>
            </a:r>
            <a:r>
              <a:rPr sz="3000" dirty="0">
                <a:latin typeface="Monaco"/>
                <a:ea typeface="Monaco"/>
                <a:cs typeface="Monaco"/>
                <a:sym typeface="Monaco"/>
              </a:rPr>
              <a:t>carrier</a:t>
            </a:r>
          </a:p>
          <a:p>
            <a:pPr marL="1081881" lvl="1" indent="-345281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000" dirty="0">
                <a:latin typeface="Monaco"/>
                <a:ea typeface="Monaco"/>
                <a:cs typeface="Monaco"/>
                <a:sym typeface="Monaco"/>
              </a:rPr>
              <a:t>flights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connects to airports via </a:t>
            </a:r>
            <a:r>
              <a:rPr sz="3000" dirty="0">
                <a:latin typeface="Monaco"/>
                <a:ea typeface="Monaco"/>
                <a:cs typeface="Monaco"/>
                <a:sym typeface="Monaco"/>
              </a:rPr>
              <a:t>origin</a:t>
            </a:r>
            <a:r>
              <a:rPr dirty="0"/>
              <a:t> &amp; </a:t>
            </a:r>
            <a:r>
              <a:rPr sz="3000" dirty="0" err="1">
                <a:latin typeface="Monaco"/>
                <a:ea typeface="Monaco"/>
                <a:cs typeface="Monaco"/>
                <a:sym typeface="Monaco"/>
              </a:rPr>
              <a:t>dest</a:t>
            </a:r>
            <a:endParaRPr sz="3000" dirty="0">
              <a:latin typeface="Monaco"/>
              <a:ea typeface="Monaco"/>
              <a:cs typeface="Monaco"/>
              <a:sym typeface="Monaco"/>
            </a:endParaRPr>
          </a:p>
          <a:p>
            <a:pPr marL="1081881" lvl="1" indent="-345281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000" dirty="0">
                <a:latin typeface="Monaco"/>
                <a:ea typeface="Monaco"/>
                <a:cs typeface="Monaco"/>
                <a:sym typeface="Monaco"/>
              </a:rPr>
              <a:t>flights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connects to weather via </a:t>
            </a:r>
            <a:r>
              <a:rPr sz="3000" dirty="0">
                <a:latin typeface="Monaco"/>
                <a:ea typeface="Monaco"/>
                <a:cs typeface="Monaco"/>
                <a:sym typeface="Monaco"/>
              </a:rPr>
              <a:t>origin, year, month, day</a:t>
            </a:r>
            <a:r>
              <a:rPr dirty="0"/>
              <a:t>, </a:t>
            </a:r>
            <a:r>
              <a:rPr dirty="0">
                <a:latin typeface="Lato Light" panose="020F0302020204030203" pitchFamily="34" charset="0"/>
              </a:rPr>
              <a:t>&amp;</a:t>
            </a:r>
            <a:r>
              <a:rPr dirty="0"/>
              <a:t> </a:t>
            </a:r>
            <a:r>
              <a:rPr sz="3000" dirty="0">
                <a:latin typeface="Monaco"/>
                <a:ea typeface="Monaco"/>
                <a:cs typeface="Monaco"/>
                <a:sym typeface="Monaco"/>
              </a:rPr>
              <a:t>hour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utating joi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mutating joins</a:t>
            </a:r>
          </a:p>
        </p:txBody>
      </p:sp>
      <p:sp>
        <p:nvSpPr>
          <p:cNvPr id="173" name="Adding variables"/>
          <p:cNvSpPr txBox="1"/>
          <p:nvPr/>
        </p:nvSpPr>
        <p:spPr>
          <a:xfrm>
            <a:off x="743160" y="9469984"/>
            <a:ext cx="461023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Adding variables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421145" y="623689"/>
            <a:ext cx="12468623" cy="12468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mplest type of join…"/>
          <p:cNvSpPr txBox="1"/>
          <p:nvPr/>
        </p:nvSpPr>
        <p:spPr>
          <a:xfrm>
            <a:off x="1264808" y="3428050"/>
            <a:ext cx="22221795" cy="458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Simplest type of join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matches pairs of observations whenever their </a:t>
            </a:r>
            <a:r>
              <a:rPr b="1" u="sng" dirty="0">
                <a:solidFill>
                  <a:srgbClr val="0433FF"/>
                </a:solidFill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keys</a:t>
            </a:r>
            <a:r>
              <a:rPr dirty="0">
                <a:latin typeface="Lato Light" panose="020F0302020204030203" pitchFamily="34" charset="0"/>
              </a:rPr>
              <a:t> are equal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b="1" u="sng" dirty="0">
                <a:solidFill>
                  <a:srgbClr val="0433FF"/>
                </a:solidFill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keys</a:t>
            </a:r>
            <a:r>
              <a:rPr dirty="0">
                <a:latin typeface="Lato Light" panose="020F0302020204030203" pitchFamily="34" charset="0"/>
              </a:rPr>
              <a:t> are variables that connect pairs of tables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alphaModFix amt="50218"/>
          </a:blip>
          <a:stretch>
            <a:fillRect/>
          </a:stretch>
        </p:blipFill>
        <p:spPr>
          <a:xfrm>
            <a:off x="9945687" y="8096407"/>
            <a:ext cx="4860037" cy="348028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Rectangle"/>
          <p:cNvSpPr/>
          <p:nvPr/>
        </p:nvSpPr>
        <p:spPr>
          <a:xfrm>
            <a:off x="9880600" y="8686800"/>
            <a:ext cx="1169393" cy="3077171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400"/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12420600" y="8686800"/>
            <a:ext cx="1169393" cy="3077171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400"/>
            </a:pPr>
            <a:endParaRPr/>
          </a:p>
        </p:txBody>
      </p:sp>
      <p:sp>
        <p:nvSpPr>
          <p:cNvPr id="180" name="inner join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2057400"/>
          </a:xfrm>
          <a:prstGeom prst="rect">
            <a:avLst/>
          </a:prstGeom>
        </p:spPr>
        <p:txBody>
          <a:bodyPr/>
          <a:lstStyle/>
          <a:p>
            <a:r>
              <a:t>inner join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ner join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2057400"/>
          </a:xfrm>
          <a:prstGeom prst="rect">
            <a:avLst/>
          </a:prstGeom>
        </p:spPr>
        <p:txBody>
          <a:bodyPr/>
          <a:lstStyle/>
          <a:p>
            <a:r>
              <a:t>inner join</a:t>
            </a:r>
          </a:p>
        </p:txBody>
      </p:sp>
      <p:sp>
        <p:nvSpPr>
          <p:cNvPr id="183" name="use by to tell dplyr which variable is the key…"/>
          <p:cNvSpPr txBox="1"/>
          <p:nvPr/>
        </p:nvSpPr>
        <p:spPr>
          <a:xfrm>
            <a:off x="1264808" y="3428050"/>
            <a:ext cx="22221795" cy="458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use</a:t>
            </a:r>
            <a:r>
              <a:rPr dirty="0"/>
              <a:t> </a:t>
            </a:r>
            <a:r>
              <a:rPr sz="3000" dirty="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by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to tell </a:t>
            </a:r>
            <a:r>
              <a:rPr dirty="0" err="1">
                <a:latin typeface="Lato Light" panose="020F0302020204030203" pitchFamily="34" charset="0"/>
              </a:rPr>
              <a:t>dplyr</a:t>
            </a:r>
            <a:r>
              <a:rPr dirty="0">
                <a:latin typeface="Lato Light" panose="020F0302020204030203" pitchFamily="34" charset="0"/>
              </a:rPr>
              <a:t> which variable is the </a:t>
            </a:r>
            <a:r>
              <a:rPr dirty="0">
                <a:solidFill>
                  <a:srgbClr val="942192"/>
                </a:solidFill>
                <a:latin typeface="Lato Light" panose="020F0302020204030203" pitchFamily="34" charset="0"/>
              </a:rPr>
              <a:t>key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unmatched rows are not included in the result</a:t>
            </a:r>
          </a:p>
        </p:txBody>
      </p:sp>
      <p:sp>
        <p:nvSpPr>
          <p:cNvPr id="184" name="x %&gt;% inner_join(y, by = &quot;key&quot;)…"/>
          <p:cNvSpPr txBox="1">
            <a:spLocks noGrp="1"/>
          </p:cNvSpPr>
          <p:nvPr>
            <p:ph type="body" sz="quarter" idx="1"/>
          </p:nvPr>
        </p:nvSpPr>
        <p:spPr>
          <a:xfrm>
            <a:off x="5630" y="6536932"/>
            <a:ext cx="12436441" cy="4584634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x %&gt;% </a:t>
            </a:r>
            <a:r>
              <a:rPr dirty="0" err="1"/>
              <a:t>inner_join</a:t>
            </a:r>
            <a:r>
              <a:rPr dirty="0"/>
              <a:t>(y, </a:t>
            </a:r>
            <a:r>
              <a:rPr dirty="0">
                <a:solidFill>
                  <a:srgbClr val="942192"/>
                </a:solidFill>
              </a:rPr>
              <a:t>by = "key"</a:t>
            </a:r>
            <a:r>
              <a:rPr dirty="0"/>
              <a:t>)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2 × 3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key </a:t>
            </a:r>
            <a:r>
              <a:rPr dirty="0" err="1"/>
              <a:t>val_x</a:t>
            </a:r>
            <a:r>
              <a:rPr dirty="0"/>
              <a:t> </a:t>
            </a:r>
            <a:r>
              <a:rPr dirty="0" err="1"/>
              <a:t>val_y</a:t>
            </a:r>
            <a:endParaRPr dirty="0"/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1    x1    y1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2    x2    y2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0" y="7010300"/>
            <a:ext cx="8585200" cy="322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uter joins keep observations that appear in at least one of the tables…"/>
          <p:cNvSpPr txBox="1"/>
          <p:nvPr/>
        </p:nvSpPr>
        <p:spPr>
          <a:xfrm>
            <a:off x="1264808" y="3428050"/>
            <a:ext cx="14011939" cy="823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Outer joins keep observations that appear in at least one of the tables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There are 3 types of outer joins:</a:t>
            </a:r>
          </a:p>
        </p:txBody>
      </p:sp>
      <p:sp>
        <p:nvSpPr>
          <p:cNvPr id="188" name="outer joins"/>
          <p:cNvSpPr txBox="1"/>
          <p:nvPr/>
        </p:nvSpPr>
        <p:spPr>
          <a:xfrm>
            <a:off x="304799" y="355600"/>
            <a:ext cx="23774401" cy="20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1">
              <a:defRPr sz="10000" cap="all"/>
            </a:pPr>
            <a:r>
              <a:rPr dirty="0">
                <a:latin typeface="Lato Light" panose="020F0302020204030203" pitchFamily="34" charset="0"/>
              </a:rPr>
              <a:t>outer joins  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uter joins keep observations that appear in at least one of the tables…"/>
          <p:cNvSpPr txBox="1"/>
          <p:nvPr/>
        </p:nvSpPr>
        <p:spPr>
          <a:xfrm>
            <a:off x="1264808" y="3428050"/>
            <a:ext cx="14011939" cy="823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Outer joins keep observations that appear in at least one of the tables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There are 3 types of outer joins:</a:t>
            </a:r>
          </a:p>
          <a:p>
            <a:pPr marL="1208484" lvl="1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b="1" dirty="0">
                <a:solidFill>
                  <a:srgbClr val="942192"/>
                </a:solidFill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left join</a:t>
            </a:r>
            <a:r>
              <a:rPr dirty="0">
                <a:latin typeface="Lato Light" panose="020F0302020204030203" pitchFamily="34" charset="0"/>
              </a:rPr>
              <a:t>: keeps all observations in x</a:t>
            </a:r>
          </a:p>
        </p:txBody>
      </p:sp>
      <p:sp>
        <p:nvSpPr>
          <p:cNvPr id="191" name="outer joins"/>
          <p:cNvSpPr txBox="1"/>
          <p:nvPr/>
        </p:nvSpPr>
        <p:spPr>
          <a:xfrm>
            <a:off x="304799" y="355600"/>
            <a:ext cx="23774401" cy="20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1">
              <a:defRPr sz="10000" cap="all"/>
            </a:pPr>
            <a:r>
              <a:rPr dirty="0">
                <a:latin typeface="Lato Light" panose="020F0302020204030203" pitchFamily="34" charset="0"/>
              </a:rPr>
              <a:t>outer joins   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/>
          <a:srcRect b="70677"/>
          <a:stretch>
            <a:fillRect/>
          </a:stretch>
        </p:blipFill>
        <p:spPr>
          <a:xfrm>
            <a:off x="14476893" y="5676561"/>
            <a:ext cx="7634122" cy="314017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Note how missing values get filled in with NA"/>
          <p:cNvSpPr txBox="1"/>
          <p:nvPr/>
        </p:nvSpPr>
        <p:spPr>
          <a:xfrm>
            <a:off x="12667868" y="11036300"/>
            <a:ext cx="698513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Note how missing values get filled in with NA</a:t>
            </a:r>
          </a:p>
        </p:txBody>
      </p:sp>
      <p:sp>
        <p:nvSpPr>
          <p:cNvPr id="196" name="Connection Line"/>
          <p:cNvSpPr/>
          <p:nvPr/>
        </p:nvSpPr>
        <p:spPr>
          <a:xfrm>
            <a:off x="19937742" y="9108353"/>
            <a:ext cx="1904600" cy="2159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8" h="21600" extrusionOk="0">
                <a:moveTo>
                  <a:pt x="0" y="21600"/>
                </a:moveTo>
                <a:cubicBezTo>
                  <a:pt x="14757" y="20805"/>
                  <a:pt x="21600" y="13605"/>
                  <a:pt x="20530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5" name="x %&gt;% left_join(y, by = &quot;key&quot;)…"/>
          <p:cNvSpPr txBox="1">
            <a:spLocks noGrp="1"/>
          </p:cNvSpPr>
          <p:nvPr>
            <p:ph type="body" sz="quarter" idx="1"/>
          </p:nvPr>
        </p:nvSpPr>
        <p:spPr>
          <a:xfrm>
            <a:off x="-6851" y="9144431"/>
            <a:ext cx="12436442" cy="4584634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x %&gt;% </a:t>
            </a:r>
            <a:r>
              <a:rPr dirty="0" err="1">
                <a:solidFill>
                  <a:srgbClr val="942192"/>
                </a:solidFill>
              </a:rPr>
              <a:t>left_join</a:t>
            </a:r>
            <a:r>
              <a:rPr dirty="0"/>
              <a:t>(y, by = "key")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 × 3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key </a:t>
            </a:r>
            <a:r>
              <a:rPr dirty="0" err="1"/>
              <a:t>val_x</a:t>
            </a:r>
            <a:r>
              <a:rPr dirty="0"/>
              <a:t> </a:t>
            </a:r>
            <a:r>
              <a:rPr dirty="0" err="1"/>
              <a:t>val_y</a:t>
            </a:r>
            <a:endParaRPr dirty="0"/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1    x1    y1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2    x2    y2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3    x3  &lt;NA&gt;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uter joins keep observations that appear in at least one of the tables…"/>
          <p:cNvSpPr txBox="1"/>
          <p:nvPr/>
        </p:nvSpPr>
        <p:spPr>
          <a:xfrm>
            <a:off x="1264808" y="3428050"/>
            <a:ext cx="14011939" cy="823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Outer joins keep observations that appear in at least one of the tables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There are 3 types of outer joins:</a:t>
            </a:r>
          </a:p>
          <a:p>
            <a:pPr marL="1208484" lvl="1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>
                    <a:alpha val="30000"/>
                  </a:srgbClr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left join: keeps all observations in x</a:t>
            </a:r>
          </a:p>
          <a:p>
            <a:pPr marL="1208484" lvl="1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b="1" dirty="0">
                <a:solidFill>
                  <a:srgbClr val="942192"/>
                </a:solidFill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right join</a:t>
            </a:r>
            <a:r>
              <a:rPr dirty="0">
                <a:latin typeface="Lato Light" panose="020F0302020204030203" pitchFamily="34" charset="0"/>
              </a:rPr>
              <a:t>: keeps all observations in y</a:t>
            </a:r>
          </a:p>
        </p:txBody>
      </p:sp>
      <p:sp>
        <p:nvSpPr>
          <p:cNvPr id="199" name="outer joins"/>
          <p:cNvSpPr txBox="1"/>
          <p:nvPr/>
        </p:nvSpPr>
        <p:spPr>
          <a:xfrm>
            <a:off x="304799" y="355600"/>
            <a:ext cx="23774401" cy="20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1">
              <a:defRPr sz="10000" cap="all"/>
            </a:pPr>
            <a:r>
              <a:rPr dirty="0">
                <a:latin typeface="Lato Light" panose="020F0302020204030203" pitchFamily="34" charset="0"/>
              </a:rPr>
              <a:t>outer joins   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/>
          <a:srcRect t="31360" b="34276"/>
          <a:stretch>
            <a:fillRect/>
          </a:stretch>
        </p:blipFill>
        <p:spPr>
          <a:xfrm>
            <a:off x="14756293" y="5702953"/>
            <a:ext cx="7634122" cy="3680025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x %&gt;% right_join(y, by = &quot;key&quot;)…"/>
          <p:cNvSpPr txBox="1">
            <a:spLocks noGrp="1"/>
          </p:cNvSpPr>
          <p:nvPr>
            <p:ph type="body" sz="quarter" idx="1"/>
          </p:nvPr>
        </p:nvSpPr>
        <p:spPr>
          <a:xfrm>
            <a:off x="769" y="9144431"/>
            <a:ext cx="12436442" cy="4584634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x %&gt;% </a:t>
            </a:r>
            <a:r>
              <a:rPr dirty="0" err="1">
                <a:solidFill>
                  <a:srgbClr val="942192"/>
                </a:solidFill>
              </a:rPr>
              <a:t>right_join</a:t>
            </a:r>
            <a:r>
              <a:rPr dirty="0"/>
              <a:t>(y, by = "key")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 × 3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key </a:t>
            </a:r>
            <a:r>
              <a:rPr dirty="0" err="1"/>
              <a:t>val_x</a:t>
            </a:r>
            <a:r>
              <a:rPr dirty="0"/>
              <a:t> </a:t>
            </a:r>
            <a:r>
              <a:rPr dirty="0" err="1"/>
              <a:t>val_y</a:t>
            </a:r>
            <a:endParaRPr dirty="0"/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1    x1    y1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2    x2    y2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4  &lt;NA&gt;    y3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uter joins keep observations that appear in at least one of the tables…"/>
          <p:cNvSpPr txBox="1"/>
          <p:nvPr/>
        </p:nvSpPr>
        <p:spPr>
          <a:xfrm>
            <a:off x="1264808" y="3428051"/>
            <a:ext cx="14011939" cy="496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Outer joins keep observations that appear in at least one of the tables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There are 3 types of outer joins:</a:t>
            </a:r>
          </a:p>
          <a:p>
            <a:pPr marL="1208484" lvl="1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>
                    <a:alpha val="30000"/>
                  </a:srgbClr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left join: keeps all observations in x</a:t>
            </a:r>
          </a:p>
          <a:p>
            <a:pPr marL="1208484" lvl="1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>
                    <a:alpha val="30000"/>
                  </a:srgbClr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right join: keeps all observations in y</a:t>
            </a:r>
          </a:p>
          <a:p>
            <a:pPr marL="1208484" lvl="1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b="1" dirty="0">
                <a:solidFill>
                  <a:srgbClr val="942192"/>
                </a:solidFill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full join</a:t>
            </a:r>
            <a:r>
              <a:rPr dirty="0">
                <a:latin typeface="Lato Light" panose="020F0302020204030203" pitchFamily="34" charset="0"/>
              </a:rPr>
              <a:t>: keeps all observations in x and y</a:t>
            </a:r>
          </a:p>
        </p:txBody>
      </p:sp>
      <p:sp>
        <p:nvSpPr>
          <p:cNvPr id="204" name="outer joins"/>
          <p:cNvSpPr txBox="1"/>
          <p:nvPr/>
        </p:nvSpPr>
        <p:spPr>
          <a:xfrm>
            <a:off x="304799" y="355600"/>
            <a:ext cx="23774401" cy="20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1">
              <a:defRPr sz="10000" cap="all"/>
            </a:pPr>
            <a:r>
              <a:rPr dirty="0">
                <a:latin typeface="Lato Light" panose="020F0302020204030203" pitchFamily="34" charset="0"/>
              </a:rPr>
              <a:t>outer joins   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/>
          <a:srcRect t="66664"/>
          <a:stretch>
            <a:fillRect/>
          </a:stretch>
        </p:blipFill>
        <p:spPr>
          <a:xfrm>
            <a:off x="14648656" y="5758119"/>
            <a:ext cx="7634122" cy="356999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x %&gt;% full_join(y, by = &quot;key&quot;)…"/>
          <p:cNvSpPr txBox="1">
            <a:spLocks noGrp="1"/>
          </p:cNvSpPr>
          <p:nvPr>
            <p:ph type="body" sz="quarter" idx="1"/>
          </p:nvPr>
        </p:nvSpPr>
        <p:spPr>
          <a:xfrm>
            <a:off x="-24631" y="8651671"/>
            <a:ext cx="12436442" cy="5082316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x %&gt;% </a:t>
            </a:r>
            <a:r>
              <a:rPr dirty="0" err="1">
                <a:solidFill>
                  <a:srgbClr val="942192"/>
                </a:solidFill>
              </a:rPr>
              <a:t>full_join</a:t>
            </a:r>
            <a:r>
              <a:rPr dirty="0"/>
              <a:t>(y, by = "key")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4 × 3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key </a:t>
            </a:r>
            <a:r>
              <a:rPr dirty="0" err="1"/>
              <a:t>val_x</a:t>
            </a:r>
            <a:r>
              <a:rPr dirty="0"/>
              <a:t> </a:t>
            </a:r>
            <a:r>
              <a:rPr dirty="0" err="1"/>
              <a:t>val_y</a:t>
            </a:r>
            <a:endParaRPr dirty="0"/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1    x1    y1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2    x2    y2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3    x3  &lt;NA&gt;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 4  &lt;NA&gt;    y3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omparing joins"/>
          <p:cNvSpPr txBox="1"/>
          <p:nvPr/>
        </p:nvSpPr>
        <p:spPr>
          <a:xfrm>
            <a:off x="304799" y="355600"/>
            <a:ext cx="23774401" cy="20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1">
              <a:defRPr sz="10000" cap="all"/>
            </a:pPr>
            <a:r>
              <a:rPr dirty="0">
                <a:latin typeface="Lato Light" panose="020F0302020204030203" pitchFamily="34" charset="0"/>
              </a:rPr>
              <a:t>comparing joins   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6248400"/>
            <a:ext cx="13995400" cy="403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lational…"/>
          <p:cNvSpPr txBox="1">
            <a:spLocks noGrp="1"/>
          </p:cNvSpPr>
          <p:nvPr>
            <p:ph type="ctrTitle"/>
          </p:nvPr>
        </p:nvSpPr>
        <p:spPr>
          <a:xfrm>
            <a:off x="666750" y="2870200"/>
            <a:ext cx="23050500" cy="45593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92479">
              <a:defRPr sz="15359"/>
            </a:pPr>
            <a:r>
              <a:t>relational</a:t>
            </a:r>
          </a:p>
          <a:p>
            <a:pPr defTabSz="792479">
              <a:defRPr sz="15359"/>
            </a:pPr>
            <a:r>
              <a:t>data</a:t>
            </a:r>
          </a:p>
        </p:txBody>
      </p:sp>
      <p:sp>
        <p:nvSpPr>
          <p:cNvPr id="120" name="Rounded Rectangle"/>
          <p:cNvSpPr/>
          <p:nvPr/>
        </p:nvSpPr>
        <p:spPr>
          <a:xfrm>
            <a:off x="9345287" y="8640475"/>
            <a:ext cx="5887632" cy="2960979"/>
          </a:xfrm>
          <a:prstGeom prst="roundRect">
            <a:avLst>
              <a:gd name="adj" fmla="val 6434"/>
            </a:avLst>
          </a:prstGeom>
          <a:solidFill>
            <a:srgbClr val="B4B4B4">
              <a:alpha val="236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Get"/>
          <p:cNvSpPr txBox="1"/>
          <p:nvPr/>
        </p:nvSpPr>
        <p:spPr>
          <a:xfrm>
            <a:off x="5462520" y="9737922"/>
            <a:ext cx="8763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B4B4"/>
                </a:solidFill>
              </a:defRPr>
            </a:lvl1pPr>
          </a:lstStyle>
          <a:p>
            <a:r>
              <a:t>Get</a:t>
            </a:r>
          </a:p>
        </p:txBody>
      </p:sp>
      <p:sp>
        <p:nvSpPr>
          <p:cNvPr id="122" name="Clean"/>
          <p:cNvSpPr txBox="1"/>
          <p:nvPr/>
        </p:nvSpPr>
        <p:spPr>
          <a:xfrm>
            <a:off x="7383026" y="9725222"/>
            <a:ext cx="139099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Clean</a:t>
            </a:r>
          </a:p>
        </p:txBody>
      </p:sp>
      <p:sp>
        <p:nvSpPr>
          <p:cNvPr id="123" name="Transform"/>
          <p:cNvSpPr txBox="1"/>
          <p:nvPr/>
        </p:nvSpPr>
        <p:spPr>
          <a:xfrm>
            <a:off x="9840396" y="9725222"/>
            <a:ext cx="24216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Transform</a:t>
            </a:r>
          </a:p>
        </p:txBody>
      </p:sp>
      <p:sp>
        <p:nvSpPr>
          <p:cNvPr id="124" name="Visualize"/>
          <p:cNvSpPr txBox="1"/>
          <p:nvPr/>
        </p:nvSpPr>
        <p:spPr>
          <a:xfrm>
            <a:off x="12872414" y="8640476"/>
            <a:ext cx="178514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B4B4"/>
                </a:solidFill>
              </a:defRPr>
            </a:lvl1pPr>
          </a:lstStyle>
          <a:p>
            <a:r>
              <a:t>Visualize</a:t>
            </a:r>
          </a:p>
        </p:txBody>
      </p:sp>
      <p:sp>
        <p:nvSpPr>
          <p:cNvPr id="125" name="Model"/>
          <p:cNvSpPr txBox="1"/>
          <p:nvPr/>
        </p:nvSpPr>
        <p:spPr>
          <a:xfrm>
            <a:off x="12847008" y="10959329"/>
            <a:ext cx="13840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B4B4"/>
                </a:solidFill>
              </a:defRPr>
            </a:lvl1pPr>
          </a:lstStyle>
          <a:p>
            <a:r>
              <a:t>Model</a:t>
            </a:r>
          </a:p>
        </p:txBody>
      </p:sp>
      <p:sp>
        <p:nvSpPr>
          <p:cNvPr id="126" name="Communicate"/>
          <p:cNvSpPr txBox="1"/>
          <p:nvPr/>
        </p:nvSpPr>
        <p:spPr>
          <a:xfrm>
            <a:off x="16048077" y="9737922"/>
            <a:ext cx="29278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B4B4"/>
                </a:solidFill>
              </a:defRPr>
            </a:lvl1pPr>
          </a:lstStyle>
          <a:p>
            <a:r>
              <a:t>Communicate</a:t>
            </a:r>
          </a:p>
        </p:txBody>
      </p:sp>
      <p:sp>
        <p:nvSpPr>
          <p:cNvPr id="127" name="Line"/>
          <p:cNvSpPr/>
          <p:nvPr/>
        </p:nvSpPr>
        <p:spPr>
          <a:xfrm>
            <a:off x="6424245" y="10120964"/>
            <a:ext cx="909779" cy="1"/>
          </a:xfrm>
          <a:prstGeom prst="line">
            <a:avLst/>
          </a:prstGeom>
          <a:ln w="38100">
            <a:solidFill>
              <a:srgbClr val="B4B4B4">
                <a:alpha val="30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Line"/>
          <p:cNvSpPr/>
          <p:nvPr/>
        </p:nvSpPr>
        <p:spPr>
          <a:xfrm>
            <a:off x="8820261" y="10120964"/>
            <a:ext cx="909779" cy="1"/>
          </a:xfrm>
          <a:prstGeom prst="line">
            <a:avLst/>
          </a:prstGeom>
          <a:ln w="38100">
            <a:solidFill>
              <a:srgbClr val="B4B4B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cxnSp>
        <p:nvCxnSpPr>
          <p:cNvPr id="129" name="Connection Line"/>
          <p:cNvCxnSpPr>
            <a:stCxn id="123" idx="0"/>
            <a:endCxn id="124" idx="0"/>
          </p:cNvCxnSpPr>
          <p:nvPr/>
        </p:nvCxnSpPr>
        <p:spPr>
          <a:xfrm flipV="1">
            <a:off x="11051213" y="8983376"/>
            <a:ext cx="2713774" cy="1097447"/>
          </a:xfrm>
          <a:prstGeom prst="straightConnector1">
            <a:avLst/>
          </a:prstGeom>
          <a:ln w="38100">
            <a:solidFill>
              <a:srgbClr val="B4B4B4"/>
            </a:solidFill>
            <a:miter lim="400000"/>
            <a:headEnd type="triangle"/>
            <a:tailEnd type="triangle"/>
          </a:ln>
        </p:spPr>
      </p:cxnSp>
      <p:cxnSp>
        <p:nvCxnSpPr>
          <p:cNvPr id="130" name="Connection Line"/>
          <p:cNvCxnSpPr>
            <a:stCxn id="125" idx="0"/>
            <a:endCxn id="123" idx="0"/>
          </p:cNvCxnSpPr>
          <p:nvPr/>
        </p:nvCxnSpPr>
        <p:spPr>
          <a:xfrm flipH="1" flipV="1">
            <a:off x="11051213" y="10080822"/>
            <a:ext cx="2487822" cy="1221408"/>
          </a:xfrm>
          <a:prstGeom prst="straightConnector1">
            <a:avLst/>
          </a:prstGeom>
          <a:ln w="38100">
            <a:solidFill>
              <a:srgbClr val="B4B4B4"/>
            </a:solidFill>
            <a:miter lim="400000"/>
            <a:tailEnd type="triangle"/>
          </a:ln>
        </p:spPr>
      </p:cxnSp>
      <p:cxnSp>
        <p:nvCxnSpPr>
          <p:cNvPr id="131" name="Connection Line"/>
          <p:cNvCxnSpPr>
            <a:stCxn id="124" idx="0"/>
            <a:endCxn id="125" idx="0"/>
          </p:cNvCxnSpPr>
          <p:nvPr/>
        </p:nvCxnSpPr>
        <p:spPr>
          <a:xfrm flipH="1">
            <a:off x="13539034" y="8983376"/>
            <a:ext cx="225953" cy="2318854"/>
          </a:xfrm>
          <a:prstGeom prst="straightConnector1">
            <a:avLst/>
          </a:prstGeom>
          <a:ln w="38100">
            <a:solidFill>
              <a:srgbClr val="B4B4B4"/>
            </a:solidFill>
            <a:miter lim="400000"/>
            <a:tailEnd type="triangle"/>
          </a:ln>
        </p:spPr>
      </p:cxnSp>
      <p:sp>
        <p:nvSpPr>
          <p:cNvPr id="132" name="Line"/>
          <p:cNvSpPr/>
          <p:nvPr/>
        </p:nvSpPr>
        <p:spPr>
          <a:xfrm>
            <a:off x="15333020" y="10120964"/>
            <a:ext cx="614959" cy="1"/>
          </a:xfrm>
          <a:prstGeom prst="line">
            <a:avLst/>
          </a:prstGeom>
          <a:ln w="38100">
            <a:solidFill>
              <a:srgbClr val="B4B4B4">
                <a:alpha val="30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3" name="Rounded Rectangle"/>
          <p:cNvSpPr/>
          <p:nvPr/>
        </p:nvSpPr>
        <p:spPr>
          <a:xfrm>
            <a:off x="5331107" y="8196834"/>
            <a:ext cx="13721786" cy="4142432"/>
          </a:xfrm>
          <a:prstGeom prst="roundRect">
            <a:avLst>
              <a:gd name="adj" fmla="val 4599"/>
            </a:avLst>
          </a:prstGeom>
          <a:ln w="381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Understand"/>
          <p:cNvSpPr txBox="1"/>
          <p:nvPr/>
        </p:nvSpPr>
        <p:spPr>
          <a:xfrm>
            <a:off x="9364548" y="11578613"/>
            <a:ext cx="164103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Understand</a:t>
            </a:r>
          </a:p>
        </p:txBody>
      </p:sp>
      <p:sp>
        <p:nvSpPr>
          <p:cNvPr id="135" name="Program"/>
          <p:cNvSpPr txBox="1"/>
          <p:nvPr/>
        </p:nvSpPr>
        <p:spPr>
          <a:xfrm>
            <a:off x="5453197" y="12364640"/>
            <a:ext cx="124452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Program</a:t>
            </a:r>
          </a:p>
        </p:txBody>
      </p:sp>
      <p:sp>
        <p:nvSpPr>
          <p:cNvPr id="136" name="☨A modified version of Hadley Wickham’s analytic process"/>
          <p:cNvSpPr txBox="1"/>
          <p:nvPr/>
        </p:nvSpPr>
        <p:spPr>
          <a:xfrm>
            <a:off x="13741592" y="12358290"/>
            <a:ext cx="53084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baseline="31999"/>
              <a:t>☨</a:t>
            </a:r>
            <a:r>
              <a:t>A modified version of Hadley Wickham’s analytic process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hat if our key names don’t match?"/>
          <p:cNvSpPr txBox="1"/>
          <p:nvPr/>
        </p:nvSpPr>
        <p:spPr>
          <a:xfrm>
            <a:off x="1264808" y="3428050"/>
            <a:ext cx="22221795" cy="458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t>What if our </a:t>
            </a:r>
            <a:r>
              <a:rPr b="1">
                <a:solidFill>
                  <a:srgbClr val="942192"/>
                </a:solidFill>
                <a:latin typeface="Gill Sans"/>
                <a:ea typeface="Gill Sans"/>
                <a:cs typeface="Gill Sans"/>
                <a:sym typeface="Gill Sans"/>
              </a:rPr>
              <a:t>key names</a:t>
            </a:r>
            <a:r>
              <a:t> don’t match?</a:t>
            </a:r>
          </a:p>
        </p:txBody>
      </p:sp>
      <p:sp>
        <p:nvSpPr>
          <p:cNvPr id="212" name="defining keys"/>
          <p:cNvSpPr txBox="1"/>
          <p:nvPr/>
        </p:nvSpPr>
        <p:spPr>
          <a:xfrm>
            <a:off x="304799" y="355600"/>
            <a:ext cx="23774400" cy="20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1">
              <a:defRPr sz="9000" cap="all"/>
            </a:pPr>
            <a:r>
              <a:rPr dirty="0">
                <a:latin typeface="Lato Light" panose="020F0302020204030203" pitchFamily="34" charset="0"/>
              </a:rPr>
              <a:t>defining keys</a:t>
            </a:r>
          </a:p>
        </p:txBody>
      </p:sp>
      <p:sp>
        <p:nvSpPr>
          <p:cNvPr id="213" name="x &lt;- tribble(…"/>
          <p:cNvSpPr txBox="1">
            <a:spLocks noGrp="1"/>
          </p:cNvSpPr>
          <p:nvPr>
            <p:ph type="body" idx="1"/>
          </p:nvPr>
        </p:nvSpPr>
        <p:spPr>
          <a:xfrm>
            <a:off x="-106130" y="4813503"/>
            <a:ext cx="23753530" cy="7598857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x &lt;- tribble(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~</a:t>
            </a:r>
            <a:r>
              <a:rPr dirty="0">
                <a:solidFill>
                  <a:srgbClr val="942192"/>
                </a:solidFill>
              </a:rPr>
              <a:t>key1</a:t>
            </a:r>
            <a:r>
              <a:rPr dirty="0"/>
              <a:t>, ~</a:t>
            </a:r>
            <a:r>
              <a:rPr dirty="0" err="1"/>
              <a:t>val_x</a:t>
            </a:r>
            <a:r>
              <a:rPr dirty="0"/>
              <a:t>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1, "x1",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2, "x2",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3, "x3"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)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y &lt;- tribble(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~</a:t>
            </a:r>
            <a:r>
              <a:rPr dirty="0">
                <a:solidFill>
                  <a:srgbClr val="942192"/>
                </a:solidFill>
              </a:rPr>
              <a:t>key2</a:t>
            </a:r>
            <a:r>
              <a:rPr dirty="0"/>
              <a:t>, ~</a:t>
            </a:r>
            <a:r>
              <a:rPr dirty="0" err="1"/>
              <a:t>val_y</a:t>
            </a:r>
            <a:r>
              <a:rPr dirty="0"/>
              <a:t>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1, "y1",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2, "y2",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4, "y3"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What if our keys don’t match?"/>
          <p:cNvSpPr txBox="1"/>
          <p:nvPr/>
        </p:nvSpPr>
        <p:spPr>
          <a:xfrm>
            <a:off x="1264808" y="3428050"/>
            <a:ext cx="22221795" cy="458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What if our </a:t>
            </a:r>
            <a:r>
              <a:rPr b="1" dirty="0">
                <a:solidFill>
                  <a:srgbClr val="942192"/>
                </a:solidFill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keys</a:t>
            </a:r>
            <a:r>
              <a:rPr dirty="0">
                <a:latin typeface="Lato Light" panose="020F0302020204030203" pitchFamily="34" charset="0"/>
              </a:rPr>
              <a:t> don’t match?</a:t>
            </a:r>
          </a:p>
        </p:txBody>
      </p:sp>
      <p:sp>
        <p:nvSpPr>
          <p:cNvPr id="216" name="defining keys"/>
          <p:cNvSpPr txBox="1"/>
          <p:nvPr/>
        </p:nvSpPr>
        <p:spPr>
          <a:xfrm>
            <a:off x="304799" y="355600"/>
            <a:ext cx="23774400" cy="20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1">
              <a:defRPr sz="9000" cap="all"/>
            </a:pPr>
            <a:r>
              <a:rPr dirty="0">
                <a:latin typeface="Lato Light" panose="020F0302020204030203" pitchFamily="34" charset="0"/>
              </a:rPr>
              <a:t>defining keys</a:t>
            </a:r>
          </a:p>
        </p:txBody>
      </p:sp>
      <p:sp>
        <p:nvSpPr>
          <p:cNvPr id="217" name="x %&gt;% inner_join(y, by = c(&quot;key1&quot; = “key2”))…"/>
          <p:cNvSpPr txBox="1">
            <a:spLocks noGrp="1"/>
          </p:cNvSpPr>
          <p:nvPr>
            <p:ph type="body" sz="half" idx="1"/>
          </p:nvPr>
        </p:nvSpPr>
        <p:spPr>
          <a:xfrm>
            <a:off x="550" y="4813503"/>
            <a:ext cx="23753530" cy="4434176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x %&gt;% </a:t>
            </a:r>
            <a:r>
              <a:rPr dirty="0" err="1"/>
              <a:t>inner_join</a:t>
            </a:r>
            <a:r>
              <a:rPr dirty="0"/>
              <a:t>(y, </a:t>
            </a:r>
            <a:r>
              <a:rPr dirty="0">
                <a:solidFill>
                  <a:srgbClr val="942192"/>
                </a:solidFill>
              </a:rPr>
              <a:t>by = c("key1" = “key2”)</a:t>
            </a:r>
            <a:r>
              <a:rPr dirty="0"/>
              <a:t>)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2 × 3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key1 </a:t>
            </a:r>
            <a:r>
              <a:rPr dirty="0" err="1"/>
              <a:t>val_x</a:t>
            </a:r>
            <a:r>
              <a:rPr dirty="0"/>
              <a:t> </a:t>
            </a:r>
            <a:r>
              <a:rPr dirty="0" err="1"/>
              <a:t>val_y</a:t>
            </a:r>
            <a:endParaRPr dirty="0"/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1    x1    y1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2    x2    y2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dirty="0"/>
              <a:t>Your turn!</a:t>
            </a:r>
          </a:p>
        </p:txBody>
      </p:sp>
      <p:sp>
        <p:nvSpPr>
          <p:cNvPr id="220" name="take the flights data and then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92990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000125" indent="-1000125" defTabSz="619125">
              <a:lnSpc>
                <a:spcPct val="100000"/>
              </a:lnSpc>
              <a:spcBef>
                <a:spcPts val="700"/>
              </a:spcBef>
              <a:buSzPct val="100000"/>
              <a:buAutoNum type="arabicPeriod"/>
              <a:defRPr sz="60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take the flights data and then</a:t>
            </a:r>
          </a:p>
          <a:p>
            <a:pPr marL="1943100" lvl="1" indent="-1143000" defTabSz="619125">
              <a:lnSpc>
                <a:spcPct val="100000"/>
              </a:lnSpc>
              <a:spcBef>
                <a:spcPts val="700"/>
              </a:spcBef>
              <a:buSzPct val="100000"/>
              <a:buFont typeface="+mj-lt"/>
              <a:buAutoNum type="alphaLcPeriod"/>
              <a:defRPr sz="60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left join airlines data</a:t>
            </a:r>
          </a:p>
          <a:p>
            <a:pPr marL="1943100" lvl="1" indent="-1143000" defTabSz="619125">
              <a:lnSpc>
                <a:spcPct val="100000"/>
              </a:lnSpc>
              <a:spcBef>
                <a:spcPts val="700"/>
              </a:spcBef>
              <a:buSzPct val="100000"/>
              <a:buFont typeface="+mj-lt"/>
              <a:buAutoNum type="alphaLcPeriod"/>
              <a:defRPr sz="60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filter for “Virgin America”</a:t>
            </a:r>
          </a:p>
          <a:p>
            <a:pPr marL="1943100" lvl="1" indent="-1143000" defTabSz="619125">
              <a:lnSpc>
                <a:spcPct val="100000"/>
              </a:lnSpc>
              <a:spcBef>
                <a:spcPts val="700"/>
              </a:spcBef>
              <a:buSzPct val="100000"/>
              <a:buFont typeface="+mj-lt"/>
              <a:buAutoNum type="alphaLcPeriod"/>
              <a:defRPr sz="60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group by </a:t>
            </a:r>
            <a:r>
              <a:rPr dirty="0" err="1">
                <a:latin typeface="Lato" panose="020F0502020204030203" pitchFamily="34" charset="0"/>
              </a:rPr>
              <a:t>time_hour</a:t>
            </a:r>
            <a:endParaRPr dirty="0">
              <a:latin typeface="Lato" panose="020F0502020204030203" pitchFamily="34" charset="0"/>
            </a:endParaRPr>
          </a:p>
          <a:p>
            <a:pPr marL="1943100" lvl="1" indent="-1143000" defTabSz="619125">
              <a:lnSpc>
                <a:spcPct val="100000"/>
              </a:lnSpc>
              <a:spcBef>
                <a:spcPts val="700"/>
              </a:spcBef>
              <a:buSzPct val="100000"/>
              <a:buFont typeface="+mj-lt"/>
              <a:buAutoNum type="alphaLcPeriod"/>
              <a:defRPr sz="60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>
                <a:latin typeface="Lato" panose="020F0502020204030203" pitchFamily="34" charset="0"/>
              </a:rPr>
              <a:t>summarise</a:t>
            </a:r>
            <a:r>
              <a:rPr dirty="0">
                <a:latin typeface="Lato" panose="020F0502020204030203" pitchFamily="34" charset="0"/>
              </a:rPr>
              <a:t> data by computing the mean </a:t>
            </a:r>
            <a:r>
              <a:rPr dirty="0" err="1">
                <a:latin typeface="Lato" panose="020F0502020204030203" pitchFamily="34" charset="0"/>
              </a:rPr>
              <a:t>dep_delay</a:t>
            </a:r>
            <a:endParaRPr dirty="0">
              <a:latin typeface="Lato" panose="020F0502020204030203" pitchFamily="34" charset="0"/>
            </a:endParaRPr>
          </a:p>
          <a:p>
            <a:pPr marL="1943100" lvl="1" indent="-1143000" defTabSz="619125">
              <a:lnSpc>
                <a:spcPct val="100000"/>
              </a:lnSpc>
              <a:spcBef>
                <a:spcPts val="700"/>
              </a:spcBef>
              <a:buSzPct val="100000"/>
              <a:buFont typeface="+mj-lt"/>
              <a:buAutoNum type="alphaLcPeriod"/>
              <a:defRPr sz="60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identify the top 10 date-times with the highest mean </a:t>
            </a:r>
            <a:r>
              <a:rPr dirty="0" err="1">
                <a:latin typeface="Lato" panose="020F0502020204030203" pitchFamily="34" charset="0"/>
              </a:rPr>
              <a:t>dep_delay</a:t>
            </a:r>
            <a:r>
              <a:rPr dirty="0">
                <a:latin typeface="Lato" panose="020F0502020204030203" pitchFamily="34" charset="0"/>
              </a:rPr>
              <a:t> </a:t>
            </a:r>
          </a:p>
          <a:p>
            <a:pPr marL="1000125" indent="-1000125" defTabSz="619125">
              <a:spcBef>
                <a:spcPts val="4800"/>
              </a:spcBef>
              <a:buSzPct val="100000"/>
              <a:buAutoNum type="arabicPeriod"/>
              <a:defRPr sz="60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Can you figure out how to add the location of the origin </a:t>
            </a:r>
            <a:r>
              <a:rPr u="sng" dirty="0">
                <a:latin typeface="Lato" panose="020F0502020204030203" pitchFamily="34" charset="0"/>
              </a:rPr>
              <a:t>and</a:t>
            </a:r>
            <a:r>
              <a:rPr dirty="0">
                <a:latin typeface="Lato" panose="020F0502020204030203" pitchFamily="34" charset="0"/>
              </a:rPr>
              <a:t> destination (i.e. the </a:t>
            </a:r>
            <a:r>
              <a:rPr sz="5250" i="0" dirty="0" err="1">
                <a:latin typeface="Monaco"/>
                <a:ea typeface="Monaco"/>
                <a:cs typeface="Monaco"/>
                <a:sym typeface="Monaco"/>
              </a:rPr>
              <a:t>lat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and</a:t>
            </a:r>
            <a:r>
              <a:rPr dirty="0"/>
              <a:t> </a:t>
            </a:r>
            <a:r>
              <a:rPr sz="5250" i="0" dirty="0" err="1">
                <a:latin typeface="Monaco"/>
                <a:ea typeface="Monaco"/>
                <a:cs typeface="Monaco"/>
                <a:sym typeface="Monaco"/>
              </a:rPr>
              <a:t>lon</a:t>
            </a:r>
            <a:r>
              <a:rPr dirty="0"/>
              <a:t>) </a:t>
            </a:r>
            <a:r>
              <a:rPr dirty="0">
                <a:latin typeface="Lato" panose="020F0502020204030203" pitchFamily="34" charset="0"/>
              </a:rPr>
              <a:t>from</a:t>
            </a:r>
            <a:r>
              <a:rPr dirty="0"/>
              <a:t> </a:t>
            </a:r>
            <a:r>
              <a:rPr sz="5250" i="0" dirty="0">
                <a:latin typeface="Monaco"/>
                <a:ea typeface="Monaco"/>
                <a:cs typeface="Monaco"/>
                <a:sym typeface="Monaco"/>
              </a:rPr>
              <a:t>airports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to</a:t>
            </a:r>
            <a:r>
              <a:rPr dirty="0"/>
              <a:t> </a:t>
            </a:r>
            <a:r>
              <a:rPr sz="5250" i="0" dirty="0">
                <a:latin typeface="Monaco"/>
                <a:ea typeface="Monaco"/>
                <a:cs typeface="Monaco"/>
                <a:sym typeface="Monaco"/>
              </a:rPr>
              <a:t>flights</a:t>
            </a:r>
            <a:r>
              <a:rPr sz="5250" i="0" dirty="0">
                <a:latin typeface="+mn-lt"/>
                <a:ea typeface="+mn-ea"/>
                <a:cs typeface="+mn-cs"/>
                <a:sym typeface="Gill Sans Light"/>
              </a:rPr>
              <a:t> </a:t>
            </a:r>
            <a:r>
              <a:rPr sz="6000" i="0" dirty="0">
                <a:latin typeface="Lato" panose="020F0502020204030203" pitchFamily="34" charset="0"/>
                <a:sym typeface="Gill Sans Light"/>
              </a:rPr>
              <a:t>data?</a:t>
            </a:r>
            <a:r>
              <a:rPr sz="5250" i="0" dirty="0">
                <a:latin typeface="+mn-lt"/>
                <a:ea typeface="+mn-ea"/>
                <a:cs typeface="+mn-cs"/>
                <a:sym typeface="Gill Sans Light"/>
              </a:rPr>
              <a:t>  </a:t>
            </a:r>
            <a:r>
              <a:rPr sz="5250" i="0" dirty="0">
                <a:latin typeface="Lato" panose="020F0502020204030203" pitchFamily="34" charset="0"/>
                <a:sym typeface="Gill Sans Light"/>
              </a:rPr>
              <a:t>Hint: use two consecutive </a:t>
            </a:r>
            <a:r>
              <a:rPr sz="5250" i="0" dirty="0" err="1">
                <a:latin typeface="Lato" panose="020F0502020204030203" pitchFamily="34" charset="0"/>
                <a:sym typeface="Gill Sans Light"/>
              </a:rPr>
              <a:t>left_joins</a:t>
            </a:r>
            <a:r>
              <a:rPr sz="5250" i="0" dirty="0">
                <a:latin typeface="Lato" panose="020F0502020204030203" pitchFamily="34" charset="0"/>
                <a:sym typeface="Gill Sans Light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23" name="# problem 1…"/>
          <p:cNvSpPr txBox="1">
            <a:spLocks noGrp="1"/>
          </p:cNvSpPr>
          <p:nvPr>
            <p:ph type="body" idx="1"/>
          </p:nvPr>
        </p:nvSpPr>
        <p:spPr>
          <a:xfrm>
            <a:off x="474" y="3443739"/>
            <a:ext cx="23753530" cy="10247845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problem 1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flights %&gt;%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left_join</a:t>
            </a:r>
            <a:r>
              <a:rPr dirty="0"/>
              <a:t>(airlines) %&gt;%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filter(name == "Virgin America") %&gt;%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group_by</a:t>
            </a:r>
            <a:r>
              <a:rPr dirty="0"/>
              <a:t>(</a:t>
            </a:r>
            <a:r>
              <a:rPr dirty="0" err="1"/>
              <a:t>time_hour</a:t>
            </a:r>
            <a:r>
              <a:rPr dirty="0"/>
              <a:t>) %&gt;%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summarise</a:t>
            </a:r>
            <a:r>
              <a:rPr dirty="0"/>
              <a:t>(delay = mean(</a:t>
            </a:r>
            <a:r>
              <a:rPr dirty="0" err="1"/>
              <a:t>dep_delay</a:t>
            </a:r>
            <a:r>
              <a:rPr dirty="0"/>
              <a:t>, na.rm = TRUE)) %&gt;%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top_n</a:t>
            </a:r>
            <a:r>
              <a:rPr dirty="0"/>
              <a:t>(10, </a:t>
            </a:r>
            <a:r>
              <a:rPr dirty="0" err="1"/>
              <a:t>wt</a:t>
            </a:r>
            <a:r>
              <a:rPr dirty="0"/>
              <a:t> = delay) %&gt;% 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arrange(</a:t>
            </a:r>
            <a:r>
              <a:rPr dirty="0" err="1"/>
              <a:t>desc</a:t>
            </a:r>
            <a:r>
              <a:rPr dirty="0"/>
              <a:t>(delay))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23" name="# problem 1…"/>
          <p:cNvSpPr txBox="1">
            <a:spLocks noGrp="1"/>
          </p:cNvSpPr>
          <p:nvPr>
            <p:ph type="body" idx="1"/>
          </p:nvPr>
        </p:nvSpPr>
        <p:spPr>
          <a:xfrm>
            <a:off x="474" y="3443739"/>
            <a:ext cx="23753530" cy="10247845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problem 2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flights %&gt;%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left_join</a:t>
            </a:r>
            <a:r>
              <a:rPr dirty="0"/>
              <a:t>(airports, by = c("origin" = "</a:t>
            </a:r>
            <a:r>
              <a:rPr dirty="0" err="1"/>
              <a:t>faa</a:t>
            </a:r>
            <a:r>
              <a:rPr dirty="0"/>
              <a:t>")) %&gt;%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left_join</a:t>
            </a:r>
            <a:r>
              <a:rPr dirty="0"/>
              <a:t>(airports, by = c("</a:t>
            </a:r>
            <a:r>
              <a:rPr dirty="0" err="1"/>
              <a:t>dest</a:t>
            </a:r>
            <a:r>
              <a:rPr dirty="0"/>
              <a:t>" = "</a:t>
            </a:r>
            <a:r>
              <a:rPr dirty="0" err="1"/>
              <a:t>faa</a:t>
            </a:r>
            <a:r>
              <a:rPr dirty="0"/>
              <a:t>")) %&gt;%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select(</a:t>
            </a:r>
            <a:r>
              <a:rPr dirty="0" err="1"/>
              <a:t>dest</a:t>
            </a:r>
            <a:r>
              <a:rPr dirty="0"/>
              <a:t>,</a:t>
            </a:r>
            <a:endParaRPr lang="en-US" dirty="0"/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					</a:t>
            </a:r>
            <a:r>
              <a:rPr dirty="0"/>
              <a:t>origin,</a:t>
            </a:r>
            <a:endParaRPr lang="en-US" dirty="0"/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					</a:t>
            </a:r>
            <a:r>
              <a:rPr dirty="0" err="1"/>
              <a:t>origin_lat</a:t>
            </a:r>
            <a:r>
              <a:rPr dirty="0"/>
              <a:t> = </a:t>
            </a:r>
            <a:r>
              <a:rPr dirty="0" err="1"/>
              <a:t>lat.x</a:t>
            </a:r>
            <a:r>
              <a:rPr dirty="0"/>
              <a:t>,</a:t>
            </a:r>
            <a:endParaRPr lang="en-US" dirty="0"/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					</a:t>
            </a:r>
            <a:r>
              <a:rPr dirty="0" err="1"/>
              <a:t>origin_lon</a:t>
            </a:r>
            <a:r>
              <a:rPr dirty="0"/>
              <a:t> = </a:t>
            </a:r>
            <a:r>
              <a:rPr dirty="0" err="1"/>
              <a:t>lon.x</a:t>
            </a:r>
            <a:r>
              <a:rPr dirty="0"/>
              <a:t>,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</a:t>
            </a:r>
            <a:r>
              <a:rPr dirty="0" err="1"/>
              <a:t>dest_lat</a:t>
            </a:r>
            <a:r>
              <a:rPr dirty="0"/>
              <a:t> = </a:t>
            </a:r>
            <a:r>
              <a:rPr dirty="0" err="1"/>
              <a:t>lat.y</a:t>
            </a:r>
            <a:r>
              <a:rPr dirty="0"/>
              <a:t>,</a:t>
            </a:r>
            <a:endParaRPr lang="en-US" dirty="0"/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					</a:t>
            </a:r>
            <a:r>
              <a:rPr dirty="0" err="1"/>
              <a:t>dest_lon</a:t>
            </a:r>
            <a:r>
              <a:rPr dirty="0"/>
              <a:t> = </a:t>
            </a:r>
            <a:r>
              <a:rPr dirty="0" err="1"/>
              <a:t>lon.y</a:t>
            </a:r>
            <a:r>
              <a:rPr dirty="0"/>
              <a:t>,</a:t>
            </a:r>
            <a:endParaRPr lang="en-US" dirty="0"/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					</a:t>
            </a:r>
            <a:r>
              <a:rPr dirty="0" err="1"/>
              <a:t>arr_delay</a:t>
            </a:r>
            <a:r>
              <a:rPr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082737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iltering joi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filtering joins</a:t>
            </a:r>
          </a:p>
        </p:txBody>
      </p:sp>
      <p:sp>
        <p:nvSpPr>
          <p:cNvPr id="226" name="Filtering variables based on another data set"/>
          <p:cNvSpPr txBox="1"/>
          <p:nvPr/>
        </p:nvSpPr>
        <p:spPr>
          <a:xfrm>
            <a:off x="743160" y="9469984"/>
            <a:ext cx="1210267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Filtering variables based on another data set</a:t>
            </a:r>
          </a:p>
        </p:txBody>
      </p:sp>
      <p:sp>
        <p:nvSpPr>
          <p:cNvPr id="227" name="0…"/>
          <p:cNvSpPr txBox="1"/>
          <p:nvPr/>
        </p:nvSpPr>
        <p:spPr>
          <a:xfrm>
            <a:off x="17459404" y="-13217"/>
            <a:ext cx="876425" cy="600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</a:t>
            </a:r>
          </a:p>
        </p:txBody>
      </p:sp>
      <p:sp>
        <p:nvSpPr>
          <p:cNvPr id="228" name="1…"/>
          <p:cNvSpPr txBox="1"/>
          <p:nvPr/>
        </p:nvSpPr>
        <p:spPr>
          <a:xfrm>
            <a:off x="20919684" y="33969"/>
            <a:ext cx="876425" cy="600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</a:p>
        </p:txBody>
      </p:sp>
      <p:sp>
        <p:nvSpPr>
          <p:cNvPr id="229" name="A…"/>
          <p:cNvSpPr txBox="1"/>
          <p:nvPr/>
        </p:nvSpPr>
        <p:spPr>
          <a:xfrm>
            <a:off x="16374868" y="-13217"/>
            <a:ext cx="1257487" cy="600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 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</a:t>
            </a:r>
          </a:p>
        </p:txBody>
      </p:sp>
      <p:sp>
        <p:nvSpPr>
          <p:cNvPr id="230" name="A…"/>
          <p:cNvSpPr txBox="1"/>
          <p:nvPr/>
        </p:nvSpPr>
        <p:spPr>
          <a:xfrm>
            <a:off x="20115769" y="-13217"/>
            <a:ext cx="876425" cy="600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</a:t>
            </a:r>
          </a:p>
          <a:p>
            <a: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 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alphaModFix amt="20000"/>
          </a:blip>
          <a:srcRect/>
          <a:stretch>
            <a:fillRect/>
          </a:stretch>
        </p:blipFill>
        <p:spPr>
          <a:xfrm>
            <a:off x="14337227" y="4404483"/>
            <a:ext cx="9666487" cy="8930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iltering joins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2057400"/>
          </a:xfrm>
          <a:prstGeom prst="rect">
            <a:avLst/>
          </a:prstGeom>
        </p:spPr>
        <p:txBody>
          <a:bodyPr/>
          <a:lstStyle/>
          <a:p>
            <a:r>
              <a:t>filtering joins</a:t>
            </a:r>
          </a:p>
        </p:txBody>
      </p:sp>
      <p:sp>
        <p:nvSpPr>
          <p:cNvPr id="234" name="Filtering joins affect the observations rather than adding variables…"/>
          <p:cNvSpPr txBox="1"/>
          <p:nvPr/>
        </p:nvSpPr>
        <p:spPr>
          <a:xfrm>
            <a:off x="1264808" y="3428050"/>
            <a:ext cx="14011939" cy="823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Filtering joins affect the observations rather than adding variables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There are 2 types of filtering joins: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iltering joins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2057400"/>
          </a:xfrm>
          <a:prstGeom prst="rect">
            <a:avLst/>
          </a:prstGeom>
        </p:spPr>
        <p:txBody>
          <a:bodyPr/>
          <a:lstStyle/>
          <a:p>
            <a:r>
              <a:t>filtering joins</a:t>
            </a:r>
          </a:p>
        </p:txBody>
      </p:sp>
      <p:sp>
        <p:nvSpPr>
          <p:cNvPr id="237" name="Filtering joins affect the observations rather than adding variables…"/>
          <p:cNvSpPr txBox="1"/>
          <p:nvPr/>
        </p:nvSpPr>
        <p:spPr>
          <a:xfrm>
            <a:off x="1264808" y="3428050"/>
            <a:ext cx="14249512" cy="823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Filtering joins affect the observations rather than adding variables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There are 2 types of filtering joins:</a:t>
            </a:r>
          </a:p>
          <a:p>
            <a:pPr marL="1208484" lvl="1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b="1" dirty="0">
                <a:solidFill>
                  <a:srgbClr val="942192"/>
                </a:solidFill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semi join</a:t>
            </a:r>
            <a:r>
              <a:rPr dirty="0">
                <a:latin typeface="Lato Light" panose="020F0302020204030203" pitchFamily="34" charset="0"/>
              </a:rPr>
              <a:t>: keeps all observations in x that have a match in y</a:t>
            </a:r>
          </a:p>
        </p:txBody>
      </p:sp>
      <p:sp>
        <p:nvSpPr>
          <p:cNvPr id="238" name="x %&gt;% semi_join(y, by = &quot;key&quot;)…"/>
          <p:cNvSpPr txBox="1">
            <a:spLocks noGrp="1"/>
          </p:cNvSpPr>
          <p:nvPr>
            <p:ph type="body" sz="quarter" idx="1"/>
          </p:nvPr>
        </p:nvSpPr>
        <p:spPr>
          <a:xfrm>
            <a:off x="-2222" y="8299912"/>
            <a:ext cx="12436442" cy="4275858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x %&gt;% </a:t>
            </a:r>
            <a:r>
              <a:rPr dirty="0" err="1">
                <a:solidFill>
                  <a:srgbClr val="942192"/>
                </a:solidFill>
              </a:rPr>
              <a:t>semi_join</a:t>
            </a:r>
            <a:r>
              <a:rPr dirty="0"/>
              <a:t>(y, by = "key")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2 × 2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key </a:t>
            </a:r>
            <a:r>
              <a:rPr dirty="0" err="1"/>
              <a:t>val_x</a:t>
            </a:r>
            <a:endParaRPr dirty="0"/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1    x1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2    x2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361" y="7335908"/>
            <a:ext cx="7797801" cy="322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361" y="7335908"/>
            <a:ext cx="7797801" cy="322580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filtering joins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2057400"/>
          </a:xfrm>
          <a:prstGeom prst="rect">
            <a:avLst/>
          </a:prstGeom>
        </p:spPr>
        <p:txBody>
          <a:bodyPr/>
          <a:lstStyle/>
          <a:p>
            <a:r>
              <a:t>filtering joins</a:t>
            </a:r>
          </a:p>
        </p:txBody>
      </p:sp>
      <p:sp>
        <p:nvSpPr>
          <p:cNvPr id="243" name="Filtering joins affect the observations rather than adding variables…"/>
          <p:cNvSpPr txBox="1"/>
          <p:nvPr/>
        </p:nvSpPr>
        <p:spPr>
          <a:xfrm>
            <a:off x="1264808" y="3428050"/>
            <a:ext cx="14188552" cy="823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Filtering joins affect the observations rather than adding variables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There are 2 types of filtering joins:</a:t>
            </a:r>
          </a:p>
          <a:p>
            <a:pPr marL="1208484" lvl="1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>
                    <a:alpha val="30000"/>
                  </a:srgbClr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semi join: keeps all observations in x that have a match in y</a:t>
            </a:r>
          </a:p>
          <a:p>
            <a:pPr marL="1208484" lvl="1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solidFill>
                  <a:srgbClr val="942192"/>
                </a:solidFill>
                <a:latin typeface="Lato Light" panose="020F0302020204030203" pitchFamily="34" charset="0"/>
                <a:ea typeface="Gill Sans SemiBold"/>
                <a:cs typeface="Gill Sans SemiBold"/>
                <a:sym typeface="Gill Sans SemiBold"/>
              </a:rPr>
              <a:t>anti join</a:t>
            </a:r>
            <a:r>
              <a:rPr dirty="0">
                <a:latin typeface="Lato Light" panose="020F0302020204030203" pitchFamily="34" charset="0"/>
              </a:rPr>
              <a:t>: drops all observations in x that have a match in y</a:t>
            </a:r>
          </a:p>
        </p:txBody>
      </p:sp>
      <p:sp>
        <p:nvSpPr>
          <p:cNvPr id="244" name="x %&gt;% anti_join(y, by = &quot;key&quot;)…"/>
          <p:cNvSpPr txBox="1">
            <a:spLocks noGrp="1"/>
          </p:cNvSpPr>
          <p:nvPr>
            <p:ph type="body" sz="quarter" idx="1"/>
          </p:nvPr>
        </p:nvSpPr>
        <p:spPr>
          <a:xfrm>
            <a:off x="673100" y="10055899"/>
            <a:ext cx="12436442" cy="3538140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x %&gt;% </a:t>
            </a:r>
            <a:r>
              <a:rPr dirty="0" err="1">
                <a:solidFill>
                  <a:srgbClr val="942192"/>
                </a:solidFill>
              </a:rPr>
              <a:t>anti_join</a:t>
            </a:r>
            <a:r>
              <a:rPr dirty="0"/>
              <a:t>(y, by = "key")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1 × 2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key </a:t>
            </a:r>
            <a:r>
              <a:rPr dirty="0" err="1"/>
              <a:t>val_x</a:t>
            </a:r>
            <a:endParaRPr dirty="0"/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chr</a:t>
            </a:r>
            <a:r>
              <a:rPr dirty="0"/>
              <a:t>&gt;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3    x3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247" name="How many flights in the flights data have matching planes metadata (tailnum is your key)?  How many do not? Hint: use tally() after your joining functions.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970932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1106805" indent="-1106805" defTabSz="685165">
              <a:spcBef>
                <a:spcPts val="5300"/>
              </a:spcBef>
              <a:buSzPct val="100000"/>
              <a:buAutoNum type="arabicPeriod"/>
              <a:defRPr sz="66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How many flights in the </a:t>
            </a:r>
            <a:r>
              <a:rPr sz="5810" i="0" dirty="0">
                <a:latin typeface="Monaco"/>
                <a:ea typeface="Monaco"/>
                <a:cs typeface="Monaco"/>
                <a:sym typeface="Monaco"/>
              </a:rPr>
              <a:t>flights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data have matching </a:t>
            </a:r>
            <a:r>
              <a:rPr sz="5810" i="0" dirty="0">
                <a:latin typeface="Monaco"/>
                <a:ea typeface="Monaco"/>
                <a:cs typeface="Monaco"/>
                <a:sym typeface="Monaco"/>
              </a:rPr>
              <a:t>planes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metadata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(</a:t>
            </a:r>
            <a:r>
              <a:rPr sz="5810" i="0" dirty="0" err="1">
                <a:latin typeface="Monaco"/>
                <a:ea typeface="Monaco"/>
                <a:cs typeface="Monaco"/>
                <a:sym typeface="Monaco"/>
              </a:rPr>
              <a:t>tailnum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is your key)?  How many do not? Hint: use </a:t>
            </a:r>
            <a:r>
              <a:rPr sz="5810" i="0" dirty="0">
                <a:latin typeface="Monaco"/>
                <a:ea typeface="Monaco"/>
                <a:cs typeface="Monaco"/>
                <a:sym typeface="Monaco"/>
              </a:rPr>
              <a:t>tally()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after your joining functions.</a:t>
            </a:r>
          </a:p>
          <a:p>
            <a:pPr marL="1106805" indent="-1106805" defTabSz="685165">
              <a:spcBef>
                <a:spcPts val="5300"/>
              </a:spcBef>
              <a:buSzPct val="100000"/>
              <a:buAutoNum type="arabicPeriod"/>
              <a:defRPr sz="66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Filter the </a:t>
            </a:r>
            <a:r>
              <a:rPr sz="5810" i="0" dirty="0">
                <a:latin typeface="Monaco"/>
                <a:ea typeface="Monaco"/>
                <a:cs typeface="Monaco"/>
                <a:sym typeface="Monaco"/>
              </a:rPr>
              <a:t>airports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data for those airports that do not have matching </a:t>
            </a:r>
            <a:r>
              <a:rPr u="sng" dirty="0">
                <a:latin typeface="Lato" panose="020F0502020204030203" pitchFamily="34" charset="0"/>
              </a:rPr>
              <a:t>destination values</a:t>
            </a:r>
            <a:r>
              <a:rPr dirty="0">
                <a:latin typeface="Lato" panose="020F0502020204030203" pitchFamily="34" charset="0"/>
              </a:rPr>
              <a:t> in the </a:t>
            </a:r>
            <a:r>
              <a:rPr sz="5810" i="0" dirty="0">
                <a:latin typeface="Monaco"/>
                <a:ea typeface="Monaco"/>
                <a:cs typeface="Monaco"/>
                <a:sym typeface="Monaco"/>
              </a:rPr>
              <a:t>flights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data (</a:t>
            </a:r>
            <a:r>
              <a:rPr sz="5810" i="0" dirty="0" err="1">
                <a:latin typeface="Monaco"/>
                <a:ea typeface="Monaco"/>
                <a:cs typeface="Monaco"/>
                <a:sym typeface="Monaco"/>
              </a:rPr>
              <a:t>faa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and</a:t>
            </a:r>
            <a:r>
              <a:rPr dirty="0"/>
              <a:t> </a:t>
            </a:r>
            <a:r>
              <a:rPr sz="5810" i="0" dirty="0" err="1">
                <a:latin typeface="Monaco"/>
                <a:ea typeface="Monaco"/>
                <a:cs typeface="Monaco"/>
                <a:sym typeface="Monaco"/>
              </a:rPr>
              <a:t>dest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are your keys).  How many </a:t>
            </a:r>
            <a:r>
              <a:rPr u="sng" dirty="0">
                <a:latin typeface="Lato" panose="020F0502020204030203" pitchFamily="34" charset="0"/>
              </a:rPr>
              <a:t>unique</a:t>
            </a:r>
            <a:r>
              <a:rPr dirty="0">
                <a:latin typeface="Lato" panose="020F0502020204030203" pitchFamily="34" charset="0"/>
              </a:rPr>
              <a:t> airports do you find?  Hint: use the </a:t>
            </a:r>
            <a:r>
              <a:rPr sz="5810" i="0" dirty="0">
                <a:latin typeface="Monaco"/>
                <a:ea typeface="Monaco"/>
                <a:cs typeface="Monaco"/>
                <a:sym typeface="Monaco"/>
              </a:rPr>
              <a:t>distinct()</a:t>
            </a:r>
            <a:r>
              <a:rPr dirty="0"/>
              <a:t> and </a:t>
            </a:r>
            <a:r>
              <a:rPr sz="5810" i="0" dirty="0">
                <a:latin typeface="Monaco"/>
                <a:ea typeface="Monaco"/>
                <a:cs typeface="Monaco"/>
                <a:sym typeface="Monaco"/>
              </a:rPr>
              <a:t>tally()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functions after your joining function.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“It’s rare that a data analysis involves only a single table of data. Typically you have many tables of data, and you must combine them to answer the questions that you’re interested in.”…"/>
          <p:cNvSpPr txBox="1"/>
          <p:nvPr/>
        </p:nvSpPr>
        <p:spPr>
          <a:xfrm>
            <a:off x="1145679" y="5296035"/>
            <a:ext cx="22092643" cy="312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>
                <a:latin typeface="Lato Light" panose="020F0302020204030203" pitchFamily="34" charset="0"/>
              </a:rPr>
              <a:t>“It’s rare that a data analysis involves only a single table of data. Typically you have many tables of data, and you must combine them to answer the questions that you’re interested in.”     </a:t>
            </a:r>
          </a:p>
          <a:p>
            <a:pPr lvl="7" algn="r">
              <a:spcBef>
                <a:spcPts val="1000"/>
              </a:spcBef>
            </a:pPr>
            <a:r>
              <a:rPr sz="3800" dirty="0">
                <a:latin typeface="Lato Light" panose="020F0302020204030203" pitchFamily="34" charset="0"/>
              </a:rPr>
              <a:t>- Garrett </a:t>
            </a:r>
            <a:r>
              <a:rPr sz="3800" dirty="0" err="1">
                <a:latin typeface="Lato Light" panose="020F0302020204030203" pitchFamily="34" charset="0"/>
              </a:rPr>
              <a:t>Grolemund</a:t>
            </a:r>
            <a:r>
              <a:rPr sz="3800" dirty="0">
                <a:latin typeface="Lato Light" panose="020F0302020204030203" pitchFamily="34" charset="0"/>
              </a:rPr>
              <a:t> &amp; Hadley Wickham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50" name="# problem 1a ——&gt; 284,170…"/>
          <p:cNvSpPr txBox="1">
            <a:spLocks noGrp="1"/>
          </p:cNvSpPr>
          <p:nvPr>
            <p:ph type="body" idx="1"/>
          </p:nvPr>
        </p:nvSpPr>
        <p:spPr>
          <a:xfrm>
            <a:off x="474" y="3603759"/>
            <a:ext cx="23753530" cy="9986963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problem 1a ——&gt; 284,170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flights %&gt;% 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semi_join(planes, by = "tailnum") %&gt;%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tally()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problem 1b ——&gt; 52,606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flights %&gt;% 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anti_join(planes, by = "tailnum") %&gt;%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tally()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problem 2 —-&gt; 1,357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airports %&gt;% 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anti_join(flights, by = c("faa" = "dest")) %&gt;% 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distinct(faa) %&gt;%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tally()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et operations"/>
          <p:cNvSpPr txBox="1">
            <a:spLocks noGrp="1"/>
          </p:cNvSpPr>
          <p:nvPr>
            <p:ph type="title"/>
          </p:nvPr>
        </p:nvSpPr>
        <p:spPr>
          <a:xfrm>
            <a:off x="666750" y="4578350"/>
            <a:ext cx="23050500" cy="455930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set operations</a:t>
            </a:r>
          </a:p>
        </p:txBody>
      </p:sp>
      <p:sp>
        <p:nvSpPr>
          <p:cNvPr id="253" name="Treat observations as set elements"/>
          <p:cNvSpPr txBox="1"/>
          <p:nvPr/>
        </p:nvSpPr>
        <p:spPr>
          <a:xfrm>
            <a:off x="743160" y="9469984"/>
            <a:ext cx="953786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Treat observations as set elements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981840" y="1125443"/>
            <a:ext cx="11465113" cy="11465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et operations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2057400"/>
          </a:xfrm>
          <a:prstGeom prst="rect">
            <a:avLst/>
          </a:prstGeom>
        </p:spPr>
        <p:txBody>
          <a:bodyPr/>
          <a:lstStyle/>
          <a:p>
            <a:r>
              <a:t>set operations</a:t>
            </a:r>
          </a:p>
        </p:txBody>
      </p:sp>
      <p:sp>
        <p:nvSpPr>
          <p:cNvPr id="257" name="I use these least frequently…"/>
          <p:cNvSpPr txBox="1"/>
          <p:nvPr/>
        </p:nvSpPr>
        <p:spPr>
          <a:xfrm>
            <a:off x="1264808" y="3428050"/>
            <a:ext cx="14011939" cy="823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I use these least frequently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Compares </a:t>
            </a:r>
            <a:r>
              <a:rPr b="1" u="sng" dirty="0"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entire row</a:t>
            </a:r>
            <a:r>
              <a:rPr dirty="0">
                <a:latin typeface="Lato Light" panose="020F0302020204030203" pitchFamily="34" charset="0"/>
              </a:rPr>
              <a:t> in each data set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et operations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2057400"/>
          </a:xfrm>
          <a:prstGeom prst="rect">
            <a:avLst/>
          </a:prstGeom>
        </p:spPr>
        <p:txBody>
          <a:bodyPr/>
          <a:lstStyle/>
          <a:p>
            <a:r>
              <a:t>set operations</a:t>
            </a:r>
          </a:p>
        </p:txBody>
      </p:sp>
      <p:sp>
        <p:nvSpPr>
          <p:cNvPr id="260" name="I use these least frequently…"/>
          <p:cNvSpPr txBox="1"/>
          <p:nvPr/>
        </p:nvSpPr>
        <p:spPr>
          <a:xfrm>
            <a:off x="1264808" y="3428050"/>
            <a:ext cx="14011939" cy="823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I use these least frequently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Compares </a:t>
            </a:r>
            <a:r>
              <a:rPr b="1" u="sng" dirty="0"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entire row</a:t>
            </a:r>
            <a:r>
              <a:rPr dirty="0">
                <a:latin typeface="Lato Light" panose="020F0302020204030203" pitchFamily="34" charset="0"/>
              </a:rPr>
              <a:t> in each data set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500" dirty="0">
                <a:latin typeface="Monaco"/>
                <a:ea typeface="Monaco"/>
                <a:cs typeface="Monaco"/>
                <a:sym typeface="Monaco"/>
              </a:rPr>
              <a:t>intersect(x,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only observations in both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and</a:t>
            </a:r>
            <a:r>
              <a:rPr dirty="0"/>
              <a:t>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  <a:r>
              <a:rPr dirty="0"/>
              <a:t>.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500" dirty="0">
                <a:latin typeface="Monaco"/>
                <a:ea typeface="Monaco"/>
                <a:cs typeface="Monaco"/>
                <a:sym typeface="Monaco"/>
              </a:rPr>
              <a:t>union(x,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unique observations in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and</a:t>
            </a:r>
            <a:r>
              <a:rPr dirty="0"/>
              <a:t>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  <a:r>
              <a:rPr dirty="0"/>
              <a:t>.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500" dirty="0" err="1">
                <a:latin typeface="Monaco"/>
                <a:ea typeface="Monaco"/>
                <a:cs typeface="Monaco"/>
                <a:sym typeface="Monaco"/>
              </a:rPr>
              <a:t>setdiff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observations in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, </a:t>
            </a:r>
            <a:r>
              <a:rPr dirty="0">
                <a:latin typeface="Lato Light" panose="020F0302020204030203" pitchFamily="34" charset="0"/>
              </a:rPr>
              <a:t>but not in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</a:p>
        </p:txBody>
      </p:sp>
      <p:sp>
        <p:nvSpPr>
          <p:cNvPr id="261" name="Illustrate with these two data sets"/>
          <p:cNvSpPr txBox="1"/>
          <p:nvPr/>
        </p:nvSpPr>
        <p:spPr>
          <a:xfrm>
            <a:off x="16502803" y="4228468"/>
            <a:ext cx="7598141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dirty="0">
                <a:latin typeface="Lato Light" panose="020F0302020204030203" pitchFamily="34" charset="0"/>
              </a:rPr>
              <a:t>Illustrate with these two data sets</a:t>
            </a:r>
          </a:p>
        </p:txBody>
      </p:sp>
      <p:sp>
        <p:nvSpPr>
          <p:cNvPr id="262" name="df1 &lt;- tribble(…"/>
          <p:cNvSpPr txBox="1"/>
          <p:nvPr/>
        </p:nvSpPr>
        <p:spPr>
          <a:xfrm>
            <a:off x="16224136" y="6824429"/>
            <a:ext cx="8155473" cy="6674562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df1 &lt;- tribble(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~x, ~y,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1,  1,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2,  1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)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df2 &lt;- tribble(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~x, ~y,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1,  1,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1,  2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et operations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2057400"/>
          </a:xfrm>
          <a:prstGeom prst="rect">
            <a:avLst/>
          </a:prstGeom>
        </p:spPr>
        <p:txBody>
          <a:bodyPr/>
          <a:lstStyle/>
          <a:p>
            <a:r>
              <a:t>set operations</a:t>
            </a:r>
          </a:p>
        </p:txBody>
      </p:sp>
      <p:sp>
        <p:nvSpPr>
          <p:cNvPr id="265" name="I use these least frequently…"/>
          <p:cNvSpPr txBox="1"/>
          <p:nvPr/>
        </p:nvSpPr>
        <p:spPr>
          <a:xfrm>
            <a:off x="1264808" y="3428050"/>
            <a:ext cx="14011939" cy="823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I use these least frequently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Compares </a:t>
            </a:r>
            <a:r>
              <a:rPr b="1" u="sng" dirty="0"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entire row</a:t>
            </a:r>
            <a:r>
              <a:rPr dirty="0">
                <a:latin typeface="Lato Light" panose="020F0302020204030203" pitchFamily="34" charset="0"/>
              </a:rPr>
              <a:t> in each data set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500" dirty="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intersect(x,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only observations in both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and</a:t>
            </a:r>
            <a:r>
              <a:rPr dirty="0"/>
              <a:t>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  <a:r>
              <a:rPr dirty="0"/>
              <a:t>.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>
                    <a:alpha val="30000"/>
                  </a:srgbClr>
                </a:solidFill>
              </a:defRPr>
            </a:pPr>
            <a:r>
              <a:rPr sz="3500" dirty="0">
                <a:latin typeface="Monaco"/>
                <a:ea typeface="Monaco"/>
                <a:cs typeface="Monaco"/>
                <a:sym typeface="Monaco"/>
              </a:rPr>
              <a:t>union(x,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unique observations in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and</a:t>
            </a:r>
            <a:r>
              <a:rPr dirty="0"/>
              <a:t>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  <a:r>
              <a:rPr dirty="0"/>
              <a:t>.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>
                    <a:alpha val="30000"/>
                  </a:srgbClr>
                </a:solidFill>
              </a:defRPr>
            </a:pPr>
            <a:r>
              <a:rPr sz="3500" dirty="0" err="1">
                <a:latin typeface="Monaco"/>
                <a:ea typeface="Monaco"/>
                <a:cs typeface="Monaco"/>
                <a:sym typeface="Monaco"/>
              </a:rPr>
              <a:t>setdiff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observations in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, </a:t>
            </a:r>
            <a:r>
              <a:rPr dirty="0">
                <a:latin typeface="Lato Light" panose="020F0302020204030203" pitchFamily="34" charset="0"/>
              </a:rPr>
              <a:t>but not in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</a:p>
        </p:txBody>
      </p:sp>
      <p:sp>
        <p:nvSpPr>
          <p:cNvPr id="266" name="intersect(df1, df2)…"/>
          <p:cNvSpPr txBox="1">
            <a:spLocks noGrp="1"/>
          </p:cNvSpPr>
          <p:nvPr>
            <p:ph type="body" sz="quarter" idx="1"/>
          </p:nvPr>
        </p:nvSpPr>
        <p:spPr>
          <a:xfrm>
            <a:off x="17065" y="9083093"/>
            <a:ext cx="14011939" cy="4614019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2500"/>
              </a:spcBef>
              <a:buSzTx/>
              <a:buNone/>
              <a:defRPr sz="1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5" indent="1143000" defTabSz="457200">
              <a:spcBef>
                <a:spcPts val="25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942192"/>
                </a:solidFill>
              </a:rPr>
              <a:t>intersect</a:t>
            </a:r>
            <a:r>
              <a:rPr dirty="0"/>
              <a:t>(df1, df2)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1 × 2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x     y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1     1     1</a:t>
            </a:r>
          </a:p>
        </p:txBody>
      </p:sp>
      <p:sp>
        <p:nvSpPr>
          <p:cNvPr id="267" name="Illustrate with these two data sets"/>
          <p:cNvSpPr txBox="1"/>
          <p:nvPr/>
        </p:nvSpPr>
        <p:spPr>
          <a:xfrm>
            <a:off x="16502803" y="4228468"/>
            <a:ext cx="7598141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dirty="0">
                <a:latin typeface="Lato Light" panose="020F0302020204030203" pitchFamily="34" charset="0"/>
              </a:rPr>
              <a:t>Illustrate with these two data sets</a:t>
            </a:r>
          </a:p>
        </p:txBody>
      </p:sp>
      <p:sp>
        <p:nvSpPr>
          <p:cNvPr id="268" name="df1 &lt;- tribble(…"/>
          <p:cNvSpPr txBox="1"/>
          <p:nvPr/>
        </p:nvSpPr>
        <p:spPr>
          <a:xfrm>
            <a:off x="16224136" y="6824429"/>
            <a:ext cx="8155473" cy="6674562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336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df1 &lt;- tribble(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~x, ~y,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 1,  1,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2,  1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)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df2 &lt;- tribble(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~x, ~y,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 1,  1,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535353">
                    <a:alpha val="20000"/>
                  </a:srgbClr>
                </a:solidFill>
              </a:rPr>
              <a:t> 1,  2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et operations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2057400"/>
          </a:xfrm>
          <a:prstGeom prst="rect">
            <a:avLst/>
          </a:prstGeom>
        </p:spPr>
        <p:txBody>
          <a:bodyPr/>
          <a:lstStyle/>
          <a:p>
            <a:r>
              <a:t>set operations</a:t>
            </a:r>
          </a:p>
        </p:txBody>
      </p:sp>
      <p:sp>
        <p:nvSpPr>
          <p:cNvPr id="271" name="I use these least frequently…"/>
          <p:cNvSpPr txBox="1"/>
          <p:nvPr/>
        </p:nvSpPr>
        <p:spPr>
          <a:xfrm>
            <a:off x="1264808" y="3428050"/>
            <a:ext cx="14011939" cy="823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I use these least frequently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Compares </a:t>
            </a:r>
            <a:r>
              <a:rPr b="1" u="sng" dirty="0"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entire row</a:t>
            </a:r>
            <a:r>
              <a:rPr dirty="0">
                <a:latin typeface="Lato Light" panose="020F0302020204030203" pitchFamily="34" charset="0"/>
              </a:rPr>
              <a:t> in each data set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>
                    <a:alpha val="20000"/>
                  </a:srgbClr>
                </a:solidFill>
              </a:defRPr>
            </a:pPr>
            <a:r>
              <a:rPr sz="3500" dirty="0">
                <a:latin typeface="Monaco"/>
                <a:ea typeface="Monaco"/>
                <a:cs typeface="Monaco"/>
                <a:sym typeface="Monaco"/>
              </a:rPr>
              <a:t>intersect(x,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only observations in both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and</a:t>
            </a:r>
            <a:r>
              <a:rPr dirty="0"/>
              <a:t>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  <a:r>
              <a:rPr dirty="0"/>
              <a:t>.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500" dirty="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union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</a:t>
            </a:r>
            <a:r>
              <a:rPr u="sng" dirty="0">
                <a:latin typeface="Lato Light" panose="020F0302020204030203" pitchFamily="34" charset="0"/>
              </a:rPr>
              <a:t>unique</a:t>
            </a:r>
            <a:r>
              <a:rPr dirty="0">
                <a:latin typeface="Lato Light" panose="020F0302020204030203" pitchFamily="34" charset="0"/>
              </a:rPr>
              <a:t> observations in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and</a:t>
            </a:r>
            <a:r>
              <a:rPr dirty="0"/>
              <a:t>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  <a:r>
              <a:rPr dirty="0"/>
              <a:t>.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>
                    <a:alpha val="20000"/>
                  </a:srgbClr>
                </a:solidFill>
              </a:defRPr>
            </a:pPr>
            <a:r>
              <a:rPr sz="3500" dirty="0" err="1">
                <a:latin typeface="Monaco"/>
                <a:ea typeface="Monaco"/>
                <a:cs typeface="Monaco"/>
                <a:sym typeface="Monaco"/>
              </a:rPr>
              <a:t>setdiff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observations in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, </a:t>
            </a:r>
            <a:r>
              <a:rPr dirty="0">
                <a:latin typeface="Lato Light" panose="020F0302020204030203" pitchFamily="34" charset="0"/>
              </a:rPr>
              <a:t>but not i</a:t>
            </a:r>
            <a:r>
              <a:rPr dirty="0"/>
              <a:t>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</a:p>
        </p:txBody>
      </p:sp>
      <p:sp>
        <p:nvSpPr>
          <p:cNvPr id="272" name="Illustrate with these two data sets"/>
          <p:cNvSpPr txBox="1"/>
          <p:nvPr/>
        </p:nvSpPr>
        <p:spPr>
          <a:xfrm>
            <a:off x="16502803" y="4228468"/>
            <a:ext cx="7598141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dirty="0">
                <a:latin typeface="Lato Light" panose="020F0302020204030203" pitchFamily="34" charset="0"/>
              </a:rPr>
              <a:t>Illustrate with these two data sets</a:t>
            </a:r>
          </a:p>
        </p:txBody>
      </p:sp>
      <p:sp>
        <p:nvSpPr>
          <p:cNvPr id="273" name="df1 &lt;- tribble(…"/>
          <p:cNvSpPr txBox="1"/>
          <p:nvPr/>
        </p:nvSpPr>
        <p:spPr>
          <a:xfrm>
            <a:off x="16224136" y="6824429"/>
            <a:ext cx="8155473" cy="6674562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df1 &lt;- tribble(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~x, ~y,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 1,  1,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 2,  1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)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df2 &lt;- tribble(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~x, ~y,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 1,  1,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 1,  2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)</a:t>
            </a:r>
          </a:p>
        </p:txBody>
      </p:sp>
      <p:sp>
        <p:nvSpPr>
          <p:cNvPr id="274" name="union(df1, df2)…"/>
          <p:cNvSpPr txBox="1">
            <a:spLocks noGrp="1"/>
          </p:cNvSpPr>
          <p:nvPr>
            <p:ph type="body" sz="quarter" idx="1"/>
          </p:nvPr>
        </p:nvSpPr>
        <p:spPr>
          <a:xfrm>
            <a:off x="-5795" y="8884972"/>
            <a:ext cx="14011939" cy="4614019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31569" defTabSz="452627">
              <a:spcBef>
                <a:spcPts val="2400"/>
              </a:spcBef>
              <a:buSzTx/>
              <a:buNone/>
              <a:defRPr sz="1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5" indent="1131569" defTabSz="452627">
              <a:spcBef>
                <a:spcPts val="2400"/>
              </a:spcBef>
              <a:buSzTx/>
              <a:buNone/>
              <a:defRPr sz="297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942192"/>
                </a:solidFill>
              </a:rPr>
              <a:t>union</a:t>
            </a:r>
            <a:r>
              <a:rPr dirty="0"/>
              <a:t>(df1, df2)</a:t>
            </a:r>
          </a:p>
          <a:p>
            <a:pPr marL="0" lvl="5" indent="1131569" defTabSz="452627">
              <a:spcBef>
                <a:spcPts val="7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 × 2</a:t>
            </a:r>
          </a:p>
          <a:p>
            <a:pPr marL="0" lvl="5" indent="1131569" defTabSz="452627">
              <a:spcBef>
                <a:spcPts val="7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x     y</a:t>
            </a:r>
          </a:p>
          <a:p>
            <a:pPr marL="0" lvl="5" indent="1131569" defTabSz="452627">
              <a:spcBef>
                <a:spcPts val="7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5" indent="1131569" defTabSz="452627">
              <a:spcBef>
                <a:spcPts val="7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1     1     2</a:t>
            </a:r>
          </a:p>
          <a:p>
            <a:pPr marL="0" lvl="5" indent="1131569" defTabSz="452627">
              <a:spcBef>
                <a:spcPts val="7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2     2     1</a:t>
            </a:r>
          </a:p>
          <a:p>
            <a:pPr marL="0" lvl="5" indent="1131569" defTabSz="452627">
              <a:spcBef>
                <a:spcPts val="7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3     1     1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et operations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2057400"/>
          </a:xfrm>
          <a:prstGeom prst="rect">
            <a:avLst/>
          </a:prstGeom>
        </p:spPr>
        <p:txBody>
          <a:bodyPr/>
          <a:lstStyle/>
          <a:p>
            <a:r>
              <a:t>set operations</a:t>
            </a:r>
          </a:p>
        </p:txBody>
      </p:sp>
      <p:sp>
        <p:nvSpPr>
          <p:cNvPr id="277" name="I use these least frequently…"/>
          <p:cNvSpPr txBox="1"/>
          <p:nvPr/>
        </p:nvSpPr>
        <p:spPr>
          <a:xfrm>
            <a:off x="1264808" y="3428050"/>
            <a:ext cx="14011939" cy="823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I use these least frequently</a:t>
            </a:r>
          </a:p>
          <a:p>
            <a:pPr marL="471884" indent="-471884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Compares </a:t>
            </a:r>
            <a:r>
              <a:rPr b="1" u="sng" dirty="0"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entire row</a:t>
            </a:r>
            <a:r>
              <a:rPr dirty="0">
                <a:latin typeface="Lato Light" panose="020F0302020204030203" pitchFamily="34" charset="0"/>
              </a:rPr>
              <a:t> in each data set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>
                    <a:alpha val="20000"/>
                  </a:srgbClr>
                </a:solidFill>
              </a:defRPr>
            </a:pPr>
            <a:r>
              <a:rPr sz="3500" dirty="0">
                <a:latin typeface="Monaco"/>
                <a:ea typeface="Monaco"/>
                <a:cs typeface="Monaco"/>
                <a:sym typeface="Monaco"/>
              </a:rPr>
              <a:t>intersect(x,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only observations in both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and</a:t>
            </a:r>
            <a:r>
              <a:rPr dirty="0"/>
              <a:t>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  <a:r>
              <a:rPr dirty="0"/>
              <a:t>.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>
                    <a:alpha val="20000"/>
                  </a:srgbClr>
                </a:solidFill>
              </a:defRPr>
            </a:pPr>
            <a:r>
              <a:rPr sz="3500" dirty="0">
                <a:latin typeface="Monaco"/>
                <a:ea typeface="Monaco"/>
                <a:cs typeface="Monaco"/>
                <a:sym typeface="Monaco"/>
              </a:rPr>
              <a:t>union(x,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unique observations in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and</a:t>
            </a:r>
            <a:r>
              <a:rPr dirty="0"/>
              <a:t>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  <a:r>
              <a:rPr dirty="0"/>
              <a:t>.</a:t>
            </a:r>
          </a:p>
          <a:p>
            <a:pPr marL="402828" indent="-40282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500" dirty="0" err="1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setdiff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(x, y)</a:t>
            </a:r>
            <a:r>
              <a:rPr dirty="0"/>
              <a:t>: </a:t>
            </a:r>
            <a:r>
              <a:rPr dirty="0">
                <a:latin typeface="Lato Light" panose="020F0302020204030203" pitchFamily="34" charset="0"/>
              </a:rPr>
              <a:t>return observations in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, </a:t>
            </a:r>
            <a:r>
              <a:rPr dirty="0">
                <a:latin typeface="Lato Light" panose="020F0302020204030203" pitchFamily="34" charset="0"/>
              </a:rPr>
              <a:t>but not in </a:t>
            </a:r>
            <a:r>
              <a:rPr sz="3500" dirty="0">
                <a:latin typeface="Monaco"/>
                <a:ea typeface="Monaco"/>
                <a:cs typeface="Monaco"/>
                <a:sym typeface="Monaco"/>
              </a:rPr>
              <a:t>y</a:t>
            </a:r>
          </a:p>
        </p:txBody>
      </p:sp>
      <p:sp>
        <p:nvSpPr>
          <p:cNvPr id="278" name="Illustrate with these two data sets"/>
          <p:cNvSpPr txBox="1"/>
          <p:nvPr/>
        </p:nvSpPr>
        <p:spPr>
          <a:xfrm>
            <a:off x="16502803" y="4228468"/>
            <a:ext cx="7598141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dirty="0">
                <a:latin typeface="Lato Light" panose="020F0302020204030203" pitchFamily="34" charset="0"/>
              </a:rPr>
              <a:t>Illustrate with these two data sets</a:t>
            </a:r>
          </a:p>
        </p:txBody>
      </p:sp>
      <p:sp>
        <p:nvSpPr>
          <p:cNvPr id="279" name="df1 &lt;- tribble(…"/>
          <p:cNvSpPr txBox="1"/>
          <p:nvPr/>
        </p:nvSpPr>
        <p:spPr>
          <a:xfrm>
            <a:off x="16224136" y="6824429"/>
            <a:ext cx="8155473" cy="6674562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df1 &lt;- tribble(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~x, ~y,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535353">
                    <a:alpha val="20000"/>
                  </a:srgbClr>
                </a:solidFill>
              </a:rPr>
              <a:t>1,  1,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 2,  1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)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df2 &lt;- tribble(</a:t>
            </a:r>
          </a:p>
          <a:p>
            <a:pPr lvl="5" algn="l" defTabSz="457200">
              <a:spcBef>
                <a:spcPts val="800"/>
              </a:spcBef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535353">
                    <a:alpha val="20000"/>
                  </a:srgbClr>
                </a:solidFill>
              </a:rPr>
              <a:t>~x, ~y,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1,  1,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1,  2</a:t>
            </a:r>
          </a:p>
          <a:p>
            <a:pPr lvl="5" algn="l" defTabSz="457200">
              <a:spcBef>
                <a:spcPts val="800"/>
              </a:spcBef>
              <a:defRPr sz="3000">
                <a:solidFill>
                  <a:srgbClr val="535353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)</a:t>
            </a:r>
          </a:p>
        </p:txBody>
      </p:sp>
      <p:sp>
        <p:nvSpPr>
          <p:cNvPr id="280" name="setdiff(df1, df2)…"/>
          <p:cNvSpPr txBox="1">
            <a:spLocks noGrp="1"/>
          </p:cNvSpPr>
          <p:nvPr>
            <p:ph type="body" sz="quarter" idx="1"/>
          </p:nvPr>
        </p:nvSpPr>
        <p:spPr>
          <a:xfrm>
            <a:off x="1825" y="8884973"/>
            <a:ext cx="14011939" cy="4614019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2500"/>
              </a:spcBef>
              <a:buSzTx/>
              <a:buNone/>
              <a:defRPr sz="1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5" indent="1143000" defTabSz="457200">
              <a:spcBef>
                <a:spcPts val="25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solidFill>
                  <a:srgbClr val="942192"/>
                </a:solidFill>
              </a:rPr>
              <a:t>setdiff</a:t>
            </a:r>
            <a:r>
              <a:rPr dirty="0"/>
              <a:t>(df1, df2)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1 × 2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x     y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5" indent="1143000" defTabSz="457200">
              <a:spcBef>
                <a:spcPts val="8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1     2     1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hallen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challenge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156264" y="168919"/>
            <a:ext cx="13939090" cy="13378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Question:  In 2014, what was the average O&amp;S costs and end strength numbers for all aircraft and missiles systems at Minot AFB…"/>
          <p:cNvSpPr txBox="1">
            <a:spLocks noGrp="1"/>
          </p:cNvSpPr>
          <p:nvPr>
            <p:ph type="body" idx="1"/>
          </p:nvPr>
        </p:nvSpPr>
        <p:spPr>
          <a:xfrm>
            <a:off x="426513" y="2333894"/>
            <a:ext cx="23050501" cy="10108302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indent="0" defTabSz="544830">
              <a:spcBef>
                <a:spcPts val="4200"/>
              </a:spcBef>
              <a:buSzPct val="100000"/>
              <a:buNone/>
              <a:defRPr sz="528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 dirty="0">
                <a:latin typeface="Lato" panose="020F0502020204030203" pitchFamily="34" charset="0"/>
              </a:rPr>
              <a:t>Question: </a:t>
            </a:r>
            <a:r>
              <a:rPr dirty="0">
                <a:latin typeface="Lato" panose="020F0502020204030203" pitchFamily="34" charset="0"/>
              </a:rPr>
              <a:t> In 2014, what was the average O&amp;S costs and end strength numbers for all aircraft and missiles systems at Minot AFB</a:t>
            </a:r>
            <a:r>
              <a:rPr lang="en-US" dirty="0">
                <a:latin typeface="Lato" panose="020F0502020204030203" pitchFamily="34" charset="0"/>
              </a:rPr>
              <a:t>?</a:t>
            </a:r>
            <a:endParaRPr dirty="0">
              <a:latin typeface="Lato" panose="020F0502020204030203" pitchFamily="34" charset="0"/>
            </a:endParaRPr>
          </a:p>
          <a:p>
            <a:pPr marL="0" indent="0" defTabSz="544830">
              <a:spcBef>
                <a:spcPts val="4200"/>
              </a:spcBef>
              <a:buSzPct val="100000"/>
              <a:buNone/>
              <a:defRPr sz="5280" b="1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" panose="020F0502020204030203" pitchFamily="34" charset="0"/>
              </a:rPr>
              <a:t>Steps</a:t>
            </a:r>
            <a:r>
              <a:rPr dirty="0">
                <a:latin typeface="Lato" panose="020F0502020204030203" pitchFamily="34" charset="0"/>
              </a:rPr>
              <a:t>:</a:t>
            </a:r>
          </a:p>
          <a:p>
            <a:pPr marL="1732788" lvl="1" indent="-1028700" defTabSz="544830">
              <a:spcBef>
                <a:spcPts val="4200"/>
              </a:spcBef>
              <a:buSzPct val="100000"/>
              <a:buFont typeface="+mj-lt"/>
              <a:buAutoNum type="romanUcPeriod"/>
              <a:defRPr sz="528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Import the ws-programmatics.csv and ws-categorization.csv files in the data folder:</a:t>
            </a:r>
          </a:p>
          <a:p>
            <a:pPr marL="1732788" lvl="1" indent="-1028700" defTabSz="54483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romanUcPeriod"/>
              <a:defRPr sz="528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left join </a:t>
            </a:r>
            <a:r>
              <a:rPr dirty="0" err="1">
                <a:latin typeface="Lato" panose="020F0502020204030203" pitchFamily="34" charset="0"/>
              </a:rPr>
              <a:t>ws</a:t>
            </a:r>
            <a:r>
              <a:rPr dirty="0">
                <a:latin typeface="Lato" panose="020F0502020204030203" pitchFamily="34" charset="0"/>
              </a:rPr>
              <a:t>-categorization data to </a:t>
            </a:r>
            <a:r>
              <a:rPr dirty="0" err="1">
                <a:latin typeface="Lato" panose="020F0502020204030203" pitchFamily="34" charset="0"/>
              </a:rPr>
              <a:t>ws-programmatics</a:t>
            </a:r>
            <a:r>
              <a:rPr dirty="0">
                <a:latin typeface="Lato" panose="020F0502020204030203" pitchFamily="34" charset="0"/>
              </a:rPr>
              <a:t> data using</a:t>
            </a:r>
            <a:r>
              <a:rPr dirty="0"/>
              <a:t> </a:t>
            </a:r>
            <a:r>
              <a:rPr sz="4620" i="0" dirty="0">
                <a:latin typeface="Monaco"/>
                <a:ea typeface="Monaco"/>
                <a:cs typeface="Monaco"/>
                <a:sym typeface="Monaco"/>
              </a:rPr>
              <a:t>Base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and</a:t>
            </a:r>
            <a:r>
              <a:rPr dirty="0"/>
              <a:t> </a:t>
            </a:r>
            <a:r>
              <a:rPr sz="4620" i="0" dirty="0">
                <a:latin typeface="Monaco"/>
                <a:ea typeface="Monaco"/>
                <a:cs typeface="Monaco"/>
                <a:sym typeface="Monaco"/>
              </a:rPr>
              <a:t>MD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as the keys</a:t>
            </a:r>
          </a:p>
          <a:p>
            <a:pPr marL="1732788" lvl="1" indent="-1028700" defTabSz="54483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romanUcPeriod"/>
              <a:defRPr sz="528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Filter</a:t>
            </a:r>
            <a:r>
              <a:rPr dirty="0"/>
              <a:t> </a:t>
            </a:r>
            <a:r>
              <a:rPr sz="4620" i="0" dirty="0">
                <a:latin typeface="Monaco"/>
                <a:ea typeface="Monaco"/>
                <a:cs typeface="Monaco"/>
                <a:sym typeface="Monaco"/>
              </a:rPr>
              <a:t>Base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for only MINOT AFB (ND) </a:t>
            </a:r>
          </a:p>
          <a:p>
            <a:pPr marL="1732788" lvl="1" indent="-1028700" defTabSz="54483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romanUcPeriod"/>
              <a:defRPr sz="528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Filter</a:t>
            </a:r>
            <a:r>
              <a:rPr dirty="0"/>
              <a:t> </a:t>
            </a:r>
            <a:r>
              <a:rPr sz="4620" i="0" dirty="0">
                <a:latin typeface="Monaco"/>
                <a:ea typeface="Monaco"/>
                <a:cs typeface="Monaco"/>
                <a:sym typeface="Monaco"/>
              </a:rPr>
              <a:t>System </a:t>
            </a:r>
            <a:r>
              <a:rPr dirty="0">
                <a:latin typeface="Lato" panose="020F0502020204030203" pitchFamily="34" charset="0"/>
              </a:rPr>
              <a:t>for only Aircraft or Missile systems</a:t>
            </a:r>
          </a:p>
          <a:p>
            <a:pPr marL="1732788" lvl="1" indent="-1028700" defTabSz="54483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romanUcPeriod"/>
              <a:defRPr sz="528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Group the data by the</a:t>
            </a:r>
            <a:r>
              <a:rPr dirty="0"/>
              <a:t> </a:t>
            </a:r>
            <a:r>
              <a:rPr sz="4620" i="0" dirty="0">
                <a:latin typeface="Monaco"/>
                <a:ea typeface="Monaco"/>
                <a:cs typeface="Monaco"/>
                <a:sym typeface="Monaco"/>
              </a:rPr>
              <a:t>System</a:t>
            </a:r>
            <a:r>
              <a:rPr dirty="0">
                <a:latin typeface="+mn-lt"/>
                <a:ea typeface="+mn-ea"/>
                <a:cs typeface="+mn-cs"/>
                <a:sym typeface="Gill Sans Light"/>
              </a:rPr>
              <a:t> </a:t>
            </a:r>
            <a:r>
              <a:rPr dirty="0">
                <a:latin typeface="Lato" panose="020F0502020204030203" pitchFamily="34" charset="0"/>
                <a:sym typeface="Gill Sans Light"/>
              </a:rPr>
              <a:t>variable</a:t>
            </a:r>
          </a:p>
          <a:p>
            <a:pPr marL="1732788" lvl="1" indent="-1028700" defTabSz="54483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romanUcPeriod"/>
              <a:defRPr sz="528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Compute the mean summary statistic for </a:t>
            </a:r>
            <a:r>
              <a:rPr sz="4620" i="0" dirty="0" err="1">
                <a:latin typeface="Monaco"/>
                <a:ea typeface="Monaco"/>
                <a:cs typeface="Monaco"/>
                <a:sym typeface="Monaco"/>
              </a:rPr>
              <a:t>Total_O.S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and</a:t>
            </a:r>
            <a:r>
              <a:rPr dirty="0"/>
              <a:t> </a:t>
            </a:r>
            <a:r>
              <a:rPr sz="4620" i="0" dirty="0" err="1">
                <a:latin typeface="Monaco"/>
                <a:ea typeface="Monaco"/>
                <a:cs typeface="Monaco"/>
                <a:sym typeface="Monaco"/>
              </a:rPr>
              <a:t>End_Strength</a:t>
            </a:r>
            <a:endParaRPr sz="4620" i="0" dirty="0"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86" name="compute costs &amp; end strength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160059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compute costs &amp; end strength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89" name="library(tidyverse)…"/>
          <p:cNvSpPr txBox="1">
            <a:spLocks noGrp="1"/>
          </p:cNvSpPr>
          <p:nvPr>
            <p:ph type="body" idx="1"/>
          </p:nvPr>
        </p:nvSpPr>
        <p:spPr>
          <a:xfrm>
            <a:off x="8094" y="3213374"/>
            <a:ext cx="23753531" cy="10007614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library(</a:t>
            </a:r>
            <a:r>
              <a:rPr dirty="0" err="1"/>
              <a:t>tidyverse</a:t>
            </a:r>
            <a:r>
              <a:rPr dirty="0"/>
              <a:t>)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ws_programmatics</a:t>
            </a:r>
            <a:r>
              <a:rPr dirty="0"/>
              <a:t> &lt;- </a:t>
            </a:r>
            <a:r>
              <a:rPr dirty="0" err="1"/>
              <a:t>read_csv</a:t>
            </a:r>
            <a:r>
              <a:rPr dirty="0"/>
              <a:t>("data/ws-programmatics.csv")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ws_categorizations</a:t>
            </a:r>
            <a:r>
              <a:rPr dirty="0"/>
              <a:t> &lt;- </a:t>
            </a:r>
            <a:r>
              <a:rPr dirty="0" err="1"/>
              <a:t>read_csv</a:t>
            </a:r>
            <a:r>
              <a:rPr dirty="0"/>
              <a:t>("data/ws-categorization.csv")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ws_programmatics</a:t>
            </a:r>
            <a:r>
              <a:rPr dirty="0"/>
              <a:t> %&gt;%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</a:t>
            </a:r>
            <a:r>
              <a:rPr dirty="0" err="1"/>
              <a:t>left_join</a:t>
            </a:r>
            <a:r>
              <a:rPr dirty="0"/>
              <a:t>(</a:t>
            </a:r>
            <a:r>
              <a:rPr dirty="0" err="1"/>
              <a:t>ws_categorizations</a:t>
            </a:r>
            <a:r>
              <a:rPr dirty="0"/>
              <a:t>) %&gt;%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filter(Base == "MINOT AFB (ND)",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     System == "AIRCRAFT" | System == "MISSILES" ) %&gt;%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</a:t>
            </a:r>
            <a:r>
              <a:rPr dirty="0" err="1"/>
              <a:t>group_by</a:t>
            </a:r>
            <a:r>
              <a:rPr dirty="0"/>
              <a:t>(System) %&gt;%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</a:t>
            </a:r>
            <a:r>
              <a:rPr dirty="0" err="1"/>
              <a:t>summarise</a:t>
            </a:r>
            <a:r>
              <a:rPr dirty="0"/>
              <a:t>(</a:t>
            </a:r>
            <a:r>
              <a:rPr dirty="0" err="1"/>
              <a:t>Total_O.S</a:t>
            </a:r>
            <a:r>
              <a:rPr dirty="0"/>
              <a:t> = mean(</a:t>
            </a:r>
            <a:r>
              <a:rPr dirty="0" err="1"/>
              <a:t>Total_O.S</a:t>
            </a:r>
            <a:r>
              <a:rPr dirty="0"/>
              <a:t>, na.rm = TRUE),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        </a:t>
            </a:r>
            <a:r>
              <a:rPr dirty="0" err="1"/>
              <a:t>End_Strength</a:t>
            </a:r>
            <a:r>
              <a:rPr dirty="0"/>
              <a:t> = mean(</a:t>
            </a:r>
            <a:r>
              <a:rPr dirty="0" err="1"/>
              <a:t>End_Strength</a:t>
            </a:r>
            <a:r>
              <a:rPr dirty="0"/>
              <a:t>, na.rm = TRUE))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2 × 3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System </a:t>
            </a:r>
            <a:r>
              <a:rPr dirty="0" err="1"/>
              <a:t>Total_O.S</a:t>
            </a:r>
            <a:r>
              <a:rPr dirty="0"/>
              <a:t> </a:t>
            </a:r>
            <a:r>
              <a:rPr dirty="0" err="1"/>
              <a:t>End_Strength</a:t>
            </a:r>
            <a:endParaRPr dirty="0"/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&lt;</a:t>
            </a:r>
            <a:r>
              <a:rPr dirty="0" err="1"/>
              <a:t>chr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 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AIRCRAFT  36056921     313.0851</a:t>
            </a:r>
          </a:p>
          <a:p>
            <a:pPr marL="0" lvl="5" indent="1120140" defTabSz="448055">
              <a:spcBef>
                <a:spcPts val="700"/>
              </a:spcBef>
              <a:buSzTx/>
              <a:buNone/>
              <a:defRPr sz="294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MISSILES  48838881     689.1800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at is relational data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what is relational data?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031" y="3701997"/>
            <a:ext cx="8250338" cy="6312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785" y="4434085"/>
            <a:ext cx="6769748" cy="484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>
            <a:off x="10301575" y="7493000"/>
            <a:ext cx="3671413" cy="0"/>
          </a:xfrm>
          <a:prstGeom prst="line">
            <a:avLst/>
          </a:prstGeom>
          <a:ln w="317500">
            <a:solidFill>
              <a:srgbClr val="B4B4B4">
                <a:alpha val="50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what to remem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what to remember</a:t>
            </a: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1774447" y="191864"/>
            <a:ext cx="13447940" cy="13447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unctions to remem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functions to remember</a:t>
            </a:r>
          </a:p>
        </p:txBody>
      </p:sp>
      <p:graphicFrame>
        <p:nvGraphicFramePr>
          <p:cNvPr id="295" name="Table"/>
          <p:cNvGraphicFramePr/>
          <p:nvPr>
            <p:extLst>
              <p:ext uri="{D42A27DB-BD31-4B8C-83A1-F6EECF244321}">
                <p14:modId xmlns:p14="http://schemas.microsoft.com/office/powerpoint/2010/main" val="2438091222"/>
              </p:ext>
            </p:extLst>
          </p:nvPr>
        </p:nvGraphicFramePr>
        <p:xfrm>
          <a:off x="1306857" y="3249638"/>
          <a:ext cx="21770285" cy="86676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61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54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FFFFFF"/>
                          </a:solidFill>
                          <a:latin typeface="Lato Light" panose="020F0302020204030203" pitchFamily="34" charset="0"/>
                        </a:rPr>
                        <a:t>Operator/Function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FFFFFF"/>
                          </a:solidFill>
                          <a:latin typeface="Lato Light" panose="020F0302020204030203" pitchFamily="34" charset="0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5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inner_join, left_join, right_join, full_join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mutating join:  add new variables to one data frame by matching observations in another.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5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semi_join, anti_join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filtering joins:  filter observations from one data frame based on whether or not they match an observation in the other table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5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intersect, union, setdiff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set operations:  treat observations as if they were set elements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age" descr="Image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6702564" y="1368564"/>
            <a:ext cx="10978872" cy="10978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For the rest of today…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latin typeface="Lato Light" panose="020F0302020204030203" pitchFamily="34" charset="0"/>
              </a:rPr>
              <a:t>Spend rest of today’s class session working through the </a:t>
            </a:r>
            <a:r>
              <a:rPr lang="en-US" sz="6600" i="1" dirty="0"/>
              <a:t>Session 4 Midterm Project</a:t>
            </a:r>
            <a:r>
              <a:rPr lang="en-US" sz="6600" dirty="0">
                <a:latin typeface="Lato Light" panose="020F0302020204030203" pitchFamily="34" charset="0"/>
              </a:rPr>
              <a:t> .pdf file with your mid-term reviewer or group members. Submit your plan via slack to me by the end of today (no need to be very complete).</a:t>
            </a:r>
          </a:p>
        </p:txBody>
      </p:sp>
    </p:spTree>
    <p:extLst>
      <p:ext uri="{BB962C8B-B14F-4D97-AF65-F5344CB8AC3E}">
        <p14:creationId xmlns:p14="http://schemas.microsoft.com/office/powerpoint/2010/main" val="38042251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hat is relational data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what is relational data?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39" y="3867017"/>
            <a:ext cx="13550322" cy="8537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verb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verbs</a:t>
            </a:r>
          </a:p>
        </p:txBody>
      </p:sp>
      <p:sp>
        <p:nvSpPr>
          <p:cNvPr id="149" name="To work with relational data you need verbs that work with pairs of tables.  There are three families of verbs designed to work with relational data:"/>
          <p:cNvSpPr txBox="1"/>
          <p:nvPr/>
        </p:nvSpPr>
        <p:spPr>
          <a:xfrm>
            <a:off x="1264808" y="3842883"/>
            <a:ext cx="17047041" cy="861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To work with relational data you need verbs that work with pairs of tables.  There are three families of verbs designed to work with relational data:</a:t>
            </a:r>
          </a:p>
        </p:txBody>
      </p:sp>
      <p:sp>
        <p:nvSpPr>
          <p:cNvPr id="150" name="Mutating joins: add new variables to one data frame by matching observations in another.…"/>
          <p:cNvSpPr txBox="1"/>
          <p:nvPr/>
        </p:nvSpPr>
        <p:spPr>
          <a:xfrm>
            <a:off x="1264808" y="6522584"/>
            <a:ext cx="14855100" cy="7153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02828" indent="-402828" algn="l" defTabSz="457200">
              <a:lnSpc>
                <a:spcPct val="150000"/>
              </a:lnSpc>
              <a:spcBef>
                <a:spcPts val="3500"/>
              </a:spcBef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500" dirty="0">
                <a:solidFill>
                  <a:srgbClr val="535353"/>
                </a:solidFill>
                <a:latin typeface="Lato" panose="020F0502020204030203" pitchFamily="34" charset="0"/>
                <a:ea typeface="Gill Sans SemiBold"/>
                <a:cs typeface="Gill Sans SemiBold"/>
                <a:sym typeface="Gill Sans SemiBold"/>
              </a:rPr>
              <a:t>Mutating joins</a:t>
            </a:r>
            <a:r>
              <a:rPr sz="3500" dirty="0">
                <a:solidFill>
                  <a:srgbClr val="535353"/>
                </a:solidFill>
                <a:latin typeface="Lato" panose="020F0502020204030203" pitchFamily="34" charset="0"/>
                <a:ea typeface="Monaco"/>
                <a:cs typeface="Monaco"/>
                <a:sym typeface="Monaco"/>
              </a:rPr>
              <a:t>:</a:t>
            </a:r>
            <a:r>
              <a:rPr sz="3500" dirty="0">
                <a:latin typeface="Lato" panose="020F0502020204030203" pitchFamily="34" charset="0"/>
                <a:ea typeface="Monaco"/>
                <a:cs typeface="Monaco"/>
                <a:sym typeface="Monaco"/>
              </a:rPr>
              <a:t> </a:t>
            </a:r>
            <a:r>
              <a:rPr dirty="0">
                <a:solidFill>
                  <a:srgbClr val="FFFFFF"/>
                </a:solidFill>
                <a:latin typeface="Lato" panose="020F0502020204030203" pitchFamily="34" charset="0"/>
              </a:rPr>
              <a:t>add new variables to one data frame by matching observations in another.</a:t>
            </a:r>
          </a:p>
          <a:p>
            <a:pPr marL="402828" indent="-402828" algn="l" defTabSz="457200">
              <a:lnSpc>
                <a:spcPct val="150000"/>
              </a:lnSpc>
              <a:spcBef>
                <a:spcPts val="3500"/>
              </a:spcBef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500" dirty="0">
                <a:solidFill>
                  <a:srgbClr val="535353"/>
                </a:solidFill>
                <a:latin typeface="Lato" panose="020F0502020204030203" pitchFamily="34" charset="0"/>
                <a:ea typeface="Gill Sans SemiBold"/>
                <a:cs typeface="Gill Sans SemiBold"/>
                <a:sym typeface="Gill Sans SemiBold"/>
              </a:rPr>
              <a:t>Filter joins</a:t>
            </a:r>
            <a:r>
              <a:rPr sz="3500" dirty="0">
                <a:solidFill>
                  <a:srgbClr val="535353"/>
                </a:solidFill>
                <a:latin typeface="Lato" panose="020F0502020204030203" pitchFamily="34" charset="0"/>
                <a:ea typeface="Monaco"/>
                <a:cs typeface="Monaco"/>
                <a:sym typeface="Monaco"/>
              </a:rPr>
              <a:t>:</a:t>
            </a:r>
            <a:r>
              <a:rPr sz="3500" dirty="0">
                <a:latin typeface="Lato" panose="020F0502020204030203" pitchFamily="34" charset="0"/>
                <a:ea typeface="Monaco"/>
                <a:cs typeface="Monaco"/>
                <a:sym typeface="Monaco"/>
              </a:rPr>
              <a:t> </a:t>
            </a:r>
            <a:r>
              <a:rPr dirty="0">
                <a:latin typeface="Lato" panose="020F0502020204030203" pitchFamily="34" charset="0"/>
              </a:rPr>
              <a:t> </a:t>
            </a:r>
            <a:r>
              <a:rPr dirty="0">
                <a:solidFill>
                  <a:srgbClr val="FFFFFF"/>
                </a:solidFill>
                <a:latin typeface="Lato" panose="020F0502020204030203" pitchFamily="34" charset="0"/>
              </a:rPr>
              <a:t>filter observations from one data frame based on whether or not they match an observation in the other table.</a:t>
            </a:r>
          </a:p>
          <a:p>
            <a:pPr marL="402828" indent="-402828" algn="l" defTabSz="457200">
              <a:lnSpc>
                <a:spcPct val="150000"/>
              </a:lnSpc>
              <a:spcBef>
                <a:spcPts val="3500"/>
              </a:spcBef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3500" dirty="0">
                <a:solidFill>
                  <a:srgbClr val="535353"/>
                </a:solidFill>
                <a:latin typeface="Lato" panose="020F0502020204030203" pitchFamily="34" charset="0"/>
                <a:ea typeface="Gill Sans SemiBold"/>
                <a:cs typeface="Gill Sans SemiBold"/>
                <a:sym typeface="Gill Sans SemiBold"/>
              </a:rPr>
              <a:t>Set operations</a:t>
            </a:r>
            <a:r>
              <a:rPr sz="3500" dirty="0">
                <a:solidFill>
                  <a:srgbClr val="535353"/>
                </a:solidFill>
                <a:latin typeface="Lato" panose="020F0502020204030203" pitchFamily="34" charset="0"/>
                <a:ea typeface="Monaco"/>
                <a:cs typeface="Monaco"/>
                <a:sym typeface="Monaco"/>
              </a:rPr>
              <a:t>:</a:t>
            </a:r>
            <a:r>
              <a:rPr sz="3500" dirty="0">
                <a:latin typeface="Lato" panose="020F0502020204030203" pitchFamily="34" charset="0"/>
                <a:ea typeface="Monaco"/>
                <a:cs typeface="Monaco"/>
                <a:sym typeface="Monaco"/>
              </a:rPr>
              <a:t> </a:t>
            </a:r>
            <a:r>
              <a:rPr sz="3500" dirty="0">
                <a:solidFill>
                  <a:srgbClr val="FFFFFF"/>
                </a:solidFill>
                <a:latin typeface="Lato" panose="020F0502020204030203" pitchFamily="34" charset="0"/>
                <a:ea typeface="Monaco"/>
                <a:cs typeface="Monaco"/>
                <a:sym typeface="Monaco"/>
              </a:rPr>
              <a:t> </a:t>
            </a:r>
            <a:r>
              <a:rPr dirty="0">
                <a:solidFill>
                  <a:srgbClr val="FFFFFF"/>
                </a:solidFill>
                <a:latin typeface="Lato" panose="020F0502020204030203" pitchFamily="34" charset="0"/>
              </a:rPr>
              <a:t>treat observations as if they were set elements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011" y="5095875"/>
            <a:ext cx="6350001" cy="7139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verb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verbs</a:t>
            </a:r>
          </a:p>
        </p:txBody>
      </p:sp>
      <p:sp>
        <p:nvSpPr>
          <p:cNvPr id="154" name="To work with relational data you need verbs that work with pairs of tables.  There are three families of verbs designed to work with relational data:"/>
          <p:cNvSpPr txBox="1"/>
          <p:nvPr/>
        </p:nvSpPr>
        <p:spPr>
          <a:xfrm>
            <a:off x="1264808" y="3842883"/>
            <a:ext cx="17047041" cy="861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To work with relational data you need verbs that work with pairs of tables.  There are three families of verbs designed to work with relational data:</a:t>
            </a:r>
          </a:p>
        </p:txBody>
      </p:sp>
      <p:sp>
        <p:nvSpPr>
          <p:cNvPr id="155" name="Mutating joins: add new variables to one data frame by matching observations in another.…"/>
          <p:cNvSpPr txBox="1"/>
          <p:nvPr/>
        </p:nvSpPr>
        <p:spPr>
          <a:xfrm>
            <a:off x="1264808" y="6522584"/>
            <a:ext cx="14855100" cy="7153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02828" indent="-402828" algn="l" defTabSz="457200">
              <a:lnSpc>
                <a:spcPct val="150000"/>
              </a:lnSpc>
              <a:spcBef>
                <a:spcPts val="3500"/>
              </a:spcBef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4000" b="1" dirty="0">
                <a:solidFill>
                  <a:srgbClr val="535353"/>
                </a:solidFill>
                <a:latin typeface="Lato" panose="020F0502020204030203" pitchFamily="34" charset="0"/>
                <a:ea typeface="Gill Sans SemiBold"/>
                <a:cs typeface="Gill Sans SemiBold"/>
                <a:sym typeface="Gill Sans SemiBold"/>
              </a:rPr>
              <a:t>Mutating joins</a:t>
            </a:r>
            <a:r>
              <a:rPr sz="4000" dirty="0">
                <a:solidFill>
                  <a:srgbClr val="535353"/>
                </a:solidFill>
                <a:latin typeface="Lato" panose="020F0502020204030203" pitchFamily="34" charset="0"/>
                <a:ea typeface="Monaco"/>
                <a:cs typeface="Monaco"/>
                <a:sym typeface="Monaco"/>
              </a:rPr>
              <a:t>:</a:t>
            </a:r>
            <a:r>
              <a:rPr sz="4000" dirty="0">
                <a:latin typeface="Lato" panose="020F0502020204030203" pitchFamily="34" charset="0"/>
                <a:ea typeface="Monaco"/>
                <a:cs typeface="Monaco"/>
                <a:sym typeface="Monaco"/>
              </a:rPr>
              <a:t> </a:t>
            </a:r>
            <a:r>
              <a:rPr sz="4000" dirty="0">
                <a:latin typeface="Lato" panose="020F0502020204030203" pitchFamily="34" charset="0"/>
              </a:rPr>
              <a:t>add new variables to one data frame by matching observations in another.</a:t>
            </a:r>
          </a:p>
          <a:p>
            <a:pPr marL="402828" indent="-402828" algn="l" defTabSz="457200">
              <a:lnSpc>
                <a:spcPct val="150000"/>
              </a:lnSpc>
              <a:spcBef>
                <a:spcPts val="3500"/>
              </a:spcBef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4000" b="1" dirty="0">
                <a:solidFill>
                  <a:srgbClr val="535353"/>
                </a:solidFill>
                <a:latin typeface="Lato" panose="020F0502020204030203" pitchFamily="34" charset="0"/>
                <a:ea typeface="Gill Sans SemiBold"/>
                <a:cs typeface="Gill Sans SemiBold"/>
                <a:sym typeface="Gill Sans SemiBold"/>
              </a:rPr>
              <a:t>Filter joins</a:t>
            </a:r>
            <a:r>
              <a:rPr sz="4000" dirty="0">
                <a:solidFill>
                  <a:srgbClr val="535353"/>
                </a:solidFill>
                <a:latin typeface="Lato" panose="020F0502020204030203" pitchFamily="34" charset="0"/>
                <a:ea typeface="Monaco"/>
                <a:cs typeface="Monaco"/>
                <a:sym typeface="Monaco"/>
              </a:rPr>
              <a:t>:</a:t>
            </a:r>
            <a:r>
              <a:rPr sz="4000" dirty="0">
                <a:latin typeface="Lato" panose="020F0502020204030203" pitchFamily="34" charset="0"/>
                <a:ea typeface="Monaco"/>
                <a:cs typeface="Monaco"/>
                <a:sym typeface="Monaco"/>
              </a:rPr>
              <a:t> </a:t>
            </a:r>
            <a:r>
              <a:rPr sz="4000" dirty="0">
                <a:latin typeface="Lato" panose="020F0502020204030203" pitchFamily="34" charset="0"/>
              </a:rPr>
              <a:t> filter observations from one data frame based on whether or not they match an observation in the other table.</a:t>
            </a:r>
          </a:p>
          <a:p>
            <a:pPr marL="402828" indent="-402828" algn="l" defTabSz="457200">
              <a:lnSpc>
                <a:spcPct val="150000"/>
              </a:lnSpc>
              <a:spcBef>
                <a:spcPts val="3500"/>
              </a:spcBef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 sz="4100">
                <a:solidFill>
                  <a:srgbClr val="5A5F5E"/>
                </a:solidFill>
              </a:defRPr>
            </a:pPr>
            <a:r>
              <a:rPr sz="4000" b="1" dirty="0">
                <a:solidFill>
                  <a:srgbClr val="535353"/>
                </a:solidFill>
                <a:latin typeface="Lato" panose="020F0502020204030203" pitchFamily="34" charset="0"/>
                <a:ea typeface="Gill Sans SemiBold"/>
                <a:cs typeface="Gill Sans SemiBold"/>
                <a:sym typeface="Gill Sans SemiBold"/>
              </a:rPr>
              <a:t>Set operations</a:t>
            </a:r>
            <a:r>
              <a:rPr sz="4000" dirty="0">
                <a:solidFill>
                  <a:srgbClr val="535353"/>
                </a:solidFill>
                <a:latin typeface="Lato" panose="020F0502020204030203" pitchFamily="34" charset="0"/>
                <a:ea typeface="Monaco"/>
                <a:cs typeface="Monaco"/>
                <a:sym typeface="Monaco"/>
              </a:rPr>
              <a:t>:</a:t>
            </a:r>
            <a:r>
              <a:rPr sz="4000" dirty="0">
                <a:latin typeface="Lato" panose="020F0502020204030203" pitchFamily="34" charset="0"/>
                <a:ea typeface="Monaco"/>
                <a:cs typeface="Monaco"/>
                <a:sym typeface="Monaco"/>
              </a:rPr>
              <a:t>  </a:t>
            </a:r>
            <a:r>
              <a:rPr sz="4000" dirty="0">
                <a:latin typeface="Lato" panose="020F0502020204030203" pitchFamily="34" charset="0"/>
              </a:rPr>
              <a:t>treat observations as if they were set elements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011" y="5095875"/>
            <a:ext cx="6350001" cy="7139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erequisi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prerequisites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2026485" y="104359"/>
            <a:ext cx="13507280" cy="13507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ackage prerequisi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package prerequisite</a:t>
            </a:r>
          </a:p>
        </p:txBody>
      </p:sp>
      <p:sp>
        <p:nvSpPr>
          <p:cNvPr id="162" name="library(nycflights13)…"/>
          <p:cNvSpPr txBox="1">
            <a:spLocks noGrp="1"/>
          </p:cNvSpPr>
          <p:nvPr>
            <p:ph type="body" idx="1"/>
          </p:nvPr>
        </p:nvSpPr>
        <p:spPr>
          <a:xfrm>
            <a:off x="-29930" y="3338418"/>
            <a:ext cx="23753530" cy="772774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library(nycflights13)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library(tidyverse)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ggplot2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tibble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tidyr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readr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purrr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dplyr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Conflicts with tidy packages ----------------------------------------------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filter(): dplyr, stats</a:t>
            </a:r>
          </a:p>
          <a:p>
            <a:pPr marL="0" lvl="4" indent="914400" defTabSz="457200">
              <a:spcBef>
                <a:spcPts val="900"/>
              </a:spcBef>
              <a:buSzTx/>
              <a:buNone/>
              <a:defRPr sz="30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lag():    dplyr, stats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2546</Words>
  <Application>Microsoft Office PowerPoint</Application>
  <PresentationFormat>Custom</PresentationFormat>
  <Paragraphs>376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Gill Sans</vt:lpstr>
      <vt:lpstr>Gill Sans Light</vt:lpstr>
      <vt:lpstr>Gill Sans SemiBold</vt:lpstr>
      <vt:lpstr>Helvetica Neue</vt:lpstr>
      <vt:lpstr>Lato</vt:lpstr>
      <vt:lpstr>Monaco</vt:lpstr>
      <vt:lpstr>Lato Light</vt:lpstr>
      <vt:lpstr>Showroom</vt:lpstr>
      <vt:lpstr>Today’s Class</vt:lpstr>
      <vt:lpstr>relational data</vt:lpstr>
      <vt:lpstr>PowerPoint Presentation</vt:lpstr>
      <vt:lpstr>what is relational data?</vt:lpstr>
      <vt:lpstr>what is relational data?</vt:lpstr>
      <vt:lpstr>verbs</vt:lpstr>
      <vt:lpstr>verbs</vt:lpstr>
      <vt:lpstr>prerequisites</vt:lpstr>
      <vt:lpstr>package prerequisite</vt:lpstr>
      <vt:lpstr>example data prerequisite</vt:lpstr>
      <vt:lpstr>exercise data prerequisite</vt:lpstr>
      <vt:lpstr>mutating joins</vt:lpstr>
      <vt:lpstr>inner join</vt:lpstr>
      <vt:lpstr>inner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turn!</vt:lpstr>
      <vt:lpstr>Solution</vt:lpstr>
      <vt:lpstr>Solution</vt:lpstr>
      <vt:lpstr>filtering joins</vt:lpstr>
      <vt:lpstr>filtering joins</vt:lpstr>
      <vt:lpstr>filtering joins</vt:lpstr>
      <vt:lpstr>filtering joins</vt:lpstr>
      <vt:lpstr>Your turn!</vt:lpstr>
      <vt:lpstr>Solution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challenge</vt:lpstr>
      <vt:lpstr>compute costs &amp; end strength</vt:lpstr>
      <vt:lpstr>Solution</vt:lpstr>
      <vt:lpstr>what to remember</vt:lpstr>
      <vt:lpstr>functions to remember</vt:lpstr>
      <vt:lpstr>PowerPoint Presentation</vt:lpstr>
      <vt:lpstr>For the rest of today…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</dc:title>
  <dc:creator>Justin</dc:creator>
  <cp:lastModifiedBy>Zu, Tianhai (zuti)</cp:lastModifiedBy>
  <cp:revision>14</cp:revision>
  <dcterms:modified xsi:type="dcterms:W3CDTF">2020-11-02T19:07:01Z</dcterms:modified>
</cp:coreProperties>
</file>