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5"/>
  </p:notesMasterIdLst>
  <p:sldIdLst>
    <p:sldId id="257" r:id="rId3"/>
    <p:sldId id="311" r:id="rId4"/>
    <p:sldId id="27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6" r:id="rId28"/>
    <p:sldId id="337" r:id="rId29"/>
    <p:sldId id="338" r:id="rId30"/>
    <p:sldId id="339" r:id="rId31"/>
    <p:sldId id="340" r:id="rId32"/>
    <p:sldId id="341" r:id="rId33"/>
    <p:sldId id="335" r:id="rId34"/>
    <p:sldId id="342" r:id="rId35"/>
    <p:sldId id="343" r:id="rId36"/>
    <p:sldId id="346" r:id="rId37"/>
    <p:sldId id="344" r:id="rId38"/>
    <p:sldId id="345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60" r:id="rId51"/>
    <p:sldId id="361" r:id="rId52"/>
    <p:sldId id="362" r:id="rId53"/>
    <p:sldId id="363" r:id="rId54"/>
    <p:sldId id="366" r:id="rId55"/>
    <p:sldId id="367" r:id="rId56"/>
    <p:sldId id="368" r:id="rId57"/>
    <p:sldId id="369" r:id="rId58"/>
    <p:sldId id="370" r:id="rId59"/>
    <p:sldId id="364" r:id="rId60"/>
    <p:sldId id="365" r:id="rId61"/>
    <p:sldId id="371" r:id="rId62"/>
    <p:sldId id="372" r:id="rId63"/>
    <p:sldId id="373" r:id="rId64"/>
  </p:sldIdLst>
  <p:sldSz cx="24384000" cy="137160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78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8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, Tianhai (zuti)" userId="ed53172e-a19f-46b4-9500-c0388dd9604a" providerId="ADAL" clId="{C3A07CCE-5A09-43EC-8C87-958AF9AD99E3}"/>
    <pc:docChg chg="custSel modSld">
      <pc:chgData name="Zu, Tianhai (zuti)" userId="ed53172e-a19f-46b4-9500-c0388dd9604a" providerId="ADAL" clId="{C3A07CCE-5A09-43EC-8C87-958AF9AD99E3}" dt="2020-10-12T15:08:00.645" v="51" actId="20577"/>
      <pc:docMkLst>
        <pc:docMk/>
      </pc:docMkLst>
      <pc:sldChg chg="modSp mod">
        <pc:chgData name="Zu, Tianhai (zuti)" userId="ed53172e-a19f-46b4-9500-c0388dd9604a" providerId="ADAL" clId="{C3A07CCE-5A09-43EC-8C87-958AF9AD99E3}" dt="2020-10-12T15:08:00.645" v="51" actId="20577"/>
        <pc:sldMkLst>
          <pc:docMk/>
          <pc:sldMk cId="2031671633" sldId="313"/>
        </pc:sldMkLst>
        <pc:spChg chg="mod">
          <ac:chgData name="Zu, Tianhai (zuti)" userId="ed53172e-a19f-46b4-9500-c0388dd9604a" providerId="ADAL" clId="{C3A07CCE-5A09-43EC-8C87-958AF9AD99E3}" dt="2020-10-12T15:08:00.645" v="51" actId="20577"/>
          <ac:spMkLst>
            <pc:docMk/>
            <pc:sldMk cId="2031671633" sldId="313"/>
            <ac:spMk id="196" creationId="{00000000-0000-0000-0000-000000000000}"/>
          </ac:spMkLst>
        </pc:spChg>
      </pc:sldChg>
      <pc:sldChg chg="modSp mod">
        <pc:chgData name="Zu, Tianhai (zuti)" userId="ed53172e-a19f-46b4-9500-c0388dd9604a" providerId="ADAL" clId="{C3A07CCE-5A09-43EC-8C87-958AF9AD99E3}" dt="2020-10-12T04:07:08.513" v="20" actId="20577"/>
        <pc:sldMkLst>
          <pc:docMk/>
          <pc:sldMk cId="2507687404" sldId="372"/>
        </pc:sldMkLst>
        <pc:spChg chg="mod">
          <ac:chgData name="Zu, Tianhai (zuti)" userId="ed53172e-a19f-46b4-9500-c0388dd9604a" providerId="ADAL" clId="{C3A07CCE-5A09-43EC-8C87-958AF9AD99E3}" dt="2020-10-12T04:07:08.513" v="20" actId="20577"/>
          <ac:spMkLst>
            <pc:docMk/>
            <pc:sldMk cId="2507687404" sldId="372"/>
            <ac:spMk id="2" creationId="{00000000-0000-0000-0000-000000000000}"/>
          </ac:spMkLst>
        </pc:spChg>
        <pc:spChg chg="mod">
          <ac:chgData name="Zu, Tianhai (zuti)" userId="ed53172e-a19f-46b4-9500-c0388dd9604a" providerId="ADAL" clId="{C3A07CCE-5A09-43EC-8C87-958AF9AD99E3}" dt="2020-10-12T04:06:57.911" v="10" actId="20577"/>
          <ac:spMkLst>
            <pc:docMk/>
            <pc:sldMk cId="2507687404" sldId="372"/>
            <ac:spMk id="3" creationId="{00000000-0000-0000-0000-000000000000}"/>
          </ac:spMkLst>
        </pc:spChg>
      </pc:sldChg>
      <pc:sldChg chg="modSp mod">
        <pc:chgData name="Zu, Tianhai (zuti)" userId="ed53172e-a19f-46b4-9500-c0388dd9604a" providerId="ADAL" clId="{C3A07CCE-5A09-43EC-8C87-958AF9AD99E3}" dt="2020-10-12T04:07:21.810" v="31" actId="20577"/>
        <pc:sldMkLst>
          <pc:docMk/>
          <pc:sldMk cId="2454987300" sldId="373"/>
        </pc:sldMkLst>
        <pc:spChg chg="mod">
          <ac:chgData name="Zu, Tianhai (zuti)" userId="ed53172e-a19f-46b4-9500-c0388dd9604a" providerId="ADAL" clId="{C3A07CCE-5A09-43EC-8C87-958AF9AD99E3}" dt="2020-10-12T04:07:21.810" v="31" actId="20577"/>
          <ac:spMkLst>
            <pc:docMk/>
            <pc:sldMk cId="2454987300" sldId="373"/>
            <ac:spMk id="2" creationId="{00000000-0000-0000-0000-000000000000}"/>
          </ac:spMkLst>
        </pc:spChg>
        <pc:spChg chg="mod">
          <ac:chgData name="Zu, Tianhai (zuti)" userId="ed53172e-a19f-46b4-9500-c0388dd9604a" providerId="ADAL" clId="{C3A07CCE-5A09-43EC-8C87-958AF9AD99E3}" dt="2020-10-12T04:01:12.071" v="9" actId="20577"/>
          <ac:spMkLst>
            <pc:docMk/>
            <pc:sldMk cId="2454987300" sldId="3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308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6907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95324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35748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46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2767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583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36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>
                <a:latin typeface="Lato Light" panose="020F0302020204030203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71694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50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001000"/>
            <a:ext cx="19621500" cy="68736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Lato Light" panose="020F0302020204030203" pitchFamily="34" charset="0"/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0" y="5866845"/>
            <a:ext cx="19621500" cy="90281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Lato Light" panose="020F0302020204030203" pitchFamily="34" charset="0"/>
              </a:defRPr>
            </a:lvl1pPr>
          </a:lstStyle>
          <a:p>
            <a:r>
              <a:rPr dirty="0"/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0810" y="13081000"/>
            <a:ext cx="469680" cy="471924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84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63083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4445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23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s"/>
          <p:cNvSpPr txBox="1">
            <a:spLocks noGrp="1"/>
          </p:cNvSpPr>
          <p:nvPr>
            <p:ph type="title"/>
          </p:nvPr>
        </p:nvSpPr>
        <p:spPr>
          <a:xfrm>
            <a:off x="666750" y="6335431"/>
            <a:ext cx="23050500" cy="4559301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Lato Light" panose="020F0302020204030203" pitchFamily="34" charset="0"/>
              </a:rPr>
              <a:t>SELECTING VALUES</a:t>
            </a:r>
            <a:endParaRPr dirty="0">
              <a:latin typeface="Lato Light" panose="020F0302020204030203" pitchFamily="34" charset="0"/>
            </a:endParaRPr>
          </a:p>
        </p:txBody>
      </p:sp>
      <p:pic>
        <p:nvPicPr>
          <p:cNvPr id="5" name="Picture 4" descr="C:\Users\Justin\Downloads\select (1)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931" y="1293844"/>
            <a:ext cx="11352245" cy="1135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returns an empty object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this isn’t very useful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[0]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named numeric(0)</a:t>
            </a:r>
          </a:p>
        </p:txBody>
      </p:sp>
    </p:spTree>
    <p:extLst>
      <p:ext uri="{BB962C8B-B14F-4D97-AF65-F5344CB8AC3E}">
        <p14:creationId xmlns:p14="http://schemas.microsoft.com/office/powerpoint/2010/main" val="9427821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returns the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 element, excludes the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element, returns the 3</a:t>
            </a:r>
            <a:r>
              <a:rPr lang="en-US" baseline="30000" dirty="0">
                <a:solidFill>
                  <a:srgbClr val="00B050"/>
                </a:solidFill>
              </a:rPr>
              <a:t>rd</a:t>
            </a:r>
            <a:r>
              <a:rPr lang="en-US" dirty="0">
                <a:solidFill>
                  <a:srgbClr val="00B050"/>
                </a:solidFill>
              </a:rPr>
              <a:t> element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excludes the 4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and 5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elements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repeat this pattern through the entire vector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[c(TRUE, FALSE, TRUE, FALSE, FALSE)]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					 </a:t>
            </a:r>
            <a:r>
              <a:rPr lang="pl-PL" dirty="0"/>
              <a:t>a          c          f          h          k          m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-6.0353287  5.4222059  2.5302795 -2.7331593 -2.3859635 -3.8812695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         p          r          u          w          z       &lt;NA&gt;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-0.5514275 -4.5559771  0.6704411 -2.2027394 -7.2410246 -5.1182786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88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select the elements named b, n, and r of </a:t>
            </a:r>
            <a:r>
              <a:rPr lang="en-US" dirty="0" err="1">
                <a:solidFill>
                  <a:srgbClr val="00B050"/>
                </a:solidFill>
              </a:rPr>
              <a:t>my_vector</a:t>
            </a: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can only do this when elements have names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t-BR" dirty="0"/>
              <a:t>my_vector[c("b", "n", "r")]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pt-BR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t-BR" dirty="0"/>
              <a:t>        a         c         f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t-BR" dirty="0"/>
              <a:t>-6.035329  5.422206  2.530279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69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Look at documentation for the </a:t>
            </a:r>
            <a:r>
              <a:rPr lang="en-US" dirty="0" err="1">
                <a:solidFill>
                  <a:schemeClr val="accent5"/>
                </a:solidFill>
                <a:latin typeface="Lato Light" panose="020F0302020204030203" pitchFamily="34" charset="0"/>
              </a:rPr>
              <a:t>WorldPhones</a:t>
            </a:r>
            <a:r>
              <a:rPr lang="en-US" dirty="0">
                <a:latin typeface="Lato Light" panose="020F0302020204030203" pitchFamily="34" charset="0"/>
              </a:rPr>
              <a:t> data set in R (R has many built-in data sets to make learning easy and fun).  Acquaint yourself by using some commands we’ve learned today (e.g., </a:t>
            </a:r>
            <a:r>
              <a:rPr lang="en-US" dirty="0" err="1">
                <a:latin typeface="Lato Light" panose="020F0302020204030203" pitchFamily="34" charset="0"/>
              </a:rPr>
              <a:t>str</a:t>
            </a:r>
            <a:r>
              <a:rPr lang="en-US" dirty="0">
                <a:latin typeface="Lato Light" panose="020F0302020204030203" pitchFamily="34" charset="0"/>
              </a:rPr>
              <a:t>()).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Using the hint that the command </a:t>
            </a:r>
            <a:r>
              <a:rPr lang="en-US" dirty="0" err="1">
                <a:solidFill>
                  <a:srgbClr val="000000"/>
                </a:solidFill>
                <a:latin typeface="Lato Light" panose="020F0302020204030203" pitchFamily="34" charset="0"/>
              </a:rPr>
              <a:t>WorldPhones</a:t>
            </a:r>
            <a:r>
              <a:rPr lang="en-US" dirty="0">
                <a:solidFill>
                  <a:srgbClr val="000000"/>
                </a:solidFill>
                <a:latin typeface="Lato Light" panose="020F0302020204030203" pitchFamily="34" charset="0"/>
              </a:rPr>
              <a:t>[ , ]</a:t>
            </a:r>
            <a:r>
              <a:rPr lang="en-US" dirty="0">
                <a:latin typeface="Lato Light" panose="020F0302020204030203" pitchFamily="34" charset="0"/>
              </a:rPr>
              <a:t> will return all rows and columns of the data frame and your knowledge of </a:t>
            </a:r>
            <a:r>
              <a:rPr lang="en-US" dirty="0" err="1">
                <a:latin typeface="Lato Light" panose="020F0302020204030203" pitchFamily="34" charset="0"/>
              </a:rPr>
              <a:t>subsetting</a:t>
            </a:r>
            <a:r>
              <a:rPr lang="en-US" dirty="0">
                <a:latin typeface="Lato Light" panose="020F0302020204030203" pitchFamily="34" charset="0"/>
              </a:rPr>
              <a:t> vectors, extract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6301612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The 1</a:t>
            </a:r>
            <a:r>
              <a:rPr lang="en-US" baseline="30000" dirty="0">
                <a:latin typeface="Lato Light" panose="020F0302020204030203" pitchFamily="34" charset="0"/>
              </a:rPr>
              <a:t>st</a:t>
            </a:r>
            <a:r>
              <a:rPr lang="en-US" dirty="0">
                <a:latin typeface="Lato Light" panose="020F0302020204030203" pitchFamily="34" charset="0"/>
              </a:rPr>
              <a:t> row and all columns from </a:t>
            </a:r>
            <a:r>
              <a:rPr lang="en-US" dirty="0" err="1">
                <a:latin typeface="Lato Light" panose="020F0302020204030203" pitchFamily="34" charset="0"/>
              </a:rPr>
              <a:t>WorldPhones</a:t>
            </a:r>
            <a:endParaRPr lang="en-US" dirty="0">
              <a:latin typeface="Lato Light" panose="020F0302020204030203" pitchFamily="34" charset="0"/>
            </a:endParaRPr>
          </a:p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The 2nd, 3rd, and 6</a:t>
            </a:r>
            <a:r>
              <a:rPr lang="en-US" baseline="30000" dirty="0">
                <a:latin typeface="Lato Light" panose="020F0302020204030203" pitchFamily="34" charset="0"/>
              </a:rPr>
              <a:t>th</a:t>
            </a:r>
            <a:r>
              <a:rPr lang="en-US" dirty="0">
                <a:latin typeface="Lato Light" panose="020F0302020204030203" pitchFamily="34" charset="0"/>
              </a:rPr>
              <a:t> rows; the 2</a:t>
            </a:r>
            <a:r>
              <a:rPr lang="en-US" baseline="30000" dirty="0">
                <a:latin typeface="Lato Light" panose="020F0302020204030203" pitchFamily="34" charset="0"/>
              </a:rPr>
              <a:t>nd</a:t>
            </a:r>
            <a:r>
              <a:rPr lang="en-US" dirty="0">
                <a:latin typeface="Lato Light" panose="020F0302020204030203" pitchFamily="34" charset="0"/>
              </a:rPr>
              <a:t> through 5</a:t>
            </a:r>
            <a:r>
              <a:rPr lang="en-US" baseline="30000" dirty="0">
                <a:latin typeface="Lato Light" panose="020F0302020204030203" pitchFamily="34" charset="0"/>
              </a:rPr>
              <a:t>th</a:t>
            </a:r>
            <a:r>
              <a:rPr lang="en-US" dirty="0">
                <a:latin typeface="Lato Light" panose="020F0302020204030203" pitchFamily="34" charset="0"/>
              </a:rPr>
              <a:t> columns</a:t>
            </a:r>
          </a:p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All rows; repeat the 3</a:t>
            </a:r>
            <a:r>
              <a:rPr lang="en-US" baseline="30000" dirty="0">
                <a:latin typeface="Lato Light" panose="020F0302020204030203" pitchFamily="34" charset="0"/>
              </a:rPr>
              <a:t>rd</a:t>
            </a:r>
            <a:r>
              <a:rPr lang="en-US" dirty="0">
                <a:latin typeface="Lato Light" panose="020F0302020204030203" pitchFamily="34" charset="0"/>
              </a:rPr>
              <a:t> column twice</a:t>
            </a:r>
          </a:p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All rows; every column except the 1</a:t>
            </a:r>
            <a:r>
              <a:rPr lang="en-US" baseline="30000" dirty="0">
                <a:latin typeface="Lato Light" panose="020F0302020204030203" pitchFamily="34" charset="0"/>
              </a:rPr>
              <a:t>st</a:t>
            </a:r>
            <a:r>
              <a:rPr lang="en-US" dirty="0">
                <a:latin typeface="Lato Light" panose="020F0302020204030203" pitchFamily="34" charset="0"/>
              </a:rPr>
              <a:t> and 7</a:t>
            </a:r>
            <a:r>
              <a:rPr lang="en-US" baseline="30000" dirty="0">
                <a:latin typeface="Lato Light" panose="020F0302020204030203" pitchFamily="34" charset="0"/>
              </a:rPr>
              <a:t>th</a:t>
            </a:r>
            <a:endParaRPr lang="en-US" dirty="0">
              <a:latin typeface="Lato Light" panose="020F0302020204030203" pitchFamily="34" charset="0"/>
            </a:endParaRPr>
          </a:p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An empty data frame (think an empty object)</a:t>
            </a:r>
          </a:p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The penultimate row by using </a:t>
            </a:r>
            <a:r>
              <a:rPr lang="en-US">
                <a:latin typeface="Lato Light" panose="020F0302020204030203" pitchFamily="34" charset="0"/>
              </a:rPr>
              <a:t>a function and </a:t>
            </a:r>
            <a:r>
              <a:rPr lang="en-US" dirty="0">
                <a:latin typeface="Lato Light" panose="020F0302020204030203" pitchFamily="34" charset="0"/>
              </a:rPr>
              <a:t>not the number 6; all columns</a:t>
            </a:r>
          </a:p>
          <a:p>
            <a:pPr marL="1173480" indent="-1173480" defTabSz="726440">
              <a:spcBef>
                <a:spcPts val="570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005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The 1st row and all columns from </a:t>
            </a:r>
            <a:r>
              <a:rPr lang="en-US" dirty="0" err="1">
                <a:solidFill>
                  <a:srgbClr val="00B050"/>
                </a:solidFill>
              </a:rPr>
              <a:t>WorldPhones</a:t>
            </a: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WorldPhones</a:t>
            </a:r>
            <a:r>
              <a:rPr lang="en-US" dirty="0"/>
              <a:t>[1, 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</a:t>
            </a:r>
            <a:r>
              <a:rPr lang="en-US" dirty="0" err="1"/>
              <a:t>N.Amer</a:t>
            </a:r>
            <a:r>
              <a:rPr lang="en-US" dirty="0"/>
              <a:t>   Europe     Asia   </a:t>
            </a:r>
            <a:r>
              <a:rPr lang="en-US" dirty="0" err="1"/>
              <a:t>S.Amer</a:t>
            </a:r>
            <a:r>
              <a:rPr lang="en-US" dirty="0"/>
              <a:t>  Oceania   Africa </a:t>
            </a:r>
            <a:r>
              <a:rPr lang="en-US" dirty="0" err="1"/>
              <a:t>Mid.Amer</a:t>
            </a:r>
            <a:r>
              <a:rPr lang="en-US" dirty="0"/>
              <a:t>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45939    21574     2876     1815     1646       89      555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2865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The 2nd, 3rd, and 6th rows; the 2nd through 5th columns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WorldPhones</a:t>
            </a:r>
            <a:r>
              <a:rPr lang="en-US" dirty="0"/>
              <a:t>[c(2, 3, 6), c(2, 5)]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r-FR" dirty="0"/>
              <a:t>     Europe </a:t>
            </a:r>
            <a:r>
              <a:rPr lang="fr-FR" dirty="0" err="1"/>
              <a:t>Oceania</a:t>
            </a:r>
            <a:endParaRPr lang="fr-FR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r-FR" dirty="0"/>
              <a:t>1956  29990    2366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r-FR" dirty="0"/>
              <a:t>1957  32510    2526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r-FR" dirty="0"/>
              <a:t>1960  40341    3054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8484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All rows; repeat the 3rd column twice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WorldPhones</a:t>
            </a:r>
            <a:r>
              <a:rPr lang="en-US" dirty="0"/>
              <a:t>[, c(3, 3)]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     Asia Asia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1951 2876 2876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1956 4708 4708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1957 5230 5230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1958 6662 6662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1959 6856 6856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1960 8220 8220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1961 9053 9053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5322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All rows; every column except the 1st and 7th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WorldPhones</a:t>
            </a:r>
            <a:r>
              <a:rPr lang="en-US" dirty="0"/>
              <a:t>[, -c(1, 7)]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     Europe Asia S.Amer Oceania Africa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1951  21574 2876   1815    1646     89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1956  29990 4708   2568    2366   1411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1957  32510 5230   2695    2526   1546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1958  35218 6662   2845    2691   1663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1959  37598 6856   3000    2868   1769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1960  40341 8220   3145    3054   1905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1961  43173 9053   3338    3224   2005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4558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An empty object (think an empty object)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WorldPhones</a:t>
            </a:r>
            <a:r>
              <a:rPr lang="en-US" dirty="0"/>
              <a:t>[0, 0]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br>
              <a:rPr lang="en-US" dirty="0"/>
            </a:b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&lt;0 x 0 matrix&gt;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0757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understanding the RStudio 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SELECTING VALUES FROM VECTORS</a:t>
            </a:r>
            <a:endParaRPr dirty="0">
              <a:latin typeface="Lato Light" panose="020F030202020403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8864600"/>
          </a:xfrm>
        </p:spPr>
        <p:txBody>
          <a:bodyPr>
            <a:normAutofit/>
          </a:bodyPr>
          <a:lstStyle/>
          <a:p>
            <a:r>
              <a:rPr lang="en-US" dirty="0">
                <a:latin typeface="Lato Light" panose="020F0302020204030203" pitchFamily="34" charset="0"/>
              </a:rPr>
              <a:t>Use [ ] brackets to select values from a vector</a:t>
            </a:r>
          </a:p>
          <a:p>
            <a:r>
              <a:rPr lang="en-US" dirty="0">
                <a:latin typeface="Lato Light" panose="020F0302020204030203" pitchFamily="34" charset="0"/>
              </a:rPr>
              <a:t>Can use the following to subset: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Lato Light" panose="020F0302020204030203" pitchFamily="34" charset="0"/>
              </a:rPr>
              <a:t>Positive integers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Lato Light" panose="020F0302020204030203" pitchFamily="34" charset="0"/>
              </a:rPr>
              <a:t>Negative integers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Lato Light" panose="020F0302020204030203" pitchFamily="34" charset="0"/>
              </a:rPr>
              <a:t>Zero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Lato Light" panose="020F0302020204030203" pitchFamily="34" charset="0"/>
              </a:rPr>
              <a:t>Blank spaces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Lato Light" panose="020F0302020204030203" pitchFamily="34" charset="0"/>
              </a:rPr>
              <a:t>Logical values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Lato Light" panose="020F0302020204030203" pitchFamily="34" charset="0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20649577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The penultimate row by using a command and not the number 6; all columns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WorldPhones</a:t>
            </a:r>
            <a:r>
              <a:rPr lang="en-US" dirty="0"/>
              <a:t>[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WorldPhones</a:t>
            </a:r>
            <a:r>
              <a:rPr lang="en-US" dirty="0"/>
              <a:t>) - 1, ]</a:t>
            </a:r>
            <a:br>
              <a:rPr lang="en-US" dirty="0"/>
            </a:b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  N.Amer   Europe     Asia   S.Amer  Oceania   Africa Mid.Amer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   76036    40341     8220     3145     3054     1905     1008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638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SELECTING COLUMNS FROM DATA FRAMES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Able to use </a:t>
            </a:r>
            <a:r>
              <a:rPr lang="en-US" dirty="0" err="1">
                <a:latin typeface="Lato Light" panose="020F0302020204030203" pitchFamily="34" charset="0"/>
              </a:rPr>
              <a:t>data_frame</a:t>
            </a:r>
            <a:r>
              <a:rPr lang="en-US" dirty="0">
                <a:latin typeface="Lato Light" panose="020F0302020204030203" pitchFamily="34" charset="0"/>
              </a:rPr>
              <a:t>[ , ] notation to select rows/columns from a data frame</a:t>
            </a:r>
          </a:p>
          <a:p>
            <a:r>
              <a:rPr lang="en-US" dirty="0">
                <a:latin typeface="Lato Light" panose="020F0302020204030203" pitchFamily="34" charset="0"/>
              </a:rPr>
              <a:t>We’ll learn the </a:t>
            </a:r>
            <a:r>
              <a:rPr lang="en-US" dirty="0" err="1">
                <a:latin typeface="Lato Light" panose="020F0302020204030203" pitchFamily="34" charset="0"/>
              </a:rPr>
              <a:t>dplyr</a:t>
            </a:r>
            <a:r>
              <a:rPr lang="en-US" dirty="0">
                <a:latin typeface="Lato Light" panose="020F0302020204030203" pitchFamily="34" charset="0"/>
              </a:rPr>
              <a:t> package later to select rows/columns quickly and efficiently</a:t>
            </a:r>
          </a:p>
          <a:p>
            <a:r>
              <a:rPr lang="en-US" dirty="0">
                <a:latin typeface="Lato Light" panose="020F0302020204030203" pitchFamily="34" charset="0"/>
              </a:rPr>
              <a:t>Base R way to select columns: $, [ ], and [[  ]]</a:t>
            </a:r>
          </a:p>
        </p:txBody>
      </p:sp>
    </p:spTree>
    <p:extLst>
      <p:ext uri="{BB962C8B-B14F-4D97-AF65-F5344CB8AC3E}">
        <p14:creationId xmlns:p14="http://schemas.microsoft.com/office/powerpoint/2010/main" val="24074760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SELECTING COLUMNS FROM DATA FRAMES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Lato Light" panose="020F0302020204030203" pitchFamily="34" charset="0"/>
              </a:rPr>
              <a:t>Preserve</a:t>
            </a:r>
            <a:r>
              <a:rPr lang="en-US" b="1" dirty="0">
                <a:latin typeface="Lato Light" panose="020F0302020204030203" pitchFamily="34" charset="0"/>
              </a:rPr>
              <a:t> </a:t>
            </a:r>
            <a:r>
              <a:rPr lang="en-US" dirty="0">
                <a:latin typeface="Lato Light" panose="020F0302020204030203" pitchFamily="34" charset="0"/>
              </a:rPr>
              <a:t>the structure of the output to be the same as the input with</a:t>
            </a:r>
            <a:r>
              <a:rPr lang="en-US" b="1" dirty="0">
                <a:latin typeface="Lato Light" panose="020F0302020204030203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Lato Light" panose="020F0302020204030203" pitchFamily="34" charset="0"/>
              </a:rPr>
              <a:t>data_frame</a:t>
            </a:r>
            <a:r>
              <a:rPr lang="en-US" dirty="0">
                <a:solidFill>
                  <a:srgbClr val="7030A0"/>
                </a:solidFill>
                <a:latin typeface="Lato Light" panose="020F0302020204030203" pitchFamily="34" charset="0"/>
              </a:rPr>
              <a:t>[column]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Lato Light" panose="020F0302020204030203" pitchFamily="34" charset="0"/>
              </a:rPr>
              <a:t>Can use a column name in quotes or a column index</a:t>
            </a:r>
          </a:p>
          <a:p>
            <a:pPr marL="73660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Lato Light" panose="020F03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B050"/>
                </a:solidFill>
                <a:latin typeface="Lato Light" panose="020F0302020204030203" pitchFamily="34" charset="0"/>
              </a:rPr>
              <a:t>Simplify</a:t>
            </a:r>
            <a:r>
              <a:rPr lang="en-US" dirty="0">
                <a:solidFill>
                  <a:srgbClr val="00B050"/>
                </a:solidFill>
                <a:latin typeface="Lato Light" panose="020F0302020204030203" pitchFamily="34" charset="0"/>
              </a:rPr>
              <a:t> </a:t>
            </a:r>
            <a:r>
              <a:rPr lang="en-US" dirty="0">
                <a:latin typeface="Lato Light" panose="020F0302020204030203" pitchFamily="34" charset="0"/>
              </a:rPr>
              <a:t>the structure of the output with </a:t>
            </a:r>
            <a:r>
              <a:rPr lang="en-US" dirty="0" err="1">
                <a:solidFill>
                  <a:srgbClr val="00B050"/>
                </a:solidFill>
                <a:latin typeface="Lato Light" panose="020F0302020204030203" pitchFamily="34" charset="0"/>
              </a:rPr>
              <a:t>data_frame</a:t>
            </a:r>
            <a:r>
              <a:rPr lang="en-US" dirty="0">
                <a:solidFill>
                  <a:srgbClr val="00B050"/>
                </a:solidFill>
                <a:latin typeface="Lato Light" panose="020F0302020204030203" pitchFamily="34" charset="0"/>
              </a:rPr>
              <a:t>[[column]]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Lato Light" panose="020F0302020204030203" pitchFamily="34" charset="0"/>
              </a:rPr>
              <a:t>Can use a column name in quotes or a column index</a:t>
            </a:r>
          </a:p>
          <a:p>
            <a:pPr marL="736600" lvl="1" indent="0">
              <a:spcBef>
                <a:spcPts val="0"/>
              </a:spcBef>
              <a:buNone/>
            </a:pPr>
            <a:endParaRPr lang="en-US" dirty="0">
              <a:latin typeface="Lato Light" panose="020F03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  <a:latin typeface="Lato Light" panose="020F0302020204030203" pitchFamily="34" charset="0"/>
              </a:rPr>
              <a:t>Simplify</a:t>
            </a:r>
            <a:r>
              <a:rPr lang="en-US" dirty="0">
                <a:solidFill>
                  <a:srgbClr val="0070C0"/>
                </a:solidFill>
                <a:latin typeface="Lato Light" panose="020F0302020204030203" pitchFamily="34" charset="0"/>
              </a:rPr>
              <a:t> </a:t>
            </a:r>
            <a:r>
              <a:rPr lang="en-US" dirty="0">
                <a:latin typeface="Lato Light" panose="020F0302020204030203" pitchFamily="34" charset="0"/>
              </a:rPr>
              <a:t>the structure of the output to be a smaller structure than the input with </a:t>
            </a:r>
            <a:r>
              <a:rPr lang="en-US" dirty="0" err="1">
                <a:solidFill>
                  <a:srgbClr val="0070C0"/>
                </a:solidFill>
                <a:latin typeface="Lato Light" panose="020F0302020204030203" pitchFamily="34" charset="0"/>
              </a:rPr>
              <a:t>data_frame$column</a:t>
            </a:r>
            <a:endParaRPr lang="en-US" dirty="0">
              <a:solidFill>
                <a:srgbClr val="0070C0"/>
              </a:solidFill>
              <a:latin typeface="Lato Light" panose="020F0302020204030203" pitchFamily="34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Lato Light" panose="020F0302020204030203" pitchFamily="34" charset="0"/>
              </a:rPr>
              <a:t>Must use a column name with a $</a:t>
            </a:r>
          </a:p>
        </p:txBody>
      </p:sp>
    </p:spTree>
    <p:extLst>
      <p:ext uri="{BB962C8B-B14F-4D97-AF65-F5344CB8AC3E}">
        <p14:creationId xmlns:p14="http://schemas.microsoft.com/office/powerpoint/2010/main" val="12659120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55600"/>
            <a:ext cx="23050500" cy="121389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Lato Light" panose="020F0302020204030203" pitchFamily="34" charset="0"/>
              </a:rPr>
              <a:t>SELECTING COLUMNS FROM DATA FRAMES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100" y="1569493"/>
            <a:ext cx="23050500" cy="122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4800" b="1" cap="none" dirty="0">
                <a:solidFill>
                  <a:srgbClr val="7030A0"/>
                </a:solidFill>
                <a:latin typeface="Lato Light" panose="020F0302020204030203" pitchFamily="34" charset="0"/>
              </a:rPr>
              <a:t>Preserve</a:t>
            </a:r>
            <a:r>
              <a:rPr lang="en-US" sz="4800" cap="none" dirty="0">
                <a:solidFill>
                  <a:srgbClr val="7030A0"/>
                </a:solidFill>
                <a:latin typeface="Lato Light" panose="020F0302020204030203" pitchFamily="34" charset="0"/>
              </a:rPr>
              <a:t> with </a:t>
            </a:r>
            <a:r>
              <a:rPr lang="en-US" sz="4800" cap="none" dirty="0" err="1">
                <a:solidFill>
                  <a:srgbClr val="7030A0"/>
                </a:solidFill>
                <a:latin typeface="Lato Light" panose="020F0302020204030203" pitchFamily="34" charset="0"/>
              </a:rPr>
              <a:t>data_frame</a:t>
            </a:r>
            <a:r>
              <a:rPr lang="en-US" sz="4800" cap="none" dirty="0">
                <a:solidFill>
                  <a:srgbClr val="7030A0"/>
                </a:solidFill>
                <a:latin typeface="Lato Light" panose="020F0302020204030203" pitchFamily="34" charset="0"/>
              </a:rPr>
              <a:t>[column]</a:t>
            </a:r>
          </a:p>
        </p:txBody>
      </p:sp>
      <p:sp>
        <p:nvSpPr>
          <p:cNvPr id="7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0" y="3765256"/>
            <a:ext cx="11273051" cy="9807441"/>
          </a:xfrm>
          <a:prstGeom prst="rect">
            <a:avLst/>
          </a:prstGeom>
          <a:solidFill>
            <a:srgbClr val="E5E5E5"/>
          </a:solidFill>
        </p:spPr>
        <p:txBody>
          <a:bodyPr anchor="t">
            <a:normAutofit fontScale="92500" lnSpcReduction="10000"/>
          </a:bodyPr>
          <a:lstStyle/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Preserve structure, use a column name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The input </a:t>
            </a:r>
            <a:r>
              <a:rPr lang="en-US" dirty="0" err="1">
                <a:solidFill>
                  <a:srgbClr val="00B050"/>
                </a:solidFill>
              </a:rPr>
              <a:t>mtcars</a:t>
            </a:r>
            <a:r>
              <a:rPr lang="en-US" dirty="0">
                <a:solidFill>
                  <a:srgbClr val="00B050"/>
                </a:solidFill>
              </a:rPr>
              <a:t> is a data frame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	# and the output is also a data frame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mtcars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["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disp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"]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											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endParaRPr lang="en-US" dirty="0">
              <a:solidFill>
                <a:schemeClr val="tx1"/>
              </a:solidFill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Mazda RX4           160.0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Mazda RX4 Wag       160.0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Datsun 710          108.0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Hornet 4 Drive      258.0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Hornet </a:t>
            </a:r>
            <a:r>
              <a:rPr lang="en-US" dirty="0" err="1">
                <a:solidFill>
                  <a:schemeClr val="tx1"/>
                </a:solidFill>
              </a:rPr>
              <a:t>Sportabout</a:t>
            </a:r>
            <a:r>
              <a:rPr lang="en-US" dirty="0">
                <a:solidFill>
                  <a:schemeClr val="tx1"/>
                </a:solidFill>
              </a:rPr>
              <a:t>  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Valiant             225.0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Duster 360         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240D           146.7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230            140.8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280           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280C          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450SE          275.8</a:t>
            </a:r>
          </a:p>
        </p:txBody>
      </p:sp>
      <p:sp>
        <p:nvSpPr>
          <p:cNvPr id="8" name="install.packages(&quot;tidyverse&quot;)…"/>
          <p:cNvSpPr txBox="1">
            <a:spLocks/>
          </p:cNvSpPr>
          <p:nvPr/>
        </p:nvSpPr>
        <p:spPr>
          <a:xfrm>
            <a:off x="13110949" y="3765256"/>
            <a:ext cx="11273051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Preserve structure, use a column index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mtcars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[3]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>
                  <a:lumMod val="50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											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endParaRPr lang="en-US" dirty="0">
              <a:solidFill>
                <a:schemeClr val="tx1"/>
              </a:solidFill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Mazda RX4           160.0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Mazda RX4 Wag       160.0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Datsun 710          108.0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Hornet 4 Drive      258.0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Hornet </a:t>
            </a:r>
            <a:r>
              <a:rPr lang="en-US" dirty="0" err="1">
                <a:solidFill>
                  <a:schemeClr val="tx1"/>
                </a:solidFill>
              </a:rPr>
              <a:t>Sportabout</a:t>
            </a:r>
            <a:r>
              <a:rPr lang="en-US" dirty="0">
                <a:solidFill>
                  <a:schemeClr val="tx1"/>
                </a:solidFill>
              </a:rPr>
              <a:t>  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Valiant             225.0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Duster 360         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240D           146.7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230            140.8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280           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280C          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Merc 450SE          275.8</a:t>
            </a: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9346224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55600"/>
            <a:ext cx="23050500" cy="121389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Lato Light" panose="020F0302020204030203" pitchFamily="34" charset="0"/>
              </a:rPr>
              <a:t>SELECTING COLUMNS FROM DATA FRAMES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100" y="1569493"/>
            <a:ext cx="23050500" cy="122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4800" b="1" cap="none" dirty="0">
                <a:solidFill>
                  <a:srgbClr val="00B050"/>
                </a:solidFill>
                <a:latin typeface="Lato Light" panose="020F0302020204030203" pitchFamily="34" charset="0"/>
              </a:rPr>
              <a:t>Simplify</a:t>
            </a:r>
            <a:r>
              <a:rPr lang="en-US" sz="4800" cap="none" dirty="0">
                <a:solidFill>
                  <a:srgbClr val="00B050"/>
                </a:solidFill>
                <a:latin typeface="Lato Light" panose="020F0302020204030203" pitchFamily="34" charset="0"/>
              </a:rPr>
              <a:t> with </a:t>
            </a:r>
            <a:r>
              <a:rPr lang="en-US" sz="4800" cap="none" dirty="0" err="1">
                <a:solidFill>
                  <a:srgbClr val="00B050"/>
                </a:solidFill>
                <a:latin typeface="Lato Light" panose="020F0302020204030203" pitchFamily="34" charset="0"/>
              </a:rPr>
              <a:t>data_frame</a:t>
            </a:r>
            <a:r>
              <a:rPr lang="en-US" sz="4800" cap="none" dirty="0">
                <a:solidFill>
                  <a:srgbClr val="00B050"/>
                </a:solidFill>
                <a:latin typeface="Lato Light" panose="020F0302020204030203" pitchFamily="34" charset="0"/>
              </a:rPr>
              <a:t>[[column]]</a:t>
            </a:r>
          </a:p>
        </p:txBody>
      </p:sp>
      <p:sp>
        <p:nvSpPr>
          <p:cNvPr id="7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0" y="3765256"/>
            <a:ext cx="11273051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Simplify structure, use a column name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Notice the structure of the output is now a vector and NOT a data frame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mtcars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[["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disp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"]]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[1] 160.0 160.0 108.0 258.0 360.0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[6] 225.0 360.0 146.7 140.8 167.6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[11] 167.6 275.8 275.8 275.8 472.0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[16] 460.0 440.0  78.7  75.7  71.1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[21] 120.1 318.0 304.0 350.0 400.0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[26]  79.0 120.3  95.1 351.0 145.0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[31] 301.0 121.0</a:t>
            </a:r>
          </a:p>
        </p:txBody>
      </p:sp>
      <p:sp>
        <p:nvSpPr>
          <p:cNvPr id="8" name="install.packages(&quot;tidyverse&quot;)…"/>
          <p:cNvSpPr txBox="1">
            <a:spLocks/>
          </p:cNvSpPr>
          <p:nvPr/>
        </p:nvSpPr>
        <p:spPr>
          <a:xfrm>
            <a:off x="13110949" y="3765256"/>
            <a:ext cx="11273051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Simplify structure, use a column index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mtcars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[[3]]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>
                  <a:lumMod val="50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[1] 160.0 160.0 108.0 258.0 360.0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[6] 225.0 360.0 146.7 140.8 167.6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[11] 167.6 275.8 275.8 275.8 472.0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[16] 460.0 440.0  78.7  75.7  71.1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[21] 120.1 318.0 304.0 350.0 400.0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[26]  79.0 120.3  95.1 351.0 145.0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[31] 301.0 121.0</a:t>
            </a:r>
          </a:p>
        </p:txBody>
      </p:sp>
    </p:spTree>
    <p:extLst>
      <p:ext uri="{BB962C8B-B14F-4D97-AF65-F5344CB8AC3E}">
        <p14:creationId xmlns:p14="http://schemas.microsoft.com/office/powerpoint/2010/main" val="4749833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55600"/>
            <a:ext cx="23050500" cy="121389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Lato Light" panose="020F0302020204030203" pitchFamily="34" charset="0"/>
              </a:rPr>
              <a:t>SELECTING COLUMNS FROM DATA FRAMES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3100" y="1569493"/>
            <a:ext cx="23050500" cy="1228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all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4800" b="1" cap="none" dirty="0">
                <a:solidFill>
                  <a:srgbClr val="0070C0"/>
                </a:solidFill>
                <a:latin typeface="Lato Light" panose="020F0302020204030203" pitchFamily="34" charset="0"/>
              </a:rPr>
              <a:t>Simplify</a:t>
            </a:r>
            <a:r>
              <a:rPr lang="en-US" sz="4800" cap="none" dirty="0">
                <a:solidFill>
                  <a:srgbClr val="0070C0"/>
                </a:solidFill>
                <a:latin typeface="Lato Light" panose="020F0302020204030203" pitchFamily="34" charset="0"/>
              </a:rPr>
              <a:t> with </a:t>
            </a:r>
            <a:r>
              <a:rPr lang="en-US" sz="4800" cap="none" dirty="0" err="1">
                <a:solidFill>
                  <a:srgbClr val="0070C0"/>
                </a:solidFill>
                <a:latin typeface="Lato Light" panose="020F0302020204030203" pitchFamily="34" charset="0"/>
              </a:rPr>
              <a:t>data_frame$column</a:t>
            </a:r>
            <a:endParaRPr lang="en-US" sz="4800" cap="none" dirty="0">
              <a:solidFill>
                <a:srgbClr val="0070C0"/>
              </a:solidFill>
              <a:latin typeface="Lato Light" panose="020F0302020204030203" pitchFamily="34" charset="0"/>
            </a:endParaRPr>
          </a:p>
        </p:txBody>
      </p:sp>
      <p:sp>
        <p:nvSpPr>
          <p:cNvPr id="7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0" y="3765256"/>
            <a:ext cx="11273051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Simplify structure, use a column name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Notice the structure of the output is now a vector and NOT a data frame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mtcars$disp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[1] 160.0 160.0 108.0 258.0 360.0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[6] 225.0 360.0 146.7 140.8 167.6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[11] 167.6 275.8 275.8 275.8 472.0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[16] 460.0 440.0  78.7  75.7  71.1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[21] 120.1 318.0 304.0 350.0 400.0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[26]  79.0 120.3  95.1 351.0 145.0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[31] 301.0 121.0</a:t>
            </a:r>
          </a:p>
        </p:txBody>
      </p:sp>
      <p:sp>
        <p:nvSpPr>
          <p:cNvPr id="8" name="install.packages(&quot;tidyverse&quot;)…"/>
          <p:cNvSpPr txBox="1">
            <a:spLocks/>
          </p:cNvSpPr>
          <p:nvPr/>
        </p:nvSpPr>
        <p:spPr>
          <a:xfrm>
            <a:off x="13110949" y="3765256"/>
            <a:ext cx="11273051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Simplify structure, use a column index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MUST use a column name with $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mtcars$3</a:t>
            </a: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>
                  <a:lumMod val="50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2" indent="-1524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Error: unexpected numeric constant in "mtcars$3"</a:t>
            </a:r>
          </a:p>
        </p:txBody>
      </p:sp>
    </p:spTree>
    <p:extLst>
      <p:ext uri="{BB962C8B-B14F-4D97-AF65-F5344CB8AC3E}">
        <p14:creationId xmlns:p14="http://schemas.microsoft.com/office/powerpoint/2010/main" val="1752470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SELECTING VALUES FROM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Use $, [ ], and [[  ]] to select items and values from lists</a:t>
            </a:r>
          </a:p>
          <a:p>
            <a:r>
              <a:rPr lang="en-US" dirty="0">
                <a:latin typeface="Lato Light" panose="020F0302020204030203" pitchFamily="34" charset="0"/>
              </a:rPr>
              <a:t>Sometimes need combinations of $, [ ], and [[  ]] to extract desired information</a:t>
            </a:r>
          </a:p>
          <a:p>
            <a:r>
              <a:rPr lang="en-US" dirty="0">
                <a:latin typeface="Lato Light" panose="020F0302020204030203" pitchFamily="34" charset="0"/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21881661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Run the command </a:t>
            </a:r>
            <a:r>
              <a:rPr lang="en-US" dirty="0">
                <a:solidFill>
                  <a:schemeClr val="accent5"/>
                </a:solidFill>
                <a:latin typeface="Lato Light" panose="020F0302020204030203" pitchFamily="34" charset="0"/>
              </a:rPr>
              <a:t>model &lt;- lm(mpg ~ ., data = </a:t>
            </a:r>
            <a:r>
              <a:rPr lang="en-US" dirty="0" err="1">
                <a:solidFill>
                  <a:schemeClr val="accent5"/>
                </a:solidFill>
                <a:latin typeface="Lato Light" panose="020F0302020204030203" pitchFamily="34" charset="0"/>
              </a:rPr>
              <a:t>mtcars</a:t>
            </a:r>
            <a:r>
              <a:rPr lang="en-US" dirty="0">
                <a:solidFill>
                  <a:schemeClr val="accent5"/>
                </a:solidFill>
                <a:latin typeface="Lato Light" panose="020F0302020204030203" pitchFamily="34" charset="0"/>
              </a:rPr>
              <a:t>)</a:t>
            </a:r>
            <a:r>
              <a:rPr lang="en-US" dirty="0">
                <a:latin typeface="Lato Light" panose="020F0302020204030203" pitchFamily="34" charset="0"/>
              </a:rPr>
              <a:t>.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Run the command </a:t>
            </a:r>
            <a:r>
              <a:rPr lang="en-US" dirty="0" err="1">
                <a:solidFill>
                  <a:schemeClr val="accent5"/>
                </a:solidFill>
                <a:latin typeface="Lato Light" panose="020F0302020204030203" pitchFamily="34" charset="0"/>
              </a:rPr>
              <a:t>str</a:t>
            </a:r>
            <a:r>
              <a:rPr lang="en-US" dirty="0">
                <a:solidFill>
                  <a:schemeClr val="accent5"/>
                </a:solidFill>
                <a:latin typeface="Lato Light" panose="020F0302020204030203" pitchFamily="34" charset="0"/>
              </a:rPr>
              <a:t>(model)</a:t>
            </a:r>
            <a:r>
              <a:rPr lang="en-US" dirty="0">
                <a:latin typeface="Lato Light" panose="020F0302020204030203" pitchFamily="34" charset="0"/>
              </a:rPr>
              <a:t> to examine your model.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What do the following commands do?  What structures should you expect?</a:t>
            </a:r>
          </a:p>
          <a:p>
            <a:pPr marL="1910080" lvl="1" indent="-1173480" defTabSz="726440">
              <a:spcBef>
                <a:spcPts val="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model["</a:t>
            </a:r>
            <a:r>
              <a:rPr lang="en-US" dirty="0" err="1">
                <a:latin typeface="Lato Light" panose="020F0302020204030203" pitchFamily="34" charset="0"/>
              </a:rPr>
              <a:t>fitted.values</a:t>
            </a:r>
            <a:r>
              <a:rPr lang="en-US" dirty="0">
                <a:latin typeface="Lato Light" panose="020F0302020204030203" pitchFamily="34" charset="0"/>
              </a:rPr>
              <a:t>"]</a:t>
            </a:r>
          </a:p>
          <a:p>
            <a:pPr marL="1910080" lvl="1" indent="-1173480" defTabSz="726440">
              <a:spcBef>
                <a:spcPts val="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 err="1">
                <a:latin typeface="Lato Light" panose="020F0302020204030203" pitchFamily="34" charset="0"/>
              </a:rPr>
              <a:t>model$coefficients</a:t>
            </a:r>
            <a:r>
              <a:rPr lang="en-US" dirty="0">
                <a:latin typeface="Lato Light" panose="020F0302020204030203" pitchFamily="34" charset="0"/>
              </a:rPr>
              <a:t>[["</a:t>
            </a:r>
            <a:r>
              <a:rPr lang="en-US" dirty="0" err="1">
                <a:latin typeface="Lato Light" panose="020F0302020204030203" pitchFamily="34" charset="0"/>
              </a:rPr>
              <a:t>wt</a:t>
            </a:r>
            <a:r>
              <a:rPr lang="en-US" dirty="0">
                <a:latin typeface="Lato Light" panose="020F0302020204030203" pitchFamily="34" charset="0"/>
              </a:rPr>
              <a:t>"]]</a:t>
            </a:r>
          </a:p>
          <a:p>
            <a:pPr marL="1910080" lvl="1" indent="-1173480" defTabSz="726440">
              <a:spcBef>
                <a:spcPts val="0"/>
              </a:spcBef>
              <a:buSzPct val="100000"/>
              <a:buFont typeface="+mj-lt"/>
              <a:buAutoNum type="alphaL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model[["residuals"]][1:10]</a:t>
            </a:r>
          </a:p>
        </p:txBody>
      </p:sp>
    </p:spTree>
    <p:extLst>
      <p:ext uri="{BB962C8B-B14F-4D97-AF65-F5344CB8AC3E}">
        <p14:creationId xmlns:p14="http://schemas.microsoft.com/office/powerpoint/2010/main" val="221068383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Linear model, mpg as a function of every other variable in the </a:t>
            </a:r>
            <a:r>
              <a:rPr lang="en-US" dirty="0" err="1">
                <a:solidFill>
                  <a:srgbClr val="00B050"/>
                </a:solidFill>
              </a:rPr>
              <a:t>mtcars</a:t>
            </a:r>
            <a:r>
              <a:rPr lang="en-US" dirty="0">
                <a:solidFill>
                  <a:srgbClr val="00B050"/>
                </a:solidFill>
              </a:rPr>
              <a:t> data set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model &lt;- lm(mpg ~ ., data = </a:t>
            </a:r>
            <a:r>
              <a:rPr lang="en-US" dirty="0" err="1"/>
              <a:t>mtcars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>
                <a:solidFill>
                  <a:srgbClr val="00B050"/>
                </a:solidFill>
              </a:rPr>
              <a:t># look at structure of model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fi-FI" dirty="0"/>
              <a:t>str(model)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List of 12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$ coefficients : Named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[1:11] 12.3034 -0.1114 0.0133 -0.0215 0.7871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..-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(*, "names")=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[1:11] "(Intercept)"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cyl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disp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$ residuals    : Named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[1:32] -1.6 -1.112 -3.451 0.163 1.007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..-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(*, "names")=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[1:32] "Mazda RX4" "Mazda RX4 Wag" "Datsun 710" "Hornet 4 Drive"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$ effects      : Named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[1:32] -113.65 -28.6 6.13 -3.06 -4.06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..-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(*, "names")=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[1:32] "(Intercept)"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cyl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disp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"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"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$ rank         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11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$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fitted.values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Named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[1:32] 22.6 22.1 26.3 21.2 17.7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..-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attr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(*, "names")=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[1:32] "Mazda RX4" "Mazda RX4 Wag" "Datsun 710" "Hornet 4 Drive" ...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$ assign       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[1:11] 0 1 2 3 4 5 6 7 8 9 ...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4928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Look at the fitted values of the linear model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Output structure is a list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model["</a:t>
            </a:r>
            <a:r>
              <a:rPr lang="en-US" dirty="0" err="1"/>
              <a:t>fitted.values</a:t>
            </a:r>
            <a:r>
              <a:rPr lang="en-US" dirty="0"/>
              <a:t>"]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Mazda RX4       Mazda RX4 Wag          Datsun 710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 22.59951            22.11189            26.25064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Hornet 4 Drive   Hornet </a:t>
            </a:r>
            <a:r>
              <a:rPr lang="en-US" dirty="0" err="1"/>
              <a:t>Sportabout</a:t>
            </a:r>
            <a:r>
              <a:rPr lang="en-US" dirty="0"/>
              <a:t>             Valiant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 21.23740            17.69343            20.38304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Duster 360           Merc 240D            Merc 230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 14.38626            22.49601            24.41909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look at class of output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class(model["</a:t>
            </a:r>
            <a:r>
              <a:rPr lang="en-US" dirty="0" err="1"/>
              <a:t>fitted.values</a:t>
            </a:r>
            <a:r>
              <a:rPr lang="en-US" dirty="0"/>
              <a:t>"])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[1] "list"</a:t>
            </a:r>
          </a:p>
        </p:txBody>
      </p:sp>
    </p:spTree>
    <p:extLst>
      <p:ext uri="{BB962C8B-B14F-4D97-AF65-F5344CB8AC3E}">
        <p14:creationId xmlns:p14="http://schemas.microsoft.com/office/powerpoint/2010/main" val="14823942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Use the following commands to create a vector of 30 random values.</a:t>
            </a:r>
          </a:p>
          <a:p>
            <a:pPr marL="1473200" lvl="2" indent="0" defTabSz="726440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540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set.seed</a:t>
            </a: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(1234)</a:t>
            </a:r>
          </a:p>
          <a:p>
            <a:pPr marL="1473200" lvl="2" indent="0" defTabSz="726440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540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my_vector</a:t>
            </a: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 &lt;- </a:t>
            </a:r>
            <a:r>
              <a:rPr lang="en-US" sz="540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rnorm</a:t>
            </a: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(n = 30, mean = 0, </a:t>
            </a:r>
            <a:r>
              <a:rPr lang="en-US" sz="540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sd</a:t>
            </a: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 = 5)</a:t>
            </a:r>
          </a:p>
          <a:p>
            <a:pPr marL="1473200" lvl="2" indent="0" defTabSz="726440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names(</a:t>
            </a:r>
            <a:r>
              <a:rPr lang="en-US" sz="540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my_vector</a:t>
            </a: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</a:rPr>
              <a:t>) &lt;- letters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Look at the weight coefficient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model$coefficients</a:t>
            </a:r>
            <a:r>
              <a:rPr lang="en-US" dirty="0"/>
              <a:t>[["</a:t>
            </a:r>
            <a:r>
              <a:rPr lang="en-US" dirty="0" err="1"/>
              <a:t>wt</a:t>
            </a:r>
            <a:r>
              <a:rPr lang="en-US" dirty="0"/>
              <a:t>"]]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[1] -3.715304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look at class of output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Output structure is a numeric vector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class(</a:t>
            </a:r>
            <a:r>
              <a:rPr lang="en-US" dirty="0" err="1"/>
              <a:t>model$coefficients</a:t>
            </a:r>
            <a:r>
              <a:rPr lang="en-US" dirty="0"/>
              <a:t>[["</a:t>
            </a:r>
            <a:r>
              <a:rPr lang="en-US" dirty="0" err="1"/>
              <a:t>wt</a:t>
            </a:r>
            <a:r>
              <a:rPr lang="en-US" dirty="0"/>
              <a:t>"]])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396703036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Look at the weight coefficient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model[["residuals"]][1:10]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Mazda RX4     Mazda RX4 Wag        Datsun 710    Hornet 4 Drive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-1.59950576       -1.11188608       -3.45064408        0.16259545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Hornet </a:t>
            </a:r>
            <a:r>
              <a:rPr lang="en-US" dirty="0" err="1"/>
              <a:t>Sportabout</a:t>
            </a:r>
            <a:r>
              <a:rPr lang="en-US" dirty="0"/>
              <a:t>           Valiant        Duster 360         Merc 240D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1.00656597       -2.28303904       -0.08625625        1.90398812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Merc 230          Merc 280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-1.61908990        0.50097006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look at class of output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Output structure is a numeric vector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typeof</a:t>
            </a:r>
            <a:r>
              <a:rPr lang="en-US" dirty="0"/>
              <a:t>(model[["residuals"]][1:10])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[1] "double"</a:t>
            </a:r>
          </a:p>
        </p:txBody>
      </p:sp>
    </p:spTree>
    <p:extLst>
      <p:ext uri="{BB962C8B-B14F-4D97-AF65-F5344CB8AC3E}">
        <p14:creationId xmlns:p14="http://schemas.microsoft.com/office/powerpoint/2010/main" val="20514464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s"/>
          <p:cNvSpPr txBox="1">
            <a:spLocks noGrp="1"/>
          </p:cNvSpPr>
          <p:nvPr>
            <p:ph type="title"/>
          </p:nvPr>
        </p:nvSpPr>
        <p:spPr>
          <a:xfrm>
            <a:off x="666750" y="6335431"/>
            <a:ext cx="23050500" cy="4559301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Lato Light" panose="020F0302020204030203" pitchFamily="34" charset="0"/>
              </a:rPr>
              <a:t>MODIFYING VALUES</a:t>
            </a:r>
            <a:endParaRPr dirty="0">
              <a:latin typeface="Lato Light" panose="020F0302020204030203" pitchFamily="34" charset="0"/>
            </a:endParaRPr>
          </a:p>
        </p:txBody>
      </p:sp>
      <p:pic>
        <p:nvPicPr>
          <p:cNvPr id="6" name="Picture 5" descr="C:\Users\Justin\Downloads\edit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575" y="1614986"/>
            <a:ext cx="10142561" cy="1014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80393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MODIFYING VECTOR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344357" cy="8864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Describe the value(s) you want to modify</a:t>
            </a:r>
          </a:p>
          <a:p>
            <a:r>
              <a:rPr lang="en-US" dirty="0">
                <a:latin typeface="Lato Light" panose="020F0302020204030203" pitchFamily="34" charset="0"/>
              </a:rPr>
              <a:t>Then use the &lt;- assignment operator to overwrite the value(s) you described!</a:t>
            </a:r>
          </a:p>
          <a:p>
            <a:r>
              <a:rPr lang="en-US" dirty="0">
                <a:latin typeface="Lato Light" panose="020F0302020204030203" pitchFamily="34" charset="0"/>
              </a:rPr>
              <a:t>Modifying elements overwrites; it doesn’t create a new copy!  Watch out!</a:t>
            </a:r>
          </a:p>
        </p:txBody>
      </p:sp>
      <p:sp>
        <p:nvSpPr>
          <p:cNvPr id="6" name="install.packages(&quot;tidyverse&quot;)…"/>
          <p:cNvSpPr txBox="1">
            <a:spLocks/>
          </p:cNvSpPr>
          <p:nvPr/>
        </p:nvSpPr>
        <p:spPr>
          <a:xfrm>
            <a:off x="10351827" y="3784600"/>
            <a:ext cx="14032173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Make a lame dumb example vector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r>
              <a:rPr lang="en-US" sz="3300" dirty="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rPr>
              <a:t> &lt;- c(1, 2, 3, 4, 5)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Overwrite the first value with 8675309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&lt;- 8675309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QA every day! Check the vector!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8675309       2       3       4       5</a:t>
            </a:r>
          </a:p>
        </p:txBody>
      </p:sp>
    </p:spTree>
    <p:extLst>
      <p:ext uri="{BB962C8B-B14F-4D97-AF65-F5344CB8AC3E}">
        <p14:creationId xmlns:p14="http://schemas.microsoft.com/office/powerpoint/2010/main" val="29676054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MODIFYING </a:t>
            </a:r>
            <a:r>
              <a:rPr lang="en-US" b="1" dirty="0">
                <a:latin typeface="Lato Light" panose="020F0302020204030203" pitchFamily="34" charset="0"/>
              </a:rPr>
              <a:t>MANY</a:t>
            </a:r>
            <a:r>
              <a:rPr lang="en-US" dirty="0">
                <a:latin typeface="Lato Light" panose="020F0302020204030203" pitchFamily="34" charset="0"/>
              </a:rPr>
              <a:t> VECTOR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344357" cy="8864600"/>
          </a:xfrm>
        </p:spPr>
        <p:txBody>
          <a:bodyPr>
            <a:normAutofit/>
          </a:bodyPr>
          <a:lstStyle/>
          <a:p>
            <a:r>
              <a:rPr lang="en-US" dirty="0">
                <a:latin typeface="Lato Light" panose="020F0302020204030203" pitchFamily="34" charset="0"/>
              </a:rPr>
              <a:t>Can change multiple values at once</a:t>
            </a:r>
          </a:p>
          <a:p>
            <a:r>
              <a:rPr lang="en-US" dirty="0">
                <a:latin typeface="Lato Light" panose="020F0302020204030203" pitchFamily="34" charset="0"/>
              </a:rPr>
              <a:t>Can use vector recycling to your advantage</a:t>
            </a:r>
          </a:p>
        </p:txBody>
      </p:sp>
      <p:sp>
        <p:nvSpPr>
          <p:cNvPr id="6" name="install.packages(&quot;tidyverse&quot;)…"/>
          <p:cNvSpPr txBox="1">
            <a:spLocks/>
          </p:cNvSpPr>
          <p:nvPr/>
        </p:nvSpPr>
        <p:spPr>
          <a:xfrm>
            <a:off x="10351827" y="3784600"/>
            <a:ext cx="14032173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Make a lame dumb example vector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r>
              <a:rPr lang="en-US" sz="3300" dirty="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rPr>
              <a:t> &lt;- c(1, 2, 3, 4, 5)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Overwrite the 1</a:t>
            </a:r>
            <a:r>
              <a:rPr lang="en-US" sz="3300" baseline="300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st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and 3</a:t>
            </a:r>
            <a:r>
              <a:rPr lang="en-US" sz="3300" baseline="300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rd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values with 867 and 5309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[c(1, 3)] &lt;- c(867, 5309)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Overwrite the other values with -1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[c(2, 4, 5)] &lt;- -1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QA every day! Check the vector!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rPr>
              <a:t>lame_dumb_vector</a:t>
            </a: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rgbClr val="51515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 867   -1 5309   -1   -1</a:t>
            </a:r>
          </a:p>
        </p:txBody>
      </p:sp>
    </p:spTree>
    <p:extLst>
      <p:ext uri="{BB962C8B-B14F-4D97-AF65-F5344CB8AC3E}">
        <p14:creationId xmlns:p14="http://schemas.microsoft.com/office/powerpoint/2010/main" val="153188088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MODIFYING DATA FRAME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344357" cy="8864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Lato Light" panose="020F0302020204030203" pitchFamily="34" charset="0"/>
              </a:rPr>
              <a:t>To modify data frame values:</a:t>
            </a:r>
          </a:p>
          <a:p>
            <a:pPr marL="1879600" lvl="1" indent="-1143000">
              <a:buFont typeface="+mj-lt"/>
              <a:buAutoNum type="arabicPeriod"/>
            </a:pPr>
            <a:r>
              <a:rPr lang="en-US" dirty="0">
                <a:latin typeface="Lato Light" panose="020F0302020204030203" pitchFamily="34" charset="0"/>
              </a:rPr>
              <a:t>Select a column</a:t>
            </a:r>
          </a:p>
          <a:p>
            <a:pPr marL="1879600" lvl="1" indent="-1143000">
              <a:buFont typeface="+mj-lt"/>
              <a:buAutoNum type="arabicPeriod"/>
            </a:pPr>
            <a:r>
              <a:rPr lang="en-US" dirty="0">
                <a:latin typeface="Lato Light" panose="020F0302020204030203" pitchFamily="34" charset="0"/>
              </a:rPr>
              <a:t>Subset for the elements you want to modify</a:t>
            </a:r>
          </a:p>
          <a:p>
            <a:pPr marL="1879600" lvl="1" indent="-1143000">
              <a:buFont typeface="+mj-lt"/>
              <a:buAutoNum type="arabicPeriod"/>
            </a:pPr>
            <a:r>
              <a:rPr lang="en-US" dirty="0">
                <a:latin typeface="Lato Light" panose="020F0302020204030203" pitchFamily="34" charset="0"/>
              </a:rPr>
              <a:t>Assign a vector of values to replace them!</a:t>
            </a:r>
          </a:p>
        </p:txBody>
      </p:sp>
      <p:sp>
        <p:nvSpPr>
          <p:cNvPr id="6" name="install.packages(&quot;tidyverse&quot;)…"/>
          <p:cNvSpPr txBox="1">
            <a:spLocks/>
          </p:cNvSpPr>
          <p:nvPr/>
        </p:nvSpPr>
        <p:spPr>
          <a:xfrm>
            <a:off x="10351827" y="3784600"/>
            <a:ext cx="14032173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save a copy of the iris data frame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&lt;- iris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rgbClr val="00B05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select the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Sepal.Length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column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Font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then change the first 3 values in that column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iris_df$Sepal.Length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[1:3] &lt;- 1000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rgbClr val="00B05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QA every day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check the data frame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head(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Sepal.Length</a:t>
            </a: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Sepal.Width</a:t>
            </a: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Petal.Length</a:t>
            </a: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Petal.Width</a:t>
            </a: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Species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1       1000.0         3.5          1.4         0.2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setosa</a:t>
            </a:r>
            <a:endParaRPr lang="en-US" sz="3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2       1000.0         3.0          1.4         0.2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setosa</a:t>
            </a:r>
            <a:endParaRPr lang="en-US" sz="3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3       1000.0         3.2          1.3         0.2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setosa</a:t>
            </a:r>
            <a:endParaRPr lang="en-US" sz="3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4          4.6         3.1          1.5         0.2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setosa</a:t>
            </a:r>
            <a:endParaRPr lang="en-US" sz="3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5          5.0         3.6          1.4         0.2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setosa</a:t>
            </a:r>
            <a:endParaRPr lang="en-US" sz="3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0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6          5.4         3.9          1.7         0.4  </a:t>
            </a:r>
            <a:r>
              <a:rPr lang="en-US" sz="30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setosa</a:t>
            </a:r>
            <a:endParaRPr lang="en-US" sz="30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6663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MODIFYING VECTORS WITH LOGIC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5900" dirty="0">
                <a:latin typeface="Lato Light" panose="020F0302020204030203" pitchFamily="34" charset="0"/>
              </a:rPr>
              <a:t>Logical operators return TRUE or FALSE for element-wise comparisons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85054"/>
              </p:ext>
            </p:extLst>
          </p:nvPr>
        </p:nvGraphicFramePr>
        <p:xfrm>
          <a:off x="673100" y="5663315"/>
          <a:ext cx="9235440" cy="731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 Light" panose="020F0302020204030203" pitchFamily="34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 Light" panose="020F0302020204030203" pitchFamily="34" charset="0"/>
                        </a:rPr>
                        <a:t>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 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7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 &gt;=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 &lt;=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==</a:t>
                      </a:r>
                    </a:p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(check for equality)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 ==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!=</a:t>
                      </a:r>
                    </a:p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(check for not equal)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 !=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%in%</a:t>
                      </a:r>
                    </a:p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(check</a:t>
                      </a:r>
                      <a:r>
                        <a:rPr lang="en-US" sz="3600" baseline="0" dirty="0">
                          <a:latin typeface="Lato Light" panose="020F0302020204030203" pitchFamily="34" charset="0"/>
                        </a:rPr>
                        <a:t> for group membership)</a:t>
                      </a:r>
                      <a:endParaRPr lang="en-US" sz="3600" dirty="0">
                        <a:latin typeface="Lato Light" panose="020F03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 Light" panose="020F0302020204030203" pitchFamily="34" charset="0"/>
                        </a:rPr>
                        <a:t>a %in% c(a,</a:t>
                      </a:r>
                      <a:r>
                        <a:rPr lang="en-US" sz="3600" baseline="0" dirty="0">
                          <a:latin typeface="Lato Light" panose="020F0302020204030203" pitchFamily="34" charset="0"/>
                        </a:rPr>
                        <a:t> b, c)</a:t>
                      </a:r>
                      <a:endParaRPr lang="en-US" sz="3600" dirty="0">
                        <a:latin typeface="Lato Light" panose="020F03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install.packages(&quot;tidyverse&quot;)…"/>
          <p:cNvSpPr txBox="1">
            <a:spLocks/>
          </p:cNvSpPr>
          <p:nvPr/>
        </p:nvSpPr>
        <p:spPr>
          <a:xfrm>
            <a:off x="10351827" y="4906370"/>
            <a:ext cx="14032173" cy="8809630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1 != 2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3 &gt; c(5, 1, 3)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  TRUE FALSE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c(5, 1, 3) == c(3, 1, 5)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  TRUE FALSE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1 %in% c(5, 1, 3)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c(19, 3) %in% c(5, 1, 3)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  TRUE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c(1, 8, 0, 9) %in% c(5, 1, 3)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TRUE FALSE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5516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MODIFYING VECTORS WITH LOGIC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344357" cy="8864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We can leverage logical comparisons to modify values in vectors</a:t>
            </a:r>
          </a:p>
          <a:p>
            <a:r>
              <a:rPr lang="en-US" dirty="0">
                <a:latin typeface="Lato Light" panose="020F0302020204030203" pitchFamily="34" charset="0"/>
              </a:rPr>
              <a:t>Think through what each command outputs and how logical comparisons select which elements to modify!</a:t>
            </a:r>
          </a:p>
          <a:p>
            <a:r>
              <a:rPr lang="en-US" dirty="0">
                <a:latin typeface="Lato Light" panose="020F0302020204030203" pitchFamily="34" charset="0"/>
              </a:rPr>
              <a:t>No, you don’t need all three steps every time you want to logically subset.  Thank heavens.</a:t>
            </a:r>
          </a:p>
        </p:txBody>
      </p:sp>
      <p:sp>
        <p:nvSpPr>
          <p:cNvPr id="6" name="install.packages(&quot;tidyverse&quot;)…"/>
          <p:cNvSpPr txBox="1">
            <a:spLocks/>
          </p:cNvSpPr>
          <p:nvPr/>
        </p:nvSpPr>
        <p:spPr>
          <a:xfrm>
            <a:off x="10351827" y="3784600"/>
            <a:ext cx="14032173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save a copy of the iris data frame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&lt;- iris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TRUE/FALSE Boolean values for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if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Petal.Width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is greater than 1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iris_df$Petal.Width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1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only observations with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Petal.Width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&gt; 1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show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Petal.Width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column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iris_df$Petal.Width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iris_df$Petal.Width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1]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change all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Petal.Width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&gt; 1 values to -3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iris_df$Petal.Width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iris_df$Petal.Width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1] &lt;- -3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101775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SUBSET THEN SELECT DF COLUMNS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7481437" cy="8864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Use logical comparisons to filter for certain observations and then select all columns from a data frame</a:t>
            </a:r>
          </a:p>
          <a:p>
            <a:r>
              <a:rPr lang="en-US" dirty="0">
                <a:latin typeface="Lato Light" panose="020F0302020204030203" pitchFamily="34" charset="0"/>
              </a:rPr>
              <a:t>Combine logical comparisons with &amp; or | (and or…..or)</a:t>
            </a:r>
          </a:p>
        </p:txBody>
      </p:sp>
      <p:sp>
        <p:nvSpPr>
          <p:cNvPr id="6" name="install.packages(&quot;tidyverse&quot;)…"/>
          <p:cNvSpPr txBox="1">
            <a:spLocks/>
          </p:cNvSpPr>
          <p:nvPr/>
        </p:nvSpPr>
        <p:spPr>
          <a:xfrm>
            <a:off x="8652681" y="3784600"/>
            <a:ext cx="15731319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filter for observations with a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Sepal.Length</a:t>
            </a:r>
            <a:endParaRPr lang="en-US" sz="3300" dirty="0">
              <a:solidFill>
                <a:srgbClr val="00B050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greater than 7.3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and show all columns for those observations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iris[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iris$Sepal.Length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7.3, ]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filter for observations with: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1)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Sepal.Length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greater than 7.3, AND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2)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Petal.Length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greater than 6.3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iris[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iris$Sepal.Length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7.3 &amp;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iris$Petal.Length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6.3, ]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filter for observations with: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1)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Sepal.Length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greater than 7.3, OR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2)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Petal.Width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 &lt; 1.8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iris[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iris$Sepal.Length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&gt; 7.3 |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iris$Petal.Width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&lt; 1.8, ]</a:t>
            </a:r>
          </a:p>
        </p:txBody>
      </p:sp>
    </p:spTree>
    <p:extLst>
      <p:ext uri="{BB962C8B-B14F-4D97-AF65-F5344CB8AC3E}">
        <p14:creationId xmlns:p14="http://schemas.microsoft.com/office/powerpoint/2010/main" val="12170523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Read documentation for the </a:t>
            </a:r>
            <a:r>
              <a:rPr lang="en-US" dirty="0" err="1">
                <a:solidFill>
                  <a:schemeClr val="accent5"/>
                </a:solidFill>
                <a:latin typeface="Lato Light" panose="020F0302020204030203" pitchFamily="34" charset="0"/>
              </a:rPr>
              <a:t>esoph</a:t>
            </a:r>
            <a:r>
              <a:rPr lang="en-US" dirty="0">
                <a:solidFill>
                  <a:schemeClr val="accent5"/>
                </a:solidFill>
                <a:latin typeface="Lato Light" panose="020F0302020204030203" pitchFamily="34" charset="0"/>
              </a:rPr>
              <a:t> </a:t>
            </a:r>
            <a:r>
              <a:rPr lang="en-US" dirty="0">
                <a:latin typeface="Lato Light" panose="020F0302020204030203" pitchFamily="34" charset="0"/>
              </a:rPr>
              <a:t>built-in R data set.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Filter the </a:t>
            </a:r>
            <a:r>
              <a:rPr lang="en-US" dirty="0" err="1">
                <a:latin typeface="Lato Light" panose="020F0302020204030203" pitchFamily="34" charset="0"/>
              </a:rPr>
              <a:t>esoph</a:t>
            </a:r>
            <a:r>
              <a:rPr lang="en-US" dirty="0">
                <a:latin typeface="Lato Light" panose="020F0302020204030203" pitchFamily="34" charset="0"/>
              </a:rPr>
              <a:t> data set for observations (showing all columns) with:</a:t>
            </a:r>
          </a:p>
          <a:p>
            <a:pPr lvl="1" defTabSz="72644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Tobacco consumptions either 0-9 grams per day or 10-19 grams per day, AND</a:t>
            </a:r>
          </a:p>
          <a:p>
            <a:pPr lvl="1" defTabSz="726440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Number of cases greater than zero</a:t>
            </a:r>
          </a:p>
        </p:txBody>
      </p:sp>
    </p:spTree>
    <p:extLst>
      <p:ext uri="{BB962C8B-B14F-4D97-AF65-F5344CB8AC3E}">
        <p14:creationId xmlns:p14="http://schemas.microsoft.com/office/powerpoint/2010/main" val="16125377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0598280" cy="905017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1173480" indent="-1173480" defTabSz="726440" hangingPunct="1">
              <a:spcBef>
                <a:spcPts val="5700"/>
              </a:spcBef>
              <a:buSzPct val="100000"/>
              <a:buFont typeface="+mj-lt"/>
              <a:buAutoNum type="arabicPeriod" startAt="2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i="1" dirty="0">
                <a:solidFill>
                  <a:srgbClr val="005493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Run each of the following commands. Try to understand how they subset </a:t>
            </a:r>
            <a:r>
              <a:rPr lang="en-US" sz="7040" i="1" dirty="0" err="1">
                <a:solidFill>
                  <a:srgbClr val="005493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i="1" dirty="0">
                <a:solidFill>
                  <a:srgbClr val="005493"/>
                </a:solidFill>
                <a:latin typeface="Lato Light" panose="020F0302020204030203" pitchFamily="34" charset="0"/>
                <a:ea typeface="Gill Sans"/>
                <a:cs typeface="Gill Sans"/>
                <a:sym typeface="Gill Sans"/>
              </a:rPr>
              <a:t>.</a:t>
            </a:r>
          </a:p>
        </p:txBody>
      </p:sp>
      <p:sp>
        <p:nvSpPr>
          <p:cNvPr id="4" name="Create a new .R script named my_first_script.R…"/>
          <p:cNvSpPr txBox="1">
            <a:spLocks/>
          </p:cNvSpPr>
          <p:nvPr/>
        </p:nvSpPr>
        <p:spPr>
          <a:xfrm>
            <a:off x="11887200" y="3784600"/>
            <a:ext cx="11836400" cy="9050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77500" lnSpcReduction="20000"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 defTabSz="726440" hangingPunct="1">
              <a:spcBef>
                <a:spcPts val="0"/>
              </a:spcBef>
              <a:buSzPct val="100000"/>
              <a:buFontTx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[5]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[3:7]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[c(1,3,6)]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[-(2:14)]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[0]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[c(TRUE, FALSE, TRUE, FALSE, FALSE)]</a:t>
            </a:r>
          </a:p>
          <a:p>
            <a:pPr marL="0" indent="0" defTabSz="726440" hangingPunct="1">
              <a:spcBef>
                <a:spcPts val="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7040" b="1" dirty="0" err="1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my_vector</a:t>
            </a:r>
            <a:r>
              <a:rPr lang="en-US" sz="7040" b="1" dirty="0">
                <a:solidFill>
                  <a:schemeClr val="tx1">
                    <a:lumMod val="50000"/>
                  </a:schemeClr>
                </a:solidFill>
                <a:latin typeface="Monaco" panose="020B0509030404040204" pitchFamily="49" charset="0"/>
                <a:ea typeface="Gill Sans"/>
                <a:cs typeface="Gill Sans"/>
                <a:sym typeface="Gill Sans"/>
              </a:rPr>
              <a:t>[c("b", "n", "r")]</a:t>
            </a:r>
          </a:p>
        </p:txBody>
      </p:sp>
    </p:spTree>
    <p:extLst>
      <p:ext uri="{BB962C8B-B14F-4D97-AF65-F5344CB8AC3E}">
        <p14:creationId xmlns:p14="http://schemas.microsoft.com/office/powerpoint/2010/main" val="203167163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Documentation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?</a:t>
            </a:r>
            <a:r>
              <a:rPr lang="en-US" dirty="0" err="1"/>
              <a:t>esoph</a:t>
            </a: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pull information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esoph</a:t>
            </a:r>
            <a:r>
              <a:rPr lang="en-US" dirty="0"/>
              <a:t>[</a:t>
            </a:r>
            <a:r>
              <a:rPr lang="en-US" dirty="0" err="1"/>
              <a:t>esoph$tobgp</a:t>
            </a:r>
            <a:r>
              <a:rPr lang="en-US" dirty="0"/>
              <a:t> %in% c("0-9g/day", "10-19") &amp; </a:t>
            </a:r>
            <a:r>
              <a:rPr lang="en-US" dirty="0" err="1"/>
              <a:t>esoph$ncases</a:t>
            </a:r>
            <a:r>
              <a:rPr lang="en-US" dirty="0"/>
              <a:t> &gt; 0, 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</a:t>
            </a:r>
            <a:r>
              <a:rPr lang="en-US" dirty="0" err="1"/>
              <a:t>agegp</a:t>
            </a:r>
            <a:r>
              <a:rPr lang="en-US" dirty="0"/>
              <a:t>     </a:t>
            </a:r>
            <a:r>
              <a:rPr lang="en-US" dirty="0" err="1"/>
              <a:t>alcgp</a:t>
            </a:r>
            <a:r>
              <a:rPr lang="en-US" dirty="0"/>
              <a:t>    </a:t>
            </a:r>
            <a:r>
              <a:rPr lang="en-US" dirty="0" err="1"/>
              <a:t>tobgp</a:t>
            </a:r>
            <a:r>
              <a:rPr lang="en-US" dirty="0"/>
              <a:t> </a:t>
            </a:r>
            <a:r>
              <a:rPr lang="en-US" dirty="0" err="1"/>
              <a:t>ncases</a:t>
            </a:r>
            <a:r>
              <a:rPr lang="en-US" dirty="0"/>
              <a:t> </a:t>
            </a:r>
            <a:r>
              <a:rPr lang="en-US" dirty="0" err="1"/>
              <a:t>ncontrols</a:t>
            </a: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13 25-34      120+    10-19      1         1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17 35-44 0-39g/day    10-19      1        14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21 35-44     40-79    10-19      3        23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28 35-44      120+ 0-9g/day      2         3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31 45-54 0-39g/day 0-9g/day      1        46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35 45-54     40-79 0-9g/day      6        38</a:t>
            </a:r>
          </a:p>
        </p:txBody>
      </p:sp>
    </p:spTree>
    <p:extLst>
      <p:ext uri="{BB962C8B-B14F-4D97-AF65-F5344CB8AC3E}">
        <p14:creationId xmlns:p14="http://schemas.microsoft.com/office/powerpoint/2010/main" val="225681693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s"/>
          <p:cNvSpPr txBox="1">
            <a:spLocks noGrp="1"/>
          </p:cNvSpPr>
          <p:nvPr>
            <p:ph type="title"/>
          </p:nvPr>
        </p:nvSpPr>
        <p:spPr>
          <a:xfrm>
            <a:off x="666750" y="6335431"/>
            <a:ext cx="23050500" cy="4559301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latin typeface="Lato Light" panose="020F0302020204030203" pitchFamily="34" charset="0"/>
              </a:rPr>
              <a:t>MISSING DATA</a:t>
            </a:r>
            <a:endParaRPr cap="none" dirty="0">
              <a:latin typeface="Lato Light" panose="020F0302020204030203" pitchFamily="34" charset="0"/>
            </a:endParaRPr>
          </a:p>
        </p:txBody>
      </p:sp>
      <p:pic>
        <p:nvPicPr>
          <p:cNvPr id="5" name="Picture 4" descr="C:\Users\Justin\Downloads\lost-items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134" y="2154069"/>
            <a:ext cx="9660339" cy="9660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44989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MISSING VALUES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467187" cy="8864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R shows missing values as NA</a:t>
            </a:r>
          </a:p>
          <a:p>
            <a:r>
              <a:rPr lang="en-US" dirty="0">
                <a:latin typeface="Lato Light" panose="020F0302020204030203" pitchFamily="34" charset="0"/>
              </a:rPr>
              <a:t>Missing values prevent R from calculating sums, means, equality checks, etc.</a:t>
            </a:r>
          </a:p>
          <a:p>
            <a:r>
              <a:rPr lang="en-US" dirty="0">
                <a:latin typeface="Lato Light" panose="020F0302020204030203" pitchFamily="34" charset="0"/>
              </a:rPr>
              <a:t>Use the is.na() function to check for missing values—this function is another logical operator in R</a:t>
            </a:r>
          </a:p>
        </p:txBody>
      </p:sp>
      <p:sp>
        <p:nvSpPr>
          <p:cNvPr id="4" name="install.packages(&quot;tidyverse&quot;)…"/>
          <p:cNvSpPr txBox="1">
            <a:spLocks/>
          </p:cNvSpPr>
          <p:nvPr/>
        </p:nvSpPr>
        <p:spPr>
          <a:xfrm>
            <a:off x="10351827" y="3784600"/>
            <a:ext cx="14032173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adding missing values to numbers results in NA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8 + NA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NA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missing values mess up means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mean(c(1, 2, 3, NA, 5))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NA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this is why we use the na.rm = TRUE argument!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mean(c(1, 2, 3, NA, 5), na.rm = TRUE)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2.75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821839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COUNTING MISSING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8191121" cy="8864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Use the is.na() function to check for missing values—this function is another logical operator in R</a:t>
            </a:r>
          </a:p>
          <a:p>
            <a:r>
              <a:rPr lang="en-US" dirty="0">
                <a:latin typeface="Lato Light" panose="020F0302020204030203" pitchFamily="34" charset="0"/>
              </a:rPr>
              <a:t>Use sum(is.na()) to calculate the total number of missing values</a:t>
            </a:r>
          </a:p>
          <a:p>
            <a:r>
              <a:rPr lang="en-US" dirty="0">
                <a:latin typeface="Lato Light" panose="020F0302020204030203" pitchFamily="34" charset="0"/>
              </a:rPr>
              <a:t>Use </a:t>
            </a:r>
            <a:r>
              <a:rPr lang="en-US" dirty="0" err="1">
                <a:latin typeface="Lato Light" panose="020F0302020204030203" pitchFamily="34" charset="0"/>
              </a:rPr>
              <a:t>colSums</a:t>
            </a:r>
            <a:r>
              <a:rPr lang="en-US" dirty="0">
                <a:latin typeface="Lato Light" panose="020F0302020204030203" pitchFamily="34" charset="0"/>
              </a:rPr>
              <a:t>(is.na()) to calculate the number of missing values per column</a:t>
            </a:r>
          </a:p>
        </p:txBody>
      </p:sp>
      <p:sp>
        <p:nvSpPr>
          <p:cNvPr id="4" name="install.packages(&quot;tidyverse&quot;)…"/>
          <p:cNvSpPr txBox="1">
            <a:spLocks/>
          </p:cNvSpPr>
          <p:nvPr/>
        </p:nvSpPr>
        <p:spPr>
          <a:xfrm>
            <a:off x="11116101" y="3784600"/>
            <a:ext cx="13267899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lnSpcReduction="10000"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example data frame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&lt;-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data.frame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(col1 = c(1:3, NA),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               col2 = c("this",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NA,"is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", "text"), 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               col3 = c(TRUE, FALSE, TRUE, TRUE), 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               col4 = c(2.5, NA, NA, NA),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              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stringsAsFactors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= FALSE)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illustrate is.na() function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is.na(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col1  col2  col3  col4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[1,] FALSE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[2,] FALSE  TRUE FALSE  TRUE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[3,] FALSE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TRUE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[4,]  TRUE FALSE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TRUE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count missing values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sum(is.na(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))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5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colSums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(is.na(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))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it-IT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col1 col2 col3 col4 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it-IT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   1    1    0    3 </a:t>
            </a: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850425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Lato Light" panose="020F0302020204030203" pitchFamily="34" charset="0"/>
              </a:rPr>
              <a:t>REMOVING INCOMPLETE OBSERVATIONS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8191121" cy="8864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Use </a:t>
            </a:r>
            <a:r>
              <a:rPr lang="en-US" dirty="0" err="1">
                <a:latin typeface="Lato Light" panose="020F0302020204030203" pitchFamily="34" charset="0"/>
              </a:rPr>
              <a:t>complete.cases</a:t>
            </a:r>
            <a:r>
              <a:rPr lang="en-US" dirty="0">
                <a:latin typeface="Lato Light" panose="020F0302020204030203" pitchFamily="34" charset="0"/>
              </a:rPr>
              <a:t>() to keep only observations with no missing values</a:t>
            </a:r>
          </a:p>
          <a:p>
            <a:r>
              <a:rPr lang="en-US" dirty="0">
                <a:latin typeface="Lato Light" panose="020F0302020204030203" pitchFamily="34" charset="0"/>
              </a:rPr>
              <a:t>Can also use </a:t>
            </a:r>
            <a:r>
              <a:rPr lang="en-US" dirty="0" err="1">
                <a:latin typeface="Lato Light" panose="020F0302020204030203" pitchFamily="34" charset="0"/>
              </a:rPr>
              <a:t>na.omit</a:t>
            </a:r>
            <a:r>
              <a:rPr lang="en-US" dirty="0">
                <a:latin typeface="Lato Light" panose="020F0302020204030203" pitchFamily="34" charset="0"/>
              </a:rPr>
              <a:t>() to remove incomplete observations</a:t>
            </a:r>
          </a:p>
          <a:p>
            <a:r>
              <a:rPr lang="en-US" dirty="0">
                <a:latin typeface="Lato Light" panose="020F0302020204030203" pitchFamily="34" charset="0"/>
              </a:rPr>
              <a:t>Discuss with stakeholders/clients before simply removing observations!  Maybe missing data exists for a reason!</a:t>
            </a:r>
          </a:p>
        </p:txBody>
      </p:sp>
      <p:sp>
        <p:nvSpPr>
          <p:cNvPr id="4" name="install.packages(&quot;tidyverse&quot;)…"/>
          <p:cNvSpPr txBox="1">
            <a:spLocks/>
          </p:cNvSpPr>
          <p:nvPr/>
        </p:nvSpPr>
        <p:spPr>
          <a:xfrm>
            <a:off x="9457899" y="3784600"/>
            <a:ext cx="14926101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2500" lnSpcReduction="10000"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complete cases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complete.cases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da-DK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[1]  TRUE FALSE FALSE FALSE</a:t>
            </a:r>
            <a:endParaRPr lang="en-US" sz="3300" dirty="0">
              <a:solidFill>
                <a:schemeClr val="bg2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subset with complete observations only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complete.cases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), ] 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col1  col2  col3  col4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it-IT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col1 col2 col3 col4</a:t>
            </a:r>
          </a:p>
          <a:p>
            <a:pPr marL="0" lvl="5" indent="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it-IT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    1 this TRUE  2.5</a:t>
            </a:r>
          </a:p>
          <a:p>
            <a:pPr marL="0" lvl="5" indent="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or subset with `!` operator to retrieve incomplete cases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[!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complete.cases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), ]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[1] 5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col1 col2  col3 col4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2    2 &lt;NA&gt; FALSE   NA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3    3   is  TRUE   NA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4   NA text  TRUE   NA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can also use </a:t>
            </a:r>
            <a:r>
              <a:rPr lang="en-US" sz="3300" dirty="0" err="1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na.omit</a:t>
            </a: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() to subset for complete obs. Only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na.omit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df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it-IT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  col1 col2 col3 col4</a:t>
            </a:r>
          </a:p>
          <a:p>
            <a:pPr marL="0" lvl="5" indent="231775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it-IT" sz="3300" dirty="0">
                <a:solidFill>
                  <a:schemeClr val="bg2">
                    <a:lumMod val="75000"/>
                  </a:schemeClr>
                </a:solidFill>
                <a:latin typeface="Monaco"/>
                <a:ea typeface="Monaco"/>
                <a:cs typeface="Monaco"/>
                <a:sym typeface="Monaco"/>
              </a:rPr>
              <a:t>1    1 this TRUE  2.5</a:t>
            </a:r>
            <a:endParaRPr lang="en-US" sz="3300" dirty="0">
              <a:solidFill>
                <a:schemeClr val="bg2">
                  <a:lumMod val="75000"/>
                </a:schemeClr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0631729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How many missing values are in the built-in data set </a:t>
            </a:r>
            <a:r>
              <a:rPr lang="en-US" dirty="0" err="1">
                <a:solidFill>
                  <a:schemeClr val="accent5"/>
                </a:solidFill>
                <a:latin typeface="Lato Light" panose="020F0302020204030203" pitchFamily="34" charset="0"/>
              </a:rPr>
              <a:t>airquality</a:t>
            </a:r>
            <a:r>
              <a:rPr lang="en-US" dirty="0">
                <a:latin typeface="Lato Light" panose="020F0302020204030203" pitchFamily="34" charset="0"/>
              </a:rPr>
              <a:t>?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Which variables are the missing values concentrated in?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How would you impute the mean or median for these values?</a:t>
            </a:r>
          </a:p>
          <a:p>
            <a:pPr marL="1173480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How would you omit all rows containing missing values?</a:t>
            </a:r>
          </a:p>
        </p:txBody>
      </p:sp>
    </p:spTree>
    <p:extLst>
      <p:ext uri="{BB962C8B-B14F-4D97-AF65-F5344CB8AC3E}">
        <p14:creationId xmlns:p14="http://schemas.microsoft.com/office/powerpoint/2010/main" val="389003624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1) how many missing values?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number of missing values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sum(is.na(</a:t>
            </a:r>
            <a:r>
              <a:rPr lang="en-US" dirty="0" err="1"/>
              <a:t>airquality</a:t>
            </a:r>
            <a:r>
              <a:rPr lang="en-US" dirty="0"/>
              <a:t>))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[1] 44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2) which variables have missing values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number of missing values by variable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airquality</a:t>
            </a:r>
            <a:r>
              <a:rPr lang="en-US" dirty="0"/>
              <a:t>))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Ozone </a:t>
            </a:r>
            <a:r>
              <a:rPr lang="en-US" dirty="0" err="1"/>
              <a:t>Solar.R</a:t>
            </a:r>
            <a:r>
              <a:rPr lang="en-US" dirty="0"/>
              <a:t>    Wind    Temp   Month     Day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37       7       0       0       0       0 </a:t>
            </a:r>
          </a:p>
        </p:txBody>
      </p:sp>
    </p:spTree>
    <p:extLst>
      <p:ext uri="{BB962C8B-B14F-4D97-AF65-F5344CB8AC3E}">
        <p14:creationId xmlns:p14="http://schemas.microsoft.com/office/powerpoint/2010/main" val="90086031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let’s save a copy of the data set, first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/>
                </a:solidFill>
              </a:rPr>
              <a:t>airquality_copy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airquality</a:t>
            </a:r>
            <a:endParaRPr lang="en-US" dirty="0">
              <a:solidFill>
                <a:schemeClr val="tx1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3) how to impute the mean/median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imputing, for example, the mean for the Ozone variable</a:t>
            </a: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airquality_copy$Ozone</a:t>
            </a:r>
            <a:r>
              <a:rPr lang="en-US" dirty="0"/>
              <a:t>[is.na(</a:t>
            </a:r>
            <a:r>
              <a:rPr lang="en-US" dirty="0" err="1"/>
              <a:t>airquality_copy$Ozone</a:t>
            </a:r>
            <a:r>
              <a:rPr lang="en-US" dirty="0"/>
              <a:t>)] &lt;- mean(</a:t>
            </a:r>
            <a:r>
              <a:rPr lang="en-US" dirty="0" err="1"/>
              <a:t>airquality_copy$Ozone</a:t>
            </a:r>
            <a:r>
              <a:rPr lang="en-US" dirty="0"/>
              <a:t>, na.rm = TRUE)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number of missing values by variable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airquality_copy</a:t>
            </a:r>
            <a:r>
              <a:rPr lang="en-US" dirty="0"/>
              <a:t>))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Ozone </a:t>
            </a:r>
            <a:r>
              <a:rPr lang="en-US" dirty="0" err="1"/>
              <a:t>Solar.R</a:t>
            </a:r>
            <a:r>
              <a:rPr lang="en-US" dirty="0"/>
              <a:t>    Wind    Temp   Month     Day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0       7       0       0       0       0 </a:t>
            </a:r>
          </a:p>
        </p:txBody>
      </p:sp>
    </p:spTree>
    <p:extLst>
      <p:ext uri="{BB962C8B-B14F-4D97-AF65-F5344CB8AC3E}">
        <p14:creationId xmlns:p14="http://schemas.microsoft.com/office/powerpoint/2010/main" val="329001885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4) keep complete cases only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use any of the following functions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/>
                </a:solidFill>
              </a:rPr>
              <a:t>airquality_complete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complete.cases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airquality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u="sng" dirty="0">
                <a:solidFill>
                  <a:schemeClr val="tx1"/>
                </a:solidFill>
              </a:rPr>
              <a:t>OR</a:t>
            </a:r>
            <a:endParaRPr lang="en-US" dirty="0">
              <a:solidFill>
                <a:schemeClr val="tx1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u="sng" dirty="0">
              <a:solidFill>
                <a:schemeClr val="tx1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/>
                </a:solidFill>
              </a:rPr>
              <a:t>airquality_complete</a:t>
            </a:r>
            <a:r>
              <a:rPr lang="en-US" dirty="0">
                <a:solidFill>
                  <a:schemeClr val="tx1"/>
                </a:solidFill>
              </a:rPr>
              <a:t> &lt;- </a:t>
            </a:r>
            <a:r>
              <a:rPr lang="en-US" dirty="0" err="1">
                <a:solidFill>
                  <a:schemeClr val="tx1"/>
                </a:solidFill>
              </a:rPr>
              <a:t>na.omit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airquality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QA every day!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sum(is.na(</a:t>
            </a:r>
            <a:r>
              <a:rPr lang="en-US" dirty="0" err="1"/>
              <a:t>airquality_complete</a:t>
            </a:r>
            <a:r>
              <a:rPr lang="en-US" dirty="0"/>
              <a:t>))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[1] 0</a:t>
            </a:r>
          </a:p>
        </p:txBody>
      </p:sp>
    </p:spTree>
    <p:extLst>
      <p:ext uri="{BB962C8B-B14F-4D97-AF65-F5344CB8AC3E}">
        <p14:creationId xmlns:p14="http://schemas.microsoft.com/office/powerpoint/2010/main" val="165488775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" descr="Image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852016" y="1390063"/>
            <a:ext cx="12578357" cy="12578358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get to know visually"/>
          <p:cNvSpPr txBox="1">
            <a:spLocks noGrp="1"/>
          </p:cNvSpPr>
          <p:nvPr>
            <p:ph type="title"/>
          </p:nvPr>
        </p:nvSpPr>
        <p:spPr>
          <a:xfrm>
            <a:off x="666750" y="6335431"/>
            <a:ext cx="23050500" cy="4559301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get to know </a:t>
            </a:r>
            <a:r>
              <a:rPr lang="en-US" dirty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8332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select every element of </a:t>
            </a:r>
            <a:r>
              <a:rPr lang="en-US" dirty="0" err="1">
                <a:solidFill>
                  <a:srgbClr val="00B050"/>
                </a:solidFill>
              </a:rPr>
              <a:t>my_vector</a:t>
            </a: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					a           b           c           d           e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-6.0353287   1.3871462   5.4222059 -11.7284885   2.1456234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f           g           h           </a:t>
            </a:r>
            <a:r>
              <a:rPr lang="en-US" dirty="0" err="1"/>
              <a:t>i</a:t>
            </a:r>
            <a:r>
              <a:rPr lang="en-US" dirty="0"/>
              <a:t>           j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2.5302795  -2.8736998  -2.7331593  -2.8222600  -4.4501891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k           l           m           n           o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-2.3859635  -4.9919322  -3.8812695   0.3222941   4.7974703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p           q           r           s           t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-0.5514275  -2.5550475  -4.5559771  -4.1858584  12.0791759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u           v           w           x           y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0.6704411  -2.4534295  -2.2027394   2.2979472  -3.4686012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 z        &lt;NA&gt;        &lt;NA&gt;        &lt;NA&gt;        &lt;NA&gt;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-7.2410246   2.8737786  -5.1182786  -0.0756915  -4.6797430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91031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earn about the data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3429000"/>
          </a:xfrm>
          <a:prstGeom prst="rect">
            <a:avLst/>
          </a:prstGeom>
        </p:spPr>
        <p:txBody>
          <a:bodyPr/>
          <a:lstStyle/>
          <a:p>
            <a:r>
              <a:t>learn about the data</a:t>
            </a:r>
          </a:p>
        </p:txBody>
      </p:sp>
      <p:sp>
        <p:nvSpPr>
          <p:cNvPr id="267" name="For quick data exploration, base R plotting functions can provide an expeditious and straightforward approach to understanding your data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2561633" cy="105098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5300"/>
              </a:spcBef>
              <a:buSzTx/>
              <a:buNone/>
              <a:defRPr sz="6500"/>
            </a:lvl1pPr>
          </a:lstStyle>
          <a:p>
            <a:r>
              <a:rPr dirty="0"/>
              <a:t>For quick data exploration, base R plotting functions can provide an expeditious and straightforward approach to understanding your data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68" name="What are some functions to extract this information?"/>
          <p:cNvSpPr txBox="1"/>
          <p:nvPr/>
        </p:nvSpPr>
        <p:spPr>
          <a:xfrm>
            <a:off x="2997939" y="11890476"/>
            <a:ext cx="1791195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 i="1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latin typeface="Lato" panose="020F0502020204030203" pitchFamily="34" charset="0"/>
              </a:rPr>
              <a:t>What are some functions to extract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386957240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le"/>
          <p:cNvGraphicFramePr/>
          <p:nvPr/>
        </p:nvGraphicFramePr>
        <p:xfrm>
          <a:off x="2306594" y="4011140"/>
          <a:ext cx="20455151" cy="885189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63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7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5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</a:rPr>
                        <a:t>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scatter plot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line chart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bar chart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histogram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box plot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stem &amp; leaf plot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1" name="quick plots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3429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quick plots</a:t>
            </a:r>
          </a:p>
        </p:txBody>
      </p:sp>
    </p:spTree>
    <p:extLst>
      <p:ext uri="{BB962C8B-B14F-4D97-AF65-F5344CB8AC3E}">
        <p14:creationId xmlns:p14="http://schemas.microsoft.com/office/powerpoint/2010/main" val="428917619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Table"/>
          <p:cNvGraphicFramePr/>
          <p:nvPr/>
        </p:nvGraphicFramePr>
        <p:xfrm>
          <a:off x="2306594" y="4011140"/>
          <a:ext cx="20455151" cy="885189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74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5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plot(x, y)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scatter plot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plot(x, y, type = “l”)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line chart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rPr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barplot</a:t>
                      </a: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(table(x))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bar chart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rPr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hist</a:t>
                      </a: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(x)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histogram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boxplot(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y</a:t>
                      </a: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~ 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x</a:t>
                      </a:r>
                      <a:r>
                        <a:rPr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, data)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box plot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5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stem(x)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stem &amp; leaf plot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4" name="quick plots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3429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quick plots</a:t>
            </a:r>
          </a:p>
        </p:txBody>
      </p:sp>
    </p:spTree>
    <p:extLst>
      <p:ext uri="{BB962C8B-B14F-4D97-AF65-F5344CB8AC3E}">
        <p14:creationId xmlns:p14="http://schemas.microsoft.com/office/powerpoint/2010/main" val="39753423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EXAMPLES OF BASE R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835400"/>
            <a:ext cx="9467187" cy="8864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ato Light" panose="020F0302020204030203" pitchFamily="34" charset="0"/>
              </a:rPr>
              <a:t>The plot() function is very good at guessing what plot you want or should have</a:t>
            </a:r>
          </a:p>
          <a:p>
            <a:r>
              <a:rPr lang="en-US" dirty="0"/>
              <a:t>Some base R plotting functions let you specify the data set without using $ to select variables for each argument</a:t>
            </a:r>
          </a:p>
          <a:p>
            <a:r>
              <a:rPr lang="en-US" dirty="0">
                <a:latin typeface="Lato Light" panose="020F0302020204030203" pitchFamily="34" charset="0"/>
              </a:rPr>
              <a:t>Base R plots may not be pretty but they’re quick to make!</a:t>
            </a:r>
          </a:p>
          <a:p>
            <a:r>
              <a:rPr lang="en-US" dirty="0"/>
              <a:t>Don’t worry!  We’ll learn the ggplot2 package for data visualization soon.</a:t>
            </a:r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4" name="install.packages(&quot;tidyverse&quot;)…"/>
          <p:cNvSpPr txBox="1">
            <a:spLocks/>
          </p:cNvSpPr>
          <p:nvPr/>
        </p:nvSpPr>
        <p:spPr>
          <a:xfrm>
            <a:off x="10351827" y="3784600"/>
            <a:ext cx="14032173" cy="9807441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7366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14732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22098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29464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3683000" marR="0" indent="-736600" algn="l" defTabSz="825500" rtl="0" latinLnBrk="0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64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35052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40894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46736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5257800" marR="0" indent="-584200" algn="l" defTabSz="825500" rtl="0" latinLnBrk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558800" lvl="5" indent="14288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rgbClr val="00B050"/>
                </a:solidFill>
                <a:latin typeface="Monaco"/>
                <a:ea typeface="Monaco"/>
                <a:cs typeface="Monaco"/>
                <a:sym typeface="Monaco"/>
              </a:rPr>
              <a:t># super quick scatterplot with the (groan) iris data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plot(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iris$Sepal.Length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3300" dirty="0" err="1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iris$Sepal.Width</a:t>
            </a:r>
            <a:r>
              <a:rPr lang="en-US" sz="3300" dirty="0">
                <a:solidFill>
                  <a:schemeClr val="tx1"/>
                </a:solidFill>
                <a:latin typeface="Monaco"/>
                <a:ea typeface="Monaco"/>
                <a:cs typeface="Monaco"/>
                <a:sym typeface="Monaco"/>
              </a:rPr>
              <a:t>)</a:t>
            </a:r>
          </a:p>
          <a:p>
            <a:pPr marL="0" lvl="5" indent="1143000" defTabSz="457200" hangingPunct="1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sz="3300" dirty="0">
              <a:solidFill>
                <a:schemeClr val="tx1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28" y="5638836"/>
            <a:ext cx="13826170" cy="75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370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dirty="0">
                <a:latin typeface="Lato Light" panose="020F0302020204030203" pitchFamily="34" charset="0"/>
              </a:rPr>
              <a:t>Your turn!</a:t>
            </a:r>
          </a:p>
        </p:txBody>
      </p:sp>
      <p:sp>
        <p:nvSpPr>
          <p:cNvPr id="196" name="Create a new .R script named my_first_script.R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23050500" cy="905017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 marL="0" indent="0" defTabSz="726440">
              <a:spcBef>
                <a:spcPts val="5700"/>
              </a:spcBef>
              <a:buSzPct val="100000"/>
              <a:buNone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Use the </a:t>
            </a:r>
            <a:r>
              <a:rPr lang="en-US" dirty="0" err="1">
                <a:solidFill>
                  <a:schemeClr val="accent5"/>
                </a:solidFill>
                <a:latin typeface="Lato Light" panose="020F0302020204030203" pitchFamily="34" charset="0"/>
              </a:rPr>
              <a:t>chickwts</a:t>
            </a:r>
            <a:r>
              <a:rPr lang="en-US" dirty="0">
                <a:solidFill>
                  <a:schemeClr val="accent5"/>
                </a:solidFill>
                <a:latin typeface="Lato Light" panose="020F0302020204030203" pitchFamily="34" charset="0"/>
              </a:rPr>
              <a:t> </a:t>
            </a:r>
            <a:r>
              <a:rPr lang="en-US" dirty="0">
                <a:latin typeface="Lato Light" panose="020F0302020204030203" pitchFamily="34" charset="0"/>
              </a:rPr>
              <a:t>data set to make the following visualizations.</a:t>
            </a:r>
          </a:p>
          <a:p>
            <a:pPr marL="1910080" lvl="1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Boxplots of the weight variable by feed.  Look at documentation for the data set and for the boxplot() function if needed.</a:t>
            </a:r>
          </a:p>
          <a:p>
            <a:pPr marL="1910080" lvl="1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A table of the feed variable.  Use the $ symbol to select the feed variable here.</a:t>
            </a:r>
          </a:p>
          <a:p>
            <a:pPr marL="1910080" lvl="1" indent="-1173480" defTabSz="726440">
              <a:spcBef>
                <a:spcPts val="5700"/>
              </a:spcBef>
              <a:buSzPct val="100000"/>
              <a:buAutoNum type="arabicPeriod"/>
              <a:defRPr sz="704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latin typeface="Lato Light" panose="020F0302020204030203" pitchFamily="34" charset="0"/>
              </a:rPr>
              <a:t>A histogram of the weight variable.</a:t>
            </a:r>
          </a:p>
        </p:txBody>
      </p:sp>
    </p:spTree>
    <p:extLst>
      <p:ext uri="{BB962C8B-B14F-4D97-AF65-F5344CB8AC3E}">
        <p14:creationId xmlns:p14="http://schemas.microsoft.com/office/powerpoint/2010/main" val="628270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12480404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1) boxplots</a:t>
            </a:r>
          </a:p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use either command below</a:t>
            </a:r>
          </a:p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both produce the same boxplots</a:t>
            </a:r>
          </a:p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boxplot(weight ~ feed, data = </a:t>
            </a:r>
            <a:r>
              <a:rPr lang="en-US" dirty="0" err="1">
                <a:solidFill>
                  <a:schemeClr val="tx1"/>
                </a:solidFill>
              </a:rPr>
              <a:t>chickwts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boxplot(</a:t>
            </a:r>
            <a:r>
              <a:rPr lang="en-US" dirty="0" err="1">
                <a:solidFill>
                  <a:schemeClr val="tx1"/>
                </a:solidFill>
              </a:rPr>
              <a:t>chickwts$weight</a:t>
            </a:r>
            <a:r>
              <a:rPr lang="en-US" dirty="0">
                <a:solidFill>
                  <a:schemeClr val="tx1"/>
                </a:solidFill>
              </a:rPr>
              <a:t> ~ </a:t>
            </a:r>
            <a:r>
              <a:rPr lang="en-US" dirty="0" err="1">
                <a:solidFill>
                  <a:schemeClr val="tx1"/>
                </a:solidFill>
              </a:rPr>
              <a:t>chickwts$feed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865" y="4183829"/>
            <a:ext cx="13954469" cy="75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9720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0" y="3908559"/>
            <a:ext cx="2438400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3716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2) table of the feed variable</a:t>
            </a:r>
          </a:p>
          <a:p>
            <a:pPr marL="0" lvl="5" indent="13716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table(</a:t>
            </a:r>
            <a:r>
              <a:rPr lang="en-US" dirty="0" err="1">
                <a:solidFill>
                  <a:schemeClr val="tx1"/>
                </a:solidFill>
              </a:rPr>
              <a:t>chickwts$feed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lvl="5" indent="13716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lvl="5" indent="13716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>
              <a:solidFill>
                <a:schemeClr val="tx1"/>
              </a:solidFill>
            </a:endParaRPr>
          </a:p>
          <a:p>
            <a:pPr marL="0" lvl="5" indent="13716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  casein </a:t>
            </a:r>
            <a:r>
              <a:rPr lang="en-US" dirty="0" err="1">
                <a:solidFill>
                  <a:schemeClr val="tx1"/>
                </a:solidFill>
              </a:rPr>
              <a:t>horsebean</a:t>
            </a:r>
            <a:r>
              <a:rPr lang="en-US" dirty="0">
                <a:solidFill>
                  <a:schemeClr val="tx1"/>
                </a:solidFill>
              </a:rPr>
              <a:t>   linseed  </a:t>
            </a:r>
            <a:r>
              <a:rPr lang="en-US" dirty="0" err="1">
                <a:solidFill>
                  <a:schemeClr val="tx1"/>
                </a:solidFill>
              </a:rPr>
              <a:t>meatmeal</a:t>
            </a:r>
            <a:r>
              <a:rPr lang="en-US" dirty="0">
                <a:solidFill>
                  <a:schemeClr val="tx1"/>
                </a:solidFill>
              </a:rPr>
              <a:t>   soybean sunflower </a:t>
            </a:r>
          </a:p>
          <a:p>
            <a:pPr marL="0" lvl="5" indent="13716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chemeClr val="tx1"/>
                </a:solidFill>
              </a:rPr>
              <a:t>       12        10        12        11        14        12 </a:t>
            </a:r>
          </a:p>
        </p:txBody>
      </p:sp>
    </p:spTree>
    <p:extLst>
      <p:ext uri="{BB962C8B-B14F-4D97-AF65-F5344CB8AC3E}">
        <p14:creationId xmlns:p14="http://schemas.microsoft.com/office/powerpoint/2010/main" val="13477374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9764499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3) histogram of the weight variable</a:t>
            </a:r>
          </a:p>
          <a:p>
            <a:pPr marL="0" lvl="5" indent="169863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>
                <a:solidFill>
                  <a:schemeClr val="tx1"/>
                </a:solidFill>
              </a:rPr>
              <a:t>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chickwts$weight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07" y="4565966"/>
            <a:ext cx="16564931" cy="90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675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Table"/>
          <p:cNvGraphicFramePr/>
          <p:nvPr>
            <p:extLst>
              <p:ext uri="{D42A27DB-BD31-4B8C-83A1-F6EECF244321}">
                <p14:modId xmlns:p14="http://schemas.microsoft.com/office/powerpoint/2010/main" val="4240178532"/>
              </p:ext>
            </p:extLst>
          </p:nvPr>
        </p:nvGraphicFramePr>
        <p:xfrm>
          <a:off x="2306594" y="3403812"/>
          <a:ext cx="20455151" cy="1011645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74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5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Number of rows and columns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Variable</a:t>
                      </a:r>
                      <a:r>
                        <a:rPr lang="en-US" sz="5000" baseline="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names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First few rows or last few rows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Structure of data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Missing values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Summary statistics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455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?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Table of values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4" name="quick plots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3429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lang="en-US" dirty="0"/>
              <a:t>NUMERICAL SUMMARIES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3572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Table"/>
          <p:cNvGraphicFramePr/>
          <p:nvPr>
            <p:extLst>
              <p:ext uri="{D42A27DB-BD31-4B8C-83A1-F6EECF244321}">
                <p14:modId xmlns:p14="http://schemas.microsoft.com/office/powerpoint/2010/main" val="3961575691"/>
              </p:ext>
            </p:extLst>
          </p:nvPr>
        </p:nvGraphicFramePr>
        <p:xfrm>
          <a:off x="2306594" y="3403812"/>
          <a:ext cx="20455151" cy="8945517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746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455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Base R </a:t>
                      </a: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Function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rgbClr val="FFFFFF"/>
                          </a:solidFill>
                          <a:latin typeface="Lato Light" panose="020F030202020403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dim(), </a:t>
                      </a:r>
                      <a:r>
                        <a:rPr lang="en-US"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nrow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(), </a:t>
                      </a:r>
                      <a:r>
                        <a:rPr lang="en-US"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ncol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Number of rows and columns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names()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Variable</a:t>
                      </a:r>
                      <a:r>
                        <a:rPr lang="en-US" sz="5000" baseline="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 names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head(), tail()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First few rows or last few rows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Structure of data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is.na(), sum(is.na()),</a:t>
                      </a:r>
                      <a:r>
                        <a:rPr lang="en-US" sz="4500" baseline="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</a:t>
                      </a:r>
                      <a:r>
                        <a:rPr lang="en-US" sz="4500" baseline="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colSums</a:t>
                      </a:r>
                      <a:r>
                        <a:rPr lang="en-US" sz="4500" baseline="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(is.na())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Missing values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summary(), </a:t>
                      </a:r>
                      <a:r>
                        <a:rPr lang="en-US"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sd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(),</a:t>
                      </a:r>
                      <a:r>
                        <a:rPr lang="en-US" sz="4500" baseline="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 quantile(), range()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Summary statistics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table(), </a:t>
                      </a:r>
                      <a:r>
                        <a:rPr lang="en-US" sz="4500" dirty="0" err="1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prop.table</a:t>
                      </a:r>
                      <a:r>
                        <a:rPr lang="en-US" sz="4500" dirty="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()</a:t>
                      </a:r>
                      <a:endParaRPr sz="4500" dirty="0">
                        <a:solidFill>
                          <a:srgbClr val="5A5F5E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1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dirty="0">
                          <a:solidFill>
                            <a:srgbClr val="5A5F5E"/>
                          </a:solidFill>
                          <a:latin typeface="Lato Light" panose="020F0302020204030203" pitchFamily="34" charset="0"/>
                        </a:rPr>
                        <a:t>Table of values</a:t>
                      </a:r>
                      <a:endParaRPr sz="5000" dirty="0">
                        <a:solidFill>
                          <a:srgbClr val="5A5F5E"/>
                        </a:solidFill>
                        <a:latin typeface="Lato Light" panose="020F0302020204030203" pitchFamily="34" charset="0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4" name="quick plots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3429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lang="en-US" dirty="0"/>
              <a:t>NUMERICAL SUMMARIES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0951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select the fifth element of </a:t>
            </a:r>
            <a:r>
              <a:rPr lang="en-US" dirty="0" err="1">
                <a:solidFill>
                  <a:srgbClr val="00B050"/>
                </a:solidFill>
              </a:rPr>
              <a:t>my_vector</a:t>
            </a: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[5]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e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2.145623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53732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6702564" y="1368564"/>
            <a:ext cx="10978872" cy="10978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161387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Light" panose="020F0302020204030203" pitchFamily="34" charset="0"/>
              </a:rPr>
              <a:t>BEFORE THE in-class CHALLENGE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600" dirty="0">
                <a:latin typeface="Lato Light" panose="020F0302020204030203" pitchFamily="34" charset="0"/>
              </a:rPr>
              <a:t>For next week (it’s also on the course website):</a:t>
            </a:r>
          </a:p>
          <a:p>
            <a:r>
              <a:rPr lang="en-US" sz="6600" dirty="0">
                <a:latin typeface="Lato Light" panose="020F0302020204030203" pitchFamily="34" charset="0"/>
              </a:rPr>
              <a:t>Read Chapter 27, sections 27.1 through 27.5 of R for Data Science, before coming to class next week.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600" dirty="0">
                <a:latin typeface="Lato Light" panose="020F0302020204030203" pitchFamily="34" charset="0"/>
              </a:rPr>
              <a:t>This means actually reading and completing the follow-along exercises (check answers with the solutions guide on the website).</a:t>
            </a:r>
          </a:p>
          <a:p>
            <a:pPr>
              <a:spcBef>
                <a:spcPts val="0"/>
              </a:spcBef>
            </a:pPr>
            <a:r>
              <a:rPr lang="en-US" sz="6600" dirty="0">
                <a:latin typeface="Lato Light" panose="020F0302020204030203" pitchFamily="34" charset="0"/>
              </a:rPr>
              <a:t>Also read the midterm and final project pages on the course website.</a:t>
            </a:r>
          </a:p>
          <a:p>
            <a:r>
              <a:rPr lang="en-US" sz="6600" dirty="0">
                <a:latin typeface="Lato Light" panose="020F0302020204030203" pitchFamily="34" charset="0"/>
              </a:rPr>
              <a:t>Complete homework #1 (it’s in the folder you downloaded for today’s class).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600" dirty="0">
                <a:latin typeface="Lato Light" panose="020F0302020204030203" pitchFamily="34" charset="0"/>
              </a:rPr>
              <a:t>In-class activities are very pointed and quick to answer.  Homework assignments will have vague questions with more than one correct way to answer.  Get used to it.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600" dirty="0">
                <a:latin typeface="Lato Light" panose="020F0302020204030203" pitchFamily="34" charset="0"/>
              </a:rPr>
              <a:t>You have to explain your reasoning in homework—simply showing code or output with no explanation will earn you zero points.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600" dirty="0">
                <a:latin typeface="Lato Light" panose="020F0302020204030203" pitchFamily="34" charset="0"/>
              </a:rPr>
              <a:t>submits an .R script and a Word document.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600" dirty="0">
                <a:latin typeface="Lato Light" panose="020F0302020204030203" pitchFamily="34" charset="0"/>
              </a:rPr>
              <a:t>(show </a:t>
            </a:r>
            <a:r>
              <a:rPr lang="en-US" sz="6600" i="1" dirty="0">
                <a:latin typeface="Lato Light" panose="020F0302020204030203" pitchFamily="34" charset="0"/>
              </a:rPr>
              <a:t>homework_1</a:t>
            </a:r>
            <a:r>
              <a:rPr lang="en-US" sz="6600" dirty="0">
                <a:latin typeface="Lato Light" panose="020F0302020204030203" pitchFamily="34" charset="0"/>
              </a:rPr>
              <a:t> file now)</a:t>
            </a:r>
          </a:p>
        </p:txBody>
      </p:sp>
    </p:spTree>
    <p:extLst>
      <p:ext uri="{BB962C8B-B14F-4D97-AF65-F5344CB8AC3E}">
        <p14:creationId xmlns:p14="http://schemas.microsoft.com/office/powerpoint/2010/main" val="250768740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ato Light" panose="020F0302020204030203" pitchFamily="34" charset="0"/>
              </a:rPr>
              <a:t>in-class CHALLENGE!</a:t>
            </a:r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Lato Light" panose="020F0302020204030203" pitchFamily="34" charset="0"/>
              </a:rPr>
              <a:t>Spend the rest of today’s class session working through the </a:t>
            </a:r>
            <a:r>
              <a:rPr lang="en-US" sz="6600" i="1" dirty="0">
                <a:latin typeface="Lato Light" panose="020F0302020204030203" pitchFamily="34" charset="0"/>
              </a:rPr>
              <a:t>coding_exercises_1</a:t>
            </a:r>
            <a:r>
              <a:rPr lang="en-US" sz="6600" dirty="0">
                <a:latin typeface="Lato Light" panose="020F0302020204030203" pitchFamily="34" charset="0"/>
              </a:rPr>
              <a:t> file with your group members.</a:t>
            </a:r>
          </a:p>
        </p:txBody>
      </p:sp>
    </p:spTree>
    <p:extLst>
      <p:ext uri="{BB962C8B-B14F-4D97-AF65-F5344CB8AC3E}">
        <p14:creationId xmlns:p14="http://schemas.microsoft.com/office/powerpoint/2010/main" val="24549873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select the 3</a:t>
            </a:r>
            <a:r>
              <a:rPr lang="en-US" baseline="30000" dirty="0">
                <a:solidFill>
                  <a:srgbClr val="00B050"/>
                </a:solidFill>
              </a:rPr>
              <a:t>rd</a:t>
            </a:r>
            <a:r>
              <a:rPr lang="en-US" dirty="0">
                <a:solidFill>
                  <a:srgbClr val="00B050"/>
                </a:solidFill>
              </a:rPr>
              <a:t> through 7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elements of </a:t>
            </a:r>
            <a:r>
              <a:rPr lang="en-US" dirty="0" err="1">
                <a:solidFill>
                  <a:srgbClr val="00B050"/>
                </a:solidFill>
              </a:rPr>
              <a:t>my_vector</a:t>
            </a: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[3:7]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				c          d          e          f          g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5.422206 -11.728489   2.145623   2.530279  -2.873700 </a:t>
            </a:r>
          </a:p>
        </p:txBody>
      </p:sp>
    </p:spTree>
    <p:extLst>
      <p:ext uri="{BB962C8B-B14F-4D97-AF65-F5344CB8AC3E}">
        <p14:creationId xmlns:p14="http://schemas.microsoft.com/office/powerpoint/2010/main" val="38588453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select the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, 3</a:t>
            </a:r>
            <a:r>
              <a:rPr lang="en-US" baseline="30000" dirty="0">
                <a:solidFill>
                  <a:srgbClr val="00B050"/>
                </a:solidFill>
              </a:rPr>
              <a:t>rd</a:t>
            </a:r>
            <a:r>
              <a:rPr lang="en-US" dirty="0">
                <a:solidFill>
                  <a:srgbClr val="00B050"/>
                </a:solidFill>
              </a:rPr>
              <a:t>, and 6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elements of </a:t>
            </a:r>
            <a:r>
              <a:rPr lang="en-US" dirty="0" err="1">
                <a:solidFill>
                  <a:srgbClr val="00B050"/>
                </a:solidFill>
              </a:rPr>
              <a:t>my_vector</a:t>
            </a:r>
            <a:endParaRPr lang="en-US" dirty="0">
              <a:solidFill>
                <a:srgbClr val="00B050"/>
              </a:solidFill>
            </a:endParaRP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[c(1,3,6)]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t-BR" dirty="0"/>
              <a:t>        a         c         f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t-BR" dirty="0"/>
              <a:t>-6.035329  5.422206  2.530279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109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Lato Light" panose="020F0302020204030203" pitchFamily="34" charset="0"/>
              </a:rPr>
              <a:t>Solution</a:t>
            </a:r>
          </a:p>
        </p:txBody>
      </p:sp>
      <p:sp>
        <p:nvSpPr>
          <p:cNvPr id="273" name="install.packages(&quot;tidyverse&quot;)…"/>
          <p:cNvSpPr txBox="1">
            <a:spLocks noGrp="1"/>
          </p:cNvSpPr>
          <p:nvPr>
            <p:ph type="body" sz="half" idx="1"/>
          </p:nvPr>
        </p:nvSpPr>
        <p:spPr>
          <a:xfrm>
            <a:off x="474" y="3908558"/>
            <a:ext cx="23753530" cy="9807441"/>
          </a:xfrm>
          <a:prstGeom prst="rect">
            <a:avLst/>
          </a:prstGeom>
          <a:solidFill>
            <a:srgbClr val="E5E5E5"/>
          </a:solidFill>
        </p:spPr>
        <p:txBody>
          <a:bodyPr anchor="t"/>
          <a:lstStyle/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>
                <a:solidFill>
                  <a:srgbClr val="00B050"/>
                </a:solidFill>
              </a:rPr>
              <a:t># select every element of </a:t>
            </a:r>
            <a:r>
              <a:rPr lang="en-US" dirty="0" err="1">
                <a:solidFill>
                  <a:srgbClr val="00B050"/>
                </a:solidFill>
              </a:rPr>
              <a:t>my_vector</a:t>
            </a:r>
            <a:r>
              <a:rPr lang="en-US" dirty="0">
                <a:solidFill>
                  <a:srgbClr val="00B050"/>
                </a:solidFill>
              </a:rPr>
              <a:t> EXCEPT the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through 14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>
                <a:solidFill>
                  <a:srgbClr val="00B050"/>
                </a:solidFill>
              </a:rPr>
              <a:t> elements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 err="1"/>
              <a:t>my_vector</a:t>
            </a:r>
            <a:r>
              <a:rPr lang="en-US" dirty="0"/>
              <a:t>[-(2:14)]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dirty="0"/>
              <a:t>         </a:t>
            </a:r>
            <a:r>
              <a:rPr lang="pl-PL" dirty="0"/>
              <a:t>a          o          p          q          r          s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-6.0353287  4.7974703 -0.5514275 -2.5550475 -4.5559771 -4.1858584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         t          u          v          w          x          y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12.0791759  0.6704411 -2.4534295 -2.2027394  2.2979472 -3.4686012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         z       &lt;NA&gt;       &lt;NA&gt;       &lt;NA&gt;       &lt;NA&gt; </a:t>
            </a:r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pl-PL" dirty="0"/>
              <a:t>-7.2410246  2.8737786 -5.1182786 -0.0756915 -4.6797430 </a:t>
            </a:r>
            <a:endParaRPr lang="en-US" dirty="0"/>
          </a:p>
          <a:p>
            <a:pPr marL="0" lvl="5" indent="1143000" defTabSz="457200">
              <a:spcBef>
                <a:spcPts val="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73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4538</Words>
  <Application>Microsoft Office PowerPoint</Application>
  <PresentationFormat>Custom</PresentationFormat>
  <Paragraphs>700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Gill Sans Light</vt:lpstr>
      <vt:lpstr>Helvetica Neue</vt:lpstr>
      <vt:lpstr>Lato</vt:lpstr>
      <vt:lpstr>Monaco</vt:lpstr>
      <vt:lpstr>Lato Light</vt:lpstr>
      <vt:lpstr>Wingdings</vt:lpstr>
      <vt:lpstr>Showroom</vt:lpstr>
      <vt:lpstr>1_Showroom</vt:lpstr>
      <vt:lpstr>SELECTING VALUES</vt:lpstr>
      <vt:lpstr>SELECTING VALUES FROM VECTORS</vt:lpstr>
      <vt:lpstr>Your turn!</vt:lpstr>
      <vt:lpstr>Your turn!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Your turn!</vt:lpstr>
      <vt:lpstr>Your turn!</vt:lpstr>
      <vt:lpstr>Solution</vt:lpstr>
      <vt:lpstr>Solution</vt:lpstr>
      <vt:lpstr>Solution</vt:lpstr>
      <vt:lpstr>Solution</vt:lpstr>
      <vt:lpstr>Solution</vt:lpstr>
      <vt:lpstr>Solution</vt:lpstr>
      <vt:lpstr>SELECTING COLUMNS FROM DATA FRAMES</vt:lpstr>
      <vt:lpstr>SELECTING COLUMNS FROM DATA FRAMES</vt:lpstr>
      <vt:lpstr>SELECTING COLUMNS FROM DATA FRAMES</vt:lpstr>
      <vt:lpstr>SELECTING COLUMNS FROM DATA FRAMES</vt:lpstr>
      <vt:lpstr>SELECTING COLUMNS FROM DATA FRAMES</vt:lpstr>
      <vt:lpstr>SELECTING VALUES FROM LISTS</vt:lpstr>
      <vt:lpstr>Your turn!</vt:lpstr>
      <vt:lpstr>Solution</vt:lpstr>
      <vt:lpstr>Solution</vt:lpstr>
      <vt:lpstr>Solution</vt:lpstr>
      <vt:lpstr>Solution</vt:lpstr>
      <vt:lpstr>MODIFYING VALUES</vt:lpstr>
      <vt:lpstr>MODIFYING VECTOR VALUES</vt:lpstr>
      <vt:lpstr>MODIFYING MANY VECTOR VALUES</vt:lpstr>
      <vt:lpstr>MODIFYING DATA FRAME VALUES</vt:lpstr>
      <vt:lpstr>MODIFYING VECTORS WITH LOGIC</vt:lpstr>
      <vt:lpstr>MODIFYING VECTORS WITH LOGIC</vt:lpstr>
      <vt:lpstr>SUBSET THEN SELECT DF COLUMNS</vt:lpstr>
      <vt:lpstr>Your turn!</vt:lpstr>
      <vt:lpstr>Solution</vt:lpstr>
      <vt:lpstr>MISSING DATA</vt:lpstr>
      <vt:lpstr>MISSING VALUES IN R</vt:lpstr>
      <vt:lpstr>COUNTING MISSING VALUES</vt:lpstr>
      <vt:lpstr>REMOVING INCOMPLETE OBSERVATIONS</vt:lpstr>
      <vt:lpstr>Your turn!</vt:lpstr>
      <vt:lpstr>Solution</vt:lpstr>
      <vt:lpstr>Solution</vt:lpstr>
      <vt:lpstr>Solution</vt:lpstr>
      <vt:lpstr>get to know data</vt:lpstr>
      <vt:lpstr>learn about the data</vt:lpstr>
      <vt:lpstr>quick plots</vt:lpstr>
      <vt:lpstr>quick plots</vt:lpstr>
      <vt:lpstr>EXAMPLES OF BASE R PLOTS</vt:lpstr>
      <vt:lpstr>Your turn!</vt:lpstr>
      <vt:lpstr>Solution</vt:lpstr>
      <vt:lpstr>Solution</vt:lpstr>
      <vt:lpstr>Solution</vt:lpstr>
      <vt:lpstr>NUMERICAL SUMMARIES</vt:lpstr>
      <vt:lpstr>NUMERICAL SUMMARIES</vt:lpstr>
      <vt:lpstr>PowerPoint Presentation</vt:lpstr>
      <vt:lpstr>BEFORE THE in-class CHALLENGE</vt:lpstr>
      <vt:lpstr>in-class 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with r</dc:title>
  <dc:creator>Justin</dc:creator>
  <cp:lastModifiedBy>Tianhai Zu</cp:lastModifiedBy>
  <cp:revision>108</cp:revision>
  <cp:lastPrinted>2019-03-02T18:53:18Z</cp:lastPrinted>
  <dcterms:modified xsi:type="dcterms:W3CDTF">2020-10-12T15:08:23Z</dcterms:modified>
</cp:coreProperties>
</file>