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56" r:id="rId5"/>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nnifer Beaudry" initials="JB" lastIdx="32" clrIdx="0"/>
  <p:cmAuthor id="1" name="Christina Bullard" initials="CB" lastIdx="3" clrIdx="1"/>
  <p:cmAuthor id="2" name="Christina Bullard"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041"/>
    <p:restoredTop sz="94762"/>
  </p:normalViewPr>
  <p:slideViewPr>
    <p:cSldViewPr snapToGrid="0">
      <p:cViewPr varScale="1">
        <p:scale>
          <a:sx n="39" d="100"/>
          <a:sy n="39" d="100"/>
        </p:scale>
        <p:origin x="1760" y="272"/>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708D8-88B1-4849-9ED0-38E23EC1E37C}" type="datetimeFigureOut">
              <a:rPr lang="en-US" smtClean="0"/>
              <a:t>4/10/24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52C641-2F8F-E642-B486-8F194B01BDE0}" type="slidenum">
              <a:rPr lang="en-US" smtClean="0"/>
              <a:t>‹#›</a:t>
            </a:fld>
            <a:endParaRPr lang="en-US"/>
          </a:p>
        </p:txBody>
      </p:sp>
    </p:spTree>
    <p:extLst>
      <p:ext uri="{BB962C8B-B14F-4D97-AF65-F5344CB8AC3E}">
        <p14:creationId xmlns:p14="http://schemas.microsoft.com/office/powerpoint/2010/main" val="117456190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052C641-2F8F-E642-B486-8F194B01BDE0}" type="slidenum">
              <a:rPr lang="en-US" smtClean="0"/>
              <a:t>1</a:t>
            </a:fld>
            <a:endParaRPr lang="en-US"/>
          </a:p>
        </p:txBody>
      </p:sp>
    </p:spTree>
    <p:extLst>
      <p:ext uri="{BB962C8B-B14F-4D97-AF65-F5344CB8AC3E}">
        <p14:creationId xmlns:p14="http://schemas.microsoft.com/office/powerpoint/2010/main" val="1559111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875105-F433-42E0-AD45-0B313962408F}" type="datetimeFigureOut">
              <a:rPr lang="en-US" smtClean="0"/>
              <a:pPr/>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8135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177312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81947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875105-F433-42E0-AD45-0B313962408F}" type="datetimeFigureOut">
              <a:rPr lang="en-US" smtClean="0"/>
              <a:pPr/>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45657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875105-F433-42E0-AD45-0B313962408F}" type="datetimeFigureOut">
              <a:rPr lang="en-US" smtClean="0"/>
              <a:pPr/>
              <a:t>4/10/24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27516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875105-F433-42E0-AD45-0B313962408F}" type="datetimeFigureOut">
              <a:rPr lang="en-US" smtClean="0"/>
              <a:pPr/>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128805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875105-F433-42E0-AD45-0B313962408F}" type="datetimeFigureOut">
              <a:rPr lang="en-US" smtClean="0"/>
              <a:pPr/>
              <a:t>4/10/24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233097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875105-F433-42E0-AD45-0B313962408F}" type="datetimeFigureOut">
              <a:rPr lang="en-US" smtClean="0"/>
              <a:pPr/>
              <a:t>4/10/24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349612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875105-F433-42E0-AD45-0B313962408F}" type="datetimeFigureOut">
              <a:rPr lang="en-US" smtClean="0"/>
              <a:pPr/>
              <a:t>4/10/24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425649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B875105-F433-42E0-AD45-0B313962408F}" type="datetimeFigureOut">
              <a:rPr lang="en-US" smtClean="0"/>
              <a:pPr/>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1322848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9B875105-F433-42E0-AD45-0B313962408F}" type="datetimeFigureOut">
              <a:rPr lang="en-US" smtClean="0"/>
              <a:pPr/>
              <a:t>4/10/24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7F7AF4-C005-4053-A74B-B9BF733C0011}" type="slidenum">
              <a:rPr lang="en-US" smtClean="0"/>
              <a:pPr/>
              <a:t>‹#›</a:t>
            </a:fld>
            <a:endParaRPr lang="en-US"/>
          </a:p>
        </p:txBody>
      </p:sp>
    </p:spTree>
    <p:extLst>
      <p:ext uri="{BB962C8B-B14F-4D97-AF65-F5344CB8AC3E}">
        <p14:creationId xmlns:p14="http://schemas.microsoft.com/office/powerpoint/2010/main" val="64873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9B875105-F433-42E0-AD45-0B313962408F}" type="datetimeFigureOut">
              <a:rPr lang="en-US" smtClean="0"/>
              <a:pPr/>
              <a:t>4/10/24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957F7AF4-C005-4053-A74B-B9BF733C0011}" type="slidenum">
              <a:rPr lang="en-US" smtClean="0"/>
              <a:pPr/>
              <a:t>‹#›</a:t>
            </a:fld>
            <a:endParaRPr lang="en-US"/>
          </a:p>
        </p:txBody>
      </p:sp>
    </p:spTree>
    <p:extLst>
      <p:ext uri="{BB962C8B-B14F-4D97-AF65-F5344CB8AC3E}">
        <p14:creationId xmlns:p14="http://schemas.microsoft.com/office/powerpoint/2010/main" val="781576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hyperlink" Target="https://plot.ly/" TargetMode="External"/><Relationship Id="rId21" Type="http://schemas.openxmlformats.org/officeDocument/2006/relationships/image" Target="../media/image16.png"/><Relationship Id="rId7" Type="http://schemas.openxmlformats.org/officeDocument/2006/relationships/image" Target="../media/image2.png"/><Relationship Id="rId12" Type="http://schemas.openxmlformats.org/officeDocument/2006/relationships/image" Target="../media/image7.png"/><Relationship Id="rId17" Type="http://schemas.openxmlformats.org/officeDocument/2006/relationships/image" Target="../media/image12.png"/><Relationship Id="rId25" Type="http://schemas.openxmlformats.org/officeDocument/2006/relationships/image" Target="../media/image20.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png"/><Relationship Id="rId24" Type="http://schemas.openxmlformats.org/officeDocument/2006/relationships/image" Target="../media/image19.png"/><Relationship Id="rId5" Type="http://schemas.openxmlformats.org/officeDocument/2006/relationships/hyperlink" Target="https://www.bradley.edu/offices/student/asc/faculty-staff/conversion-table/" TargetMode="External"/><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image" Target="../media/image14.png"/><Relationship Id="rId4" Type="http://schemas.openxmlformats.org/officeDocument/2006/relationships/hyperlink" Target="https://www.usnews.com/education/best-high-schools/rankings-overview" TargetMode="External"/><Relationship Id="rId9" Type="http://schemas.openxmlformats.org/officeDocument/2006/relationships/image" Target="../media/image4.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47980" y="1225815"/>
            <a:ext cx="23838693" cy="1200329"/>
          </a:xfrm>
          <a:prstGeom prst="rect">
            <a:avLst/>
          </a:prstGeom>
          <a:noFill/>
        </p:spPr>
        <p:txBody>
          <a:bodyPr wrap="square" rtlCol="0">
            <a:spAutoFit/>
          </a:bodyPr>
          <a:lstStyle/>
          <a:p>
            <a:pPr algn="ctr"/>
            <a:r>
              <a:rPr lang="en-US" sz="7200" b="1" i="0" u="none" strike="noStrike" dirty="0">
                <a:solidFill>
                  <a:srgbClr val="000000"/>
                </a:solidFill>
                <a:effectLst/>
                <a:latin typeface="+mj-lt"/>
              </a:rPr>
              <a:t>Machine Learning for Students Math Course </a:t>
            </a:r>
            <a:r>
              <a:rPr lang="en-US" sz="7200" b="1" dirty="0">
                <a:solidFill>
                  <a:srgbClr val="000000"/>
                </a:solidFill>
                <a:latin typeface="+mj-lt"/>
              </a:rPr>
              <a:t>P</a:t>
            </a:r>
            <a:r>
              <a:rPr lang="en-US" sz="7200" b="1" i="0" u="none" strike="noStrike" dirty="0">
                <a:solidFill>
                  <a:srgbClr val="000000"/>
                </a:solidFill>
                <a:effectLst/>
                <a:latin typeface="+mj-lt"/>
              </a:rPr>
              <a:t>erformance</a:t>
            </a:r>
            <a:endParaRPr lang="en-US" sz="7200" b="1" dirty="0">
              <a:latin typeface="+mj-lt"/>
            </a:endParaRPr>
          </a:p>
        </p:txBody>
      </p:sp>
      <p:grpSp>
        <p:nvGrpSpPr>
          <p:cNvPr id="55" name="Group 54"/>
          <p:cNvGrpSpPr/>
          <p:nvPr/>
        </p:nvGrpSpPr>
        <p:grpSpPr>
          <a:xfrm>
            <a:off x="733425" y="13023666"/>
            <a:ext cx="12858750" cy="10325517"/>
            <a:chOff x="914400" y="17497067"/>
            <a:chExt cx="12858750" cy="10325517"/>
          </a:xfrm>
        </p:grpSpPr>
        <p:sp>
          <p:nvSpPr>
            <p:cNvPr id="18" name="TextBox 17"/>
            <p:cNvSpPr txBox="1"/>
            <p:nvPr/>
          </p:nvSpPr>
          <p:spPr>
            <a:xfrm>
              <a:off x="914400" y="17497067"/>
              <a:ext cx="12801600" cy="769441"/>
            </a:xfrm>
            <a:prstGeom prst="rect">
              <a:avLst/>
            </a:prstGeom>
            <a:noFill/>
          </p:spPr>
          <p:txBody>
            <a:bodyPr wrap="square" rtlCol="0">
              <a:spAutoFit/>
            </a:bodyPr>
            <a:lstStyle/>
            <a:p>
              <a:pPr algn="ctr"/>
              <a:r>
                <a:rPr lang="en-US" sz="4400" b="1" dirty="0">
                  <a:latin typeface="+mj-lt"/>
                </a:rPr>
                <a:t>Methods</a:t>
              </a:r>
              <a:endParaRPr lang="en-US" sz="3600" b="1" dirty="0">
                <a:latin typeface="+mj-lt"/>
              </a:endParaRPr>
            </a:p>
          </p:txBody>
        </p:sp>
        <p:sp>
          <p:nvSpPr>
            <p:cNvPr id="21" name="TextBox 20"/>
            <p:cNvSpPr txBox="1"/>
            <p:nvPr/>
          </p:nvSpPr>
          <p:spPr>
            <a:xfrm>
              <a:off x="971550" y="17881401"/>
              <a:ext cx="12801600" cy="9941183"/>
            </a:xfrm>
            <a:prstGeom prst="rect">
              <a:avLst/>
            </a:prstGeom>
            <a:noFill/>
          </p:spPr>
          <p:txBody>
            <a:bodyPr wrap="square" rtlCol="0">
              <a:spAutoFit/>
            </a:bodyPr>
            <a:lstStyle/>
            <a:p>
              <a:pPr algn="just"/>
              <a:endParaRPr lang="en-US" sz="3200" dirty="0"/>
            </a:p>
            <a:p>
              <a:pPr marL="457200" indent="-457200" algn="just">
                <a:buFont typeface="Arial" panose="020B0604020202020204" pitchFamily="34" charset="0"/>
                <a:buChar char="•"/>
              </a:pPr>
              <a:r>
                <a:rPr lang="en-US" sz="3200" dirty="0"/>
                <a:t>Started with dataset provided by university examining the data</a:t>
              </a:r>
            </a:p>
            <a:p>
              <a:pPr marL="457200" indent="-457200" algn="just">
                <a:buFont typeface="Arial" panose="020B0604020202020204" pitchFamily="34" charset="0"/>
                <a:buChar char="•"/>
              </a:pPr>
              <a:r>
                <a:rPr lang="en-US" sz="3200" dirty="0"/>
                <a:t>Added High School Score and High School Readiness score from US News (only public high schools were considered, and also make up the majority of students at USCB)</a:t>
              </a:r>
            </a:p>
            <a:p>
              <a:pPr marL="457200" indent="-457200" algn="just">
                <a:buFont typeface="Arial" panose="020B0604020202020204" pitchFamily="34" charset="0"/>
                <a:buChar char="•"/>
              </a:pPr>
              <a:r>
                <a:rPr lang="en-US" sz="3200" dirty="0"/>
                <a:t>Converted ACT score to SAT score, however later build separate models for both</a:t>
              </a:r>
            </a:p>
            <a:p>
              <a:pPr marL="457200" indent="-457200" algn="just">
                <a:buFont typeface="Arial" panose="020B0604020202020204" pitchFamily="34" charset="0"/>
                <a:buChar char="•"/>
              </a:pPr>
              <a:r>
                <a:rPr lang="en-US" sz="3200" dirty="0"/>
                <a:t>Reduced used class to only in-person classes because grade distribution of online classes implicated biased data</a:t>
              </a:r>
            </a:p>
            <a:p>
              <a:pPr marL="457200" indent="-457200" algn="just">
                <a:buFont typeface="Arial" panose="020B0604020202020204" pitchFamily="34" charset="0"/>
                <a:buChar char="•"/>
              </a:pPr>
              <a:r>
                <a:rPr lang="en-US" sz="3200" dirty="0"/>
                <a:t>Merged student who took their first class in the Fall and in the Spring into common column</a:t>
              </a:r>
            </a:p>
            <a:p>
              <a:pPr marL="457200" indent="-457200" algn="just">
                <a:buFont typeface="Arial" panose="020B0604020202020204" pitchFamily="34" charset="0"/>
                <a:buChar char="•"/>
              </a:pPr>
              <a:r>
                <a:rPr lang="en-US" sz="3200" dirty="0"/>
                <a:t>Replaced grades with Pass or Fail (at USCB a grade of C or higher is required in order to be considered passing)</a:t>
              </a:r>
            </a:p>
            <a:p>
              <a:pPr marL="457200" indent="-457200" algn="just">
                <a:buFont typeface="Arial" panose="020B0604020202020204" pitchFamily="34" charset="0"/>
                <a:buChar char="•"/>
              </a:pPr>
              <a:r>
                <a:rPr lang="en-US" sz="3200" dirty="0"/>
                <a:t>Data visualization to get a better understanding of the data</a:t>
              </a:r>
            </a:p>
            <a:p>
              <a:pPr marL="457200" indent="-457200" algn="just">
                <a:buFont typeface="Arial" panose="020B0604020202020204" pitchFamily="34" charset="0"/>
                <a:buChar char="•"/>
              </a:pPr>
              <a:r>
                <a:rPr lang="en-US" sz="3200" dirty="0"/>
                <a:t>Scaled data</a:t>
              </a:r>
            </a:p>
            <a:p>
              <a:pPr marL="457200" indent="-457200" algn="just">
                <a:buFont typeface="Arial" panose="020B0604020202020204" pitchFamily="34" charset="0"/>
                <a:buChar char="•"/>
              </a:pPr>
              <a:r>
                <a:rPr lang="en-US" sz="3200" dirty="0"/>
                <a:t>Applied Multiprocessing algorithm to search best features for the model</a:t>
              </a:r>
            </a:p>
            <a:p>
              <a:pPr marL="457200" indent="-457200" algn="just">
                <a:buFont typeface="Arial" panose="020B0604020202020204" pitchFamily="34" charset="0"/>
                <a:buChar char="•"/>
              </a:pPr>
              <a:r>
                <a:rPr lang="en-US" sz="3200" dirty="0"/>
                <a:t>Build various models </a:t>
              </a:r>
            </a:p>
            <a:p>
              <a:pPr marL="457200" indent="-457200" algn="just">
                <a:buFont typeface="Arial" panose="020B0604020202020204" pitchFamily="34" charset="0"/>
                <a:buChar char="•"/>
              </a:pPr>
              <a:r>
                <a:rPr lang="en-US" sz="3200" dirty="0"/>
                <a:t>Created interactive Dashboard</a:t>
              </a:r>
            </a:p>
            <a:p>
              <a:pPr marL="457200" indent="-457200" algn="just">
                <a:buFont typeface="Arial" panose="020B0604020202020204" pitchFamily="34" charset="0"/>
                <a:buChar char="•"/>
              </a:pPr>
              <a:endParaRPr lang="en-US" sz="3200" dirty="0"/>
            </a:p>
            <a:p>
              <a:pPr marL="457200" indent="-457200" algn="just">
                <a:buFont typeface="Arial" panose="020B0604020202020204" pitchFamily="34" charset="0"/>
                <a:buChar char="•"/>
              </a:pPr>
              <a:endParaRPr lang="en-US" sz="3200" dirty="0"/>
            </a:p>
          </p:txBody>
        </p:sp>
      </p:grpSp>
      <p:grpSp>
        <p:nvGrpSpPr>
          <p:cNvPr id="63" name="Group 62"/>
          <p:cNvGrpSpPr/>
          <p:nvPr/>
        </p:nvGrpSpPr>
        <p:grpSpPr>
          <a:xfrm>
            <a:off x="676275" y="5791200"/>
            <a:ext cx="12887325" cy="7632859"/>
            <a:chOff x="914400" y="17050434"/>
            <a:chExt cx="12887325" cy="7632859"/>
          </a:xfrm>
        </p:grpSpPr>
        <p:sp>
          <p:nvSpPr>
            <p:cNvPr id="64" name="TextBox 63"/>
            <p:cNvSpPr txBox="1"/>
            <p:nvPr/>
          </p:nvSpPr>
          <p:spPr>
            <a:xfrm>
              <a:off x="914400" y="17050434"/>
              <a:ext cx="12801600" cy="769441"/>
            </a:xfrm>
            <a:prstGeom prst="rect">
              <a:avLst/>
            </a:prstGeom>
            <a:noFill/>
          </p:spPr>
          <p:txBody>
            <a:bodyPr wrap="square" rtlCol="0">
              <a:spAutoFit/>
            </a:bodyPr>
            <a:lstStyle/>
            <a:p>
              <a:pPr algn="ctr"/>
              <a:r>
                <a:rPr lang="en-US" sz="4400" b="1" dirty="0">
                  <a:latin typeface="+mj-lt"/>
                </a:rPr>
                <a:t>Abstract</a:t>
              </a:r>
              <a:endParaRPr lang="en-US" sz="3600" b="1" dirty="0">
                <a:latin typeface="+mj-lt"/>
              </a:endParaRPr>
            </a:p>
          </p:txBody>
        </p:sp>
        <p:sp>
          <p:nvSpPr>
            <p:cNvPr id="65" name="TextBox 64"/>
            <p:cNvSpPr txBox="1"/>
            <p:nvPr/>
          </p:nvSpPr>
          <p:spPr>
            <a:xfrm>
              <a:off x="1000125" y="17696765"/>
              <a:ext cx="12801600" cy="6986528"/>
            </a:xfrm>
            <a:prstGeom prst="rect">
              <a:avLst/>
            </a:prstGeom>
            <a:noFill/>
          </p:spPr>
          <p:txBody>
            <a:bodyPr wrap="square" lIns="91440" tIns="45720" rIns="91440" bIns="45720" rtlCol="0" anchor="t">
              <a:spAutoFit/>
            </a:bodyPr>
            <a:lstStyle/>
            <a:p>
              <a:pPr algn="just"/>
              <a:r>
                <a:rPr lang="en-US" sz="3200" dirty="0">
                  <a:solidFill>
                    <a:prstClr val="black"/>
                  </a:solidFill>
                  <a:ea typeface="+mn-lt"/>
                  <a:cs typeface="+mn-lt"/>
                </a:rPr>
                <a:t>This project is to analyze the success of students in their first ever Math course at USCB. For this purpose, we have a few features for each student. We are able to use the high school math courses they took, including the specific subject and class type (regular, honors, AP, …). To also use the high school they attended, we used US News’ ranking of high schools. This includes the overall experience of a student (Facilities, student to faculty ratio, Cafeteria, …) and the university readiness score (accounts for AP classes, and how graduates perform in university). Additionally, we factor in  how they performed compared to their respective class and their ACT / SAT score. In combination with the students first ever Math course at USCB we perform supervised Machine Learning in order to build a model. We hope to be able to use this model in the future to determine which class incoming Freshman / Transfer Students should take first at USCB. </a:t>
              </a:r>
            </a:p>
            <a:p>
              <a:pPr algn="just"/>
              <a:endParaRPr lang="en-US" sz="3200" dirty="0">
                <a:solidFill>
                  <a:prstClr val="black"/>
                </a:solidFill>
                <a:ea typeface="+mn-lt"/>
                <a:cs typeface="+mn-lt"/>
              </a:endParaRPr>
            </a:p>
          </p:txBody>
        </p:sp>
      </p:grpSp>
      <p:grpSp>
        <p:nvGrpSpPr>
          <p:cNvPr id="72" name="Group 71"/>
          <p:cNvGrpSpPr/>
          <p:nvPr/>
        </p:nvGrpSpPr>
        <p:grpSpPr>
          <a:xfrm>
            <a:off x="30020011" y="25260182"/>
            <a:ext cx="13303024" cy="3322638"/>
            <a:chOff x="30028865" y="23005051"/>
            <a:chExt cx="13155696" cy="3468558"/>
          </a:xfrm>
        </p:grpSpPr>
        <p:sp>
          <p:nvSpPr>
            <p:cNvPr id="53" name="TextBox 52"/>
            <p:cNvSpPr txBox="1"/>
            <p:nvPr/>
          </p:nvSpPr>
          <p:spPr>
            <a:xfrm>
              <a:off x="30028865" y="23005051"/>
              <a:ext cx="13155696" cy="803232"/>
            </a:xfrm>
            <a:prstGeom prst="rect">
              <a:avLst/>
            </a:prstGeom>
            <a:noFill/>
          </p:spPr>
          <p:txBody>
            <a:bodyPr wrap="square" rtlCol="0">
              <a:spAutoFit/>
            </a:bodyPr>
            <a:lstStyle/>
            <a:p>
              <a:pPr algn="ctr"/>
              <a:r>
                <a:rPr lang="en-US" sz="4400" b="1" dirty="0"/>
                <a:t>Future Work</a:t>
              </a:r>
            </a:p>
          </p:txBody>
        </p:sp>
        <p:sp>
          <p:nvSpPr>
            <p:cNvPr id="10" name="TextBox 9"/>
            <p:cNvSpPr txBox="1"/>
            <p:nvPr/>
          </p:nvSpPr>
          <p:spPr>
            <a:xfrm>
              <a:off x="30097040" y="23806878"/>
              <a:ext cx="12801600" cy="2666731"/>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t>Implement better pooling algorithm</a:t>
              </a:r>
            </a:p>
            <a:p>
              <a:pPr marL="457200" indent="-457200" algn="just">
                <a:buFont typeface="Arial" panose="020B0604020202020204" pitchFamily="34" charset="0"/>
                <a:buChar char="•"/>
              </a:pPr>
              <a:r>
                <a:rPr lang="en-US" sz="3200" dirty="0"/>
                <a:t>Add new data as semesters complete</a:t>
              </a:r>
            </a:p>
            <a:p>
              <a:pPr marL="457200" indent="-457200" algn="just">
                <a:buFont typeface="Arial" panose="020B0604020202020204" pitchFamily="34" charset="0"/>
                <a:buChar char="•"/>
              </a:pPr>
              <a:r>
                <a:rPr lang="en-US" sz="3200" dirty="0"/>
                <a:t>Add Z-Score based on year for ACT &amp; SAT</a:t>
              </a:r>
            </a:p>
            <a:p>
              <a:pPr marL="457200" indent="-457200" algn="just">
                <a:buFont typeface="Arial" panose="020B0604020202020204" pitchFamily="34" charset="0"/>
                <a:buChar char="•"/>
              </a:pPr>
              <a:r>
                <a:rPr lang="en-US" sz="3200" dirty="0"/>
                <a:t>Build a model to classify both Pass / Fail and the course</a:t>
              </a:r>
            </a:p>
            <a:p>
              <a:pPr marL="457200" indent="-457200" algn="just">
                <a:buFont typeface="Arial" panose="020B0604020202020204" pitchFamily="34" charset="0"/>
                <a:buChar char="•"/>
              </a:pPr>
              <a:r>
                <a:rPr lang="en-US" sz="3200" dirty="0"/>
                <a:t>Add newer libraries that enable hardware acceleration</a:t>
              </a:r>
            </a:p>
          </p:txBody>
        </p:sp>
      </p:grpSp>
      <p:grpSp>
        <p:nvGrpSpPr>
          <p:cNvPr id="66" name="Group 65"/>
          <p:cNvGrpSpPr/>
          <p:nvPr/>
        </p:nvGrpSpPr>
        <p:grpSpPr>
          <a:xfrm>
            <a:off x="30088949" y="28889231"/>
            <a:ext cx="12877800" cy="3386053"/>
            <a:chOff x="29946600" y="28498800"/>
            <a:chExt cx="12877800" cy="3386053"/>
          </a:xfrm>
        </p:grpSpPr>
        <p:sp>
          <p:nvSpPr>
            <p:cNvPr id="54" name="TextBox 53"/>
            <p:cNvSpPr txBox="1"/>
            <p:nvPr/>
          </p:nvSpPr>
          <p:spPr>
            <a:xfrm>
              <a:off x="30022800" y="28498800"/>
              <a:ext cx="12801600" cy="307777"/>
            </a:xfrm>
            <a:prstGeom prst="rect">
              <a:avLst/>
            </a:prstGeom>
            <a:noFill/>
          </p:spPr>
          <p:txBody>
            <a:bodyPr wrap="square" rtlCol="0">
              <a:spAutoFit/>
            </a:bodyPr>
            <a:lstStyle/>
            <a:p>
              <a:pPr algn="ctr"/>
              <a:r>
                <a:rPr lang="en-US" sz="1400" dirty="0"/>
                <a:t>References</a:t>
              </a:r>
            </a:p>
          </p:txBody>
        </p:sp>
        <p:sp>
          <p:nvSpPr>
            <p:cNvPr id="11" name="TextBox 10"/>
            <p:cNvSpPr txBox="1"/>
            <p:nvPr/>
          </p:nvSpPr>
          <p:spPr>
            <a:xfrm>
              <a:off x="29946600" y="28879800"/>
              <a:ext cx="12801600" cy="3005053"/>
            </a:xfrm>
            <a:prstGeom prst="rect">
              <a:avLst/>
            </a:prstGeom>
            <a:noFill/>
          </p:spPr>
          <p:txBody>
            <a:bodyPr wrap="square" rtlCol="0">
              <a:spAutoFit/>
            </a:bodyPr>
            <a:lstStyle/>
            <a:p>
              <a:pPr defTabSz="914269">
                <a:lnSpc>
                  <a:spcPct val="120000"/>
                </a:lnSpc>
                <a:spcBef>
                  <a:spcPct val="20000"/>
                </a:spcBef>
              </a:pPr>
              <a:r>
                <a:rPr lang="en-US" sz="1400" dirty="0">
                  <a:solidFill>
                    <a:prstClr val="black"/>
                  </a:solidFill>
                  <a:cs typeface="Times New Roman" pitchFamily="18" charset="0"/>
                </a:rPr>
                <a:t>[1] Scikit-learn: Machine Learning in Python, </a:t>
              </a:r>
              <a:r>
                <a:rPr lang="en-US" sz="1400" dirty="0" err="1">
                  <a:solidFill>
                    <a:prstClr val="black"/>
                  </a:solidFill>
                  <a:cs typeface="Times New Roman" pitchFamily="18" charset="0"/>
                </a:rPr>
                <a:t>Pedregosa</a:t>
              </a:r>
              <a:r>
                <a:rPr lang="en-US" sz="1400" dirty="0">
                  <a:solidFill>
                    <a:prstClr val="black"/>
                  </a:solidFill>
                  <a:cs typeface="Times New Roman" pitchFamily="18" charset="0"/>
                </a:rPr>
                <a:t> et al., JMLR 12, pp. 2825-2830, 2011.</a:t>
              </a:r>
            </a:p>
            <a:p>
              <a:pPr defTabSz="914269">
                <a:lnSpc>
                  <a:spcPct val="120000"/>
                </a:lnSpc>
                <a:spcBef>
                  <a:spcPct val="20000"/>
                </a:spcBef>
              </a:pPr>
              <a:r>
                <a:rPr lang="en-US" sz="1400" dirty="0">
                  <a:solidFill>
                    <a:prstClr val="black"/>
                  </a:solidFill>
                  <a:cs typeface="Times New Roman" pitchFamily="18" charset="0"/>
                </a:rPr>
                <a:t>[2] Seaborn: Waskom, M. L., (2021). seaborn: statistical data visualization. Journal of Open Source Software, 6(60), 3021, https://</a:t>
              </a:r>
              <a:r>
                <a:rPr lang="en-US" sz="1400" dirty="0" err="1">
                  <a:solidFill>
                    <a:prstClr val="black"/>
                  </a:solidFill>
                  <a:cs typeface="Times New Roman" pitchFamily="18" charset="0"/>
                </a:rPr>
                <a:t>doi.org</a:t>
              </a:r>
              <a:r>
                <a:rPr lang="en-US" sz="1400" dirty="0">
                  <a:solidFill>
                    <a:prstClr val="black"/>
                  </a:solidFill>
                  <a:cs typeface="Times New Roman" pitchFamily="18" charset="0"/>
                </a:rPr>
                <a:t>/10.21105/joss.03021.</a:t>
              </a:r>
            </a:p>
            <a:p>
              <a:pPr defTabSz="914269">
                <a:lnSpc>
                  <a:spcPct val="120000"/>
                </a:lnSpc>
                <a:spcBef>
                  <a:spcPct val="20000"/>
                </a:spcBef>
              </a:pPr>
              <a:r>
                <a:rPr lang="en-US" sz="1400" dirty="0">
                  <a:solidFill>
                    <a:prstClr val="black"/>
                  </a:solidFill>
                  <a:cs typeface="Times New Roman" pitchFamily="18" charset="0"/>
                </a:rPr>
                <a:t>[3] Pandas: Data structures for statistical computing in python, McKinney, Proceedings of the 9th Python in Science Conference, Volume 445, 2010.</a:t>
              </a:r>
            </a:p>
            <a:p>
              <a:pPr defTabSz="914269">
                <a:lnSpc>
                  <a:spcPct val="120000"/>
                </a:lnSpc>
                <a:spcBef>
                  <a:spcPct val="20000"/>
                </a:spcBef>
              </a:pPr>
              <a:r>
                <a:rPr lang="en-US" sz="1400" dirty="0">
                  <a:solidFill>
                    <a:prstClr val="black"/>
                  </a:solidFill>
                  <a:cs typeface="Times New Roman" pitchFamily="18" charset="0"/>
                </a:rPr>
                <a:t>[4] </a:t>
              </a:r>
              <a:r>
                <a:rPr lang="en-US" sz="1400" dirty="0" err="1">
                  <a:solidFill>
                    <a:prstClr val="black"/>
                  </a:solidFill>
                  <a:cs typeface="Times New Roman" pitchFamily="18" charset="0"/>
                </a:rPr>
                <a:t>Numpy</a:t>
              </a:r>
              <a:r>
                <a:rPr lang="en-US" sz="1400" dirty="0">
                  <a:solidFill>
                    <a:prstClr val="black"/>
                  </a:solidFill>
                  <a:cs typeface="Times New Roman" pitchFamily="18" charset="0"/>
                </a:rPr>
                <a:t>: Harris, C.R., Millman, K.J., van der Walt, S.J. et al. Array programming with NumPy. Nature 585, 357–362 (2020). DOI: 10.1038/s41586-020-2649-2. (Publisher link)</a:t>
              </a:r>
            </a:p>
            <a:p>
              <a:pPr defTabSz="914269">
                <a:lnSpc>
                  <a:spcPct val="120000"/>
                </a:lnSpc>
                <a:spcBef>
                  <a:spcPct val="20000"/>
                </a:spcBef>
              </a:pPr>
              <a:r>
                <a:rPr lang="en-US" sz="1400" dirty="0">
                  <a:solidFill>
                    <a:prstClr val="black"/>
                  </a:solidFill>
                  <a:cs typeface="Times New Roman" pitchFamily="18" charset="0"/>
                </a:rPr>
                <a:t>[5] </a:t>
              </a:r>
              <a:r>
                <a:rPr lang="en-US" sz="1400" dirty="0" err="1">
                  <a:solidFill>
                    <a:prstClr val="black"/>
                  </a:solidFill>
                  <a:cs typeface="Times New Roman" pitchFamily="18" charset="0"/>
                </a:rPr>
                <a:t>Mathplotlib</a:t>
              </a:r>
              <a:r>
                <a:rPr lang="en-US" sz="1400" dirty="0">
                  <a:solidFill>
                    <a:prstClr val="black"/>
                  </a:solidFill>
                  <a:cs typeface="Times New Roman" pitchFamily="18" charset="0"/>
                </a:rPr>
                <a:t>: J. D. Hunter, "Matplotlib: A 2D Graphics Environment", Computing in Science &amp; Engineering, vol. 9, no. 3, pp. 90-95, 2007.</a:t>
              </a:r>
            </a:p>
            <a:p>
              <a:pPr defTabSz="914269">
                <a:lnSpc>
                  <a:spcPct val="120000"/>
                </a:lnSpc>
                <a:spcBef>
                  <a:spcPct val="20000"/>
                </a:spcBef>
              </a:pPr>
              <a:r>
                <a:rPr lang="en-US" sz="1400" dirty="0">
                  <a:solidFill>
                    <a:prstClr val="black"/>
                  </a:solidFill>
                  <a:cs typeface="Times New Roman" pitchFamily="18" charset="0"/>
                </a:rPr>
                <a:t>[6] </a:t>
              </a:r>
              <a:r>
                <a:rPr lang="en-US" sz="1400" dirty="0" err="1">
                  <a:solidFill>
                    <a:prstClr val="black"/>
                  </a:solidFill>
                  <a:cs typeface="Times New Roman" pitchFamily="18" charset="0"/>
                </a:rPr>
                <a:t>Plotly</a:t>
              </a:r>
              <a:r>
                <a:rPr lang="en-US" sz="1400" dirty="0">
                  <a:solidFill>
                    <a:prstClr val="black"/>
                  </a:solidFill>
                  <a:cs typeface="Times New Roman" pitchFamily="18" charset="0"/>
                </a:rPr>
                <a:t>: Author: </a:t>
              </a:r>
              <a:r>
                <a:rPr lang="en-US" sz="1400" dirty="0" err="1">
                  <a:solidFill>
                    <a:prstClr val="black"/>
                  </a:solidFill>
                  <a:cs typeface="Times New Roman" pitchFamily="18" charset="0"/>
                </a:rPr>
                <a:t>Plotly</a:t>
              </a:r>
              <a:r>
                <a:rPr lang="en-US" sz="1400" dirty="0">
                  <a:solidFill>
                    <a:prstClr val="black"/>
                  </a:solidFill>
                  <a:cs typeface="Times New Roman" pitchFamily="18" charset="0"/>
                </a:rPr>
                <a:t> Technologies Inc. Title: Collaborative data science Publisher: </a:t>
              </a:r>
              <a:r>
                <a:rPr lang="en-US" sz="1400" dirty="0" err="1">
                  <a:solidFill>
                    <a:prstClr val="black"/>
                  </a:solidFill>
                  <a:cs typeface="Times New Roman" pitchFamily="18" charset="0"/>
                </a:rPr>
                <a:t>Plotly</a:t>
              </a:r>
              <a:r>
                <a:rPr lang="en-US" sz="1400" dirty="0">
                  <a:solidFill>
                    <a:prstClr val="black"/>
                  </a:solidFill>
                  <a:cs typeface="Times New Roman" pitchFamily="18" charset="0"/>
                </a:rPr>
                <a:t> Technologies Inc. Place of publication: Montréal, QC Date of publication: 2015 URL: 	</a:t>
              </a:r>
              <a:r>
                <a:rPr lang="en-US" sz="1400" dirty="0">
                  <a:solidFill>
                    <a:prstClr val="black"/>
                  </a:solidFill>
                  <a:cs typeface="Times New Roman" pitchFamily="18" charset="0"/>
                  <a:hlinkClick r:id="rId3"/>
                </a:rPr>
                <a:t>https://plot.ly</a:t>
              </a:r>
              <a:endParaRPr lang="en-US" sz="1400" dirty="0">
                <a:solidFill>
                  <a:prstClr val="black"/>
                </a:solidFill>
                <a:cs typeface="Times New Roman" pitchFamily="18" charset="0"/>
              </a:endParaRPr>
            </a:p>
            <a:p>
              <a:pPr defTabSz="914269">
                <a:lnSpc>
                  <a:spcPct val="120000"/>
                </a:lnSpc>
                <a:spcBef>
                  <a:spcPct val="20000"/>
                </a:spcBef>
              </a:pPr>
              <a:r>
                <a:rPr lang="en-US" sz="1400" dirty="0">
                  <a:solidFill>
                    <a:prstClr val="black"/>
                  </a:solidFill>
                  <a:cs typeface="Times New Roman" pitchFamily="18" charset="0"/>
                </a:rPr>
                <a:t>[7] US News High School Rankings: </a:t>
              </a:r>
              <a:r>
                <a:rPr lang="en-US" sz="1400" kern="100" dirty="0">
                  <a:effectLst/>
                  <a:latin typeface="Calibri" panose="020F0502020204030204" pitchFamily="34" charset="0"/>
                  <a:ea typeface="Calibri" panose="020F0502020204030204" pitchFamily="34" charset="0"/>
                  <a:cs typeface="Times New Roman" panose="02020603050405020304" pitchFamily="18" charset="0"/>
                  <a:hlinkClick r:id="rId4"/>
                </a:rPr>
                <a:t>https://www.usnews.com/education/best-high-schools/rankings-overview</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defTabSz="914269">
                <a:lnSpc>
                  <a:spcPct val="120000"/>
                </a:lnSpc>
                <a:spcBef>
                  <a:spcPct val="20000"/>
                </a:spcBef>
              </a:pPr>
              <a:r>
                <a:rPr lang="en-US" sz="1400" kern="100" dirty="0">
                  <a:solidFill>
                    <a:prstClr val="black"/>
                  </a:solidFill>
                  <a:latin typeface="Calibri" panose="020F0502020204030204" pitchFamily="34" charset="0"/>
                  <a:cs typeface="Times New Roman" panose="02020603050405020304" pitchFamily="18" charset="0"/>
                </a:rPr>
                <a:t>[8] Bradley University Conversion chart: </a:t>
              </a:r>
              <a:r>
                <a:rPr lang="en-US" sz="14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https://www.bradley.edu/offices/student/asc/faculty-staff/conversion-table/</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400" dirty="0">
                <a:solidFill>
                  <a:prstClr val="black"/>
                </a:solidFill>
                <a:cs typeface="Times New Roman" pitchFamily="18" charset="0"/>
              </a:endParaRPr>
            </a:p>
            <a:p>
              <a:pPr lvl="0" indent="-457200" defTabSz="914269">
                <a:lnSpc>
                  <a:spcPct val="120000"/>
                </a:lnSpc>
                <a:spcBef>
                  <a:spcPct val="20000"/>
                </a:spcBef>
              </a:pPr>
              <a:endParaRPr lang="en-US" sz="1400" dirty="0">
                <a:solidFill>
                  <a:prstClr val="black"/>
                </a:solidFill>
                <a:cs typeface="Times New Roman" pitchFamily="18" charset="0"/>
              </a:endParaRPr>
            </a:p>
          </p:txBody>
        </p:sp>
      </p:grpSp>
      <p:sp>
        <p:nvSpPr>
          <p:cNvPr id="14" name="TextBox 13"/>
          <p:cNvSpPr txBox="1"/>
          <p:nvPr/>
        </p:nvSpPr>
        <p:spPr>
          <a:xfrm>
            <a:off x="0" y="2845387"/>
            <a:ext cx="43891200" cy="2585323"/>
          </a:xfrm>
          <a:prstGeom prst="rect">
            <a:avLst/>
          </a:prstGeom>
          <a:noFill/>
        </p:spPr>
        <p:txBody>
          <a:bodyPr wrap="square" rtlCol="0">
            <a:spAutoFit/>
          </a:bodyPr>
          <a:lstStyle/>
          <a:p>
            <a:pPr algn="ctr"/>
            <a:r>
              <a:rPr lang="en-US" sz="5400" b="1" dirty="0"/>
              <a:t>Christoph </a:t>
            </a:r>
            <a:r>
              <a:rPr lang="en-US" sz="5400" b="1" dirty="0" err="1"/>
              <a:t>Hagenauer</a:t>
            </a:r>
            <a:r>
              <a:rPr lang="en-US" sz="5400" b="1" dirty="0"/>
              <a:t>, </a:t>
            </a:r>
            <a:br>
              <a:rPr lang="en-US" sz="5400" b="1" dirty="0"/>
            </a:br>
            <a:r>
              <a:rPr lang="en-US" sz="5400" b="1" dirty="0"/>
              <a:t>Faculty Mentor Dr. Davide </a:t>
            </a:r>
            <a:r>
              <a:rPr lang="en-US" sz="5400" b="1" dirty="0" err="1"/>
              <a:t>Fusi</a:t>
            </a:r>
            <a:endParaRPr lang="en-US" sz="5400" b="1" dirty="0"/>
          </a:p>
          <a:p>
            <a:pPr algn="ctr"/>
            <a:r>
              <a:rPr lang="en-US" sz="5400" dirty="0"/>
              <a:t>Computational Science / Mathematics, University of South Carolina Beaufort, Bluffton, SC 29909</a:t>
            </a:r>
          </a:p>
        </p:txBody>
      </p:sp>
      <p:pic>
        <p:nvPicPr>
          <p:cNvPr id="6" name="Picture 5">
            <a:extLst>
              <a:ext uri="{FF2B5EF4-FFF2-40B4-BE49-F238E27FC236}">
                <a16:creationId xmlns:a16="http://schemas.microsoft.com/office/drawing/2014/main" id="{6F0FAE54-64ED-BBAC-8B51-F73BB8D8134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9736" y="440242"/>
            <a:ext cx="10982664" cy="2531558"/>
          </a:xfrm>
          <a:prstGeom prst="rect">
            <a:avLst/>
          </a:prstGeom>
          <a:noFill/>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204445A9-516C-9DC8-A840-599BBF8DBE52}"/>
              </a:ext>
            </a:extLst>
          </p:cNvPr>
          <p:cNvSpPr txBox="1"/>
          <p:nvPr/>
        </p:nvSpPr>
        <p:spPr>
          <a:xfrm>
            <a:off x="790575" y="23644129"/>
            <a:ext cx="13093944" cy="769441"/>
          </a:xfrm>
          <a:prstGeom prst="rect">
            <a:avLst/>
          </a:prstGeom>
          <a:noFill/>
        </p:spPr>
        <p:txBody>
          <a:bodyPr wrap="square" rtlCol="0">
            <a:spAutoFit/>
          </a:bodyPr>
          <a:lstStyle/>
          <a:p>
            <a:pPr algn="ctr"/>
            <a:r>
              <a:rPr lang="en-US" sz="4400" b="1" dirty="0"/>
              <a:t>Glance at Data</a:t>
            </a:r>
          </a:p>
        </p:txBody>
      </p:sp>
      <p:sp>
        <p:nvSpPr>
          <p:cNvPr id="33" name="TextBox 32">
            <a:extLst>
              <a:ext uri="{FF2B5EF4-FFF2-40B4-BE49-F238E27FC236}">
                <a16:creationId xmlns:a16="http://schemas.microsoft.com/office/drawing/2014/main" id="{6BA267DD-1FDB-AB8A-94AB-EB25E659AEFC}"/>
              </a:ext>
            </a:extLst>
          </p:cNvPr>
          <p:cNvSpPr txBox="1"/>
          <p:nvPr/>
        </p:nvSpPr>
        <p:spPr>
          <a:xfrm>
            <a:off x="15513164" y="6175920"/>
            <a:ext cx="12870000" cy="769441"/>
          </a:xfrm>
          <a:prstGeom prst="rect">
            <a:avLst/>
          </a:prstGeom>
          <a:noFill/>
        </p:spPr>
        <p:txBody>
          <a:bodyPr wrap="square" rtlCol="0">
            <a:spAutoFit/>
          </a:bodyPr>
          <a:lstStyle/>
          <a:p>
            <a:pPr algn="ctr"/>
            <a:r>
              <a:rPr lang="en-US" sz="4400" b="1" dirty="0"/>
              <a:t>Selected Plots to Identify columns</a:t>
            </a:r>
          </a:p>
        </p:txBody>
      </p:sp>
      <p:sp>
        <p:nvSpPr>
          <p:cNvPr id="47" name="TextBox 46">
            <a:extLst>
              <a:ext uri="{FF2B5EF4-FFF2-40B4-BE49-F238E27FC236}">
                <a16:creationId xmlns:a16="http://schemas.microsoft.com/office/drawing/2014/main" id="{B58D1D8D-7A70-CAE9-E63C-93D4B829121F}"/>
              </a:ext>
            </a:extLst>
          </p:cNvPr>
          <p:cNvSpPr txBox="1"/>
          <p:nvPr/>
        </p:nvSpPr>
        <p:spPr>
          <a:xfrm>
            <a:off x="29077920" y="6175919"/>
            <a:ext cx="13152682" cy="769441"/>
          </a:xfrm>
          <a:prstGeom prst="rect">
            <a:avLst/>
          </a:prstGeom>
          <a:noFill/>
        </p:spPr>
        <p:txBody>
          <a:bodyPr wrap="square" rtlCol="0">
            <a:spAutoFit/>
          </a:bodyPr>
          <a:lstStyle/>
          <a:p>
            <a:pPr algn="ctr"/>
            <a:r>
              <a:rPr lang="en-US" sz="4400" b="1" dirty="0"/>
              <a:t>Results</a:t>
            </a:r>
          </a:p>
        </p:txBody>
      </p:sp>
      <p:sp>
        <p:nvSpPr>
          <p:cNvPr id="48" name="TextBox 47">
            <a:extLst>
              <a:ext uri="{FF2B5EF4-FFF2-40B4-BE49-F238E27FC236}">
                <a16:creationId xmlns:a16="http://schemas.microsoft.com/office/drawing/2014/main" id="{44ACED82-7B3C-7740-52C8-F30CEF3C1C34}"/>
              </a:ext>
            </a:extLst>
          </p:cNvPr>
          <p:cNvSpPr txBox="1"/>
          <p:nvPr/>
        </p:nvSpPr>
        <p:spPr>
          <a:xfrm>
            <a:off x="29811054" y="14123652"/>
            <a:ext cx="12419548" cy="769441"/>
          </a:xfrm>
          <a:prstGeom prst="rect">
            <a:avLst/>
          </a:prstGeom>
          <a:noFill/>
        </p:spPr>
        <p:txBody>
          <a:bodyPr wrap="square" rtlCol="0">
            <a:spAutoFit/>
          </a:bodyPr>
          <a:lstStyle/>
          <a:p>
            <a:pPr algn="ctr"/>
            <a:r>
              <a:rPr lang="en-US" sz="4400" b="1" dirty="0"/>
              <a:t>Limitations and Discussing Results</a:t>
            </a:r>
          </a:p>
        </p:txBody>
      </p:sp>
      <p:sp>
        <p:nvSpPr>
          <p:cNvPr id="49" name="TextBox 48">
            <a:extLst>
              <a:ext uri="{FF2B5EF4-FFF2-40B4-BE49-F238E27FC236}">
                <a16:creationId xmlns:a16="http://schemas.microsoft.com/office/drawing/2014/main" id="{548DF7C4-D421-FF3E-C4A9-C7D33F3412C0}"/>
              </a:ext>
            </a:extLst>
          </p:cNvPr>
          <p:cNvSpPr txBox="1"/>
          <p:nvPr/>
        </p:nvSpPr>
        <p:spPr>
          <a:xfrm>
            <a:off x="29811054" y="14893093"/>
            <a:ext cx="12419548" cy="10433625"/>
          </a:xfrm>
          <a:prstGeom prst="rect">
            <a:avLst/>
          </a:prstGeom>
          <a:noFill/>
        </p:spPr>
        <p:txBody>
          <a:bodyPr wrap="square" rtlCol="0">
            <a:spAutoFit/>
          </a:bodyPr>
          <a:lstStyle/>
          <a:p>
            <a:pPr algn="just"/>
            <a:r>
              <a:rPr lang="en-US" sz="3200" kern="100" dirty="0">
                <a:effectLst/>
                <a:latin typeface="Calibri" panose="020F0502020204030204" pitchFamily="34" charset="0"/>
                <a:ea typeface="Calibri" panose="020F0502020204030204" pitchFamily="34" charset="0"/>
                <a:cs typeface="Times New Roman" panose="02020603050405020304" pitchFamily="18" charset="0"/>
              </a:rPr>
              <a:t>Limitations: The biggest limitation is incomplete data and the resulting loss of usable entries. Additionally, we were only able to use two class, Math B111 and MathB115, because the other classes did not have enough samples, or the class had to many online courses, because of too different categories of learning environments. Furthermore, we ended up dividing ACT and SAT scores for Math B111, because these tests are different in nature and also vary by year. Moreover, we were not able to build a Z-score. This is because we have a biased dataset, based on the students who enroll at USCB. For Math B115 however, we had to use a conversion chart for the ACT and SAT scores due to limited data [8]. Another limitation is, that we only accounted for students coming-in from public High Schools, which represents the majority of students at USCB. This was a result of the available High School rankings on US News [7]. </a:t>
            </a:r>
          </a:p>
          <a:p>
            <a:pPr algn="just"/>
            <a:r>
              <a:rPr lang="en-US" sz="3200" kern="100" dirty="0">
                <a:effectLst/>
                <a:latin typeface="Calibri" panose="020F0502020204030204" pitchFamily="34" charset="0"/>
                <a:ea typeface="Calibri" panose="020F0502020204030204" pitchFamily="34" charset="0"/>
                <a:cs typeface="Times New Roman" panose="02020603050405020304" pitchFamily="18" charset="0"/>
              </a:rPr>
              <a:t>Discussing Results: Given our limited data and also biased data, we were able to build three well performing models: two models with ACT &amp; SAT split for Math B111, and one model Math B115 with SAT &amp; ACT combined due to fewer samples. While these results are promising, given we are dealing with a dataset involving various different challenges, we want to invest more time in our research in order to achieve even better results, and potentially a model the university can use to classify incoming students.</a:t>
            </a:r>
          </a:p>
        </p:txBody>
      </p:sp>
      <p:pic>
        <p:nvPicPr>
          <p:cNvPr id="50" name="Picture 49">
            <a:extLst>
              <a:ext uri="{FF2B5EF4-FFF2-40B4-BE49-F238E27FC236}">
                <a16:creationId xmlns:a16="http://schemas.microsoft.com/office/drawing/2014/main" id="{CE65179D-59D9-472C-A2CD-337ACEC4A508}"/>
              </a:ext>
            </a:extLst>
          </p:cNvPr>
          <p:cNvPicPr>
            <a:picLocks noChangeAspect="1"/>
          </p:cNvPicPr>
          <p:nvPr/>
        </p:nvPicPr>
        <p:blipFill>
          <a:blip r:embed="rId7"/>
          <a:stretch>
            <a:fillRect/>
          </a:stretch>
        </p:blipFill>
        <p:spPr>
          <a:xfrm>
            <a:off x="19694444" y="11256545"/>
            <a:ext cx="3960000" cy="3022473"/>
          </a:xfrm>
          <a:prstGeom prst="rect">
            <a:avLst/>
          </a:prstGeom>
        </p:spPr>
      </p:pic>
      <p:pic>
        <p:nvPicPr>
          <p:cNvPr id="51" name="Picture 50">
            <a:extLst>
              <a:ext uri="{FF2B5EF4-FFF2-40B4-BE49-F238E27FC236}">
                <a16:creationId xmlns:a16="http://schemas.microsoft.com/office/drawing/2014/main" id="{BB240F0A-0E4E-F988-A36B-01C1117A4701}"/>
              </a:ext>
            </a:extLst>
          </p:cNvPr>
          <p:cNvPicPr>
            <a:picLocks noChangeAspect="1"/>
          </p:cNvPicPr>
          <p:nvPr/>
        </p:nvPicPr>
        <p:blipFill>
          <a:blip r:embed="rId8"/>
          <a:stretch>
            <a:fillRect/>
          </a:stretch>
        </p:blipFill>
        <p:spPr>
          <a:xfrm>
            <a:off x="19928919" y="7141992"/>
            <a:ext cx="3960000" cy="3022473"/>
          </a:xfrm>
          <a:prstGeom prst="rect">
            <a:avLst/>
          </a:prstGeom>
        </p:spPr>
      </p:pic>
      <p:pic>
        <p:nvPicPr>
          <p:cNvPr id="52" name="Picture 51">
            <a:extLst>
              <a:ext uri="{FF2B5EF4-FFF2-40B4-BE49-F238E27FC236}">
                <a16:creationId xmlns:a16="http://schemas.microsoft.com/office/drawing/2014/main" id="{810F7FB9-27C9-6467-B0E3-F32E51CA1B87}"/>
              </a:ext>
            </a:extLst>
          </p:cNvPr>
          <p:cNvPicPr>
            <a:picLocks noChangeAspect="1"/>
          </p:cNvPicPr>
          <p:nvPr/>
        </p:nvPicPr>
        <p:blipFill>
          <a:blip r:embed="rId9"/>
          <a:stretch>
            <a:fillRect/>
          </a:stretch>
        </p:blipFill>
        <p:spPr>
          <a:xfrm>
            <a:off x="24149701" y="17817535"/>
            <a:ext cx="3960000" cy="2959723"/>
          </a:xfrm>
          <a:prstGeom prst="rect">
            <a:avLst/>
          </a:prstGeom>
        </p:spPr>
      </p:pic>
      <p:graphicFrame>
        <p:nvGraphicFramePr>
          <p:cNvPr id="57" name="Table 56">
            <a:extLst>
              <a:ext uri="{FF2B5EF4-FFF2-40B4-BE49-F238E27FC236}">
                <a16:creationId xmlns:a16="http://schemas.microsoft.com/office/drawing/2014/main" id="{25CC2909-C2D8-4359-5B46-B95984EDC1E7}"/>
              </a:ext>
            </a:extLst>
          </p:cNvPr>
          <p:cNvGraphicFramePr>
            <a:graphicFrameLocks noGrp="1"/>
          </p:cNvGraphicFramePr>
          <p:nvPr>
            <p:extLst>
              <p:ext uri="{D42A27DB-BD31-4B8C-83A1-F6EECF244321}">
                <p14:modId xmlns:p14="http://schemas.microsoft.com/office/powerpoint/2010/main" val="1772263196"/>
              </p:ext>
            </p:extLst>
          </p:nvPr>
        </p:nvGraphicFramePr>
        <p:xfrm>
          <a:off x="20468919" y="10195075"/>
          <a:ext cx="2880000" cy="792480"/>
        </p:xfrm>
        <a:graphic>
          <a:graphicData uri="http://schemas.openxmlformats.org/drawingml/2006/table">
            <a:tbl>
              <a:tblPr firstRow="1" bandRow="1">
                <a:tableStyleId>{5C22544A-7EE6-4342-B048-85BDC9FD1C3A}</a:tableStyleId>
              </a:tblPr>
              <a:tblGrid>
                <a:gridCol w="1557525">
                  <a:extLst>
                    <a:ext uri="{9D8B030D-6E8A-4147-A177-3AD203B41FA5}">
                      <a16:colId xmlns:a16="http://schemas.microsoft.com/office/drawing/2014/main" val="892134554"/>
                    </a:ext>
                  </a:extLst>
                </a:gridCol>
                <a:gridCol w="1322475">
                  <a:extLst>
                    <a:ext uri="{9D8B030D-6E8A-4147-A177-3AD203B41FA5}">
                      <a16:colId xmlns:a16="http://schemas.microsoft.com/office/drawing/2014/main" val="3509841901"/>
                    </a:ext>
                  </a:extLst>
                </a:gridCol>
              </a:tblGrid>
              <a:tr h="133184">
                <a:tc>
                  <a:txBody>
                    <a:bodyPr/>
                    <a:lstStyle/>
                    <a:p>
                      <a:pPr algn="ctr"/>
                      <a:r>
                        <a:rPr lang="en-AT" sz="2000" dirty="0"/>
                        <a:t>Correlation</a:t>
                      </a:r>
                    </a:p>
                  </a:txBody>
                  <a:tcPr anchor="ctr"/>
                </a:tc>
                <a:tc>
                  <a:txBody>
                    <a:bodyPr/>
                    <a:lstStyle/>
                    <a:p>
                      <a:pPr algn="ctr"/>
                      <a:r>
                        <a:rPr lang="en-AT" sz="2000" dirty="0"/>
                        <a:t>P-Value</a:t>
                      </a:r>
                    </a:p>
                  </a:txBody>
                  <a:tcPr anchor="ctr"/>
                </a:tc>
                <a:extLst>
                  <a:ext uri="{0D108BD9-81ED-4DB2-BD59-A6C34878D82A}">
                    <a16:rowId xmlns:a16="http://schemas.microsoft.com/office/drawing/2014/main" val="1268846340"/>
                  </a:ext>
                </a:extLst>
              </a:tr>
              <a:tr h="133184">
                <a:tc>
                  <a:txBody>
                    <a:bodyPr/>
                    <a:lstStyle/>
                    <a:p>
                      <a:pPr algn="ctr"/>
                      <a:r>
                        <a:rPr lang="en-AT" sz="2000" dirty="0"/>
                        <a:t>0.8133</a:t>
                      </a:r>
                    </a:p>
                  </a:txBody>
                  <a:tcPr anchor="ctr"/>
                </a:tc>
                <a:tc>
                  <a:txBody>
                    <a:bodyPr/>
                    <a:lstStyle/>
                    <a:p>
                      <a:pPr algn="ctr"/>
                      <a:r>
                        <a:rPr lang="en-AT" sz="2000" dirty="0"/>
                        <a:t>0.0</a:t>
                      </a:r>
                    </a:p>
                  </a:txBody>
                  <a:tcPr anchor="ctr"/>
                </a:tc>
                <a:extLst>
                  <a:ext uri="{0D108BD9-81ED-4DB2-BD59-A6C34878D82A}">
                    <a16:rowId xmlns:a16="http://schemas.microsoft.com/office/drawing/2014/main" val="486289571"/>
                  </a:ext>
                </a:extLst>
              </a:tr>
            </a:tbl>
          </a:graphicData>
        </a:graphic>
      </p:graphicFrame>
      <p:pic>
        <p:nvPicPr>
          <p:cNvPr id="60" name="Picture 59">
            <a:extLst>
              <a:ext uri="{FF2B5EF4-FFF2-40B4-BE49-F238E27FC236}">
                <a16:creationId xmlns:a16="http://schemas.microsoft.com/office/drawing/2014/main" id="{6C92A2D2-2085-0425-DF0F-4963A4C50B20}"/>
              </a:ext>
            </a:extLst>
          </p:cNvPr>
          <p:cNvPicPr>
            <a:picLocks noChangeAspect="1"/>
          </p:cNvPicPr>
          <p:nvPr/>
        </p:nvPicPr>
        <p:blipFill>
          <a:blip r:embed="rId10"/>
          <a:stretch>
            <a:fillRect/>
          </a:stretch>
        </p:blipFill>
        <p:spPr>
          <a:xfrm>
            <a:off x="15403986" y="14507181"/>
            <a:ext cx="3960000" cy="2970000"/>
          </a:xfrm>
          <a:prstGeom prst="rect">
            <a:avLst/>
          </a:prstGeom>
        </p:spPr>
      </p:pic>
      <p:pic>
        <p:nvPicPr>
          <p:cNvPr id="61" name="Picture 60">
            <a:extLst>
              <a:ext uri="{FF2B5EF4-FFF2-40B4-BE49-F238E27FC236}">
                <a16:creationId xmlns:a16="http://schemas.microsoft.com/office/drawing/2014/main" id="{C76D71E8-1A97-6863-9533-AC0879F8AAE6}"/>
              </a:ext>
            </a:extLst>
          </p:cNvPr>
          <p:cNvPicPr>
            <a:picLocks noChangeAspect="1"/>
          </p:cNvPicPr>
          <p:nvPr/>
        </p:nvPicPr>
        <p:blipFill>
          <a:blip r:embed="rId11"/>
          <a:stretch>
            <a:fillRect/>
          </a:stretch>
        </p:blipFill>
        <p:spPr>
          <a:xfrm>
            <a:off x="19693815" y="14475918"/>
            <a:ext cx="3960000" cy="3001263"/>
          </a:xfrm>
          <a:prstGeom prst="rect">
            <a:avLst/>
          </a:prstGeom>
        </p:spPr>
      </p:pic>
      <p:pic>
        <p:nvPicPr>
          <p:cNvPr id="68" name="Picture 67">
            <a:extLst>
              <a:ext uri="{FF2B5EF4-FFF2-40B4-BE49-F238E27FC236}">
                <a16:creationId xmlns:a16="http://schemas.microsoft.com/office/drawing/2014/main" id="{32D93943-2E65-A8C4-8D3A-4E176BA792F9}"/>
              </a:ext>
            </a:extLst>
          </p:cNvPr>
          <p:cNvPicPr>
            <a:picLocks noChangeAspect="1"/>
          </p:cNvPicPr>
          <p:nvPr/>
        </p:nvPicPr>
        <p:blipFill>
          <a:blip r:embed="rId12"/>
          <a:stretch>
            <a:fillRect/>
          </a:stretch>
        </p:blipFill>
        <p:spPr>
          <a:xfrm>
            <a:off x="15313173" y="7149182"/>
            <a:ext cx="3960000" cy="3001263"/>
          </a:xfrm>
          <a:prstGeom prst="rect">
            <a:avLst/>
          </a:prstGeom>
        </p:spPr>
      </p:pic>
      <p:pic>
        <p:nvPicPr>
          <p:cNvPr id="69" name="Picture 68">
            <a:extLst>
              <a:ext uri="{FF2B5EF4-FFF2-40B4-BE49-F238E27FC236}">
                <a16:creationId xmlns:a16="http://schemas.microsoft.com/office/drawing/2014/main" id="{90226268-7D34-37BA-9BD5-4CA6F44B1166}"/>
              </a:ext>
            </a:extLst>
          </p:cNvPr>
          <p:cNvPicPr>
            <a:picLocks noChangeAspect="1"/>
          </p:cNvPicPr>
          <p:nvPr/>
        </p:nvPicPr>
        <p:blipFill>
          <a:blip r:embed="rId13"/>
          <a:stretch>
            <a:fillRect/>
          </a:stretch>
        </p:blipFill>
        <p:spPr>
          <a:xfrm>
            <a:off x="24149701" y="11249965"/>
            <a:ext cx="3960000" cy="3029053"/>
          </a:xfrm>
          <a:prstGeom prst="rect">
            <a:avLst/>
          </a:prstGeom>
        </p:spPr>
      </p:pic>
      <p:graphicFrame>
        <p:nvGraphicFramePr>
          <p:cNvPr id="70" name="Table 69">
            <a:extLst>
              <a:ext uri="{FF2B5EF4-FFF2-40B4-BE49-F238E27FC236}">
                <a16:creationId xmlns:a16="http://schemas.microsoft.com/office/drawing/2014/main" id="{AD7C111E-643C-FC02-14A8-B2F2CDDB634B}"/>
              </a:ext>
            </a:extLst>
          </p:cNvPr>
          <p:cNvGraphicFramePr>
            <a:graphicFrameLocks noGrp="1"/>
          </p:cNvGraphicFramePr>
          <p:nvPr>
            <p:extLst>
              <p:ext uri="{D42A27DB-BD31-4B8C-83A1-F6EECF244321}">
                <p14:modId xmlns:p14="http://schemas.microsoft.com/office/powerpoint/2010/main" val="1286375378"/>
              </p:ext>
            </p:extLst>
          </p:nvPr>
        </p:nvGraphicFramePr>
        <p:xfrm>
          <a:off x="15943986" y="10164465"/>
          <a:ext cx="2880000" cy="792480"/>
        </p:xfrm>
        <a:graphic>
          <a:graphicData uri="http://schemas.openxmlformats.org/drawingml/2006/table">
            <a:tbl>
              <a:tblPr firstRow="1" bandRow="1">
                <a:tableStyleId>{5C22544A-7EE6-4342-B048-85BDC9FD1C3A}</a:tableStyleId>
              </a:tblPr>
              <a:tblGrid>
                <a:gridCol w="1517046">
                  <a:extLst>
                    <a:ext uri="{9D8B030D-6E8A-4147-A177-3AD203B41FA5}">
                      <a16:colId xmlns:a16="http://schemas.microsoft.com/office/drawing/2014/main" val="892134554"/>
                    </a:ext>
                  </a:extLst>
                </a:gridCol>
                <a:gridCol w="1362954">
                  <a:extLst>
                    <a:ext uri="{9D8B030D-6E8A-4147-A177-3AD203B41FA5}">
                      <a16:colId xmlns:a16="http://schemas.microsoft.com/office/drawing/2014/main" val="3509841901"/>
                    </a:ext>
                  </a:extLst>
                </a:gridCol>
              </a:tblGrid>
              <a:tr h="133184">
                <a:tc>
                  <a:txBody>
                    <a:bodyPr/>
                    <a:lstStyle/>
                    <a:p>
                      <a:pPr algn="ctr"/>
                      <a:r>
                        <a:rPr lang="en-AT" sz="2000" dirty="0"/>
                        <a:t>Correlation</a:t>
                      </a:r>
                    </a:p>
                  </a:txBody>
                  <a:tcPr anchor="ctr"/>
                </a:tc>
                <a:tc>
                  <a:txBody>
                    <a:bodyPr/>
                    <a:lstStyle/>
                    <a:p>
                      <a:pPr algn="ctr"/>
                      <a:r>
                        <a:rPr lang="en-AT" sz="2000" dirty="0"/>
                        <a:t>P-Value</a:t>
                      </a:r>
                    </a:p>
                  </a:txBody>
                  <a:tcPr anchor="ctr"/>
                </a:tc>
                <a:extLst>
                  <a:ext uri="{0D108BD9-81ED-4DB2-BD59-A6C34878D82A}">
                    <a16:rowId xmlns:a16="http://schemas.microsoft.com/office/drawing/2014/main" val="1268846340"/>
                  </a:ext>
                </a:extLst>
              </a:tr>
              <a:tr h="133184">
                <a:tc>
                  <a:txBody>
                    <a:bodyPr/>
                    <a:lstStyle/>
                    <a:p>
                      <a:pPr algn="ctr"/>
                      <a:r>
                        <a:rPr lang="en-AT" sz="2000" dirty="0"/>
                        <a:t>0.8103</a:t>
                      </a:r>
                    </a:p>
                  </a:txBody>
                  <a:tcPr anchor="ctr"/>
                </a:tc>
                <a:tc>
                  <a:txBody>
                    <a:bodyPr/>
                    <a:lstStyle/>
                    <a:p>
                      <a:pPr algn="ctr"/>
                      <a:r>
                        <a:rPr lang="en-AT" sz="2000" dirty="0"/>
                        <a:t>1.1 * 10</a:t>
                      </a:r>
                      <a:r>
                        <a:rPr lang="en-AT" sz="2000" baseline="30000" dirty="0"/>
                        <a:t>-289</a:t>
                      </a:r>
                      <a:endParaRPr lang="en-AT" sz="2000" dirty="0"/>
                    </a:p>
                  </a:txBody>
                  <a:tcPr anchor="ctr"/>
                </a:tc>
                <a:extLst>
                  <a:ext uri="{0D108BD9-81ED-4DB2-BD59-A6C34878D82A}">
                    <a16:rowId xmlns:a16="http://schemas.microsoft.com/office/drawing/2014/main" val="486289571"/>
                  </a:ext>
                </a:extLst>
              </a:tr>
            </a:tbl>
          </a:graphicData>
        </a:graphic>
      </p:graphicFrame>
      <p:pic>
        <p:nvPicPr>
          <p:cNvPr id="71" name="Picture 70">
            <a:extLst>
              <a:ext uri="{FF2B5EF4-FFF2-40B4-BE49-F238E27FC236}">
                <a16:creationId xmlns:a16="http://schemas.microsoft.com/office/drawing/2014/main" id="{EDFFB69B-06FC-1F98-6BC3-AF7228DF3741}"/>
              </a:ext>
            </a:extLst>
          </p:cNvPr>
          <p:cNvPicPr>
            <a:picLocks noChangeAspect="1"/>
          </p:cNvPicPr>
          <p:nvPr/>
        </p:nvPicPr>
        <p:blipFill>
          <a:blip r:embed="rId14"/>
          <a:stretch>
            <a:fillRect/>
          </a:stretch>
        </p:blipFill>
        <p:spPr>
          <a:xfrm>
            <a:off x="15403986" y="17733272"/>
            <a:ext cx="3960000" cy="3043986"/>
          </a:xfrm>
          <a:prstGeom prst="rect">
            <a:avLst/>
          </a:prstGeom>
        </p:spPr>
      </p:pic>
      <p:pic>
        <p:nvPicPr>
          <p:cNvPr id="73" name="Picture 72">
            <a:extLst>
              <a:ext uri="{FF2B5EF4-FFF2-40B4-BE49-F238E27FC236}">
                <a16:creationId xmlns:a16="http://schemas.microsoft.com/office/drawing/2014/main" id="{EDA16225-226B-2C95-D661-4FE8A8111E4E}"/>
              </a:ext>
            </a:extLst>
          </p:cNvPr>
          <p:cNvPicPr>
            <a:picLocks noChangeAspect="1"/>
          </p:cNvPicPr>
          <p:nvPr/>
        </p:nvPicPr>
        <p:blipFill>
          <a:blip r:embed="rId15"/>
          <a:stretch>
            <a:fillRect/>
          </a:stretch>
        </p:blipFill>
        <p:spPr>
          <a:xfrm>
            <a:off x="19693815" y="17733272"/>
            <a:ext cx="3960000" cy="3043986"/>
          </a:xfrm>
          <a:prstGeom prst="rect">
            <a:avLst/>
          </a:prstGeom>
        </p:spPr>
      </p:pic>
      <p:pic>
        <p:nvPicPr>
          <p:cNvPr id="74" name="Picture 73">
            <a:extLst>
              <a:ext uri="{FF2B5EF4-FFF2-40B4-BE49-F238E27FC236}">
                <a16:creationId xmlns:a16="http://schemas.microsoft.com/office/drawing/2014/main" id="{73DFBDF9-0D18-1D16-F9F0-60DFC455447E}"/>
              </a:ext>
            </a:extLst>
          </p:cNvPr>
          <p:cNvPicPr>
            <a:picLocks noChangeAspect="1"/>
          </p:cNvPicPr>
          <p:nvPr/>
        </p:nvPicPr>
        <p:blipFill>
          <a:blip r:embed="rId16"/>
          <a:stretch>
            <a:fillRect/>
          </a:stretch>
        </p:blipFill>
        <p:spPr>
          <a:xfrm>
            <a:off x="24149701" y="14491549"/>
            <a:ext cx="3960000" cy="3001263"/>
          </a:xfrm>
          <a:prstGeom prst="rect">
            <a:avLst/>
          </a:prstGeom>
        </p:spPr>
      </p:pic>
      <p:pic>
        <p:nvPicPr>
          <p:cNvPr id="75" name="Picture 74">
            <a:extLst>
              <a:ext uri="{FF2B5EF4-FFF2-40B4-BE49-F238E27FC236}">
                <a16:creationId xmlns:a16="http://schemas.microsoft.com/office/drawing/2014/main" id="{82BC984D-324F-9823-D438-86237C80270D}"/>
              </a:ext>
            </a:extLst>
          </p:cNvPr>
          <p:cNvPicPr>
            <a:picLocks noChangeAspect="1"/>
          </p:cNvPicPr>
          <p:nvPr/>
        </p:nvPicPr>
        <p:blipFill>
          <a:blip r:embed="rId17"/>
          <a:stretch>
            <a:fillRect/>
          </a:stretch>
        </p:blipFill>
        <p:spPr>
          <a:xfrm>
            <a:off x="15313173" y="11250305"/>
            <a:ext cx="3960000" cy="3001263"/>
          </a:xfrm>
          <a:prstGeom prst="rect">
            <a:avLst/>
          </a:prstGeom>
        </p:spPr>
      </p:pic>
      <p:sp>
        <p:nvSpPr>
          <p:cNvPr id="82" name="TextBox 81">
            <a:extLst>
              <a:ext uri="{FF2B5EF4-FFF2-40B4-BE49-F238E27FC236}">
                <a16:creationId xmlns:a16="http://schemas.microsoft.com/office/drawing/2014/main" id="{60BEF431-386D-FCB8-6AE3-63B8883BE42B}"/>
              </a:ext>
            </a:extLst>
          </p:cNvPr>
          <p:cNvSpPr txBox="1"/>
          <p:nvPr/>
        </p:nvSpPr>
        <p:spPr>
          <a:xfrm>
            <a:off x="29010332" y="7094464"/>
            <a:ext cx="13152682" cy="1815882"/>
          </a:xfrm>
          <a:prstGeom prst="rect">
            <a:avLst/>
          </a:prstGeom>
          <a:noFill/>
        </p:spPr>
        <p:txBody>
          <a:bodyPr wrap="square" rtlCol="0">
            <a:spAutoFit/>
          </a:bodyPr>
          <a:lstStyle/>
          <a:p>
            <a:pPr algn="just"/>
            <a:r>
              <a:rPr lang="en-US" sz="2800" b="0" i="0" u="none" strike="noStrike" dirty="0">
                <a:solidFill>
                  <a:srgbClr val="000000"/>
                </a:solidFill>
                <a:effectLst/>
                <a:latin typeface="Helvetica" pitchFamily="2" charset="0"/>
              </a:rPr>
              <a:t>After doing a feature analysis, the following features were determined to have the strongest influence on the model: High School Percentile, High School Readiness Score and High School Score (from US News), SAT and / or ACT score, and the courses taken in high school and their respective subjects.</a:t>
            </a:r>
          </a:p>
        </p:txBody>
      </p:sp>
      <p:pic>
        <p:nvPicPr>
          <p:cNvPr id="83" name="Picture 82">
            <a:extLst>
              <a:ext uri="{FF2B5EF4-FFF2-40B4-BE49-F238E27FC236}">
                <a16:creationId xmlns:a16="http://schemas.microsoft.com/office/drawing/2014/main" id="{52DAF44D-3A9A-8490-4EF2-900B84050424}"/>
              </a:ext>
            </a:extLst>
          </p:cNvPr>
          <p:cNvPicPr>
            <a:picLocks noChangeAspect="1"/>
          </p:cNvPicPr>
          <p:nvPr/>
        </p:nvPicPr>
        <p:blipFill>
          <a:blip r:embed="rId18"/>
          <a:stretch>
            <a:fillRect/>
          </a:stretch>
        </p:blipFill>
        <p:spPr>
          <a:xfrm>
            <a:off x="21945600" y="21095195"/>
            <a:ext cx="6436800" cy="5239781"/>
          </a:xfrm>
          <a:prstGeom prst="rect">
            <a:avLst/>
          </a:prstGeom>
        </p:spPr>
      </p:pic>
      <p:pic>
        <p:nvPicPr>
          <p:cNvPr id="84" name="Picture 83">
            <a:extLst>
              <a:ext uri="{FF2B5EF4-FFF2-40B4-BE49-F238E27FC236}">
                <a16:creationId xmlns:a16="http://schemas.microsoft.com/office/drawing/2014/main" id="{52FB8E1E-5D78-7221-8423-8ADEB80C19D5}"/>
              </a:ext>
            </a:extLst>
          </p:cNvPr>
          <p:cNvPicPr>
            <a:picLocks noChangeAspect="1"/>
          </p:cNvPicPr>
          <p:nvPr/>
        </p:nvPicPr>
        <p:blipFill>
          <a:blip r:embed="rId19"/>
          <a:stretch>
            <a:fillRect/>
          </a:stretch>
        </p:blipFill>
        <p:spPr>
          <a:xfrm>
            <a:off x="15403986" y="26989949"/>
            <a:ext cx="6437565" cy="5258857"/>
          </a:xfrm>
          <a:prstGeom prst="rect">
            <a:avLst/>
          </a:prstGeom>
        </p:spPr>
      </p:pic>
      <p:pic>
        <p:nvPicPr>
          <p:cNvPr id="85" name="Picture 84">
            <a:extLst>
              <a:ext uri="{FF2B5EF4-FFF2-40B4-BE49-F238E27FC236}">
                <a16:creationId xmlns:a16="http://schemas.microsoft.com/office/drawing/2014/main" id="{BC78A669-221E-3F85-02CB-7026563F5C96}"/>
              </a:ext>
            </a:extLst>
          </p:cNvPr>
          <p:cNvPicPr>
            <a:picLocks noChangeAspect="1"/>
          </p:cNvPicPr>
          <p:nvPr/>
        </p:nvPicPr>
        <p:blipFill>
          <a:blip r:embed="rId20"/>
          <a:stretch>
            <a:fillRect/>
          </a:stretch>
        </p:blipFill>
        <p:spPr>
          <a:xfrm>
            <a:off x="22205508" y="26989950"/>
            <a:ext cx="6436800" cy="5258231"/>
          </a:xfrm>
          <a:prstGeom prst="rect">
            <a:avLst/>
          </a:prstGeom>
        </p:spPr>
      </p:pic>
      <p:graphicFrame>
        <p:nvGraphicFramePr>
          <p:cNvPr id="2" name="Table 1">
            <a:extLst>
              <a:ext uri="{FF2B5EF4-FFF2-40B4-BE49-F238E27FC236}">
                <a16:creationId xmlns:a16="http://schemas.microsoft.com/office/drawing/2014/main" id="{FAA8A905-7B45-C839-11B1-478DFAC120AC}"/>
              </a:ext>
            </a:extLst>
          </p:cNvPr>
          <p:cNvGraphicFramePr>
            <a:graphicFrameLocks noGrp="1"/>
          </p:cNvGraphicFramePr>
          <p:nvPr>
            <p:extLst>
              <p:ext uri="{D42A27DB-BD31-4B8C-83A1-F6EECF244321}">
                <p14:modId xmlns:p14="http://schemas.microsoft.com/office/powerpoint/2010/main" val="1660219437"/>
              </p:ext>
            </p:extLst>
          </p:nvPr>
        </p:nvGraphicFramePr>
        <p:xfrm>
          <a:off x="676275" y="24577893"/>
          <a:ext cx="13239179" cy="7023148"/>
        </p:xfrm>
        <a:graphic>
          <a:graphicData uri="http://schemas.openxmlformats.org/drawingml/2006/table">
            <a:tbl>
              <a:tblPr>
                <a:tableStyleId>{5C22544A-7EE6-4342-B048-85BDC9FD1C3A}</a:tableStyleId>
              </a:tblPr>
              <a:tblGrid>
                <a:gridCol w="1157859">
                  <a:extLst>
                    <a:ext uri="{9D8B030D-6E8A-4147-A177-3AD203B41FA5}">
                      <a16:colId xmlns:a16="http://schemas.microsoft.com/office/drawing/2014/main" val="118304983"/>
                    </a:ext>
                  </a:extLst>
                </a:gridCol>
                <a:gridCol w="606869">
                  <a:extLst>
                    <a:ext uri="{9D8B030D-6E8A-4147-A177-3AD203B41FA5}">
                      <a16:colId xmlns:a16="http://schemas.microsoft.com/office/drawing/2014/main" val="2166573242"/>
                    </a:ext>
                  </a:extLst>
                </a:gridCol>
                <a:gridCol w="1334262">
                  <a:extLst>
                    <a:ext uri="{9D8B030D-6E8A-4147-A177-3AD203B41FA5}">
                      <a16:colId xmlns:a16="http://schemas.microsoft.com/office/drawing/2014/main" val="1422918046"/>
                    </a:ext>
                  </a:extLst>
                </a:gridCol>
                <a:gridCol w="1639253">
                  <a:extLst>
                    <a:ext uri="{9D8B030D-6E8A-4147-A177-3AD203B41FA5}">
                      <a16:colId xmlns:a16="http://schemas.microsoft.com/office/drawing/2014/main" val="3959536127"/>
                    </a:ext>
                  </a:extLst>
                </a:gridCol>
                <a:gridCol w="1640840">
                  <a:extLst>
                    <a:ext uri="{9D8B030D-6E8A-4147-A177-3AD203B41FA5}">
                      <a16:colId xmlns:a16="http://schemas.microsoft.com/office/drawing/2014/main" val="3124716863"/>
                    </a:ext>
                  </a:extLst>
                </a:gridCol>
                <a:gridCol w="830580">
                  <a:extLst>
                    <a:ext uri="{9D8B030D-6E8A-4147-A177-3AD203B41FA5}">
                      <a16:colId xmlns:a16="http://schemas.microsoft.com/office/drawing/2014/main" val="1143421660"/>
                    </a:ext>
                  </a:extLst>
                </a:gridCol>
                <a:gridCol w="1180973">
                  <a:extLst>
                    <a:ext uri="{9D8B030D-6E8A-4147-A177-3AD203B41FA5}">
                      <a16:colId xmlns:a16="http://schemas.microsoft.com/office/drawing/2014/main" val="668783167"/>
                    </a:ext>
                  </a:extLst>
                </a:gridCol>
                <a:gridCol w="1219581">
                  <a:extLst>
                    <a:ext uri="{9D8B030D-6E8A-4147-A177-3AD203B41FA5}">
                      <a16:colId xmlns:a16="http://schemas.microsoft.com/office/drawing/2014/main" val="124084950"/>
                    </a:ext>
                  </a:extLst>
                </a:gridCol>
                <a:gridCol w="1444943">
                  <a:extLst>
                    <a:ext uri="{9D8B030D-6E8A-4147-A177-3AD203B41FA5}">
                      <a16:colId xmlns:a16="http://schemas.microsoft.com/office/drawing/2014/main" val="1633882385"/>
                    </a:ext>
                  </a:extLst>
                </a:gridCol>
                <a:gridCol w="978789">
                  <a:extLst>
                    <a:ext uri="{9D8B030D-6E8A-4147-A177-3AD203B41FA5}">
                      <a16:colId xmlns:a16="http://schemas.microsoft.com/office/drawing/2014/main" val="2525872442"/>
                    </a:ext>
                  </a:extLst>
                </a:gridCol>
                <a:gridCol w="1205230">
                  <a:extLst>
                    <a:ext uri="{9D8B030D-6E8A-4147-A177-3AD203B41FA5}">
                      <a16:colId xmlns:a16="http://schemas.microsoft.com/office/drawing/2014/main" val="1874839448"/>
                    </a:ext>
                  </a:extLst>
                </a:gridCol>
              </a:tblGrid>
              <a:tr h="638468">
                <a:tc>
                  <a:txBody>
                    <a:bodyPr/>
                    <a:lstStyle/>
                    <a:p>
                      <a:pPr algn="ctr" fontAlgn="b"/>
                      <a:r>
                        <a:rPr lang="en-GB" sz="2000" u="none" strike="noStrike">
                          <a:effectLst/>
                        </a:rPr>
                        <a:t>SEMESTER</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YEAR</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dirty="0">
                          <a:effectLst/>
                        </a:rPr>
                        <a:t>COURSE</a:t>
                      </a:r>
                      <a:endParaRPr lang="en-GB"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dirty="0">
                          <a:effectLst/>
                        </a:rPr>
                        <a:t>COURSE GRADE</a:t>
                      </a:r>
                      <a:endParaRPr lang="en-GB"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HS PERCENTILE</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dirty="0">
                          <a:effectLst/>
                        </a:rPr>
                        <a:t>HS GPA</a:t>
                      </a:r>
                      <a:endParaRPr lang="en-GB"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dirty="0">
                          <a:effectLst/>
                        </a:rPr>
                        <a:t>SAT SCORE</a:t>
                      </a:r>
                      <a:endParaRPr lang="en-GB"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dirty="0">
                          <a:effectLst/>
                        </a:rPr>
                        <a:t>ACT SCORE</a:t>
                      </a:r>
                      <a:endParaRPr lang="en-GB"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dirty="0">
                          <a:effectLst/>
                        </a:rPr>
                        <a:t>HS Readiness</a:t>
                      </a:r>
                      <a:endParaRPr lang="en-GB"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dirty="0">
                          <a:effectLst/>
                        </a:rPr>
                        <a:t>HS Score</a:t>
                      </a:r>
                      <a:endParaRPr lang="en-GB"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dirty="0">
                          <a:effectLst/>
                        </a:rPr>
                        <a:t>PASS / FAIL</a:t>
                      </a:r>
                      <a:endParaRPr lang="en-GB"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264432288"/>
                  </a:ext>
                </a:extLst>
              </a:tr>
              <a:tr h="638468">
                <a:tc>
                  <a:txBody>
                    <a:bodyPr/>
                    <a:lstStyle/>
                    <a:p>
                      <a:pPr algn="ctr" fontAlgn="b"/>
                      <a:r>
                        <a:rPr lang="en-GB" sz="2000" u="none" strike="noStrike">
                          <a:effectLst/>
                        </a:rPr>
                        <a:t>Fall</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2017</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MATHB111</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F</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54</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2.925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 </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15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7.5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27.5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0</a:t>
                      </a:r>
                      <a:endParaRPr lang="en-AT"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58324992"/>
                  </a:ext>
                </a:extLst>
              </a:tr>
              <a:tr h="638468">
                <a:tc>
                  <a:txBody>
                    <a:bodyPr/>
                    <a:lstStyle/>
                    <a:p>
                      <a:pPr algn="ctr" fontAlgn="b"/>
                      <a:r>
                        <a:rPr lang="en-GB" sz="2000" u="none" strike="noStrike">
                          <a:effectLst/>
                        </a:rPr>
                        <a:t>Fall</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2017</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MATHB111</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B</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44</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3.208</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430</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 </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32.5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87.5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1</a:t>
                      </a:r>
                      <a:endParaRPr lang="en-AT"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50282451"/>
                  </a:ext>
                </a:extLst>
              </a:tr>
              <a:tr h="638468">
                <a:tc>
                  <a:txBody>
                    <a:bodyPr/>
                    <a:lstStyle/>
                    <a:p>
                      <a:pPr algn="ctr" fontAlgn="b"/>
                      <a:r>
                        <a:rPr lang="en-GB" sz="2000" u="none" strike="noStrike">
                          <a:effectLst/>
                        </a:rPr>
                        <a:t>Fall</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2017</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MATHB111L</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A</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87</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3.89</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530</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 </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17.5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57.5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1</a:t>
                      </a:r>
                      <a:endParaRPr lang="en-AT"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40983133"/>
                  </a:ext>
                </a:extLst>
              </a:tr>
              <a:tr h="638468">
                <a:tc>
                  <a:txBody>
                    <a:bodyPr/>
                    <a:lstStyle/>
                    <a:p>
                      <a:pPr algn="ctr" fontAlgn="b"/>
                      <a:r>
                        <a:rPr lang="en-GB" sz="2000" u="none" strike="noStrike">
                          <a:effectLst/>
                        </a:rPr>
                        <a:t>Fall</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2017</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MATHB101</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W</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74</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3.669</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390</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 </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17.5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27.5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0</a:t>
                      </a:r>
                      <a:endParaRPr lang="en-AT"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09372828"/>
                  </a:ext>
                </a:extLst>
              </a:tr>
              <a:tr h="638468">
                <a:tc>
                  <a:txBody>
                    <a:bodyPr/>
                    <a:lstStyle/>
                    <a:p>
                      <a:pPr algn="ctr" fontAlgn="b"/>
                      <a:r>
                        <a:rPr lang="en-GB" sz="2000" u="none" strike="noStrike">
                          <a:effectLst/>
                        </a:rPr>
                        <a:t>Fall</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2017</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MATHB111</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D+</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0</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2.28</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500</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 </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27.5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72.5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0</a:t>
                      </a:r>
                      <a:endParaRPr lang="en-AT"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46347833"/>
                  </a:ext>
                </a:extLst>
              </a:tr>
              <a:tr h="638468">
                <a:tc>
                  <a:txBody>
                    <a:bodyPr/>
                    <a:lstStyle/>
                    <a:p>
                      <a:pPr algn="ctr" fontAlgn="b"/>
                      <a:r>
                        <a:rPr lang="en-GB" sz="2000" u="none" strike="noStrike">
                          <a:effectLst/>
                        </a:rPr>
                        <a:t>Spring</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2017</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MATHB101</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B+</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67</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3.093</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450</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 </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27.5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1</a:t>
                      </a:r>
                      <a:endParaRPr lang="en-AT"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795715644"/>
                  </a:ext>
                </a:extLst>
              </a:tr>
              <a:tr h="638468">
                <a:tc>
                  <a:txBody>
                    <a:bodyPr/>
                    <a:lstStyle/>
                    <a:p>
                      <a:pPr algn="ctr" fontAlgn="b"/>
                      <a:r>
                        <a:rPr lang="en-GB" sz="2000" u="none" strike="noStrike">
                          <a:effectLst/>
                        </a:rPr>
                        <a:t>Fall</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2017</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MATHB111L</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A</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24</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3.83</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540</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 </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 </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 </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1</a:t>
                      </a:r>
                      <a:endParaRPr lang="en-AT"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89105362"/>
                  </a:ext>
                </a:extLst>
              </a:tr>
              <a:tr h="638468">
                <a:tc>
                  <a:txBody>
                    <a:bodyPr/>
                    <a:lstStyle/>
                    <a:p>
                      <a:pPr algn="ctr" fontAlgn="b"/>
                      <a:r>
                        <a:rPr lang="en-GB" sz="2000" u="none" strike="noStrike">
                          <a:effectLst/>
                        </a:rPr>
                        <a:t>Fall</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2017</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MATHB111</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A</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92</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4.658</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 </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24</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42.5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1</a:t>
                      </a:r>
                      <a:endParaRPr lang="en-AT"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84580829"/>
                  </a:ext>
                </a:extLst>
              </a:tr>
              <a:tr h="638468">
                <a:tc>
                  <a:txBody>
                    <a:bodyPr/>
                    <a:lstStyle/>
                    <a:p>
                      <a:pPr algn="ctr" fontAlgn="b"/>
                      <a:r>
                        <a:rPr lang="en-GB" sz="2000" u="none" strike="noStrike">
                          <a:effectLst/>
                        </a:rPr>
                        <a:t>Spring</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2017</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MATHB111</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A</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86</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4.16</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540</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24</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17.5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77.5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1</a:t>
                      </a:r>
                      <a:endParaRPr lang="en-AT"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56058368"/>
                  </a:ext>
                </a:extLst>
              </a:tr>
              <a:tr h="638468">
                <a:tc>
                  <a:txBody>
                    <a:bodyPr/>
                    <a:lstStyle/>
                    <a:p>
                      <a:pPr algn="ctr" fontAlgn="b"/>
                      <a:r>
                        <a:rPr lang="en-GB" sz="2000" u="none" strike="noStrike">
                          <a:effectLst/>
                        </a:rPr>
                        <a:t>Fall</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2017</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MATHB221</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2000" u="none" strike="noStrike">
                          <a:effectLst/>
                        </a:rPr>
                        <a:t>F</a:t>
                      </a:r>
                      <a:endParaRPr lang="en-GB"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dirty="0">
                          <a:effectLst/>
                        </a:rPr>
                        <a:t>27</a:t>
                      </a:r>
                      <a:endParaRPr lang="en-AT"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3.22</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 </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17</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2.5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a:effectLst/>
                        </a:rPr>
                        <a:t>37.5</a:t>
                      </a:r>
                      <a:endParaRPr lang="en-AT" sz="20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AT" sz="2000" u="none" strike="noStrike" dirty="0">
                          <a:effectLst/>
                        </a:rPr>
                        <a:t>0</a:t>
                      </a:r>
                      <a:endParaRPr lang="en-AT"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214248982"/>
                  </a:ext>
                </a:extLst>
              </a:tr>
            </a:tbl>
          </a:graphicData>
        </a:graphic>
      </p:graphicFrame>
      <p:grpSp>
        <p:nvGrpSpPr>
          <p:cNvPr id="3" name="Group 2">
            <a:extLst>
              <a:ext uri="{FF2B5EF4-FFF2-40B4-BE49-F238E27FC236}">
                <a16:creationId xmlns:a16="http://schemas.microsoft.com/office/drawing/2014/main" id="{3300E0BD-A2BF-F438-AC8A-D43B958B8CAE}"/>
              </a:ext>
            </a:extLst>
          </p:cNvPr>
          <p:cNvGrpSpPr/>
          <p:nvPr/>
        </p:nvGrpSpPr>
        <p:grpSpPr>
          <a:xfrm>
            <a:off x="28643073" y="9034257"/>
            <a:ext cx="14040000" cy="4000076"/>
            <a:chOff x="28643073" y="10131537"/>
            <a:chExt cx="14040000" cy="4000076"/>
          </a:xfrm>
        </p:grpSpPr>
        <p:pic>
          <p:nvPicPr>
            <p:cNvPr id="5" name="Picture 4">
              <a:extLst>
                <a:ext uri="{FF2B5EF4-FFF2-40B4-BE49-F238E27FC236}">
                  <a16:creationId xmlns:a16="http://schemas.microsoft.com/office/drawing/2014/main" id="{8A8B4176-4800-8982-4ECE-AE45A11923C1}"/>
                </a:ext>
              </a:extLst>
            </p:cNvPr>
            <p:cNvPicPr>
              <a:picLocks noChangeAspect="1"/>
            </p:cNvPicPr>
            <p:nvPr/>
          </p:nvPicPr>
          <p:blipFill>
            <a:blip r:embed="rId21"/>
            <a:stretch>
              <a:fillRect/>
            </a:stretch>
          </p:blipFill>
          <p:spPr>
            <a:xfrm>
              <a:off x="28643073" y="10131538"/>
              <a:ext cx="4680000" cy="4000075"/>
            </a:xfrm>
            <a:prstGeom prst="rect">
              <a:avLst/>
            </a:prstGeom>
          </p:spPr>
        </p:pic>
        <p:pic>
          <p:nvPicPr>
            <p:cNvPr id="16" name="Picture 15">
              <a:extLst>
                <a:ext uri="{FF2B5EF4-FFF2-40B4-BE49-F238E27FC236}">
                  <a16:creationId xmlns:a16="http://schemas.microsoft.com/office/drawing/2014/main" id="{8D1FFECB-6FA7-7A7A-0E38-91F6C20C194A}"/>
                </a:ext>
              </a:extLst>
            </p:cNvPr>
            <p:cNvPicPr>
              <a:picLocks noChangeAspect="1"/>
            </p:cNvPicPr>
            <p:nvPr/>
          </p:nvPicPr>
          <p:blipFill>
            <a:blip r:embed="rId22"/>
            <a:stretch>
              <a:fillRect/>
            </a:stretch>
          </p:blipFill>
          <p:spPr>
            <a:xfrm>
              <a:off x="38003073" y="10131537"/>
              <a:ext cx="4680000" cy="4000075"/>
            </a:xfrm>
            <a:prstGeom prst="rect">
              <a:avLst/>
            </a:prstGeom>
          </p:spPr>
        </p:pic>
        <p:pic>
          <p:nvPicPr>
            <p:cNvPr id="19" name="Picture 18">
              <a:extLst>
                <a:ext uri="{FF2B5EF4-FFF2-40B4-BE49-F238E27FC236}">
                  <a16:creationId xmlns:a16="http://schemas.microsoft.com/office/drawing/2014/main" id="{0C3C0AFE-AF46-190E-D73F-5C4FA76C8660}"/>
                </a:ext>
              </a:extLst>
            </p:cNvPr>
            <p:cNvPicPr>
              <a:picLocks noChangeAspect="1"/>
            </p:cNvPicPr>
            <p:nvPr/>
          </p:nvPicPr>
          <p:blipFill>
            <a:blip r:embed="rId23"/>
            <a:stretch>
              <a:fillRect/>
            </a:stretch>
          </p:blipFill>
          <p:spPr>
            <a:xfrm>
              <a:off x="33323073" y="10131537"/>
              <a:ext cx="4680000" cy="4000075"/>
            </a:xfrm>
            <a:prstGeom prst="rect">
              <a:avLst/>
            </a:prstGeom>
          </p:spPr>
        </p:pic>
      </p:grpSp>
      <p:graphicFrame>
        <p:nvGraphicFramePr>
          <p:cNvPr id="9" name="Table 8">
            <a:extLst>
              <a:ext uri="{FF2B5EF4-FFF2-40B4-BE49-F238E27FC236}">
                <a16:creationId xmlns:a16="http://schemas.microsoft.com/office/drawing/2014/main" id="{8F43FB86-884F-C444-C17D-2B41C478014A}"/>
              </a:ext>
            </a:extLst>
          </p:cNvPr>
          <p:cNvGraphicFramePr>
            <a:graphicFrameLocks noGrp="1"/>
          </p:cNvGraphicFramePr>
          <p:nvPr>
            <p:extLst>
              <p:ext uri="{D42A27DB-BD31-4B8C-83A1-F6EECF244321}">
                <p14:modId xmlns:p14="http://schemas.microsoft.com/office/powerpoint/2010/main" val="2736458168"/>
              </p:ext>
            </p:extLst>
          </p:nvPr>
        </p:nvGraphicFramePr>
        <p:xfrm>
          <a:off x="24994833" y="10164465"/>
          <a:ext cx="2880000" cy="792480"/>
        </p:xfrm>
        <a:graphic>
          <a:graphicData uri="http://schemas.openxmlformats.org/drawingml/2006/table">
            <a:tbl>
              <a:tblPr firstRow="1" bandRow="1">
                <a:tableStyleId>{5C22544A-7EE6-4342-B048-85BDC9FD1C3A}</a:tableStyleId>
              </a:tblPr>
              <a:tblGrid>
                <a:gridCol w="1441665">
                  <a:extLst>
                    <a:ext uri="{9D8B030D-6E8A-4147-A177-3AD203B41FA5}">
                      <a16:colId xmlns:a16="http://schemas.microsoft.com/office/drawing/2014/main" val="892134554"/>
                    </a:ext>
                  </a:extLst>
                </a:gridCol>
                <a:gridCol w="1438335">
                  <a:extLst>
                    <a:ext uri="{9D8B030D-6E8A-4147-A177-3AD203B41FA5}">
                      <a16:colId xmlns:a16="http://schemas.microsoft.com/office/drawing/2014/main" val="3509841901"/>
                    </a:ext>
                  </a:extLst>
                </a:gridCol>
              </a:tblGrid>
              <a:tr h="133184">
                <a:tc>
                  <a:txBody>
                    <a:bodyPr/>
                    <a:lstStyle/>
                    <a:p>
                      <a:pPr algn="ctr"/>
                      <a:r>
                        <a:rPr lang="en-AT" sz="2000" dirty="0"/>
                        <a:t>Correlation</a:t>
                      </a:r>
                    </a:p>
                  </a:txBody>
                  <a:tcPr anchor="ctr"/>
                </a:tc>
                <a:tc>
                  <a:txBody>
                    <a:bodyPr/>
                    <a:lstStyle/>
                    <a:p>
                      <a:pPr algn="ctr"/>
                      <a:r>
                        <a:rPr lang="en-AT" sz="2000" dirty="0"/>
                        <a:t>P-Value</a:t>
                      </a:r>
                    </a:p>
                  </a:txBody>
                  <a:tcPr anchor="ctr"/>
                </a:tc>
                <a:extLst>
                  <a:ext uri="{0D108BD9-81ED-4DB2-BD59-A6C34878D82A}">
                    <a16:rowId xmlns:a16="http://schemas.microsoft.com/office/drawing/2014/main" val="1268846340"/>
                  </a:ext>
                </a:extLst>
              </a:tr>
              <a:tr h="133184">
                <a:tc>
                  <a:txBody>
                    <a:bodyPr/>
                    <a:lstStyle/>
                    <a:p>
                      <a:pPr algn="ctr"/>
                      <a:r>
                        <a:rPr lang="en-AT" sz="2000" dirty="0"/>
                        <a:t>0.3362</a:t>
                      </a:r>
                    </a:p>
                  </a:txBody>
                  <a:tcPr anchor="ctr"/>
                </a:tc>
                <a:tc>
                  <a:txBody>
                    <a:bodyPr/>
                    <a:lstStyle/>
                    <a:p>
                      <a:pPr algn="ctr"/>
                      <a:r>
                        <a:rPr lang="en-AT" sz="2000" dirty="0"/>
                        <a:t>1.4 * 10</a:t>
                      </a:r>
                      <a:r>
                        <a:rPr lang="en-AT" sz="2000" baseline="30000" dirty="0"/>
                        <a:t>-35</a:t>
                      </a:r>
                      <a:endParaRPr lang="en-AT" sz="2000" dirty="0"/>
                    </a:p>
                  </a:txBody>
                  <a:tcPr anchor="ctr"/>
                </a:tc>
                <a:extLst>
                  <a:ext uri="{0D108BD9-81ED-4DB2-BD59-A6C34878D82A}">
                    <a16:rowId xmlns:a16="http://schemas.microsoft.com/office/drawing/2014/main" val="486289571"/>
                  </a:ext>
                </a:extLst>
              </a:tr>
            </a:tbl>
          </a:graphicData>
        </a:graphic>
      </p:graphicFrame>
      <p:pic>
        <p:nvPicPr>
          <p:cNvPr id="12" name="Picture 11">
            <a:extLst>
              <a:ext uri="{FF2B5EF4-FFF2-40B4-BE49-F238E27FC236}">
                <a16:creationId xmlns:a16="http://schemas.microsoft.com/office/drawing/2014/main" id="{02650E83-F2BC-05A0-9765-DBDA62877F1F}"/>
              </a:ext>
            </a:extLst>
          </p:cNvPr>
          <p:cNvPicPr>
            <a:picLocks noChangeAspect="1"/>
          </p:cNvPicPr>
          <p:nvPr/>
        </p:nvPicPr>
        <p:blipFill>
          <a:blip r:embed="rId24"/>
          <a:stretch>
            <a:fillRect/>
          </a:stretch>
        </p:blipFill>
        <p:spPr>
          <a:xfrm>
            <a:off x="24149701" y="7141992"/>
            <a:ext cx="3960000" cy="3022473"/>
          </a:xfrm>
          <a:prstGeom prst="rect">
            <a:avLst/>
          </a:prstGeom>
        </p:spPr>
      </p:pic>
      <p:graphicFrame>
        <p:nvGraphicFramePr>
          <p:cNvPr id="13" name="Table 12">
            <a:extLst>
              <a:ext uri="{FF2B5EF4-FFF2-40B4-BE49-F238E27FC236}">
                <a16:creationId xmlns:a16="http://schemas.microsoft.com/office/drawing/2014/main" id="{49B0C75D-46C5-6493-65AB-0CB23B4343B6}"/>
              </a:ext>
            </a:extLst>
          </p:cNvPr>
          <p:cNvGraphicFramePr>
            <a:graphicFrameLocks noGrp="1"/>
          </p:cNvGraphicFramePr>
          <p:nvPr>
            <p:extLst>
              <p:ext uri="{D42A27DB-BD31-4B8C-83A1-F6EECF244321}">
                <p14:modId xmlns:p14="http://schemas.microsoft.com/office/powerpoint/2010/main" val="761596957"/>
              </p:ext>
            </p:extLst>
          </p:nvPr>
        </p:nvGraphicFramePr>
        <p:xfrm>
          <a:off x="29859274" y="13071341"/>
          <a:ext cx="1923526" cy="1036320"/>
        </p:xfrm>
        <a:graphic>
          <a:graphicData uri="http://schemas.openxmlformats.org/drawingml/2006/table">
            <a:tbl>
              <a:tblPr firstRow="1" bandRow="1">
                <a:tableStyleId>{5C22544A-7EE6-4342-B048-85BDC9FD1C3A}</a:tableStyleId>
              </a:tblPr>
              <a:tblGrid>
                <a:gridCol w="1923526">
                  <a:extLst>
                    <a:ext uri="{9D8B030D-6E8A-4147-A177-3AD203B41FA5}">
                      <a16:colId xmlns:a16="http://schemas.microsoft.com/office/drawing/2014/main" val="342293643"/>
                    </a:ext>
                  </a:extLst>
                </a:gridCol>
              </a:tblGrid>
              <a:tr h="518160">
                <a:tc>
                  <a:txBody>
                    <a:bodyPr/>
                    <a:lstStyle/>
                    <a:p>
                      <a:pPr algn="ctr"/>
                      <a:r>
                        <a:rPr lang="en-AT" sz="2800" dirty="0"/>
                        <a:t>Accuracy</a:t>
                      </a:r>
                    </a:p>
                  </a:txBody>
                  <a:tcPr anchor="ctr"/>
                </a:tc>
                <a:extLst>
                  <a:ext uri="{0D108BD9-81ED-4DB2-BD59-A6C34878D82A}">
                    <a16:rowId xmlns:a16="http://schemas.microsoft.com/office/drawing/2014/main" val="1906709634"/>
                  </a:ext>
                </a:extLst>
              </a:tr>
              <a:tr h="518160">
                <a:tc>
                  <a:txBody>
                    <a:bodyPr/>
                    <a:lstStyle/>
                    <a:p>
                      <a:pPr algn="ctr"/>
                      <a:r>
                        <a:rPr lang="en-AT" sz="2800" dirty="0"/>
                        <a:t>77.33 %</a:t>
                      </a:r>
                    </a:p>
                  </a:txBody>
                  <a:tcPr anchor="ctr"/>
                </a:tc>
                <a:extLst>
                  <a:ext uri="{0D108BD9-81ED-4DB2-BD59-A6C34878D82A}">
                    <a16:rowId xmlns:a16="http://schemas.microsoft.com/office/drawing/2014/main" val="2819392754"/>
                  </a:ext>
                </a:extLst>
              </a:tr>
            </a:tbl>
          </a:graphicData>
        </a:graphic>
      </p:graphicFrame>
      <p:graphicFrame>
        <p:nvGraphicFramePr>
          <p:cNvPr id="15" name="Table 14">
            <a:extLst>
              <a:ext uri="{FF2B5EF4-FFF2-40B4-BE49-F238E27FC236}">
                <a16:creationId xmlns:a16="http://schemas.microsoft.com/office/drawing/2014/main" id="{65A48D91-D57B-DC63-5AA1-E38B0FE88ADE}"/>
              </a:ext>
            </a:extLst>
          </p:cNvPr>
          <p:cNvGraphicFramePr>
            <a:graphicFrameLocks noGrp="1"/>
          </p:cNvGraphicFramePr>
          <p:nvPr>
            <p:extLst>
              <p:ext uri="{D42A27DB-BD31-4B8C-83A1-F6EECF244321}">
                <p14:modId xmlns:p14="http://schemas.microsoft.com/office/powerpoint/2010/main" val="1355259571"/>
              </p:ext>
            </p:extLst>
          </p:nvPr>
        </p:nvGraphicFramePr>
        <p:xfrm>
          <a:off x="34692498" y="13071341"/>
          <a:ext cx="1923526" cy="1036320"/>
        </p:xfrm>
        <a:graphic>
          <a:graphicData uri="http://schemas.openxmlformats.org/drawingml/2006/table">
            <a:tbl>
              <a:tblPr firstRow="1" bandRow="1">
                <a:tableStyleId>{5C22544A-7EE6-4342-B048-85BDC9FD1C3A}</a:tableStyleId>
              </a:tblPr>
              <a:tblGrid>
                <a:gridCol w="1923526">
                  <a:extLst>
                    <a:ext uri="{9D8B030D-6E8A-4147-A177-3AD203B41FA5}">
                      <a16:colId xmlns:a16="http://schemas.microsoft.com/office/drawing/2014/main" val="342293643"/>
                    </a:ext>
                  </a:extLst>
                </a:gridCol>
              </a:tblGrid>
              <a:tr h="518160">
                <a:tc>
                  <a:txBody>
                    <a:bodyPr/>
                    <a:lstStyle/>
                    <a:p>
                      <a:pPr algn="ctr"/>
                      <a:r>
                        <a:rPr lang="en-AT" sz="2800" dirty="0"/>
                        <a:t>Accuracy</a:t>
                      </a:r>
                    </a:p>
                  </a:txBody>
                  <a:tcPr anchor="ctr"/>
                </a:tc>
                <a:extLst>
                  <a:ext uri="{0D108BD9-81ED-4DB2-BD59-A6C34878D82A}">
                    <a16:rowId xmlns:a16="http://schemas.microsoft.com/office/drawing/2014/main" val="1906709634"/>
                  </a:ext>
                </a:extLst>
              </a:tr>
              <a:tr h="518160">
                <a:tc>
                  <a:txBody>
                    <a:bodyPr/>
                    <a:lstStyle/>
                    <a:p>
                      <a:pPr algn="ctr"/>
                      <a:r>
                        <a:rPr lang="en-AT" sz="2800" dirty="0"/>
                        <a:t>79.56 %</a:t>
                      </a:r>
                    </a:p>
                  </a:txBody>
                  <a:tcPr anchor="ctr"/>
                </a:tc>
                <a:extLst>
                  <a:ext uri="{0D108BD9-81ED-4DB2-BD59-A6C34878D82A}">
                    <a16:rowId xmlns:a16="http://schemas.microsoft.com/office/drawing/2014/main" val="2819392754"/>
                  </a:ext>
                </a:extLst>
              </a:tr>
            </a:tbl>
          </a:graphicData>
        </a:graphic>
      </p:graphicFrame>
      <p:graphicFrame>
        <p:nvGraphicFramePr>
          <p:cNvPr id="17" name="Table 16">
            <a:extLst>
              <a:ext uri="{FF2B5EF4-FFF2-40B4-BE49-F238E27FC236}">
                <a16:creationId xmlns:a16="http://schemas.microsoft.com/office/drawing/2014/main" id="{E949823B-53CA-754F-0256-FA8DE7C018F8}"/>
              </a:ext>
            </a:extLst>
          </p:cNvPr>
          <p:cNvGraphicFramePr>
            <a:graphicFrameLocks noGrp="1"/>
          </p:cNvGraphicFramePr>
          <p:nvPr>
            <p:extLst>
              <p:ext uri="{D42A27DB-BD31-4B8C-83A1-F6EECF244321}">
                <p14:modId xmlns:p14="http://schemas.microsoft.com/office/powerpoint/2010/main" val="547655261"/>
              </p:ext>
            </p:extLst>
          </p:nvPr>
        </p:nvGraphicFramePr>
        <p:xfrm>
          <a:off x="39381310" y="13071341"/>
          <a:ext cx="1923526" cy="1036320"/>
        </p:xfrm>
        <a:graphic>
          <a:graphicData uri="http://schemas.openxmlformats.org/drawingml/2006/table">
            <a:tbl>
              <a:tblPr firstRow="1" bandRow="1">
                <a:tableStyleId>{5C22544A-7EE6-4342-B048-85BDC9FD1C3A}</a:tableStyleId>
              </a:tblPr>
              <a:tblGrid>
                <a:gridCol w="1923526">
                  <a:extLst>
                    <a:ext uri="{9D8B030D-6E8A-4147-A177-3AD203B41FA5}">
                      <a16:colId xmlns:a16="http://schemas.microsoft.com/office/drawing/2014/main" val="342293643"/>
                    </a:ext>
                  </a:extLst>
                </a:gridCol>
              </a:tblGrid>
              <a:tr h="518160">
                <a:tc>
                  <a:txBody>
                    <a:bodyPr/>
                    <a:lstStyle/>
                    <a:p>
                      <a:pPr algn="ctr"/>
                      <a:r>
                        <a:rPr lang="en-AT" sz="2800" dirty="0"/>
                        <a:t>Accuracy</a:t>
                      </a:r>
                    </a:p>
                  </a:txBody>
                  <a:tcPr anchor="ctr"/>
                </a:tc>
                <a:extLst>
                  <a:ext uri="{0D108BD9-81ED-4DB2-BD59-A6C34878D82A}">
                    <a16:rowId xmlns:a16="http://schemas.microsoft.com/office/drawing/2014/main" val="1906709634"/>
                  </a:ext>
                </a:extLst>
              </a:tr>
              <a:tr h="518160">
                <a:tc>
                  <a:txBody>
                    <a:bodyPr/>
                    <a:lstStyle/>
                    <a:p>
                      <a:pPr algn="ctr"/>
                      <a:r>
                        <a:rPr lang="en-AT" sz="2800" dirty="0"/>
                        <a:t>89.28 %</a:t>
                      </a:r>
                    </a:p>
                  </a:txBody>
                  <a:tcPr anchor="ctr"/>
                </a:tc>
                <a:extLst>
                  <a:ext uri="{0D108BD9-81ED-4DB2-BD59-A6C34878D82A}">
                    <a16:rowId xmlns:a16="http://schemas.microsoft.com/office/drawing/2014/main" val="2819392754"/>
                  </a:ext>
                </a:extLst>
              </a:tr>
            </a:tbl>
          </a:graphicData>
        </a:graphic>
      </p:graphicFrame>
      <p:pic>
        <p:nvPicPr>
          <p:cNvPr id="23" name="Picture 22">
            <a:extLst>
              <a:ext uri="{FF2B5EF4-FFF2-40B4-BE49-F238E27FC236}">
                <a16:creationId xmlns:a16="http://schemas.microsoft.com/office/drawing/2014/main" id="{D671FD54-9A51-CDEE-655C-36EFAA8CBD3C}"/>
              </a:ext>
            </a:extLst>
          </p:cNvPr>
          <p:cNvPicPr>
            <a:picLocks noChangeAspect="1"/>
          </p:cNvPicPr>
          <p:nvPr/>
        </p:nvPicPr>
        <p:blipFill>
          <a:blip r:embed="rId25"/>
          <a:stretch>
            <a:fillRect/>
          </a:stretch>
        </p:blipFill>
        <p:spPr>
          <a:xfrm>
            <a:off x="15313173" y="21095195"/>
            <a:ext cx="6436800" cy="5894754"/>
          </a:xfrm>
          <a:prstGeom prst="rect">
            <a:avLst/>
          </a:prstGeom>
        </p:spPr>
      </p:pic>
    </p:spTree>
    <p:extLst>
      <p:ext uri="{BB962C8B-B14F-4D97-AF65-F5344CB8AC3E}">
        <p14:creationId xmlns:p14="http://schemas.microsoft.com/office/powerpoint/2010/main" val="1000354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F9304625AE6F43AF8776567774E279" ma:contentTypeVersion="15" ma:contentTypeDescription="Create a new document." ma:contentTypeScope="" ma:versionID="89c6a8111924d99a09b1bdda3fbb9233">
  <xsd:schema xmlns:xsd="http://www.w3.org/2001/XMLSchema" xmlns:xs="http://www.w3.org/2001/XMLSchema" xmlns:p="http://schemas.microsoft.com/office/2006/metadata/properties" xmlns:ns3="c8f56888-a521-4b21-ba3e-521766e52b1d" xmlns:ns4="8fc02949-c4af-4f0f-b8fb-bd51dde0cc5d" targetNamespace="http://schemas.microsoft.com/office/2006/metadata/properties" ma:root="true" ma:fieldsID="39ef6ef018009ffb569048e1f3138af3" ns3:_="" ns4:_="">
    <xsd:import namespace="c8f56888-a521-4b21-ba3e-521766e52b1d"/>
    <xsd:import namespace="8fc02949-c4af-4f0f-b8fb-bd51dde0cc5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element ref="ns4:MediaServiceGenerationTime" minOccurs="0"/>
                <xsd:element ref="ns4:MediaServiceEventHashCode" minOccurs="0"/>
                <xsd:element ref="ns4:MediaServiceOCR" minOccurs="0"/>
                <xsd:element ref="ns4:_activity"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f56888-a521-4b21-ba3e-521766e52b1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c02949-c4af-4f0f-b8fb-bd51dde0cc5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fc02949-c4af-4f0f-b8fb-bd51dde0cc5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2D369C-5594-4D3D-A457-B2D1704E00BA}">
  <ds:schemaRefs>
    <ds:schemaRef ds:uri="8fc02949-c4af-4f0f-b8fb-bd51dde0cc5d"/>
    <ds:schemaRef ds:uri="c8f56888-a521-4b21-ba3e-521766e52b1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AFEC4EA-C4FB-4563-A2A4-9899F7372859}">
  <ds:schemaRefs>
    <ds:schemaRef ds:uri="http://www.w3.org/XML/1998/namespace"/>
    <ds:schemaRef ds:uri="http://schemas.microsoft.com/office/2006/metadata/properties"/>
    <ds:schemaRef ds:uri="http://schemas.microsoft.com/office/2006/documentManagement/types"/>
    <ds:schemaRef ds:uri="8fc02949-c4af-4f0f-b8fb-bd51dde0cc5d"/>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c8f56888-a521-4b21-ba3e-521766e52b1d"/>
  </ds:schemaRefs>
</ds:datastoreItem>
</file>

<file path=customXml/itemProps3.xml><?xml version="1.0" encoding="utf-8"?>
<ds:datastoreItem xmlns:ds="http://schemas.openxmlformats.org/officeDocument/2006/customXml" ds:itemID="{1304A8D9-E7F3-489A-8EBB-755725F481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4934</TotalTime>
  <Words>1177</Words>
  <Application>Microsoft Macintosh PowerPoint</Application>
  <PresentationFormat>Custom</PresentationFormat>
  <Paragraphs>180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vt:lpstr>
      <vt:lpstr>Office Theme</vt:lpstr>
      <vt:lpstr>PowerPoint Presentation</vt:lpstr>
    </vt:vector>
  </TitlesOfParts>
  <Company>University of South Carolina Beaufort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USCB</dc:creator>
  <cp:lastModifiedBy>Hagenauer, Christoph</cp:lastModifiedBy>
  <cp:revision>87</cp:revision>
  <dcterms:created xsi:type="dcterms:W3CDTF">2013-04-14T22:23:17Z</dcterms:created>
  <dcterms:modified xsi:type="dcterms:W3CDTF">2024-04-10T20:10:36Z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0x010100A0F9304625AE6F43AF8776567774E279</vt:lpwstr>
  </property>
</Properties>
</file>