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19" r:id="rId3"/>
    <p:sldId id="461" r:id="rId4"/>
    <p:sldId id="443" r:id="rId5"/>
    <p:sldId id="444" r:id="rId6"/>
    <p:sldId id="335" r:id="rId7"/>
    <p:sldId id="466" r:id="rId8"/>
    <p:sldId id="264" r:id="rId9"/>
    <p:sldId id="265" r:id="rId10"/>
    <p:sldId id="266" r:id="rId11"/>
    <p:sldId id="268" r:id="rId12"/>
    <p:sldId id="339" r:id="rId13"/>
    <p:sldId id="467" r:id="rId14"/>
    <p:sldId id="346" r:id="rId15"/>
    <p:sldId id="269" r:id="rId16"/>
    <p:sldId id="342" r:id="rId17"/>
    <p:sldId id="344" r:id="rId18"/>
    <p:sldId id="345" r:id="rId19"/>
    <p:sldId id="289" r:id="rId20"/>
    <p:sldId id="348" r:id="rId21"/>
    <p:sldId id="350" r:id="rId22"/>
    <p:sldId id="351" r:id="rId23"/>
    <p:sldId id="349" r:id="rId24"/>
    <p:sldId id="465" r:id="rId25"/>
    <p:sldId id="463" r:id="rId26"/>
    <p:sldId id="464" r:id="rId27"/>
    <p:sldId id="355" r:id="rId28"/>
    <p:sldId id="356" r:id="rId29"/>
    <p:sldId id="450" r:id="rId30"/>
    <p:sldId id="451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96368" autoAdjust="0"/>
  </p:normalViewPr>
  <p:slideViewPr>
    <p:cSldViewPr snapToGrid="0" snapToObjects="1">
      <p:cViewPr>
        <p:scale>
          <a:sx n="85" d="100"/>
          <a:sy n="85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B723-D6E8-FA47-813D-2E973C069EF2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D5EB0-DF21-1A45-B7B1-E7103374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D5EB0-DF21-1A45-B7B1-E7103374DA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4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558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1498"/>
            <a:ext cx="9144000" cy="544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BA2-3358-8C40-8F88-841EC5286E2E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B66D-A1B8-FD47-874F-4BE0BC9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agenaue@umic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391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Early </a:t>
            </a:r>
            <a:r>
              <a:rPr lang="en-US" sz="4800" dirty="0" smtClean="0">
                <a:solidFill>
                  <a:srgbClr val="FF0000"/>
                </a:solidFill>
              </a:rPr>
              <a:t>AMY</a:t>
            </a:r>
            <a:r>
              <a:rPr lang="en-US" sz="4800" dirty="0" smtClean="0"/>
              <a:t> </a:t>
            </a:r>
            <a:r>
              <a:rPr lang="en-US" sz="4800" dirty="0" smtClean="0"/>
              <a:t>Preprocessing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35" y="1316317"/>
            <a:ext cx="8408894" cy="46452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Megan Hagenauer, Ph.D., University of Michigan</a:t>
            </a:r>
          </a:p>
          <a:p>
            <a:endParaRPr lang="en-US" dirty="0" smtClean="0"/>
          </a:p>
          <a:p>
            <a:r>
              <a:rPr lang="en-US" dirty="0" smtClean="0"/>
              <a:t>Contact Info: </a:t>
            </a:r>
            <a:r>
              <a:rPr lang="en-US" dirty="0" smtClean="0">
                <a:hlinkClick r:id="rId2"/>
              </a:rPr>
              <a:t>hagenaue@umich.edu</a:t>
            </a:r>
            <a:r>
              <a:rPr lang="en-US" dirty="0" smtClean="0"/>
              <a:t>, 734-709-7204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rgbClr val="000000"/>
                </a:solidFill>
              </a:rPr>
              <a:t>Note: </a:t>
            </a:r>
            <a:r>
              <a:rPr lang="en-US" dirty="0" smtClean="0">
                <a:solidFill>
                  <a:srgbClr val="000000"/>
                </a:solidFill>
              </a:rPr>
              <a:t>These slides illustrate the major output/graphs/etc. for the early preprocessing of this brain region (</a:t>
            </a:r>
            <a:r>
              <a:rPr lang="en-US" i="1" dirty="0" smtClean="0">
                <a:solidFill>
                  <a:srgbClr val="000000"/>
                </a:solidFill>
              </a:rPr>
              <a:t>i.e. </a:t>
            </a:r>
            <a:r>
              <a:rPr lang="en-US" dirty="0" smtClean="0">
                <a:solidFill>
                  <a:srgbClr val="000000"/>
                </a:solidFill>
              </a:rPr>
              <a:t>everything up until the linear regression models that were designed to analyze the effects of diagnosis). These slides were meant to be viewed after reading the </a:t>
            </a:r>
            <a:r>
              <a:rPr lang="en-US" dirty="0">
                <a:solidFill>
                  <a:srgbClr val="000000"/>
                </a:solidFill>
              </a:rPr>
              <a:t>more </a:t>
            </a:r>
            <a:r>
              <a:rPr lang="en-US" dirty="0" smtClean="0">
                <a:solidFill>
                  <a:srgbClr val="000000"/>
                </a:solidFill>
              </a:rPr>
              <a:t>detailed overview of how the preprocessing was approached for the entire </a:t>
            </a:r>
            <a:r>
              <a:rPr lang="en-US" dirty="0" err="1" smtClean="0">
                <a:solidFill>
                  <a:srgbClr val="000000"/>
                </a:solidFill>
              </a:rPr>
              <a:t>Pritzker</a:t>
            </a:r>
            <a:r>
              <a:rPr lang="en-US" dirty="0" smtClean="0">
                <a:solidFill>
                  <a:srgbClr val="000000"/>
                </a:solidFill>
              </a:rPr>
              <a:t> 960 dataset: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"2 </a:t>
            </a:r>
            <a:r>
              <a:rPr lang="en-US" b="1" dirty="0">
                <a:solidFill>
                  <a:srgbClr val="000000"/>
                </a:solidFill>
              </a:rPr>
              <a:t>IMPORTANT Summary of </a:t>
            </a:r>
            <a:r>
              <a:rPr lang="en-US" b="1" dirty="0" err="1" smtClean="0">
                <a:solidFill>
                  <a:srgbClr val="000000"/>
                </a:solidFill>
              </a:rPr>
              <a:t>Preprocessing.ppt</a:t>
            </a:r>
            <a:r>
              <a:rPr lang="en-US" b="1" dirty="0" smtClean="0">
                <a:solidFill>
                  <a:srgbClr val="000000"/>
                </a:solidFill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ow to read and interpret the output presented here is discussed in this earlier general .ppt. (i.e., there is no overarching narrative here, only output/graphs specific to the brain region).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93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Genes that </a:t>
            </a:r>
            <a:r>
              <a:rPr lang="en-US" dirty="0"/>
              <a:t>made the </a:t>
            </a:r>
            <a:r>
              <a:rPr lang="en-US" dirty="0" smtClean="0"/>
              <a:t>cut: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 boxplot of log-transformed expression values: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558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Filtering out genes with low levels of detection: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529" y="1188729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 "Dimensions of the Matrix of Filtered Genes:"</a:t>
            </a:r>
          </a:p>
          <a:p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>
                <a:solidFill>
                  <a:srgbClr val="FF0000"/>
                </a:solidFill>
              </a:rPr>
              <a:t>27097    96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359"/>
            <a:ext cx="9144000" cy="30648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4543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Quantile</a:t>
            </a:r>
            <a:r>
              <a:rPr lang="en-US" dirty="0" smtClean="0"/>
              <a:t> normalized, log-transformed values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300"/>
            <a:ext cx="9144000" cy="23019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48001" y="4019177"/>
            <a:ext cx="0" cy="1912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9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059" y="0"/>
            <a:ext cx="9263530" cy="1386214"/>
          </a:xfrm>
        </p:spPr>
        <p:txBody>
          <a:bodyPr>
            <a:normAutofit/>
          </a:bodyPr>
          <a:lstStyle/>
          <a:p>
            <a:pPr marL="0" indent="0"/>
            <a:r>
              <a:rPr lang="en-US" sz="2000" dirty="0"/>
              <a:t>Visualizing the strength of the correlations between individual </a:t>
            </a:r>
            <a:r>
              <a:rPr lang="en-US" sz="2000" dirty="0" smtClean="0"/>
              <a:t>samples: 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44" y="1267544"/>
            <a:ext cx="6235509" cy="5590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14610"/>
            <a:ext cx="9144000" cy="1343207"/>
          </a:xfrm>
        </p:spPr>
        <p:txBody>
          <a:bodyPr>
            <a:norm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eplotted</a:t>
            </a:r>
            <a:r>
              <a:rPr lang="en-US" sz="1400" dirty="0" smtClean="0"/>
              <a:t> with different limits for the Z-axis: </a:t>
            </a:r>
            <a:r>
              <a:rPr lang="en-US" sz="1400" dirty="0" err="1" smtClean="0">
                <a:solidFill>
                  <a:srgbClr val="FF0000"/>
                </a:solidFill>
              </a:rPr>
              <a:t>zlim</a:t>
            </a:r>
            <a:r>
              <a:rPr lang="en-US" sz="1400" dirty="0">
                <a:solidFill>
                  <a:srgbClr val="FF0000"/>
                </a:solidFill>
              </a:rPr>
              <a:t>=c(</a:t>
            </a:r>
            <a:r>
              <a:rPr lang="en-US" sz="1400" dirty="0" smtClean="0">
                <a:solidFill>
                  <a:srgbClr val="FF0000"/>
                </a:solidFill>
              </a:rPr>
              <a:t>0.92, </a:t>
            </a:r>
            <a:r>
              <a:rPr lang="en-US" sz="1400" dirty="0">
                <a:solidFill>
                  <a:srgbClr val="FF0000"/>
                </a:solidFill>
              </a:rPr>
              <a:t>1))</a:t>
            </a:r>
          </a:p>
        </p:txBody>
      </p:sp>
    </p:spTree>
    <p:extLst>
      <p:ext uri="{BB962C8B-B14F-4D97-AF65-F5344CB8AC3E}">
        <p14:creationId xmlns:p14="http://schemas.microsoft.com/office/powerpoint/2010/main" val="65643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effects in the subject-subject correlations (block 1 = cohorts 7-10, block 2=earlier cohorts)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2322"/>
            <a:ext cx="9144000" cy="134320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image</a:t>
            </a:r>
            <a:r>
              <a:rPr lang="en-US" sz="1400" dirty="0"/>
              <a:t>(</a:t>
            </a:r>
            <a:r>
              <a:rPr lang="en-US" sz="1400" dirty="0" err="1"/>
              <a:t>cor</a:t>
            </a:r>
            <a:r>
              <a:rPr lang="en-US" sz="1400" dirty="0"/>
              <a:t>(norm96.orderedbyCohort), </a:t>
            </a:r>
            <a:r>
              <a:rPr lang="en-US" sz="1400" dirty="0" err="1"/>
              <a:t>zlim</a:t>
            </a:r>
            <a:r>
              <a:rPr lang="en-US" sz="1400" dirty="0"/>
              <a:t>=c(0.94, 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53" y="2119158"/>
            <a:ext cx="5206253" cy="4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4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29"/>
            <a:ext cx="9144000" cy="408781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849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how well the samples correlate with each other:</a:t>
            </a:r>
            <a:br>
              <a:rPr lang="en-US" dirty="0" smtClean="0"/>
            </a:br>
            <a:r>
              <a:rPr lang="es-ES_tradnl" b="0" dirty="0"/>
              <a:t/>
            </a:r>
            <a:br>
              <a:rPr lang="es-ES_tradnl" b="0" dirty="0"/>
            </a:br>
            <a:r>
              <a:rPr lang="es-ES_tradnl" b="0" dirty="0" smtClean="0"/>
              <a:t/>
            </a:r>
            <a:br>
              <a:rPr lang="es-ES_tradnl" b="0" dirty="0" smtClean="0"/>
            </a:b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04589" y="4062276"/>
            <a:ext cx="781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Wow... talk about outliers!  Those two samples are horrible!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941" y="4470504"/>
            <a:ext cx="8875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Plots the median Pearson correlation coefficient (with all samples). The </a:t>
            </a:r>
            <a:r>
              <a:rPr lang="en-US" sz="1600" dirty="0"/>
              <a:t>two ‘hinges’ are versions of the first and third </a:t>
            </a:r>
            <a:r>
              <a:rPr lang="en-US" sz="1600" dirty="0" smtClean="0"/>
              <a:t>quartile, </a:t>
            </a:r>
            <a:r>
              <a:rPr lang="en-US" sz="1600" dirty="0"/>
              <a:t>the whiskers extend to the most extreme data point which is no more than </a:t>
            </a:r>
            <a:r>
              <a:rPr lang="en-US" sz="1600" dirty="0" smtClean="0"/>
              <a:t>1.5 </a:t>
            </a:r>
            <a:r>
              <a:rPr lang="en-US" sz="1600" dirty="0"/>
              <a:t>times the interquartile range from the </a:t>
            </a:r>
            <a:r>
              <a:rPr lang="en-US" sz="1600" dirty="0" smtClean="0"/>
              <a:t>box. </a:t>
            </a:r>
          </a:p>
          <a:p>
            <a:endParaRPr lang="en-US" sz="1600" dirty="0"/>
          </a:p>
          <a:p>
            <a:r>
              <a:rPr lang="en-US" sz="1600" dirty="0" smtClean="0"/>
              <a:t>The line represents the median .10 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 for the Pearson sample-sample correlation coefficients.</a:t>
            </a:r>
          </a:p>
          <a:p>
            <a:endParaRPr lang="en-US" sz="1600" dirty="0"/>
          </a:p>
          <a:p>
            <a:r>
              <a:rPr lang="en-US" sz="1600" dirty="0" smtClean="0"/>
              <a:t>I am going to consider any sample that has whiskers that don't overlap with the median .10 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 to be outliers.</a:t>
            </a:r>
          </a:p>
        </p:txBody>
      </p:sp>
    </p:spTree>
    <p:extLst>
      <p:ext uri="{BB962C8B-B14F-4D97-AF65-F5344CB8AC3E}">
        <p14:creationId xmlns:p14="http://schemas.microsoft.com/office/powerpoint/2010/main" val="282847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Components </a:t>
            </a:r>
            <a:r>
              <a:rPr lang="en-US" dirty="0" smtClean="0"/>
              <a:t>Analysis: PC1 vs. PC2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1" y="1188567"/>
            <a:ext cx="5776259" cy="56694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733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PC1 vs. Median Pearson Correlation Index: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31" y="824734"/>
            <a:ext cx="6232712" cy="60332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4791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PC2 vs. </a:t>
            </a:r>
            <a:r>
              <a:rPr lang="en-US" dirty="0"/>
              <a:t>Median Pearson Correlation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12" y="971176"/>
            <a:ext cx="6023352" cy="588682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092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smtClean="0"/>
              <a:t>Removing Outliers </a:t>
            </a:r>
            <a:r>
              <a:rPr lang="en-US" sz="4800" dirty="0" smtClean="0"/>
              <a:t>from the Original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6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Cutting out the funky samples and re-running </a:t>
            </a:r>
            <a:r>
              <a:rPr lang="en-US" dirty="0" err="1" smtClean="0"/>
              <a:t>quantile</a:t>
            </a:r>
            <a:r>
              <a:rPr lang="en-US" dirty="0" smtClean="0"/>
              <a:t> normalization: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Actual sample names for each of the samples that were removed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"3275"==29</a:t>
            </a:r>
          </a:p>
          <a:p>
            <a:r>
              <a:rPr lang="en-US" sz="2000" dirty="0">
                <a:solidFill>
                  <a:srgbClr val="FF0000"/>
                </a:solidFill>
              </a:rPr>
              <a:t>"3711"==54</a:t>
            </a:r>
          </a:p>
          <a:p>
            <a:pPr marL="0" indent="0">
              <a:buNone/>
            </a:pPr>
            <a:r>
              <a:rPr lang="en-US" sz="2000" b="1" dirty="0" err="1" smtClean="0"/>
              <a:t>QuantileNormNoOutliers</a:t>
            </a:r>
            <a:r>
              <a:rPr lang="en-US" sz="2000" b="1" dirty="0" smtClean="0"/>
              <a:t>(log.avg96</a:t>
            </a:r>
            <a:r>
              <a:rPr lang="en-US" sz="2000" b="1" dirty="0"/>
              <a:t>.filtered[,c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>
                <a:solidFill>
                  <a:srgbClr val="FF0000"/>
                </a:solidFill>
              </a:rPr>
              <a:t>29, -54</a:t>
            </a:r>
            <a:r>
              <a:rPr lang="en-US" sz="2000" b="1" dirty="0" smtClean="0"/>
              <a:t>)</a:t>
            </a:r>
            <a:r>
              <a:rPr lang="en-US" sz="2000" b="1" dirty="0" smtClean="0"/>
              <a:t>])</a:t>
            </a: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4588" y="4870823"/>
            <a:ext cx="7700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"Check dimensions on </a:t>
            </a:r>
            <a:r>
              <a:rPr lang="en-US" dirty="0" err="1"/>
              <a:t>quantile</a:t>
            </a:r>
            <a:r>
              <a:rPr lang="en-US" dirty="0"/>
              <a:t> normalized data with outliers removed"</a:t>
            </a:r>
          </a:p>
          <a:p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>
                <a:solidFill>
                  <a:srgbClr val="FF0000"/>
                </a:solidFill>
              </a:rPr>
              <a:t>27097    94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3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Sources: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8322"/>
            <a:ext cx="9144000" cy="54499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"</a:t>
            </a:r>
            <a:r>
              <a:rPr lang="en-US" dirty="0"/>
              <a:t>Sample </a:t>
            </a:r>
            <a:r>
              <a:rPr lang="en-US" dirty="0" err="1" smtClean="0"/>
              <a:t>Info.txt</a:t>
            </a:r>
            <a:r>
              <a:rPr lang="en-US" dirty="0" smtClean="0"/>
              <a:t>"</a:t>
            </a:r>
          </a:p>
          <a:p>
            <a:pPr marL="0" lvl="0" indent="0">
              <a:buNone/>
            </a:pPr>
            <a:r>
              <a:rPr lang="en-US" dirty="0" smtClean="0"/>
              <a:t>"Pritzker960DeathInfoForR.csv"</a:t>
            </a:r>
          </a:p>
          <a:p>
            <a:pPr marL="0" lvl="0" indent="0">
              <a:buNone/>
            </a:pPr>
            <a:r>
              <a:rPr lang="en-US" dirty="0" smtClean="0"/>
              <a:t>"</a:t>
            </a:r>
            <a:r>
              <a:rPr lang="en-US" dirty="0" err="1" smtClean="0"/>
              <a:t>EarlyLateCohortForR_UMvsUCDforR.csv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AMY_AVG_Signal.txt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AMY_Detection_Pval.txt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**</a:t>
            </a:r>
            <a:r>
              <a:rPr lang="en-US" dirty="0" err="1" smtClean="0">
                <a:solidFill>
                  <a:srgbClr val="000000"/>
                </a:solidFill>
              </a:rPr>
              <a:t>lumi</a:t>
            </a:r>
            <a:r>
              <a:rPr lang="en-US" dirty="0" smtClean="0">
                <a:solidFill>
                  <a:srgbClr val="000000"/>
                </a:solidFill>
              </a:rPr>
              <a:t> output was also analyzed, but found to be almost identical to raw output (shifted minimum values)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3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of </a:t>
            </a:r>
            <a:r>
              <a:rPr lang="en-US" dirty="0" err="1" smtClean="0"/>
              <a:t>quantile</a:t>
            </a:r>
            <a:r>
              <a:rPr lang="en-US" dirty="0" smtClean="0"/>
              <a:t> normalized data </a:t>
            </a:r>
            <a:r>
              <a:rPr lang="en-US" dirty="0"/>
              <a:t>w/</a:t>
            </a:r>
            <a:r>
              <a:rPr lang="en-US"/>
              <a:t>o </a:t>
            </a:r>
            <a:r>
              <a:rPr lang="en-US" smtClean="0"/>
              <a:t>outliers: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35608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9464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059" y="206048"/>
            <a:ext cx="926353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Visualizing the strength of the correlations between individual </a:t>
            </a:r>
            <a:r>
              <a:rPr lang="en-US" dirty="0" smtClean="0"/>
              <a:t>samples (</a:t>
            </a:r>
            <a:r>
              <a:rPr lang="en-US" smtClean="0"/>
              <a:t>no outliers)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1" y="1797284"/>
            <a:ext cx="5295084" cy="48216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5373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422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how well the samples correlate with each other (no outliers):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s-ES_tradnl" b="0" dirty="0"/>
              <a:t/>
            </a:r>
            <a:br>
              <a:rPr lang="es-ES_tradnl" b="0" dirty="0"/>
            </a:br>
            <a:r>
              <a:rPr lang="es-ES_tradnl" b="0" dirty="0" smtClean="0"/>
              <a:t/>
            </a:r>
            <a:br>
              <a:rPr lang="es-ES_tradnl" b="0" dirty="0" smtClean="0"/>
            </a:b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58902" y="5112744"/>
            <a:ext cx="8466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Plots the median Pearson correlation coefficient (with all samples). The </a:t>
            </a:r>
            <a:r>
              <a:rPr lang="en-US" sz="1600" dirty="0"/>
              <a:t>two ‘hinges’ are versions of the first and third </a:t>
            </a:r>
            <a:r>
              <a:rPr lang="en-US" sz="1600" dirty="0" smtClean="0"/>
              <a:t>quartile, </a:t>
            </a:r>
            <a:r>
              <a:rPr lang="en-US" sz="1600" dirty="0"/>
              <a:t>the whiskers extend to the most extreme data point which is no more than </a:t>
            </a:r>
            <a:r>
              <a:rPr lang="en-US" sz="1600" dirty="0" smtClean="0"/>
              <a:t>1.5 </a:t>
            </a:r>
            <a:r>
              <a:rPr lang="en-US" sz="1600" dirty="0"/>
              <a:t>times the interquartile range from the </a:t>
            </a:r>
            <a:r>
              <a:rPr lang="en-US" sz="1600" dirty="0" smtClean="0"/>
              <a:t>box. </a:t>
            </a:r>
          </a:p>
          <a:p>
            <a:endParaRPr lang="en-US" sz="1600" dirty="0"/>
          </a:p>
          <a:p>
            <a:r>
              <a:rPr lang="en-US" sz="1600" dirty="0" smtClean="0"/>
              <a:t>The line represents the median .10 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 for the Pearson sample-sample correlation coefficients.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636"/>
            <a:ext cx="9144000" cy="31245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238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PC1 vs. PC2 for data w/</a:t>
            </a:r>
            <a:r>
              <a:rPr lang="en-US" smtClean="0"/>
              <a:t>o outliers: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1807883"/>
            <a:ext cx="4675841" cy="47195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03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PC3 vs. PC4 (colored by diagnosis)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74059"/>
            <a:ext cx="6096000" cy="6096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306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6096000" cy="6096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735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9000"/>
            <a:ext cx="6096000" cy="6096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201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relationship between PC1 and subject-subject correlations?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3" y="1553882"/>
            <a:ext cx="5339479" cy="53041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89554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relationship between </a:t>
            </a:r>
            <a:r>
              <a:rPr lang="en-US" dirty="0" smtClean="0"/>
              <a:t>PC2 </a:t>
            </a:r>
            <a:r>
              <a:rPr lang="en-US" dirty="0"/>
              <a:t>and subject-subject correlations?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41" y="1701239"/>
            <a:ext cx="4916102" cy="49754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0423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9177"/>
            <a:ext cx="9144000" cy="1143000"/>
          </a:xfrm>
        </p:spPr>
        <p:txBody>
          <a:bodyPr/>
          <a:lstStyle/>
          <a:p>
            <a:r>
              <a:rPr lang="en-US" dirty="0" smtClean="0"/>
              <a:t>Gender Check</a:t>
            </a:r>
            <a:r>
              <a:rPr lang="en-US" dirty="0" smtClean="0"/>
              <a:t>: Looks good!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6096000" cy="6096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331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</a:t>
            </a:r>
            <a:r>
              <a:rPr lang="en-US" dirty="0"/>
              <a:t>o</a:t>
            </a:r>
            <a:r>
              <a:rPr lang="en-US" dirty="0" smtClean="0"/>
              <a:t>verlap with previous </a:t>
            </a:r>
            <a:r>
              <a:rPr lang="en-US" dirty="0" err="1" smtClean="0"/>
              <a:t>Pritzker</a:t>
            </a:r>
            <a:r>
              <a:rPr lang="en-US" dirty="0" smtClean="0"/>
              <a:t> Microarray datasets: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17046"/>
            <a:ext cx="838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 with </a:t>
            </a:r>
            <a:r>
              <a:rPr lang="en-US" b="1" dirty="0" err="1" smtClean="0"/>
              <a:t>Affy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(0=</a:t>
            </a:r>
            <a:r>
              <a:rPr lang="en-US" dirty="0" err="1" smtClean="0"/>
              <a:t>Pritzker</a:t>
            </a:r>
            <a:r>
              <a:rPr lang="en-US" dirty="0" smtClean="0"/>
              <a:t> 960 subject not included in </a:t>
            </a:r>
            <a:r>
              <a:rPr lang="en-US" dirty="0" err="1" smtClean="0"/>
              <a:t>Affy</a:t>
            </a:r>
            <a:r>
              <a:rPr lang="en-US" dirty="0" smtClean="0"/>
              <a:t> for brain region, 1= Included in </a:t>
            </a:r>
            <a:r>
              <a:rPr lang="en-US" dirty="0" err="1" smtClean="0"/>
              <a:t>Affy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37718"/>
            <a:ext cx="925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 with Freeze3: </a:t>
            </a:r>
          </a:p>
          <a:p>
            <a:r>
              <a:rPr lang="en-US" dirty="0" smtClean="0"/>
              <a:t>(</a:t>
            </a:r>
            <a:r>
              <a:rPr lang="en-US" dirty="0"/>
              <a:t>0=</a:t>
            </a:r>
            <a:r>
              <a:rPr lang="en-US" dirty="0" err="1"/>
              <a:t>Pritzker</a:t>
            </a:r>
            <a:r>
              <a:rPr lang="en-US" dirty="0"/>
              <a:t> 960 subject not included in </a:t>
            </a:r>
            <a:r>
              <a:rPr lang="en-US" dirty="0" smtClean="0"/>
              <a:t>Freeze3 for brain region, </a:t>
            </a:r>
            <a:r>
              <a:rPr lang="en-US" dirty="0"/>
              <a:t>1= Included in </a:t>
            </a:r>
            <a:r>
              <a:rPr lang="en-US" dirty="0" smtClean="0"/>
              <a:t>Freeze3)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6" y="1987550"/>
            <a:ext cx="8924897" cy="1568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3810"/>
            <a:ext cx="9144000" cy="163539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416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0994"/>
            <a:ext cx="9144000" cy="1143000"/>
          </a:xfrm>
        </p:spPr>
        <p:txBody>
          <a:bodyPr/>
          <a:lstStyle/>
          <a:p>
            <a:r>
              <a:rPr lang="en-US" dirty="0" smtClean="0"/>
              <a:t>Identifying Potential Confounds and Sources of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2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4207"/>
            <a:ext cx="9144000" cy="1143000"/>
          </a:xfrm>
        </p:spPr>
        <p:txBody>
          <a:bodyPr/>
          <a:lstStyle/>
          <a:p>
            <a:r>
              <a:rPr lang="en-US" dirty="0" smtClean="0"/>
              <a:t>Flagged Relationships Between Subject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265"/>
            <a:ext cx="9144000" cy="544997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1200" dirty="0"/>
              <a:t>[1] "</a:t>
            </a:r>
            <a:r>
              <a:rPr lang="en-US" sz="1200" dirty="0" err="1"/>
              <a:t>HoursColdNoOutliers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HoursIceNoOutliers</a:t>
            </a:r>
            <a:r>
              <a:rPr lang="en-US" sz="1200" dirty="0"/>
              <a:t>  p-value=  5.6415005437666e-10"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HoursColdNoOutliers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HoursFinalNoOutliers</a:t>
            </a:r>
            <a:r>
              <a:rPr lang="en-US" sz="1200" dirty="0"/>
              <a:t>  p-value=  0.00575048032179101"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HoursColdNoOutliers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HospitalizedAtTODNoOutliers</a:t>
            </a:r>
            <a:r>
              <a:rPr lang="en-US" sz="1200" dirty="0"/>
              <a:t>  p-value=  0.0289566410228675"</a:t>
            </a:r>
          </a:p>
          <a:p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HoursIceNoOutliers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HoursColdNoOutliers</a:t>
            </a:r>
            <a:r>
              <a:rPr lang="en-US" sz="1200" dirty="0"/>
              <a:t>  p-value=  5.64150054376682e-10"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HoursIceNoOutliers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HoursFinalNoOutliers</a:t>
            </a:r>
            <a:r>
              <a:rPr lang="en-US" sz="1200" dirty="0"/>
              <a:t>  p-value=  1.42141384444634e-09"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HoursIceNoOutliers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SuicideNoOutliers</a:t>
            </a:r>
            <a:r>
              <a:rPr lang="en-US" sz="1200" dirty="0"/>
              <a:t>  p-value=  0.00664781168134233"****************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HoursIceNoOutliers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HospitalizedAtTODNoOutliers</a:t>
            </a:r>
            <a:r>
              <a:rPr lang="en-US" sz="1200" dirty="0"/>
              <a:t>  p-value=  0.00418152705472416"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HoursIceNoOutliers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0.00537808215791572"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HoursFinalNoOutliers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HoursColdNoOutliers</a:t>
            </a:r>
            <a:r>
              <a:rPr lang="en-US" sz="1200" dirty="0"/>
              <a:t>  p-value=  0.00575048032179104"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HoursFinalNoOutliers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HoursIceNoOutliers</a:t>
            </a:r>
            <a:r>
              <a:rPr lang="en-US" sz="1200" dirty="0"/>
              <a:t>  p-value=  1.42141384444635e-09"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HoursFinalNoOutliers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HospitalizedAtTODNoOutliers</a:t>
            </a:r>
            <a:r>
              <a:rPr lang="en-US" sz="1200" dirty="0"/>
              <a:t>  p-value=  0.0215146213622211"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HoursFinalNoOutliers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0.0186723724701199"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AgeNoOutliersCentered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SuicideNoOutliers</a:t>
            </a:r>
            <a:r>
              <a:rPr lang="en-US" sz="1200" dirty="0"/>
              <a:t>  p-value=  0.000613925401671034"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AgeNoOutliersCentered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GenderNoOutliers</a:t>
            </a:r>
            <a:r>
              <a:rPr lang="en-US" sz="1200" dirty="0"/>
              <a:t>  p-value=  0.03976032363128"</a:t>
            </a:r>
          </a:p>
          <a:p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pHNoOutliers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9.68375585220929e-07</a:t>
            </a:r>
            <a:r>
              <a:rPr lang="en-US" sz="1200" dirty="0" smtClean="0"/>
              <a:t>"</a:t>
            </a:r>
          </a:p>
          <a:p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DiagnosisNoOutliers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SuicideNoOutliers</a:t>
            </a:r>
            <a:r>
              <a:rPr lang="en-US" sz="1200" dirty="0"/>
              <a:t>  p-value=  6.16946356249206e-07"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DiagnosisNoOutliers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HospitalizedAtTODNoOutliers</a:t>
            </a:r>
            <a:r>
              <a:rPr lang="en-US" sz="1200" dirty="0"/>
              <a:t>  p-value=  0.000617029647878301"***********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DiagnosisNoOutliers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0.00206215572975633"**********</a:t>
            </a:r>
            <a:r>
              <a:rPr lang="en-US" sz="1200" dirty="0" smtClean="0"/>
              <a:t>*</a:t>
            </a:r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SuicideNoOutliers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DiagnosisNoOutliers</a:t>
            </a:r>
            <a:r>
              <a:rPr lang="en-US" sz="1200" dirty="0"/>
              <a:t>  p-value=  6.16946356249206e-07"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SuicideNoOutliers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HospitalizedAtTODNoOutliers</a:t>
            </a:r>
            <a:r>
              <a:rPr lang="en-US" sz="1200" dirty="0"/>
              <a:t>  p-value=  0.00319756858806163"***********</a:t>
            </a:r>
          </a:p>
          <a:p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HospitalizedAtTODNoOutliers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DiagnosisNoOutliers</a:t>
            </a:r>
            <a:r>
              <a:rPr lang="en-US" sz="1200" dirty="0"/>
              <a:t>  p-value=  0.000617029647878301"***********</a:t>
            </a:r>
          </a:p>
          <a:p>
            <a:r>
              <a:rPr lang="en-US" sz="1200" dirty="0"/>
              <a:t>[1] "</a:t>
            </a:r>
            <a:r>
              <a:rPr lang="en-US" sz="1200" dirty="0" err="1"/>
              <a:t>HospitalizedAtTODNoOutliers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SuicideNoOutliers</a:t>
            </a:r>
            <a:r>
              <a:rPr lang="en-US" sz="1200" dirty="0"/>
              <a:t>  p-value=  0.00319756858806163"</a:t>
            </a:r>
          </a:p>
          <a:p>
            <a:endParaRPr lang="en-US" sz="1200" dirty="0"/>
          </a:p>
          <a:p>
            <a:r>
              <a:rPr lang="en-US" sz="1200" dirty="0"/>
              <a:t>[1] "</a:t>
            </a:r>
            <a:r>
              <a:rPr lang="en-US" sz="1200" dirty="0" err="1"/>
              <a:t>EarlyLateCohortNoOutliers</a:t>
            </a:r>
            <a:r>
              <a:rPr lang="en-US" sz="1200" dirty="0"/>
              <a:t>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DiagnosisNoOutliers</a:t>
            </a:r>
            <a:r>
              <a:rPr lang="en-US" sz="1200" dirty="0"/>
              <a:t>  p-value=  0.00206215572975633"***********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1102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multicollinearity</a:t>
            </a:r>
            <a:r>
              <a:rPr lang="en-US" dirty="0" smtClean="0"/>
              <a:t> between subject variables: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64" y="1763059"/>
            <a:ext cx="6525943" cy="25041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15680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details and graphs can be found within folder:</a:t>
            </a:r>
            <a:br>
              <a:rPr lang="en-US" dirty="0" smtClean="0"/>
            </a:br>
            <a:r>
              <a:rPr lang="en-US" dirty="0" smtClean="0"/>
              <a:t>"14 Confounding Relationships for Subject Variables"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Stats output:</a:t>
            </a:r>
          </a:p>
          <a:p>
            <a:r>
              <a:rPr lang="en-US" dirty="0" smtClean="0"/>
              <a:t>"14 Cross Tabs between Subject </a:t>
            </a:r>
            <a:r>
              <a:rPr lang="en-US" dirty="0" err="1" smtClean="0"/>
              <a:t>Factors.txt</a:t>
            </a:r>
            <a:r>
              <a:rPr lang="en-US" dirty="0" smtClean="0"/>
              <a:t>"</a:t>
            </a:r>
          </a:p>
          <a:p>
            <a:r>
              <a:rPr lang="en-US" dirty="0" smtClean="0"/>
              <a:t>"14 Statistical Relationships between Subject Variables. txt"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87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Flagged Relationships Between Subject </a:t>
            </a:r>
            <a:r>
              <a:rPr lang="en-US" dirty="0" smtClean="0"/>
              <a:t>Variables and PCA: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1200" dirty="0"/>
              <a:t>[1] "PC1noOutliers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pHNoOutliers</a:t>
            </a:r>
            <a:r>
              <a:rPr lang="en-US" sz="1200" dirty="0"/>
              <a:t>  p-value=  0.0002821252400249"</a:t>
            </a:r>
          </a:p>
          <a:p>
            <a:r>
              <a:rPr lang="en-US" sz="1200" dirty="0"/>
              <a:t>[1] "PC1noOutliers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GenderNoOutliers</a:t>
            </a:r>
            <a:r>
              <a:rPr lang="en-US" sz="1200" dirty="0"/>
              <a:t>  p-value=  0.0439702216575596"</a:t>
            </a:r>
          </a:p>
          <a:p>
            <a:endParaRPr lang="en-US" sz="1200" dirty="0"/>
          </a:p>
          <a:p>
            <a:r>
              <a:rPr lang="en-US" sz="1200" dirty="0"/>
              <a:t>[1] "PC2noOutliers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AgeNoOutliersCentered</a:t>
            </a:r>
            <a:r>
              <a:rPr lang="en-US" sz="1200" dirty="0"/>
              <a:t>  p-value=  0.0367661078894021"</a:t>
            </a:r>
          </a:p>
          <a:p>
            <a:r>
              <a:rPr lang="en-US" sz="1200" dirty="0"/>
              <a:t>[1] "PC2noOutliers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pHNoOutliers</a:t>
            </a:r>
            <a:r>
              <a:rPr lang="en-US" sz="1200" dirty="0"/>
              <a:t>  p-value=  0.00458602798239353"</a:t>
            </a:r>
          </a:p>
          <a:p>
            <a:r>
              <a:rPr lang="en-US" sz="1200" dirty="0"/>
              <a:t>[1] "PC2noOutliers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DiagnosisNoOutliers</a:t>
            </a:r>
            <a:r>
              <a:rPr lang="en-US" sz="1200" dirty="0"/>
              <a:t>  p-value=  0.00695321010933398"</a:t>
            </a:r>
          </a:p>
          <a:p>
            <a:r>
              <a:rPr lang="en-US" sz="1200" dirty="0"/>
              <a:t>[1] "PC2noOutliers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7.30640107603012e-10" *******</a:t>
            </a:r>
          </a:p>
          <a:p>
            <a:endParaRPr lang="en-US" sz="1200" dirty="0"/>
          </a:p>
          <a:p>
            <a:r>
              <a:rPr lang="en-US" sz="1200" dirty="0"/>
              <a:t>[1] "PC3noOutliers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pHNoOutliers</a:t>
            </a:r>
            <a:r>
              <a:rPr lang="en-US" sz="1200" dirty="0"/>
              <a:t>  p-value=  0.00168436465205053"</a:t>
            </a:r>
          </a:p>
          <a:p>
            <a:r>
              <a:rPr lang="en-US" sz="1200" dirty="0"/>
              <a:t>[1] "PC3noOutliers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HoursIceNoOutliers</a:t>
            </a:r>
            <a:r>
              <a:rPr lang="en-US" sz="1200" dirty="0"/>
              <a:t>  p-value=  0.0140529159879407"</a:t>
            </a:r>
          </a:p>
          <a:p>
            <a:r>
              <a:rPr lang="en-US" sz="1200" dirty="0"/>
              <a:t>[1] "PC3noOutliers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HoursFinalNoOutliers</a:t>
            </a:r>
            <a:r>
              <a:rPr lang="en-US" sz="1200" dirty="0"/>
              <a:t>  p-value=  0.000105056466663883"</a:t>
            </a:r>
          </a:p>
          <a:p>
            <a:r>
              <a:rPr lang="en-US" sz="1200" dirty="0"/>
              <a:t>[1] "PC3noOutliers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9.72464848420599e-12"********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[1] "PC4noOutliers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HoursIceNoOutliers</a:t>
            </a:r>
            <a:r>
              <a:rPr lang="en-US" sz="1200" dirty="0"/>
              <a:t>  p-value=  0.0424253963696896"</a:t>
            </a:r>
          </a:p>
          <a:p>
            <a:r>
              <a:rPr lang="en-US" sz="1200" dirty="0"/>
              <a:t>[1] "PC4noOutliers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HoursFinalNoOutliers</a:t>
            </a:r>
            <a:r>
              <a:rPr lang="en-US" sz="1200" dirty="0"/>
              <a:t>  p-value=  0.0064481323426249"</a:t>
            </a:r>
          </a:p>
          <a:p>
            <a:r>
              <a:rPr lang="en-US" sz="1200" dirty="0"/>
              <a:t>[1] "PC4noOutliers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SuicideNoOutliers</a:t>
            </a:r>
            <a:r>
              <a:rPr lang="en-US" sz="1200" dirty="0"/>
              <a:t>  p-value=  0.0124703157200232"</a:t>
            </a:r>
          </a:p>
          <a:p>
            <a:r>
              <a:rPr lang="en-US" sz="1200" dirty="0"/>
              <a:t>[1] "PC4noOutliers  </a:t>
            </a:r>
            <a:r>
              <a:rPr lang="en-US" sz="1200" dirty="0" err="1"/>
              <a:t>vs</a:t>
            </a:r>
            <a:r>
              <a:rPr lang="en-US" sz="1200" dirty="0"/>
              <a:t>  </a:t>
            </a:r>
            <a:r>
              <a:rPr lang="en-US" sz="1200" dirty="0" err="1"/>
              <a:t>EarlyLateCohortNoOutliers</a:t>
            </a:r>
            <a:r>
              <a:rPr lang="en-US" sz="1200" dirty="0"/>
              <a:t>  p-value=  0.00746374253040345"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57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PC1 vs. All Subject Variables (one regression model)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17" y="1733176"/>
            <a:ext cx="7264731" cy="34499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2835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PC2 vs. All Subject Variables (one regression model)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1464235"/>
            <a:ext cx="6901259" cy="32855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70774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PC3 </a:t>
            </a:r>
            <a:r>
              <a:rPr lang="en-US" dirty="0"/>
              <a:t>vs. All Subject Variables (one regression model)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2" y="2133600"/>
            <a:ext cx="6640386" cy="30509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01591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PC4 </a:t>
            </a:r>
            <a:r>
              <a:rPr lang="en-US" dirty="0"/>
              <a:t>vs. All Subject Variables (one regression model)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75" y="1613647"/>
            <a:ext cx="6784707" cy="30853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8630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details and graphs can be found within folder:</a:t>
            </a:r>
            <a:br>
              <a:rPr lang="en-US" dirty="0" smtClean="0"/>
            </a:br>
            <a:r>
              <a:rPr lang="en-US" dirty="0"/>
              <a:t>"15 PCA for potential sources of noise"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Stats output:</a:t>
            </a:r>
          </a:p>
          <a:p>
            <a:r>
              <a:rPr lang="en-US" dirty="0" smtClean="0"/>
              <a:t>""</a:t>
            </a:r>
            <a:r>
              <a:rPr lang="en-US" dirty="0"/>
              <a:t>15 Statistical Relationships between Subject Variables and PCA"</a:t>
            </a:r>
          </a:p>
        </p:txBody>
      </p:sp>
    </p:spTree>
    <p:extLst>
      <p:ext uri="{BB962C8B-B14F-4D97-AF65-F5344CB8AC3E}">
        <p14:creationId xmlns:p14="http://schemas.microsoft.com/office/powerpoint/2010/main" val="27244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smtClean="0"/>
              <a:t>sure </a:t>
            </a:r>
            <a:r>
              <a:rPr lang="en-US" dirty="0"/>
              <a:t>the </a:t>
            </a:r>
            <a:r>
              <a:rPr lang="en-US" dirty="0" smtClean="0"/>
              <a:t>data:</a:t>
            </a:r>
          </a:p>
          <a:p>
            <a:r>
              <a:rPr lang="en-US" dirty="0" smtClean="0"/>
              <a:t>1) is </a:t>
            </a:r>
            <a:r>
              <a:rPr lang="en-US" dirty="0"/>
              <a:t>the proper length, </a:t>
            </a:r>
            <a:endParaRPr lang="en-US" dirty="0" smtClean="0"/>
          </a:p>
          <a:p>
            <a:r>
              <a:rPr lang="en-US" dirty="0" smtClean="0"/>
              <a:t>2) is numerical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3) has </a:t>
            </a:r>
            <a:r>
              <a:rPr lang="en-US" dirty="0"/>
              <a:t>an order that matches the subject </a:t>
            </a:r>
            <a:r>
              <a:rPr lang="en-US" dirty="0" smtClean="0"/>
              <a:t>info</a:t>
            </a:r>
          </a:p>
          <a:p>
            <a:r>
              <a:rPr lang="en-US" dirty="0" smtClean="0"/>
              <a:t>4) has </a:t>
            </a:r>
            <a:r>
              <a:rPr lang="en-US" dirty="0"/>
              <a:t>3561 renamed as </a:t>
            </a:r>
            <a:r>
              <a:rPr lang="en-US" dirty="0" smtClean="0"/>
              <a:t>3651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[1] "Check Dimensions"</a:t>
            </a:r>
          </a:p>
          <a:p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>
                <a:solidFill>
                  <a:srgbClr val="FF0000"/>
                </a:solidFill>
              </a:rPr>
              <a:t>46971    96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4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Signal Values: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31" y="1178582"/>
            <a:ext cx="6028404" cy="55132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269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Log(base2) Signal: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 "What is the lowest signal value?"</a:t>
            </a:r>
          </a:p>
          <a:p>
            <a:pPr marL="0" indent="0">
              <a:buNone/>
            </a:pPr>
            <a:r>
              <a:rPr lang="en-US" dirty="0"/>
              <a:t>[1] 0</a:t>
            </a:r>
          </a:p>
          <a:p>
            <a:pPr marL="0" indent="0">
              <a:buNone/>
            </a:pPr>
            <a:r>
              <a:rPr lang="en-US" dirty="0"/>
              <a:t>[1] "The values in the signal matrix may have been corrected to always be larger than 0"</a:t>
            </a:r>
          </a:p>
          <a:p>
            <a:pPr marL="0" indent="0">
              <a:buNone/>
            </a:pPr>
            <a:r>
              <a:rPr lang="en-US" dirty="0"/>
              <a:t>                 1834     1881     2248     2292     2311</a:t>
            </a:r>
          </a:p>
          <a:p>
            <a:pPr marL="0" indent="0">
              <a:buNone/>
            </a:pPr>
            <a:r>
              <a:rPr lang="en-US" dirty="0"/>
              <a:t>ILMN_1762337 138.0398 136.2609 122.9048 118.9457 115.8343</a:t>
            </a:r>
          </a:p>
          <a:p>
            <a:pPr marL="0" indent="0">
              <a:buNone/>
            </a:pPr>
            <a:r>
              <a:rPr lang="en-US" dirty="0"/>
              <a:t>ILMN_2055271 201.8043 147.0200 172.9627 139.9968 151.6846</a:t>
            </a:r>
          </a:p>
          <a:p>
            <a:pPr marL="0" indent="0">
              <a:buNone/>
            </a:pPr>
            <a:r>
              <a:rPr lang="en-US" dirty="0"/>
              <a:t>ILMN_1736007 191.3755 131.0271 141.1785 118.5999 123.6884</a:t>
            </a:r>
          </a:p>
          <a:p>
            <a:pPr marL="0" indent="0">
              <a:buNone/>
            </a:pPr>
            <a:r>
              <a:rPr lang="en-US" dirty="0"/>
              <a:t>ILMN_2383229 151.1261 117.3715 144.7872 120.6288 128.3831</a:t>
            </a:r>
          </a:p>
          <a:p>
            <a:pPr marL="0" indent="0">
              <a:buNone/>
            </a:pPr>
            <a:r>
              <a:rPr lang="en-US" dirty="0"/>
              <a:t>ILMN_1806310 163.3018 126.8303 133.9233 132.9037 121.6624</a:t>
            </a:r>
          </a:p>
          <a:p>
            <a:pPr marL="0" indent="0">
              <a:buNone/>
            </a:pPr>
            <a:r>
              <a:rPr lang="en-US" dirty="0"/>
              <a:t>[1] "A logged version of this corrected signal matrix:"</a:t>
            </a:r>
          </a:p>
          <a:p>
            <a:pPr marL="0" indent="0">
              <a:buNone/>
            </a:pPr>
            <a:r>
              <a:rPr lang="en-US" dirty="0"/>
              <a:t>                 1834     1881     2248     2292     2311</a:t>
            </a:r>
          </a:p>
          <a:p>
            <a:pPr marL="0" indent="0">
              <a:buNone/>
            </a:pPr>
            <a:r>
              <a:rPr lang="en-US" dirty="0"/>
              <a:t>ILMN_1762337 7.108940 7.090228 6.941397 6.894159 6.855919</a:t>
            </a:r>
          </a:p>
          <a:p>
            <a:pPr marL="0" indent="0">
              <a:buNone/>
            </a:pPr>
            <a:r>
              <a:rPr lang="en-US" dirty="0"/>
              <a:t>ILMN_2055271 7.656813 7.199869 7.434317 7.129250 7.244931</a:t>
            </a:r>
          </a:p>
          <a:p>
            <a:pPr marL="0" indent="0">
              <a:buNone/>
            </a:pPr>
            <a:r>
              <a:rPr lang="en-US" dirty="0"/>
              <a:t>ILMN_1736007 7.580262 7.033721 7.141377 6.889959 6.950566</a:t>
            </a:r>
          </a:p>
          <a:p>
            <a:pPr marL="0" indent="0">
              <a:buNone/>
            </a:pPr>
            <a:r>
              <a:rPr lang="en-US" dirty="0"/>
              <a:t>ILMN_2383229 7.239609 6.874938 7.177790 6.914431 7.004311</a:t>
            </a:r>
          </a:p>
          <a:p>
            <a:pPr marL="0" indent="0">
              <a:buNone/>
            </a:pPr>
            <a:r>
              <a:rPr lang="en-US" dirty="0"/>
              <a:t>ILMN_1806310 7.351397 6.986756 7.065263 7.054237 6.926740</a:t>
            </a:r>
          </a:p>
          <a:p>
            <a:pPr marL="0" indent="0">
              <a:buNone/>
            </a:pPr>
            <a:r>
              <a:rPr lang="en-US" dirty="0"/>
              <a:t>[1] "Use dataset log.avg96 now"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1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Boxplots showing the distribution of log-transformed gene expression values for each sample.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472" y="5331618"/>
            <a:ext cx="519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the column index for the bad sample:</a:t>
            </a:r>
          </a:p>
          <a:p>
            <a:r>
              <a:rPr lang="en-US" dirty="0" smtClean="0"/>
              <a:t>which</a:t>
            </a:r>
            <a:r>
              <a:rPr lang="en-US" dirty="0"/>
              <a:t>(</a:t>
            </a:r>
            <a:r>
              <a:rPr lang="en-US" dirty="0" smtClean="0"/>
              <a:t>"3275"</a:t>
            </a:r>
            <a:r>
              <a:rPr lang="en-US" dirty="0"/>
              <a:t>==</a:t>
            </a:r>
            <a:r>
              <a:rPr lang="en-US" dirty="0" err="1"/>
              <a:t>colnames</a:t>
            </a:r>
            <a:r>
              <a:rPr lang="en-US" dirty="0"/>
              <a:t>(log.avg96))</a:t>
            </a:r>
          </a:p>
          <a:p>
            <a:r>
              <a:rPr lang="en-US" dirty="0"/>
              <a:t>[1] </a:t>
            </a:r>
            <a:r>
              <a:rPr lang="en-US" dirty="0" smtClean="0"/>
              <a:t>29</a:t>
            </a:r>
          </a:p>
          <a:p>
            <a:r>
              <a:rPr lang="en-US" dirty="0"/>
              <a:t>which("</a:t>
            </a:r>
            <a:r>
              <a:rPr lang="en-US" dirty="0" smtClean="0"/>
              <a:t>3711"</a:t>
            </a:r>
            <a:r>
              <a:rPr lang="en-US" dirty="0"/>
              <a:t>==</a:t>
            </a:r>
            <a:r>
              <a:rPr lang="en-US" dirty="0" err="1"/>
              <a:t>colnames</a:t>
            </a:r>
            <a:r>
              <a:rPr lang="en-US" dirty="0"/>
              <a:t>(log.avg96))</a:t>
            </a:r>
          </a:p>
          <a:p>
            <a:r>
              <a:rPr lang="en-US" dirty="0"/>
              <a:t>[1] </a:t>
            </a:r>
            <a:r>
              <a:rPr lang="en-US" dirty="0" smtClean="0"/>
              <a:t>54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30207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122706" y="3630706"/>
            <a:ext cx="552823" cy="1832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87577" y="3514165"/>
            <a:ext cx="552823" cy="1832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0885"/>
            <a:ext cx="9144000" cy="1130272"/>
          </a:xfrm>
        </p:spPr>
        <p:txBody>
          <a:bodyPr>
            <a:noAutofit/>
          </a:bodyPr>
          <a:lstStyle/>
          <a:p>
            <a:pPr lvl="0"/>
            <a:r>
              <a:rPr lang="en-US" sz="2400" b="1" dirty="0" smtClean="0"/>
              <a:t>Jun </a:t>
            </a:r>
            <a:r>
              <a:rPr lang="en-US" sz="2400" b="1" dirty="0"/>
              <a:t>chose a cut-off that a gene needed to be significantly </a:t>
            </a:r>
            <a:r>
              <a:rPr lang="en-US" sz="2400" b="1" dirty="0" smtClean="0"/>
              <a:t>expressed (</a:t>
            </a:r>
            <a:r>
              <a:rPr lang="en-US" sz="2400" dirty="0" smtClean="0"/>
              <a:t>detection </a:t>
            </a:r>
            <a:r>
              <a:rPr lang="en-US" sz="2400" dirty="0"/>
              <a:t>p-value of &lt;</a:t>
            </a:r>
            <a:r>
              <a:rPr lang="en-US" sz="2400" dirty="0" smtClean="0"/>
              <a:t>0.05)</a:t>
            </a:r>
            <a:r>
              <a:rPr lang="en-US" sz="2400" b="1" dirty="0" smtClean="0"/>
              <a:t> </a:t>
            </a:r>
            <a:r>
              <a:rPr lang="en-US" sz="2400" b="1" dirty="0"/>
              <a:t>on 9 chips (10%, rounded down?). That means that </a:t>
            </a:r>
            <a:r>
              <a:rPr lang="en-US" sz="2400" b="1" dirty="0">
                <a:solidFill>
                  <a:srgbClr val="FF0000"/>
                </a:solidFill>
              </a:rPr>
              <a:t>~20,000 </a:t>
            </a:r>
            <a:r>
              <a:rPr lang="en-US" sz="2400" b="1" dirty="0"/>
              <a:t>genes should be thrown out for lack of significant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5510"/>
            <a:ext cx="5581196" cy="50275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788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314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All genes below the “significantly detected in at least 9 chips” cut-off seem to have very low average expression values.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60" y="1494118"/>
            <a:ext cx="5511362" cy="49455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386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10800</TotalTime>
  <Words>1713</Words>
  <Application>Microsoft Macintosh PowerPoint</Application>
  <PresentationFormat>On-screen Show (4:3)</PresentationFormat>
  <Paragraphs>165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Early AMY Preprocessing</vt:lpstr>
      <vt:lpstr>Raw Data Sources: </vt:lpstr>
      <vt:lpstr>Subject overlap with previous Pritzker Microarray datasets:</vt:lpstr>
      <vt:lpstr>Initial steps</vt:lpstr>
      <vt:lpstr>Minimum Signal Values:</vt:lpstr>
      <vt:lpstr>Output of Log(base2) Signal:</vt:lpstr>
      <vt:lpstr>Boxplots showing the distribution of log-transformed gene expression values for each sample.</vt:lpstr>
      <vt:lpstr>Jun chose a cut-off that a gene needed to be significantly expressed (detection p-value of &lt;0.05) on 9 chips (10%, rounded down?). That means that ~20,000 genes should be thrown out for lack of significant detection </vt:lpstr>
      <vt:lpstr>All genes below the “significantly detected in at least 9 chips” cut-off seem to have very low average expression values. </vt:lpstr>
      <vt:lpstr>Genes that made the cut: New boxplot of log-transformed expression values:</vt:lpstr>
      <vt:lpstr>Quantile normalized, log-transformed values</vt:lpstr>
      <vt:lpstr>Visualizing the strength of the correlations between individual samples:  </vt:lpstr>
      <vt:lpstr>Cohort effects in the subject-subject correlations (block 1 = cohorts 7-10, block 2=earlier cohorts)</vt:lpstr>
      <vt:lpstr>Visualizing how well the samples correlate with each other:   </vt:lpstr>
      <vt:lpstr>Principal Components Analysis: PC1 vs. PC2</vt:lpstr>
      <vt:lpstr>PC1 vs. Median Pearson Correlation Index:</vt:lpstr>
      <vt:lpstr>PC2 vs. Median Pearson Correlation Index</vt:lpstr>
      <vt:lpstr>Removing Outliers from the Original Data</vt:lpstr>
      <vt:lpstr>Cutting out the funky samples and re-running quantile normalization:</vt:lpstr>
      <vt:lpstr>Boxplot of quantile normalized data w/o outliers:</vt:lpstr>
      <vt:lpstr>Visualizing the strength of the correlations between individual samples (no outliers):    </vt:lpstr>
      <vt:lpstr>Visualizing how well the samples correlate with each other (no outliers):    </vt:lpstr>
      <vt:lpstr>PC1 vs. PC2 for data w/o outliers:</vt:lpstr>
      <vt:lpstr>PC3 vs. PC4 (colored by diagnosis)</vt:lpstr>
      <vt:lpstr>Scree Plots:</vt:lpstr>
      <vt:lpstr>Scree Plots:</vt:lpstr>
      <vt:lpstr>What is the relationship between PC1 and subject-subject correlations? </vt:lpstr>
      <vt:lpstr>What is the relationship between PC2 and subject-subject correlations? </vt:lpstr>
      <vt:lpstr>Gender Check: Looks good!</vt:lpstr>
      <vt:lpstr>Identifying Potential Confounds and Sources of Noise</vt:lpstr>
      <vt:lpstr>Flagged Relationships Between Subject Variables</vt:lpstr>
      <vt:lpstr>Analysis of multicollinearity between subject variables:</vt:lpstr>
      <vt:lpstr>More details and graphs can be found within folder: "14 Confounding Relationships for Subject Variables"</vt:lpstr>
      <vt:lpstr>Flagged Relationships Between Subject Variables and PCA:</vt:lpstr>
      <vt:lpstr>PC1 vs. All Subject Variables (one regression model)</vt:lpstr>
      <vt:lpstr>PC2 vs. All Subject Variables (one regression model)</vt:lpstr>
      <vt:lpstr>PC3 vs. All Subject Variables (one regression model)</vt:lpstr>
      <vt:lpstr>PC4 vs. All Subject Variables (one regression model)</vt:lpstr>
      <vt:lpstr>More details and graphs can be found within folder: "15 PCA for potential sources of noise"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AnCg Preprocessing, v.1</dc:title>
  <dc:creator>Megan Hagenauer</dc:creator>
  <cp:lastModifiedBy>Megan Hagenauer</cp:lastModifiedBy>
  <cp:revision>507</cp:revision>
  <dcterms:created xsi:type="dcterms:W3CDTF">2012-10-15T18:36:39Z</dcterms:created>
  <dcterms:modified xsi:type="dcterms:W3CDTF">2013-12-16T01:16:41Z</dcterms:modified>
</cp:coreProperties>
</file>