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7.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charts/chart8.xml" ContentType="application/vnd.openxmlformats-officedocument.drawingml.chart+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0.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charts/chart9.xml" ContentType="application/vnd.openxmlformats-officedocument.drawingml.chart+xml"/>
  <Override PartName="/ppt/drawings/drawing4.xml" ContentType="application/vnd.openxmlformats-officedocument.drawingml.chartshapes+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0"/>
  </p:notesMasterIdLst>
  <p:handoutMasterIdLst>
    <p:handoutMasterId r:id="rId41"/>
  </p:handoutMasterIdLst>
  <p:sldIdLst>
    <p:sldId id="257" r:id="rId5"/>
    <p:sldId id="389" r:id="rId6"/>
    <p:sldId id="384" r:id="rId7"/>
    <p:sldId id="394" r:id="rId8"/>
    <p:sldId id="317" r:id="rId9"/>
    <p:sldId id="412" r:id="rId10"/>
    <p:sldId id="277" r:id="rId11"/>
    <p:sldId id="278" r:id="rId12"/>
    <p:sldId id="393" r:id="rId13"/>
    <p:sldId id="409" r:id="rId14"/>
    <p:sldId id="410" r:id="rId15"/>
    <p:sldId id="411" r:id="rId16"/>
    <p:sldId id="395" r:id="rId17"/>
    <p:sldId id="407" r:id="rId18"/>
    <p:sldId id="396" r:id="rId19"/>
    <p:sldId id="397" r:id="rId20"/>
    <p:sldId id="413" r:id="rId21"/>
    <p:sldId id="414" r:id="rId22"/>
    <p:sldId id="417" r:id="rId23"/>
    <p:sldId id="418" r:id="rId24"/>
    <p:sldId id="420" r:id="rId25"/>
    <p:sldId id="415" r:id="rId26"/>
    <p:sldId id="416" r:id="rId27"/>
    <p:sldId id="398" r:id="rId28"/>
    <p:sldId id="399" r:id="rId29"/>
    <p:sldId id="401" r:id="rId30"/>
    <p:sldId id="423" r:id="rId31"/>
    <p:sldId id="424" r:id="rId32"/>
    <p:sldId id="425" r:id="rId33"/>
    <p:sldId id="421" r:id="rId34"/>
    <p:sldId id="402" r:id="rId35"/>
    <p:sldId id="404" r:id="rId36"/>
    <p:sldId id="405" r:id="rId37"/>
    <p:sldId id="419" r:id="rId38"/>
    <p:sldId id="422" r:id="rId3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5C0"/>
    <a:srgbClr val="577575"/>
    <a:srgbClr val="13BE89"/>
    <a:srgbClr val="7871B0"/>
    <a:srgbClr val="37335B"/>
    <a:srgbClr val="292644"/>
    <a:srgbClr val="1B192E"/>
    <a:srgbClr val="12B1BF"/>
    <a:srgbClr val="009242"/>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3" autoAdjust="0"/>
    <p:restoredTop sz="93744" autoAdjust="0"/>
  </p:normalViewPr>
  <p:slideViewPr>
    <p:cSldViewPr snapToGrid="0">
      <p:cViewPr>
        <p:scale>
          <a:sx n="100" d="100"/>
          <a:sy n="100" d="100"/>
        </p:scale>
        <p:origin x="810" y="396"/>
      </p:cViewPr>
      <p:guideLst>
        <p:guide pos="3840"/>
        <p:guide orient="horz" pos="2160"/>
      </p:guideLst>
    </p:cSldViewPr>
  </p:slideViewPr>
  <p:outlineViewPr>
    <p:cViewPr>
      <p:scale>
        <a:sx n="33" d="100"/>
        <a:sy n="33" d="100"/>
      </p:scale>
      <p:origin x="0" y="-871"/>
    </p:cViewPr>
  </p:outlineViewPr>
  <p:notesTextViewPr>
    <p:cViewPr>
      <p:scale>
        <a:sx n="3" d="2"/>
        <a:sy n="3" d="2"/>
      </p:scale>
      <p:origin x="0" y="0"/>
    </p:cViewPr>
  </p:notesTextViewPr>
  <p:sorterViewPr>
    <p:cViewPr varScale="1">
      <p:scale>
        <a:sx n="1" d="1"/>
        <a:sy n="1" d="1"/>
      </p:scale>
      <p:origin x="0" y="-473"/>
    </p:cViewPr>
  </p:sorterViewPr>
  <p:notesViewPr>
    <p:cSldViewPr snapToGrid="0">
      <p:cViewPr varScale="1">
        <p:scale>
          <a:sx n="66" d="100"/>
          <a:sy n="66" d="100"/>
        </p:scale>
        <p:origin x="2403"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oleObject" Target="file:///E:\3.%20Semester\Unterlagen\Sicherer%20Programmierung\chess_server_strong\Anhang\Auswirkung%20DOS%20Attacke%20Sprungweite%201.xlsx" TargetMode="External"/><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oleObject" Target="file:///E:\3.%20Semester\Unterlagen\Sicherer%20Programmierung\chess_server_strong\Anhang\Auswirkung%20DOS%20Attacke%20Sprungweite%2020.xlsx" TargetMode="External"/><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4.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Chess Online</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9297-4402-9E94-365CD2F05E3B}"/>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9297-4402-9E94-365CD2F05E3B}"/>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c:ext xmlns:c16="http://schemas.microsoft.com/office/drawing/2014/chart" uri="{C3380CC4-5D6E-409C-BE32-E72D297353CC}">
              <c16:uniqueId val="{00000000-9297-4402-9E94-365CD2F05E3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Datenbank</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D875-4EC7-9C60-A2D0CB4B2592}"/>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D875-4EC7-9C60-A2D0CB4B2592}"/>
              </c:ext>
            </c:extLst>
          </c:dPt>
          <c:cat>
            <c:strRef>
              <c:f>Tabelle1!$A$2:$A$3</c:f>
              <c:strCache>
                <c:ptCount val="2"/>
                <c:pt idx="0">
                  <c:v>Kein Fix</c:v>
                </c:pt>
                <c:pt idx="1">
                  <c:v>Fix</c:v>
                </c:pt>
              </c:strCache>
            </c:strRef>
          </c:cat>
          <c:val>
            <c:numRef>
              <c:f>Tabelle1!$B$2:$B$3</c:f>
              <c:numCache>
                <c:formatCode>General</c:formatCode>
                <c:ptCount val="2"/>
                <c:pt idx="0">
                  <c:v>6</c:v>
                </c:pt>
                <c:pt idx="1">
                  <c:v>12</c:v>
                </c:pt>
              </c:numCache>
            </c:numRef>
          </c:val>
          <c:extLst>
            <c:ext xmlns:c16="http://schemas.microsoft.com/office/drawing/2014/chart" uri="{C3380CC4-5D6E-409C-BE32-E72D297353CC}">
              <c16:uniqueId val="{00000000-D875-4EC7-9C60-A2D0CB4B25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Chess Online</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9297-4402-9E94-365CD2F05E3B}"/>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9297-4402-9E94-365CD2F05E3B}"/>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c:ext xmlns:c16="http://schemas.microsoft.com/office/drawing/2014/chart" uri="{C3380CC4-5D6E-409C-BE32-E72D297353CC}">
              <c16:uniqueId val="{00000000-9297-4402-9E94-365CD2F05E3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Passwort</a:t>
            </a:r>
            <a:r>
              <a:rPr lang="en-US" dirty="0"/>
              <a:t> + </a:t>
            </a:r>
            <a:r>
              <a:rPr lang="en-US" dirty="0" err="1"/>
              <a:t>Aktivierungscode</a:t>
            </a:r>
            <a:endParaRPr lang="en-US" dirty="0"/>
          </a:p>
        </c:rich>
      </c:tx>
      <c:overlay val="0"/>
      <c:spPr>
        <a:noFill/>
        <a:ln>
          <a:noFill/>
        </a:ln>
        <a:effectLst/>
      </c:spPr>
    </c:title>
    <c:autoTitleDeleted val="0"/>
    <c:plotArea>
      <c:layout/>
      <c:pieChart>
        <c:varyColors val="1"/>
        <c:ser>
          <c:idx val="0"/>
          <c:order val="0"/>
          <c:tx>
            <c:strRef>
              <c:f>Tabelle1!$B$1</c:f>
              <c:strCache>
                <c:ptCount val="1"/>
                <c:pt idx="0">
                  <c:v>Datenbank</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D875-4EC7-9C60-A2D0CB4B2592}"/>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D875-4EC7-9C60-A2D0CB4B2592}"/>
              </c:ext>
            </c:extLst>
          </c:dPt>
          <c:cat>
            <c:strRef>
              <c:f>Tabelle1!$A$2:$A$3</c:f>
              <c:strCache>
                <c:ptCount val="2"/>
                <c:pt idx="0">
                  <c:v>Kein Fix</c:v>
                </c:pt>
                <c:pt idx="1">
                  <c:v>Fix</c:v>
                </c:pt>
              </c:strCache>
            </c:strRef>
          </c:cat>
          <c:val>
            <c:numRef>
              <c:f>Tabelle1!$B$2:$B$3</c:f>
              <c:numCache>
                <c:formatCode>General</c:formatCode>
                <c:ptCount val="2"/>
                <c:pt idx="0">
                  <c:v>2</c:v>
                </c:pt>
                <c:pt idx="1">
                  <c:v>10</c:v>
                </c:pt>
              </c:numCache>
            </c:numRef>
          </c:val>
          <c:extLst>
            <c:ext xmlns:c16="http://schemas.microsoft.com/office/drawing/2014/chart" uri="{C3380CC4-5D6E-409C-BE32-E72D297353CC}">
              <c16:uniqueId val="{00000000-D875-4EC7-9C60-A2D0CB4B25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Folgen einer DOS</a:t>
            </a:r>
            <a:r>
              <a:rPr lang="de-DE" baseline="0"/>
              <a:t>-Attacke</a:t>
            </a:r>
            <a:endParaRPr lang="de-D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1"/>
          <c:order val="1"/>
          <c:tx>
            <c:strRef>
              <c:f>statistic!$A$3</c:f>
              <c:strCache>
                <c:ptCount val="1"/>
                <c:pt idx="0">
                  <c:v>CPU Auslastung</c:v>
                </c:pt>
              </c:strCache>
            </c:strRef>
          </c:tx>
          <c:spPr>
            <a:solidFill>
              <a:schemeClr val="accent2"/>
            </a:solidFill>
            <a:ln>
              <a:noFill/>
            </a:ln>
            <a:effectLst/>
          </c:spPr>
          <c:invertIfNegative val="0"/>
          <c:cat>
            <c:numRef>
              <c:f>statistic!$B$1:$AX$1</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statistic!$B$3:$AX$3</c:f>
              <c:numCache>
                <c:formatCode>General</c:formatCode>
                <c:ptCount val="49"/>
                <c:pt idx="0">
                  <c:v>41.32</c:v>
                </c:pt>
                <c:pt idx="1">
                  <c:v>54.56</c:v>
                </c:pt>
                <c:pt idx="2">
                  <c:v>73.400000000000006</c:v>
                </c:pt>
                <c:pt idx="3">
                  <c:v>80.28</c:v>
                </c:pt>
                <c:pt idx="4">
                  <c:v>91.039999999999907</c:v>
                </c:pt>
                <c:pt idx="5">
                  <c:v>99.84</c:v>
                </c:pt>
                <c:pt idx="6">
                  <c:v>100</c:v>
                </c:pt>
                <c:pt idx="7">
                  <c:v>99.88</c:v>
                </c:pt>
                <c:pt idx="8">
                  <c:v>100</c:v>
                </c:pt>
                <c:pt idx="9">
                  <c:v>100</c:v>
                </c:pt>
                <c:pt idx="10">
                  <c:v>100</c:v>
                </c:pt>
                <c:pt idx="11">
                  <c:v>100</c:v>
                </c:pt>
                <c:pt idx="12">
                  <c:v>100</c:v>
                </c:pt>
                <c:pt idx="13">
                  <c:v>99.8</c:v>
                </c:pt>
                <c:pt idx="14">
                  <c:v>99.8</c:v>
                </c:pt>
                <c:pt idx="15">
                  <c:v>100</c:v>
                </c:pt>
                <c:pt idx="16">
                  <c:v>99.979999999999905</c:v>
                </c:pt>
                <c:pt idx="17">
                  <c:v>99.979999999999905</c:v>
                </c:pt>
                <c:pt idx="18">
                  <c:v>99.94</c:v>
                </c:pt>
                <c:pt idx="19">
                  <c:v>100</c:v>
                </c:pt>
                <c:pt idx="20">
                  <c:v>100</c:v>
                </c:pt>
                <c:pt idx="21">
                  <c:v>100</c:v>
                </c:pt>
                <c:pt idx="22">
                  <c:v>99.96</c:v>
                </c:pt>
                <c:pt idx="23">
                  <c:v>100</c:v>
                </c:pt>
                <c:pt idx="24">
                  <c:v>100</c:v>
                </c:pt>
                <c:pt idx="25">
                  <c:v>100</c:v>
                </c:pt>
                <c:pt idx="26">
                  <c:v>100</c:v>
                </c:pt>
                <c:pt idx="27">
                  <c:v>100</c:v>
                </c:pt>
                <c:pt idx="28">
                  <c:v>100</c:v>
                </c:pt>
                <c:pt idx="29">
                  <c:v>100</c:v>
                </c:pt>
                <c:pt idx="30">
                  <c:v>100</c:v>
                </c:pt>
                <c:pt idx="31">
                  <c:v>100</c:v>
                </c:pt>
                <c:pt idx="32">
                  <c:v>100</c:v>
                </c:pt>
                <c:pt idx="33">
                  <c:v>99.979999999999905</c:v>
                </c:pt>
                <c:pt idx="34">
                  <c:v>100</c:v>
                </c:pt>
                <c:pt idx="35">
                  <c:v>100</c:v>
                </c:pt>
                <c:pt idx="36">
                  <c:v>100</c:v>
                </c:pt>
                <c:pt idx="37">
                  <c:v>99.96</c:v>
                </c:pt>
                <c:pt idx="38">
                  <c:v>100</c:v>
                </c:pt>
                <c:pt idx="39">
                  <c:v>99.979999999999905</c:v>
                </c:pt>
                <c:pt idx="40">
                  <c:v>100</c:v>
                </c:pt>
                <c:pt idx="41">
                  <c:v>100</c:v>
                </c:pt>
                <c:pt idx="42">
                  <c:v>100</c:v>
                </c:pt>
                <c:pt idx="43">
                  <c:v>100</c:v>
                </c:pt>
                <c:pt idx="44">
                  <c:v>100</c:v>
                </c:pt>
                <c:pt idx="45">
                  <c:v>100</c:v>
                </c:pt>
                <c:pt idx="46">
                  <c:v>100</c:v>
                </c:pt>
                <c:pt idx="47">
                  <c:v>100</c:v>
                </c:pt>
                <c:pt idx="48">
                  <c:v>100</c:v>
                </c:pt>
              </c:numCache>
            </c:numRef>
          </c:val>
          <c:extLst>
            <c:ext xmlns:c16="http://schemas.microsoft.com/office/drawing/2014/chart" uri="{C3380CC4-5D6E-409C-BE32-E72D297353CC}">
              <c16:uniqueId val="{00000000-5A0C-420A-B762-ED882E476828}"/>
            </c:ext>
          </c:extLst>
        </c:ser>
        <c:dLbls>
          <c:showLegendKey val="0"/>
          <c:showVal val="0"/>
          <c:showCatName val="0"/>
          <c:showSerName val="0"/>
          <c:showPercent val="0"/>
          <c:showBubbleSize val="0"/>
        </c:dLbls>
        <c:gapWidth val="219"/>
        <c:overlap val="-27"/>
        <c:axId val="1326864351"/>
        <c:axId val="1326867263"/>
      </c:barChart>
      <c:lineChart>
        <c:grouping val="standard"/>
        <c:varyColors val="0"/>
        <c:ser>
          <c:idx val="0"/>
          <c:order val="0"/>
          <c:tx>
            <c:strRef>
              <c:f>statistic!$A$2</c:f>
              <c:strCache>
                <c:ptCount val="1"/>
                <c:pt idx="0">
                  <c:v>Zeit in Sekunden bis KI ersten Zug macht</c:v>
                </c:pt>
              </c:strCache>
            </c:strRef>
          </c:tx>
          <c:spPr>
            <a:ln w="28575" cap="rnd">
              <a:solidFill>
                <a:schemeClr val="accent1"/>
              </a:solidFill>
              <a:round/>
            </a:ln>
            <a:effectLst/>
          </c:spPr>
          <c:marker>
            <c:symbol val="none"/>
          </c:marker>
          <c:cat>
            <c:numRef>
              <c:f>statistic!$B$1:$AX$1</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statistic!$B$2:$AX$2</c:f>
              <c:numCache>
                <c:formatCode>General</c:formatCode>
                <c:ptCount val="49"/>
                <c:pt idx="0">
                  <c:v>5.3604641437530498</c:v>
                </c:pt>
                <c:pt idx="1">
                  <c:v>5.9706324100494301</c:v>
                </c:pt>
                <c:pt idx="2">
                  <c:v>6.7076613903045601</c:v>
                </c:pt>
                <c:pt idx="3">
                  <c:v>7.3738797187805103</c:v>
                </c:pt>
                <c:pt idx="4">
                  <c:v>8.4549882411956698</c:v>
                </c:pt>
                <c:pt idx="5">
                  <c:v>9.9758877754211408</c:v>
                </c:pt>
                <c:pt idx="6">
                  <c:v>10.430509185790999</c:v>
                </c:pt>
                <c:pt idx="7">
                  <c:v>14.105676555633501</c:v>
                </c:pt>
                <c:pt idx="8">
                  <c:v>15.105203533172601</c:v>
                </c:pt>
                <c:pt idx="9">
                  <c:v>16.552025747299101</c:v>
                </c:pt>
                <c:pt idx="10">
                  <c:v>19.419428491592399</c:v>
                </c:pt>
                <c:pt idx="11">
                  <c:v>21.327239799499502</c:v>
                </c:pt>
                <c:pt idx="12">
                  <c:v>25.670427083969098</c:v>
                </c:pt>
                <c:pt idx="13">
                  <c:v>25.644072961807201</c:v>
                </c:pt>
                <c:pt idx="14">
                  <c:v>25.483512973785398</c:v>
                </c:pt>
                <c:pt idx="15">
                  <c:v>25.345114898681601</c:v>
                </c:pt>
                <c:pt idx="16">
                  <c:v>26.084603404998699</c:v>
                </c:pt>
                <c:pt idx="17">
                  <c:v>36.583754110336301</c:v>
                </c:pt>
                <c:pt idx="18">
                  <c:v>31.783627986907899</c:v>
                </c:pt>
                <c:pt idx="19">
                  <c:v>41.992374753951999</c:v>
                </c:pt>
                <c:pt idx="20">
                  <c:v>38.898738384246798</c:v>
                </c:pt>
                <c:pt idx="21">
                  <c:v>40.345417165756203</c:v>
                </c:pt>
                <c:pt idx="22">
                  <c:v>41.640722465515097</c:v>
                </c:pt>
                <c:pt idx="23">
                  <c:v>39.660808372497499</c:v>
                </c:pt>
                <c:pt idx="24">
                  <c:v>44.244890975952103</c:v>
                </c:pt>
                <c:pt idx="25">
                  <c:v>49.722608995437596</c:v>
                </c:pt>
                <c:pt idx="26">
                  <c:v>57.871465206146198</c:v>
                </c:pt>
                <c:pt idx="27">
                  <c:v>56.057448101043697</c:v>
                </c:pt>
                <c:pt idx="28">
                  <c:v>57.108256196975702</c:v>
                </c:pt>
                <c:pt idx="29">
                  <c:v>62.497588396072302</c:v>
                </c:pt>
                <c:pt idx="30">
                  <c:v>64.779075956344599</c:v>
                </c:pt>
                <c:pt idx="31">
                  <c:v>65.815778207778905</c:v>
                </c:pt>
                <c:pt idx="32">
                  <c:v>79.556421899795495</c:v>
                </c:pt>
                <c:pt idx="33">
                  <c:v>81.379548740386895</c:v>
                </c:pt>
                <c:pt idx="34">
                  <c:v>82.406326818466098</c:v>
                </c:pt>
                <c:pt idx="35">
                  <c:v>68.170929431915198</c:v>
                </c:pt>
                <c:pt idx="36">
                  <c:v>70.530617475509601</c:v>
                </c:pt>
                <c:pt idx="37">
                  <c:v>74.908827495574897</c:v>
                </c:pt>
                <c:pt idx="38">
                  <c:v>88.800443983077997</c:v>
                </c:pt>
                <c:pt idx="39">
                  <c:v>83.016058063507003</c:v>
                </c:pt>
                <c:pt idx="40">
                  <c:v>86.967570734023994</c:v>
                </c:pt>
                <c:pt idx="41">
                  <c:v>72.218939065933199</c:v>
                </c:pt>
                <c:pt idx="42">
                  <c:v>74.824115991592393</c:v>
                </c:pt>
                <c:pt idx="43">
                  <c:v>85.314730072021405</c:v>
                </c:pt>
                <c:pt idx="44">
                  <c:v>82.740356826782204</c:v>
                </c:pt>
                <c:pt idx="45">
                  <c:v>101.593465948104</c:v>
                </c:pt>
                <c:pt idx="46">
                  <c:v>73.336368274688695</c:v>
                </c:pt>
                <c:pt idx="47">
                  <c:v>103.367922163009</c:v>
                </c:pt>
                <c:pt idx="48">
                  <c:v>120.192502498626</c:v>
                </c:pt>
              </c:numCache>
            </c:numRef>
          </c:val>
          <c:smooth val="0"/>
          <c:extLst>
            <c:ext xmlns:c16="http://schemas.microsoft.com/office/drawing/2014/chart" uri="{C3380CC4-5D6E-409C-BE32-E72D297353CC}">
              <c16:uniqueId val="{00000001-5A0C-420A-B762-ED882E476828}"/>
            </c:ext>
          </c:extLst>
        </c:ser>
        <c:dLbls>
          <c:showLegendKey val="0"/>
          <c:showVal val="0"/>
          <c:showCatName val="0"/>
          <c:showSerName val="0"/>
          <c:showPercent val="0"/>
          <c:showBubbleSize val="0"/>
        </c:dLbls>
        <c:marker val="1"/>
        <c:smooth val="0"/>
        <c:axId val="1316972463"/>
        <c:axId val="1316973711"/>
      </c:lineChart>
      <c:catAx>
        <c:axId val="13169724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Spieler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16973711"/>
        <c:crosses val="autoZero"/>
        <c:auto val="1"/>
        <c:lblAlgn val="ctr"/>
        <c:lblOffset val="100"/>
        <c:noMultiLvlLbl val="0"/>
      </c:catAx>
      <c:valAx>
        <c:axId val="1316973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16972463"/>
        <c:crosses val="autoZero"/>
        <c:crossBetween val="between"/>
      </c:valAx>
      <c:valAx>
        <c:axId val="132686726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CPU Auslastung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26864351"/>
        <c:crosses val="max"/>
        <c:crossBetween val="between"/>
      </c:valAx>
      <c:catAx>
        <c:axId val="1326864351"/>
        <c:scaling>
          <c:orientation val="minMax"/>
        </c:scaling>
        <c:delete val="1"/>
        <c:axPos val="b"/>
        <c:numFmt formatCode="General" sourceLinked="1"/>
        <c:majorTickMark val="out"/>
        <c:minorTickMark val="none"/>
        <c:tickLblPos val="nextTo"/>
        <c:crossAx val="13268672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Folgen einer DOS-Attacke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1"/>
          <c:order val="1"/>
          <c:tx>
            <c:strRef>
              <c:f>statistics_sprungsweits_20_star!$A$3</c:f>
              <c:strCache>
                <c:ptCount val="1"/>
                <c:pt idx="0">
                  <c:v>CPU Auslastung</c:v>
                </c:pt>
              </c:strCache>
            </c:strRef>
          </c:tx>
          <c:spPr>
            <a:solidFill>
              <a:schemeClr val="accent2"/>
            </a:solidFill>
            <a:ln>
              <a:noFill/>
            </a:ln>
            <a:effectLst/>
          </c:spPr>
          <c:invertIfNegative val="0"/>
          <c:cat>
            <c:strRef>
              <c:f>statistics_sprungsweits_20_star!$B$1:$G$1</c:f>
              <c:strCache>
                <c:ptCount val="6"/>
                <c:pt idx="0">
                  <c:v>50 Spieler</c:v>
                </c:pt>
                <c:pt idx="1">
                  <c:v>70 Spieler</c:v>
                </c:pt>
                <c:pt idx="2">
                  <c:v>90 Spieler</c:v>
                </c:pt>
                <c:pt idx="3">
                  <c:v>110 Spieler</c:v>
                </c:pt>
                <c:pt idx="4">
                  <c:v>130 Spieler</c:v>
                </c:pt>
                <c:pt idx="5">
                  <c:v>150 Spieler</c:v>
                </c:pt>
              </c:strCache>
            </c:strRef>
          </c:cat>
          <c:val>
            <c:numRef>
              <c:f>statistics_sprungsweits_20_star!$B$3:$G$3</c:f>
              <c:numCache>
                <c:formatCode>General</c:formatCode>
                <c:ptCount val="6"/>
                <c:pt idx="0">
                  <c:v>99.96</c:v>
                </c:pt>
                <c:pt idx="1">
                  <c:v>100</c:v>
                </c:pt>
                <c:pt idx="2">
                  <c:v>100</c:v>
                </c:pt>
                <c:pt idx="3">
                  <c:v>100</c:v>
                </c:pt>
                <c:pt idx="4">
                  <c:v>100</c:v>
                </c:pt>
                <c:pt idx="5">
                  <c:v>100</c:v>
                </c:pt>
              </c:numCache>
            </c:numRef>
          </c:val>
          <c:extLst>
            <c:ext xmlns:c16="http://schemas.microsoft.com/office/drawing/2014/chart" uri="{C3380CC4-5D6E-409C-BE32-E72D297353CC}">
              <c16:uniqueId val="{00000000-2679-4950-89B5-FBB78B43C065}"/>
            </c:ext>
          </c:extLst>
        </c:ser>
        <c:dLbls>
          <c:showLegendKey val="0"/>
          <c:showVal val="0"/>
          <c:showCatName val="0"/>
          <c:showSerName val="0"/>
          <c:showPercent val="0"/>
          <c:showBubbleSize val="0"/>
        </c:dLbls>
        <c:gapWidth val="219"/>
        <c:overlap val="-27"/>
        <c:axId val="1764871440"/>
        <c:axId val="1764877680"/>
      </c:barChart>
      <c:lineChart>
        <c:grouping val="standard"/>
        <c:varyColors val="0"/>
        <c:ser>
          <c:idx val="0"/>
          <c:order val="0"/>
          <c:tx>
            <c:strRef>
              <c:f>statistics_sprungsweits_20_star!$A$2</c:f>
              <c:strCache>
                <c:ptCount val="1"/>
                <c:pt idx="0">
                  <c:v>Zeit bis KI ersten Zug macht</c:v>
                </c:pt>
              </c:strCache>
            </c:strRef>
          </c:tx>
          <c:spPr>
            <a:ln w="28575" cap="rnd">
              <a:solidFill>
                <a:schemeClr val="accent1"/>
              </a:solidFill>
              <a:round/>
            </a:ln>
            <a:effectLst/>
          </c:spPr>
          <c:marker>
            <c:symbol val="none"/>
          </c:marker>
          <c:cat>
            <c:strRef>
              <c:f>statistics_sprungsweits_20_star!$B$1:$G$1</c:f>
              <c:strCache>
                <c:ptCount val="6"/>
                <c:pt idx="0">
                  <c:v>50 Spieler</c:v>
                </c:pt>
                <c:pt idx="1">
                  <c:v>70 Spieler</c:v>
                </c:pt>
                <c:pt idx="2">
                  <c:v>90 Spieler</c:v>
                </c:pt>
                <c:pt idx="3">
                  <c:v>110 Spieler</c:v>
                </c:pt>
                <c:pt idx="4">
                  <c:v>130 Spieler</c:v>
                </c:pt>
                <c:pt idx="5">
                  <c:v>150 Spieler</c:v>
                </c:pt>
              </c:strCache>
            </c:strRef>
          </c:cat>
          <c:val>
            <c:numRef>
              <c:f>statistics_sprungsweits_20_star!$B$2:$G$2</c:f>
              <c:numCache>
                <c:formatCode>General</c:formatCode>
                <c:ptCount val="6"/>
                <c:pt idx="0">
                  <c:v>202.02106876373199</c:v>
                </c:pt>
                <c:pt idx="1">
                  <c:v>254.030890989303</c:v>
                </c:pt>
                <c:pt idx="2">
                  <c:v>327.94494729041998</c:v>
                </c:pt>
                <c:pt idx="3">
                  <c:v>526.38608708381605</c:v>
                </c:pt>
                <c:pt idx="4">
                  <c:v>695.24912309646595</c:v>
                </c:pt>
                <c:pt idx="5">
                  <c:v>549.40862240791296</c:v>
                </c:pt>
              </c:numCache>
            </c:numRef>
          </c:val>
          <c:smooth val="0"/>
          <c:extLst>
            <c:ext xmlns:c16="http://schemas.microsoft.com/office/drawing/2014/chart" uri="{C3380CC4-5D6E-409C-BE32-E72D297353CC}">
              <c16:uniqueId val="{00000001-2679-4950-89B5-FBB78B43C065}"/>
            </c:ext>
          </c:extLst>
        </c:ser>
        <c:dLbls>
          <c:showLegendKey val="0"/>
          <c:showVal val="0"/>
          <c:showCatName val="0"/>
          <c:showSerName val="0"/>
          <c:showPercent val="0"/>
          <c:showBubbleSize val="0"/>
        </c:dLbls>
        <c:marker val="1"/>
        <c:smooth val="0"/>
        <c:axId val="13349152"/>
        <c:axId val="13361216"/>
      </c:lineChart>
      <c:catAx>
        <c:axId val="1334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361216"/>
        <c:crosses val="autoZero"/>
        <c:auto val="1"/>
        <c:lblAlgn val="ctr"/>
        <c:lblOffset val="100"/>
        <c:noMultiLvlLbl val="0"/>
      </c:catAx>
      <c:valAx>
        <c:axId val="13361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349152"/>
        <c:crosses val="autoZero"/>
        <c:crossBetween val="between"/>
      </c:valAx>
      <c:valAx>
        <c:axId val="176487768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CPU</a:t>
                </a:r>
                <a:r>
                  <a:rPr lang="de-DE" baseline="0"/>
                  <a:t> </a:t>
                </a:r>
                <a:r>
                  <a:rPr lang="de-DE"/>
                  <a:t>Auslastung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64871440"/>
        <c:crosses val="max"/>
        <c:crossBetween val="between"/>
      </c:valAx>
      <c:catAx>
        <c:axId val="1764871440"/>
        <c:scaling>
          <c:orientation val="minMax"/>
        </c:scaling>
        <c:delete val="1"/>
        <c:axPos val="b"/>
        <c:numFmt formatCode="General" sourceLinked="1"/>
        <c:majorTickMark val="out"/>
        <c:minorTickMark val="none"/>
        <c:tickLblPos val="nextTo"/>
        <c:crossAx val="17648776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Chess Online</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9297-4402-9E94-365CD2F05E3B}"/>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9297-4402-9E94-365CD2F05E3B}"/>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c:ext xmlns:c16="http://schemas.microsoft.com/office/drawing/2014/chart" uri="{C3380CC4-5D6E-409C-BE32-E72D297353CC}">
              <c16:uniqueId val="{00000000-9297-4402-9E94-365CD2F05E3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Kommunikation</a:t>
            </a:r>
            <a:endParaRPr lang="en-US" dirty="0"/>
          </a:p>
        </c:rich>
      </c:tx>
      <c:overlay val="0"/>
      <c:spPr>
        <a:noFill/>
        <a:ln>
          <a:noFill/>
        </a:ln>
        <a:effectLst/>
      </c:spPr>
    </c:title>
    <c:autoTitleDeleted val="0"/>
    <c:plotArea>
      <c:layout/>
      <c:pieChart>
        <c:varyColors val="1"/>
        <c:ser>
          <c:idx val="0"/>
          <c:order val="0"/>
          <c:tx>
            <c:strRef>
              <c:f>Tabelle1!$B$1</c:f>
              <c:strCache>
                <c:ptCount val="1"/>
                <c:pt idx="0">
                  <c:v>Datenbank</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D875-4EC7-9C60-A2D0CB4B2592}"/>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D875-4EC7-9C60-A2D0CB4B2592}"/>
              </c:ext>
            </c:extLst>
          </c:dPt>
          <c:cat>
            <c:strRef>
              <c:f>Tabelle1!$A$2:$A$3</c:f>
              <c:strCache>
                <c:ptCount val="2"/>
                <c:pt idx="0">
                  <c:v>Kein Fix</c:v>
                </c:pt>
                <c:pt idx="1">
                  <c:v>Fix</c:v>
                </c:pt>
              </c:strCache>
            </c:strRef>
          </c:cat>
          <c:val>
            <c:numRef>
              <c:f>Tabelle1!$B$2:$B$3</c:f>
              <c:numCache>
                <c:formatCode>General</c:formatCode>
                <c:ptCount val="2"/>
                <c:pt idx="0">
                  <c:v>1</c:v>
                </c:pt>
                <c:pt idx="1">
                  <c:v>9</c:v>
                </c:pt>
              </c:numCache>
            </c:numRef>
          </c:val>
          <c:extLst>
            <c:ext xmlns:c16="http://schemas.microsoft.com/office/drawing/2014/chart" uri="{C3380CC4-5D6E-409C-BE32-E72D297353CC}">
              <c16:uniqueId val="{00000000-D875-4EC7-9C60-A2D0CB4B25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Chess Online</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1-7EFE-4A13-8657-5237DC23F548}"/>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3-7EFE-4A13-8657-5237DC23F548}"/>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c:ext xmlns:c16="http://schemas.microsoft.com/office/drawing/2014/chart" uri="{C3380CC4-5D6E-409C-BE32-E72D297353CC}">
              <c16:uniqueId val="{00000004-7EFE-4A13-8657-5237DC23F54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67B66B4A-2429-43EE-81BA-F4D5FEA1EFB1}">
      <dgm:prSet phldrT="[Text]" custT="1"/>
      <dgm:spPr/>
      <dgm:t>
        <a:bodyPr/>
        <a:lstStyle/>
        <a:p>
          <a:pPr>
            <a:buNone/>
          </a:pPr>
          <a:r>
            <a:rPr lang="de-DE" sz="1800" baseline="0" dirty="0"/>
            <a:t>Keine  Vertraulichkeit</a:t>
          </a:r>
          <a:endParaRPr lang="de-DE" sz="1800"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a:latin typeface="+mn-lt"/>
            </a:rPr>
            <a:t>Schutzziele</a:t>
          </a: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Keine Passwortrichtlinie</a:t>
          </a:r>
        </a:p>
        <a:p>
          <a:r>
            <a:rPr lang="de-DE" dirty="0">
              <a:latin typeface="+mn-lt"/>
            </a:rPr>
            <a:t>Kein </a:t>
          </a:r>
          <a:r>
            <a:rPr lang="de-DE" dirty="0" err="1">
              <a:latin typeface="+mn-lt"/>
            </a:rPr>
            <a:t>Hashen</a:t>
          </a:r>
          <a:r>
            <a:rPr lang="de-DE" dirty="0">
              <a:latin typeface="+mn-lt"/>
            </a:rPr>
            <a:t> der Passwörter</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FA525FCA-BF95-4E74-9D93-CDB79C789B95}" type="pres">
      <dgm:prSet presAssocID="{5A5A8F69-6B0A-4580-9C82-749A88C7A069}" presName="composite" presStyleCnt="0"/>
      <dgm:spPr/>
    </dgm:pt>
    <dgm:pt modelId="{1AD8E27E-627D-43D1-BE33-0EA4D188A9D5}" type="pres">
      <dgm:prSet presAssocID="{5A5A8F69-6B0A-4580-9C82-749A88C7A069}" presName="parent" presStyleLbl="alignNode1" presStyleIdx="0" presStyleCnt="2">
        <dgm:presLayoutVars>
          <dgm:chMax val="1"/>
          <dgm:chPref val="1"/>
          <dgm:bulletEnabled val="1"/>
        </dgm:presLayoutVars>
      </dgm:prSet>
      <dgm:spPr/>
    </dgm:pt>
    <dgm:pt modelId="{4EB8F7AC-F15E-4465-AD3F-32871D70A489}" type="pres">
      <dgm:prSet presAssocID="{5A5A8F69-6B0A-4580-9C82-749A88C7A069}" presName="Childtext" presStyleLbl="revTx" presStyleIdx="0" presStyleCnt="2">
        <dgm:presLayoutVars>
          <dgm:bulletEnabled val="1"/>
        </dgm:presLayoutVars>
      </dgm:prSet>
      <dgm:spPr/>
    </dgm:pt>
    <dgm:pt modelId="{2352463D-0A80-4A34-B283-03FB0F958AF6}" type="pres">
      <dgm:prSet presAssocID="{5A5A8F69-6B0A-4580-9C82-749A88C7A069}" presName="ConnectLine" presStyleLbl="sibTrans1D1" presStyleIdx="0" presStyleCnt="2"/>
      <dgm:spPr/>
    </dgm:pt>
    <dgm:pt modelId="{F9D59ED5-992A-484B-8126-685D721DB288}" type="pres">
      <dgm:prSet presAssocID="{5A5A8F69-6B0A-4580-9C82-749A88C7A069}" presName="ConnectLineEnd" presStyleLbl="lnNode1" presStyleIdx="0" presStyleCnt="2"/>
      <dgm:spPr/>
    </dgm:pt>
    <dgm:pt modelId="{620264AE-57C0-42AC-8446-703EB84CF005}" type="pres">
      <dgm:prSet presAssocID="{5A5A8F69-6B0A-4580-9C82-749A88C7A069}" presName="EmptyPane" presStyleCnt="0"/>
      <dgm:spPr/>
    </dgm:pt>
    <dgm:pt modelId="{D8C8A501-CB5A-499C-9185-E4A034F96303}" type="pres">
      <dgm:prSet presAssocID="{E3204088-055D-4390-92EB-63EA7C2BFBA3}" presName="spaceBetweenRectangles" presStyleCnt="0"/>
      <dgm:spPr/>
    </dgm:pt>
    <dgm:pt modelId="{3466BF35-54A4-435F-A05B-FB50AD8418C2}" type="pres">
      <dgm:prSet presAssocID="{1E68EFBC-0234-4B02-A920-F5DC05B90558}" presName="composite" presStyleCnt="0"/>
      <dgm:spPr/>
    </dgm:pt>
    <dgm:pt modelId="{EF9E08D2-5C43-4F5F-9C18-12ED827D5338}" type="pres">
      <dgm:prSet presAssocID="{1E68EFBC-0234-4B02-A920-F5DC05B90558}" presName="parent" presStyleLbl="alignNode1" presStyleIdx="1" presStyleCnt="2">
        <dgm:presLayoutVars>
          <dgm:chMax val="1"/>
          <dgm:chPref val="1"/>
          <dgm:bulletEnabled val="1"/>
        </dgm:presLayoutVars>
      </dgm:prSet>
      <dgm:spPr/>
    </dgm:pt>
    <dgm:pt modelId="{D896C205-1674-4C3E-A8DF-6C5D58B947D7}" type="pres">
      <dgm:prSet presAssocID="{1E68EFBC-0234-4B02-A920-F5DC05B90558}" presName="Childtext" presStyleLbl="revTx" presStyleIdx="1" presStyleCnt="2">
        <dgm:presLayoutVars>
          <dgm:bulletEnabled val="1"/>
        </dgm:presLayoutVars>
      </dgm:prSet>
      <dgm:spPr/>
    </dgm:pt>
    <dgm:pt modelId="{DFC1E232-0313-42B9-9DB6-97EFB6199F90}" type="pres">
      <dgm:prSet presAssocID="{1E68EFBC-0234-4B02-A920-F5DC05B90558}" presName="ConnectLine" presStyleLbl="sibTrans1D1" presStyleIdx="1" presStyleCnt="2"/>
      <dgm:spPr/>
    </dgm:pt>
    <dgm:pt modelId="{C38DB300-1FCB-4D30-8687-96A905FD8DA5}" type="pres">
      <dgm:prSet presAssocID="{1E68EFBC-0234-4B02-A920-F5DC05B90558}" presName="ConnectLineEnd" presStyleLbl="lnNode1" presStyleIdx="1" presStyleCnt="2"/>
      <dgm:spPr/>
    </dgm:pt>
    <dgm:pt modelId="{64A3CF3A-6458-413C-8F5C-A6FE66C50D2A}" type="pres">
      <dgm:prSet presAssocID="{1E68EFBC-0234-4B02-A920-F5DC05B90558}" presName="EmptyPane" presStyleCnt="0"/>
      <dgm:spPr/>
    </dgm:pt>
  </dgm:ptLst>
  <dgm:cxnLst>
    <dgm:cxn modelId="{6ED46407-54A0-48E7-AEC7-6FC1961EE4C9}" type="presOf" srcId="{E5B2E815-0D19-41DC-B01B-4D608769620A}" destId="{196C9F68-3606-4282-A4C6-4485F1280B5F}" srcOrd="0" destOrd="0" presId="urn:microsoft.com/office/officeart/2016/7/layout/RoundedRectangleTimeline"/>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52DC7E4D-7F7F-460D-97B0-6875C219E1C4}" type="presOf" srcId="{1E68EFBC-0234-4B02-A920-F5DC05B90558}" destId="{EF9E08D2-5C43-4F5F-9C18-12ED827D5338}"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47E1E5BF-259D-42AD-AD3D-F0006076EA6F}" type="presOf" srcId="{F3CC0BD1-D20E-47B8-9D3F-76674BD024ED}" destId="{4EB8F7AC-F15E-4465-AD3F-32871D70A489}" srcOrd="0" destOrd="0" presId="urn:microsoft.com/office/officeart/2016/7/layout/RoundedRectangleTimeline"/>
    <dgm:cxn modelId="{05B23CDE-D7E3-45FB-B435-D6593A9B992C}" srcId="{E5B2E815-0D19-41DC-B01B-4D608769620A}" destId="{1E68EFBC-0234-4B02-A920-F5DC05B90558}" srcOrd="1" destOrd="0" parTransId="{603AAB3D-8697-4C72-A6CB-D8375CCBB64D}" sibTransId="{6BE5D329-C6AB-4864-9ECE-34417E55BD10}"/>
    <dgm:cxn modelId="{2B2BDAE7-009A-45CB-B1DB-BE4953D2AF86}" type="presOf" srcId="{5A5A8F69-6B0A-4580-9C82-749A88C7A069}" destId="{1AD8E27E-627D-43D1-BE33-0EA4D188A9D5}" srcOrd="0" destOrd="0" presId="urn:microsoft.com/office/officeart/2016/7/layout/RoundedRectangleTimeline"/>
    <dgm:cxn modelId="{08B705F6-3B2D-42EB-B878-FC2C34633807}" type="presOf" srcId="{67B66B4A-2429-43EE-81BA-F4D5FEA1EFB1}" destId="{D896C205-1674-4C3E-A8DF-6C5D58B947D7}" srcOrd="0" destOrd="0" presId="urn:microsoft.com/office/officeart/2016/7/layout/RoundedRectangleTimeline"/>
    <dgm:cxn modelId="{E42F3023-4F74-4772-88E5-95DBF79AF35A}" type="presParOf" srcId="{196C9F68-3606-4282-A4C6-4485F1280B5F}" destId="{FA525FCA-BF95-4E74-9D93-CDB79C789B95}" srcOrd="0" destOrd="0" presId="urn:microsoft.com/office/officeart/2016/7/layout/RoundedRectangleTimeline"/>
    <dgm:cxn modelId="{E6A8E5BC-767E-45A6-8E47-E46B5E730654}" type="presParOf" srcId="{FA525FCA-BF95-4E74-9D93-CDB79C789B95}" destId="{1AD8E27E-627D-43D1-BE33-0EA4D188A9D5}" srcOrd="0" destOrd="0" presId="urn:microsoft.com/office/officeart/2016/7/layout/RoundedRectangleTimeline"/>
    <dgm:cxn modelId="{DBCF4036-8844-4077-854C-745BB8AE38EB}" type="presParOf" srcId="{FA525FCA-BF95-4E74-9D93-CDB79C789B95}" destId="{4EB8F7AC-F15E-4465-AD3F-32871D70A489}" srcOrd="1" destOrd="0" presId="urn:microsoft.com/office/officeart/2016/7/layout/RoundedRectangleTimeline"/>
    <dgm:cxn modelId="{E1D0DB16-39F2-43A2-8230-BFC35A7F69F4}" type="presParOf" srcId="{FA525FCA-BF95-4E74-9D93-CDB79C789B95}" destId="{2352463D-0A80-4A34-B283-03FB0F958AF6}" srcOrd="2" destOrd="0" presId="urn:microsoft.com/office/officeart/2016/7/layout/RoundedRectangleTimeline"/>
    <dgm:cxn modelId="{F28DC52B-F784-4CE5-8812-7B319B925A97}" type="presParOf" srcId="{FA525FCA-BF95-4E74-9D93-CDB79C789B95}" destId="{F9D59ED5-992A-484B-8126-685D721DB288}" srcOrd="3" destOrd="0" presId="urn:microsoft.com/office/officeart/2016/7/layout/RoundedRectangleTimeline"/>
    <dgm:cxn modelId="{7D18136F-2E67-431F-9DFE-9CD26F5CFC33}" type="presParOf" srcId="{FA525FCA-BF95-4E74-9D93-CDB79C789B95}" destId="{620264AE-57C0-42AC-8446-703EB84CF005}" srcOrd="4" destOrd="0" presId="urn:microsoft.com/office/officeart/2016/7/layout/RoundedRectangleTimeline"/>
    <dgm:cxn modelId="{EE99516D-6573-4395-807E-6429AB2D0DE5}" type="presParOf" srcId="{196C9F68-3606-4282-A4C6-4485F1280B5F}" destId="{D8C8A501-CB5A-499C-9185-E4A034F96303}" srcOrd="1" destOrd="0" presId="urn:microsoft.com/office/officeart/2016/7/layout/RoundedRectangleTimeline"/>
    <dgm:cxn modelId="{D19C5024-8CEF-47A1-A385-44B1A0D106F5}" type="presParOf" srcId="{196C9F68-3606-4282-A4C6-4485F1280B5F}" destId="{3466BF35-54A4-435F-A05B-FB50AD8418C2}" srcOrd="2" destOrd="0" presId="urn:microsoft.com/office/officeart/2016/7/layout/RoundedRectangleTimeline"/>
    <dgm:cxn modelId="{CA8A5F37-C043-4934-A286-EE3F2C0F3A75}" type="presParOf" srcId="{3466BF35-54A4-435F-A05B-FB50AD8418C2}" destId="{EF9E08D2-5C43-4F5F-9C18-12ED827D5338}" srcOrd="0" destOrd="0" presId="urn:microsoft.com/office/officeart/2016/7/layout/RoundedRectangleTimeline"/>
    <dgm:cxn modelId="{B6BF44FE-E11F-4468-87E1-618C5FFF58D0}" type="presParOf" srcId="{3466BF35-54A4-435F-A05B-FB50AD8418C2}" destId="{D896C205-1674-4C3E-A8DF-6C5D58B947D7}" srcOrd="1" destOrd="0" presId="urn:microsoft.com/office/officeart/2016/7/layout/RoundedRectangleTimeline"/>
    <dgm:cxn modelId="{52DF48F9-4077-4DE9-A033-45748CF31671}" type="presParOf" srcId="{3466BF35-54A4-435F-A05B-FB50AD8418C2}" destId="{DFC1E232-0313-42B9-9DB6-97EFB6199F90}" srcOrd="2" destOrd="0" presId="urn:microsoft.com/office/officeart/2016/7/layout/RoundedRectangleTimeline"/>
    <dgm:cxn modelId="{808FAFBC-3B83-4CFC-9A43-4F5FC252EACE}" type="presParOf" srcId="{3466BF35-54A4-435F-A05B-FB50AD8418C2}" destId="{C38DB300-1FCB-4D30-8687-96A905FD8DA5}" srcOrd="3" destOrd="0" presId="urn:microsoft.com/office/officeart/2016/7/layout/RoundedRectangleTimeline"/>
    <dgm:cxn modelId="{2721CB4A-DE5E-4376-9C56-58CE13F6C946}" type="presParOf" srcId="{3466BF35-54A4-435F-A05B-FB50AD8418C2}" destId="{64A3CF3A-6458-413C-8F5C-A6FE66C50D2A}" srcOrd="4" destOrd="0" presId="urn:microsoft.com/office/officeart/2016/7/layout/RoundedRectangle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196C9F68-3606-4282-A4C6-4485F1280B5F}" type="pres">
      <dgm:prSet presAssocID="{E5B2E815-0D19-41DC-B01B-4D608769620A}" presName="Name0" presStyleCnt="0">
        <dgm:presLayoutVars>
          <dgm:chMax/>
          <dgm:chPref/>
          <dgm:animLvl val="lvl"/>
        </dgm:presLayoutVars>
      </dgm:prSet>
      <dgm:spPr/>
    </dgm:pt>
  </dgm:ptLst>
  <dgm:cxnLst>
    <dgm:cxn modelId="{557E38F7-7BE8-4DA0-988C-DD2158D7D687}" type="presOf" srcId="{E5B2E815-0D19-41DC-B01B-4D608769620A}" destId="{196C9F68-3606-4282-A4C6-4485F1280B5F}"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196C9F68-3606-4282-A4C6-4485F1280B5F}" type="pres">
      <dgm:prSet presAssocID="{E5B2E815-0D19-41DC-B01B-4D608769620A}" presName="Name0" presStyleCnt="0">
        <dgm:presLayoutVars>
          <dgm:chMax/>
          <dgm:chPref/>
          <dgm:animLvl val="lvl"/>
        </dgm:presLayoutVars>
      </dgm:prSet>
      <dgm:spPr/>
    </dgm:pt>
  </dgm:ptLst>
  <dgm:cxnLst>
    <dgm:cxn modelId="{6B0514AA-44B7-4686-9FB7-4D1DDE212071}" type="presOf" srcId="{E5B2E815-0D19-41DC-B01B-4D608769620A}" destId="{196C9F68-3606-4282-A4C6-4485F1280B5F}"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67B66B4A-2429-43EE-81BA-F4D5FEA1EFB1}">
      <dgm:prSet phldrT="[Text]" custT="1"/>
      <dgm:spPr/>
      <dgm:t>
        <a:bodyPr/>
        <a:lstStyle/>
        <a:p>
          <a:pPr>
            <a:buNone/>
          </a:pPr>
          <a:r>
            <a:rPr lang="de-DE" sz="1800" b="0" strike="noStrike" baseline="0" dirty="0"/>
            <a:t>Vertraulichkeit</a:t>
          </a:r>
          <a:endParaRPr lang="de-DE" sz="1800" b="0" strike="noStrike"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a:latin typeface="+mn-lt"/>
            </a:rPr>
            <a:t>Schutzziele</a:t>
          </a: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Passwortrichtlinie</a:t>
          </a:r>
        </a:p>
        <a:p>
          <a:r>
            <a:rPr lang="de-DE" dirty="0">
              <a:latin typeface="+mn-lt"/>
            </a:rPr>
            <a:t>Maskierung der Passworteingabe</a:t>
          </a:r>
        </a:p>
        <a:p>
          <a:r>
            <a:rPr lang="de-DE" dirty="0" err="1">
              <a:latin typeface="+mn-lt"/>
            </a:rPr>
            <a:t>Hashen</a:t>
          </a:r>
          <a:r>
            <a:rPr lang="de-DE" dirty="0">
              <a:latin typeface="+mn-lt"/>
            </a:rPr>
            <a:t> der Passwörter und Aktivierungscodes</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FA525FCA-BF95-4E74-9D93-CDB79C789B95}" type="pres">
      <dgm:prSet presAssocID="{5A5A8F69-6B0A-4580-9C82-749A88C7A069}" presName="composite" presStyleCnt="0"/>
      <dgm:spPr/>
    </dgm:pt>
    <dgm:pt modelId="{1AD8E27E-627D-43D1-BE33-0EA4D188A9D5}" type="pres">
      <dgm:prSet presAssocID="{5A5A8F69-6B0A-4580-9C82-749A88C7A069}" presName="parent" presStyleLbl="alignNode1" presStyleIdx="0" presStyleCnt="2">
        <dgm:presLayoutVars>
          <dgm:chMax val="1"/>
          <dgm:chPref val="1"/>
          <dgm:bulletEnabled val="1"/>
        </dgm:presLayoutVars>
      </dgm:prSet>
      <dgm:spPr/>
    </dgm:pt>
    <dgm:pt modelId="{4EB8F7AC-F15E-4465-AD3F-32871D70A489}" type="pres">
      <dgm:prSet presAssocID="{5A5A8F69-6B0A-4580-9C82-749A88C7A069}" presName="Childtext" presStyleLbl="revTx" presStyleIdx="0" presStyleCnt="2">
        <dgm:presLayoutVars>
          <dgm:bulletEnabled val="1"/>
        </dgm:presLayoutVars>
      </dgm:prSet>
      <dgm:spPr/>
    </dgm:pt>
    <dgm:pt modelId="{2352463D-0A80-4A34-B283-03FB0F958AF6}" type="pres">
      <dgm:prSet presAssocID="{5A5A8F69-6B0A-4580-9C82-749A88C7A069}" presName="ConnectLine" presStyleLbl="sibTrans1D1" presStyleIdx="0" presStyleCnt="2"/>
      <dgm:spPr/>
    </dgm:pt>
    <dgm:pt modelId="{F9D59ED5-992A-484B-8126-685D721DB288}" type="pres">
      <dgm:prSet presAssocID="{5A5A8F69-6B0A-4580-9C82-749A88C7A069}" presName="ConnectLineEnd" presStyleLbl="lnNode1" presStyleIdx="0" presStyleCnt="2"/>
      <dgm:spPr/>
    </dgm:pt>
    <dgm:pt modelId="{620264AE-57C0-42AC-8446-703EB84CF005}" type="pres">
      <dgm:prSet presAssocID="{5A5A8F69-6B0A-4580-9C82-749A88C7A069}" presName="EmptyPane" presStyleCnt="0"/>
      <dgm:spPr/>
    </dgm:pt>
    <dgm:pt modelId="{D8C8A501-CB5A-499C-9185-E4A034F96303}" type="pres">
      <dgm:prSet presAssocID="{E3204088-055D-4390-92EB-63EA7C2BFBA3}" presName="spaceBetweenRectangles" presStyleCnt="0"/>
      <dgm:spPr/>
    </dgm:pt>
    <dgm:pt modelId="{3466BF35-54A4-435F-A05B-FB50AD8418C2}" type="pres">
      <dgm:prSet presAssocID="{1E68EFBC-0234-4B02-A920-F5DC05B90558}" presName="composite" presStyleCnt="0"/>
      <dgm:spPr/>
    </dgm:pt>
    <dgm:pt modelId="{EF9E08D2-5C43-4F5F-9C18-12ED827D5338}" type="pres">
      <dgm:prSet presAssocID="{1E68EFBC-0234-4B02-A920-F5DC05B90558}" presName="parent" presStyleLbl="alignNode1" presStyleIdx="1" presStyleCnt="2">
        <dgm:presLayoutVars>
          <dgm:chMax val="1"/>
          <dgm:chPref val="1"/>
          <dgm:bulletEnabled val="1"/>
        </dgm:presLayoutVars>
      </dgm:prSet>
      <dgm:spPr/>
    </dgm:pt>
    <dgm:pt modelId="{D896C205-1674-4C3E-A8DF-6C5D58B947D7}" type="pres">
      <dgm:prSet presAssocID="{1E68EFBC-0234-4B02-A920-F5DC05B90558}" presName="Childtext" presStyleLbl="revTx" presStyleIdx="1" presStyleCnt="2">
        <dgm:presLayoutVars>
          <dgm:bulletEnabled val="1"/>
        </dgm:presLayoutVars>
      </dgm:prSet>
      <dgm:spPr/>
    </dgm:pt>
    <dgm:pt modelId="{DFC1E232-0313-42B9-9DB6-97EFB6199F90}" type="pres">
      <dgm:prSet presAssocID="{1E68EFBC-0234-4B02-A920-F5DC05B90558}" presName="ConnectLine" presStyleLbl="sibTrans1D1" presStyleIdx="1" presStyleCnt="2"/>
      <dgm:spPr/>
    </dgm:pt>
    <dgm:pt modelId="{C38DB300-1FCB-4D30-8687-96A905FD8DA5}" type="pres">
      <dgm:prSet presAssocID="{1E68EFBC-0234-4B02-A920-F5DC05B90558}" presName="ConnectLineEnd" presStyleLbl="lnNode1" presStyleIdx="1" presStyleCnt="2"/>
      <dgm:spPr/>
    </dgm:pt>
    <dgm:pt modelId="{64A3CF3A-6458-413C-8F5C-A6FE66C50D2A}" type="pres">
      <dgm:prSet presAssocID="{1E68EFBC-0234-4B02-A920-F5DC05B90558}"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323C4836-2C90-47B4-A91A-2438CBB35FE2}" type="presOf" srcId="{67B66B4A-2429-43EE-81BA-F4D5FEA1EFB1}" destId="{D896C205-1674-4C3E-A8DF-6C5D58B947D7}" srcOrd="0" destOrd="0" presId="urn:microsoft.com/office/officeart/2016/7/layout/RoundedRectangleTimeline"/>
    <dgm:cxn modelId="{0538325B-B043-49B1-A502-0F1BCDA0E054}" type="presOf" srcId="{1E68EFBC-0234-4B02-A920-F5DC05B90558}" destId="{EF9E08D2-5C43-4F5F-9C18-12ED827D5338}"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05B23CDE-D7E3-45FB-B435-D6593A9B992C}" srcId="{E5B2E815-0D19-41DC-B01B-4D608769620A}" destId="{1E68EFBC-0234-4B02-A920-F5DC05B90558}" srcOrd="1" destOrd="0" parTransId="{603AAB3D-8697-4C72-A6CB-D8375CCBB64D}" sibTransId="{6BE5D329-C6AB-4864-9ECE-34417E55BD10}"/>
    <dgm:cxn modelId="{8FB8BCEA-BBA9-4C18-8736-559AD043C2E5}" type="presOf" srcId="{5A5A8F69-6B0A-4580-9C82-749A88C7A069}" destId="{1AD8E27E-627D-43D1-BE33-0EA4D188A9D5}" srcOrd="0" destOrd="0" presId="urn:microsoft.com/office/officeart/2016/7/layout/RoundedRectangleTimeline"/>
    <dgm:cxn modelId="{FD73E4F3-4477-4565-B3CC-43032C1A271F}" type="presOf" srcId="{F3CC0BD1-D20E-47B8-9D3F-76674BD024ED}" destId="{4EB8F7AC-F15E-4465-AD3F-32871D70A489}" srcOrd="0" destOrd="0" presId="urn:microsoft.com/office/officeart/2016/7/layout/RoundedRectangleTimeline"/>
    <dgm:cxn modelId="{06B40DF7-3907-4EAA-B020-13950E96A708}" type="presOf" srcId="{E5B2E815-0D19-41DC-B01B-4D608769620A}" destId="{196C9F68-3606-4282-A4C6-4485F1280B5F}" srcOrd="0" destOrd="0" presId="urn:microsoft.com/office/officeart/2016/7/layout/RoundedRectangleTimeline"/>
    <dgm:cxn modelId="{14C8FFDE-861E-4A7C-807F-30D936FF9EA0}" type="presParOf" srcId="{196C9F68-3606-4282-A4C6-4485F1280B5F}" destId="{FA525FCA-BF95-4E74-9D93-CDB79C789B95}" srcOrd="0" destOrd="0" presId="urn:microsoft.com/office/officeart/2016/7/layout/RoundedRectangleTimeline"/>
    <dgm:cxn modelId="{DFCB6A18-ABAB-44B0-B3C9-AFF97B960C7F}" type="presParOf" srcId="{FA525FCA-BF95-4E74-9D93-CDB79C789B95}" destId="{1AD8E27E-627D-43D1-BE33-0EA4D188A9D5}" srcOrd="0" destOrd="0" presId="urn:microsoft.com/office/officeart/2016/7/layout/RoundedRectangleTimeline"/>
    <dgm:cxn modelId="{C04CCC19-89F7-4B27-A567-1D440FCD5AB9}" type="presParOf" srcId="{FA525FCA-BF95-4E74-9D93-CDB79C789B95}" destId="{4EB8F7AC-F15E-4465-AD3F-32871D70A489}" srcOrd="1" destOrd="0" presId="urn:microsoft.com/office/officeart/2016/7/layout/RoundedRectangleTimeline"/>
    <dgm:cxn modelId="{B56E8CCE-A538-4F9A-84B0-BCB0DABA0AD9}" type="presParOf" srcId="{FA525FCA-BF95-4E74-9D93-CDB79C789B95}" destId="{2352463D-0A80-4A34-B283-03FB0F958AF6}" srcOrd="2" destOrd="0" presId="urn:microsoft.com/office/officeart/2016/7/layout/RoundedRectangleTimeline"/>
    <dgm:cxn modelId="{10EB4C43-0AE2-4D79-A02B-28BACAE9A808}" type="presParOf" srcId="{FA525FCA-BF95-4E74-9D93-CDB79C789B95}" destId="{F9D59ED5-992A-484B-8126-685D721DB288}" srcOrd="3" destOrd="0" presId="urn:microsoft.com/office/officeart/2016/7/layout/RoundedRectangleTimeline"/>
    <dgm:cxn modelId="{A06B6732-B29D-42BF-9F2F-FDF77DD67B60}" type="presParOf" srcId="{FA525FCA-BF95-4E74-9D93-CDB79C789B95}" destId="{620264AE-57C0-42AC-8446-703EB84CF005}" srcOrd="4" destOrd="0" presId="urn:microsoft.com/office/officeart/2016/7/layout/RoundedRectangleTimeline"/>
    <dgm:cxn modelId="{F2C64430-DEA1-4AF9-925B-1D8CB4FC655A}" type="presParOf" srcId="{196C9F68-3606-4282-A4C6-4485F1280B5F}" destId="{D8C8A501-CB5A-499C-9185-E4A034F96303}" srcOrd="1" destOrd="0" presId="urn:microsoft.com/office/officeart/2016/7/layout/RoundedRectangleTimeline"/>
    <dgm:cxn modelId="{313009CC-5664-4EBB-B5E4-3389384DC02F}" type="presParOf" srcId="{196C9F68-3606-4282-A4C6-4485F1280B5F}" destId="{3466BF35-54A4-435F-A05B-FB50AD8418C2}" srcOrd="2" destOrd="0" presId="urn:microsoft.com/office/officeart/2016/7/layout/RoundedRectangleTimeline"/>
    <dgm:cxn modelId="{B2506A2C-4D4F-4868-BC47-D5CF54060AD2}" type="presParOf" srcId="{3466BF35-54A4-435F-A05B-FB50AD8418C2}" destId="{EF9E08D2-5C43-4F5F-9C18-12ED827D5338}" srcOrd="0" destOrd="0" presId="urn:microsoft.com/office/officeart/2016/7/layout/RoundedRectangleTimeline"/>
    <dgm:cxn modelId="{188E200F-C95F-4009-A553-41AD00EAD562}" type="presParOf" srcId="{3466BF35-54A4-435F-A05B-FB50AD8418C2}" destId="{D896C205-1674-4C3E-A8DF-6C5D58B947D7}" srcOrd="1" destOrd="0" presId="urn:microsoft.com/office/officeart/2016/7/layout/RoundedRectangleTimeline"/>
    <dgm:cxn modelId="{156E773F-6442-4FDF-AD4C-834352A915AD}" type="presParOf" srcId="{3466BF35-54A4-435F-A05B-FB50AD8418C2}" destId="{DFC1E232-0313-42B9-9DB6-97EFB6199F90}" srcOrd="2" destOrd="0" presId="urn:microsoft.com/office/officeart/2016/7/layout/RoundedRectangleTimeline"/>
    <dgm:cxn modelId="{CB4B9A1E-5278-4174-AF4D-49347B59D29B}" type="presParOf" srcId="{3466BF35-54A4-435F-A05B-FB50AD8418C2}" destId="{C38DB300-1FCB-4D30-8687-96A905FD8DA5}" srcOrd="3" destOrd="0" presId="urn:microsoft.com/office/officeart/2016/7/layout/RoundedRectangleTimeline"/>
    <dgm:cxn modelId="{176B2AFC-F97D-441C-B00C-B341340D5593}" type="presParOf" srcId="{3466BF35-54A4-435F-A05B-FB50AD8418C2}" destId="{64A3CF3A-6458-413C-8F5C-A6FE66C50D2A}" srcOrd="4" destOrd="0" presId="urn:microsoft.com/office/officeart/2016/7/layout/RoundedRectangle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7871B0"/>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custScaleX="127938" custScaleY="123881">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F6BC780D-AD95-4ECE-8BA1-B38AD9A2A5C2}" type="presOf" srcId="{228C9F6B-15DD-46CB-914E-E6F68179F054}" destId="{B379633F-2C86-4F9F-841D-E09CA9167C1A}"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E23222E-3A77-4BD3-AB0F-EEA29C33ECFE}"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345C9B7F-7BBA-4F8E-A3D4-C1673344D402}" type="presOf" srcId="{2202C941-69FF-4D9D-9AC3-DD867C4A7288}" destId="{DB32513F-9264-49C1-845C-C7945E69ADC5}" srcOrd="0" destOrd="0" presId="urn:microsoft.com/office/officeart/2005/8/layout/chevron1"/>
    <dgm:cxn modelId="{D63BE098-3055-4746-9E99-1880C058E88A}"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30166E3-ACF0-4CB5-80FB-DAAEAEE148D2}" srcId="{8BF3F3B4-C3DF-4D45-A364-CB16BC2F6487}" destId="{2202C941-69FF-4D9D-9AC3-DD867C4A7288}" srcOrd="1" destOrd="0" parTransId="{4EB2FE8A-2E77-41ED-942F-FEB5851EDC68}" sibTransId="{31D01B02-8969-4429-824D-77861727F338}"/>
    <dgm:cxn modelId="{6DA053ED-BCCD-4BD7-8258-23D957C51B5A}" type="presOf" srcId="{8BF3F3B4-C3DF-4D45-A364-CB16BC2F6487}" destId="{A8A986F6-5AB8-46C4-B552-8808D52F9867}" srcOrd="0" destOrd="0" presId="urn:microsoft.com/office/officeart/2005/8/layout/chevron1"/>
    <dgm:cxn modelId="{C78FE0F1-8383-43DE-B337-567697A72E70}" type="presOf" srcId="{6FA22F69-2F9B-4F96-B5A8-BF67E6CABE96}" destId="{4ADEFB16-FE05-4A99-8A89-8CBEBF9EC3AC}"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p>
        <a:p>
          <a:pPr rtl="0">
            <a:buFont typeface="Symbol" panose="05050102010706020507" pitchFamily="18" charset="2"/>
            <a:buChar char=""/>
          </a:pPr>
          <a:r>
            <a:rPr lang="de-DE" sz="1800" baseline="0" dirty="0">
              <a:latin typeface="+mn-lt"/>
            </a:rPr>
            <a:t>Keine Authentifizierung</a:t>
          </a:r>
        </a:p>
        <a:p>
          <a:pPr rtl="0">
            <a:buFont typeface="Symbol" panose="05050102010706020507" pitchFamily="18" charset="2"/>
            <a:buChar char=""/>
          </a:pPr>
          <a:r>
            <a:rPr lang="de-DE" sz="1800" baseline="0" dirty="0">
              <a:latin typeface="+mn-lt"/>
            </a:rPr>
            <a:t>Vertraulichkeit verletzt</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0C8A35D0-2045-4FA3-B863-29FF80AB7284}">
      <dgm:prSet custT="1"/>
      <dgm:spPr/>
      <dgm:t>
        <a:bodyPr/>
        <a:lstStyle/>
        <a:p>
          <a:pPr rtl="0">
            <a:buFont typeface="Symbol" panose="05050102010706020507" pitchFamily="18" charset="2"/>
            <a:buChar char=""/>
          </a:pPr>
          <a:r>
            <a:rPr lang="de-DE" sz="1800" baseline="0" dirty="0">
              <a:latin typeface="+mn-lt"/>
            </a:rPr>
            <a:t>Keine Authentifizierung</a:t>
          </a:r>
        </a:p>
      </dgm:t>
    </dgm:pt>
    <dgm:pt modelId="{5DFA7094-3F41-46D8-95EA-807EFF0A852A}" type="parTrans" cxnId="{D8D599E1-EC35-411B-B4C2-DA71C9437100}">
      <dgm:prSet/>
      <dgm:spPr/>
      <dgm:t>
        <a:bodyPr/>
        <a:lstStyle/>
        <a:p>
          <a:endParaRPr lang="de-DE"/>
        </a:p>
      </dgm:t>
    </dgm:pt>
    <dgm:pt modelId="{154C0D85-23BA-4B1A-99BF-C253E8E9C4E6}" type="sibTrans" cxnId="{D8D599E1-EC35-411B-B4C2-DA71C9437100}">
      <dgm:prSet/>
      <dgm:spPr/>
      <dgm:t>
        <a:bodyPr/>
        <a:lstStyle/>
        <a:p>
          <a:endParaRPr lang="de-DE"/>
        </a:p>
      </dgm:t>
    </dgm:pt>
    <dgm:pt modelId="{FFBE898D-EA9C-4D20-A24C-D305D7E1347E}">
      <dgm:prSet custT="1"/>
      <dgm:spPr/>
      <dgm:t>
        <a:bodyPr/>
        <a:lstStyle/>
        <a:p>
          <a:pPr rtl="0">
            <a:buFont typeface="Symbol" panose="05050102010706020507" pitchFamily="18" charset="2"/>
            <a:buChar char=""/>
          </a:pPr>
          <a:r>
            <a:rPr lang="de-DE" sz="1800" baseline="0" dirty="0">
              <a:latin typeface="+mn-lt"/>
            </a:rPr>
            <a:t>Vertraulichkeit verletzt</a:t>
          </a:r>
          <a:endParaRPr lang="de-DE" sz="1800" dirty="0">
            <a:latin typeface="+mn-lt"/>
          </a:endParaRPr>
        </a:p>
      </dgm:t>
    </dgm:pt>
    <dgm:pt modelId="{DA0E81C8-B651-415D-8FC6-B7E67A105AD5}" type="parTrans" cxnId="{D6613D40-FEAF-4E3A-B473-536BE001F440}">
      <dgm:prSet/>
      <dgm:spPr/>
      <dgm:t>
        <a:bodyPr/>
        <a:lstStyle/>
        <a:p>
          <a:endParaRPr lang="de-DE"/>
        </a:p>
      </dgm:t>
    </dgm:pt>
    <dgm:pt modelId="{4CD9B3C0-A3A3-4AC4-A500-204EF3A3DF2A}" type="sibTrans" cxnId="{D6613D40-FEAF-4E3A-B473-536BE001F440}">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custLinFactNeighborX="739">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B03A102F-CE58-4161-B33C-A6A10F8591E9}" type="presOf" srcId="{FFBE898D-EA9C-4D20-A24C-D305D7E1347E}" destId="{24F1EC14-F08B-45F5-ACC2-2C75793D3296}" srcOrd="0" destOrd="2" presId="urn:microsoft.com/office/officeart/2016/7/layout/RoundedRectangleTimeline"/>
    <dgm:cxn modelId="{DEAE8E35-2AAC-4B40-BC29-8A3B60ED49F2}" srcId="{E5B2E815-0D19-41DC-B01B-4D608769620A}" destId="{5A5A8F69-6B0A-4580-9C82-749A88C7A069}" srcOrd="0" destOrd="0" parTransId="{CDBADA00-CB8D-465B-AAFF-78EBF91E9851}" sibTransId="{E3204088-055D-4390-92EB-63EA7C2BFBA3}"/>
    <dgm:cxn modelId="{D6613D40-FEAF-4E3A-B473-536BE001F440}" srcId="{4259F840-24E7-476F-9F30-482E46395856}" destId="{FFBE898D-EA9C-4D20-A24C-D305D7E1347E}" srcOrd="2" destOrd="0" parTransId="{DA0E81C8-B651-415D-8FC6-B7E67A105AD5}" sibTransId="{4CD9B3C0-A3A3-4AC4-A500-204EF3A3DF2A}"/>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D892790-C01C-4E2E-A940-36AC153F2D3A}" type="presOf" srcId="{0C8A35D0-2045-4FA3-B863-29FF80AB7284}" destId="{24F1EC14-F08B-45F5-ACC2-2C75793D3296}" srcOrd="0" destOrd="1"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D8D599E1-EC35-411B-B4C2-DA71C9437100}" srcId="{4259F840-24E7-476F-9F30-482E46395856}" destId="{0C8A35D0-2045-4FA3-B863-29FF80AB7284}" srcOrd="1" destOrd="0" parTransId="{5DFA7094-3F41-46D8-95EA-807EFF0A852A}" sibTransId="{154C0D85-23BA-4B1A-99BF-C253E8E9C4E6}"/>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rgbClr val="7871B0"/>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custScaleX="127938" custScaleY="123881">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292644"/>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rgbClr val="7871B0"/>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94830" custScaleY="99836">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custScaleX="127938" custScaleY="123881">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8E27E-627D-43D1-BE33-0EA4D188A9D5}">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dsp:txBody>
      <dsp:txXfrm rot="5400000">
        <a:off x="1405712" y="1810366"/>
        <a:ext cx="4139425" cy="359130"/>
      </dsp:txXfrm>
    </dsp:sp>
    <dsp:sp modelId="{4EB8F7AC-F15E-4465-AD3F-32871D70A489}">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Passwortrichtlinie</a:t>
          </a:r>
        </a:p>
        <a:p>
          <a:pPr marL="0" lvl="0" indent="0" algn="ctr" defTabSz="800100">
            <a:lnSpc>
              <a:spcPct val="90000"/>
            </a:lnSpc>
            <a:spcBef>
              <a:spcPct val="0"/>
            </a:spcBef>
            <a:spcAft>
              <a:spcPct val="35000"/>
            </a:spcAft>
            <a:buNone/>
          </a:pPr>
          <a:r>
            <a:rPr lang="de-DE" sz="1800" kern="1200" dirty="0">
              <a:latin typeface="+mn-lt"/>
            </a:rPr>
            <a:t>Kein </a:t>
          </a:r>
          <a:r>
            <a:rPr lang="de-DE" sz="1800" kern="1200" dirty="0" err="1">
              <a:latin typeface="+mn-lt"/>
            </a:rPr>
            <a:t>Hashen</a:t>
          </a:r>
          <a:r>
            <a:rPr lang="de-DE" sz="1800" kern="1200" dirty="0">
              <a:latin typeface="+mn-lt"/>
            </a:rPr>
            <a:t> der Passwörter</a:t>
          </a:r>
          <a:endParaRPr lang="de-DE" sz="1800" kern="1200" dirty="0"/>
        </a:p>
      </dsp:txBody>
      <dsp:txXfrm>
        <a:off x="1386284" y="0"/>
        <a:ext cx="4158853" cy="1392951"/>
      </dsp:txXfrm>
    </dsp:sp>
    <dsp:sp modelId="{2352463D-0A80-4A34-B283-03FB0F958AF6}">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D59ED5-992A-484B-8126-685D721DB288}">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E08D2-5C43-4F5F-9C18-12ED827D5338}">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Schutzziele</a:t>
          </a:r>
        </a:p>
      </dsp:txBody>
      <dsp:txXfrm rot="-5400000">
        <a:off x="5545137" y="1810366"/>
        <a:ext cx="4139425" cy="359130"/>
      </dsp:txXfrm>
    </dsp:sp>
    <dsp:sp modelId="{D896C205-1674-4C3E-A8DF-6C5D58B947D7}">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de-DE" sz="1800" kern="1200" baseline="0" dirty="0"/>
            <a:t>Keine  Vertraulichkeit</a:t>
          </a:r>
          <a:endParaRPr lang="de-DE" sz="1800" kern="1200" dirty="0">
            <a:latin typeface="+mn-lt"/>
          </a:endParaRPr>
        </a:p>
      </dsp:txBody>
      <dsp:txXfrm>
        <a:off x="5545137" y="2586910"/>
        <a:ext cx="4158853" cy="1392951"/>
      </dsp:txXfrm>
    </dsp:sp>
    <dsp:sp modelId="{DFC1E232-0313-42B9-9DB6-97EFB6199F90}">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8DB300-1FCB-4D30-8687-96A905FD8DA5}">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8E27E-627D-43D1-BE33-0EA4D188A9D5}">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dsp:txBody>
      <dsp:txXfrm rot="5400000">
        <a:off x="1405712" y="1810366"/>
        <a:ext cx="4139425" cy="359130"/>
      </dsp:txXfrm>
    </dsp:sp>
    <dsp:sp modelId="{4EB8F7AC-F15E-4465-AD3F-32871D70A489}">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Passwortrichtlinie</a:t>
          </a:r>
        </a:p>
        <a:p>
          <a:pPr marL="0" lvl="0" indent="0" algn="ctr" defTabSz="800100">
            <a:lnSpc>
              <a:spcPct val="90000"/>
            </a:lnSpc>
            <a:spcBef>
              <a:spcPct val="0"/>
            </a:spcBef>
            <a:spcAft>
              <a:spcPct val="35000"/>
            </a:spcAft>
            <a:buNone/>
          </a:pPr>
          <a:r>
            <a:rPr lang="de-DE" sz="1800" kern="1200" dirty="0">
              <a:latin typeface="+mn-lt"/>
            </a:rPr>
            <a:t>Maskierung der Passworteingabe</a:t>
          </a:r>
        </a:p>
        <a:p>
          <a:pPr marL="0" lvl="0" indent="0" algn="ctr" defTabSz="800100">
            <a:lnSpc>
              <a:spcPct val="90000"/>
            </a:lnSpc>
            <a:spcBef>
              <a:spcPct val="0"/>
            </a:spcBef>
            <a:spcAft>
              <a:spcPct val="35000"/>
            </a:spcAft>
            <a:buNone/>
          </a:pPr>
          <a:r>
            <a:rPr lang="de-DE" sz="1800" kern="1200" dirty="0" err="1">
              <a:latin typeface="+mn-lt"/>
            </a:rPr>
            <a:t>Hashen</a:t>
          </a:r>
          <a:r>
            <a:rPr lang="de-DE" sz="1800" kern="1200" dirty="0">
              <a:latin typeface="+mn-lt"/>
            </a:rPr>
            <a:t> der Passwörter und Aktivierungscodes</a:t>
          </a:r>
          <a:endParaRPr lang="de-DE" sz="1800" kern="1200" dirty="0"/>
        </a:p>
      </dsp:txBody>
      <dsp:txXfrm>
        <a:off x="1386284" y="0"/>
        <a:ext cx="4158853" cy="1392951"/>
      </dsp:txXfrm>
    </dsp:sp>
    <dsp:sp modelId="{2352463D-0A80-4A34-B283-03FB0F958AF6}">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D59ED5-992A-484B-8126-685D721DB288}">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E08D2-5C43-4F5F-9C18-12ED827D5338}">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Schutzziele</a:t>
          </a:r>
        </a:p>
      </dsp:txBody>
      <dsp:txXfrm rot="-5400000">
        <a:off x="5545137" y="1810366"/>
        <a:ext cx="4139425" cy="359130"/>
      </dsp:txXfrm>
    </dsp:sp>
    <dsp:sp modelId="{D896C205-1674-4C3E-A8DF-6C5D58B947D7}">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de-DE" sz="1800" b="0" strike="noStrike" kern="1200" baseline="0" dirty="0"/>
            <a:t>Vertraulichkeit</a:t>
          </a:r>
          <a:endParaRPr lang="de-DE" sz="1800" b="0" strike="noStrike" kern="1200" dirty="0">
            <a:latin typeface="+mn-lt"/>
          </a:endParaRPr>
        </a:p>
      </dsp:txBody>
      <dsp:txXfrm>
        <a:off x="5545137" y="2586910"/>
        <a:ext cx="4158853" cy="1392951"/>
      </dsp:txXfrm>
    </dsp:sp>
    <dsp:sp modelId="{DFC1E232-0313-42B9-9DB6-97EFB6199F90}">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8DB300-1FCB-4D30-8687-96A905FD8DA5}">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991933" y="24300"/>
        <a:ext cx="1609877" cy="1017702"/>
      </dsp:txXfrm>
    </dsp:sp>
    <dsp:sp modelId="{AB29361E-D15A-4A01-9F76-92A9983FA702}">
      <dsp:nvSpPr>
        <dsp:cNvPr id="0" name=""/>
        <dsp:cNvSpPr/>
      </dsp:nvSpPr>
      <dsp:spPr>
        <a:xfrm>
          <a:off x="5905282"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6315367" y="123066"/>
        <a:ext cx="1127440" cy="820169"/>
      </dsp:txXfrm>
    </dsp:sp>
    <dsp:sp modelId="{B8E9BF56-C6A3-499E-892A-C7B6AA887492}">
      <dsp:nvSpPr>
        <dsp:cNvPr id="0" name=""/>
        <dsp:cNvSpPr/>
      </dsp:nvSpPr>
      <dsp:spPr>
        <a:xfrm>
          <a:off x="7647513" y="122393"/>
          <a:ext cx="2053790" cy="82151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8058271" y="122393"/>
        <a:ext cx="1232274" cy="8215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p>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latin typeface="+mn-lt"/>
            </a:rPr>
            <a:t>Keine Authentifizierung</a:t>
          </a:r>
        </a:p>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latin typeface="+mn-lt"/>
            </a:rPr>
            <a:t>Vertraulichkeit verletzt</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75871"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latin typeface="+mn-lt"/>
            </a:rPr>
            <a:t>Keine Authentifizierung</a:t>
          </a:r>
        </a:p>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latin typeface="+mn-lt"/>
            </a:rPr>
            <a:t>Vertraulichkeit verletzt</a:t>
          </a:r>
          <a:endParaRPr lang="de-DE" sz="1800" kern="1200" dirty="0">
            <a:latin typeface="+mn-lt"/>
          </a:endParaRPr>
        </a:p>
      </dsp:txBody>
      <dsp:txXfrm>
        <a:off x="5575871"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122393"/>
          <a:ext cx="2053790" cy="82151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893840" y="122393"/>
        <a:ext cx="1232274" cy="821516"/>
      </dsp:txXfrm>
    </dsp:sp>
    <dsp:sp modelId="{AB29361E-D15A-4A01-9F76-92A9983FA702}">
      <dsp:nvSpPr>
        <dsp:cNvPr id="0" name=""/>
        <dsp:cNvSpPr/>
      </dsp:nvSpPr>
      <dsp:spPr>
        <a:xfrm>
          <a:off x="5331494"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5741579" y="123066"/>
        <a:ext cx="1127440" cy="820169"/>
      </dsp:txXfrm>
    </dsp:sp>
    <dsp:sp modelId="{B8E9BF56-C6A3-499E-892A-C7B6AA887492}">
      <dsp:nvSpPr>
        <dsp:cNvPr id="0" name=""/>
        <dsp:cNvSpPr/>
      </dsp:nvSpPr>
      <dsp:spPr>
        <a:xfrm>
          <a:off x="7073725"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7582576" y="24300"/>
        <a:ext cx="1609877" cy="101770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1313" y="122565"/>
          <a:ext cx="1993101" cy="821171"/>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Einleitung</a:t>
          </a:r>
        </a:p>
      </dsp:txBody>
      <dsp:txXfrm>
        <a:off x="431899" y="122565"/>
        <a:ext cx="1171930" cy="821171"/>
      </dsp:txXfrm>
    </dsp:sp>
    <dsp:sp modelId="{DB32513F-9264-49C1-845C-C7945E69ADC5}">
      <dsp:nvSpPr>
        <dsp:cNvPr id="0" name=""/>
        <dsp:cNvSpPr/>
      </dsp:nvSpPr>
      <dsp:spPr>
        <a:xfrm>
          <a:off x="1789218" y="123260"/>
          <a:ext cx="1899243" cy="819782"/>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Datenbank</a:t>
          </a:r>
        </a:p>
      </dsp:txBody>
      <dsp:txXfrm>
        <a:off x="2199109" y="123260"/>
        <a:ext cx="1079461" cy="819782"/>
      </dsp:txXfrm>
    </dsp:sp>
    <dsp:sp modelId="{4ADEFB16-FE05-4A99-8A89-8CBEBF9EC3AC}">
      <dsp:nvSpPr>
        <dsp:cNvPr id="0" name=""/>
        <dsp:cNvSpPr/>
      </dsp:nvSpPr>
      <dsp:spPr>
        <a:xfrm>
          <a:off x="3483082" y="122393"/>
          <a:ext cx="2053790" cy="82151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Passwort + Aktivierungscode</a:t>
          </a:r>
        </a:p>
      </dsp:txBody>
      <dsp:txXfrm>
        <a:off x="3893840" y="122393"/>
        <a:ext cx="1232274" cy="821516"/>
      </dsp:txXfrm>
    </dsp:sp>
    <dsp:sp modelId="{AB29361E-D15A-4A01-9F76-92A9983FA702}">
      <dsp:nvSpPr>
        <dsp:cNvPr id="0" name=""/>
        <dsp:cNvSpPr/>
      </dsp:nvSpPr>
      <dsp:spPr>
        <a:xfrm>
          <a:off x="5331494" y="123066"/>
          <a:ext cx="1947609" cy="82016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Kommunikation</a:t>
          </a:r>
        </a:p>
      </dsp:txBody>
      <dsp:txXfrm>
        <a:off x="5741579" y="123066"/>
        <a:ext cx="1127440" cy="820169"/>
      </dsp:txXfrm>
    </dsp:sp>
    <dsp:sp modelId="{B8E9BF56-C6A3-499E-892A-C7B6AA887492}">
      <dsp:nvSpPr>
        <dsp:cNvPr id="0" name=""/>
        <dsp:cNvSpPr/>
      </dsp:nvSpPr>
      <dsp:spPr>
        <a:xfrm>
          <a:off x="7073725" y="24300"/>
          <a:ext cx="2627579" cy="1017702"/>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Fazit</a:t>
          </a:r>
        </a:p>
      </dsp:txBody>
      <dsp:txXfrm>
        <a:off x="7582576" y="24300"/>
        <a:ext cx="1609877" cy="1017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drawings/drawing2.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drawings/drawing3.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drawings/drawing4.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pPr rtl="0"/>
              <a:t>20.01.2023</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pPr rtl="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pPr rtl="0"/>
              <a:t>20.01.2023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pPr rtl="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pPr rtl="0"/>
              <a:t>20.01.2023</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33</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val="342031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3</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pPr rtl="0"/>
              <a:t>20.01.2023</a:t>
            </a:fld>
            <a:endParaRPr lang="de-DE"/>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4</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pPr rtl="0"/>
              <a:t>20.01.2023</a:t>
            </a:fld>
            <a:endParaRPr lang="de-DE"/>
          </a:p>
        </p:txBody>
      </p:sp>
    </p:spTree>
    <p:extLst>
      <p:ext uri="{BB962C8B-B14F-4D97-AF65-F5344CB8AC3E}">
        <p14:creationId xmlns:p14="http://schemas.microsoft.com/office/powerpoint/2010/main" val="385353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5</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14DBC5CC-54D7-4FDA-9C5E-6B3403E5AEA6}" type="datetime1">
              <a:rPr lang="de-DE" smtClean="0"/>
              <a:pPr rtl="0"/>
              <a:t>20.01.2023</a:t>
            </a:fld>
            <a:endParaRPr lang="de-DE"/>
          </a:p>
        </p:txBody>
      </p:sp>
      <p:sp>
        <p:nvSpPr>
          <p:cNvPr id="5" name="Foliennummernplatzhalter 4"/>
          <p:cNvSpPr>
            <a:spLocks noGrp="1"/>
          </p:cNvSpPr>
          <p:nvPr>
            <p:ph type="sldNum" sz="quarter" idx="5"/>
          </p:nvPr>
        </p:nvSpPr>
        <p:spPr/>
        <p:txBody>
          <a:bodyPr/>
          <a:lstStyle/>
          <a:p>
            <a:pPr rtl="0"/>
            <a:fld id="{E7CCE34D-CFF1-4FFE-815B-D050E7ED2DFD}" type="slidenum">
              <a:rPr lang="de-DE" smtClean="0"/>
              <a:pPr rtl="0"/>
              <a:t>13</a:t>
            </a:fld>
            <a:endParaRPr lang="de-DE"/>
          </a:p>
        </p:txBody>
      </p:sp>
    </p:spTree>
    <p:extLst>
      <p:ext uri="{BB962C8B-B14F-4D97-AF65-F5344CB8AC3E}">
        <p14:creationId xmlns:p14="http://schemas.microsoft.com/office/powerpoint/2010/main" val="5534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16</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val="4283063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14DBC5CC-54D7-4FDA-9C5E-6B3403E5AEA6}" type="datetime1">
              <a:rPr lang="de-DE" smtClean="0"/>
              <a:pPr rtl="0"/>
              <a:t>20.01.2023</a:t>
            </a:fld>
            <a:endParaRPr lang="de-DE"/>
          </a:p>
        </p:txBody>
      </p:sp>
      <p:sp>
        <p:nvSpPr>
          <p:cNvPr id="5" name="Foliennummernplatzhalter 4"/>
          <p:cNvSpPr>
            <a:spLocks noGrp="1"/>
          </p:cNvSpPr>
          <p:nvPr>
            <p:ph type="sldNum" sz="quarter" idx="5"/>
          </p:nvPr>
        </p:nvSpPr>
        <p:spPr/>
        <p:txBody>
          <a:bodyPr/>
          <a:lstStyle/>
          <a:p>
            <a:pPr rtl="0"/>
            <a:fld id="{E7CCE34D-CFF1-4FFE-815B-D050E7ED2DFD}" type="slidenum">
              <a:rPr lang="de-DE" smtClean="0"/>
              <a:pPr rtl="0"/>
              <a:t>21</a:t>
            </a:fld>
            <a:endParaRPr lang="de-DE"/>
          </a:p>
        </p:txBody>
      </p:sp>
    </p:spTree>
    <p:extLst>
      <p:ext uri="{BB962C8B-B14F-4D97-AF65-F5344CB8AC3E}">
        <p14:creationId xmlns:p14="http://schemas.microsoft.com/office/powerpoint/2010/main" val="497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24</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val="155485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14DBC5CC-54D7-4FDA-9C5E-6B3403E5AEA6}" type="datetime1">
              <a:rPr lang="de-DE" smtClean="0"/>
              <a:pPr rtl="0"/>
              <a:t>20.01.2023</a:t>
            </a:fld>
            <a:endParaRPr lang="de-DE"/>
          </a:p>
        </p:txBody>
      </p:sp>
      <p:sp>
        <p:nvSpPr>
          <p:cNvPr id="5" name="Foliennummernplatzhalter 4"/>
          <p:cNvSpPr>
            <a:spLocks noGrp="1"/>
          </p:cNvSpPr>
          <p:nvPr>
            <p:ph type="sldNum" sz="quarter" idx="5"/>
          </p:nvPr>
        </p:nvSpPr>
        <p:spPr/>
        <p:txBody>
          <a:bodyPr/>
          <a:lstStyle/>
          <a:p>
            <a:pPr rtl="0"/>
            <a:fld id="{E7CCE34D-CFF1-4FFE-815B-D050E7ED2DFD}" type="slidenum">
              <a:rPr lang="de-DE" smtClean="0"/>
              <a:pPr rtl="0"/>
              <a:t>30</a:t>
            </a:fld>
            <a:endParaRPr lang="de-DE"/>
          </a:p>
        </p:txBody>
      </p:sp>
    </p:spTree>
    <p:extLst>
      <p:ext uri="{BB962C8B-B14F-4D97-AF65-F5344CB8AC3E}">
        <p14:creationId xmlns:p14="http://schemas.microsoft.com/office/powerpoint/2010/main" val="140748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pPr rtl="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2.svg"/><Relationship Id="rId4" Type="http://schemas.openxmlformats.org/officeDocument/2006/relationships/diagramQuickStyle" Target="../diagrams/quickStyle9.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3.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diagramLayout" Target="../diagrams/layout15.xml"/><Relationship Id="rId7" Type="http://schemas.openxmlformats.org/officeDocument/2006/relationships/image" Target="../media/image27.png"/><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30.svg"/><Relationship Id="rId4" Type="http://schemas.openxmlformats.org/officeDocument/2006/relationships/diagramQuickStyle" Target="../diagrams/quickStyle15.xml"/><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diagramLayout" Target="../diagrams/layout16.xml"/><Relationship Id="rId7" Type="http://schemas.openxmlformats.org/officeDocument/2006/relationships/image" Target="../media/image27.png"/><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10" Type="http://schemas.openxmlformats.org/officeDocument/2006/relationships/image" Target="../media/image30.svg"/><Relationship Id="rId4" Type="http://schemas.openxmlformats.org/officeDocument/2006/relationships/diagramQuickStyle" Target="../diagrams/quickStyle16.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7.xml"/><Relationship Id="rId7" Type="http://schemas.openxmlformats.org/officeDocument/2006/relationships/image" Target="../media/image31.png"/><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chart" Target="../charts/chart3.xml"/><Relationship Id="rId7" Type="http://schemas.openxmlformats.org/officeDocument/2006/relationships/diagramQuickStyle" Target="../diagrams/quickStyle18.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chart" Target="../charts/chart4.xml"/><Relationship Id="rId9" Type="http://schemas.microsoft.com/office/2007/relationships/diagramDrawing" Target="../diagrams/drawing18.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Layout" Target="../diagrams/layout19.xml"/><Relationship Id="rId7" Type="http://schemas.openxmlformats.org/officeDocument/2006/relationships/image" Target="../media/image33.jpeg"/><Relationship Id="rId12" Type="http://schemas.microsoft.com/office/2007/relationships/diagramDrawing" Target="../diagrams/drawing20.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11" Type="http://schemas.openxmlformats.org/officeDocument/2006/relationships/diagramColors" Target="../diagrams/colors20.xml"/><Relationship Id="rId5" Type="http://schemas.openxmlformats.org/officeDocument/2006/relationships/diagramColors" Target="../diagrams/colors19.xml"/><Relationship Id="rId10" Type="http://schemas.openxmlformats.org/officeDocument/2006/relationships/diagramQuickStyle" Target="../diagrams/quickStyle20.xml"/><Relationship Id="rId4" Type="http://schemas.openxmlformats.org/officeDocument/2006/relationships/diagramQuickStyle" Target="../diagrams/quickStyle19.xml"/><Relationship Id="rId9"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diagramData" Target="../diagrams/data23.xml"/><Relationship Id="rId2" Type="http://schemas.openxmlformats.org/officeDocument/2006/relationships/diagramData" Target="../diagrams/data21.xml"/><Relationship Id="rId16" Type="http://schemas.microsoft.com/office/2007/relationships/diagramDrawing" Target="../diagrams/drawing23.xml"/><Relationship Id="rId1" Type="http://schemas.openxmlformats.org/officeDocument/2006/relationships/slideLayout" Target="../slideLayouts/slideLayout6.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5.sv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26.xml"/><Relationship Id="rId7" Type="http://schemas.openxmlformats.org/officeDocument/2006/relationships/image" Target="../media/image36.png"/><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diagramLayout" Target="../diagrams/layout27.xml"/><Relationship Id="rId7" Type="http://schemas.openxmlformats.org/officeDocument/2006/relationships/image" Target="../media/image27.png"/><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10" Type="http://schemas.openxmlformats.org/officeDocument/2006/relationships/image" Target="../media/image30.svg"/><Relationship Id="rId4" Type="http://schemas.openxmlformats.org/officeDocument/2006/relationships/diagramQuickStyle" Target="../diagrams/quickStyle27.xml"/><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chart" Target="../charts/chart5.xml"/><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chart" Target="../charts/chart6.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15.png"/><Relationship Id="rId10" Type="http://schemas.microsoft.com/office/2007/relationships/diagramDrawing" Target="../diagrams/drawing1.xml"/><Relationship Id="rId4" Type="http://schemas.openxmlformats.org/officeDocument/2006/relationships/hyperlink" Target="https://creativecommons.org/licenses/by-nc-sa/3.0/" TargetMode="External"/><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30.xml"/><Relationship Id="rId3" Type="http://schemas.openxmlformats.org/officeDocument/2006/relationships/chart" Target="../charts/chart7.xml"/><Relationship Id="rId7" Type="http://schemas.openxmlformats.org/officeDocument/2006/relationships/diagramQuickStyle" Target="../diagrams/quickStyle30.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Layout" Target="../diagrams/layout30.xml"/><Relationship Id="rId5" Type="http://schemas.openxmlformats.org/officeDocument/2006/relationships/diagramData" Target="../diagrams/data30.xml"/><Relationship Id="rId4" Type="http://schemas.openxmlformats.org/officeDocument/2006/relationships/chart" Target="../charts/chart8.xml"/><Relationship Id="rId9" Type="http://schemas.microsoft.com/office/2007/relationships/diagramDrawing" Target="../diagrams/drawing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0.sv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chart" Target="../charts/chart9.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15.png"/><Relationship Id="rId10" Type="http://schemas.microsoft.com/office/2007/relationships/diagramDrawing" Target="../diagrams/drawing2.xml"/><Relationship Id="rId4" Type="http://schemas.openxmlformats.org/officeDocument/2006/relationships/hyperlink" Target="https://creativecommons.org/licenses/by-nc-sa/3.0/" TargetMode="Externa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8829838" y="2563018"/>
            <a:ext cx="2310914" cy="1731963"/>
          </a:xfrm>
        </p:spPr>
        <p:txBody>
          <a:bodyPr rtlCol="0">
            <a:normAutofit/>
          </a:bodyPr>
          <a:lstStyle/>
          <a:p>
            <a:pPr rtl="0"/>
            <a:r>
              <a:rPr lang="de-DE" dirty="0"/>
              <a:t>Christian </a:t>
            </a:r>
            <a:r>
              <a:rPr lang="de-DE" dirty="0" err="1"/>
              <a:t>Joiko</a:t>
            </a:r>
            <a:endParaRPr lang="de-DE" dirty="0"/>
          </a:p>
          <a:p>
            <a:pPr rtl="0"/>
            <a:r>
              <a:rPr lang="de-DE" dirty="0"/>
              <a:t>Sandro Schamberger</a:t>
            </a:r>
          </a:p>
          <a:p>
            <a:pPr rtl="0"/>
            <a:r>
              <a:rPr lang="de-DE" dirty="0"/>
              <a:t>Florian Hagengruber</a:t>
            </a:r>
          </a:p>
        </p:txBody>
      </p:sp>
      <p:sp>
        <p:nvSpPr>
          <p:cNvPr id="12" name="Rechteck 11">
            <a:extLst>
              <a:ext uri="{FF2B5EF4-FFF2-40B4-BE49-F238E27FC236}">
                <a16:creationId xmlns:a16="http://schemas.microsoft.com/office/drawing/2014/main" id="{AD9CFC2E-FF06-1AE1-6ACD-C0A4D9BBCAA8}"/>
              </a:ext>
            </a:extLst>
          </p:cNvPr>
          <p:cNvSpPr/>
          <p:nvPr/>
        </p:nvSpPr>
        <p:spPr>
          <a:xfrm>
            <a:off x="380207" y="4982547"/>
            <a:ext cx="235613" cy="279918"/>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Text enthält.&#10;&#10;Automatisch generierte Beschreibung">
            <a:extLst>
              <a:ext uri="{FF2B5EF4-FFF2-40B4-BE49-F238E27FC236}">
                <a16:creationId xmlns:a16="http://schemas.microsoft.com/office/drawing/2014/main" id="{2963E477-983B-FA4D-0416-0A20C0F3344E}"/>
              </a:ext>
            </a:extLst>
          </p:cNvPr>
          <p:cNvPicPr>
            <a:picLocks noChangeAspect="1"/>
          </p:cNvPicPr>
          <p:nvPr/>
        </p:nvPicPr>
        <p:blipFill rotWithShape="1">
          <a:blip r:embed="rId3"/>
          <a:srcRect r="35739"/>
          <a:stretch/>
        </p:blipFill>
        <p:spPr>
          <a:xfrm>
            <a:off x="380207" y="1147761"/>
            <a:ext cx="7308297" cy="456247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10</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id="{39E03020-1435-9240-4C01-4D1EE0CCD682}"/>
              </a:ext>
            </a:extLst>
          </p:cNvPr>
          <p:cNvSpPr txBox="1"/>
          <p:nvPr/>
        </p:nvSpPr>
        <p:spPr>
          <a:xfrm>
            <a:off x="1664164" y="1514111"/>
            <a:ext cx="8863672" cy="584775"/>
          </a:xfrm>
          <a:prstGeom prst="rect">
            <a:avLst/>
          </a:prstGeom>
          <a:solidFill>
            <a:srgbClr val="7871B0"/>
          </a:solidFill>
          <a:ln>
            <a:solidFill>
              <a:srgbClr val="292644"/>
            </a:solidFill>
          </a:ln>
        </p:spPr>
        <p:txBody>
          <a:bodyPr wrap="square" rtlCol="0">
            <a:spAutoFit/>
          </a:bodyPr>
          <a:lstStyle/>
          <a:p>
            <a:r>
              <a:rPr lang="de-DE" sz="1600" b="0" dirty="0" err="1"/>
              <a:t>self.cur.executescript</a:t>
            </a:r>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                                    VALUES ('%s', '%s', '%s', '%</a:t>
            </a:r>
            <a:r>
              <a:rPr lang="de-DE" sz="1600" b="0" dirty="0" err="1"/>
              <a:t>s'</a:t>
            </a:r>
            <a:r>
              <a:rPr lang="de-DE" sz="1600" b="0" dirty="0"/>
              <a:t>)""" %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a:t>
            </a:r>
          </a:p>
        </p:txBody>
      </p:sp>
      <p:sp>
        <p:nvSpPr>
          <p:cNvPr id="11" name="Rechteck: abgerundete Ecken 10">
            <a:extLst>
              <a:ext uri="{FF2B5EF4-FFF2-40B4-BE49-F238E27FC236}">
                <a16:creationId xmlns:a16="http://schemas.microsoft.com/office/drawing/2014/main" id="{727CA3D1-8909-61BC-356E-A203047354EC}"/>
              </a:ext>
            </a:extLst>
          </p:cNvPr>
          <p:cNvSpPr/>
          <p:nvPr/>
        </p:nvSpPr>
        <p:spPr>
          <a:xfrm>
            <a:off x="2071523" y="2339107"/>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*@th-deg.de</a:t>
            </a:r>
          </a:p>
        </p:txBody>
      </p:sp>
      <p:sp>
        <p:nvSpPr>
          <p:cNvPr id="12" name="Rechteck: abgerundete Ecken 11">
            <a:extLst>
              <a:ext uri="{FF2B5EF4-FFF2-40B4-BE49-F238E27FC236}">
                <a16:creationId xmlns:a16="http://schemas.microsoft.com/office/drawing/2014/main" id="{01CCC361-7CDE-4034-2080-F255BB230B83}"/>
              </a:ext>
            </a:extLst>
          </p:cNvPr>
          <p:cNvSpPr/>
          <p:nvPr/>
        </p:nvSpPr>
        <p:spPr>
          <a:xfrm>
            <a:off x="6822185" y="4000053"/>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7251</a:t>
            </a:r>
          </a:p>
        </p:txBody>
      </p:sp>
      <p:sp>
        <p:nvSpPr>
          <p:cNvPr id="13" name="Rechteck: abgerundete Ecken 12">
            <a:extLst>
              <a:ext uri="{FF2B5EF4-FFF2-40B4-BE49-F238E27FC236}">
                <a16:creationId xmlns:a16="http://schemas.microsoft.com/office/drawing/2014/main" id="{0114393C-C0B4-B0F3-1E56-B7C1FEE14609}"/>
              </a:ext>
            </a:extLst>
          </p:cNvPr>
          <p:cNvSpPr/>
          <p:nvPr/>
        </p:nvSpPr>
        <p:spPr>
          <a:xfrm>
            <a:off x="2071523" y="4000052"/>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m.mustermann</a:t>
            </a:r>
            <a:endParaRPr lang="de-DE" b="0" dirty="0">
              <a:solidFill>
                <a:schemeClr val="tx1"/>
              </a:solidFill>
            </a:endParaRPr>
          </a:p>
        </p:txBody>
      </p:sp>
      <p:sp>
        <p:nvSpPr>
          <p:cNvPr id="14" name="Rechteck: abgerundete Ecken 13">
            <a:extLst>
              <a:ext uri="{FF2B5EF4-FFF2-40B4-BE49-F238E27FC236}">
                <a16:creationId xmlns:a16="http://schemas.microsoft.com/office/drawing/2014/main" id="{F4F48508-1E27-5B1F-7108-8ED4818B3898}"/>
              </a:ext>
            </a:extLst>
          </p:cNvPr>
          <p:cNvSpPr/>
          <p:nvPr/>
        </p:nvSpPr>
        <p:spPr>
          <a:xfrm>
            <a:off x="6822185" y="2339106"/>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DROP TABLE Spieler;--</a:t>
            </a:r>
          </a:p>
        </p:txBody>
      </p:sp>
      <p:sp>
        <p:nvSpPr>
          <p:cNvPr id="17" name="Textfeld 16">
            <a:extLst>
              <a:ext uri="{FF2B5EF4-FFF2-40B4-BE49-F238E27FC236}">
                <a16:creationId xmlns:a16="http://schemas.microsoft.com/office/drawing/2014/main" id="{0BE4A22D-C3BE-29B1-3128-11C9C2B09DBD}"/>
              </a:ext>
            </a:extLst>
          </p:cNvPr>
          <p:cNvSpPr txBox="1"/>
          <p:nvPr/>
        </p:nvSpPr>
        <p:spPr>
          <a:xfrm>
            <a:off x="3422225" y="3402503"/>
            <a:ext cx="596887" cy="369332"/>
          </a:xfrm>
          <a:prstGeom prst="rect">
            <a:avLst/>
          </a:prstGeom>
          <a:noFill/>
        </p:spPr>
        <p:txBody>
          <a:bodyPr wrap="square" rtlCol="0">
            <a:spAutoFit/>
          </a:bodyPr>
          <a:lstStyle/>
          <a:p>
            <a:pPr algn="ctr"/>
            <a:r>
              <a:rPr lang="de-DE" dirty="0"/>
              <a:t>mail</a:t>
            </a:r>
          </a:p>
        </p:txBody>
      </p:sp>
      <p:sp>
        <p:nvSpPr>
          <p:cNvPr id="18" name="Textfeld 17">
            <a:extLst>
              <a:ext uri="{FF2B5EF4-FFF2-40B4-BE49-F238E27FC236}">
                <a16:creationId xmlns:a16="http://schemas.microsoft.com/office/drawing/2014/main" id="{C165A5DB-B5E8-E88D-EE62-2DF379B9C8FF}"/>
              </a:ext>
            </a:extLst>
          </p:cNvPr>
          <p:cNvSpPr txBox="1"/>
          <p:nvPr/>
        </p:nvSpPr>
        <p:spPr>
          <a:xfrm>
            <a:off x="7843295" y="3402503"/>
            <a:ext cx="1256071" cy="369332"/>
          </a:xfrm>
          <a:prstGeom prst="rect">
            <a:avLst/>
          </a:prstGeom>
          <a:noFill/>
        </p:spPr>
        <p:txBody>
          <a:bodyPr wrap="square" rtlCol="0">
            <a:spAutoFit/>
          </a:bodyPr>
          <a:lstStyle/>
          <a:p>
            <a:pPr algn="ctr"/>
            <a:r>
              <a:rPr lang="de-DE" dirty="0" err="1"/>
              <a:t>passwort</a:t>
            </a:r>
            <a:endParaRPr lang="de-DE" dirty="0"/>
          </a:p>
        </p:txBody>
      </p:sp>
      <p:sp>
        <p:nvSpPr>
          <p:cNvPr id="19" name="Textfeld 18">
            <a:extLst>
              <a:ext uri="{FF2B5EF4-FFF2-40B4-BE49-F238E27FC236}">
                <a16:creationId xmlns:a16="http://schemas.microsoft.com/office/drawing/2014/main" id="{E559B892-1859-1110-23E3-925CA9F1C01C}"/>
              </a:ext>
            </a:extLst>
          </p:cNvPr>
          <p:cNvSpPr txBox="1"/>
          <p:nvPr/>
        </p:nvSpPr>
        <p:spPr>
          <a:xfrm>
            <a:off x="3006902" y="5104133"/>
            <a:ext cx="1427534" cy="369332"/>
          </a:xfrm>
          <a:prstGeom prst="rect">
            <a:avLst/>
          </a:prstGeom>
          <a:noFill/>
        </p:spPr>
        <p:txBody>
          <a:bodyPr wrap="square" rtlCol="0">
            <a:spAutoFit/>
          </a:bodyPr>
          <a:lstStyle/>
          <a:p>
            <a:pPr algn="ctr"/>
            <a:r>
              <a:rPr lang="de-DE" dirty="0" err="1"/>
              <a:t>nutzername</a:t>
            </a:r>
            <a:endParaRPr lang="de-DE" dirty="0"/>
          </a:p>
        </p:txBody>
      </p:sp>
      <p:sp>
        <p:nvSpPr>
          <p:cNvPr id="20" name="Textfeld 19">
            <a:extLst>
              <a:ext uri="{FF2B5EF4-FFF2-40B4-BE49-F238E27FC236}">
                <a16:creationId xmlns:a16="http://schemas.microsoft.com/office/drawing/2014/main" id="{A7CF1424-B638-7A32-BC5D-B17EC023F2BF}"/>
              </a:ext>
            </a:extLst>
          </p:cNvPr>
          <p:cNvSpPr txBox="1"/>
          <p:nvPr/>
        </p:nvSpPr>
        <p:spPr>
          <a:xfrm>
            <a:off x="7534429" y="5104133"/>
            <a:ext cx="1873804" cy="369332"/>
          </a:xfrm>
          <a:prstGeom prst="rect">
            <a:avLst/>
          </a:prstGeom>
          <a:noFill/>
        </p:spPr>
        <p:txBody>
          <a:bodyPr wrap="square" rtlCol="0">
            <a:spAutoFit/>
          </a:bodyPr>
          <a:lstStyle/>
          <a:p>
            <a:pPr algn="ctr"/>
            <a:r>
              <a:rPr lang="de-DE" dirty="0" err="1"/>
              <a:t>aktivierungscode</a:t>
            </a:r>
            <a:endParaRPr lang="de-DE" dirty="0"/>
          </a:p>
        </p:txBody>
      </p:sp>
    </p:spTree>
    <p:extLst>
      <p:ext uri="{BB962C8B-B14F-4D97-AF65-F5344CB8AC3E}">
        <p14:creationId xmlns:p14="http://schemas.microsoft.com/office/powerpoint/2010/main" val="135330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11</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id="{39E03020-1435-9240-4C01-4D1EE0CCD682}"/>
              </a:ext>
            </a:extLst>
          </p:cNvPr>
          <p:cNvSpPr txBox="1"/>
          <p:nvPr/>
        </p:nvSpPr>
        <p:spPr>
          <a:xfrm>
            <a:off x="2617866" y="1597744"/>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a:t>
            </a:r>
            <a:r>
              <a:rPr lang="de-DE" sz="1600" b="0" dirty="0"/>
              <a:t>', '</a:t>
            </a:r>
            <a:r>
              <a:rPr lang="de-DE" sz="1600" dirty="0" err="1">
                <a:solidFill>
                  <a:schemeClr val="tx1"/>
                </a:solidFill>
              </a:rPr>
              <a:t>m.mustermann</a:t>
            </a:r>
            <a:r>
              <a:rPr lang="de-DE" sz="1600" b="0" dirty="0"/>
              <a:t>', '</a:t>
            </a:r>
            <a:r>
              <a:rPr lang="de-DE" sz="1600" b="0" dirty="0">
                <a:solidFill>
                  <a:schemeClr val="tx1"/>
                </a:solidFill>
              </a:rPr>
              <a:t>7251</a:t>
            </a:r>
            <a:r>
              <a:rPr lang="de-DE" sz="1600" b="0" dirty="0"/>
              <a:t>'</a:t>
            </a:r>
          </a:p>
        </p:txBody>
      </p:sp>
      <p:sp>
        <p:nvSpPr>
          <p:cNvPr id="10" name="Pfeil: nach unten 9">
            <a:extLst>
              <a:ext uri="{FF2B5EF4-FFF2-40B4-BE49-F238E27FC236}">
                <a16:creationId xmlns:a16="http://schemas.microsoft.com/office/drawing/2014/main" id="{B3F3DCD2-D5CF-50B8-3CA7-E21EF2846BA9}"/>
              </a:ext>
            </a:extLst>
          </p:cNvPr>
          <p:cNvSpPr/>
          <p:nvPr/>
        </p:nvSpPr>
        <p:spPr>
          <a:xfrm>
            <a:off x="5781367" y="2271251"/>
            <a:ext cx="656303" cy="1246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54E0C461-9480-284F-AD1C-CC1A8FDD09A9}"/>
              </a:ext>
            </a:extLst>
          </p:cNvPr>
          <p:cNvSpPr txBox="1"/>
          <p:nvPr/>
        </p:nvSpPr>
        <p:spPr>
          <a:xfrm>
            <a:off x="4802367" y="2525038"/>
            <a:ext cx="2587266" cy="369332"/>
          </a:xfrm>
          <a:prstGeom prst="rect">
            <a:avLst/>
          </a:prstGeom>
          <a:solidFill>
            <a:schemeClr val="bg2">
              <a:lumMod val="75000"/>
              <a:lumOff val="25000"/>
            </a:schemeClr>
          </a:solidFill>
        </p:spPr>
        <p:txBody>
          <a:bodyPr wrap="square" rtlCol="0">
            <a:spAutoFit/>
          </a:bodyPr>
          <a:lstStyle/>
          <a:p>
            <a:pPr algn="ctr"/>
            <a:r>
              <a:rPr lang="de-DE" b="1" dirty="0"/>
              <a:t>! Kommentarzeichen !</a:t>
            </a:r>
          </a:p>
        </p:txBody>
      </p:sp>
      <p:sp>
        <p:nvSpPr>
          <p:cNvPr id="21" name="Textfeld 20">
            <a:extLst>
              <a:ext uri="{FF2B5EF4-FFF2-40B4-BE49-F238E27FC236}">
                <a16:creationId xmlns:a16="http://schemas.microsoft.com/office/drawing/2014/main" id="{05E5ADC0-A3DE-63E0-E506-A45A19A50B87}"/>
              </a:ext>
            </a:extLst>
          </p:cNvPr>
          <p:cNvSpPr txBox="1"/>
          <p:nvPr/>
        </p:nvSpPr>
        <p:spPr>
          <a:xfrm>
            <a:off x="2631384" y="3606222"/>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22" name="Rechteck 21">
            <a:extLst>
              <a:ext uri="{FF2B5EF4-FFF2-40B4-BE49-F238E27FC236}">
                <a16:creationId xmlns:a16="http://schemas.microsoft.com/office/drawing/2014/main" id="{FD38387A-1495-3074-825B-95516BF7D740}"/>
              </a:ext>
            </a:extLst>
          </p:cNvPr>
          <p:cNvSpPr/>
          <p:nvPr/>
        </p:nvSpPr>
        <p:spPr>
          <a:xfrm>
            <a:off x="2077309" y="4616560"/>
            <a:ext cx="8064418" cy="715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Syntaktisch korrektes SQL-Statement!</a:t>
            </a:r>
          </a:p>
        </p:txBody>
      </p:sp>
    </p:spTree>
    <p:extLst>
      <p:ext uri="{BB962C8B-B14F-4D97-AF65-F5344CB8AC3E}">
        <p14:creationId xmlns:p14="http://schemas.microsoft.com/office/powerpoint/2010/main" val="21054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12</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feld 20">
            <a:extLst>
              <a:ext uri="{FF2B5EF4-FFF2-40B4-BE49-F238E27FC236}">
                <a16:creationId xmlns:a16="http://schemas.microsoft.com/office/drawing/2014/main" id="{05E5ADC0-A3DE-63E0-E506-A45A19A50B87}"/>
              </a:ext>
            </a:extLst>
          </p:cNvPr>
          <p:cNvSpPr txBox="1"/>
          <p:nvPr/>
        </p:nvSpPr>
        <p:spPr>
          <a:xfrm>
            <a:off x="2617866" y="1565188"/>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4" name="Textfeld 3">
            <a:extLst>
              <a:ext uri="{FF2B5EF4-FFF2-40B4-BE49-F238E27FC236}">
                <a16:creationId xmlns:a16="http://schemas.microsoft.com/office/drawing/2014/main" id="{C126D920-587F-E01A-8FE2-E9F2E6DCC507}"/>
              </a:ext>
            </a:extLst>
          </p:cNvPr>
          <p:cNvSpPr txBox="1"/>
          <p:nvPr/>
        </p:nvSpPr>
        <p:spPr>
          <a:xfrm>
            <a:off x="3152263" y="2425006"/>
            <a:ext cx="5887471"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a:t>
            </a:r>
            <a:endParaRPr lang="de-DE" sz="1600" b="0" dirty="0"/>
          </a:p>
        </p:txBody>
      </p:sp>
      <p:sp>
        <p:nvSpPr>
          <p:cNvPr id="5" name="Textfeld 4">
            <a:extLst>
              <a:ext uri="{FF2B5EF4-FFF2-40B4-BE49-F238E27FC236}">
                <a16:creationId xmlns:a16="http://schemas.microsoft.com/office/drawing/2014/main" id="{6E024E80-ABA9-7F7B-F7DB-8077C8BC1B3D}"/>
              </a:ext>
            </a:extLst>
          </p:cNvPr>
          <p:cNvSpPr txBox="1"/>
          <p:nvPr/>
        </p:nvSpPr>
        <p:spPr>
          <a:xfrm>
            <a:off x="5082062" y="4161703"/>
            <a:ext cx="2027876" cy="338554"/>
          </a:xfrm>
          <a:prstGeom prst="rect">
            <a:avLst/>
          </a:prstGeom>
          <a:solidFill>
            <a:srgbClr val="7871B0"/>
          </a:solidFill>
          <a:ln>
            <a:solidFill>
              <a:srgbClr val="292644"/>
            </a:solidFill>
          </a:ln>
        </p:spPr>
        <p:txBody>
          <a:bodyPr wrap="square" rtlCol="0">
            <a:spAutoFit/>
          </a:bodyPr>
          <a:lstStyle/>
          <a:p>
            <a:r>
              <a:rPr lang="de-DE" sz="1600" b="0" dirty="0"/>
              <a:t>DROP TABLE Spieler;</a:t>
            </a:r>
          </a:p>
        </p:txBody>
      </p:sp>
      <p:sp>
        <p:nvSpPr>
          <p:cNvPr id="8" name="Textfeld 7">
            <a:extLst>
              <a:ext uri="{FF2B5EF4-FFF2-40B4-BE49-F238E27FC236}">
                <a16:creationId xmlns:a16="http://schemas.microsoft.com/office/drawing/2014/main" id="{157EB8DA-8CAA-22B4-60F7-9971403F3BB4}"/>
              </a:ext>
            </a:extLst>
          </p:cNvPr>
          <p:cNvSpPr txBox="1"/>
          <p:nvPr/>
        </p:nvSpPr>
        <p:spPr>
          <a:xfrm>
            <a:off x="3798938" y="3057843"/>
            <a:ext cx="4594122" cy="369332"/>
          </a:xfrm>
          <a:prstGeom prst="rect">
            <a:avLst/>
          </a:prstGeom>
          <a:noFill/>
        </p:spPr>
        <p:txBody>
          <a:bodyPr wrap="square" rtlCol="0">
            <a:spAutoFit/>
          </a:bodyPr>
          <a:lstStyle/>
          <a:p>
            <a:pPr algn="ctr"/>
            <a:r>
              <a:rPr lang="de-DE" dirty="0"/>
              <a:t>! Sinnlose Werte in der Datenbank !</a:t>
            </a:r>
          </a:p>
        </p:txBody>
      </p:sp>
      <p:sp>
        <p:nvSpPr>
          <p:cNvPr id="9" name="Textfeld 8">
            <a:extLst>
              <a:ext uri="{FF2B5EF4-FFF2-40B4-BE49-F238E27FC236}">
                <a16:creationId xmlns:a16="http://schemas.microsoft.com/office/drawing/2014/main" id="{59656958-AB3C-FE2B-C37F-1ABEE74CE151}"/>
              </a:ext>
            </a:extLst>
          </p:cNvPr>
          <p:cNvSpPr txBox="1"/>
          <p:nvPr/>
        </p:nvSpPr>
        <p:spPr>
          <a:xfrm>
            <a:off x="4200831" y="4552184"/>
            <a:ext cx="3790336" cy="369332"/>
          </a:xfrm>
          <a:prstGeom prst="rect">
            <a:avLst/>
          </a:prstGeom>
          <a:noFill/>
        </p:spPr>
        <p:txBody>
          <a:bodyPr wrap="square" rtlCol="0">
            <a:spAutoFit/>
          </a:bodyPr>
          <a:lstStyle/>
          <a:p>
            <a:pPr algn="ctr"/>
            <a:r>
              <a:rPr lang="de-DE" dirty="0"/>
              <a:t>!  Verlust der Tabelle Spieler !</a:t>
            </a:r>
          </a:p>
        </p:txBody>
      </p:sp>
      <p:pic>
        <p:nvPicPr>
          <p:cNvPr id="13" name="Grafik 12" descr="Gefahr mit einfarbiger Füllung">
            <a:extLst>
              <a:ext uri="{FF2B5EF4-FFF2-40B4-BE49-F238E27FC236}">
                <a16:creationId xmlns:a16="http://schemas.microsoft.com/office/drawing/2014/main" id="{06865371-E862-AF19-03D6-235B719A26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3620" y="4165568"/>
            <a:ext cx="754422" cy="754422"/>
          </a:xfrm>
          <a:prstGeom prst="rect">
            <a:avLst/>
          </a:prstGeom>
        </p:spPr>
      </p:pic>
      <p:pic>
        <p:nvPicPr>
          <p:cNvPr id="17" name="Grafik 16" descr="Blitz mit einfarbiger Füllung">
            <a:extLst>
              <a:ext uri="{FF2B5EF4-FFF2-40B4-BE49-F238E27FC236}">
                <a16:creationId xmlns:a16="http://schemas.microsoft.com/office/drawing/2014/main" id="{2EEC24A8-0233-4810-6EDD-009D0E8C34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49637" y="2374212"/>
            <a:ext cx="1002629" cy="1002629"/>
          </a:xfrm>
          <a:prstGeom prst="rect">
            <a:avLst/>
          </a:prstGeom>
        </p:spPr>
      </p:pic>
      <p:pic>
        <p:nvPicPr>
          <p:cNvPr id="19" name="Grafik 18" descr="Blitz mit einfarbiger Füllung">
            <a:extLst>
              <a:ext uri="{FF2B5EF4-FFF2-40B4-BE49-F238E27FC236}">
                <a16:creationId xmlns:a16="http://schemas.microsoft.com/office/drawing/2014/main" id="{C52B96A8-CA86-E89B-4FA6-84489344C0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9731" y="2387041"/>
            <a:ext cx="1002629" cy="1002629"/>
          </a:xfrm>
          <a:prstGeom prst="rect">
            <a:avLst/>
          </a:prstGeom>
        </p:spPr>
      </p:pic>
      <p:pic>
        <p:nvPicPr>
          <p:cNvPr id="20" name="Grafik 19" descr="Gefahr mit einfarbiger Füllung">
            <a:extLst>
              <a:ext uri="{FF2B5EF4-FFF2-40B4-BE49-F238E27FC236}">
                <a16:creationId xmlns:a16="http://schemas.microsoft.com/office/drawing/2014/main" id="{FE40F495-A49F-E0F4-B994-4D72834CF5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3956" y="4158317"/>
            <a:ext cx="754422" cy="754422"/>
          </a:xfrm>
          <a:prstGeom prst="rect">
            <a:avLst/>
          </a:prstGeom>
        </p:spPr>
      </p:pic>
    </p:spTree>
    <p:extLst>
      <p:ext uri="{BB962C8B-B14F-4D97-AF65-F5344CB8AC3E}">
        <p14:creationId xmlns:p14="http://schemas.microsoft.com/office/powerpoint/2010/main" val="3776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5"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13</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1148493751"/>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 22">
            <a:extLst>
              <a:ext uri="{FF2B5EF4-FFF2-40B4-BE49-F238E27FC236}">
                <a16:creationId xmlns:a16="http://schemas.microsoft.com/office/drawing/2014/main" id="{C0F79EF7-2D71-DA1C-0C19-A8E935122C48}"/>
              </a:ext>
            </a:extLst>
          </p:cNvPr>
          <p:cNvGraphicFramePr/>
          <p:nvPr>
            <p:extLst>
              <p:ext uri="{D42A27DB-BD31-4B8C-83A1-F6EECF244321}">
                <p14:modId xmlns:p14="http://schemas.microsoft.com/office/powerpoint/2010/main" val="739475914"/>
              </p:ext>
            </p:extLst>
          </p:nvPr>
        </p:nvGraphicFramePr>
        <p:xfrm>
          <a:off x="-392915" y="1374151"/>
          <a:ext cx="6941670" cy="377185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6" name="Diagramm 25">
            <a:extLst>
              <a:ext uri="{FF2B5EF4-FFF2-40B4-BE49-F238E27FC236}">
                <a16:creationId xmlns:a16="http://schemas.microsoft.com/office/drawing/2014/main" id="{62ACB064-4DAD-D5C3-6F7E-BB4EA41CCCC7}"/>
              </a:ext>
            </a:extLst>
          </p:cNvPr>
          <p:cNvGraphicFramePr/>
          <p:nvPr>
            <p:extLst>
              <p:ext uri="{D42A27DB-BD31-4B8C-83A1-F6EECF244321}">
                <p14:modId xmlns:p14="http://schemas.microsoft.com/office/powerpoint/2010/main" val="1243061874"/>
              </p:ext>
            </p:extLst>
          </p:nvPr>
        </p:nvGraphicFramePr>
        <p:xfrm>
          <a:off x="6096000" y="1374151"/>
          <a:ext cx="6473265" cy="3771852"/>
        </p:xfrm>
        <a:graphic>
          <a:graphicData uri="http://schemas.openxmlformats.org/drawingml/2006/chart">
            <c:chart xmlns:c="http://schemas.openxmlformats.org/drawingml/2006/chart" xmlns:r="http://schemas.openxmlformats.org/officeDocument/2006/relationships" r:id="rId9"/>
          </a:graphicData>
        </a:graphic>
      </p:graphicFrame>
      <p:sp>
        <p:nvSpPr>
          <p:cNvPr id="27" name="Textfeld 1">
            <a:extLst>
              <a:ext uri="{FF2B5EF4-FFF2-40B4-BE49-F238E27FC236}">
                <a16:creationId xmlns:a16="http://schemas.microsoft.com/office/drawing/2014/main" id="{5F7700C3-1AA0-7971-15E5-D12C0E7EC1C7}"/>
              </a:ext>
            </a:extLst>
          </p:cNvPr>
          <p:cNvSpPr txBox="1"/>
          <p:nvPr/>
        </p:nvSpPr>
        <p:spPr>
          <a:xfrm>
            <a:off x="9469556" y="2728578"/>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6 CWE</a:t>
            </a:r>
            <a:endParaRPr lang="de-DE" sz="1400" dirty="0">
              <a:solidFill>
                <a:schemeClr val="tx1"/>
              </a:solidFill>
            </a:endParaRPr>
          </a:p>
          <a:p>
            <a:pPr algn="ctr"/>
            <a:r>
              <a:rPr lang="de-DE" sz="1400" dirty="0">
                <a:solidFill>
                  <a:schemeClr val="tx1"/>
                </a:solidFill>
              </a:rPr>
              <a:t>(ca</a:t>
            </a:r>
            <a:r>
              <a:rPr lang="de-DE" sz="1400" dirty="0"/>
              <a:t>. 33</a:t>
            </a:r>
            <a:r>
              <a:rPr lang="de-DE" sz="1400" dirty="0">
                <a:solidFill>
                  <a:schemeClr val="tx1"/>
                </a:solidFill>
              </a:rPr>
              <a:t>%)</a:t>
            </a:r>
          </a:p>
        </p:txBody>
      </p:sp>
      <p:sp>
        <p:nvSpPr>
          <p:cNvPr id="28" name="Textfeld 1">
            <a:extLst>
              <a:ext uri="{FF2B5EF4-FFF2-40B4-BE49-F238E27FC236}">
                <a16:creationId xmlns:a16="http://schemas.microsoft.com/office/drawing/2014/main" id="{5F7700C3-1AA0-7971-15E5-D12C0E7EC1C7}"/>
              </a:ext>
            </a:extLst>
          </p:cNvPr>
          <p:cNvSpPr txBox="1"/>
          <p:nvPr/>
        </p:nvSpPr>
        <p:spPr>
          <a:xfrm>
            <a:off x="8007191" y="3554322"/>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12</a:t>
            </a:r>
            <a:r>
              <a:rPr lang="de-DE" sz="1400" dirty="0">
                <a:solidFill>
                  <a:schemeClr val="tx1"/>
                </a:solidFill>
              </a:rPr>
              <a:t> CWE</a:t>
            </a:r>
          </a:p>
          <a:p>
            <a:pPr algn="ctr"/>
            <a:r>
              <a:rPr lang="de-DE" sz="1400" dirty="0">
                <a:solidFill>
                  <a:schemeClr val="tx1"/>
                </a:solidFill>
              </a:rPr>
              <a:t>(ca. </a:t>
            </a:r>
            <a:r>
              <a:rPr lang="de-DE" sz="1400" dirty="0"/>
              <a:t>67%</a:t>
            </a:r>
            <a:r>
              <a:rPr lang="de-DE" sz="1400" dirty="0">
                <a:solidFill>
                  <a:schemeClr val="tx1"/>
                </a:solidFill>
              </a:rPr>
              <a:t>)</a:t>
            </a:r>
          </a:p>
        </p:txBody>
      </p:sp>
      <p:sp>
        <p:nvSpPr>
          <p:cNvPr id="29" name="Pfeil: nach rechts 28">
            <a:extLst>
              <a:ext uri="{FF2B5EF4-FFF2-40B4-BE49-F238E27FC236}">
                <a16:creationId xmlns:a16="http://schemas.microsoft.com/office/drawing/2014/main" id="{D23BFCFA-3DB4-1DD9-B794-3681337B43D8}"/>
              </a:ext>
            </a:extLst>
          </p:cNvPr>
          <p:cNvSpPr/>
          <p:nvPr/>
        </p:nvSpPr>
        <p:spPr>
          <a:xfrm>
            <a:off x="5191589" y="3083257"/>
            <a:ext cx="2035708"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17%</a:t>
            </a:r>
          </a:p>
        </p:txBody>
      </p:sp>
      <p:sp>
        <p:nvSpPr>
          <p:cNvPr id="31" name="Textfeld 30">
            <a:extLst>
              <a:ext uri="{FF2B5EF4-FFF2-40B4-BE49-F238E27FC236}">
                <a16:creationId xmlns:a16="http://schemas.microsoft.com/office/drawing/2014/main" id="{C930EC06-9DD3-1066-B829-AC0357891FE3}"/>
              </a:ext>
            </a:extLst>
          </p:cNvPr>
          <p:cNvSpPr txBox="1"/>
          <p:nvPr/>
        </p:nvSpPr>
        <p:spPr>
          <a:xfrm>
            <a:off x="2270311" y="5146003"/>
            <a:ext cx="1615217" cy="369332"/>
          </a:xfrm>
          <a:prstGeom prst="rect">
            <a:avLst/>
          </a:prstGeom>
          <a:noFill/>
        </p:spPr>
        <p:txBody>
          <a:bodyPr wrap="square" rtlCol="0">
            <a:spAutoFit/>
          </a:bodyPr>
          <a:lstStyle/>
          <a:p>
            <a:pPr algn="ctr"/>
            <a:r>
              <a:rPr lang="de-DE" b="1" dirty="0"/>
              <a:t>106 CWE</a:t>
            </a:r>
          </a:p>
        </p:txBody>
      </p:sp>
      <p:sp>
        <p:nvSpPr>
          <p:cNvPr id="32" name="Textfeld 31">
            <a:extLst>
              <a:ext uri="{FF2B5EF4-FFF2-40B4-BE49-F238E27FC236}">
                <a16:creationId xmlns:a16="http://schemas.microsoft.com/office/drawing/2014/main" id="{46A0924E-8005-26B9-F0DA-14C75CCF0F0F}"/>
              </a:ext>
            </a:extLst>
          </p:cNvPr>
          <p:cNvSpPr txBox="1"/>
          <p:nvPr/>
        </p:nvSpPr>
        <p:spPr>
          <a:xfrm>
            <a:off x="8525023" y="5146003"/>
            <a:ext cx="1615217" cy="369332"/>
          </a:xfrm>
          <a:prstGeom prst="rect">
            <a:avLst/>
          </a:prstGeom>
          <a:noFill/>
        </p:spPr>
        <p:txBody>
          <a:bodyPr wrap="square" rtlCol="0">
            <a:spAutoFit/>
          </a:bodyPr>
          <a:lstStyle/>
          <a:p>
            <a:pPr algn="ctr"/>
            <a:r>
              <a:rPr lang="de-DE" b="1" dirty="0"/>
              <a:t>18 CWE</a:t>
            </a:r>
          </a:p>
        </p:txBody>
      </p:sp>
    </p:spTree>
    <p:extLst>
      <p:ext uri="{BB962C8B-B14F-4D97-AF65-F5344CB8AC3E}">
        <p14:creationId xmlns:p14="http://schemas.microsoft.com/office/powerpoint/2010/main" val="1534842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uiExpand="1">
        <p:bldAsOne/>
      </p:bldGraphic>
      <p:bldGraphic spid="26" grpId="0">
        <p:bldAsOne/>
      </p:bldGraphic>
      <p:bldP spid="27" grpId="0"/>
      <p:bldP spid="28" grpId="0"/>
      <p:bldP spid="29" grpId="0" animBg="1"/>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14</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7"/>
          <a:stretch>
            <a:fillRect/>
          </a:stretch>
        </p:blipFill>
        <p:spPr>
          <a:xfrm>
            <a:off x="2920400" y="2128318"/>
            <a:ext cx="6351200" cy="2601363"/>
          </a:xfrm>
        </p:spPr>
      </p:pic>
    </p:spTree>
    <p:extLst>
      <p:ext uri="{BB962C8B-B14F-4D97-AF65-F5344CB8AC3E}">
        <p14:creationId xmlns:p14="http://schemas.microsoft.com/office/powerpoint/2010/main" val="38999526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15</a:t>
            </a:fld>
            <a:endParaRPr lang="de-DE"/>
          </a:p>
        </p:txBody>
      </p:sp>
      <p:sp>
        <p:nvSpPr>
          <p:cNvPr id="13" name="Freihandform: Form 12">
            <a:extLst>
              <a:ext uri="{FF2B5EF4-FFF2-40B4-BE49-F238E27FC236}">
                <a16:creationId xmlns:a16="http://schemas.microsoft.com/office/drawing/2014/main" id="{E223AACA-F3A3-B7CE-3DCE-8D180410CB9A}"/>
              </a:ext>
            </a:extLst>
          </p:cNvPr>
          <p:cNvSpPr/>
          <p:nvPr/>
        </p:nvSpPr>
        <p:spPr>
          <a:xfrm>
            <a:off x="1607115"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8"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14" name="Freihandform: Form 13">
            <a:extLst>
              <a:ext uri="{FF2B5EF4-FFF2-40B4-BE49-F238E27FC236}">
                <a16:creationId xmlns:a16="http://schemas.microsoft.com/office/drawing/2014/main" id="{7AAE8AC9-9F29-A4E5-B38E-A1F5E3345BF3}"/>
              </a:ext>
            </a:extLst>
          </p:cNvPr>
          <p:cNvSpPr/>
          <p:nvPr/>
        </p:nvSpPr>
        <p:spPr>
          <a:xfrm>
            <a:off x="554961"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15" name="Gerader Verbinder 14">
            <a:extLst>
              <a:ext uri="{FF2B5EF4-FFF2-40B4-BE49-F238E27FC236}">
                <a16:creationId xmlns:a16="http://schemas.microsoft.com/office/drawing/2014/main" id="{AEEA6A9F-DDFC-5D21-DF5B-43BD3EC3394E}"/>
              </a:ext>
            </a:extLst>
          </p:cNvPr>
          <p:cNvSpPr/>
          <p:nvPr/>
        </p:nvSpPr>
        <p:spPr>
          <a:xfrm>
            <a:off x="3071130" y="2911618"/>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6" name="Ellipse 15">
            <a:extLst>
              <a:ext uri="{FF2B5EF4-FFF2-40B4-BE49-F238E27FC236}">
                <a16:creationId xmlns:a16="http://schemas.microsoft.com/office/drawing/2014/main" id="{6635C9AF-13A7-65C5-163D-DE0B745C2CDB}"/>
              </a:ext>
            </a:extLst>
          </p:cNvPr>
          <p:cNvSpPr/>
          <p:nvPr/>
        </p:nvSpPr>
        <p:spPr>
          <a:xfrm>
            <a:off x="3033966" y="2832021"/>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Freihandform: Form 16">
            <a:extLst>
              <a:ext uri="{FF2B5EF4-FFF2-40B4-BE49-F238E27FC236}">
                <a16:creationId xmlns:a16="http://schemas.microsoft.com/office/drawing/2014/main" id="{A8E426EE-927E-D9F3-24E5-F5905A9D8132}"/>
              </a:ext>
            </a:extLst>
          </p:cNvPr>
          <p:cNvSpPr/>
          <p:nvPr/>
        </p:nvSpPr>
        <p:spPr>
          <a:xfrm>
            <a:off x="4583850" y="3230007"/>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8" name="Freihandform: Form 17">
            <a:extLst>
              <a:ext uri="{FF2B5EF4-FFF2-40B4-BE49-F238E27FC236}">
                <a16:creationId xmlns:a16="http://schemas.microsoft.com/office/drawing/2014/main" id="{3270613A-C049-3C13-9E84-7108E040DFCF}"/>
              </a:ext>
            </a:extLst>
          </p:cNvPr>
          <p:cNvSpPr/>
          <p:nvPr/>
        </p:nvSpPr>
        <p:spPr>
          <a:xfrm>
            <a:off x="3576627" y="402598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9" name="Gerader Verbinder 18">
            <a:extLst>
              <a:ext uri="{FF2B5EF4-FFF2-40B4-BE49-F238E27FC236}">
                <a16:creationId xmlns:a16="http://schemas.microsoft.com/office/drawing/2014/main" id="{2CF5DDA0-8986-F46A-AB56-30D149D5B11A}"/>
              </a:ext>
            </a:extLst>
          </p:cNvPr>
          <p:cNvSpPr/>
          <p:nvPr/>
        </p:nvSpPr>
        <p:spPr>
          <a:xfrm>
            <a:off x="6094674"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0" name="Ellipse 19">
            <a:extLst>
              <a:ext uri="{FF2B5EF4-FFF2-40B4-BE49-F238E27FC236}">
                <a16:creationId xmlns:a16="http://schemas.microsoft.com/office/drawing/2014/main" id="{460BFC2A-43D2-0897-5676-345A36E56969}"/>
              </a:ext>
            </a:extLst>
          </p:cNvPr>
          <p:cNvSpPr/>
          <p:nvPr/>
        </p:nvSpPr>
        <p:spPr>
          <a:xfrm>
            <a:off x="6054884" y="3946383"/>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21" name="Freihandform: Form 20">
            <a:extLst>
              <a:ext uri="{FF2B5EF4-FFF2-40B4-BE49-F238E27FC236}">
                <a16:creationId xmlns:a16="http://schemas.microsoft.com/office/drawing/2014/main" id="{71930E12-0FF7-ADEE-6C25-3278B56B8031}"/>
              </a:ext>
            </a:extLst>
          </p:cNvPr>
          <p:cNvSpPr/>
          <p:nvPr/>
        </p:nvSpPr>
        <p:spPr>
          <a:xfrm>
            <a:off x="7605517"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Parameterbindung</a:t>
            </a:r>
          </a:p>
        </p:txBody>
      </p:sp>
      <p:sp>
        <p:nvSpPr>
          <p:cNvPr id="22" name="Freihandform: Form 21">
            <a:extLst>
              <a:ext uri="{FF2B5EF4-FFF2-40B4-BE49-F238E27FC236}">
                <a16:creationId xmlns:a16="http://schemas.microsoft.com/office/drawing/2014/main" id="{D2D43E3A-9CD1-9464-034A-619380457A2C}"/>
              </a:ext>
            </a:extLst>
          </p:cNvPr>
          <p:cNvSpPr/>
          <p:nvPr/>
        </p:nvSpPr>
        <p:spPr>
          <a:xfrm>
            <a:off x="6598294"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23" name="Gerader Verbinder 22">
            <a:extLst>
              <a:ext uri="{FF2B5EF4-FFF2-40B4-BE49-F238E27FC236}">
                <a16:creationId xmlns:a16="http://schemas.microsoft.com/office/drawing/2014/main" id="{0F1641FA-ACDC-320A-FF3E-0E6D8066DD48}"/>
              </a:ext>
            </a:extLst>
          </p:cNvPr>
          <p:cNvSpPr/>
          <p:nvPr/>
        </p:nvSpPr>
        <p:spPr>
          <a:xfrm>
            <a:off x="9116349" y="2911618"/>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4" name="Ellipse 23">
            <a:extLst>
              <a:ext uri="{FF2B5EF4-FFF2-40B4-BE49-F238E27FC236}">
                <a16:creationId xmlns:a16="http://schemas.microsoft.com/office/drawing/2014/main" id="{E5250CC1-F024-CD64-10EC-2001B184C29D}"/>
              </a:ext>
            </a:extLst>
          </p:cNvPr>
          <p:cNvSpPr/>
          <p:nvPr/>
        </p:nvSpPr>
        <p:spPr>
          <a:xfrm>
            <a:off x="9076550" y="2832021"/>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84870810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feld 9">
            <a:extLst>
              <a:ext uri="{FF2B5EF4-FFF2-40B4-BE49-F238E27FC236}">
                <a16:creationId xmlns:a16="http://schemas.microsoft.com/office/drawing/2014/main" id="{C6D2F6FF-0297-F975-DD12-DF2091E41638}"/>
              </a:ext>
            </a:extLst>
          </p:cNvPr>
          <p:cNvSpPr txBox="1"/>
          <p:nvPr/>
        </p:nvSpPr>
        <p:spPr>
          <a:xfrm>
            <a:off x="1607115" y="2044917"/>
            <a:ext cx="2922494" cy="369332"/>
          </a:xfrm>
          <a:prstGeom prst="rect">
            <a:avLst/>
          </a:prstGeom>
          <a:solidFill>
            <a:srgbClr val="1B192E"/>
          </a:solidFill>
        </p:spPr>
        <p:txBody>
          <a:bodyPr wrap="square" rtlCol="0">
            <a:spAutoFit/>
          </a:bodyPr>
          <a:lstStyle/>
          <a:p>
            <a:pPr algn="ctr"/>
            <a:r>
              <a:rPr lang="de-DE" dirty="0"/>
              <a:t>Whitelisting</a:t>
            </a:r>
          </a:p>
        </p:txBody>
      </p:sp>
      <p:sp>
        <p:nvSpPr>
          <p:cNvPr id="2" name="Textfeld 1">
            <a:extLst>
              <a:ext uri="{FF2B5EF4-FFF2-40B4-BE49-F238E27FC236}">
                <a16:creationId xmlns:a16="http://schemas.microsoft.com/office/drawing/2014/main" id="{12432A3C-CAE3-8276-296F-0D27514BE91F}"/>
              </a:ext>
            </a:extLst>
          </p:cNvPr>
          <p:cNvSpPr txBox="1"/>
          <p:nvPr/>
        </p:nvSpPr>
        <p:spPr>
          <a:xfrm>
            <a:off x="3763851" y="4377801"/>
            <a:ext cx="4661647" cy="369332"/>
          </a:xfrm>
          <a:prstGeom prst="rect">
            <a:avLst/>
          </a:prstGeom>
          <a:solidFill>
            <a:srgbClr val="1B192E"/>
          </a:solidFill>
        </p:spPr>
        <p:txBody>
          <a:bodyPr wrap="square" rtlCol="0">
            <a:spAutoFit/>
          </a:bodyPr>
          <a:lstStyle/>
          <a:p>
            <a:pPr algn="ctr"/>
            <a:r>
              <a:rPr lang="de-DE" dirty="0" err="1"/>
              <a:t>execute</a:t>
            </a:r>
            <a:r>
              <a:rPr lang="de-DE" dirty="0"/>
              <a:t>()</a:t>
            </a:r>
          </a:p>
        </p:txBody>
      </p:sp>
      <p:sp>
        <p:nvSpPr>
          <p:cNvPr id="3" name="Textfeld 2">
            <a:extLst>
              <a:ext uri="{FF2B5EF4-FFF2-40B4-BE49-F238E27FC236}">
                <a16:creationId xmlns:a16="http://schemas.microsoft.com/office/drawing/2014/main" id="{38A56864-519B-5086-6591-2257D19DEF45}"/>
              </a:ext>
            </a:extLst>
          </p:cNvPr>
          <p:cNvSpPr txBox="1"/>
          <p:nvPr/>
        </p:nvSpPr>
        <p:spPr>
          <a:xfrm>
            <a:off x="6767393" y="1971638"/>
            <a:ext cx="4661647" cy="369332"/>
          </a:xfrm>
          <a:prstGeom prst="rect">
            <a:avLst/>
          </a:prstGeom>
          <a:solidFill>
            <a:srgbClr val="1B192E"/>
          </a:solidFill>
        </p:spPr>
        <p:txBody>
          <a:bodyPr wrap="square" rtlCol="0">
            <a:spAutoFit/>
          </a:bodyPr>
          <a:lstStyle/>
          <a:p>
            <a:pPr algn="ctr"/>
            <a:r>
              <a:rPr lang="de-DE" dirty="0"/>
              <a:t>?-Platzhalter</a:t>
            </a:r>
          </a:p>
        </p:txBody>
      </p:sp>
      <p:cxnSp>
        <p:nvCxnSpPr>
          <p:cNvPr id="5" name="Gerader Verbinder 4">
            <a:extLst>
              <a:ext uri="{FF2B5EF4-FFF2-40B4-BE49-F238E27FC236}">
                <a16:creationId xmlns:a16="http://schemas.microsoft.com/office/drawing/2014/main" id="{7DC8D877-BCA3-D03C-5659-BB4F76750481}"/>
              </a:ext>
            </a:extLst>
          </p:cNvPr>
          <p:cNvCxnSpPr/>
          <p:nvPr/>
        </p:nvCxnSpPr>
        <p:spPr>
          <a:xfrm>
            <a:off x="1988362" y="257789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1" name="Gerader Verbinder 10">
            <a:extLst>
              <a:ext uri="{FF2B5EF4-FFF2-40B4-BE49-F238E27FC236}">
                <a16:creationId xmlns:a16="http://schemas.microsoft.com/office/drawing/2014/main" id="{A79DD662-5467-1E1F-A269-FFB9AAD202EC}"/>
              </a:ext>
            </a:extLst>
          </p:cNvPr>
          <p:cNvCxnSpPr/>
          <p:nvPr/>
        </p:nvCxnSpPr>
        <p:spPr>
          <a:xfrm>
            <a:off x="4114674" y="4297707"/>
            <a:ext cx="39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2" name="Gerader Verbinder 11">
            <a:extLst>
              <a:ext uri="{FF2B5EF4-FFF2-40B4-BE49-F238E27FC236}">
                <a16:creationId xmlns:a16="http://schemas.microsoft.com/office/drawing/2014/main" id="{AF52313F-8A7B-3832-83C6-E185B7A5A5CD}"/>
              </a:ext>
            </a:extLst>
          </p:cNvPr>
          <p:cNvCxnSpPr/>
          <p:nvPr/>
        </p:nvCxnSpPr>
        <p:spPr>
          <a:xfrm>
            <a:off x="7478216" y="2586118"/>
            <a:ext cx="324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0669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Effect transition="in" filter="fade">
                                      <p:cBhvr>
                                        <p:cTn id="73" dur="500"/>
                                        <p:tgtEl>
                                          <p:spTgt spid="2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src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Passwort + Aktivierungscode</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Brute Force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16</a:t>
            </a:fld>
            <a:endParaRPr lang="de-DE"/>
          </a:p>
        </p:txBody>
      </p:sp>
      <p:sp>
        <p:nvSpPr>
          <p:cNvPr id="2" name="Rechteck 1" descr="Sperren">
            <a:extLst>
              <a:ext uri="{FF2B5EF4-FFF2-40B4-BE49-F238E27FC236}">
                <a16:creationId xmlns:a16="http://schemas.microsoft.com/office/drawing/2014/main" id="{FD7ED1D1-BD8F-5C6F-9B99-E9F286DEF847}"/>
              </a:ext>
            </a:extLst>
          </p:cNvPr>
          <p:cNvSpPr/>
          <p:nvPr/>
        </p:nvSpPr>
        <p:spPr>
          <a:xfrm>
            <a:off x="6768353" y="2647800"/>
            <a:ext cx="781200" cy="7812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dirty="0"/>
          </a:p>
        </p:txBody>
      </p:sp>
    </p:spTree>
    <p:extLst>
      <p:ext uri="{BB962C8B-B14F-4D97-AF65-F5344CB8AC3E}">
        <p14:creationId xmlns:p14="http://schemas.microsoft.com/office/powerpoint/2010/main" val="42476454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17</a:t>
            </a:fld>
            <a:endParaRPr lang="de-DE"/>
          </a:p>
        </p:txBody>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198995624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2369848598"/>
              </p:ext>
            </p:extLst>
          </p:nvPr>
        </p:nvGraphicFramePr>
        <p:xfrm>
          <a:off x="500063" y="1541463"/>
          <a:ext cx="11090275" cy="39798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Brute</a:t>
            </a:r>
            <a:r>
              <a:rPr lang="de-DE" sz="1800" kern="1200" dirty="0">
                <a:solidFill>
                  <a:srgbClr val="FFFFFF"/>
                </a:solidFill>
                <a:effectLst/>
                <a:latin typeface="Walbaum Display" panose="02070503090703020303" pitchFamily="18" charset="0"/>
                <a:ea typeface="+mj-ea"/>
                <a:cs typeface="+mj-cs"/>
              </a:rPr>
              <a:t> </a:t>
            </a:r>
            <a:r>
              <a:rPr lang="de-DE" dirty="0"/>
              <a:t>Force</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18</a:t>
            </a:fld>
            <a:endParaRPr lang="de-DE"/>
          </a:p>
        </p:txBody>
      </p:sp>
      <p:graphicFrame>
        <p:nvGraphicFramePr>
          <p:cNvPr id="2" name="Diagramm 1">
            <a:extLst>
              <a:ext uri="{FF2B5EF4-FFF2-40B4-BE49-F238E27FC236}">
                <a16:creationId xmlns:a16="http://schemas.microsoft.com/office/drawing/2014/main" id="{157AABA3-F867-B2B8-C831-AFEE2436E699}"/>
              </a:ext>
            </a:extLst>
          </p:cNvPr>
          <p:cNvGraphicFramePr/>
          <p:nvPr>
            <p:extLst>
              <p:ext uri="{D42A27DB-BD31-4B8C-83A1-F6EECF244321}">
                <p14:modId xmlns:p14="http://schemas.microsoft.com/office/powerpoint/2010/main" val="54951467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fik 3" descr="Computer Silhouette">
            <a:extLst>
              <a:ext uri="{FF2B5EF4-FFF2-40B4-BE49-F238E27FC236}">
                <a16:creationId xmlns:a16="http://schemas.microsoft.com/office/drawing/2014/main" id="{8413BD0A-B5F9-52DC-79F5-214CD2B615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7756" y="2651193"/>
            <a:ext cx="914400" cy="914400"/>
          </a:xfrm>
          <a:prstGeom prst="rect">
            <a:avLst/>
          </a:prstGeom>
        </p:spPr>
      </p:pic>
      <p:sp>
        <p:nvSpPr>
          <p:cNvPr id="5" name="Textfeld 4">
            <a:extLst>
              <a:ext uri="{FF2B5EF4-FFF2-40B4-BE49-F238E27FC236}">
                <a16:creationId xmlns:a16="http://schemas.microsoft.com/office/drawing/2014/main" id="{F714B340-9DA5-D628-8B96-14FA5F8EBD07}"/>
              </a:ext>
            </a:extLst>
          </p:cNvPr>
          <p:cNvSpPr txBox="1"/>
          <p:nvPr/>
        </p:nvSpPr>
        <p:spPr>
          <a:xfrm>
            <a:off x="2605831" y="3572975"/>
            <a:ext cx="1238250" cy="369332"/>
          </a:xfrm>
          <a:prstGeom prst="rect">
            <a:avLst/>
          </a:prstGeom>
          <a:noFill/>
        </p:spPr>
        <p:txBody>
          <a:bodyPr wrap="square" rtlCol="0">
            <a:spAutoFit/>
          </a:bodyPr>
          <a:lstStyle/>
          <a:p>
            <a:pPr algn="ctr"/>
            <a:r>
              <a:rPr lang="de-DE" dirty="0"/>
              <a:t>Client</a:t>
            </a:r>
          </a:p>
        </p:txBody>
      </p:sp>
      <p:pic>
        <p:nvPicPr>
          <p:cNvPr id="14" name="Grafik 13" descr="Server mit einfarbiger Füllung">
            <a:extLst>
              <a:ext uri="{FF2B5EF4-FFF2-40B4-BE49-F238E27FC236}">
                <a16:creationId xmlns:a16="http://schemas.microsoft.com/office/drawing/2014/main" id="{6FF566AA-D0C3-4E39-1E0A-9B2302B000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09846" y="2658575"/>
            <a:ext cx="914400" cy="914400"/>
          </a:xfrm>
          <a:prstGeom prst="rect">
            <a:avLst/>
          </a:prstGeom>
        </p:spPr>
      </p:pic>
      <p:grpSp>
        <p:nvGrpSpPr>
          <p:cNvPr id="16" name="Gruppieren 15">
            <a:extLst>
              <a:ext uri="{FF2B5EF4-FFF2-40B4-BE49-F238E27FC236}">
                <a16:creationId xmlns:a16="http://schemas.microsoft.com/office/drawing/2014/main" id="{3A5A43BC-AB0A-B5AA-5E42-2DAAB848AA3A}"/>
              </a:ext>
            </a:extLst>
          </p:cNvPr>
          <p:cNvGrpSpPr/>
          <p:nvPr/>
        </p:nvGrpSpPr>
        <p:grpSpPr>
          <a:xfrm>
            <a:off x="4195002" y="2459831"/>
            <a:ext cx="3801996" cy="560489"/>
            <a:chOff x="3745270" y="2545778"/>
            <a:chExt cx="3408004" cy="560489"/>
          </a:xfrm>
        </p:grpSpPr>
        <p:sp>
          <p:nvSpPr>
            <p:cNvPr id="12" name="Pfeil: nach rechts 11">
              <a:extLst>
                <a:ext uri="{FF2B5EF4-FFF2-40B4-BE49-F238E27FC236}">
                  <a16:creationId xmlns:a16="http://schemas.microsoft.com/office/drawing/2014/main" id="{1761493B-502C-CBF0-7E24-A1800991683F}"/>
                </a:ext>
              </a:extLst>
            </p:cNvPr>
            <p:cNvSpPr/>
            <p:nvPr/>
          </p:nvSpPr>
          <p:spPr>
            <a:xfrm>
              <a:off x="4000499" y="2839567"/>
              <a:ext cx="3152775"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8EAA9255-94D6-EBC0-5977-FBD08E465212}"/>
                </a:ext>
              </a:extLst>
            </p:cNvPr>
            <p:cNvSpPr txBox="1"/>
            <p:nvPr/>
          </p:nvSpPr>
          <p:spPr>
            <a:xfrm>
              <a:off x="3745270" y="2545778"/>
              <a:ext cx="3259730" cy="307777"/>
            </a:xfrm>
            <a:prstGeom prst="rect">
              <a:avLst/>
            </a:prstGeom>
            <a:noFill/>
          </p:spPr>
          <p:txBody>
            <a:bodyPr wrap="square" rtlCol="0">
              <a:spAutoFit/>
            </a:bodyPr>
            <a:lstStyle/>
            <a:p>
              <a:pPr algn="ctr"/>
              <a:r>
                <a:rPr lang="de-DE" sz="1400" dirty="0"/>
                <a:t>TCP-Verbindung aufbauen</a:t>
              </a:r>
            </a:p>
          </p:txBody>
        </p:sp>
      </p:grpSp>
      <p:sp>
        <p:nvSpPr>
          <p:cNvPr id="23" name="Textfeld 22">
            <a:extLst>
              <a:ext uri="{FF2B5EF4-FFF2-40B4-BE49-F238E27FC236}">
                <a16:creationId xmlns:a16="http://schemas.microsoft.com/office/drawing/2014/main" id="{A39273B0-2870-6C07-EFB2-8F5F1840FAC5}"/>
              </a:ext>
            </a:extLst>
          </p:cNvPr>
          <p:cNvSpPr txBox="1"/>
          <p:nvPr/>
        </p:nvSpPr>
        <p:spPr>
          <a:xfrm>
            <a:off x="8347921" y="3598877"/>
            <a:ext cx="1238250" cy="369332"/>
          </a:xfrm>
          <a:prstGeom prst="rect">
            <a:avLst/>
          </a:prstGeom>
          <a:noFill/>
        </p:spPr>
        <p:txBody>
          <a:bodyPr wrap="square" rtlCol="0">
            <a:spAutoFit/>
          </a:bodyPr>
          <a:lstStyle/>
          <a:p>
            <a:pPr algn="ctr"/>
            <a:r>
              <a:rPr lang="de-DE" dirty="0"/>
              <a:t>Server</a:t>
            </a:r>
          </a:p>
        </p:txBody>
      </p:sp>
      <p:grpSp>
        <p:nvGrpSpPr>
          <p:cNvPr id="24" name="Gruppieren 23">
            <a:extLst>
              <a:ext uri="{FF2B5EF4-FFF2-40B4-BE49-F238E27FC236}">
                <a16:creationId xmlns:a16="http://schemas.microsoft.com/office/drawing/2014/main" id="{521102CD-65AA-5966-E86F-A1F1AD0ED223}"/>
              </a:ext>
            </a:extLst>
          </p:cNvPr>
          <p:cNvGrpSpPr/>
          <p:nvPr/>
        </p:nvGrpSpPr>
        <p:grpSpPr>
          <a:xfrm>
            <a:off x="4275965" y="3148755"/>
            <a:ext cx="3801996" cy="560489"/>
            <a:chOff x="3745270" y="2545778"/>
            <a:chExt cx="3408004" cy="560489"/>
          </a:xfrm>
        </p:grpSpPr>
        <p:sp>
          <p:nvSpPr>
            <p:cNvPr id="25" name="Pfeil: nach rechts 24">
              <a:extLst>
                <a:ext uri="{FF2B5EF4-FFF2-40B4-BE49-F238E27FC236}">
                  <a16:creationId xmlns:a16="http://schemas.microsoft.com/office/drawing/2014/main" id="{EA050FD6-81CF-E07C-DCF7-B2177A3646AD}"/>
                </a:ext>
              </a:extLst>
            </p:cNvPr>
            <p:cNvSpPr/>
            <p:nvPr/>
          </p:nvSpPr>
          <p:spPr>
            <a:xfrm rot="10800000">
              <a:off x="4000499" y="2839567"/>
              <a:ext cx="3152775"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0174495-BE46-AFD0-E907-157D7AA31D21}"/>
                </a:ext>
              </a:extLst>
            </p:cNvPr>
            <p:cNvSpPr txBox="1"/>
            <p:nvPr/>
          </p:nvSpPr>
          <p:spPr>
            <a:xfrm>
              <a:off x="3745270" y="2545778"/>
              <a:ext cx="3259730" cy="307777"/>
            </a:xfrm>
            <a:prstGeom prst="rect">
              <a:avLst/>
            </a:prstGeom>
            <a:noFill/>
          </p:spPr>
          <p:txBody>
            <a:bodyPr wrap="square" rtlCol="0">
              <a:spAutoFit/>
            </a:bodyPr>
            <a:lstStyle/>
            <a:p>
              <a:pPr algn="ctr"/>
              <a:r>
                <a:rPr lang="de-DE" sz="1400" dirty="0"/>
                <a:t>TCP-Verbindung ok</a:t>
              </a:r>
            </a:p>
          </p:txBody>
        </p:sp>
      </p:grpSp>
    </p:spTree>
    <p:extLst>
      <p:ext uri="{BB962C8B-B14F-4D97-AF65-F5344CB8AC3E}">
        <p14:creationId xmlns:p14="http://schemas.microsoft.com/office/powerpoint/2010/main" val="101531769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Brute</a:t>
            </a:r>
            <a:r>
              <a:rPr lang="de-DE" sz="1800" kern="1200" dirty="0">
                <a:solidFill>
                  <a:srgbClr val="FFFFFF"/>
                </a:solidFill>
                <a:effectLst/>
                <a:latin typeface="Walbaum Display" panose="02070503090703020303" pitchFamily="18" charset="0"/>
                <a:ea typeface="+mj-ea"/>
                <a:cs typeface="+mj-cs"/>
              </a:rPr>
              <a:t> </a:t>
            </a:r>
            <a:r>
              <a:rPr lang="de-DE" dirty="0"/>
              <a:t>Force</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19</a:t>
            </a:fld>
            <a:endParaRPr lang="de-DE"/>
          </a:p>
        </p:txBody>
      </p:sp>
      <p:graphicFrame>
        <p:nvGraphicFramePr>
          <p:cNvPr id="2" name="Diagramm 1">
            <a:extLst>
              <a:ext uri="{FF2B5EF4-FFF2-40B4-BE49-F238E27FC236}">
                <a16:creationId xmlns:a16="http://schemas.microsoft.com/office/drawing/2014/main" id="{157AABA3-F867-B2B8-C831-AFEE2436E699}"/>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fik 3" descr="Computer Silhouette">
            <a:extLst>
              <a:ext uri="{FF2B5EF4-FFF2-40B4-BE49-F238E27FC236}">
                <a16:creationId xmlns:a16="http://schemas.microsoft.com/office/drawing/2014/main" id="{8413BD0A-B5F9-52DC-79F5-214CD2B615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72506" y="3114517"/>
            <a:ext cx="914400" cy="914400"/>
          </a:xfrm>
          <a:prstGeom prst="rect">
            <a:avLst/>
          </a:prstGeom>
        </p:spPr>
      </p:pic>
      <p:sp>
        <p:nvSpPr>
          <p:cNvPr id="5" name="Textfeld 4">
            <a:extLst>
              <a:ext uri="{FF2B5EF4-FFF2-40B4-BE49-F238E27FC236}">
                <a16:creationId xmlns:a16="http://schemas.microsoft.com/office/drawing/2014/main" id="{F714B340-9DA5-D628-8B96-14FA5F8EBD07}"/>
              </a:ext>
            </a:extLst>
          </p:cNvPr>
          <p:cNvSpPr txBox="1"/>
          <p:nvPr/>
        </p:nvSpPr>
        <p:spPr>
          <a:xfrm>
            <a:off x="2510581" y="4036299"/>
            <a:ext cx="1238250" cy="369332"/>
          </a:xfrm>
          <a:prstGeom prst="rect">
            <a:avLst/>
          </a:prstGeom>
          <a:noFill/>
        </p:spPr>
        <p:txBody>
          <a:bodyPr wrap="square" rtlCol="0">
            <a:spAutoFit/>
          </a:bodyPr>
          <a:lstStyle/>
          <a:p>
            <a:pPr algn="ctr"/>
            <a:r>
              <a:rPr lang="de-DE" dirty="0"/>
              <a:t>Client</a:t>
            </a:r>
          </a:p>
        </p:txBody>
      </p:sp>
      <p:pic>
        <p:nvPicPr>
          <p:cNvPr id="14" name="Grafik 13" descr="Server mit einfarbiger Füllung">
            <a:extLst>
              <a:ext uri="{FF2B5EF4-FFF2-40B4-BE49-F238E27FC236}">
                <a16:creationId xmlns:a16="http://schemas.microsoft.com/office/drawing/2014/main" id="{6FF566AA-D0C3-4E39-1E0A-9B2302B000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14596" y="3121899"/>
            <a:ext cx="914400" cy="914400"/>
          </a:xfrm>
          <a:prstGeom prst="rect">
            <a:avLst/>
          </a:prstGeom>
        </p:spPr>
      </p:pic>
      <p:grpSp>
        <p:nvGrpSpPr>
          <p:cNvPr id="16" name="Gruppieren 15">
            <a:extLst>
              <a:ext uri="{FF2B5EF4-FFF2-40B4-BE49-F238E27FC236}">
                <a16:creationId xmlns:a16="http://schemas.microsoft.com/office/drawing/2014/main" id="{3A5A43BC-AB0A-B5AA-5E42-2DAAB848AA3A}"/>
              </a:ext>
            </a:extLst>
          </p:cNvPr>
          <p:cNvGrpSpPr/>
          <p:nvPr/>
        </p:nvGrpSpPr>
        <p:grpSpPr>
          <a:xfrm>
            <a:off x="4475989" y="2841654"/>
            <a:ext cx="3049521" cy="560489"/>
            <a:chOff x="3745270" y="2545778"/>
            <a:chExt cx="3408004" cy="560489"/>
          </a:xfrm>
        </p:grpSpPr>
        <p:sp>
          <p:nvSpPr>
            <p:cNvPr id="12" name="Pfeil: nach rechts 11">
              <a:extLst>
                <a:ext uri="{FF2B5EF4-FFF2-40B4-BE49-F238E27FC236}">
                  <a16:creationId xmlns:a16="http://schemas.microsoft.com/office/drawing/2014/main" id="{1761493B-502C-CBF0-7E24-A1800991683F}"/>
                </a:ext>
              </a:extLst>
            </p:cNvPr>
            <p:cNvSpPr/>
            <p:nvPr/>
          </p:nvSpPr>
          <p:spPr>
            <a:xfrm>
              <a:off x="4000499" y="2839567"/>
              <a:ext cx="3152775"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8EAA9255-94D6-EBC0-5977-FBD08E465212}"/>
                </a:ext>
              </a:extLst>
            </p:cNvPr>
            <p:cNvSpPr txBox="1"/>
            <p:nvPr/>
          </p:nvSpPr>
          <p:spPr>
            <a:xfrm>
              <a:off x="3745270" y="2545778"/>
              <a:ext cx="3259730" cy="307777"/>
            </a:xfrm>
            <a:prstGeom prst="rect">
              <a:avLst/>
            </a:prstGeom>
            <a:noFill/>
          </p:spPr>
          <p:txBody>
            <a:bodyPr wrap="square" rtlCol="0">
              <a:spAutoFit/>
            </a:bodyPr>
            <a:lstStyle/>
            <a:p>
              <a:pPr algn="ctr"/>
              <a:r>
                <a:rPr lang="de-DE" sz="1400" dirty="0"/>
                <a:t>Sende Aktivierungscode</a:t>
              </a:r>
            </a:p>
          </p:txBody>
        </p:sp>
      </p:grpSp>
      <p:sp>
        <p:nvSpPr>
          <p:cNvPr id="23" name="Textfeld 22">
            <a:extLst>
              <a:ext uri="{FF2B5EF4-FFF2-40B4-BE49-F238E27FC236}">
                <a16:creationId xmlns:a16="http://schemas.microsoft.com/office/drawing/2014/main" id="{A39273B0-2870-6C07-EFB2-8F5F1840FAC5}"/>
              </a:ext>
            </a:extLst>
          </p:cNvPr>
          <p:cNvSpPr txBox="1"/>
          <p:nvPr/>
        </p:nvSpPr>
        <p:spPr>
          <a:xfrm>
            <a:off x="8252671" y="4062201"/>
            <a:ext cx="1238250" cy="369332"/>
          </a:xfrm>
          <a:prstGeom prst="rect">
            <a:avLst/>
          </a:prstGeom>
          <a:noFill/>
        </p:spPr>
        <p:txBody>
          <a:bodyPr wrap="square" rtlCol="0">
            <a:spAutoFit/>
          </a:bodyPr>
          <a:lstStyle/>
          <a:p>
            <a:pPr algn="ctr"/>
            <a:r>
              <a:rPr lang="de-DE" dirty="0"/>
              <a:t>Server</a:t>
            </a:r>
          </a:p>
        </p:txBody>
      </p:sp>
      <p:sp>
        <p:nvSpPr>
          <p:cNvPr id="8" name="Pfeil: nach unten gekrümmt 7">
            <a:extLst>
              <a:ext uri="{FF2B5EF4-FFF2-40B4-BE49-F238E27FC236}">
                <a16:creationId xmlns:a16="http://schemas.microsoft.com/office/drawing/2014/main" id="{CE421FE6-B70C-9695-CE2B-E5B8AE731682}"/>
              </a:ext>
            </a:extLst>
          </p:cNvPr>
          <p:cNvSpPr/>
          <p:nvPr/>
        </p:nvSpPr>
        <p:spPr>
          <a:xfrm rot="19167245">
            <a:off x="2027824" y="2826950"/>
            <a:ext cx="1029018" cy="56036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9" name="Textfeld 8">
            <a:extLst>
              <a:ext uri="{FF2B5EF4-FFF2-40B4-BE49-F238E27FC236}">
                <a16:creationId xmlns:a16="http://schemas.microsoft.com/office/drawing/2014/main" id="{F6AA623D-F788-AE1E-2EA7-08EBF7B5CF65}"/>
              </a:ext>
            </a:extLst>
          </p:cNvPr>
          <p:cNvSpPr txBox="1"/>
          <p:nvPr/>
        </p:nvSpPr>
        <p:spPr>
          <a:xfrm>
            <a:off x="1873217" y="2381512"/>
            <a:ext cx="2484439" cy="307777"/>
          </a:xfrm>
          <a:prstGeom prst="rect">
            <a:avLst/>
          </a:prstGeom>
          <a:noFill/>
        </p:spPr>
        <p:txBody>
          <a:bodyPr wrap="square" rtlCol="0">
            <a:spAutoFit/>
          </a:bodyPr>
          <a:lstStyle/>
          <a:p>
            <a:pPr algn="ctr"/>
            <a:r>
              <a:rPr lang="de-DE" sz="1400" dirty="0"/>
              <a:t>Generiere Aktivierungscode</a:t>
            </a:r>
          </a:p>
        </p:txBody>
      </p:sp>
      <p:sp>
        <p:nvSpPr>
          <p:cNvPr id="10" name="Pfeil: nach unten gekrümmt 9">
            <a:extLst>
              <a:ext uri="{FF2B5EF4-FFF2-40B4-BE49-F238E27FC236}">
                <a16:creationId xmlns:a16="http://schemas.microsoft.com/office/drawing/2014/main" id="{840B33BA-0C4A-CA7A-7FC7-A31A4A34580C}"/>
              </a:ext>
            </a:extLst>
          </p:cNvPr>
          <p:cNvSpPr/>
          <p:nvPr/>
        </p:nvSpPr>
        <p:spPr>
          <a:xfrm rot="1751751">
            <a:off x="8714283" y="2715357"/>
            <a:ext cx="1029018" cy="56036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Textfeld 10">
            <a:extLst>
              <a:ext uri="{FF2B5EF4-FFF2-40B4-BE49-F238E27FC236}">
                <a16:creationId xmlns:a16="http://schemas.microsoft.com/office/drawing/2014/main" id="{A7EE20F9-4B28-9219-8B9F-8890C7C50ADA}"/>
              </a:ext>
            </a:extLst>
          </p:cNvPr>
          <p:cNvSpPr txBox="1"/>
          <p:nvPr/>
        </p:nvSpPr>
        <p:spPr>
          <a:xfrm>
            <a:off x="7864442" y="2381512"/>
            <a:ext cx="2484439" cy="307777"/>
          </a:xfrm>
          <a:prstGeom prst="rect">
            <a:avLst/>
          </a:prstGeom>
          <a:noFill/>
        </p:spPr>
        <p:txBody>
          <a:bodyPr wrap="square" rtlCol="0">
            <a:spAutoFit/>
          </a:bodyPr>
          <a:lstStyle/>
          <a:p>
            <a:pPr algn="ctr"/>
            <a:r>
              <a:rPr lang="de-DE" sz="1400" dirty="0"/>
              <a:t>Prüfe Aktivierungscode</a:t>
            </a:r>
          </a:p>
        </p:txBody>
      </p:sp>
      <p:grpSp>
        <p:nvGrpSpPr>
          <p:cNvPr id="13" name="Gruppieren 12">
            <a:extLst>
              <a:ext uri="{FF2B5EF4-FFF2-40B4-BE49-F238E27FC236}">
                <a16:creationId xmlns:a16="http://schemas.microsoft.com/office/drawing/2014/main" id="{1DE989CA-8C27-5CAE-FD7E-908956CDD7CA}"/>
              </a:ext>
            </a:extLst>
          </p:cNvPr>
          <p:cNvGrpSpPr/>
          <p:nvPr/>
        </p:nvGrpSpPr>
        <p:grpSpPr>
          <a:xfrm>
            <a:off x="4475989" y="3418842"/>
            <a:ext cx="3049521" cy="560489"/>
            <a:chOff x="3745270" y="2545778"/>
            <a:chExt cx="3408004" cy="560489"/>
          </a:xfrm>
        </p:grpSpPr>
        <p:sp>
          <p:nvSpPr>
            <p:cNvPr id="17" name="Pfeil: nach rechts 16">
              <a:extLst>
                <a:ext uri="{FF2B5EF4-FFF2-40B4-BE49-F238E27FC236}">
                  <a16:creationId xmlns:a16="http://schemas.microsoft.com/office/drawing/2014/main" id="{2A11C284-CD50-B268-4CF6-3097DCF51FF0}"/>
                </a:ext>
              </a:extLst>
            </p:cNvPr>
            <p:cNvSpPr/>
            <p:nvPr/>
          </p:nvSpPr>
          <p:spPr>
            <a:xfrm rot="10800000">
              <a:off x="4000499" y="2839567"/>
              <a:ext cx="3152775"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70FC61F-285E-CC7E-1024-BAE5FD877D60}"/>
                </a:ext>
              </a:extLst>
            </p:cNvPr>
            <p:cNvSpPr txBox="1"/>
            <p:nvPr/>
          </p:nvSpPr>
          <p:spPr>
            <a:xfrm>
              <a:off x="3745270" y="2545778"/>
              <a:ext cx="3259730" cy="307777"/>
            </a:xfrm>
            <a:prstGeom prst="rect">
              <a:avLst/>
            </a:prstGeom>
            <a:noFill/>
          </p:spPr>
          <p:txBody>
            <a:bodyPr wrap="square" rtlCol="0">
              <a:spAutoFit/>
            </a:bodyPr>
            <a:lstStyle/>
            <a:p>
              <a:pPr algn="ctr"/>
              <a:r>
                <a:rPr lang="de-DE" sz="1400" dirty="0"/>
                <a:t>Sende Antwort</a:t>
              </a:r>
            </a:p>
          </p:txBody>
        </p:sp>
      </p:grpSp>
      <p:sp>
        <p:nvSpPr>
          <p:cNvPr id="24" name="Rechteck 23">
            <a:extLst>
              <a:ext uri="{FF2B5EF4-FFF2-40B4-BE49-F238E27FC236}">
                <a16:creationId xmlns:a16="http://schemas.microsoft.com/office/drawing/2014/main" id="{3E3CEFC2-44A7-3F46-5608-96FD6E4F080F}"/>
              </a:ext>
            </a:extLst>
          </p:cNvPr>
          <p:cNvSpPr/>
          <p:nvPr/>
        </p:nvSpPr>
        <p:spPr>
          <a:xfrm>
            <a:off x="1800225" y="2034949"/>
            <a:ext cx="9051925" cy="2941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AF0213EB-AECA-0C9A-7D57-F4CC78DD381C}"/>
              </a:ext>
            </a:extLst>
          </p:cNvPr>
          <p:cNvSpPr txBox="1"/>
          <p:nvPr/>
        </p:nvSpPr>
        <p:spPr>
          <a:xfrm>
            <a:off x="1539030" y="1645524"/>
            <a:ext cx="4461719" cy="369332"/>
          </a:xfrm>
          <a:prstGeom prst="rect">
            <a:avLst/>
          </a:prstGeom>
          <a:noFill/>
        </p:spPr>
        <p:txBody>
          <a:bodyPr wrap="square" rtlCol="0">
            <a:spAutoFit/>
          </a:bodyPr>
          <a:lstStyle/>
          <a:p>
            <a:pPr algn="ctr"/>
            <a:r>
              <a:rPr lang="de-DE" dirty="0"/>
              <a:t>Wiederhole bis Aktivierungscode richtig</a:t>
            </a:r>
          </a:p>
        </p:txBody>
      </p:sp>
    </p:spTree>
    <p:extLst>
      <p:ext uri="{BB962C8B-B14F-4D97-AF65-F5344CB8AC3E}">
        <p14:creationId xmlns:p14="http://schemas.microsoft.com/office/powerpoint/2010/main" val="3978286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7"/>
            <a:ext cx="3565525" cy="342118"/>
          </a:xfrm>
          <a:prstGeom prst="round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lnRef>
          <a:fillRef idx="1">
            <a:schemeClr val="lt1"/>
          </a:fillRef>
          <a:effectRef idx="0">
            <a:schemeClr val="accent1"/>
          </a:effectRef>
          <a:fontRef idx="minor">
            <a:schemeClr val="dk1"/>
          </a:fontRef>
        </p:style>
        <p:txBody>
          <a:bodyPr rtlCol="0"/>
          <a:lstStyle/>
          <a:p>
            <a:pPr rtl="0"/>
            <a:r>
              <a:rPr lang="de-DE" dirty="0"/>
              <a:t>	    </a:t>
            </a:r>
            <a:r>
              <a:rPr lang="de-DE" dirty="0">
                <a:solidFill>
                  <a:schemeClr val="tx1"/>
                </a:solidFill>
              </a:rPr>
              <a:t>Einleitung</a:t>
            </a:r>
          </a:p>
          <a:p>
            <a:pPr rtl="0"/>
            <a:endParaRPr lang="de-DE" dirty="0"/>
          </a:p>
        </p:txBody>
      </p:sp>
      <p:pic>
        <p:nvPicPr>
          <p:cNvPr id="8" name="Bildplatzhalter 7" descr="Digitale Daten">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a:t>
            </a:fld>
            <a:endParaRPr lang="de-DE"/>
          </a:p>
        </p:txBody>
      </p:sp>
      <p:sp>
        <p:nvSpPr>
          <p:cNvPr id="4" name="Inhaltsplatzhalter 2">
            <a:extLst>
              <a:ext uri="{FF2B5EF4-FFF2-40B4-BE49-F238E27FC236}">
                <a16:creationId xmlns:a16="http://schemas.microsoft.com/office/drawing/2014/main" id="{CB9BFF2E-1AAB-33AC-A16A-30ACCEDB14B5}"/>
              </a:ext>
            </a:extLst>
          </p:cNvPr>
          <p:cNvSpPr txBox="1">
            <a:spLocks/>
          </p:cNvSpPr>
          <p:nvPr/>
        </p:nvSpPr>
        <p:spPr>
          <a:xfrm>
            <a:off x="550863" y="3149991"/>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Datenbank</a:t>
            </a:r>
          </a:p>
          <a:p>
            <a:endParaRPr lang="de-DE" dirty="0"/>
          </a:p>
        </p:txBody>
      </p:sp>
      <p:sp>
        <p:nvSpPr>
          <p:cNvPr id="5" name="Inhaltsplatzhalter 2">
            <a:extLst>
              <a:ext uri="{FF2B5EF4-FFF2-40B4-BE49-F238E27FC236}">
                <a16:creationId xmlns:a16="http://schemas.microsoft.com/office/drawing/2014/main" id="{5FA881D1-3365-040F-794E-6DA1E86A20ED}"/>
              </a:ext>
            </a:extLst>
          </p:cNvPr>
          <p:cNvSpPr txBox="1">
            <a:spLocks/>
          </p:cNvSpPr>
          <p:nvPr/>
        </p:nvSpPr>
        <p:spPr>
          <a:xfrm>
            <a:off x="550863" y="3622675"/>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Passwort + Aktivierungscode</a:t>
            </a:r>
          </a:p>
          <a:p>
            <a:endParaRPr lang="de-DE" dirty="0"/>
          </a:p>
        </p:txBody>
      </p:sp>
      <p:sp>
        <p:nvSpPr>
          <p:cNvPr id="6" name="Inhaltsplatzhalter 2">
            <a:extLst>
              <a:ext uri="{FF2B5EF4-FFF2-40B4-BE49-F238E27FC236}">
                <a16:creationId xmlns:a16="http://schemas.microsoft.com/office/drawing/2014/main" id="{D4E8F994-F426-5E46-230B-F8D9463ADD4D}"/>
              </a:ext>
            </a:extLst>
          </p:cNvPr>
          <p:cNvSpPr txBox="1">
            <a:spLocks/>
          </p:cNvSpPr>
          <p:nvPr/>
        </p:nvSpPr>
        <p:spPr>
          <a:xfrm>
            <a:off x="550863" y="4095359"/>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Kommunikation</a:t>
            </a:r>
          </a:p>
        </p:txBody>
      </p:sp>
      <p:sp>
        <p:nvSpPr>
          <p:cNvPr id="7" name="Inhaltsplatzhalter 2">
            <a:extLst>
              <a:ext uri="{FF2B5EF4-FFF2-40B4-BE49-F238E27FC236}">
                <a16:creationId xmlns:a16="http://schemas.microsoft.com/office/drawing/2014/main" id="{253F7F3B-772A-7FBA-AD5C-5DBE51DDB451}"/>
              </a:ext>
            </a:extLst>
          </p:cNvPr>
          <p:cNvSpPr txBox="1">
            <a:spLocks/>
          </p:cNvSpPr>
          <p:nvPr/>
        </p:nvSpPr>
        <p:spPr>
          <a:xfrm>
            <a:off x="550863" y="4568043"/>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Fazit</a:t>
            </a:r>
          </a:p>
        </p:txBody>
      </p:sp>
      <p:sp>
        <p:nvSpPr>
          <p:cNvPr id="9" name="Rechteck 8" descr="Lehrer">
            <a:extLst>
              <a:ext uri="{FF2B5EF4-FFF2-40B4-BE49-F238E27FC236}">
                <a16:creationId xmlns:a16="http://schemas.microsoft.com/office/drawing/2014/main" id="{37BD7381-BBAE-AB54-67D8-131AAEBD2FE6}"/>
              </a:ext>
            </a:extLst>
          </p:cNvPr>
          <p:cNvSpPr/>
          <p:nvPr/>
        </p:nvSpPr>
        <p:spPr>
          <a:xfrm>
            <a:off x="647789" y="2685578"/>
            <a:ext cx="324000" cy="324000"/>
          </a:xfrm>
          <a:prstGeom prst="rect">
            <a:avLst/>
          </a:prstGeom>
          <a:blipFill>
            <a:blip r:embed="rId5" cstate="print">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hteck 12" descr="Sperren">
            <a:extLst>
              <a:ext uri="{FF2B5EF4-FFF2-40B4-BE49-F238E27FC236}">
                <a16:creationId xmlns:a16="http://schemas.microsoft.com/office/drawing/2014/main" id="{421E8231-BC44-DF6E-021C-EB82D512AF6D}"/>
              </a:ext>
            </a:extLst>
          </p:cNvPr>
          <p:cNvSpPr/>
          <p:nvPr/>
        </p:nvSpPr>
        <p:spPr>
          <a:xfrm>
            <a:off x="647789" y="3632422"/>
            <a:ext cx="324000" cy="324000"/>
          </a:xfrm>
          <a:prstGeom prst="rect">
            <a:avLst/>
          </a:prstGeom>
          <a:blipFill>
            <a:blip r:embed="rId7" cstate="print">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hteck 13" descr="Stecker mit einfarbiger Füllung">
            <a:extLst>
              <a:ext uri="{FF2B5EF4-FFF2-40B4-BE49-F238E27FC236}">
                <a16:creationId xmlns:a16="http://schemas.microsoft.com/office/drawing/2014/main" id="{8ABED9F6-752C-557F-8928-31CDA553CF9E}"/>
              </a:ext>
            </a:extLst>
          </p:cNvPr>
          <p:cNvSpPr/>
          <p:nvPr/>
        </p:nvSpPr>
        <p:spPr>
          <a:xfrm>
            <a:off x="642693" y="4104418"/>
            <a:ext cx="324000" cy="324000"/>
          </a:xfrm>
          <a:prstGeom prst="rect">
            <a:avLst/>
          </a:prstGeom>
          <a:blipFill>
            <a:blip r:embed="rId9" cstate="print">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dirty="0"/>
          </a:p>
        </p:txBody>
      </p:sp>
      <p:sp>
        <p:nvSpPr>
          <p:cNvPr id="16" name="Rechteck 15" descr="Glühlampe">
            <a:extLst>
              <a:ext uri="{FF2B5EF4-FFF2-40B4-BE49-F238E27FC236}">
                <a16:creationId xmlns:a16="http://schemas.microsoft.com/office/drawing/2014/main" id="{A410AA0C-587F-4CB6-BBE6-0227723D1F60}"/>
              </a:ext>
            </a:extLst>
          </p:cNvPr>
          <p:cNvSpPr/>
          <p:nvPr/>
        </p:nvSpPr>
        <p:spPr>
          <a:xfrm>
            <a:off x="642693" y="4585483"/>
            <a:ext cx="324000" cy="324000"/>
          </a:xfrm>
          <a:prstGeom prst="rect">
            <a:avLst/>
          </a:prstGeom>
          <a:blipFill>
            <a:blip r:embed="rId11" cstate="print">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7" name="Grafik 16" descr="Datenbank mit einfarbiger Füllung">
            <a:extLst>
              <a:ext uri="{FF2B5EF4-FFF2-40B4-BE49-F238E27FC236}">
                <a16:creationId xmlns:a16="http://schemas.microsoft.com/office/drawing/2014/main" id="{646FC688-36A4-530B-44ED-8A6DF84AF49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7848" y="3168109"/>
            <a:ext cx="379019" cy="324000"/>
          </a:xfrm>
          <a:prstGeom prst="rect">
            <a:avLst/>
          </a:prstGeom>
        </p:spPr>
      </p:pic>
    </p:spTree>
    <p:extLst>
      <p:ext uri="{BB962C8B-B14F-4D97-AF65-F5344CB8AC3E}">
        <p14:creationId xmlns:p14="http://schemas.microsoft.com/office/powerpoint/2010/main" val="231323486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Brute</a:t>
            </a:r>
            <a:r>
              <a:rPr lang="de-DE" sz="1800" kern="1200" dirty="0">
                <a:solidFill>
                  <a:srgbClr val="FFFFFF"/>
                </a:solidFill>
                <a:effectLst/>
                <a:latin typeface="Walbaum Display" panose="02070503090703020303" pitchFamily="18" charset="0"/>
                <a:ea typeface="+mj-ea"/>
                <a:cs typeface="+mj-cs"/>
              </a:rPr>
              <a:t> </a:t>
            </a:r>
            <a:r>
              <a:rPr lang="de-DE" dirty="0"/>
              <a:t>Force</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20</a:t>
            </a:fld>
            <a:endParaRPr lang="de-DE"/>
          </a:p>
        </p:txBody>
      </p:sp>
      <p:graphicFrame>
        <p:nvGraphicFramePr>
          <p:cNvPr id="2" name="Diagramm 1">
            <a:extLst>
              <a:ext uri="{FF2B5EF4-FFF2-40B4-BE49-F238E27FC236}">
                <a16:creationId xmlns:a16="http://schemas.microsoft.com/office/drawing/2014/main" id="{157AABA3-F867-B2B8-C831-AFEE2436E699}"/>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80BA06A6-F9E8-C50F-41CC-437D4F428939}"/>
                  </a:ext>
                </a:extLst>
              </p:cNvPr>
              <p:cNvSpPr txBox="1"/>
              <p:nvPr/>
            </p:nvSpPr>
            <p:spPr>
              <a:xfrm>
                <a:off x="2182549" y="3123532"/>
                <a:ext cx="1718332"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i="1" smtClean="0">
                              <a:solidFill>
                                <a:srgbClr val="836967"/>
                              </a:solidFill>
                              <a:latin typeface="Cambria Math" panose="02040503050406030204" pitchFamily="18" charset="0"/>
                            </a:rPr>
                          </m:ctrlPr>
                        </m:fPr>
                        <m:num>
                          <m:r>
                            <a:rPr lang="de-DE" i="1">
                              <a:latin typeface="Cambria Math" panose="02040503050406030204" pitchFamily="18" charset="0"/>
                            </a:rPr>
                            <m:t>𝑥</m:t>
                          </m:r>
                          <m:r>
                            <a:rPr lang="de-DE" i="0">
                              <a:latin typeface="Cambria Math" panose="02040503050406030204" pitchFamily="18" charset="0"/>
                            </a:rPr>
                            <m:t>−1000</m:t>
                          </m:r>
                        </m:num>
                        <m:den>
                          <m:r>
                            <a:rPr lang="de-DE" i="1">
                              <a:latin typeface="Cambria Math" panose="02040503050406030204" pitchFamily="18" charset="0"/>
                            </a:rPr>
                            <m:t>𝑧</m:t>
                          </m:r>
                        </m:den>
                      </m:f>
                      <m:r>
                        <a:rPr lang="de-DE" i="0">
                          <a:latin typeface="Cambria Math" panose="02040503050406030204" pitchFamily="18" charset="0"/>
                        </a:rPr>
                        <m:t>=</m:t>
                      </m:r>
                      <m:r>
                        <a:rPr lang="de-DE" i="1">
                          <a:latin typeface="Cambria Math" panose="02040503050406030204" pitchFamily="18" charset="0"/>
                        </a:rPr>
                        <m:t>𝑦</m:t>
                      </m:r>
                    </m:oMath>
                  </m:oMathPara>
                </a14:m>
                <a:endParaRPr lang="de-DE" dirty="0"/>
              </a:p>
            </p:txBody>
          </p:sp>
        </mc:Choice>
        <mc:Fallback>
          <p:sp>
            <p:nvSpPr>
              <p:cNvPr id="8" name="Textfeld 7">
                <a:extLst>
                  <a:ext uri="{FF2B5EF4-FFF2-40B4-BE49-F238E27FC236}">
                    <a16:creationId xmlns:a16="http://schemas.microsoft.com/office/drawing/2014/main" id="{80BA06A6-F9E8-C50F-41CC-437D4F428939}"/>
                  </a:ext>
                </a:extLst>
              </p:cNvPr>
              <p:cNvSpPr txBox="1">
                <a:spLocks noRot="1" noChangeAspect="1" noMove="1" noResize="1" noEditPoints="1" noAdjustHandles="1" noChangeArrowheads="1" noChangeShapeType="1" noTextEdit="1"/>
              </p:cNvSpPr>
              <p:nvPr/>
            </p:nvSpPr>
            <p:spPr>
              <a:xfrm>
                <a:off x="2182549" y="3123532"/>
                <a:ext cx="1718332" cy="610936"/>
              </a:xfrm>
              <a:prstGeom prst="rect">
                <a:avLst/>
              </a:prstGeom>
              <a:blipFill>
                <a:blip r:embed="rId7"/>
                <a:stretch>
                  <a:fillRect/>
                </a:stretch>
              </a:blipFill>
            </p:spPr>
            <p:txBody>
              <a:bodyPr/>
              <a:lstStyle/>
              <a:p>
                <a:r>
                  <a:rPr lang="de-DE">
                    <a:noFill/>
                  </a:rPr>
                  <a:t> </a:t>
                </a:r>
              </a:p>
            </p:txBody>
          </p:sp>
        </mc:Fallback>
      </mc:AlternateContent>
      <p:sp>
        <p:nvSpPr>
          <p:cNvPr id="9" name="Pfeil: nach rechts 8">
            <a:extLst>
              <a:ext uri="{FF2B5EF4-FFF2-40B4-BE49-F238E27FC236}">
                <a16:creationId xmlns:a16="http://schemas.microsoft.com/office/drawing/2014/main" id="{8A22D8EB-4C62-F024-CC23-F6649F8A7B6C}"/>
              </a:ext>
            </a:extLst>
          </p:cNvPr>
          <p:cNvSpPr/>
          <p:nvPr/>
        </p:nvSpPr>
        <p:spPr>
          <a:xfrm>
            <a:off x="4326866" y="3307036"/>
            <a:ext cx="1125978"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82F15839-AE33-B5B7-77C9-55D8494CC2D5}"/>
                  </a:ext>
                </a:extLst>
              </p:cNvPr>
              <p:cNvSpPr txBox="1"/>
              <p:nvPr/>
            </p:nvSpPr>
            <p:spPr>
              <a:xfrm>
                <a:off x="5878830" y="3119369"/>
                <a:ext cx="4246682" cy="6420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i="1" smtClean="0">
                              <a:solidFill>
                                <a:srgbClr val="836967"/>
                              </a:solidFill>
                              <a:latin typeface="Cambria Math" panose="02040503050406030204" pitchFamily="18" charset="0"/>
                            </a:rPr>
                          </m:ctrlPr>
                        </m:fPr>
                        <m:num>
                          <m:r>
                            <a:rPr lang="de-DE" b="0" i="0" smtClean="0">
                              <a:solidFill>
                                <a:schemeClr val="tx1"/>
                              </a:solidFill>
                              <a:latin typeface="Cambria Math" panose="02040503050406030204" pitchFamily="18" charset="0"/>
                            </a:rPr>
                            <m:t>2316</m:t>
                          </m:r>
                          <m:r>
                            <a:rPr lang="de-DE" i="0">
                              <a:latin typeface="Cambria Math" panose="02040503050406030204" pitchFamily="18" charset="0"/>
                            </a:rPr>
                            <m:t>−1000</m:t>
                          </m:r>
                        </m:num>
                        <m:den>
                          <m:r>
                            <a:rPr lang="de-DE" b="0" i="1" smtClean="0">
                              <a:latin typeface="Cambria Math" panose="02040503050406030204" pitchFamily="18" charset="0"/>
                            </a:rPr>
                            <m:t>30,45</m:t>
                          </m:r>
                        </m:den>
                      </m:f>
                      <m:r>
                        <a:rPr lang="de-DE" i="0">
                          <a:latin typeface="Cambria Math" panose="02040503050406030204" pitchFamily="18" charset="0"/>
                        </a:rPr>
                        <m:t>=</m:t>
                      </m:r>
                      <m:r>
                        <a:rPr lang="de-DE" b="0" i="0" smtClean="0">
                          <a:latin typeface="Cambria Math" panose="02040503050406030204" pitchFamily="18" charset="0"/>
                        </a:rPr>
                        <m:t>43,22 [</m:t>
                      </m:r>
                      <m:r>
                        <m:rPr>
                          <m:sty m:val="p"/>
                        </m:rPr>
                        <a:rPr lang="de-DE" b="0" i="0" smtClean="0">
                          <a:latin typeface="Cambria Math" panose="02040503050406030204" pitchFamily="18" charset="0"/>
                        </a:rPr>
                        <m:t>Sekunden</m:t>
                      </m:r>
                      <m:r>
                        <a:rPr lang="de-DE" b="0" i="0" smtClean="0">
                          <a:latin typeface="Cambria Math" panose="02040503050406030204" pitchFamily="18" charset="0"/>
                        </a:rPr>
                        <m:t>]</m:t>
                      </m:r>
                    </m:oMath>
                  </m:oMathPara>
                </a14:m>
                <a:endParaRPr lang="de-DE" dirty="0"/>
              </a:p>
            </p:txBody>
          </p:sp>
        </mc:Choice>
        <mc:Fallback>
          <p:sp>
            <p:nvSpPr>
              <p:cNvPr id="10" name="Textfeld 9">
                <a:extLst>
                  <a:ext uri="{FF2B5EF4-FFF2-40B4-BE49-F238E27FC236}">
                    <a16:creationId xmlns:a16="http://schemas.microsoft.com/office/drawing/2014/main" id="{82F15839-AE33-B5B7-77C9-55D8494CC2D5}"/>
                  </a:ext>
                </a:extLst>
              </p:cNvPr>
              <p:cNvSpPr txBox="1">
                <a:spLocks noRot="1" noChangeAspect="1" noMove="1" noResize="1" noEditPoints="1" noAdjustHandles="1" noChangeArrowheads="1" noChangeShapeType="1" noTextEdit="1"/>
              </p:cNvSpPr>
              <p:nvPr/>
            </p:nvSpPr>
            <p:spPr>
              <a:xfrm>
                <a:off x="5878830" y="3119369"/>
                <a:ext cx="4246682" cy="642035"/>
              </a:xfrm>
              <a:prstGeom prst="rect">
                <a:avLst/>
              </a:prstGeom>
              <a:blipFill>
                <a:blip r:embed="rId8"/>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90849916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21</a:t>
            </a:fld>
            <a:endParaRPr lang="de-DE"/>
          </a:p>
        </p:txBody>
      </p:sp>
      <p:graphicFrame>
        <p:nvGraphicFramePr>
          <p:cNvPr id="23" name="Diagramm 22">
            <a:extLst>
              <a:ext uri="{FF2B5EF4-FFF2-40B4-BE49-F238E27FC236}">
                <a16:creationId xmlns:a16="http://schemas.microsoft.com/office/drawing/2014/main" id="{C0F79EF7-2D71-DA1C-0C19-A8E935122C48}"/>
              </a:ext>
            </a:extLst>
          </p:cNvPr>
          <p:cNvGraphicFramePr/>
          <p:nvPr/>
        </p:nvGraphicFramePr>
        <p:xfrm>
          <a:off x="-392915" y="1374151"/>
          <a:ext cx="6941670" cy="3771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iagramm 25">
            <a:extLst>
              <a:ext uri="{FF2B5EF4-FFF2-40B4-BE49-F238E27FC236}">
                <a16:creationId xmlns:a16="http://schemas.microsoft.com/office/drawing/2014/main" id="{62ACB064-4DAD-D5C3-6F7E-BB4EA41CCCC7}"/>
              </a:ext>
            </a:extLst>
          </p:cNvPr>
          <p:cNvGraphicFramePr/>
          <p:nvPr>
            <p:extLst>
              <p:ext uri="{D42A27DB-BD31-4B8C-83A1-F6EECF244321}">
                <p14:modId xmlns:p14="http://schemas.microsoft.com/office/powerpoint/2010/main" val="1171208362"/>
              </p:ext>
            </p:extLst>
          </p:nvPr>
        </p:nvGraphicFramePr>
        <p:xfrm>
          <a:off x="6096000" y="1374151"/>
          <a:ext cx="6473265" cy="3771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feld 1">
            <a:extLst>
              <a:ext uri="{FF2B5EF4-FFF2-40B4-BE49-F238E27FC236}">
                <a16:creationId xmlns:a16="http://schemas.microsoft.com/office/drawing/2014/main" id="{5F7700C3-1AA0-7971-15E5-D12C0E7EC1C7}"/>
              </a:ext>
            </a:extLst>
          </p:cNvPr>
          <p:cNvSpPr txBox="1"/>
          <p:nvPr/>
        </p:nvSpPr>
        <p:spPr>
          <a:xfrm>
            <a:off x="9292007" y="2352665"/>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2 CWE</a:t>
            </a:r>
            <a:endParaRPr lang="de-DE" sz="1400" dirty="0">
              <a:solidFill>
                <a:schemeClr val="tx1"/>
              </a:solidFill>
            </a:endParaRPr>
          </a:p>
          <a:p>
            <a:pPr algn="ctr"/>
            <a:r>
              <a:rPr lang="de-DE" sz="1400" dirty="0">
                <a:solidFill>
                  <a:schemeClr val="tx1"/>
                </a:solidFill>
              </a:rPr>
              <a:t>(ca</a:t>
            </a:r>
            <a:r>
              <a:rPr lang="de-DE" sz="1400" dirty="0"/>
              <a:t>. 17</a:t>
            </a:r>
            <a:r>
              <a:rPr lang="de-DE" sz="1400" dirty="0">
                <a:solidFill>
                  <a:schemeClr val="tx1"/>
                </a:solidFill>
              </a:rPr>
              <a:t>%)</a:t>
            </a:r>
          </a:p>
        </p:txBody>
      </p:sp>
      <p:sp>
        <p:nvSpPr>
          <p:cNvPr id="28" name="Textfeld 1">
            <a:extLst>
              <a:ext uri="{FF2B5EF4-FFF2-40B4-BE49-F238E27FC236}">
                <a16:creationId xmlns:a16="http://schemas.microsoft.com/office/drawing/2014/main" id="{5F7700C3-1AA0-7971-15E5-D12C0E7EC1C7}"/>
              </a:ext>
            </a:extLst>
          </p:cNvPr>
          <p:cNvSpPr txBox="1"/>
          <p:nvPr/>
        </p:nvSpPr>
        <p:spPr>
          <a:xfrm>
            <a:off x="8007191" y="3554322"/>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10</a:t>
            </a:r>
            <a:r>
              <a:rPr lang="de-DE" sz="1400" dirty="0">
                <a:solidFill>
                  <a:schemeClr val="tx1"/>
                </a:solidFill>
              </a:rPr>
              <a:t> CWE</a:t>
            </a:r>
          </a:p>
          <a:p>
            <a:pPr algn="ctr"/>
            <a:r>
              <a:rPr lang="de-DE" sz="1400" dirty="0">
                <a:solidFill>
                  <a:schemeClr val="tx1"/>
                </a:solidFill>
              </a:rPr>
              <a:t>(ca. </a:t>
            </a:r>
            <a:r>
              <a:rPr lang="de-DE" sz="1400" dirty="0"/>
              <a:t>83%</a:t>
            </a:r>
            <a:r>
              <a:rPr lang="de-DE" sz="1400" dirty="0">
                <a:solidFill>
                  <a:schemeClr val="tx1"/>
                </a:solidFill>
              </a:rPr>
              <a:t>)</a:t>
            </a:r>
          </a:p>
        </p:txBody>
      </p:sp>
      <p:sp>
        <p:nvSpPr>
          <p:cNvPr id="29" name="Pfeil: nach rechts 28">
            <a:extLst>
              <a:ext uri="{FF2B5EF4-FFF2-40B4-BE49-F238E27FC236}">
                <a16:creationId xmlns:a16="http://schemas.microsoft.com/office/drawing/2014/main" id="{D23BFCFA-3DB4-1DD9-B794-3681337B43D8}"/>
              </a:ext>
            </a:extLst>
          </p:cNvPr>
          <p:cNvSpPr/>
          <p:nvPr/>
        </p:nvSpPr>
        <p:spPr>
          <a:xfrm>
            <a:off x="5191589" y="3083257"/>
            <a:ext cx="2035708"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11%</a:t>
            </a:r>
          </a:p>
        </p:txBody>
      </p:sp>
      <p:sp>
        <p:nvSpPr>
          <p:cNvPr id="31" name="Textfeld 30">
            <a:extLst>
              <a:ext uri="{FF2B5EF4-FFF2-40B4-BE49-F238E27FC236}">
                <a16:creationId xmlns:a16="http://schemas.microsoft.com/office/drawing/2014/main" id="{C930EC06-9DD3-1066-B829-AC0357891FE3}"/>
              </a:ext>
            </a:extLst>
          </p:cNvPr>
          <p:cNvSpPr txBox="1"/>
          <p:nvPr/>
        </p:nvSpPr>
        <p:spPr>
          <a:xfrm>
            <a:off x="2270311" y="5146003"/>
            <a:ext cx="1615217" cy="369332"/>
          </a:xfrm>
          <a:prstGeom prst="rect">
            <a:avLst/>
          </a:prstGeom>
          <a:noFill/>
        </p:spPr>
        <p:txBody>
          <a:bodyPr wrap="square" rtlCol="0">
            <a:spAutoFit/>
          </a:bodyPr>
          <a:lstStyle/>
          <a:p>
            <a:pPr algn="ctr"/>
            <a:r>
              <a:rPr lang="de-DE" b="1" dirty="0"/>
              <a:t>106 CWE</a:t>
            </a:r>
          </a:p>
        </p:txBody>
      </p:sp>
      <p:sp>
        <p:nvSpPr>
          <p:cNvPr id="32" name="Textfeld 31">
            <a:extLst>
              <a:ext uri="{FF2B5EF4-FFF2-40B4-BE49-F238E27FC236}">
                <a16:creationId xmlns:a16="http://schemas.microsoft.com/office/drawing/2014/main" id="{46A0924E-8005-26B9-F0DA-14C75CCF0F0F}"/>
              </a:ext>
            </a:extLst>
          </p:cNvPr>
          <p:cNvSpPr txBox="1"/>
          <p:nvPr/>
        </p:nvSpPr>
        <p:spPr>
          <a:xfrm>
            <a:off x="8525023" y="5146003"/>
            <a:ext cx="1615217" cy="369332"/>
          </a:xfrm>
          <a:prstGeom prst="rect">
            <a:avLst/>
          </a:prstGeom>
          <a:noFill/>
        </p:spPr>
        <p:txBody>
          <a:bodyPr wrap="square" rtlCol="0">
            <a:spAutoFit/>
          </a:bodyPr>
          <a:lstStyle/>
          <a:p>
            <a:pPr algn="ctr"/>
            <a:r>
              <a:rPr lang="de-DE" b="1" dirty="0"/>
              <a:t>12 CWE</a:t>
            </a:r>
          </a:p>
        </p:txBody>
      </p:sp>
      <p:graphicFrame>
        <p:nvGraphicFramePr>
          <p:cNvPr id="4" name="Diagramm 3">
            <a:extLst>
              <a:ext uri="{FF2B5EF4-FFF2-40B4-BE49-F238E27FC236}">
                <a16:creationId xmlns:a16="http://schemas.microsoft.com/office/drawing/2014/main" id="{DD38A8D3-00C0-2CD3-1D89-8E6074F348F1}"/>
              </a:ext>
            </a:extLst>
          </p:cNvPr>
          <p:cNvGraphicFramePr/>
          <p:nvPr>
            <p:extLst>
              <p:ext uri="{D42A27DB-BD31-4B8C-83A1-F6EECF244321}">
                <p14:modId xmlns:p14="http://schemas.microsoft.com/office/powerpoint/2010/main" val="2890713555"/>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3029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uiExpand="1">
        <p:bldAsOne/>
      </p:bldGraphic>
      <p:bldGraphic spid="26" grpId="0">
        <p:bldAsOne/>
      </p:bldGraphic>
      <p:bldP spid="27" grpId="0"/>
      <p:bldP spid="28" grpId="0"/>
      <p:bldP spid="29" grpId="0" animBg="1"/>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CWSS Score</a:t>
            </a:r>
            <a:br>
              <a:rPr lang="de-DE" dirty="0"/>
            </a:br>
            <a:endParaRPr lang="de-DE" dirty="0"/>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22</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C:\Users\Chris\Downloads\cwss.jpg"/>
          <p:cNvPicPr>
            <a:picLocks noChangeAspect="1" noChangeArrowheads="1"/>
          </p:cNvPicPr>
          <p:nvPr/>
        </p:nvPicPr>
        <p:blipFill>
          <a:blip r:embed="rId7"/>
          <a:srcRect/>
          <a:stretch>
            <a:fillRect/>
          </a:stretch>
        </p:blipFill>
        <p:spPr bwMode="auto">
          <a:xfrm>
            <a:off x="3094604" y="1900238"/>
            <a:ext cx="6522471" cy="3027362"/>
          </a:xfrm>
          <a:prstGeom prst="rect">
            <a:avLst/>
          </a:prstGeom>
          <a:noFill/>
        </p:spPr>
      </p:pic>
      <p:graphicFrame>
        <p:nvGraphicFramePr>
          <p:cNvPr id="2" name="Diagramm 1">
            <a:extLst>
              <a:ext uri="{FF2B5EF4-FFF2-40B4-BE49-F238E27FC236}">
                <a16:creationId xmlns:a16="http://schemas.microsoft.com/office/drawing/2014/main" id="{14B7A320-CE5E-86A3-3DDD-13D6412B5EA0}"/>
              </a:ext>
            </a:extLst>
          </p:cNvPr>
          <p:cNvGraphicFramePr/>
          <p:nvPr>
            <p:extLst>
              <p:ext uri="{D42A27DB-BD31-4B8C-83A1-F6EECF244321}">
                <p14:modId xmlns:p14="http://schemas.microsoft.com/office/powerpoint/2010/main" val="54951467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Schwächen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23</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Inhaltsplatzhalter 3" descr="Zeitachse SmartArt-Platzhalter ">
            <a:extLst>
              <a:ext uri="{FF2B5EF4-FFF2-40B4-BE49-F238E27FC236}">
                <a16:creationId xmlns:a16="http://schemas.microsoft.com/office/drawing/2014/main" id="{0EA66DD8-1FE3-1E59-F75F-66CBB4F1253F}"/>
              </a:ext>
            </a:extLst>
          </p:cNvPr>
          <p:cNvGraphicFramePr>
            <a:graphicFrameLocks/>
          </p:cNvGraphicFramePr>
          <p:nvPr>
            <p:extLst>
              <p:ext uri="{D42A27DB-BD31-4B8C-83A1-F6EECF244321}">
                <p14:modId xmlns:p14="http://schemas.microsoft.com/office/powerpoint/2010/main" val="791416109"/>
              </p:ext>
            </p:extLst>
          </p:nvPr>
        </p:nvGraphicFramePr>
        <p:xfrm>
          <a:off x="500063" y="1541463"/>
          <a:ext cx="11090275" cy="39798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m 1">
            <a:extLst>
              <a:ext uri="{FF2B5EF4-FFF2-40B4-BE49-F238E27FC236}">
                <a16:creationId xmlns:a16="http://schemas.microsoft.com/office/drawing/2014/main" id="{18AD7AB2-19A8-56BF-B341-CE9293717A03}"/>
              </a:ext>
            </a:extLst>
          </p:cNvPr>
          <p:cNvGraphicFramePr/>
          <p:nvPr>
            <p:extLst>
              <p:ext uri="{D42A27DB-BD31-4B8C-83A1-F6EECF244321}">
                <p14:modId xmlns:p14="http://schemas.microsoft.com/office/powerpoint/2010/main" val="54951467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Kommunikation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Man-in-</a:t>
            </a:r>
            <a:r>
              <a:rPr lang="de-DE" kern="1200" dirty="0" err="1">
                <a:latin typeface="+mn-lt"/>
                <a:ea typeface="+mn-ea"/>
                <a:cs typeface="+mn-cs"/>
              </a:rPr>
              <a:t>the</a:t>
            </a:r>
            <a:r>
              <a:rPr lang="de-DE" kern="1200" dirty="0">
                <a:latin typeface="+mn-lt"/>
                <a:ea typeface="+mn-ea"/>
                <a:cs typeface="+mn-cs"/>
              </a:rPr>
              <a:t>-Middle-Angriff</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24</a:t>
            </a:fld>
            <a:endParaRPr lang="de-DE"/>
          </a:p>
        </p:txBody>
      </p:sp>
      <p:sp>
        <p:nvSpPr>
          <p:cNvPr id="2" name="Rechteck 1" descr="Stecker mit einfarbiger Füllung">
            <a:extLst>
              <a:ext uri="{FF2B5EF4-FFF2-40B4-BE49-F238E27FC236}">
                <a16:creationId xmlns:a16="http://schemas.microsoft.com/office/drawing/2014/main" id="{816A3961-7731-EEF1-A392-09C4B81FEA4D}"/>
              </a:ext>
            </a:extLst>
          </p:cNvPr>
          <p:cNvSpPr/>
          <p:nvPr/>
        </p:nvSpPr>
        <p:spPr>
          <a:xfrm>
            <a:off x="6377753" y="2754309"/>
            <a:ext cx="781200" cy="7812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dirty="0"/>
          </a:p>
        </p:txBody>
      </p:sp>
    </p:spTree>
    <p:extLst>
      <p:ext uri="{BB962C8B-B14F-4D97-AF65-F5344CB8AC3E}">
        <p14:creationId xmlns:p14="http://schemas.microsoft.com/office/powerpoint/2010/main" val="5156803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25</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543324735"/>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Man-in-</a:t>
            </a:r>
            <a:r>
              <a:rPr lang="de-DE" dirty="0" err="1"/>
              <a:t>the</a:t>
            </a:r>
            <a:r>
              <a:rPr lang="de-DE" dirty="0"/>
              <a:t>-Middle-Attacke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26</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uppieren 10">
            <a:extLst>
              <a:ext uri="{FF2B5EF4-FFF2-40B4-BE49-F238E27FC236}">
                <a16:creationId xmlns:a16="http://schemas.microsoft.com/office/drawing/2014/main" id="{68BC1233-36A4-42AB-EC0D-A8356BAF7581}"/>
              </a:ext>
            </a:extLst>
          </p:cNvPr>
          <p:cNvGrpSpPr/>
          <p:nvPr/>
        </p:nvGrpSpPr>
        <p:grpSpPr>
          <a:xfrm>
            <a:off x="2711624" y="2033875"/>
            <a:ext cx="6768752" cy="2790250"/>
            <a:chOff x="2835449" y="1655862"/>
            <a:chExt cx="6768752" cy="2790250"/>
          </a:xfrm>
        </p:grpSpPr>
        <p:pic>
          <p:nvPicPr>
            <p:cNvPr id="6" name="Grafik 5" descr="Ein Bild, das Text enthält.&#10;&#10;Automatisch generierte Beschreibung">
              <a:extLst>
                <a:ext uri="{FF2B5EF4-FFF2-40B4-BE49-F238E27FC236}">
                  <a16:creationId xmlns:a16="http://schemas.microsoft.com/office/drawing/2014/main" id="{8E13B865-B941-5F8F-FF9D-3F22F9FBF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2862" y="1655862"/>
              <a:ext cx="6413926" cy="1267992"/>
            </a:xfrm>
            <a:prstGeom prst="rect">
              <a:avLst/>
            </a:prstGeom>
          </p:spPr>
        </p:pic>
        <p:grpSp>
          <p:nvGrpSpPr>
            <p:cNvPr id="7" name="Gruppieren 6">
              <a:extLst>
                <a:ext uri="{FF2B5EF4-FFF2-40B4-BE49-F238E27FC236}">
                  <a16:creationId xmlns:a16="http://schemas.microsoft.com/office/drawing/2014/main" id="{4293D279-0E2B-EDC1-A086-40B663FB83A0}"/>
                </a:ext>
              </a:extLst>
            </p:cNvPr>
            <p:cNvGrpSpPr/>
            <p:nvPr/>
          </p:nvGrpSpPr>
          <p:grpSpPr>
            <a:xfrm>
              <a:off x="2835449" y="3240038"/>
              <a:ext cx="6768752" cy="1206074"/>
              <a:chOff x="1187624" y="2060848"/>
              <a:chExt cx="6768752" cy="1206074"/>
            </a:xfrm>
          </p:grpSpPr>
          <p:pic>
            <p:nvPicPr>
              <p:cNvPr id="8" name="Grafik 7" descr="Ein Bild, das Text, Tisch enthält.&#10;&#10;Automatisch generierte Beschreibung">
                <a:extLst>
                  <a:ext uri="{FF2B5EF4-FFF2-40B4-BE49-F238E27FC236}">
                    <a16:creationId xmlns:a16="http://schemas.microsoft.com/office/drawing/2014/main" id="{BF510B9B-6931-471D-67B2-D098A7F7B93A}"/>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1363763" y="2199878"/>
                <a:ext cx="6415200" cy="1067044"/>
              </a:xfrm>
              <a:prstGeom prst="rect">
                <a:avLst/>
              </a:prstGeom>
            </p:spPr>
          </p:pic>
          <p:sp>
            <p:nvSpPr>
              <p:cNvPr id="10" name="Rechteck 9">
                <a:extLst>
                  <a:ext uri="{FF2B5EF4-FFF2-40B4-BE49-F238E27FC236}">
                    <a16:creationId xmlns:a16="http://schemas.microsoft.com/office/drawing/2014/main" id="{085398FA-3309-3E1E-B376-F8A1B55362B6}"/>
                  </a:ext>
                </a:extLst>
              </p:cNvPr>
              <p:cNvSpPr/>
              <p:nvPr/>
            </p:nvSpPr>
            <p:spPr>
              <a:xfrm>
                <a:off x="1187624" y="2060848"/>
                <a:ext cx="6768752" cy="162079"/>
              </a:xfrm>
              <a:prstGeom prst="rect">
                <a:avLst/>
              </a:prstGeom>
              <a:solidFill>
                <a:srgbClr val="1B19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2919198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err="1"/>
              <a:t>Denial</a:t>
            </a:r>
            <a:r>
              <a:rPr lang="de-DE" dirty="0"/>
              <a:t>-</a:t>
            </a:r>
            <a:r>
              <a:rPr lang="de-DE" dirty="0" err="1"/>
              <a:t>of</a:t>
            </a:r>
            <a:r>
              <a:rPr lang="de-DE" dirty="0"/>
              <a:t>-Service-Angriff</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27</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descr="Computer Silhouette">
            <a:extLst>
              <a:ext uri="{FF2B5EF4-FFF2-40B4-BE49-F238E27FC236}">
                <a16:creationId xmlns:a16="http://schemas.microsoft.com/office/drawing/2014/main" id="{6F6AFDC3-07F9-4BC9-BE71-1EAA43065E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7756" y="2651193"/>
            <a:ext cx="914400" cy="914400"/>
          </a:xfrm>
          <a:prstGeom prst="rect">
            <a:avLst/>
          </a:prstGeom>
        </p:spPr>
      </p:pic>
      <p:sp>
        <p:nvSpPr>
          <p:cNvPr id="4" name="Textfeld 3">
            <a:extLst>
              <a:ext uri="{FF2B5EF4-FFF2-40B4-BE49-F238E27FC236}">
                <a16:creationId xmlns:a16="http://schemas.microsoft.com/office/drawing/2014/main" id="{E09EE853-B0D2-E5CF-33A4-1BD283DC363B}"/>
              </a:ext>
            </a:extLst>
          </p:cNvPr>
          <p:cNvSpPr txBox="1"/>
          <p:nvPr/>
        </p:nvSpPr>
        <p:spPr>
          <a:xfrm>
            <a:off x="2605831" y="3572975"/>
            <a:ext cx="1238250" cy="369332"/>
          </a:xfrm>
          <a:prstGeom prst="rect">
            <a:avLst/>
          </a:prstGeom>
          <a:noFill/>
        </p:spPr>
        <p:txBody>
          <a:bodyPr wrap="square" rtlCol="0">
            <a:spAutoFit/>
          </a:bodyPr>
          <a:lstStyle/>
          <a:p>
            <a:pPr algn="ctr"/>
            <a:r>
              <a:rPr lang="de-DE" dirty="0"/>
              <a:t>Client</a:t>
            </a:r>
          </a:p>
        </p:txBody>
      </p:sp>
      <p:pic>
        <p:nvPicPr>
          <p:cNvPr id="9" name="Grafik 8" descr="Server mit einfarbiger Füllung">
            <a:extLst>
              <a:ext uri="{FF2B5EF4-FFF2-40B4-BE49-F238E27FC236}">
                <a16:creationId xmlns:a16="http://schemas.microsoft.com/office/drawing/2014/main" id="{79CB337E-6004-6B06-41E3-6EAAFF75B5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09846" y="2658575"/>
            <a:ext cx="914400" cy="914400"/>
          </a:xfrm>
          <a:prstGeom prst="rect">
            <a:avLst/>
          </a:prstGeom>
        </p:spPr>
      </p:pic>
      <p:sp>
        <p:nvSpPr>
          <p:cNvPr id="13" name="Pfeil: nach rechts 12">
            <a:extLst>
              <a:ext uri="{FF2B5EF4-FFF2-40B4-BE49-F238E27FC236}">
                <a16:creationId xmlns:a16="http://schemas.microsoft.com/office/drawing/2014/main" id="{C1AE4703-F80B-C385-4AB6-226B111A0994}"/>
              </a:ext>
            </a:extLst>
          </p:cNvPr>
          <p:cNvSpPr/>
          <p:nvPr/>
        </p:nvSpPr>
        <p:spPr>
          <a:xfrm>
            <a:off x="4471348" y="2753620"/>
            <a:ext cx="3517261"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68D02F13-ECD1-D2A9-E62D-C6784AE7D3B7}"/>
              </a:ext>
            </a:extLst>
          </p:cNvPr>
          <p:cNvSpPr txBox="1"/>
          <p:nvPr/>
        </p:nvSpPr>
        <p:spPr>
          <a:xfrm>
            <a:off x="8347921" y="3598877"/>
            <a:ext cx="1238250" cy="369332"/>
          </a:xfrm>
          <a:prstGeom prst="rect">
            <a:avLst/>
          </a:prstGeom>
          <a:noFill/>
        </p:spPr>
        <p:txBody>
          <a:bodyPr wrap="square" rtlCol="0">
            <a:spAutoFit/>
          </a:bodyPr>
          <a:lstStyle/>
          <a:p>
            <a:pPr algn="ctr"/>
            <a:r>
              <a:rPr lang="de-DE" dirty="0"/>
              <a:t>Server</a:t>
            </a:r>
          </a:p>
        </p:txBody>
      </p:sp>
      <p:sp>
        <p:nvSpPr>
          <p:cNvPr id="20" name="Pfeil: nach rechts 19">
            <a:extLst>
              <a:ext uri="{FF2B5EF4-FFF2-40B4-BE49-F238E27FC236}">
                <a16:creationId xmlns:a16="http://schemas.microsoft.com/office/drawing/2014/main" id="{6A84119D-79A0-A057-3A3D-BACBCAFE7CD7}"/>
              </a:ext>
            </a:extLst>
          </p:cNvPr>
          <p:cNvSpPr/>
          <p:nvPr/>
        </p:nvSpPr>
        <p:spPr>
          <a:xfrm>
            <a:off x="4471348" y="3040470"/>
            <a:ext cx="3517261"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BB82D518-F0CF-C7B7-9A20-61B451C11B2C}"/>
              </a:ext>
            </a:extLst>
          </p:cNvPr>
          <p:cNvSpPr/>
          <p:nvPr/>
        </p:nvSpPr>
        <p:spPr>
          <a:xfrm>
            <a:off x="4474128" y="3332177"/>
            <a:ext cx="3517261"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Pfeil: nach rechts 21">
            <a:extLst>
              <a:ext uri="{FF2B5EF4-FFF2-40B4-BE49-F238E27FC236}">
                <a16:creationId xmlns:a16="http://schemas.microsoft.com/office/drawing/2014/main" id="{7D168A83-F831-7911-3C9E-A055400A9AE5}"/>
              </a:ext>
            </a:extLst>
          </p:cNvPr>
          <p:cNvSpPr/>
          <p:nvPr/>
        </p:nvSpPr>
        <p:spPr>
          <a:xfrm>
            <a:off x="4471347" y="3616483"/>
            <a:ext cx="3517261"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Pfeil: nach rechts 22">
            <a:extLst>
              <a:ext uri="{FF2B5EF4-FFF2-40B4-BE49-F238E27FC236}">
                <a16:creationId xmlns:a16="http://schemas.microsoft.com/office/drawing/2014/main" id="{B501A4BC-FD73-B4D0-2E36-E7A9091AA4F8}"/>
              </a:ext>
            </a:extLst>
          </p:cNvPr>
          <p:cNvSpPr/>
          <p:nvPr/>
        </p:nvSpPr>
        <p:spPr>
          <a:xfrm>
            <a:off x="4474128" y="3917486"/>
            <a:ext cx="3517261" cy="266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6E95D794-4AC0-757E-E228-47249D77B165}"/>
              </a:ext>
            </a:extLst>
          </p:cNvPr>
          <p:cNvSpPr txBox="1"/>
          <p:nvPr/>
        </p:nvSpPr>
        <p:spPr>
          <a:xfrm>
            <a:off x="4471347" y="2384288"/>
            <a:ext cx="3431082" cy="369332"/>
          </a:xfrm>
          <a:prstGeom prst="rect">
            <a:avLst/>
          </a:prstGeom>
          <a:noFill/>
        </p:spPr>
        <p:txBody>
          <a:bodyPr wrap="square" rtlCol="0">
            <a:spAutoFit/>
          </a:bodyPr>
          <a:lstStyle/>
          <a:p>
            <a:pPr algn="ctr"/>
            <a:r>
              <a:rPr lang="de-DE" dirty="0"/>
              <a:t>Anfragen</a:t>
            </a:r>
          </a:p>
        </p:txBody>
      </p:sp>
    </p:spTree>
    <p:extLst>
      <p:ext uri="{BB962C8B-B14F-4D97-AF65-F5344CB8AC3E}">
        <p14:creationId xmlns:p14="http://schemas.microsoft.com/office/powerpoint/2010/main" val="16271454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err="1"/>
              <a:t>Denial</a:t>
            </a:r>
            <a:r>
              <a:rPr lang="de-DE" dirty="0"/>
              <a:t>-</a:t>
            </a:r>
            <a:r>
              <a:rPr lang="de-DE" dirty="0" err="1"/>
              <a:t>of</a:t>
            </a:r>
            <a:r>
              <a:rPr lang="de-DE" dirty="0"/>
              <a:t>-Service-Angriff</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28</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m 11">
            <a:extLst>
              <a:ext uri="{FF2B5EF4-FFF2-40B4-BE49-F238E27FC236}">
                <a16:creationId xmlns:a16="http://schemas.microsoft.com/office/drawing/2014/main" id="{61E5F50D-14B1-84B4-445C-EC651F40F6ED}"/>
              </a:ext>
            </a:extLst>
          </p:cNvPr>
          <p:cNvGraphicFramePr>
            <a:graphicFrameLocks/>
          </p:cNvGraphicFramePr>
          <p:nvPr>
            <p:extLst>
              <p:ext uri="{D42A27DB-BD31-4B8C-83A1-F6EECF244321}">
                <p14:modId xmlns:p14="http://schemas.microsoft.com/office/powerpoint/2010/main" val="1182187824"/>
              </p:ext>
            </p:extLst>
          </p:nvPr>
        </p:nvGraphicFramePr>
        <p:xfrm>
          <a:off x="611245" y="1407253"/>
          <a:ext cx="10969510" cy="404349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2045023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err="1"/>
              <a:t>Denial</a:t>
            </a:r>
            <a:r>
              <a:rPr lang="de-DE" dirty="0"/>
              <a:t>-</a:t>
            </a:r>
            <a:r>
              <a:rPr lang="de-DE" dirty="0" err="1"/>
              <a:t>of</a:t>
            </a:r>
            <a:r>
              <a:rPr lang="de-DE" dirty="0"/>
              <a:t>-Service-Angriff</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29</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 2">
            <a:extLst>
              <a:ext uri="{FF2B5EF4-FFF2-40B4-BE49-F238E27FC236}">
                <a16:creationId xmlns:a16="http://schemas.microsoft.com/office/drawing/2014/main" id="{EF7E5DD2-43DE-5F53-13EE-62745E82A013}"/>
              </a:ext>
            </a:extLst>
          </p:cNvPr>
          <p:cNvGraphicFramePr>
            <a:graphicFrameLocks/>
          </p:cNvGraphicFramePr>
          <p:nvPr/>
        </p:nvGraphicFramePr>
        <p:xfrm>
          <a:off x="1957387" y="1604962"/>
          <a:ext cx="8277225" cy="36480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85323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Digitalisierung Omnipräsent</a:t>
            </a:r>
          </a:p>
          <a:p>
            <a:pPr rtl="0"/>
            <a:r>
              <a:rPr lang="de-DE" dirty="0"/>
              <a:t>Mangel an </a:t>
            </a:r>
            <a:r>
              <a:rPr lang="de-DE" dirty="0" err="1"/>
              <a:t>Cyber</a:t>
            </a:r>
            <a:r>
              <a:rPr lang="de-DE" dirty="0"/>
              <a:t> Security in Spieleentwicklerbranche</a:t>
            </a:r>
          </a:p>
          <a:p>
            <a:pPr rtl="0"/>
            <a:r>
              <a:rPr lang="de-DE" dirty="0"/>
              <a:t>Weiterentwicklung Bonusprojekt Programmieren 2</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Wieso Chess Online?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extLst>
              <p:ext uri="{D42A27DB-BD31-4B8C-83A1-F6EECF244321}">
                <p14:modId xmlns:p14="http://schemas.microsoft.com/office/powerpoint/2010/main" val="219564702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5888655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30</a:t>
            </a:fld>
            <a:endParaRPr lang="de-DE"/>
          </a:p>
        </p:txBody>
      </p:sp>
      <p:graphicFrame>
        <p:nvGraphicFramePr>
          <p:cNvPr id="23" name="Diagramm 22">
            <a:extLst>
              <a:ext uri="{FF2B5EF4-FFF2-40B4-BE49-F238E27FC236}">
                <a16:creationId xmlns:a16="http://schemas.microsoft.com/office/drawing/2014/main" id="{C0F79EF7-2D71-DA1C-0C19-A8E935122C48}"/>
              </a:ext>
            </a:extLst>
          </p:cNvPr>
          <p:cNvGraphicFramePr/>
          <p:nvPr/>
        </p:nvGraphicFramePr>
        <p:xfrm>
          <a:off x="-392915" y="1374151"/>
          <a:ext cx="6941670" cy="3771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iagramm 25">
            <a:extLst>
              <a:ext uri="{FF2B5EF4-FFF2-40B4-BE49-F238E27FC236}">
                <a16:creationId xmlns:a16="http://schemas.microsoft.com/office/drawing/2014/main" id="{62ACB064-4DAD-D5C3-6F7E-BB4EA41CCCC7}"/>
              </a:ext>
            </a:extLst>
          </p:cNvPr>
          <p:cNvGraphicFramePr/>
          <p:nvPr>
            <p:extLst>
              <p:ext uri="{D42A27DB-BD31-4B8C-83A1-F6EECF244321}">
                <p14:modId xmlns:p14="http://schemas.microsoft.com/office/powerpoint/2010/main" val="3616377615"/>
              </p:ext>
            </p:extLst>
          </p:nvPr>
        </p:nvGraphicFramePr>
        <p:xfrm>
          <a:off x="6096000" y="1374151"/>
          <a:ext cx="6473265" cy="3771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feld 1">
            <a:extLst>
              <a:ext uri="{FF2B5EF4-FFF2-40B4-BE49-F238E27FC236}">
                <a16:creationId xmlns:a16="http://schemas.microsoft.com/office/drawing/2014/main" id="{5F7700C3-1AA0-7971-15E5-D12C0E7EC1C7}"/>
              </a:ext>
            </a:extLst>
          </p:cNvPr>
          <p:cNvSpPr txBox="1"/>
          <p:nvPr/>
        </p:nvSpPr>
        <p:spPr>
          <a:xfrm>
            <a:off x="9084996" y="2025849"/>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1 CWE</a:t>
            </a:r>
            <a:endParaRPr lang="de-DE" sz="1400" dirty="0">
              <a:solidFill>
                <a:schemeClr val="tx1"/>
              </a:solidFill>
            </a:endParaRPr>
          </a:p>
          <a:p>
            <a:pPr algn="ctr"/>
            <a:r>
              <a:rPr lang="de-DE" sz="1400" dirty="0">
                <a:solidFill>
                  <a:schemeClr val="tx1"/>
                </a:solidFill>
              </a:rPr>
              <a:t>(</a:t>
            </a:r>
            <a:r>
              <a:rPr lang="de-DE" sz="1400" dirty="0"/>
              <a:t>10</a:t>
            </a:r>
            <a:r>
              <a:rPr lang="de-DE" sz="1400" dirty="0">
                <a:solidFill>
                  <a:schemeClr val="tx1"/>
                </a:solidFill>
              </a:rPr>
              <a:t>%)</a:t>
            </a:r>
          </a:p>
        </p:txBody>
      </p:sp>
      <p:sp>
        <p:nvSpPr>
          <p:cNvPr id="28" name="Textfeld 1">
            <a:extLst>
              <a:ext uri="{FF2B5EF4-FFF2-40B4-BE49-F238E27FC236}">
                <a16:creationId xmlns:a16="http://schemas.microsoft.com/office/drawing/2014/main" id="{5F7700C3-1AA0-7971-15E5-D12C0E7EC1C7}"/>
              </a:ext>
            </a:extLst>
          </p:cNvPr>
          <p:cNvSpPr txBox="1"/>
          <p:nvPr/>
        </p:nvSpPr>
        <p:spPr>
          <a:xfrm>
            <a:off x="8007191" y="3554322"/>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9</a:t>
            </a:r>
            <a:r>
              <a:rPr lang="de-DE" sz="1400" dirty="0">
                <a:solidFill>
                  <a:schemeClr val="tx1"/>
                </a:solidFill>
              </a:rPr>
              <a:t> CWE</a:t>
            </a:r>
          </a:p>
          <a:p>
            <a:pPr algn="ctr"/>
            <a:r>
              <a:rPr lang="de-DE" sz="1400" dirty="0">
                <a:solidFill>
                  <a:schemeClr val="tx1"/>
                </a:solidFill>
              </a:rPr>
              <a:t>(</a:t>
            </a:r>
            <a:r>
              <a:rPr lang="de-DE" sz="1400" dirty="0"/>
              <a:t>90%</a:t>
            </a:r>
            <a:r>
              <a:rPr lang="de-DE" sz="1400" dirty="0">
                <a:solidFill>
                  <a:schemeClr val="tx1"/>
                </a:solidFill>
              </a:rPr>
              <a:t>)</a:t>
            </a:r>
          </a:p>
        </p:txBody>
      </p:sp>
      <p:sp>
        <p:nvSpPr>
          <p:cNvPr id="29" name="Pfeil: nach rechts 28">
            <a:extLst>
              <a:ext uri="{FF2B5EF4-FFF2-40B4-BE49-F238E27FC236}">
                <a16:creationId xmlns:a16="http://schemas.microsoft.com/office/drawing/2014/main" id="{D23BFCFA-3DB4-1DD9-B794-3681337B43D8}"/>
              </a:ext>
            </a:extLst>
          </p:cNvPr>
          <p:cNvSpPr/>
          <p:nvPr/>
        </p:nvSpPr>
        <p:spPr>
          <a:xfrm>
            <a:off x="5191589" y="3083257"/>
            <a:ext cx="2035708"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9%</a:t>
            </a:r>
          </a:p>
        </p:txBody>
      </p:sp>
      <p:sp>
        <p:nvSpPr>
          <p:cNvPr id="31" name="Textfeld 30">
            <a:extLst>
              <a:ext uri="{FF2B5EF4-FFF2-40B4-BE49-F238E27FC236}">
                <a16:creationId xmlns:a16="http://schemas.microsoft.com/office/drawing/2014/main" id="{C930EC06-9DD3-1066-B829-AC0357891FE3}"/>
              </a:ext>
            </a:extLst>
          </p:cNvPr>
          <p:cNvSpPr txBox="1"/>
          <p:nvPr/>
        </p:nvSpPr>
        <p:spPr>
          <a:xfrm>
            <a:off x="2270311" y="5146003"/>
            <a:ext cx="1615217" cy="369332"/>
          </a:xfrm>
          <a:prstGeom prst="rect">
            <a:avLst/>
          </a:prstGeom>
          <a:noFill/>
        </p:spPr>
        <p:txBody>
          <a:bodyPr wrap="square" rtlCol="0">
            <a:spAutoFit/>
          </a:bodyPr>
          <a:lstStyle/>
          <a:p>
            <a:pPr algn="ctr"/>
            <a:r>
              <a:rPr lang="de-DE" b="1" dirty="0"/>
              <a:t>106 CWE</a:t>
            </a:r>
          </a:p>
        </p:txBody>
      </p:sp>
      <p:sp>
        <p:nvSpPr>
          <p:cNvPr id="32" name="Textfeld 31">
            <a:extLst>
              <a:ext uri="{FF2B5EF4-FFF2-40B4-BE49-F238E27FC236}">
                <a16:creationId xmlns:a16="http://schemas.microsoft.com/office/drawing/2014/main" id="{46A0924E-8005-26B9-F0DA-14C75CCF0F0F}"/>
              </a:ext>
            </a:extLst>
          </p:cNvPr>
          <p:cNvSpPr txBox="1"/>
          <p:nvPr/>
        </p:nvSpPr>
        <p:spPr>
          <a:xfrm>
            <a:off x="8525023" y="5146003"/>
            <a:ext cx="1615217" cy="369332"/>
          </a:xfrm>
          <a:prstGeom prst="rect">
            <a:avLst/>
          </a:prstGeom>
          <a:noFill/>
        </p:spPr>
        <p:txBody>
          <a:bodyPr wrap="square" rtlCol="0">
            <a:spAutoFit/>
          </a:bodyPr>
          <a:lstStyle/>
          <a:p>
            <a:pPr algn="ctr"/>
            <a:r>
              <a:rPr lang="de-DE" b="1" dirty="0"/>
              <a:t>10 CWE</a:t>
            </a:r>
          </a:p>
        </p:txBody>
      </p:sp>
      <p:graphicFrame>
        <p:nvGraphicFramePr>
          <p:cNvPr id="3" name="Diagramm 2">
            <a:extLst>
              <a:ext uri="{FF2B5EF4-FFF2-40B4-BE49-F238E27FC236}">
                <a16:creationId xmlns:a16="http://schemas.microsoft.com/office/drawing/2014/main" id="{DB120E81-F979-F951-0914-88646D2AF7C5}"/>
              </a:ext>
            </a:extLst>
          </p:cNvPr>
          <p:cNvGraphicFramePr/>
          <p:nvPr>
            <p:extLst>
              <p:ext uri="{D42A27DB-BD31-4B8C-83A1-F6EECF244321}">
                <p14:modId xmlns:p14="http://schemas.microsoft.com/office/powerpoint/2010/main" val="111565410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5754177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31</a:t>
            </a:fld>
            <a:endParaRPr lang="de-DE"/>
          </a:p>
        </p:txBody>
      </p:sp>
      <p:sp>
        <p:nvSpPr>
          <p:cNvPr id="6" name="Rechteck 5">
            <a:extLst>
              <a:ext uri="{FF2B5EF4-FFF2-40B4-BE49-F238E27FC236}">
                <a16:creationId xmlns:a16="http://schemas.microsoft.com/office/drawing/2014/main" id="{D18B7B93-6798-B53E-7D61-D7B08AD3FCCE}"/>
              </a:ext>
            </a:extLst>
          </p:cNvPr>
          <p:cNvSpPr/>
          <p:nvPr/>
        </p:nvSpPr>
        <p:spPr>
          <a:xfrm>
            <a:off x="2920400" y="2150469"/>
            <a:ext cx="6351200" cy="2557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2">
            <a:alphaModFix/>
          </a:blip>
          <a:srcRect/>
          <a:stretch/>
        </p:blipFill>
        <p:spPr>
          <a:xfrm>
            <a:off x="2920400" y="2150470"/>
            <a:ext cx="6351200" cy="2557059"/>
          </a:xfrm>
        </p:spPr>
      </p:pic>
      <p:graphicFrame>
        <p:nvGraphicFramePr>
          <p:cNvPr id="4" name="Diagramm 3">
            <a:extLst>
              <a:ext uri="{FF2B5EF4-FFF2-40B4-BE49-F238E27FC236}">
                <a16:creationId xmlns:a16="http://schemas.microsoft.com/office/drawing/2014/main" id="{A8E36788-A9CD-7739-5AA3-F996D3581656}"/>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56776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32</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3478478814"/>
              </p:ext>
            </p:extLst>
          </p:nvPr>
        </p:nvGraphicFramePr>
        <p:xfrm>
          <a:off x="549538" y="1229344"/>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feld 1">
            <a:extLst>
              <a:ext uri="{FF2B5EF4-FFF2-40B4-BE49-F238E27FC236}">
                <a16:creationId xmlns:a16="http://schemas.microsoft.com/office/drawing/2014/main" id="{9E861889-D6E6-9043-CA77-8DDDED4AC89A}"/>
              </a:ext>
            </a:extLst>
          </p:cNvPr>
          <p:cNvSpPr txBox="1"/>
          <p:nvPr/>
        </p:nvSpPr>
        <p:spPr>
          <a:xfrm>
            <a:off x="2641664" y="1866808"/>
            <a:ext cx="2809875" cy="369332"/>
          </a:xfrm>
          <a:prstGeom prst="rect">
            <a:avLst/>
          </a:prstGeom>
          <a:solidFill>
            <a:srgbClr val="1B192E"/>
          </a:solidFill>
        </p:spPr>
        <p:txBody>
          <a:bodyPr wrap="square" rtlCol="0">
            <a:spAutoFit/>
          </a:bodyPr>
          <a:lstStyle/>
          <a:p>
            <a:pPr algn="ctr">
              <a:spcBef>
                <a:spcPts val="0"/>
              </a:spcBef>
              <a:spcAft>
                <a:spcPts val="0"/>
              </a:spcAft>
              <a:buClrTx/>
              <a:buSzTx/>
            </a:pPr>
            <a:r>
              <a:rPr lang="de-DE" dirty="0">
                <a:effectLst/>
                <a:latin typeface="+mn-lt"/>
              </a:rPr>
              <a:t>Mit TLS verschlüsselt</a:t>
            </a:r>
            <a:endParaRPr lang="de-DE" dirty="0">
              <a:effectLst/>
            </a:endParaRPr>
          </a:p>
        </p:txBody>
      </p:sp>
      <p:sp>
        <p:nvSpPr>
          <p:cNvPr id="3" name="Textfeld 2">
            <a:extLst>
              <a:ext uri="{FF2B5EF4-FFF2-40B4-BE49-F238E27FC236}">
                <a16:creationId xmlns:a16="http://schemas.microsoft.com/office/drawing/2014/main" id="{10E5BE54-6CC8-41EF-F5C3-995D2E483590}"/>
              </a:ext>
            </a:extLst>
          </p:cNvPr>
          <p:cNvSpPr txBox="1"/>
          <p:nvPr/>
        </p:nvSpPr>
        <p:spPr>
          <a:xfrm>
            <a:off x="6576645" y="4890223"/>
            <a:ext cx="3295650" cy="369332"/>
          </a:xfrm>
          <a:prstGeom prst="rect">
            <a:avLst/>
          </a:prstGeom>
          <a:solidFill>
            <a:srgbClr val="1B192E"/>
          </a:solidFill>
        </p:spPr>
        <p:txBody>
          <a:bodyPr wrap="square" rtlCol="0">
            <a:spAutoFit/>
          </a:bodyPr>
          <a:lstStyle/>
          <a:p>
            <a:pPr algn="ctr" rtl="0">
              <a:spcBef>
                <a:spcPts val="0"/>
              </a:spcBef>
              <a:spcAft>
                <a:spcPts val="0"/>
              </a:spcAft>
              <a:buClrTx/>
              <a:buSzPts val="1800"/>
            </a:pPr>
            <a:r>
              <a:rPr lang="de-DE" sz="1800" baseline="0" dirty="0">
                <a:effectLst/>
              </a:rPr>
              <a:t>Schutz </a:t>
            </a:r>
            <a:r>
              <a:rPr lang="de-DE" sz="1800" baseline="0" dirty="0" err="1">
                <a:effectLst/>
              </a:rPr>
              <a:t>durchTLS</a:t>
            </a:r>
            <a:endParaRPr lang="de-DE" sz="1800" dirty="0">
              <a:effectLst/>
            </a:endParaRPr>
          </a:p>
        </p:txBody>
      </p:sp>
      <p:cxnSp>
        <p:nvCxnSpPr>
          <p:cNvPr id="4" name="Gerader Verbinder 3">
            <a:extLst>
              <a:ext uri="{FF2B5EF4-FFF2-40B4-BE49-F238E27FC236}">
                <a16:creationId xmlns:a16="http://schemas.microsoft.com/office/drawing/2014/main" id="{D73F0130-D2E0-4EF4-08C2-77DB8190A938}"/>
              </a:ext>
            </a:extLst>
          </p:cNvPr>
          <p:cNvCxnSpPr/>
          <p:nvPr/>
        </p:nvCxnSpPr>
        <p:spPr>
          <a:xfrm>
            <a:off x="3231946" y="2368166"/>
            <a:ext cx="162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5" name="Gerader Verbinder 4">
            <a:extLst>
              <a:ext uri="{FF2B5EF4-FFF2-40B4-BE49-F238E27FC236}">
                <a16:creationId xmlns:a16="http://schemas.microsoft.com/office/drawing/2014/main" id="{AAA17FB6-A7D0-4E80-DE4E-46687A2AD170}"/>
              </a:ext>
            </a:extLst>
          </p:cNvPr>
          <p:cNvCxnSpPr/>
          <p:nvPr/>
        </p:nvCxnSpPr>
        <p:spPr>
          <a:xfrm>
            <a:off x="7078522" y="4075046"/>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0" name="Gerader Verbinder 9">
            <a:extLst>
              <a:ext uri="{FF2B5EF4-FFF2-40B4-BE49-F238E27FC236}">
                <a16:creationId xmlns:a16="http://schemas.microsoft.com/office/drawing/2014/main" id="{C6FF0297-206A-38AB-D110-B84FDB4B256D}"/>
              </a:ext>
            </a:extLst>
          </p:cNvPr>
          <p:cNvCxnSpPr/>
          <p:nvPr/>
        </p:nvCxnSpPr>
        <p:spPr>
          <a:xfrm>
            <a:off x="7078522" y="4395226"/>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1" name="Gerader Verbinder 10">
            <a:extLst>
              <a:ext uri="{FF2B5EF4-FFF2-40B4-BE49-F238E27FC236}">
                <a16:creationId xmlns:a16="http://schemas.microsoft.com/office/drawing/2014/main" id="{744002E9-D5A1-8A12-63C1-173E2C2E9D10}"/>
              </a:ext>
            </a:extLst>
          </p:cNvPr>
          <p:cNvCxnSpPr/>
          <p:nvPr/>
        </p:nvCxnSpPr>
        <p:spPr>
          <a:xfrm>
            <a:off x="7078522" y="4739175"/>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212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Fazit</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33</a:t>
            </a:fld>
            <a:endParaRPr lang="de-DE"/>
          </a:p>
        </p:txBody>
      </p:sp>
      <p:sp>
        <p:nvSpPr>
          <p:cNvPr id="2" name="Rechteck 1" descr="Glühlampe">
            <a:extLst>
              <a:ext uri="{FF2B5EF4-FFF2-40B4-BE49-F238E27FC236}">
                <a16:creationId xmlns:a16="http://schemas.microsoft.com/office/drawing/2014/main" id="{B1D83419-A0D1-6059-047C-8F90AE78F1F1}"/>
              </a:ext>
            </a:extLst>
          </p:cNvPr>
          <p:cNvSpPr/>
          <p:nvPr/>
        </p:nvSpPr>
        <p:spPr>
          <a:xfrm>
            <a:off x="2376243" y="2647800"/>
            <a:ext cx="781200" cy="7812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08119231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Fazit</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34</a:t>
            </a:fld>
            <a:endParaRPr lang="de-DE"/>
          </a:p>
        </p:txBody>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98673624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uppieren 21">
            <a:extLst>
              <a:ext uri="{FF2B5EF4-FFF2-40B4-BE49-F238E27FC236}">
                <a16:creationId xmlns:a16="http://schemas.microsoft.com/office/drawing/2014/main" id="{5179EA8D-D4BD-9180-CC67-B50B9F8AABB8}"/>
              </a:ext>
            </a:extLst>
          </p:cNvPr>
          <p:cNvGrpSpPr/>
          <p:nvPr/>
        </p:nvGrpSpPr>
        <p:grpSpPr>
          <a:xfrm>
            <a:off x="797668" y="588866"/>
            <a:ext cx="10263012" cy="3103472"/>
            <a:chOff x="798710" y="1409404"/>
            <a:chExt cx="10263012" cy="3103472"/>
          </a:xfrm>
        </p:grpSpPr>
        <p:graphicFrame>
          <p:nvGraphicFramePr>
            <p:cNvPr id="14" name="Diagramm 13">
              <a:extLst>
                <a:ext uri="{FF2B5EF4-FFF2-40B4-BE49-F238E27FC236}">
                  <a16:creationId xmlns:a16="http://schemas.microsoft.com/office/drawing/2014/main" id="{7F9CE449-48A6-1371-3B58-9139B2869CDB}"/>
                </a:ext>
              </a:extLst>
            </p:cNvPr>
            <p:cNvGraphicFramePr/>
            <p:nvPr>
              <p:extLst>
                <p:ext uri="{D42A27DB-BD31-4B8C-83A1-F6EECF244321}">
                  <p14:modId xmlns:p14="http://schemas.microsoft.com/office/powerpoint/2010/main" val="3363386291"/>
                </p:ext>
              </p:extLst>
            </p:nvPr>
          </p:nvGraphicFramePr>
          <p:xfrm>
            <a:off x="3033724" y="1409404"/>
            <a:ext cx="6124552" cy="3103472"/>
          </p:xfrm>
          <a:graphic>
            <a:graphicData uri="http://schemas.openxmlformats.org/drawingml/2006/chart">
              <c:chart xmlns:c="http://schemas.openxmlformats.org/drawingml/2006/chart" xmlns:r="http://schemas.openxmlformats.org/officeDocument/2006/relationships" r:id="rId7"/>
            </a:graphicData>
          </a:graphic>
        </p:graphicFrame>
        <p:sp>
          <p:nvSpPr>
            <p:cNvPr id="15" name="Pfeil: nach rechts 14">
              <a:extLst>
                <a:ext uri="{FF2B5EF4-FFF2-40B4-BE49-F238E27FC236}">
                  <a16:creationId xmlns:a16="http://schemas.microsoft.com/office/drawing/2014/main" id="{CD50742D-B2B0-0111-59C7-FDDF843FC3E2}"/>
                </a:ext>
              </a:extLst>
            </p:cNvPr>
            <p:cNvSpPr/>
            <p:nvPr/>
          </p:nvSpPr>
          <p:spPr>
            <a:xfrm>
              <a:off x="7721872" y="2789540"/>
              <a:ext cx="1478349"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9%</a:t>
              </a:r>
            </a:p>
          </p:txBody>
        </p:sp>
        <p:sp>
          <p:nvSpPr>
            <p:cNvPr id="16" name="Textfeld 15">
              <a:extLst>
                <a:ext uri="{FF2B5EF4-FFF2-40B4-BE49-F238E27FC236}">
                  <a16:creationId xmlns:a16="http://schemas.microsoft.com/office/drawing/2014/main" id="{4BC32656-277D-BDAE-490F-22D54C5BBD29}"/>
                </a:ext>
              </a:extLst>
            </p:cNvPr>
            <p:cNvSpPr txBox="1"/>
            <p:nvPr/>
          </p:nvSpPr>
          <p:spPr>
            <a:xfrm>
              <a:off x="9367145" y="3012409"/>
              <a:ext cx="1694577" cy="369332"/>
            </a:xfrm>
            <a:prstGeom prst="rect">
              <a:avLst/>
            </a:prstGeom>
            <a:noFill/>
          </p:spPr>
          <p:txBody>
            <a:bodyPr wrap="square" rtlCol="0">
              <a:spAutoFit/>
            </a:bodyPr>
            <a:lstStyle/>
            <a:p>
              <a:r>
                <a:rPr lang="de-DE" dirty="0"/>
                <a:t>Kommunikation</a:t>
              </a:r>
            </a:p>
          </p:txBody>
        </p:sp>
        <p:sp>
          <p:nvSpPr>
            <p:cNvPr id="19" name="Pfeil: nach links 18">
              <a:extLst>
                <a:ext uri="{FF2B5EF4-FFF2-40B4-BE49-F238E27FC236}">
                  <a16:creationId xmlns:a16="http://schemas.microsoft.com/office/drawing/2014/main" id="{C164042B-AA6E-6616-38BA-203B36927F6D}"/>
                </a:ext>
              </a:extLst>
            </p:cNvPr>
            <p:cNvSpPr/>
            <p:nvPr/>
          </p:nvSpPr>
          <p:spPr>
            <a:xfrm>
              <a:off x="2633899" y="2789539"/>
              <a:ext cx="1479600" cy="813600"/>
            </a:xfrm>
            <a:prstGeom prst="leftArrow">
              <a:avLst/>
            </a:prstGeom>
            <a:solidFill>
              <a:srgbClr val="373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BFF2144-E62E-58A1-5104-B5CB81074685}"/>
                </a:ext>
              </a:extLst>
            </p:cNvPr>
            <p:cNvSpPr txBox="1"/>
            <p:nvPr/>
          </p:nvSpPr>
          <p:spPr>
            <a:xfrm>
              <a:off x="798710" y="2873173"/>
              <a:ext cx="1793244" cy="646331"/>
            </a:xfrm>
            <a:prstGeom prst="rect">
              <a:avLst/>
            </a:prstGeom>
            <a:noFill/>
          </p:spPr>
          <p:txBody>
            <a:bodyPr wrap="square" rtlCol="0">
              <a:spAutoFit/>
            </a:bodyPr>
            <a:lstStyle/>
            <a:p>
              <a:r>
                <a:rPr lang="de-DE" dirty="0"/>
                <a:t>Passwort + Aktivierungscode</a:t>
              </a:r>
            </a:p>
          </p:txBody>
        </p:sp>
        <p:sp>
          <p:nvSpPr>
            <p:cNvPr id="21" name="Textfeld 20">
              <a:extLst>
                <a:ext uri="{FF2B5EF4-FFF2-40B4-BE49-F238E27FC236}">
                  <a16:creationId xmlns:a16="http://schemas.microsoft.com/office/drawing/2014/main" id="{94A6B2C2-DAD4-71A1-34EA-8A3EC8B70CAF}"/>
                </a:ext>
              </a:extLst>
            </p:cNvPr>
            <p:cNvSpPr txBox="1"/>
            <p:nvPr/>
          </p:nvSpPr>
          <p:spPr>
            <a:xfrm>
              <a:off x="2991779" y="3012409"/>
              <a:ext cx="1079775" cy="369332"/>
            </a:xfrm>
            <a:prstGeom prst="rect">
              <a:avLst/>
            </a:prstGeom>
            <a:noFill/>
          </p:spPr>
          <p:txBody>
            <a:bodyPr wrap="square" rtlCol="0">
              <a:spAutoFit/>
            </a:bodyPr>
            <a:lstStyle/>
            <a:p>
              <a:r>
                <a:rPr lang="de-DE" dirty="0"/>
                <a:t>Ca. 11%</a:t>
              </a:r>
            </a:p>
          </p:txBody>
        </p:sp>
      </p:grpSp>
      <p:sp>
        <p:nvSpPr>
          <p:cNvPr id="23" name="Pfeil: nach links 22">
            <a:extLst>
              <a:ext uri="{FF2B5EF4-FFF2-40B4-BE49-F238E27FC236}">
                <a16:creationId xmlns:a16="http://schemas.microsoft.com/office/drawing/2014/main" id="{C6E67BFC-4F40-E2E3-E119-DD82C226EEAA}"/>
              </a:ext>
            </a:extLst>
          </p:cNvPr>
          <p:cNvSpPr/>
          <p:nvPr/>
        </p:nvSpPr>
        <p:spPr>
          <a:xfrm rot="16200000">
            <a:off x="5655873" y="3768521"/>
            <a:ext cx="878171" cy="813600"/>
          </a:xfrm>
          <a:prstGeom prst="leftArrow">
            <a:avLst/>
          </a:prstGeom>
          <a:solidFill>
            <a:srgbClr val="373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55A97B01-DA13-A9DE-51EA-B6996B089D6E}"/>
              </a:ext>
            </a:extLst>
          </p:cNvPr>
          <p:cNvSpPr txBox="1"/>
          <p:nvPr/>
        </p:nvSpPr>
        <p:spPr>
          <a:xfrm>
            <a:off x="6641055" y="3994772"/>
            <a:ext cx="1079775" cy="369332"/>
          </a:xfrm>
          <a:prstGeom prst="rect">
            <a:avLst/>
          </a:prstGeom>
          <a:noFill/>
        </p:spPr>
        <p:txBody>
          <a:bodyPr wrap="square" rtlCol="0">
            <a:spAutoFit/>
          </a:bodyPr>
          <a:lstStyle/>
          <a:p>
            <a:r>
              <a:rPr lang="de-DE" dirty="0"/>
              <a:t>Ca. 17%</a:t>
            </a:r>
          </a:p>
        </p:txBody>
      </p:sp>
      <p:sp>
        <p:nvSpPr>
          <p:cNvPr id="25" name="Textfeld 24">
            <a:extLst>
              <a:ext uri="{FF2B5EF4-FFF2-40B4-BE49-F238E27FC236}">
                <a16:creationId xmlns:a16="http://schemas.microsoft.com/office/drawing/2014/main" id="{CA955A47-79D5-870A-2119-706D9F00C2DE}"/>
              </a:ext>
            </a:extLst>
          </p:cNvPr>
          <p:cNvSpPr txBox="1"/>
          <p:nvPr/>
        </p:nvSpPr>
        <p:spPr>
          <a:xfrm>
            <a:off x="5198336" y="4658304"/>
            <a:ext cx="1793244" cy="369332"/>
          </a:xfrm>
          <a:prstGeom prst="rect">
            <a:avLst/>
          </a:prstGeom>
          <a:noFill/>
        </p:spPr>
        <p:txBody>
          <a:bodyPr wrap="square" rtlCol="0">
            <a:spAutoFit/>
          </a:bodyPr>
          <a:lstStyle/>
          <a:p>
            <a:pPr algn="ctr"/>
            <a:r>
              <a:rPr lang="de-DE" dirty="0"/>
              <a:t>Datenbank</a:t>
            </a:r>
          </a:p>
        </p:txBody>
      </p:sp>
    </p:spTree>
    <p:extLst>
      <p:ext uri="{BB962C8B-B14F-4D97-AF65-F5344CB8AC3E}">
        <p14:creationId xmlns:p14="http://schemas.microsoft.com/office/powerpoint/2010/main" val="421576141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Fazit</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35</a:t>
            </a:fld>
            <a:endParaRPr lang="de-DE"/>
          </a:p>
        </p:txBody>
      </p:sp>
      <p:graphicFrame>
        <p:nvGraphicFramePr>
          <p:cNvPr id="9" name="Diagramm 8">
            <a:extLst>
              <a:ext uri="{FF2B5EF4-FFF2-40B4-BE49-F238E27FC236}">
                <a16:creationId xmlns:a16="http://schemas.microsoft.com/office/drawing/2014/main" id="{9C4930A8-22E5-4CAE-900E-325DE46D9EAE}"/>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uppieren 4">
            <a:extLst>
              <a:ext uri="{FF2B5EF4-FFF2-40B4-BE49-F238E27FC236}">
                <a16:creationId xmlns:a16="http://schemas.microsoft.com/office/drawing/2014/main" id="{568BA4E2-A05A-6B17-FE82-B00325FA5495}"/>
              </a:ext>
            </a:extLst>
          </p:cNvPr>
          <p:cNvGrpSpPr/>
          <p:nvPr/>
        </p:nvGrpSpPr>
        <p:grpSpPr>
          <a:xfrm>
            <a:off x="331506" y="2728578"/>
            <a:ext cx="11528988" cy="741815"/>
            <a:chOff x="112149" y="2905527"/>
            <a:chExt cx="11528988" cy="741815"/>
          </a:xfrm>
        </p:grpSpPr>
        <p:sp>
          <p:nvSpPr>
            <p:cNvPr id="2" name="Rechteck: abgerundete Ecken 1">
              <a:extLst>
                <a:ext uri="{FF2B5EF4-FFF2-40B4-BE49-F238E27FC236}">
                  <a16:creationId xmlns:a16="http://schemas.microsoft.com/office/drawing/2014/main" id="{1337508A-F77B-BD1D-A833-20465354213A}"/>
                </a:ext>
              </a:extLst>
            </p:cNvPr>
            <p:cNvSpPr/>
            <p:nvPr/>
          </p:nvSpPr>
          <p:spPr>
            <a:xfrm>
              <a:off x="112149" y="2905527"/>
              <a:ext cx="3672349" cy="737419"/>
            </a:xfrm>
            <a:prstGeom prst="roundRect">
              <a:avLst/>
            </a:prstGeom>
            <a:solidFill>
              <a:srgbClr val="78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Zugriffsbeschränkung</a:t>
              </a:r>
            </a:p>
          </p:txBody>
        </p:sp>
        <p:sp>
          <p:nvSpPr>
            <p:cNvPr id="3" name="Rechteck: abgerundete Ecken 2">
              <a:extLst>
                <a:ext uri="{FF2B5EF4-FFF2-40B4-BE49-F238E27FC236}">
                  <a16:creationId xmlns:a16="http://schemas.microsoft.com/office/drawing/2014/main" id="{B0645079-B59D-F1D9-0A67-32D892B410C6}"/>
                </a:ext>
              </a:extLst>
            </p:cNvPr>
            <p:cNvSpPr/>
            <p:nvPr/>
          </p:nvSpPr>
          <p:spPr>
            <a:xfrm>
              <a:off x="4040468" y="2909923"/>
              <a:ext cx="3672349" cy="737419"/>
            </a:xfrm>
            <a:prstGeom prst="roundRect">
              <a:avLst/>
            </a:prstGeom>
            <a:solidFill>
              <a:srgbClr val="78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Logging</a:t>
              </a:r>
              <a:endParaRPr lang="de-DE" dirty="0"/>
            </a:p>
          </p:txBody>
        </p:sp>
        <p:sp>
          <p:nvSpPr>
            <p:cNvPr id="4" name="Rechteck: abgerundete Ecken 3">
              <a:extLst>
                <a:ext uri="{FF2B5EF4-FFF2-40B4-BE49-F238E27FC236}">
                  <a16:creationId xmlns:a16="http://schemas.microsoft.com/office/drawing/2014/main" id="{CE8E4490-9897-D9E2-FD8A-C7D576C83365}"/>
                </a:ext>
              </a:extLst>
            </p:cNvPr>
            <p:cNvSpPr/>
            <p:nvPr/>
          </p:nvSpPr>
          <p:spPr>
            <a:xfrm>
              <a:off x="7968788" y="2905989"/>
              <a:ext cx="3672349" cy="737419"/>
            </a:xfrm>
            <a:prstGeom prst="roundRect">
              <a:avLst/>
            </a:prstGeom>
            <a:solidFill>
              <a:srgbClr val="78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Integritätsprüfung</a:t>
              </a:r>
            </a:p>
          </p:txBody>
        </p:sp>
      </p:grpSp>
    </p:spTree>
    <p:extLst>
      <p:ext uri="{BB962C8B-B14F-4D97-AF65-F5344CB8AC3E}">
        <p14:creationId xmlns:p14="http://schemas.microsoft.com/office/powerpoint/2010/main" val="6589686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4</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Funktionsweise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3178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Datenbank</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dirty="0"/>
              <a:t>Mögliche Angriffe</a:t>
            </a:r>
          </a:p>
          <a:p>
            <a:pPr marL="0" indent="0" rtl="0">
              <a:lnSpc>
                <a:spcPct val="100000"/>
              </a:lnSpc>
              <a:buNone/>
            </a:pPr>
            <a:r>
              <a:rPr lang="de-DE" dirty="0"/>
              <a:t>CWSS-Bepunktung</a:t>
            </a:r>
            <a:endParaRPr lang="de-DE" kern="1200" dirty="0">
              <a:latin typeface="+mn-lt"/>
              <a:ea typeface="+mn-ea"/>
              <a:cs typeface="+mn-cs"/>
            </a:endParaRP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5</a:t>
            </a:fld>
            <a:endParaRPr lang="de-DE"/>
          </a:p>
        </p:txBody>
      </p:sp>
      <p:pic>
        <p:nvPicPr>
          <p:cNvPr id="3" name="Grafik 2" descr="Datenbank mit einfarbiger Füllung">
            <a:extLst>
              <a:ext uri="{FF2B5EF4-FFF2-40B4-BE49-F238E27FC236}">
                <a16:creationId xmlns:a16="http://schemas.microsoft.com/office/drawing/2014/main" id="{36E65CAC-504F-D162-EE1D-EC35D6A62A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2276" y="2647331"/>
            <a:ext cx="914400" cy="781665"/>
          </a:xfrm>
          <a:prstGeom prst="rect">
            <a:avLst/>
          </a:prstGeom>
        </p:spPr>
      </p:pic>
    </p:spTree>
    <p:extLst>
      <p:ext uri="{BB962C8B-B14F-4D97-AF65-F5344CB8AC3E}">
        <p14:creationId xmlns:p14="http://schemas.microsoft.com/office/powerpoint/2010/main" val="5600218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6</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hteck: abgerundete Ecken 5">
            <a:extLst>
              <a:ext uri="{FF2B5EF4-FFF2-40B4-BE49-F238E27FC236}">
                <a16:creationId xmlns:a16="http://schemas.microsoft.com/office/drawing/2014/main" id="{0F54F8DD-EABD-9B7D-C31F-D5DDCF479012}"/>
              </a:ext>
            </a:extLst>
          </p:cNvPr>
          <p:cNvSpPr/>
          <p:nvPr/>
        </p:nvSpPr>
        <p:spPr>
          <a:xfrm>
            <a:off x="587476"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Synchronisation</a:t>
            </a:r>
          </a:p>
        </p:txBody>
      </p:sp>
      <p:sp>
        <p:nvSpPr>
          <p:cNvPr id="7" name="Rechteck: abgerundete Ecken 6">
            <a:extLst>
              <a:ext uri="{FF2B5EF4-FFF2-40B4-BE49-F238E27FC236}">
                <a16:creationId xmlns:a16="http://schemas.microsoft.com/office/drawing/2014/main" id="{8C7E4067-86A4-818B-5718-3B117D17D8DE}"/>
              </a:ext>
            </a:extLst>
          </p:cNvPr>
          <p:cNvSpPr/>
          <p:nvPr/>
        </p:nvSpPr>
        <p:spPr>
          <a:xfrm>
            <a:off x="3531119" y="3645501"/>
            <a:ext cx="5278438" cy="1135658"/>
          </a:xfrm>
          <a:prstGeom prst="roundRect">
            <a:avLst/>
          </a:prstGeom>
          <a:solidFill>
            <a:srgbClr val="12B1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 SQL- Injection !</a:t>
            </a:r>
          </a:p>
        </p:txBody>
      </p:sp>
      <p:sp>
        <p:nvSpPr>
          <p:cNvPr id="8" name="Rechteck: abgerundete Ecken 7">
            <a:extLst>
              <a:ext uri="{FF2B5EF4-FFF2-40B4-BE49-F238E27FC236}">
                <a16:creationId xmlns:a16="http://schemas.microsoft.com/office/drawing/2014/main" id="{64A420C2-8B26-5CCC-CCCE-E3C6C6E4C5DE}"/>
              </a:ext>
            </a:extLst>
          </p:cNvPr>
          <p:cNvSpPr/>
          <p:nvPr/>
        </p:nvSpPr>
        <p:spPr>
          <a:xfrm>
            <a:off x="4334164"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Verschlüsselung</a:t>
            </a:r>
          </a:p>
        </p:txBody>
      </p:sp>
      <p:sp>
        <p:nvSpPr>
          <p:cNvPr id="10" name="Rechteck: abgerundete Ecken 9">
            <a:extLst>
              <a:ext uri="{FF2B5EF4-FFF2-40B4-BE49-F238E27FC236}">
                <a16:creationId xmlns:a16="http://schemas.microsoft.com/office/drawing/2014/main" id="{2DA397BC-660F-DBC0-7E66-B9131908FE8F}"/>
              </a:ext>
            </a:extLst>
          </p:cNvPr>
          <p:cNvSpPr/>
          <p:nvPr/>
        </p:nvSpPr>
        <p:spPr>
          <a:xfrm>
            <a:off x="8080852"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Datenbank ungesichert</a:t>
            </a:r>
          </a:p>
        </p:txBody>
      </p:sp>
    </p:spTree>
    <p:extLst>
      <p:ext uri="{BB962C8B-B14F-4D97-AF65-F5344CB8AC3E}">
        <p14:creationId xmlns:p14="http://schemas.microsoft.com/office/powerpoint/2010/main" val="1062519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SQL-</a:t>
            </a:r>
            <a:r>
              <a:rPr lang="de-DE" dirty="0" err="1"/>
              <a:t>Injection</a:t>
            </a:r>
            <a:endParaRPr lang="de-DE" dirty="0"/>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7</a:t>
            </a:fld>
            <a:endParaRPr lang="de-DE"/>
          </a:p>
        </p:txBody>
      </p:sp>
      <p:sp>
        <p:nvSpPr>
          <p:cNvPr id="3" name="Freihandform: Form 2">
            <a:extLst>
              <a:ext uri="{FF2B5EF4-FFF2-40B4-BE49-F238E27FC236}">
                <a16:creationId xmlns:a16="http://schemas.microsoft.com/office/drawing/2014/main" id="{1219C785-4A7E-EA84-8A52-06A4C69C4ABA}"/>
              </a:ext>
            </a:extLst>
          </p:cNvPr>
          <p:cNvSpPr/>
          <p:nvPr/>
        </p:nvSpPr>
        <p:spPr>
          <a:xfrm>
            <a:off x="1562174" y="3230006"/>
            <a:ext cx="3021667"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9"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4" name="Freihandform: Form 3">
            <a:extLst>
              <a:ext uri="{FF2B5EF4-FFF2-40B4-BE49-F238E27FC236}">
                <a16:creationId xmlns:a16="http://schemas.microsoft.com/office/drawing/2014/main" id="{D9E6F068-E9D4-2D72-55F9-0D6FD0B996F3}"/>
              </a:ext>
            </a:extLst>
          </p:cNvPr>
          <p:cNvSpPr/>
          <p:nvPr/>
        </p:nvSpPr>
        <p:spPr>
          <a:xfrm>
            <a:off x="554953"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5" name="Gerader Verbinder 4">
            <a:extLst>
              <a:ext uri="{FF2B5EF4-FFF2-40B4-BE49-F238E27FC236}">
                <a16:creationId xmlns:a16="http://schemas.microsoft.com/office/drawing/2014/main" id="{F68A2E51-2104-BDCF-4F06-542FFF82EE89}"/>
              </a:ext>
            </a:extLst>
          </p:cNvPr>
          <p:cNvSpPr/>
          <p:nvPr/>
        </p:nvSpPr>
        <p:spPr>
          <a:xfrm>
            <a:off x="3036447" y="2911617"/>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0" name="Ellipse 9">
            <a:extLst>
              <a:ext uri="{FF2B5EF4-FFF2-40B4-BE49-F238E27FC236}">
                <a16:creationId xmlns:a16="http://schemas.microsoft.com/office/drawing/2014/main" id="{08E3E97E-0477-A5BA-A11E-BA544093D1D5}"/>
              </a:ext>
            </a:extLst>
          </p:cNvPr>
          <p:cNvSpPr/>
          <p:nvPr/>
        </p:nvSpPr>
        <p:spPr>
          <a:xfrm>
            <a:off x="3033210" y="2832020"/>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Freihandform: Form 10">
            <a:extLst>
              <a:ext uri="{FF2B5EF4-FFF2-40B4-BE49-F238E27FC236}">
                <a16:creationId xmlns:a16="http://schemas.microsoft.com/office/drawing/2014/main" id="{F08D86A4-8993-80E4-A8F3-BA35C2115946}"/>
              </a:ext>
            </a:extLst>
          </p:cNvPr>
          <p:cNvSpPr/>
          <p:nvPr/>
        </p:nvSpPr>
        <p:spPr>
          <a:xfrm>
            <a:off x="4583842" y="3230006"/>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2" name="Freihandform: Form 11">
            <a:extLst>
              <a:ext uri="{FF2B5EF4-FFF2-40B4-BE49-F238E27FC236}">
                <a16:creationId xmlns:a16="http://schemas.microsoft.com/office/drawing/2014/main" id="{4D7282EA-8B24-CC5A-0CCD-0F7FCB3DCC6B}"/>
              </a:ext>
            </a:extLst>
          </p:cNvPr>
          <p:cNvSpPr/>
          <p:nvPr/>
        </p:nvSpPr>
        <p:spPr>
          <a:xfrm>
            <a:off x="3576619" y="402597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3" name="Gerader Verbinder 12">
            <a:extLst>
              <a:ext uri="{FF2B5EF4-FFF2-40B4-BE49-F238E27FC236}">
                <a16:creationId xmlns:a16="http://schemas.microsoft.com/office/drawing/2014/main" id="{712EDC5E-4BCB-0F27-9B88-46BB9AEA1CCD}"/>
              </a:ext>
            </a:extLst>
          </p:cNvPr>
          <p:cNvSpPr/>
          <p:nvPr/>
        </p:nvSpPr>
        <p:spPr>
          <a:xfrm>
            <a:off x="6094675"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4" name="Ellipse 13">
            <a:extLst>
              <a:ext uri="{FF2B5EF4-FFF2-40B4-BE49-F238E27FC236}">
                <a16:creationId xmlns:a16="http://schemas.microsoft.com/office/drawing/2014/main" id="{B3BC1332-AE45-F730-58ED-E27B4ABAB9F9}"/>
              </a:ext>
            </a:extLst>
          </p:cNvPr>
          <p:cNvSpPr/>
          <p:nvPr/>
        </p:nvSpPr>
        <p:spPr>
          <a:xfrm>
            <a:off x="6054876" y="3946382"/>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15" name="Freihandform: Form 14">
            <a:extLst>
              <a:ext uri="{FF2B5EF4-FFF2-40B4-BE49-F238E27FC236}">
                <a16:creationId xmlns:a16="http://schemas.microsoft.com/office/drawing/2014/main" id="{3C93BEE7-3B7A-C4EB-A997-474556675FFD}"/>
              </a:ext>
            </a:extLst>
          </p:cNvPr>
          <p:cNvSpPr/>
          <p:nvPr/>
        </p:nvSpPr>
        <p:spPr>
          <a:xfrm>
            <a:off x="7605509" y="3230006"/>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dirty="0"/>
              <a:t>Parameterbindung</a:t>
            </a:r>
            <a:endParaRPr lang="de-DE" sz="1800" kern="1200" dirty="0">
              <a:latin typeface="+mn-lt"/>
            </a:endParaRPr>
          </a:p>
        </p:txBody>
      </p:sp>
      <p:sp>
        <p:nvSpPr>
          <p:cNvPr id="16" name="Freihandform: Form 15">
            <a:extLst>
              <a:ext uri="{FF2B5EF4-FFF2-40B4-BE49-F238E27FC236}">
                <a16:creationId xmlns:a16="http://schemas.microsoft.com/office/drawing/2014/main" id="{60211492-78A4-C851-C56A-DDBA618BAE55}"/>
              </a:ext>
            </a:extLst>
          </p:cNvPr>
          <p:cNvSpPr/>
          <p:nvPr/>
        </p:nvSpPr>
        <p:spPr>
          <a:xfrm>
            <a:off x="6598286"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17" name="Gerader Verbinder 16">
            <a:extLst>
              <a:ext uri="{FF2B5EF4-FFF2-40B4-BE49-F238E27FC236}">
                <a16:creationId xmlns:a16="http://schemas.microsoft.com/office/drawing/2014/main" id="{C1EB89F0-6843-1897-F310-0AE8937A915A}"/>
              </a:ext>
            </a:extLst>
          </p:cNvPr>
          <p:cNvSpPr/>
          <p:nvPr/>
        </p:nvSpPr>
        <p:spPr>
          <a:xfrm>
            <a:off x="9116342" y="2911617"/>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8" name="Ellipse 17">
            <a:extLst>
              <a:ext uri="{FF2B5EF4-FFF2-40B4-BE49-F238E27FC236}">
                <a16:creationId xmlns:a16="http://schemas.microsoft.com/office/drawing/2014/main" id="{6A819365-E7F5-E995-D93B-B5A2911D0224}"/>
              </a:ext>
            </a:extLst>
          </p:cNvPr>
          <p:cNvSpPr/>
          <p:nvPr/>
        </p:nvSpPr>
        <p:spPr>
          <a:xfrm>
            <a:off x="9076542" y="2832020"/>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123216615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286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8</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203548476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1209818147"/>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Registrierung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917730936"/>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Löscht Tabelle Spieler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graphicFrame>
        <p:nvGraphicFramePr>
          <p:cNvPr id="12" name="Tabelle 11">
            <a:extLst>
              <a:ext uri="{FF2B5EF4-FFF2-40B4-BE49-F238E27FC236}">
                <a16:creationId xmlns:a16="http://schemas.microsoft.com/office/drawing/2014/main" id="{0C218539-D99F-05A4-5855-7382308D9C4C}"/>
              </a:ext>
            </a:extLst>
          </p:cNvPr>
          <p:cNvGraphicFramePr>
            <a:graphicFrameLocks noGrp="1"/>
          </p:cNvGraphicFramePr>
          <p:nvPr>
            <p:extLst>
              <p:ext uri="{D42A27DB-BD31-4B8C-83A1-F6EECF244321}">
                <p14:modId xmlns:p14="http://schemas.microsoft.com/office/powerpoint/2010/main" val="1181691194"/>
              </p:ext>
            </p:extLst>
          </p:nvPr>
        </p:nvGraphicFramePr>
        <p:xfrm>
          <a:off x="530867" y="3628420"/>
          <a:ext cx="11090274" cy="128524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1 = 1; UPDATE Spieler SET siege = 1000 WHERE </a:t>
                      </a:r>
                      <a:r>
                        <a:rPr lang="de-DE" b="0" dirty="0" err="1">
                          <a:solidFill>
                            <a:schemeClr val="tx1"/>
                          </a:solidFill>
                        </a:rPr>
                        <a:t>nutzername</a:t>
                      </a:r>
                      <a:r>
                        <a:rPr lang="de-DE" b="0" dirty="0">
                          <a:solidFill>
                            <a:schemeClr val="tx1"/>
                          </a:solidFill>
                        </a:rPr>
                        <a:t> = '</a:t>
                      </a:r>
                      <a:r>
                        <a:rPr lang="de-DE" b="0" dirty="0" err="1">
                          <a:solidFill>
                            <a:schemeClr val="tx1"/>
                          </a:solidFill>
                        </a:rPr>
                        <a:t>c.joiko</a:t>
                      </a:r>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Setzt Anzahl Siege mit Nutzernamen '</a:t>
                      </a:r>
                      <a:r>
                        <a:rPr lang="de-DE" b="0" dirty="0" err="1">
                          <a:solidFill>
                            <a:schemeClr val="tx1"/>
                          </a:solidFill>
                        </a:rPr>
                        <a:t>c.joiko</a:t>
                      </a:r>
                      <a:r>
                        <a:rPr lang="de-DE" b="0" dirty="0">
                          <a:solidFill>
                            <a:schemeClr val="tx1"/>
                          </a:solidFill>
                        </a:rPr>
                        <a:t>' auf 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496947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9</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66701113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1700897513"/>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Anmeldung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2706801001"/>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Login mit erstem Spieler in Datenbank</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60030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{A0030F74-B987-4AB0-B8B5-F0BB38A553A6}tf33713516_win32</Template>
  <TotalTime>0</TotalTime>
  <Words>978</Words>
  <Application>Microsoft Office PowerPoint</Application>
  <PresentationFormat>Breitbild</PresentationFormat>
  <Paragraphs>432</Paragraphs>
  <Slides>35</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35</vt:i4>
      </vt:variant>
    </vt:vector>
  </HeadingPairs>
  <TitlesOfParts>
    <vt:vector size="42" baseType="lpstr">
      <vt:lpstr>Arial</vt:lpstr>
      <vt:lpstr>Calibri</vt:lpstr>
      <vt:lpstr>Cambria Math</vt:lpstr>
      <vt:lpstr>Gill Sans MT</vt:lpstr>
      <vt:lpstr>Symbol</vt:lpstr>
      <vt:lpstr>Walbaum Display</vt:lpstr>
      <vt:lpstr>3DFloatVTI</vt:lpstr>
      <vt:lpstr>PowerPoint-Präsentation</vt:lpstr>
      <vt:lpstr>Agenda</vt:lpstr>
      <vt:lpstr>Einleitung</vt:lpstr>
      <vt:lpstr>Einleitung</vt:lpstr>
      <vt:lpstr>Datenbank</vt:lpstr>
      <vt:lpstr>Mögliche Angriffe</vt:lpstr>
      <vt:lpstr>SQL-Injection</vt:lpstr>
      <vt:lpstr>SQL-Injection</vt:lpstr>
      <vt:lpstr>SQL-Injection</vt:lpstr>
      <vt:lpstr>Live SQL-Injection</vt:lpstr>
      <vt:lpstr>Live SQL-Injection</vt:lpstr>
      <vt:lpstr>Live SQL-Injection</vt:lpstr>
      <vt:lpstr>CWSS-Score</vt:lpstr>
      <vt:lpstr>CWSS-Score</vt:lpstr>
      <vt:lpstr>Beheben der Schwachstellen</vt:lpstr>
      <vt:lpstr>Passwort + Aktivierungscode</vt:lpstr>
      <vt:lpstr>Mögliche Angriffe</vt:lpstr>
      <vt:lpstr>Brute Force</vt:lpstr>
      <vt:lpstr>Brute Force</vt:lpstr>
      <vt:lpstr>Brute Force</vt:lpstr>
      <vt:lpstr>CWSS-Score</vt:lpstr>
      <vt:lpstr>CWSS Score </vt:lpstr>
      <vt:lpstr>Beheben der Schwächen</vt:lpstr>
      <vt:lpstr>Kommunikation</vt:lpstr>
      <vt:lpstr>Mögliche Angriffe</vt:lpstr>
      <vt:lpstr>Man-in-the-Middle-Attacke</vt:lpstr>
      <vt:lpstr>Denial-of-Service-Angriff</vt:lpstr>
      <vt:lpstr>Denial-of-Service-Angriff</vt:lpstr>
      <vt:lpstr>Denial-of-Service-Angriff</vt:lpstr>
      <vt:lpstr>CWSS-Score</vt:lpstr>
      <vt:lpstr>CWSS-Score</vt:lpstr>
      <vt:lpstr>Beheben der Schwachstellen</vt:lpstr>
      <vt:lpstr>Fazit</vt:lpstr>
      <vt:lpstr>Fazit</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Hagengruber</dc:creator>
  <cp:lastModifiedBy>Florian Hagengruber</cp:lastModifiedBy>
  <cp:revision>29</cp:revision>
  <dcterms:created xsi:type="dcterms:W3CDTF">2023-01-18T09:25:10Z</dcterms:created>
  <dcterms:modified xsi:type="dcterms:W3CDTF">2023-01-20T18:12:17Z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