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57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F67F9-9C4E-4362-9F06-EEA5D71DE91B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B0314-5404-4379-B6CE-A704F6E72D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95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SQL-</a:t>
            </a:r>
            <a:r>
              <a:rPr lang="de-DE" dirty="0" err="1"/>
              <a:t>Cipher</a:t>
            </a:r>
            <a:r>
              <a:rPr lang="de-DE" dirty="0"/>
              <a:t> + Backup erwähnen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B0314-5404-4379-B6CE-A704F6E72D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7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4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5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3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47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9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19.12.2022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712968" cy="2016224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Christian </a:t>
            </a:r>
            <a:r>
              <a:rPr lang="de-DE" sz="2800" dirty="0" err="1"/>
              <a:t>Joiko</a:t>
            </a:r>
            <a:endParaRPr lang="de-DE" sz="2800" dirty="0"/>
          </a:p>
          <a:p>
            <a:pPr algn="ctr"/>
            <a:r>
              <a:rPr lang="de-DE" sz="2800" dirty="0"/>
              <a:t>Sandro Schamberger</a:t>
            </a:r>
          </a:p>
          <a:p>
            <a:pPr algn="ctr"/>
            <a:r>
              <a:rPr lang="de-DE" sz="2800" dirty="0"/>
              <a:t>Florian </a:t>
            </a:r>
            <a:r>
              <a:rPr lang="de-DE" sz="2800" dirty="0" err="1"/>
              <a:t>Hagengruber</a:t>
            </a:r>
            <a:endParaRPr lang="de-DE" sz="2800" dirty="0"/>
          </a:p>
        </p:txBody>
      </p:sp>
      <p:pic>
        <p:nvPicPr>
          <p:cNvPr id="4" name="Grafik 1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083" y="1484784"/>
            <a:ext cx="7195833" cy="1656184"/>
          </a:xfrm>
          <a:prstGeom prst="rect">
            <a:avLst/>
          </a:prstGeom>
          <a:solidFill>
            <a:schemeClr val="tx1">
              <a:alpha val="2000"/>
            </a:scheme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403" y="332387"/>
            <a:ext cx="7393787" cy="1325562"/>
          </a:xfrm>
        </p:spPr>
        <p:txBody>
          <a:bodyPr>
            <a:normAutofit/>
          </a:bodyPr>
          <a:lstStyle/>
          <a:p>
            <a:r>
              <a:rPr lang="de-DE" dirty="0"/>
              <a:t>Inhaltsverzeichnis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62C127A-6C09-FCB7-3382-9A0FF3E7476D}"/>
              </a:ext>
            </a:extLst>
          </p:cNvPr>
          <p:cNvGrpSpPr/>
          <p:nvPr/>
        </p:nvGrpSpPr>
        <p:grpSpPr>
          <a:xfrm>
            <a:off x="946404" y="1834321"/>
            <a:ext cx="6446520" cy="733886"/>
            <a:chOff x="946404" y="1834321"/>
            <a:chExt cx="6446520" cy="733886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678B282D-3C6B-428C-86BF-3195378CC8FF}"/>
                </a:ext>
              </a:extLst>
            </p:cNvPr>
            <p:cNvSpPr/>
            <p:nvPr/>
          </p:nvSpPr>
          <p:spPr>
            <a:xfrm>
              <a:off x="946404" y="1834321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5" name="Rechteck 4" descr="Lehrer">
              <a:extLst>
                <a:ext uri="{FF2B5EF4-FFF2-40B4-BE49-F238E27FC236}">
                  <a16:creationId xmlns:a16="http://schemas.microsoft.com/office/drawing/2014/main" id="{79EDD9DA-A220-10BA-204D-33F365FD73BF}"/>
                </a:ext>
              </a:extLst>
            </p:cNvPr>
            <p:cNvSpPr/>
            <p:nvPr/>
          </p:nvSpPr>
          <p:spPr>
            <a:xfrm>
              <a:off x="1168402" y="2040764"/>
              <a:ext cx="397860" cy="397860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C8BB337E-6C3D-B7BA-27C3-8EC5B7C91B2E}"/>
                </a:ext>
              </a:extLst>
            </p:cNvPr>
            <p:cNvSpPr/>
            <p:nvPr/>
          </p:nvSpPr>
          <p:spPr>
            <a:xfrm>
              <a:off x="1777759" y="1844825"/>
              <a:ext cx="5610196" cy="723382"/>
            </a:xfrm>
            <a:custGeom>
              <a:avLst/>
              <a:gdLst>
                <a:gd name="connsiteX0" fmla="*/ 0 w 5610196"/>
                <a:gd name="connsiteY0" fmla="*/ 0 h 723382"/>
                <a:gd name="connsiteX1" fmla="*/ 5610196 w 5610196"/>
                <a:gd name="connsiteY1" fmla="*/ 0 h 723382"/>
                <a:gd name="connsiteX2" fmla="*/ 5610196 w 5610196"/>
                <a:gd name="connsiteY2" fmla="*/ 723382 h 723382"/>
                <a:gd name="connsiteX3" fmla="*/ 0 w 5610196"/>
                <a:gd name="connsiteY3" fmla="*/ 723382 h 723382"/>
                <a:gd name="connsiteX4" fmla="*/ 0 w 5610196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196" h="723382">
                  <a:moveTo>
                    <a:pt x="0" y="0"/>
                  </a:moveTo>
                  <a:lnTo>
                    <a:pt x="5610196" y="0"/>
                  </a:lnTo>
                  <a:lnTo>
                    <a:pt x="5610196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Einleitung</a:t>
              </a:r>
              <a:endParaRPr lang="en-US" sz="1900" kern="12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E894554-0184-708E-1A09-84572A1043C2}"/>
              </a:ext>
            </a:extLst>
          </p:cNvPr>
          <p:cNvGrpSpPr/>
          <p:nvPr/>
        </p:nvGrpSpPr>
        <p:grpSpPr>
          <a:xfrm>
            <a:off x="946404" y="2705621"/>
            <a:ext cx="6446520" cy="756311"/>
            <a:chOff x="946404" y="2705621"/>
            <a:chExt cx="6446520" cy="756311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CEC5FB0-1DA7-EA8E-BD64-2ED422BDA175}"/>
                </a:ext>
              </a:extLst>
            </p:cNvPr>
            <p:cNvSpPr/>
            <p:nvPr/>
          </p:nvSpPr>
          <p:spPr>
            <a:xfrm>
              <a:off x="946404" y="2705621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8" name="Rechteck 7" descr="Server mit einfarbiger Füllung">
              <a:extLst>
                <a:ext uri="{FF2B5EF4-FFF2-40B4-BE49-F238E27FC236}">
                  <a16:creationId xmlns:a16="http://schemas.microsoft.com/office/drawing/2014/main" id="{D3638856-F9DC-D669-EE4A-95B6DF2D7828}"/>
                </a:ext>
              </a:extLst>
            </p:cNvPr>
            <p:cNvSpPr/>
            <p:nvPr/>
          </p:nvSpPr>
          <p:spPr>
            <a:xfrm>
              <a:off x="1168402" y="2924944"/>
              <a:ext cx="397860" cy="397860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618E622D-AFB7-E9D8-8414-8E1F0C232A25}"/>
                </a:ext>
              </a:extLst>
            </p:cNvPr>
            <p:cNvSpPr/>
            <p:nvPr/>
          </p:nvSpPr>
          <p:spPr>
            <a:xfrm>
              <a:off x="1781910" y="2738550"/>
              <a:ext cx="2900934" cy="723382"/>
            </a:xfrm>
            <a:custGeom>
              <a:avLst/>
              <a:gdLst>
                <a:gd name="connsiteX0" fmla="*/ 0 w 2900934"/>
                <a:gd name="connsiteY0" fmla="*/ 0 h 723382"/>
                <a:gd name="connsiteX1" fmla="*/ 2900934 w 2900934"/>
                <a:gd name="connsiteY1" fmla="*/ 0 h 723382"/>
                <a:gd name="connsiteX2" fmla="*/ 2900934 w 2900934"/>
                <a:gd name="connsiteY2" fmla="*/ 723382 h 723382"/>
                <a:gd name="connsiteX3" fmla="*/ 0 w 2900934"/>
                <a:gd name="connsiteY3" fmla="*/ 723382 h 723382"/>
                <a:gd name="connsiteX4" fmla="*/ 0 w 2900934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934" h="723382">
                  <a:moveTo>
                    <a:pt x="0" y="0"/>
                  </a:moveTo>
                  <a:lnTo>
                    <a:pt x="2900934" y="0"/>
                  </a:lnTo>
                  <a:lnTo>
                    <a:pt x="2900934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Datenbank</a:t>
              </a:r>
              <a:endParaRPr lang="en-US" sz="1900" kern="1200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9F90673-A5AE-637B-D578-75130CAC787A}"/>
              </a:ext>
            </a:extLst>
          </p:cNvPr>
          <p:cNvSpPr/>
          <p:nvPr/>
        </p:nvSpPr>
        <p:spPr>
          <a:xfrm>
            <a:off x="4682844" y="2738550"/>
            <a:ext cx="2709262" cy="723382"/>
          </a:xfrm>
          <a:custGeom>
            <a:avLst/>
            <a:gdLst>
              <a:gd name="connsiteX0" fmla="*/ 0 w 2709262"/>
              <a:gd name="connsiteY0" fmla="*/ 0 h 723382"/>
              <a:gd name="connsiteX1" fmla="*/ 2709262 w 2709262"/>
              <a:gd name="connsiteY1" fmla="*/ 0 h 723382"/>
              <a:gd name="connsiteX2" fmla="*/ 2709262 w 2709262"/>
              <a:gd name="connsiteY2" fmla="*/ 723382 h 723382"/>
              <a:gd name="connsiteX3" fmla="*/ 0 w 2709262"/>
              <a:gd name="connsiteY3" fmla="*/ 723382 h 723382"/>
              <a:gd name="connsiteX4" fmla="*/ 0 w 2709262"/>
              <a:gd name="connsiteY4" fmla="*/ 0 h 72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262" h="723382">
                <a:moveTo>
                  <a:pt x="0" y="0"/>
                </a:moveTo>
                <a:lnTo>
                  <a:pt x="2709262" y="0"/>
                </a:lnTo>
                <a:lnTo>
                  <a:pt x="2709262" y="723382"/>
                </a:lnTo>
                <a:lnTo>
                  <a:pt x="0" y="723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558" tIns="76558" rIns="76558" bIns="76558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Analyse der Schwächen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Mögliche Angriffe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Beheben der Schwächen</a:t>
            </a:r>
            <a:endParaRPr lang="en-US" sz="1100" kern="120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C6B5524-C63B-5B7C-9465-B184071A5CD5}"/>
              </a:ext>
            </a:extLst>
          </p:cNvPr>
          <p:cNvGrpSpPr/>
          <p:nvPr/>
        </p:nvGrpSpPr>
        <p:grpSpPr>
          <a:xfrm>
            <a:off x="946404" y="3642778"/>
            <a:ext cx="6446520" cy="723382"/>
            <a:chOff x="946404" y="3642778"/>
            <a:chExt cx="6446520" cy="723382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0F8AFD1D-4F0A-5BFA-BC69-C7CDF8F35390}"/>
                </a:ext>
              </a:extLst>
            </p:cNvPr>
            <p:cNvSpPr/>
            <p:nvPr/>
          </p:nvSpPr>
          <p:spPr>
            <a:xfrm>
              <a:off x="946404" y="3642778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hteck 15" descr="Sperren">
              <a:extLst>
                <a:ext uri="{FF2B5EF4-FFF2-40B4-BE49-F238E27FC236}">
                  <a16:creationId xmlns:a16="http://schemas.microsoft.com/office/drawing/2014/main" id="{B8E11480-7134-49C3-392F-569B184A681A}"/>
                </a:ext>
              </a:extLst>
            </p:cNvPr>
            <p:cNvSpPr/>
            <p:nvPr/>
          </p:nvSpPr>
          <p:spPr>
            <a:xfrm>
              <a:off x="1168402" y="3789040"/>
              <a:ext cx="397860" cy="397860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8BF5EE71-C4D1-C577-BB0D-1EABD76F77AD}"/>
                </a:ext>
              </a:extLst>
            </p:cNvPr>
            <p:cNvSpPr/>
            <p:nvPr/>
          </p:nvSpPr>
          <p:spPr>
            <a:xfrm>
              <a:off x="1781910" y="3642778"/>
              <a:ext cx="2900934" cy="723382"/>
            </a:xfrm>
            <a:custGeom>
              <a:avLst/>
              <a:gdLst>
                <a:gd name="connsiteX0" fmla="*/ 0 w 2900934"/>
                <a:gd name="connsiteY0" fmla="*/ 0 h 723382"/>
                <a:gd name="connsiteX1" fmla="*/ 2900934 w 2900934"/>
                <a:gd name="connsiteY1" fmla="*/ 0 h 723382"/>
                <a:gd name="connsiteX2" fmla="*/ 2900934 w 2900934"/>
                <a:gd name="connsiteY2" fmla="*/ 723382 h 723382"/>
                <a:gd name="connsiteX3" fmla="*/ 0 w 2900934"/>
                <a:gd name="connsiteY3" fmla="*/ 723382 h 723382"/>
                <a:gd name="connsiteX4" fmla="*/ 0 w 2900934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934" h="723382">
                  <a:moveTo>
                    <a:pt x="0" y="0"/>
                  </a:moveTo>
                  <a:lnTo>
                    <a:pt x="2900934" y="0"/>
                  </a:lnTo>
                  <a:lnTo>
                    <a:pt x="2900934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Passwörter + </a:t>
              </a:r>
              <a:r>
                <a:rPr lang="de-DE" sz="1900" kern="1200" baseline="0" dirty="0" err="1"/>
                <a:t>Auth.code</a:t>
              </a:r>
              <a:endParaRPr lang="en-US" sz="1900" kern="1200" dirty="0"/>
            </a:p>
          </p:txBody>
        </p:sp>
      </p:grp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8296CAB-9FC8-03D9-43BF-9318DEE89412}"/>
              </a:ext>
            </a:extLst>
          </p:cNvPr>
          <p:cNvSpPr/>
          <p:nvPr/>
        </p:nvSpPr>
        <p:spPr>
          <a:xfrm>
            <a:off x="4682844" y="3642778"/>
            <a:ext cx="2709262" cy="723382"/>
          </a:xfrm>
          <a:custGeom>
            <a:avLst/>
            <a:gdLst>
              <a:gd name="connsiteX0" fmla="*/ 0 w 2709262"/>
              <a:gd name="connsiteY0" fmla="*/ 0 h 723382"/>
              <a:gd name="connsiteX1" fmla="*/ 2709262 w 2709262"/>
              <a:gd name="connsiteY1" fmla="*/ 0 h 723382"/>
              <a:gd name="connsiteX2" fmla="*/ 2709262 w 2709262"/>
              <a:gd name="connsiteY2" fmla="*/ 723382 h 723382"/>
              <a:gd name="connsiteX3" fmla="*/ 0 w 2709262"/>
              <a:gd name="connsiteY3" fmla="*/ 723382 h 723382"/>
              <a:gd name="connsiteX4" fmla="*/ 0 w 2709262"/>
              <a:gd name="connsiteY4" fmla="*/ 0 h 72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262" h="723382">
                <a:moveTo>
                  <a:pt x="0" y="0"/>
                </a:moveTo>
                <a:lnTo>
                  <a:pt x="2709262" y="0"/>
                </a:lnTo>
                <a:lnTo>
                  <a:pt x="2709262" y="723382"/>
                </a:lnTo>
                <a:lnTo>
                  <a:pt x="0" y="723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558" tIns="76558" rIns="76558" bIns="76558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Analyse der Schwächen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Mögliche Angriffe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Beheben der Schwächen</a:t>
            </a:r>
            <a:endParaRPr lang="en-US" sz="1100" kern="12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CF019D5-9252-E551-A71A-951B4DB1B2F6}"/>
              </a:ext>
            </a:extLst>
          </p:cNvPr>
          <p:cNvGrpSpPr/>
          <p:nvPr/>
        </p:nvGrpSpPr>
        <p:grpSpPr>
          <a:xfrm>
            <a:off x="946404" y="4547006"/>
            <a:ext cx="6446520" cy="723382"/>
            <a:chOff x="946404" y="4547006"/>
            <a:chExt cx="6446520" cy="723382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1FA9751-8FAB-0814-2563-340F65E64C66}"/>
                </a:ext>
              </a:extLst>
            </p:cNvPr>
            <p:cNvSpPr/>
            <p:nvPr/>
          </p:nvSpPr>
          <p:spPr>
            <a:xfrm>
              <a:off x="946404" y="4547006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hteck 19" descr="Stecker mit einfarbiger Füllung">
              <a:extLst>
                <a:ext uri="{FF2B5EF4-FFF2-40B4-BE49-F238E27FC236}">
                  <a16:creationId xmlns:a16="http://schemas.microsoft.com/office/drawing/2014/main" id="{374CB690-C0F4-8485-E4DC-3F0CCFAF56C1}"/>
                </a:ext>
              </a:extLst>
            </p:cNvPr>
            <p:cNvSpPr/>
            <p:nvPr/>
          </p:nvSpPr>
          <p:spPr>
            <a:xfrm>
              <a:off x="1165227" y="4709767"/>
              <a:ext cx="397860" cy="397860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D1997328-A176-39A3-EC24-9CC055FFE6BC}"/>
                </a:ext>
              </a:extLst>
            </p:cNvPr>
            <p:cNvSpPr/>
            <p:nvPr/>
          </p:nvSpPr>
          <p:spPr>
            <a:xfrm>
              <a:off x="1781910" y="4547006"/>
              <a:ext cx="2900934" cy="723382"/>
            </a:xfrm>
            <a:custGeom>
              <a:avLst/>
              <a:gdLst>
                <a:gd name="connsiteX0" fmla="*/ 0 w 2900934"/>
                <a:gd name="connsiteY0" fmla="*/ 0 h 723382"/>
                <a:gd name="connsiteX1" fmla="*/ 2900934 w 2900934"/>
                <a:gd name="connsiteY1" fmla="*/ 0 h 723382"/>
                <a:gd name="connsiteX2" fmla="*/ 2900934 w 2900934"/>
                <a:gd name="connsiteY2" fmla="*/ 723382 h 723382"/>
                <a:gd name="connsiteX3" fmla="*/ 0 w 2900934"/>
                <a:gd name="connsiteY3" fmla="*/ 723382 h 723382"/>
                <a:gd name="connsiteX4" fmla="*/ 0 w 2900934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934" h="723382">
                  <a:moveTo>
                    <a:pt x="0" y="0"/>
                  </a:moveTo>
                  <a:lnTo>
                    <a:pt x="2900934" y="0"/>
                  </a:lnTo>
                  <a:lnTo>
                    <a:pt x="2900934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Verbindung</a:t>
              </a:r>
              <a:endParaRPr lang="en-US" sz="1900" kern="1200" dirty="0"/>
            </a:p>
          </p:txBody>
        </p:sp>
      </p:grp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A14B41EB-D99F-C6BF-8F60-510B9595BD65}"/>
              </a:ext>
            </a:extLst>
          </p:cNvPr>
          <p:cNvSpPr/>
          <p:nvPr/>
        </p:nvSpPr>
        <p:spPr>
          <a:xfrm>
            <a:off x="4682844" y="4547006"/>
            <a:ext cx="2709262" cy="723382"/>
          </a:xfrm>
          <a:custGeom>
            <a:avLst/>
            <a:gdLst>
              <a:gd name="connsiteX0" fmla="*/ 0 w 2709262"/>
              <a:gd name="connsiteY0" fmla="*/ 0 h 723382"/>
              <a:gd name="connsiteX1" fmla="*/ 2709262 w 2709262"/>
              <a:gd name="connsiteY1" fmla="*/ 0 h 723382"/>
              <a:gd name="connsiteX2" fmla="*/ 2709262 w 2709262"/>
              <a:gd name="connsiteY2" fmla="*/ 723382 h 723382"/>
              <a:gd name="connsiteX3" fmla="*/ 0 w 2709262"/>
              <a:gd name="connsiteY3" fmla="*/ 723382 h 723382"/>
              <a:gd name="connsiteX4" fmla="*/ 0 w 2709262"/>
              <a:gd name="connsiteY4" fmla="*/ 0 h 72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262" h="723382">
                <a:moveTo>
                  <a:pt x="0" y="0"/>
                </a:moveTo>
                <a:lnTo>
                  <a:pt x="2709262" y="0"/>
                </a:lnTo>
                <a:lnTo>
                  <a:pt x="2709262" y="723382"/>
                </a:lnTo>
                <a:lnTo>
                  <a:pt x="0" y="723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558" tIns="76558" rIns="76558" bIns="76558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Analyse der Schwächen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Mögliche Angriffe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Beheben der Schwächen</a:t>
            </a:r>
            <a:endParaRPr lang="en-US" sz="1100" kern="1200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0CA8707-6A63-D159-3C75-1F364C925438}"/>
              </a:ext>
            </a:extLst>
          </p:cNvPr>
          <p:cNvGrpSpPr/>
          <p:nvPr/>
        </p:nvGrpSpPr>
        <p:grpSpPr>
          <a:xfrm>
            <a:off x="946404" y="5451234"/>
            <a:ext cx="6446520" cy="723382"/>
            <a:chOff x="946404" y="5451234"/>
            <a:chExt cx="6446520" cy="72338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008A18E-953D-DA62-FCA6-C46804C9CC39}"/>
                </a:ext>
              </a:extLst>
            </p:cNvPr>
            <p:cNvSpPr/>
            <p:nvPr/>
          </p:nvSpPr>
          <p:spPr>
            <a:xfrm>
              <a:off x="946404" y="5451234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hteck 23" descr="Glühlampe">
              <a:extLst>
                <a:ext uri="{FF2B5EF4-FFF2-40B4-BE49-F238E27FC236}">
                  <a16:creationId xmlns:a16="http://schemas.microsoft.com/office/drawing/2014/main" id="{CED32641-D444-3BBC-289E-B7A1D7867D7D}"/>
                </a:ext>
              </a:extLst>
            </p:cNvPr>
            <p:cNvSpPr/>
            <p:nvPr/>
          </p:nvSpPr>
          <p:spPr>
            <a:xfrm>
              <a:off x="1165227" y="5613995"/>
              <a:ext cx="397860" cy="397860"/>
            </a:xfrm>
            <a:prstGeom prst="rect">
              <a:avLst/>
            </a:prstGeom>
            <a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9B3B654-5324-ACF5-25CB-8FB390E08EAC}"/>
                </a:ext>
              </a:extLst>
            </p:cNvPr>
            <p:cNvSpPr/>
            <p:nvPr/>
          </p:nvSpPr>
          <p:spPr>
            <a:xfrm>
              <a:off x="1781910" y="5451234"/>
              <a:ext cx="5610196" cy="723382"/>
            </a:xfrm>
            <a:custGeom>
              <a:avLst/>
              <a:gdLst>
                <a:gd name="connsiteX0" fmla="*/ 0 w 5610196"/>
                <a:gd name="connsiteY0" fmla="*/ 0 h 723382"/>
                <a:gd name="connsiteX1" fmla="*/ 5610196 w 5610196"/>
                <a:gd name="connsiteY1" fmla="*/ 0 h 723382"/>
                <a:gd name="connsiteX2" fmla="*/ 5610196 w 5610196"/>
                <a:gd name="connsiteY2" fmla="*/ 723382 h 723382"/>
                <a:gd name="connsiteX3" fmla="*/ 0 w 5610196"/>
                <a:gd name="connsiteY3" fmla="*/ 723382 h 723382"/>
                <a:gd name="connsiteX4" fmla="*/ 0 w 5610196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196" h="723382">
                  <a:moveTo>
                    <a:pt x="0" y="0"/>
                  </a:moveTo>
                  <a:lnTo>
                    <a:pt x="5610196" y="0"/>
                  </a:lnTo>
                  <a:lnTo>
                    <a:pt x="5610196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/>
                <a:t>Fazit</a:t>
              </a:r>
              <a:endParaRPr lang="en-US" sz="19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Digitalisierung Omnipräsent</a:t>
            </a:r>
          </a:p>
          <a:p>
            <a:endParaRPr lang="de-DE" dirty="0"/>
          </a:p>
          <a:p>
            <a:r>
              <a:rPr lang="de-DE" dirty="0"/>
              <a:t>Mangel an </a:t>
            </a:r>
            <a:r>
              <a:rPr lang="de-DE" dirty="0" err="1"/>
              <a:t>Cyber</a:t>
            </a:r>
            <a:r>
              <a:rPr lang="de-DE" dirty="0"/>
              <a:t> Security in </a:t>
            </a:r>
            <a:r>
              <a:rPr lang="de-DE" dirty="0" err="1"/>
              <a:t>Spieleentwicklerbranche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Weiterentwicklung Bonusprojekt Programmieren 2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BE2B57-CD47-284A-624C-3D849B7D2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5977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05CB37-04A1-1FCB-9B05-BBBAF39E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SQL-Injection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4E8A2D3C-54D0-3E81-C3F7-9B0B3D5C0CBA}"/>
              </a:ext>
            </a:extLst>
          </p:cNvPr>
          <p:cNvSpPr/>
          <p:nvPr/>
        </p:nvSpPr>
        <p:spPr>
          <a:xfrm>
            <a:off x="946404" y="187776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 dirty="0"/>
              <a:t>Unnötiges Verwenden von </a:t>
            </a:r>
            <a:r>
              <a:rPr lang="de-DE" sz="3400" kern="1200" baseline="0" dirty="0" err="1"/>
              <a:t>executescript</a:t>
            </a:r>
            <a:r>
              <a:rPr lang="de-DE" sz="3400" kern="1200" baseline="0" dirty="0"/>
              <a:t>()</a:t>
            </a:r>
            <a:endParaRPr lang="en-US" sz="3400" kern="1200" dirty="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3C601319-2561-66C6-C28B-AF68E7B01483}"/>
              </a:ext>
            </a:extLst>
          </p:cNvPr>
          <p:cNvSpPr/>
          <p:nvPr/>
        </p:nvSpPr>
        <p:spPr>
          <a:xfrm>
            <a:off x="946404" y="332820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 dirty="0"/>
              <a:t>Verwendung von %s-Platzhaltern</a:t>
            </a:r>
            <a:endParaRPr lang="en-US" sz="3400" kern="1200" dirty="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D250E52-8EEE-84C1-29CD-FDBF96BBFCEE}"/>
              </a:ext>
            </a:extLst>
          </p:cNvPr>
          <p:cNvSpPr/>
          <p:nvPr/>
        </p:nvSpPr>
        <p:spPr>
          <a:xfrm>
            <a:off x="946404" y="477864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/>
              <a:t>Keine Input Validation</a:t>
            </a:r>
            <a:endParaRPr lang="en-US" sz="3400" kern="1200"/>
          </a:p>
        </p:txBody>
      </p:sp>
    </p:spTree>
    <p:extLst>
      <p:ext uri="{BB962C8B-B14F-4D97-AF65-F5344CB8AC3E}">
        <p14:creationId xmlns:p14="http://schemas.microsoft.com/office/powerpoint/2010/main" val="10087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>
                <a:solidFill>
                  <a:srgbClr val="FFFFFF"/>
                </a:solidFill>
              </a:rPr>
              <a:t>Mögliche Angriffe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C70956-709F-1E5D-08B4-B30470F2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09484"/>
            <a:ext cx="5765109" cy="1273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A113F66-DC3B-8A50-890B-354A9439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10" y="1864184"/>
            <a:ext cx="5769579" cy="12464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A7D6EA1-042E-4417-3ACC-921FEA278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4" y="3219359"/>
            <a:ext cx="5780465" cy="1055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204C058-6877-EE19-CF8C-563327D8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29" y="540416"/>
            <a:ext cx="7269480" cy="689684"/>
          </a:xfrm>
        </p:spPr>
        <p:txBody>
          <a:bodyPr/>
          <a:lstStyle/>
          <a:p>
            <a:r>
              <a:rPr lang="de-DE" dirty="0"/>
              <a:t>CWSS-Score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FA2B78-D413-67AD-3C29-433781BE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232" y="3530462"/>
            <a:ext cx="4996674" cy="204656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B24273B-8FF9-5F7C-501E-83596F8790E7}"/>
              </a:ext>
            </a:extLst>
          </p:cNvPr>
          <p:cNvSpPr txBox="1"/>
          <p:nvPr/>
        </p:nvSpPr>
        <p:spPr>
          <a:xfrm>
            <a:off x="4022363" y="1914151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CWE-89 </a:t>
            </a:r>
          </a:p>
          <a:p>
            <a:pPr algn="just"/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Improper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Neutralization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Special Elements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an SQL Command ('SQL Injection')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8951CB-D73F-F636-9838-7CA0D87AEAA4}"/>
              </a:ext>
            </a:extLst>
          </p:cNvPr>
          <p:cNvSpPr txBox="1"/>
          <p:nvPr/>
        </p:nvSpPr>
        <p:spPr>
          <a:xfrm>
            <a:off x="534829" y="191861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CWE-922 </a:t>
            </a:r>
          </a:p>
          <a:p>
            <a:pPr algn="just"/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Insecure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Storage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Sensitive Information</a:t>
            </a:r>
            <a:endParaRPr lang="de-DE" dirty="0"/>
          </a:p>
        </p:txBody>
      </p:sp>
      <p:pic>
        <p:nvPicPr>
          <p:cNvPr id="9" name="Grafik 8" descr="Hinzufügen mit einfarbiger Füllung">
            <a:extLst>
              <a:ext uri="{FF2B5EF4-FFF2-40B4-BE49-F238E27FC236}">
                <a16:creationId xmlns:a16="http://schemas.microsoft.com/office/drawing/2014/main" id="{E107AC1A-BA33-B106-F050-9821974E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7520" y="192308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D048E-CEDA-35FC-F047-83AD01B1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7269480" cy="782602"/>
          </a:xfrm>
        </p:spPr>
        <p:txBody>
          <a:bodyPr/>
          <a:lstStyle/>
          <a:p>
            <a:r>
              <a:rPr lang="de-DE" dirty="0"/>
              <a:t>Beheben der Schwachstellen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43141F3-1B46-F791-C6F1-94F698F66FBB}"/>
              </a:ext>
            </a:extLst>
          </p:cNvPr>
          <p:cNvSpPr/>
          <p:nvPr/>
        </p:nvSpPr>
        <p:spPr>
          <a:xfrm>
            <a:off x="1824171" y="135099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54" tIns="126454" rIns="126454" bIns="12645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kern="1200" dirty="0" err="1"/>
              <a:t>executescript</a:t>
            </a:r>
            <a:r>
              <a:rPr lang="de-DE" sz="2300" kern="1200" dirty="0"/>
              <a:t>()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F3613B7-22DA-DEC4-29E8-93D232B89615}"/>
              </a:ext>
            </a:extLst>
          </p:cNvPr>
          <p:cNvSpPr/>
          <p:nvPr/>
        </p:nvSpPr>
        <p:spPr>
          <a:xfrm>
            <a:off x="4336833" y="1729830"/>
            <a:ext cx="472347" cy="567884"/>
          </a:xfrm>
          <a:custGeom>
            <a:avLst/>
            <a:gdLst>
              <a:gd name="connsiteX0" fmla="*/ 0 w 472347"/>
              <a:gd name="connsiteY0" fmla="*/ 113577 h 567884"/>
              <a:gd name="connsiteX1" fmla="*/ 236174 w 472347"/>
              <a:gd name="connsiteY1" fmla="*/ 113577 h 567884"/>
              <a:gd name="connsiteX2" fmla="*/ 236174 w 472347"/>
              <a:gd name="connsiteY2" fmla="*/ 0 h 567884"/>
              <a:gd name="connsiteX3" fmla="*/ 472347 w 472347"/>
              <a:gd name="connsiteY3" fmla="*/ 283942 h 567884"/>
              <a:gd name="connsiteX4" fmla="*/ 236174 w 472347"/>
              <a:gd name="connsiteY4" fmla="*/ 567884 h 567884"/>
              <a:gd name="connsiteX5" fmla="*/ 236174 w 472347"/>
              <a:gd name="connsiteY5" fmla="*/ 454307 h 567884"/>
              <a:gd name="connsiteX6" fmla="*/ 0 w 472347"/>
              <a:gd name="connsiteY6" fmla="*/ 454307 h 567884"/>
              <a:gd name="connsiteX7" fmla="*/ 0 w 472347"/>
              <a:gd name="connsiteY7" fmla="*/ 113577 h 56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347" h="567884">
                <a:moveTo>
                  <a:pt x="0" y="113577"/>
                </a:moveTo>
                <a:lnTo>
                  <a:pt x="236174" y="113577"/>
                </a:lnTo>
                <a:lnTo>
                  <a:pt x="236174" y="0"/>
                </a:lnTo>
                <a:lnTo>
                  <a:pt x="472347" y="283942"/>
                </a:lnTo>
                <a:lnTo>
                  <a:pt x="236174" y="567884"/>
                </a:lnTo>
                <a:lnTo>
                  <a:pt x="236174" y="454307"/>
                </a:lnTo>
                <a:lnTo>
                  <a:pt x="0" y="454307"/>
                </a:lnTo>
                <a:lnTo>
                  <a:pt x="0" y="1135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577" rIns="141704" bIns="11357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900" kern="120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A1DDE76-8DE8-F203-1E43-E7C8DB62AD5D}"/>
              </a:ext>
            </a:extLst>
          </p:cNvPr>
          <p:cNvSpPr/>
          <p:nvPr/>
        </p:nvSpPr>
        <p:spPr>
          <a:xfrm>
            <a:off x="4998190" y="135099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54" tIns="126454" rIns="126454" bIns="12645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kern="1200" dirty="0" err="1"/>
              <a:t>execute</a:t>
            </a:r>
            <a:r>
              <a:rPr lang="de-DE" sz="2300" kern="1200" dirty="0"/>
              <a:t>()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8B79F7A-DBC1-41AA-6252-58610C5FBE65}"/>
              </a:ext>
            </a:extLst>
          </p:cNvPr>
          <p:cNvSpPr/>
          <p:nvPr/>
        </p:nvSpPr>
        <p:spPr>
          <a:xfrm>
            <a:off x="1824171" y="276827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14" tIns="149314" rIns="149314" bIns="14931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900" kern="1200" dirty="0"/>
              <a:t>%s-Platzhalter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353CB97-B3FE-E356-7F9D-DFCD9B28322F}"/>
              </a:ext>
            </a:extLst>
          </p:cNvPr>
          <p:cNvSpPr/>
          <p:nvPr/>
        </p:nvSpPr>
        <p:spPr>
          <a:xfrm>
            <a:off x="4336833" y="3145058"/>
            <a:ext cx="485449" cy="567884"/>
          </a:xfrm>
          <a:custGeom>
            <a:avLst/>
            <a:gdLst>
              <a:gd name="connsiteX0" fmla="*/ 0 w 485449"/>
              <a:gd name="connsiteY0" fmla="*/ 113577 h 567884"/>
              <a:gd name="connsiteX1" fmla="*/ 242725 w 485449"/>
              <a:gd name="connsiteY1" fmla="*/ 113577 h 567884"/>
              <a:gd name="connsiteX2" fmla="*/ 242725 w 485449"/>
              <a:gd name="connsiteY2" fmla="*/ 0 h 567884"/>
              <a:gd name="connsiteX3" fmla="*/ 485449 w 485449"/>
              <a:gd name="connsiteY3" fmla="*/ 283942 h 567884"/>
              <a:gd name="connsiteX4" fmla="*/ 242725 w 485449"/>
              <a:gd name="connsiteY4" fmla="*/ 567884 h 567884"/>
              <a:gd name="connsiteX5" fmla="*/ 242725 w 485449"/>
              <a:gd name="connsiteY5" fmla="*/ 454307 h 567884"/>
              <a:gd name="connsiteX6" fmla="*/ 0 w 485449"/>
              <a:gd name="connsiteY6" fmla="*/ 454307 h 567884"/>
              <a:gd name="connsiteX7" fmla="*/ 0 w 485449"/>
              <a:gd name="connsiteY7" fmla="*/ 113577 h 56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449" h="567884">
                <a:moveTo>
                  <a:pt x="0" y="113577"/>
                </a:moveTo>
                <a:lnTo>
                  <a:pt x="242725" y="113577"/>
                </a:lnTo>
                <a:lnTo>
                  <a:pt x="242725" y="0"/>
                </a:lnTo>
                <a:lnTo>
                  <a:pt x="485449" y="283942"/>
                </a:lnTo>
                <a:lnTo>
                  <a:pt x="242725" y="567884"/>
                </a:lnTo>
                <a:lnTo>
                  <a:pt x="242725" y="454307"/>
                </a:lnTo>
                <a:lnTo>
                  <a:pt x="0" y="454307"/>
                </a:lnTo>
                <a:lnTo>
                  <a:pt x="0" y="1135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577" rIns="145635" bIns="11357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300" kern="120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0679FD-D8B3-22CC-CC6B-FC73B1FEEBCE}"/>
              </a:ext>
            </a:extLst>
          </p:cNvPr>
          <p:cNvSpPr/>
          <p:nvPr/>
        </p:nvSpPr>
        <p:spPr>
          <a:xfrm>
            <a:off x="5029971" y="276827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14" tIns="149314" rIns="149314" bIns="14931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900" kern="1200" dirty="0"/>
              <a:t>?-Platzhalter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363B77-9809-D1BF-79E2-8A90BD68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14" y="5039369"/>
            <a:ext cx="5399972" cy="9228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2E241E8-5495-9933-2B4B-3C4C26D46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894" y="4437112"/>
            <a:ext cx="562621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107</Words>
  <Application>Microsoft Office PowerPoint</Application>
  <PresentationFormat>Bildschirmpräsentation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Wingdings 2</vt:lpstr>
      <vt:lpstr>Aussicht</vt:lpstr>
      <vt:lpstr>PowerPoint-Präsentation</vt:lpstr>
      <vt:lpstr>Inhaltsverzeichnis</vt:lpstr>
      <vt:lpstr>Einleitung</vt:lpstr>
      <vt:lpstr>Datenbank</vt:lpstr>
      <vt:lpstr>SQL-Injection</vt:lpstr>
      <vt:lpstr>Mögliche Angriffe</vt:lpstr>
      <vt:lpstr>CWSS-Score</vt:lpstr>
      <vt:lpstr>Beheben der Schwachstellen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</dc:creator>
  <cp:lastModifiedBy>Sandro S.</cp:lastModifiedBy>
  <cp:revision>14</cp:revision>
  <dcterms:created xsi:type="dcterms:W3CDTF">2022-12-14T19:30:02Z</dcterms:created>
  <dcterms:modified xsi:type="dcterms:W3CDTF">2022-12-19T19:43:19Z</dcterms:modified>
</cp:coreProperties>
</file>