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  <p:sldId id="264" r:id="rId9"/>
    <p:sldId id="265" r:id="rId10"/>
    <p:sldId id="270" r:id="rId11"/>
    <p:sldId id="266" r:id="rId12"/>
    <p:sldId id="272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F67F9-9C4E-4362-9F06-EEA5D71DE91B}" type="datetimeFigureOut">
              <a:rPr lang="de-DE" smtClean="0"/>
              <a:t>08.01.2023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B0314-5404-4379-B6CE-A704F6E72D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95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SQL-</a:t>
            </a:r>
            <a:r>
              <a:rPr lang="de-DE" dirty="0" err="1"/>
              <a:t>Cipher</a:t>
            </a:r>
            <a:r>
              <a:rPr lang="de-DE" dirty="0"/>
              <a:t> + Backup erwähnen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B0314-5404-4379-B6CE-A704F6E72D4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773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B0314-5404-4379-B6CE-A704F6E72D4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10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6EBD23FA-E2C1-42AD-9F8D-C09890A4006B}" type="datetimeFigureOut">
              <a:rPr lang="de-DE" smtClean="0"/>
              <a:pPr/>
              <a:t>08.01.2023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42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08.01.2023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65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08.01.2023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55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08.01.2023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26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08.01.2023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837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08.01.2023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8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08.01.2023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79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08.01.2023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47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08.01.2023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86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08.01.2023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98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3FA-E2C1-42AD-9F8D-C09890A4006B}" type="datetimeFigureOut">
              <a:rPr lang="de-DE" smtClean="0"/>
              <a:pPr/>
              <a:t>08.01.2023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69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EBD23FA-E2C1-42AD-9F8D-C09890A4006B}" type="datetimeFigureOut">
              <a:rPr lang="de-DE" smtClean="0"/>
              <a:pPr/>
              <a:t>08.01.2023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BB73C76-8BBE-49E4-BF3E-4CD12BA8A4A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71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712968" cy="2016224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Christian </a:t>
            </a:r>
            <a:r>
              <a:rPr lang="de-DE" sz="2800" dirty="0" err="1"/>
              <a:t>Joiko</a:t>
            </a:r>
            <a:endParaRPr lang="de-DE" sz="2800" dirty="0"/>
          </a:p>
          <a:p>
            <a:pPr algn="ctr"/>
            <a:r>
              <a:rPr lang="de-DE" sz="2800" dirty="0"/>
              <a:t>Sandro Schamberger</a:t>
            </a:r>
          </a:p>
          <a:p>
            <a:pPr algn="ctr"/>
            <a:r>
              <a:rPr lang="de-DE" sz="2800" dirty="0"/>
              <a:t>Florian </a:t>
            </a:r>
            <a:r>
              <a:rPr lang="de-DE" sz="2800" dirty="0" err="1"/>
              <a:t>Hagengruber</a:t>
            </a:r>
            <a:endParaRPr lang="de-DE" sz="2800" dirty="0"/>
          </a:p>
        </p:txBody>
      </p:sp>
      <p:pic>
        <p:nvPicPr>
          <p:cNvPr id="4" name="Grafik 1"/>
          <p:cNvPicPr/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083" y="1484784"/>
            <a:ext cx="7195833" cy="1656184"/>
          </a:xfrm>
          <a:prstGeom prst="rect">
            <a:avLst/>
          </a:prstGeom>
          <a:solidFill>
            <a:schemeClr val="tx1">
              <a:alpha val="2000"/>
            </a:schemeClr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8BE2B57-CD47-284A-624C-3D849B7D2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3090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005CB37-04A1-1FCB-9B05-BBBAF39E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Man-in-</a:t>
            </a:r>
            <a:r>
              <a:rPr lang="de-DE" dirty="0" err="1"/>
              <a:t>the</a:t>
            </a:r>
            <a:r>
              <a:rPr lang="de-DE" dirty="0"/>
              <a:t>-Middle-Angriff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4E8A2D3C-54D0-3E81-C3F7-9B0B3D5C0CBA}"/>
              </a:ext>
            </a:extLst>
          </p:cNvPr>
          <p:cNvSpPr/>
          <p:nvPr/>
        </p:nvSpPr>
        <p:spPr>
          <a:xfrm>
            <a:off x="946404" y="1877769"/>
            <a:ext cx="6446520" cy="1352520"/>
          </a:xfrm>
          <a:custGeom>
            <a:avLst/>
            <a:gdLst>
              <a:gd name="connsiteX0" fmla="*/ 0 w 6446520"/>
              <a:gd name="connsiteY0" fmla="*/ 225425 h 1352520"/>
              <a:gd name="connsiteX1" fmla="*/ 225425 w 6446520"/>
              <a:gd name="connsiteY1" fmla="*/ 0 h 1352520"/>
              <a:gd name="connsiteX2" fmla="*/ 6221095 w 6446520"/>
              <a:gd name="connsiteY2" fmla="*/ 0 h 1352520"/>
              <a:gd name="connsiteX3" fmla="*/ 6446520 w 6446520"/>
              <a:gd name="connsiteY3" fmla="*/ 225425 h 1352520"/>
              <a:gd name="connsiteX4" fmla="*/ 6446520 w 6446520"/>
              <a:gd name="connsiteY4" fmla="*/ 1127095 h 1352520"/>
              <a:gd name="connsiteX5" fmla="*/ 6221095 w 6446520"/>
              <a:gd name="connsiteY5" fmla="*/ 1352520 h 1352520"/>
              <a:gd name="connsiteX6" fmla="*/ 225425 w 6446520"/>
              <a:gd name="connsiteY6" fmla="*/ 1352520 h 1352520"/>
              <a:gd name="connsiteX7" fmla="*/ 0 w 6446520"/>
              <a:gd name="connsiteY7" fmla="*/ 1127095 h 1352520"/>
              <a:gd name="connsiteX8" fmla="*/ 0 w 6446520"/>
              <a:gd name="connsiteY8" fmla="*/ 225425 h 135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520" h="1352520">
                <a:moveTo>
                  <a:pt x="0" y="225425"/>
                </a:moveTo>
                <a:cubicBezTo>
                  <a:pt x="0" y="100926"/>
                  <a:pt x="100926" y="0"/>
                  <a:pt x="225425" y="0"/>
                </a:cubicBezTo>
                <a:lnTo>
                  <a:pt x="6221095" y="0"/>
                </a:lnTo>
                <a:cubicBezTo>
                  <a:pt x="6345594" y="0"/>
                  <a:pt x="6446520" y="100926"/>
                  <a:pt x="6446520" y="225425"/>
                </a:cubicBezTo>
                <a:lnTo>
                  <a:pt x="6446520" y="1127095"/>
                </a:lnTo>
                <a:cubicBezTo>
                  <a:pt x="6446520" y="1251594"/>
                  <a:pt x="6345594" y="1352520"/>
                  <a:pt x="6221095" y="1352520"/>
                </a:cubicBezTo>
                <a:lnTo>
                  <a:pt x="225425" y="1352520"/>
                </a:lnTo>
                <a:cubicBezTo>
                  <a:pt x="100926" y="1352520"/>
                  <a:pt x="0" y="1251594"/>
                  <a:pt x="0" y="1127095"/>
                </a:cubicBezTo>
                <a:lnTo>
                  <a:pt x="0" y="2254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5565" tIns="195565" rIns="195565" bIns="195565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baseline="0" dirty="0"/>
              <a:t>Unverschlüsselte Übertragung</a:t>
            </a:r>
            <a:endParaRPr lang="en-US" sz="3400" kern="1200" dirty="0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3C601319-2561-66C6-C28B-AF68E7B01483}"/>
              </a:ext>
            </a:extLst>
          </p:cNvPr>
          <p:cNvSpPr/>
          <p:nvPr/>
        </p:nvSpPr>
        <p:spPr>
          <a:xfrm>
            <a:off x="946404" y="3328209"/>
            <a:ext cx="6446520" cy="1352520"/>
          </a:xfrm>
          <a:custGeom>
            <a:avLst/>
            <a:gdLst>
              <a:gd name="connsiteX0" fmla="*/ 0 w 6446520"/>
              <a:gd name="connsiteY0" fmla="*/ 225425 h 1352520"/>
              <a:gd name="connsiteX1" fmla="*/ 225425 w 6446520"/>
              <a:gd name="connsiteY1" fmla="*/ 0 h 1352520"/>
              <a:gd name="connsiteX2" fmla="*/ 6221095 w 6446520"/>
              <a:gd name="connsiteY2" fmla="*/ 0 h 1352520"/>
              <a:gd name="connsiteX3" fmla="*/ 6446520 w 6446520"/>
              <a:gd name="connsiteY3" fmla="*/ 225425 h 1352520"/>
              <a:gd name="connsiteX4" fmla="*/ 6446520 w 6446520"/>
              <a:gd name="connsiteY4" fmla="*/ 1127095 h 1352520"/>
              <a:gd name="connsiteX5" fmla="*/ 6221095 w 6446520"/>
              <a:gd name="connsiteY5" fmla="*/ 1352520 h 1352520"/>
              <a:gd name="connsiteX6" fmla="*/ 225425 w 6446520"/>
              <a:gd name="connsiteY6" fmla="*/ 1352520 h 1352520"/>
              <a:gd name="connsiteX7" fmla="*/ 0 w 6446520"/>
              <a:gd name="connsiteY7" fmla="*/ 1127095 h 1352520"/>
              <a:gd name="connsiteX8" fmla="*/ 0 w 6446520"/>
              <a:gd name="connsiteY8" fmla="*/ 225425 h 135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520" h="1352520">
                <a:moveTo>
                  <a:pt x="0" y="225425"/>
                </a:moveTo>
                <a:cubicBezTo>
                  <a:pt x="0" y="100926"/>
                  <a:pt x="100926" y="0"/>
                  <a:pt x="225425" y="0"/>
                </a:cubicBezTo>
                <a:lnTo>
                  <a:pt x="6221095" y="0"/>
                </a:lnTo>
                <a:cubicBezTo>
                  <a:pt x="6345594" y="0"/>
                  <a:pt x="6446520" y="100926"/>
                  <a:pt x="6446520" y="225425"/>
                </a:cubicBezTo>
                <a:lnTo>
                  <a:pt x="6446520" y="1127095"/>
                </a:lnTo>
                <a:cubicBezTo>
                  <a:pt x="6446520" y="1251594"/>
                  <a:pt x="6345594" y="1352520"/>
                  <a:pt x="6221095" y="1352520"/>
                </a:cubicBezTo>
                <a:lnTo>
                  <a:pt x="225425" y="1352520"/>
                </a:lnTo>
                <a:cubicBezTo>
                  <a:pt x="100926" y="1352520"/>
                  <a:pt x="0" y="1251594"/>
                  <a:pt x="0" y="1127095"/>
                </a:cubicBezTo>
                <a:lnTo>
                  <a:pt x="0" y="2254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5565" tIns="195565" rIns="195565" bIns="195565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baseline="0" dirty="0"/>
              <a:t>Kein Integritätsschutz</a:t>
            </a:r>
            <a:endParaRPr lang="en-US" sz="3400" kern="1200" dirty="0"/>
          </a:p>
        </p:txBody>
      </p:sp>
    </p:spTree>
    <p:extLst>
      <p:ext uri="{BB962C8B-B14F-4D97-AF65-F5344CB8AC3E}">
        <p14:creationId xmlns:p14="http://schemas.microsoft.com/office/powerpoint/2010/main" val="210995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0"/>
            <a:ext cx="812673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5105400"/>
            <a:ext cx="812673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708137" y="5181600"/>
            <a:ext cx="7617326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700" dirty="0" err="1">
                <a:solidFill>
                  <a:srgbClr val="FFFFFF"/>
                </a:solidFill>
              </a:rPr>
              <a:t>Mögliche</a:t>
            </a:r>
            <a:r>
              <a:rPr lang="en-US" sz="4700" dirty="0">
                <a:solidFill>
                  <a:srgbClr val="FFFFFF"/>
                </a:solidFill>
              </a:rPr>
              <a:t> </a:t>
            </a:r>
            <a:r>
              <a:rPr lang="en-US" sz="4700" dirty="0" err="1">
                <a:solidFill>
                  <a:srgbClr val="FFFFFF"/>
                </a:solidFill>
              </a:rPr>
              <a:t>Angriffe</a:t>
            </a:r>
            <a:endParaRPr lang="en-US" sz="47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7437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2A83E46B-571B-EC47-A056-1401C3A91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37" y="836712"/>
            <a:ext cx="6413926" cy="1267992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5F11E14-3017-BE01-3A67-ED9CDF233E4E}"/>
              </a:ext>
            </a:extLst>
          </p:cNvPr>
          <p:cNvGrpSpPr/>
          <p:nvPr/>
        </p:nvGrpSpPr>
        <p:grpSpPr>
          <a:xfrm>
            <a:off x="1187624" y="2420888"/>
            <a:ext cx="6768752" cy="1206074"/>
            <a:chOff x="1187624" y="2060848"/>
            <a:chExt cx="6768752" cy="1206074"/>
          </a:xfrm>
        </p:grpSpPr>
        <p:pic>
          <p:nvPicPr>
            <p:cNvPr id="4" name="Grafik 3" descr="Ein Bild, das Text, Tisch enthält.&#10;&#10;Automatisch generierte Beschreibung">
              <a:extLst>
                <a:ext uri="{FF2B5EF4-FFF2-40B4-BE49-F238E27FC236}">
                  <a16:creationId xmlns:a16="http://schemas.microsoft.com/office/drawing/2014/main" id="{C7F44612-4427-2B7A-55EA-2A5139A71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63763" y="2199878"/>
              <a:ext cx="6415200" cy="1067044"/>
            </a:xfrm>
            <a:prstGeom prst="rect">
              <a:avLst/>
            </a:prstGeom>
          </p:spPr>
        </p:pic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88500BB-F099-C179-A8F3-A3876DE32E9C}"/>
                </a:ext>
              </a:extLst>
            </p:cNvPr>
            <p:cNvSpPr/>
            <p:nvPr/>
          </p:nvSpPr>
          <p:spPr>
            <a:xfrm>
              <a:off x="1187624" y="2060848"/>
              <a:ext cx="6768752" cy="162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8569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204C058-6877-EE19-CF8C-563327D8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29" y="540416"/>
            <a:ext cx="7269480" cy="689684"/>
          </a:xfrm>
        </p:spPr>
        <p:txBody>
          <a:bodyPr/>
          <a:lstStyle/>
          <a:p>
            <a:r>
              <a:rPr lang="de-DE" dirty="0"/>
              <a:t>CWSS-Score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4F9E0B-372B-3544-E4AD-41E939262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FE348AD-8A75-96E7-76F7-2B4C15264F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50" y="2204864"/>
            <a:ext cx="6069437" cy="2448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3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D048E-CEDA-35FC-F047-83AD01B1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76672"/>
            <a:ext cx="7269480" cy="782602"/>
          </a:xfrm>
        </p:spPr>
        <p:txBody>
          <a:bodyPr/>
          <a:lstStyle/>
          <a:p>
            <a:r>
              <a:rPr lang="de-DE" dirty="0"/>
              <a:t>Beheben der Schwachstellen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159F2885-BA85-1B54-96F0-901B0910AB0E}"/>
              </a:ext>
            </a:extLst>
          </p:cNvPr>
          <p:cNvGrpSpPr/>
          <p:nvPr/>
        </p:nvGrpSpPr>
        <p:grpSpPr>
          <a:xfrm>
            <a:off x="680049" y="1643991"/>
            <a:ext cx="6700454" cy="4809345"/>
            <a:chOff x="323528" y="1320590"/>
            <a:chExt cx="6700454" cy="4809345"/>
          </a:xfrm>
        </p:grpSpPr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643141F3-1B46-F791-C6F1-94F698F66FBB}"/>
                </a:ext>
              </a:extLst>
            </p:cNvPr>
            <p:cNvSpPr/>
            <p:nvPr/>
          </p:nvSpPr>
          <p:spPr>
            <a:xfrm>
              <a:off x="2312393" y="1320590"/>
              <a:ext cx="2796839" cy="1008112"/>
            </a:xfrm>
            <a:custGeom>
              <a:avLst/>
              <a:gdLst>
                <a:gd name="connsiteX0" fmla="*/ 0 w 2289856"/>
                <a:gd name="connsiteY0" fmla="*/ 132556 h 1325562"/>
                <a:gd name="connsiteX1" fmla="*/ 132556 w 2289856"/>
                <a:gd name="connsiteY1" fmla="*/ 0 h 1325562"/>
                <a:gd name="connsiteX2" fmla="*/ 2157300 w 2289856"/>
                <a:gd name="connsiteY2" fmla="*/ 0 h 1325562"/>
                <a:gd name="connsiteX3" fmla="*/ 2289856 w 2289856"/>
                <a:gd name="connsiteY3" fmla="*/ 132556 h 1325562"/>
                <a:gd name="connsiteX4" fmla="*/ 2289856 w 2289856"/>
                <a:gd name="connsiteY4" fmla="*/ 1193006 h 1325562"/>
                <a:gd name="connsiteX5" fmla="*/ 2157300 w 2289856"/>
                <a:gd name="connsiteY5" fmla="*/ 1325562 h 1325562"/>
                <a:gd name="connsiteX6" fmla="*/ 132556 w 2289856"/>
                <a:gd name="connsiteY6" fmla="*/ 1325562 h 1325562"/>
                <a:gd name="connsiteX7" fmla="*/ 0 w 2289856"/>
                <a:gd name="connsiteY7" fmla="*/ 1193006 h 1325562"/>
                <a:gd name="connsiteX8" fmla="*/ 0 w 2289856"/>
                <a:gd name="connsiteY8" fmla="*/ 132556 h 13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9856" h="1325562">
                  <a:moveTo>
                    <a:pt x="0" y="132556"/>
                  </a:moveTo>
                  <a:cubicBezTo>
                    <a:pt x="0" y="59347"/>
                    <a:pt x="59347" y="0"/>
                    <a:pt x="132556" y="0"/>
                  </a:cubicBezTo>
                  <a:lnTo>
                    <a:pt x="2157300" y="0"/>
                  </a:lnTo>
                  <a:cubicBezTo>
                    <a:pt x="2230509" y="0"/>
                    <a:pt x="2289856" y="59347"/>
                    <a:pt x="2289856" y="132556"/>
                  </a:cubicBezTo>
                  <a:lnTo>
                    <a:pt x="2289856" y="1193006"/>
                  </a:lnTo>
                  <a:cubicBezTo>
                    <a:pt x="2289856" y="1266215"/>
                    <a:pt x="2230509" y="1325562"/>
                    <a:pt x="2157300" y="1325562"/>
                  </a:cubicBezTo>
                  <a:lnTo>
                    <a:pt x="132556" y="1325562"/>
                  </a:lnTo>
                  <a:cubicBezTo>
                    <a:pt x="59347" y="1325562"/>
                    <a:pt x="0" y="1266215"/>
                    <a:pt x="0" y="1193006"/>
                  </a:cubicBezTo>
                  <a:lnTo>
                    <a:pt x="0" y="13255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454" tIns="126454" rIns="126454" bIns="126454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300" kern="1200" dirty="0"/>
                <a:t>Unverschlüsselte Übertragung</a:t>
              </a:r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AA1DDE76-8DE8-F203-1E43-E7C8DB62AD5D}"/>
                </a:ext>
              </a:extLst>
            </p:cNvPr>
            <p:cNvSpPr/>
            <p:nvPr/>
          </p:nvSpPr>
          <p:spPr>
            <a:xfrm>
              <a:off x="2312032" y="2942931"/>
              <a:ext cx="2797200" cy="1008000"/>
            </a:xfrm>
            <a:custGeom>
              <a:avLst/>
              <a:gdLst>
                <a:gd name="connsiteX0" fmla="*/ 0 w 2289856"/>
                <a:gd name="connsiteY0" fmla="*/ 132556 h 1325562"/>
                <a:gd name="connsiteX1" fmla="*/ 132556 w 2289856"/>
                <a:gd name="connsiteY1" fmla="*/ 0 h 1325562"/>
                <a:gd name="connsiteX2" fmla="*/ 2157300 w 2289856"/>
                <a:gd name="connsiteY2" fmla="*/ 0 h 1325562"/>
                <a:gd name="connsiteX3" fmla="*/ 2289856 w 2289856"/>
                <a:gd name="connsiteY3" fmla="*/ 132556 h 1325562"/>
                <a:gd name="connsiteX4" fmla="*/ 2289856 w 2289856"/>
                <a:gd name="connsiteY4" fmla="*/ 1193006 h 1325562"/>
                <a:gd name="connsiteX5" fmla="*/ 2157300 w 2289856"/>
                <a:gd name="connsiteY5" fmla="*/ 1325562 h 1325562"/>
                <a:gd name="connsiteX6" fmla="*/ 132556 w 2289856"/>
                <a:gd name="connsiteY6" fmla="*/ 1325562 h 1325562"/>
                <a:gd name="connsiteX7" fmla="*/ 0 w 2289856"/>
                <a:gd name="connsiteY7" fmla="*/ 1193006 h 1325562"/>
                <a:gd name="connsiteX8" fmla="*/ 0 w 2289856"/>
                <a:gd name="connsiteY8" fmla="*/ 132556 h 13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9856" h="1325562">
                  <a:moveTo>
                    <a:pt x="0" y="132556"/>
                  </a:moveTo>
                  <a:cubicBezTo>
                    <a:pt x="0" y="59347"/>
                    <a:pt x="59347" y="0"/>
                    <a:pt x="132556" y="0"/>
                  </a:cubicBezTo>
                  <a:lnTo>
                    <a:pt x="2157300" y="0"/>
                  </a:lnTo>
                  <a:cubicBezTo>
                    <a:pt x="2230509" y="0"/>
                    <a:pt x="2289856" y="59347"/>
                    <a:pt x="2289856" y="132556"/>
                  </a:cubicBezTo>
                  <a:lnTo>
                    <a:pt x="2289856" y="1193006"/>
                  </a:lnTo>
                  <a:cubicBezTo>
                    <a:pt x="2289856" y="1266215"/>
                    <a:pt x="2230509" y="1325562"/>
                    <a:pt x="2157300" y="1325562"/>
                  </a:cubicBezTo>
                  <a:lnTo>
                    <a:pt x="132556" y="1325562"/>
                  </a:lnTo>
                  <a:cubicBezTo>
                    <a:pt x="59347" y="1325562"/>
                    <a:pt x="0" y="1266215"/>
                    <a:pt x="0" y="1193006"/>
                  </a:cubicBezTo>
                  <a:lnTo>
                    <a:pt x="0" y="132556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454" tIns="126454" rIns="126454" bIns="126454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300" kern="1200" dirty="0"/>
                <a:t>TLS-Verschlüsselung</a:t>
              </a:r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238B79A0-738E-D5A8-35FC-DD0FEB04B84A}"/>
                </a:ext>
              </a:extLst>
            </p:cNvPr>
            <p:cNvSpPr/>
            <p:nvPr/>
          </p:nvSpPr>
          <p:spPr>
            <a:xfrm>
              <a:off x="323528" y="5121935"/>
              <a:ext cx="2797200" cy="1008000"/>
            </a:xfrm>
            <a:custGeom>
              <a:avLst/>
              <a:gdLst>
                <a:gd name="connsiteX0" fmla="*/ 0 w 2289856"/>
                <a:gd name="connsiteY0" fmla="*/ 132556 h 1325562"/>
                <a:gd name="connsiteX1" fmla="*/ 132556 w 2289856"/>
                <a:gd name="connsiteY1" fmla="*/ 0 h 1325562"/>
                <a:gd name="connsiteX2" fmla="*/ 2157300 w 2289856"/>
                <a:gd name="connsiteY2" fmla="*/ 0 h 1325562"/>
                <a:gd name="connsiteX3" fmla="*/ 2289856 w 2289856"/>
                <a:gd name="connsiteY3" fmla="*/ 132556 h 1325562"/>
                <a:gd name="connsiteX4" fmla="*/ 2289856 w 2289856"/>
                <a:gd name="connsiteY4" fmla="*/ 1193006 h 1325562"/>
                <a:gd name="connsiteX5" fmla="*/ 2157300 w 2289856"/>
                <a:gd name="connsiteY5" fmla="*/ 1325562 h 1325562"/>
                <a:gd name="connsiteX6" fmla="*/ 132556 w 2289856"/>
                <a:gd name="connsiteY6" fmla="*/ 1325562 h 1325562"/>
                <a:gd name="connsiteX7" fmla="*/ 0 w 2289856"/>
                <a:gd name="connsiteY7" fmla="*/ 1193006 h 1325562"/>
                <a:gd name="connsiteX8" fmla="*/ 0 w 2289856"/>
                <a:gd name="connsiteY8" fmla="*/ 132556 h 13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9856" h="1325562">
                  <a:moveTo>
                    <a:pt x="0" y="132556"/>
                  </a:moveTo>
                  <a:cubicBezTo>
                    <a:pt x="0" y="59347"/>
                    <a:pt x="59347" y="0"/>
                    <a:pt x="132556" y="0"/>
                  </a:cubicBezTo>
                  <a:lnTo>
                    <a:pt x="2157300" y="0"/>
                  </a:lnTo>
                  <a:cubicBezTo>
                    <a:pt x="2230509" y="0"/>
                    <a:pt x="2289856" y="59347"/>
                    <a:pt x="2289856" y="132556"/>
                  </a:cubicBezTo>
                  <a:lnTo>
                    <a:pt x="2289856" y="1193006"/>
                  </a:lnTo>
                  <a:cubicBezTo>
                    <a:pt x="2289856" y="1266215"/>
                    <a:pt x="2230509" y="1325562"/>
                    <a:pt x="2157300" y="1325562"/>
                  </a:cubicBezTo>
                  <a:lnTo>
                    <a:pt x="132556" y="1325562"/>
                  </a:lnTo>
                  <a:cubicBezTo>
                    <a:pt x="59347" y="1325562"/>
                    <a:pt x="0" y="1266215"/>
                    <a:pt x="0" y="1193006"/>
                  </a:cubicBezTo>
                  <a:lnTo>
                    <a:pt x="0" y="132556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454" tIns="126454" rIns="126454" bIns="126454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300" dirty="0"/>
                <a:t>Schutz der Vertraulichkeit</a:t>
              </a:r>
              <a:endParaRPr lang="de-DE" sz="2300" kern="1200" dirty="0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ABC26888-3B4A-81D2-8EC8-9E35E27C24B8}"/>
                </a:ext>
              </a:extLst>
            </p:cNvPr>
            <p:cNvSpPr/>
            <p:nvPr/>
          </p:nvSpPr>
          <p:spPr>
            <a:xfrm>
              <a:off x="4226782" y="5121935"/>
              <a:ext cx="2797200" cy="1008000"/>
            </a:xfrm>
            <a:custGeom>
              <a:avLst/>
              <a:gdLst>
                <a:gd name="connsiteX0" fmla="*/ 0 w 2289856"/>
                <a:gd name="connsiteY0" fmla="*/ 132556 h 1325562"/>
                <a:gd name="connsiteX1" fmla="*/ 132556 w 2289856"/>
                <a:gd name="connsiteY1" fmla="*/ 0 h 1325562"/>
                <a:gd name="connsiteX2" fmla="*/ 2157300 w 2289856"/>
                <a:gd name="connsiteY2" fmla="*/ 0 h 1325562"/>
                <a:gd name="connsiteX3" fmla="*/ 2289856 w 2289856"/>
                <a:gd name="connsiteY3" fmla="*/ 132556 h 1325562"/>
                <a:gd name="connsiteX4" fmla="*/ 2289856 w 2289856"/>
                <a:gd name="connsiteY4" fmla="*/ 1193006 h 1325562"/>
                <a:gd name="connsiteX5" fmla="*/ 2157300 w 2289856"/>
                <a:gd name="connsiteY5" fmla="*/ 1325562 h 1325562"/>
                <a:gd name="connsiteX6" fmla="*/ 132556 w 2289856"/>
                <a:gd name="connsiteY6" fmla="*/ 1325562 h 1325562"/>
                <a:gd name="connsiteX7" fmla="*/ 0 w 2289856"/>
                <a:gd name="connsiteY7" fmla="*/ 1193006 h 1325562"/>
                <a:gd name="connsiteX8" fmla="*/ 0 w 2289856"/>
                <a:gd name="connsiteY8" fmla="*/ 132556 h 13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9856" h="1325562">
                  <a:moveTo>
                    <a:pt x="0" y="132556"/>
                  </a:moveTo>
                  <a:cubicBezTo>
                    <a:pt x="0" y="59347"/>
                    <a:pt x="59347" y="0"/>
                    <a:pt x="132556" y="0"/>
                  </a:cubicBezTo>
                  <a:lnTo>
                    <a:pt x="2157300" y="0"/>
                  </a:lnTo>
                  <a:cubicBezTo>
                    <a:pt x="2230509" y="0"/>
                    <a:pt x="2289856" y="59347"/>
                    <a:pt x="2289856" y="132556"/>
                  </a:cubicBezTo>
                  <a:lnTo>
                    <a:pt x="2289856" y="1193006"/>
                  </a:lnTo>
                  <a:cubicBezTo>
                    <a:pt x="2289856" y="1266215"/>
                    <a:pt x="2230509" y="1325562"/>
                    <a:pt x="2157300" y="1325562"/>
                  </a:cubicBezTo>
                  <a:lnTo>
                    <a:pt x="132556" y="1325562"/>
                  </a:lnTo>
                  <a:cubicBezTo>
                    <a:pt x="59347" y="1325562"/>
                    <a:pt x="0" y="1266215"/>
                    <a:pt x="0" y="1193006"/>
                  </a:cubicBezTo>
                  <a:lnTo>
                    <a:pt x="0" y="132556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454" tIns="126454" rIns="126454" bIns="126454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300" dirty="0"/>
                <a:t>Schutz der Integrität</a:t>
              </a:r>
              <a:endParaRPr lang="de-DE" sz="2300" kern="1200" dirty="0"/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765D4CCF-BA74-49D3-81FE-FFEDC60B4E76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32" y="2420888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422486D5-9C37-2DB7-7D67-E525FB3DC56E}"/>
                </a:ext>
              </a:extLst>
            </p:cNvPr>
            <p:cNvCxnSpPr/>
            <p:nvPr/>
          </p:nvCxnSpPr>
          <p:spPr>
            <a:xfrm>
              <a:off x="3710632" y="4041124"/>
              <a:ext cx="0" cy="5400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FB78F7E8-D320-9AE0-D1EB-E5B3C9850A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2128" y="4581128"/>
              <a:ext cx="198850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1855AE4B-5627-1289-BE6D-94338721EE67}"/>
                </a:ext>
              </a:extLst>
            </p:cNvPr>
            <p:cNvCxnSpPr>
              <a:cxnSpLocks/>
            </p:cNvCxnSpPr>
            <p:nvPr/>
          </p:nvCxnSpPr>
          <p:spPr>
            <a:xfrm>
              <a:off x="1722128" y="4581128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71A30B0-6363-B743-CDD3-52B25424C4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6878" y="4581128"/>
              <a:ext cx="198850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59484E2-0530-3DAD-A365-6BCC56A355A7}"/>
                </a:ext>
              </a:extLst>
            </p:cNvPr>
            <p:cNvCxnSpPr>
              <a:cxnSpLocks/>
            </p:cNvCxnSpPr>
            <p:nvPr/>
          </p:nvCxnSpPr>
          <p:spPr>
            <a:xfrm>
              <a:off x="5625382" y="4581128"/>
              <a:ext cx="0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90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6403" y="332387"/>
            <a:ext cx="7393787" cy="1325562"/>
          </a:xfrm>
        </p:spPr>
        <p:txBody>
          <a:bodyPr>
            <a:normAutofit/>
          </a:bodyPr>
          <a:lstStyle/>
          <a:p>
            <a:r>
              <a:rPr lang="de-DE" dirty="0"/>
              <a:t>Inhaltsverzeichnis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62C127A-6C09-FCB7-3382-9A0FF3E7476D}"/>
              </a:ext>
            </a:extLst>
          </p:cNvPr>
          <p:cNvGrpSpPr/>
          <p:nvPr/>
        </p:nvGrpSpPr>
        <p:grpSpPr>
          <a:xfrm>
            <a:off x="946404" y="1834321"/>
            <a:ext cx="6446520" cy="733886"/>
            <a:chOff x="946404" y="1834321"/>
            <a:chExt cx="6446520" cy="733886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678B282D-3C6B-428C-86BF-3195378CC8FF}"/>
                </a:ext>
              </a:extLst>
            </p:cNvPr>
            <p:cNvSpPr/>
            <p:nvPr/>
          </p:nvSpPr>
          <p:spPr>
            <a:xfrm>
              <a:off x="946404" y="1834321"/>
              <a:ext cx="6446520" cy="7233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5" name="Rechteck 4" descr="Lehrer">
              <a:extLst>
                <a:ext uri="{FF2B5EF4-FFF2-40B4-BE49-F238E27FC236}">
                  <a16:creationId xmlns:a16="http://schemas.microsoft.com/office/drawing/2014/main" id="{79EDD9DA-A220-10BA-204D-33F365FD73BF}"/>
                </a:ext>
              </a:extLst>
            </p:cNvPr>
            <p:cNvSpPr/>
            <p:nvPr/>
          </p:nvSpPr>
          <p:spPr>
            <a:xfrm>
              <a:off x="1168402" y="2040764"/>
              <a:ext cx="397860" cy="397860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C8BB337E-6C3D-B7BA-27C3-8EC5B7C91B2E}"/>
                </a:ext>
              </a:extLst>
            </p:cNvPr>
            <p:cNvSpPr/>
            <p:nvPr/>
          </p:nvSpPr>
          <p:spPr>
            <a:xfrm>
              <a:off x="1777759" y="1844825"/>
              <a:ext cx="5610196" cy="723382"/>
            </a:xfrm>
            <a:custGeom>
              <a:avLst/>
              <a:gdLst>
                <a:gd name="connsiteX0" fmla="*/ 0 w 5610196"/>
                <a:gd name="connsiteY0" fmla="*/ 0 h 723382"/>
                <a:gd name="connsiteX1" fmla="*/ 5610196 w 5610196"/>
                <a:gd name="connsiteY1" fmla="*/ 0 h 723382"/>
                <a:gd name="connsiteX2" fmla="*/ 5610196 w 5610196"/>
                <a:gd name="connsiteY2" fmla="*/ 723382 h 723382"/>
                <a:gd name="connsiteX3" fmla="*/ 0 w 5610196"/>
                <a:gd name="connsiteY3" fmla="*/ 723382 h 723382"/>
                <a:gd name="connsiteX4" fmla="*/ 0 w 5610196"/>
                <a:gd name="connsiteY4" fmla="*/ 0 h 723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0196" h="723382">
                  <a:moveTo>
                    <a:pt x="0" y="0"/>
                  </a:moveTo>
                  <a:lnTo>
                    <a:pt x="5610196" y="0"/>
                  </a:lnTo>
                  <a:lnTo>
                    <a:pt x="5610196" y="723382"/>
                  </a:lnTo>
                  <a:lnTo>
                    <a:pt x="0" y="7233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558" tIns="76558" rIns="76558" bIns="7655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kern="1200" baseline="0" dirty="0"/>
                <a:t>Einleitung</a:t>
              </a:r>
              <a:endParaRPr lang="en-US" sz="1900" kern="1200" dirty="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FE894554-0184-708E-1A09-84572A1043C2}"/>
              </a:ext>
            </a:extLst>
          </p:cNvPr>
          <p:cNvGrpSpPr/>
          <p:nvPr/>
        </p:nvGrpSpPr>
        <p:grpSpPr>
          <a:xfrm>
            <a:off x="946404" y="2705621"/>
            <a:ext cx="6446520" cy="756311"/>
            <a:chOff x="946404" y="2705621"/>
            <a:chExt cx="6446520" cy="756311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1CEC5FB0-1DA7-EA8E-BD64-2ED422BDA175}"/>
                </a:ext>
              </a:extLst>
            </p:cNvPr>
            <p:cNvSpPr/>
            <p:nvPr/>
          </p:nvSpPr>
          <p:spPr>
            <a:xfrm>
              <a:off x="946404" y="2705621"/>
              <a:ext cx="6446520" cy="7233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8" name="Rechteck 7" descr="Server mit einfarbiger Füllung">
              <a:extLst>
                <a:ext uri="{FF2B5EF4-FFF2-40B4-BE49-F238E27FC236}">
                  <a16:creationId xmlns:a16="http://schemas.microsoft.com/office/drawing/2014/main" id="{D3638856-F9DC-D669-EE4A-95B6DF2D7828}"/>
                </a:ext>
              </a:extLst>
            </p:cNvPr>
            <p:cNvSpPr/>
            <p:nvPr/>
          </p:nvSpPr>
          <p:spPr>
            <a:xfrm>
              <a:off x="1168402" y="2924944"/>
              <a:ext cx="397860" cy="397860"/>
            </a:xfrm>
            <a:prstGeom prst="rect">
              <a:avLst/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618E622D-AFB7-E9D8-8414-8E1F0C232A25}"/>
                </a:ext>
              </a:extLst>
            </p:cNvPr>
            <p:cNvSpPr/>
            <p:nvPr/>
          </p:nvSpPr>
          <p:spPr>
            <a:xfrm>
              <a:off x="1781910" y="2738550"/>
              <a:ext cx="2900934" cy="723382"/>
            </a:xfrm>
            <a:custGeom>
              <a:avLst/>
              <a:gdLst>
                <a:gd name="connsiteX0" fmla="*/ 0 w 2900934"/>
                <a:gd name="connsiteY0" fmla="*/ 0 h 723382"/>
                <a:gd name="connsiteX1" fmla="*/ 2900934 w 2900934"/>
                <a:gd name="connsiteY1" fmla="*/ 0 h 723382"/>
                <a:gd name="connsiteX2" fmla="*/ 2900934 w 2900934"/>
                <a:gd name="connsiteY2" fmla="*/ 723382 h 723382"/>
                <a:gd name="connsiteX3" fmla="*/ 0 w 2900934"/>
                <a:gd name="connsiteY3" fmla="*/ 723382 h 723382"/>
                <a:gd name="connsiteX4" fmla="*/ 0 w 2900934"/>
                <a:gd name="connsiteY4" fmla="*/ 0 h 723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934" h="723382">
                  <a:moveTo>
                    <a:pt x="0" y="0"/>
                  </a:moveTo>
                  <a:lnTo>
                    <a:pt x="2900934" y="0"/>
                  </a:lnTo>
                  <a:lnTo>
                    <a:pt x="2900934" y="723382"/>
                  </a:lnTo>
                  <a:lnTo>
                    <a:pt x="0" y="7233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558" tIns="76558" rIns="76558" bIns="7655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kern="1200" baseline="0" dirty="0"/>
                <a:t>Datenbank</a:t>
              </a:r>
              <a:endParaRPr lang="en-US" sz="1900" kern="1200" dirty="0"/>
            </a:p>
          </p:txBody>
        </p:sp>
      </p:grp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9F90673-A5AE-637B-D578-75130CAC787A}"/>
              </a:ext>
            </a:extLst>
          </p:cNvPr>
          <p:cNvSpPr/>
          <p:nvPr/>
        </p:nvSpPr>
        <p:spPr>
          <a:xfrm>
            <a:off x="4682844" y="2738550"/>
            <a:ext cx="2709262" cy="723382"/>
          </a:xfrm>
          <a:custGeom>
            <a:avLst/>
            <a:gdLst>
              <a:gd name="connsiteX0" fmla="*/ 0 w 2709262"/>
              <a:gd name="connsiteY0" fmla="*/ 0 h 723382"/>
              <a:gd name="connsiteX1" fmla="*/ 2709262 w 2709262"/>
              <a:gd name="connsiteY1" fmla="*/ 0 h 723382"/>
              <a:gd name="connsiteX2" fmla="*/ 2709262 w 2709262"/>
              <a:gd name="connsiteY2" fmla="*/ 723382 h 723382"/>
              <a:gd name="connsiteX3" fmla="*/ 0 w 2709262"/>
              <a:gd name="connsiteY3" fmla="*/ 723382 h 723382"/>
              <a:gd name="connsiteX4" fmla="*/ 0 w 2709262"/>
              <a:gd name="connsiteY4" fmla="*/ 0 h 72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9262" h="723382">
                <a:moveTo>
                  <a:pt x="0" y="0"/>
                </a:moveTo>
                <a:lnTo>
                  <a:pt x="2709262" y="0"/>
                </a:lnTo>
                <a:lnTo>
                  <a:pt x="2709262" y="723382"/>
                </a:lnTo>
                <a:lnTo>
                  <a:pt x="0" y="7233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558" tIns="76558" rIns="76558" bIns="76558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Analyse der Schwächen</a:t>
            </a:r>
            <a:endParaRPr lang="en-US" sz="1100" kern="1200" dirty="0"/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Mögliche Angriffe</a:t>
            </a:r>
            <a:endParaRPr lang="en-US" sz="1100" kern="1200" dirty="0"/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Beheben der Schwächen</a:t>
            </a:r>
            <a:endParaRPr lang="en-US" sz="1100" kern="1200" dirty="0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C6B5524-C63B-5B7C-9465-B184071A5CD5}"/>
              </a:ext>
            </a:extLst>
          </p:cNvPr>
          <p:cNvGrpSpPr/>
          <p:nvPr/>
        </p:nvGrpSpPr>
        <p:grpSpPr>
          <a:xfrm>
            <a:off x="946404" y="3642778"/>
            <a:ext cx="6446520" cy="723382"/>
            <a:chOff x="946404" y="3642778"/>
            <a:chExt cx="6446520" cy="723382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0F8AFD1D-4F0A-5BFA-BC69-C7CDF8F35390}"/>
                </a:ext>
              </a:extLst>
            </p:cNvPr>
            <p:cNvSpPr/>
            <p:nvPr/>
          </p:nvSpPr>
          <p:spPr>
            <a:xfrm>
              <a:off x="946404" y="3642778"/>
              <a:ext cx="6446520" cy="7233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hteck 15" descr="Sperren">
              <a:extLst>
                <a:ext uri="{FF2B5EF4-FFF2-40B4-BE49-F238E27FC236}">
                  <a16:creationId xmlns:a16="http://schemas.microsoft.com/office/drawing/2014/main" id="{B8E11480-7134-49C3-392F-569B184A681A}"/>
                </a:ext>
              </a:extLst>
            </p:cNvPr>
            <p:cNvSpPr/>
            <p:nvPr/>
          </p:nvSpPr>
          <p:spPr>
            <a:xfrm>
              <a:off x="1168402" y="3789040"/>
              <a:ext cx="397860" cy="397860"/>
            </a:xfrm>
            <a:prstGeom prst="rect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8BF5EE71-C4D1-C577-BB0D-1EABD76F77AD}"/>
                </a:ext>
              </a:extLst>
            </p:cNvPr>
            <p:cNvSpPr/>
            <p:nvPr/>
          </p:nvSpPr>
          <p:spPr>
            <a:xfrm>
              <a:off x="1781910" y="3642778"/>
              <a:ext cx="2900934" cy="723382"/>
            </a:xfrm>
            <a:custGeom>
              <a:avLst/>
              <a:gdLst>
                <a:gd name="connsiteX0" fmla="*/ 0 w 2900934"/>
                <a:gd name="connsiteY0" fmla="*/ 0 h 723382"/>
                <a:gd name="connsiteX1" fmla="*/ 2900934 w 2900934"/>
                <a:gd name="connsiteY1" fmla="*/ 0 h 723382"/>
                <a:gd name="connsiteX2" fmla="*/ 2900934 w 2900934"/>
                <a:gd name="connsiteY2" fmla="*/ 723382 h 723382"/>
                <a:gd name="connsiteX3" fmla="*/ 0 w 2900934"/>
                <a:gd name="connsiteY3" fmla="*/ 723382 h 723382"/>
                <a:gd name="connsiteX4" fmla="*/ 0 w 2900934"/>
                <a:gd name="connsiteY4" fmla="*/ 0 h 723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934" h="723382">
                  <a:moveTo>
                    <a:pt x="0" y="0"/>
                  </a:moveTo>
                  <a:lnTo>
                    <a:pt x="2900934" y="0"/>
                  </a:lnTo>
                  <a:lnTo>
                    <a:pt x="2900934" y="723382"/>
                  </a:lnTo>
                  <a:lnTo>
                    <a:pt x="0" y="7233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558" tIns="76558" rIns="76558" bIns="7655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kern="1200" baseline="0" dirty="0"/>
                <a:t>Passwörter + </a:t>
              </a:r>
              <a:r>
                <a:rPr lang="de-DE" sz="1900" kern="1200" baseline="0" dirty="0" err="1"/>
                <a:t>Auth.code</a:t>
              </a:r>
              <a:endParaRPr lang="en-US" sz="1900" kern="1200" dirty="0"/>
            </a:p>
          </p:txBody>
        </p:sp>
      </p:grp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68296CAB-9FC8-03D9-43BF-9318DEE89412}"/>
              </a:ext>
            </a:extLst>
          </p:cNvPr>
          <p:cNvSpPr/>
          <p:nvPr/>
        </p:nvSpPr>
        <p:spPr>
          <a:xfrm>
            <a:off x="4682844" y="3642778"/>
            <a:ext cx="2709262" cy="723382"/>
          </a:xfrm>
          <a:custGeom>
            <a:avLst/>
            <a:gdLst>
              <a:gd name="connsiteX0" fmla="*/ 0 w 2709262"/>
              <a:gd name="connsiteY0" fmla="*/ 0 h 723382"/>
              <a:gd name="connsiteX1" fmla="*/ 2709262 w 2709262"/>
              <a:gd name="connsiteY1" fmla="*/ 0 h 723382"/>
              <a:gd name="connsiteX2" fmla="*/ 2709262 w 2709262"/>
              <a:gd name="connsiteY2" fmla="*/ 723382 h 723382"/>
              <a:gd name="connsiteX3" fmla="*/ 0 w 2709262"/>
              <a:gd name="connsiteY3" fmla="*/ 723382 h 723382"/>
              <a:gd name="connsiteX4" fmla="*/ 0 w 2709262"/>
              <a:gd name="connsiteY4" fmla="*/ 0 h 72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9262" h="723382">
                <a:moveTo>
                  <a:pt x="0" y="0"/>
                </a:moveTo>
                <a:lnTo>
                  <a:pt x="2709262" y="0"/>
                </a:lnTo>
                <a:lnTo>
                  <a:pt x="2709262" y="723382"/>
                </a:lnTo>
                <a:lnTo>
                  <a:pt x="0" y="7233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558" tIns="76558" rIns="76558" bIns="76558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Analyse der Schwächen</a:t>
            </a:r>
            <a:endParaRPr lang="en-US" sz="1100" kern="1200" dirty="0"/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Mögliche Angriffe</a:t>
            </a:r>
            <a:endParaRPr lang="en-US" sz="1100" kern="1200" dirty="0"/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Beheben der Schwächen</a:t>
            </a:r>
            <a:endParaRPr lang="en-US" sz="1100" kern="1200" dirty="0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CF019D5-9252-E551-A71A-951B4DB1B2F6}"/>
              </a:ext>
            </a:extLst>
          </p:cNvPr>
          <p:cNvGrpSpPr/>
          <p:nvPr/>
        </p:nvGrpSpPr>
        <p:grpSpPr>
          <a:xfrm>
            <a:off x="946404" y="4547006"/>
            <a:ext cx="6446520" cy="723382"/>
            <a:chOff x="946404" y="4547006"/>
            <a:chExt cx="6446520" cy="723382"/>
          </a:xfrm>
        </p:grpSpPr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C1FA9751-8FAB-0814-2563-340F65E64C66}"/>
                </a:ext>
              </a:extLst>
            </p:cNvPr>
            <p:cNvSpPr/>
            <p:nvPr/>
          </p:nvSpPr>
          <p:spPr>
            <a:xfrm>
              <a:off x="946404" y="4547006"/>
              <a:ext cx="6446520" cy="7233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hteck 19" descr="Stecker mit einfarbiger Füllung">
              <a:extLst>
                <a:ext uri="{FF2B5EF4-FFF2-40B4-BE49-F238E27FC236}">
                  <a16:creationId xmlns:a16="http://schemas.microsoft.com/office/drawing/2014/main" id="{374CB690-C0F4-8485-E4DC-3F0CCFAF56C1}"/>
                </a:ext>
              </a:extLst>
            </p:cNvPr>
            <p:cNvSpPr/>
            <p:nvPr/>
          </p:nvSpPr>
          <p:spPr>
            <a:xfrm>
              <a:off x="1165227" y="4709767"/>
              <a:ext cx="397860" cy="397860"/>
            </a:xfrm>
            <a:prstGeom prst="rect">
              <a:avLst/>
            </a:prstGeom>
            <a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D1997328-A176-39A3-EC24-9CC055FFE6BC}"/>
                </a:ext>
              </a:extLst>
            </p:cNvPr>
            <p:cNvSpPr/>
            <p:nvPr/>
          </p:nvSpPr>
          <p:spPr>
            <a:xfrm>
              <a:off x="1781910" y="4547006"/>
              <a:ext cx="2900934" cy="723382"/>
            </a:xfrm>
            <a:custGeom>
              <a:avLst/>
              <a:gdLst>
                <a:gd name="connsiteX0" fmla="*/ 0 w 2900934"/>
                <a:gd name="connsiteY0" fmla="*/ 0 h 723382"/>
                <a:gd name="connsiteX1" fmla="*/ 2900934 w 2900934"/>
                <a:gd name="connsiteY1" fmla="*/ 0 h 723382"/>
                <a:gd name="connsiteX2" fmla="*/ 2900934 w 2900934"/>
                <a:gd name="connsiteY2" fmla="*/ 723382 h 723382"/>
                <a:gd name="connsiteX3" fmla="*/ 0 w 2900934"/>
                <a:gd name="connsiteY3" fmla="*/ 723382 h 723382"/>
                <a:gd name="connsiteX4" fmla="*/ 0 w 2900934"/>
                <a:gd name="connsiteY4" fmla="*/ 0 h 723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934" h="723382">
                  <a:moveTo>
                    <a:pt x="0" y="0"/>
                  </a:moveTo>
                  <a:lnTo>
                    <a:pt x="2900934" y="0"/>
                  </a:lnTo>
                  <a:lnTo>
                    <a:pt x="2900934" y="723382"/>
                  </a:lnTo>
                  <a:lnTo>
                    <a:pt x="0" y="7233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558" tIns="76558" rIns="76558" bIns="7655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kern="1200" baseline="0" dirty="0"/>
                <a:t>Kommunikation</a:t>
              </a:r>
              <a:endParaRPr lang="en-US" sz="1900" kern="1200" dirty="0"/>
            </a:p>
          </p:txBody>
        </p:sp>
      </p:grp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A14B41EB-D99F-C6BF-8F60-510B9595BD65}"/>
              </a:ext>
            </a:extLst>
          </p:cNvPr>
          <p:cNvSpPr/>
          <p:nvPr/>
        </p:nvSpPr>
        <p:spPr>
          <a:xfrm>
            <a:off x="4682844" y="4547006"/>
            <a:ext cx="2709262" cy="723382"/>
          </a:xfrm>
          <a:custGeom>
            <a:avLst/>
            <a:gdLst>
              <a:gd name="connsiteX0" fmla="*/ 0 w 2709262"/>
              <a:gd name="connsiteY0" fmla="*/ 0 h 723382"/>
              <a:gd name="connsiteX1" fmla="*/ 2709262 w 2709262"/>
              <a:gd name="connsiteY1" fmla="*/ 0 h 723382"/>
              <a:gd name="connsiteX2" fmla="*/ 2709262 w 2709262"/>
              <a:gd name="connsiteY2" fmla="*/ 723382 h 723382"/>
              <a:gd name="connsiteX3" fmla="*/ 0 w 2709262"/>
              <a:gd name="connsiteY3" fmla="*/ 723382 h 723382"/>
              <a:gd name="connsiteX4" fmla="*/ 0 w 2709262"/>
              <a:gd name="connsiteY4" fmla="*/ 0 h 72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9262" h="723382">
                <a:moveTo>
                  <a:pt x="0" y="0"/>
                </a:moveTo>
                <a:lnTo>
                  <a:pt x="2709262" y="0"/>
                </a:lnTo>
                <a:lnTo>
                  <a:pt x="2709262" y="723382"/>
                </a:lnTo>
                <a:lnTo>
                  <a:pt x="0" y="7233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558" tIns="76558" rIns="76558" bIns="76558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Analyse der Schwächen</a:t>
            </a:r>
            <a:endParaRPr lang="en-US" sz="1100" kern="1200" dirty="0"/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Mögliche Angriffe</a:t>
            </a:r>
            <a:endParaRPr lang="en-US" sz="1100" kern="1200" dirty="0"/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100" kern="1200" dirty="0"/>
              <a:t>Beheben der Schwächen</a:t>
            </a:r>
            <a:endParaRPr lang="en-US" sz="1100" kern="1200" dirty="0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10CA8707-6A63-D159-3C75-1F364C925438}"/>
              </a:ext>
            </a:extLst>
          </p:cNvPr>
          <p:cNvGrpSpPr/>
          <p:nvPr/>
        </p:nvGrpSpPr>
        <p:grpSpPr>
          <a:xfrm>
            <a:off x="946404" y="5451234"/>
            <a:ext cx="6446520" cy="723382"/>
            <a:chOff x="946404" y="5451234"/>
            <a:chExt cx="6446520" cy="723382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6008A18E-953D-DA62-FCA6-C46804C9CC39}"/>
                </a:ext>
              </a:extLst>
            </p:cNvPr>
            <p:cNvSpPr/>
            <p:nvPr/>
          </p:nvSpPr>
          <p:spPr>
            <a:xfrm>
              <a:off x="946404" y="5451234"/>
              <a:ext cx="6446520" cy="72338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hteck 23" descr="Glühlampe">
              <a:extLst>
                <a:ext uri="{FF2B5EF4-FFF2-40B4-BE49-F238E27FC236}">
                  <a16:creationId xmlns:a16="http://schemas.microsoft.com/office/drawing/2014/main" id="{CED32641-D444-3BBC-289E-B7A1D7867D7D}"/>
                </a:ext>
              </a:extLst>
            </p:cNvPr>
            <p:cNvSpPr/>
            <p:nvPr/>
          </p:nvSpPr>
          <p:spPr>
            <a:xfrm>
              <a:off x="1165227" y="5613995"/>
              <a:ext cx="397860" cy="397860"/>
            </a:xfrm>
            <a:prstGeom prst="rect">
              <a:avLst/>
            </a:prstGeom>
            <a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A9B3B654-5324-ACF5-25CB-8FB390E08EAC}"/>
                </a:ext>
              </a:extLst>
            </p:cNvPr>
            <p:cNvSpPr/>
            <p:nvPr/>
          </p:nvSpPr>
          <p:spPr>
            <a:xfrm>
              <a:off x="1781910" y="5451234"/>
              <a:ext cx="5610196" cy="723382"/>
            </a:xfrm>
            <a:custGeom>
              <a:avLst/>
              <a:gdLst>
                <a:gd name="connsiteX0" fmla="*/ 0 w 5610196"/>
                <a:gd name="connsiteY0" fmla="*/ 0 h 723382"/>
                <a:gd name="connsiteX1" fmla="*/ 5610196 w 5610196"/>
                <a:gd name="connsiteY1" fmla="*/ 0 h 723382"/>
                <a:gd name="connsiteX2" fmla="*/ 5610196 w 5610196"/>
                <a:gd name="connsiteY2" fmla="*/ 723382 h 723382"/>
                <a:gd name="connsiteX3" fmla="*/ 0 w 5610196"/>
                <a:gd name="connsiteY3" fmla="*/ 723382 h 723382"/>
                <a:gd name="connsiteX4" fmla="*/ 0 w 5610196"/>
                <a:gd name="connsiteY4" fmla="*/ 0 h 723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0196" h="723382">
                  <a:moveTo>
                    <a:pt x="0" y="0"/>
                  </a:moveTo>
                  <a:lnTo>
                    <a:pt x="5610196" y="0"/>
                  </a:lnTo>
                  <a:lnTo>
                    <a:pt x="5610196" y="723382"/>
                  </a:lnTo>
                  <a:lnTo>
                    <a:pt x="0" y="7233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558" tIns="76558" rIns="76558" bIns="7655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900" kern="1200" baseline="0"/>
                <a:t>Fazit</a:t>
              </a:r>
              <a:endParaRPr lang="en-US" sz="1900" kern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Digitalisierung Omnipräsent</a:t>
            </a:r>
          </a:p>
          <a:p>
            <a:endParaRPr lang="de-DE" dirty="0"/>
          </a:p>
          <a:p>
            <a:r>
              <a:rPr lang="de-DE" dirty="0"/>
              <a:t>Mangel an </a:t>
            </a:r>
            <a:r>
              <a:rPr lang="de-DE" dirty="0" err="1"/>
              <a:t>Cyber</a:t>
            </a:r>
            <a:r>
              <a:rPr lang="de-DE" dirty="0"/>
              <a:t> Security in </a:t>
            </a:r>
            <a:r>
              <a:rPr lang="de-DE" dirty="0" err="1"/>
              <a:t>Spieleentwicklerbranche</a:t>
            </a:r>
            <a:endParaRPr lang="de-DE" dirty="0"/>
          </a:p>
          <a:p>
            <a:endParaRPr lang="de-DE" dirty="0"/>
          </a:p>
          <a:p>
            <a:r>
              <a:rPr lang="de-DE" dirty="0"/>
              <a:t>Weiterentwicklung Bonusprojekt Programmieren 2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8BE2B57-CD47-284A-624C-3D849B7D2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5977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005CB37-04A1-1FCB-9B05-BBBAF39E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SQL-Injection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4E8A2D3C-54D0-3E81-C3F7-9B0B3D5C0CBA}"/>
              </a:ext>
            </a:extLst>
          </p:cNvPr>
          <p:cNvSpPr/>
          <p:nvPr/>
        </p:nvSpPr>
        <p:spPr>
          <a:xfrm>
            <a:off x="946404" y="1877769"/>
            <a:ext cx="6446520" cy="1352520"/>
          </a:xfrm>
          <a:custGeom>
            <a:avLst/>
            <a:gdLst>
              <a:gd name="connsiteX0" fmla="*/ 0 w 6446520"/>
              <a:gd name="connsiteY0" fmla="*/ 225425 h 1352520"/>
              <a:gd name="connsiteX1" fmla="*/ 225425 w 6446520"/>
              <a:gd name="connsiteY1" fmla="*/ 0 h 1352520"/>
              <a:gd name="connsiteX2" fmla="*/ 6221095 w 6446520"/>
              <a:gd name="connsiteY2" fmla="*/ 0 h 1352520"/>
              <a:gd name="connsiteX3" fmla="*/ 6446520 w 6446520"/>
              <a:gd name="connsiteY3" fmla="*/ 225425 h 1352520"/>
              <a:gd name="connsiteX4" fmla="*/ 6446520 w 6446520"/>
              <a:gd name="connsiteY4" fmla="*/ 1127095 h 1352520"/>
              <a:gd name="connsiteX5" fmla="*/ 6221095 w 6446520"/>
              <a:gd name="connsiteY5" fmla="*/ 1352520 h 1352520"/>
              <a:gd name="connsiteX6" fmla="*/ 225425 w 6446520"/>
              <a:gd name="connsiteY6" fmla="*/ 1352520 h 1352520"/>
              <a:gd name="connsiteX7" fmla="*/ 0 w 6446520"/>
              <a:gd name="connsiteY7" fmla="*/ 1127095 h 1352520"/>
              <a:gd name="connsiteX8" fmla="*/ 0 w 6446520"/>
              <a:gd name="connsiteY8" fmla="*/ 225425 h 135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520" h="1352520">
                <a:moveTo>
                  <a:pt x="0" y="225425"/>
                </a:moveTo>
                <a:cubicBezTo>
                  <a:pt x="0" y="100926"/>
                  <a:pt x="100926" y="0"/>
                  <a:pt x="225425" y="0"/>
                </a:cubicBezTo>
                <a:lnTo>
                  <a:pt x="6221095" y="0"/>
                </a:lnTo>
                <a:cubicBezTo>
                  <a:pt x="6345594" y="0"/>
                  <a:pt x="6446520" y="100926"/>
                  <a:pt x="6446520" y="225425"/>
                </a:cubicBezTo>
                <a:lnTo>
                  <a:pt x="6446520" y="1127095"/>
                </a:lnTo>
                <a:cubicBezTo>
                  <a:pt x="6446520" y="1251594"/>
                  <a:pt x="6345594" y="1352520"/>
                  <a:pt x="6221095" y="1352520"/>
                </a:cubicBezTo>
                <a:lnTo>
                  <a:pt x="225425" y="1352520"/>
                </a:lnTo>
                <a:cubicBezTo>
                  <a:pt x="100926" y="1352520"/>
                  <a:pt x="0" y="1251594"/>
                  <a:pt x="0" y="1127095"/>
                </a:cubicBezTo>
                <a:lnTo>
                  <a:pt x="0" y="2254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5565" tIns="195565" rIns="195565" bIns="195565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baseline="0" dirty="0"/>
              <a:t>Unnötiges Verwenden von </a:t>
            </a:r>
            <a:r>
              <a:rPr lang="de-DE" sz="3400" kern="1200" baseline="0" dirty="0" err="1"/>
              <a:t>executescript</a:t>
            </a:r>
            <a:r>
              <a:rPr lang="de-DE" sz="3400" kern="1200" baseline="0" dirty="0"/>
              <a:t>()</a:t>
            </a:r>
            <a:endParaRPr lang="en-US" sz="3400" kern="1200" dirty="0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3C601319-2561-66C6-C28B-AF68E7B01483}"/>
              </a:ext>
            </a:extLst>
          </p:cNvPr>
          <p:cNvSpPr/>
          <p:nvPr/>
        </p:nvSpPr>
        <p:spPr>
          <a:xfrm>
            <a:off x="946404" y="3328209"/>
            <a:ext cx="6446520" cy="1352520"/>
          </a:xfrm>
          <a:custGeom>
            <a:avLst/>
            <a:gdLst>
              <a:gd name="connsiteX0" fmla="*/ 0 w 6446520"/>
              <a:gd name="connsiteY0" fmla="*/ 225425 h 1352520"/>
              <a:gd name="connsiteX1" fmla="*/ 225425 w 6446520"/>
              <a:gd name="connsiteY1" fmla="*/ 0 h 1352520"/>
              <a:gd name="connsiteX2" fmla="*/ 6221095 w 6446520"/>
              <a:gd name="connsiteY2" fmla="*/ 0 h 1352520"/>
              <a:gd name="connsiteX3" fmla="*/ 6446520 w 6446520"/>
              <a:gd name="connsiteY3" fmla="*/ 225425 h 1352520"/>
              <a:gd name="connsiteX4" fmla="*/ 6446520 w 6446520"/>
              <a:gd name="connsiteY4" fmla="*/ 1127095 h 1352520"/>
              <a:gd name="connsiteX5" fmla="*/ 6221095 w 6446520"/>
              <a:gd name="connsiteY5" fmla="*/ 1352520 h 1352520"/>
              <a:gd name="connsiteX6" fmla="*/ 225425 w 6446520"/>
              <a:gd name="connsiteY6" fmla="*/ 1352520 h 1352520"/>
              <a:gd name="connsiteX7" fmla="*/ 0 w 6446520"/>
              <a:gd name="connsiteY7" fmla="*/ 1127095 h 1352520"/>
              <a:gd name="connsiteX8" fmla="*/ 0 w 6446520"/>
              <a:gd name="connsiteY8" fmla="*/ 225425 h 135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520" h="1352520">
                <a:moveTo>
                  <a:pt x="0" y="225425"/>
                </a:moveTo>
                <a:cubicBezTo>
                  <a:pt x="0" y="100926"/>
                  <a:pt x="100926" y="0"/>
                  <a:pt x="225425" y="0"/>
                </a:cubicBezTo>
                <a:lnTo>
                  <a:pt x="6221095" y="0"/>
                </a:lnTo>
                <a:cubicBezTo>
                  <a:pt x="6345594" y="0"/>
                  <a:pt x="6446520" y="100926"/>
                  <a:pt x="6446520" y="225425"/>
                </a:cubicBezTo>
                <a:lnTo>
                  <a:pt x="6446520" y="1127095"/>
                </a:lnTo>
                <a:cubicBezTo>
                  <a:pt x="6446520" y="1251594"/>
                  <a:pt x="6345594" y="1352520"/>
                  <a:pt x="6221095" y="1352520"/>
                </a:cubicBezTo>
                <a:lnTo>
                  <a:pt x="225425" y="1352520"/>
                </a:lnTo>
                <a:cubicBezTo>
                  <a:pt x="100926" y="1352520"/>
                  <a:pt x="0" y="1251594"/>
                  <a:pt x="0" y="1127095"/>
                </a:cubicBezTo>
                <a:lnTo>
                  <a:pt x="0" y="2254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5565" tIns="195565" rIns="195565" bIns="195565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baseline="0" dirty="0"/>
              <a:t>Verwendung von %s-Platzhaltern</a:t>
            </a:r>
            <a:endParaRPr lang="en-US" sz="3400" kern="1200" dirty="0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D250E52-8EEE-84C1-29CD-FDBF96BBFCEE}"/>
              </a:ext>
            </a:extLst>
          </p:cNvPr>
          <p:cNvSpPr/>
          <p:nvPr/>
        </p:nvSpPr>
        <p:spPr>
          <a:xfrm>
            <a:off x="946404" y="4778649"/>
            <a:ext cx="6446520" cy="1352520"/>
          </a:xfrm>
          <a:custGeom>
            <a:avLst/>
            <a:gdLst>
              <a:gd name="connsiteX0" fmla="*/ 0 w 6446520"/>
              <a:gd name="connsiteY0" fmla="*/ 225425 h 1352520"/>
              <a:gd name="connsiteX1" fmla="*/ 225425 w 6446520"/>
              <a:gd name="connsiteY1" fmla="*/ 0 h 1352520"/>
              <a:gd name="connsiteX2" fmla="*/ 6221095 w 6446520"/>
              <a:gd name="connsiteY2" fmla="*/ 0 h 1352520"/>
              <a:gd name="connsiteX3" fmla="*/ 6446520 w 6446520"/>
              <a:gd name="connsiteY3" fmla="*/ 225425 h 1352520"/>
              <a:gd name="connsiteX4" fmla="*/ 6446520 w 6446520"/>
              <a:gd name="connsiteY4" fmla="*/ 1127095 h 1352520"/>
              <a:gd name="connsiteX5" fmla="*/ 6221095 w 6446520"/>
              <a:gd name="connsiteY5" fmla="*/ 1352520 h 1352520"/>
              <a:gd name="connsiteX6" fmla="*/ 225425 w 6446520"/>
              <a:gd name="connsiteY6" fmla="*/ 1352520 h 1352520"/>
              <a:gd name="connsiteX7" fmla="*/ 0 w 6446520"/>
              <a:gd name="connsiteY7" fmla="*/ 1127095 h 1352520"/>
              <a:gd name="connsiteX8" fmla="*/ 0 w 6446520"/>
              <a:gd name="connsiteY8" fmla="*/ 225425 h 135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520" h="1352520">
                <a:moveTo>
                  <a:pt x="0" y="225425"/>
                </a:moveTo>
                <a:cubicBezTo>
                  <a:pt x="0" y="100926"/>
                  <a:pt x="100926" y="0"/>
                  <a:pt x="225425" y="0"/>
                </a:cubicBezTo>
                <a:lnTo>
                  <a:pt x="6221095" y="0"/>
                </a:lnTo>
                <a:cubicBezTo>
                  <a:pt x="6345594" y="0"/>
                  <a:pt x="6446520" y="100926"/>
                  <a:pt x="6446520" y="225425"/>
                </a:cubicBezTo>
                <a:lnTo>
                  <a:pt x="6446520" y="1127095"/>
                </a:lnTo>
                <a:cubicBezTo>
                  <a:pt x="6446520" y="1251594"/>
                  <a:pt x="6345594" y="1352520"/>
                  <a:pt x="6221095" y="1352520"/>
                </a:cubicBezTo>
                <a:lnTo>
                  <a:pt x="225425" y="1352520"/>
                </a:lnTo>
                <a:cubicBezTo>
                  <a:pt x="100926" y="1352520"/>
                  <a:pt x="0" y="1251594"/>
                  <a:pt x="0" y="1127095"/>
                </a:cubicBezTo>
                <a:lnTo>
                  <a:pt x="0" y="2254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5565" tIns="195565" rIns="195565" bIns="195565" numCol="1" spcCol="1270" anchor="ctr" anchorCtr="0">
            <a:noAutofit/>
          </a:bodyPr>
          <a:lstStyle/>
          <a:p>
            <a:pPr marL="0" lvl="0" indent="0" algn="l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baseline="0"/>
              <a:t>Keine Input Validation</a:t>
            </a:r>
            <a:endParaRPr lang="en-US" sz="3400" kern="1200"/>
          </a:p>
        </p:txBody>
      </p:sp>
    </p:spTree>
    <p:extLst>
      <p:ext uri="{BB962C8B-B14F-4D97-AF65-F5344CB8AC3E}">
        <p14:creationId xmlns:p14="http://schemas.microsoft.com/office/powerpoint/2010/main" val="100876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0"/>
            <a:ext cx="812673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5105400"/>
            <a:ext cx="812673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708137" y="5181600"/>
            <a:ext cx="7617326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700" dirty="0" err="1">
                <a:solidFill>
                  <a:srgbClr val="FFFFFF"/>
                </a:solidFill>
              </a:rPr>
              <a:t>Mögliche</a:t>
            </a:r>
            <a:r>
              <a:rPr lang="en-US" sz="4700" dirty="0">
                <a:solidFill>
                  <a:srgbClr val="FFFFFF"/>
                </a:solidFill>
              </a:rPr>
              <a:t> </a:t>
            </a:r>
            <a:r>
              <a:rPr lang="en-US" sz="4700" dirty="0" err="1">
                <a:solidFill>
                  <a:srgbClr val="FFFFFF"/>
                </a:solidFill>
              </a:rPr>
              <a:t>Angriffe</a:t>
            </a:r>
            <a:endParaRPr lang="en-US" sz="47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7437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8C70956-709F-1E5D-08B4-B30470F2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609484"/>
            <a:ext cx="5765109" cy="127366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A113F66-DC3B-8A50-890B-354A94394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10" y="1864184"/>
            <a:ext cx="5769579" cy="124644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A7D6EA1-042E-4417-3ACC-921FEA278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24" y="3219359"/>
            <a:ext cx="5780465" cy="1055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204C058-6877-EE19-CF8C-563327D8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29" y="540416"/>
            <a:ext cx="7269480" cy="689684"/>
          </a:xfrm>
        </p:spPr>
        <p:txBody>
          <a:bodyPr/>
          <a:lstStyle/>
          <a:p>
            <a:r>
              <a:rPr lang="de-DE" dirty="0"/>
              <a:t>CWSS-Score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1FA2B78-D413-67AD-3C29-433781BE7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232" y="3530462"/>
            <a:ext cx="4996674" cy="204656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B24273B-8FF9-5F7C-501E-83596F8790E7}"/>
              </a:ext>
            </a:extLst>
          </p:cNvPr>
          <p:cNvSpPr txBox="1"/>
          <p:nvPr/>
        </p:nvSpPr>
        <p:spPr>
          <a:xfrm>
            <a:off x="4022363" y="1914151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CWE-89 </a:t>
            </a:r>
          </a:p>
          <a:p>
            <a:pPr algn="just"/>
            <a:r>
              <a:rPr lang="de-D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Improper</a:t>
            </a:r>
            <a:r>
              <a:rPr lang="de-D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Neutralization</a:t>
            </a:r>
            <a:r>
              <a:rPr lang="de-D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de-D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Special Elements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used</a:t>
            </a:r>
            <a:r>
              <a:rPr lang="de-D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 an SQL Command ('SQL Injection')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8951CB-D73F-F636-9838-7CA0D87AEAA4}"/>
              </a:ext>
            </a:extLst>
          </p:cNvPr>
          <p:cNvSpPr txBox="1"/>
          <p:nvPr/>
        </p:nvSpPr>
        <p:spPr>
          <a:xfrm>
            <a:off x="534829" y="1918616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CWE-922 </a:t>
            </a:r>
          </a:p>
          <a:p>
            <a:pPr algn="just"/>
            <a:r>
              <a:rPr lang="de-D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Insecure</a:t>
            </a:r>
            <a:r>
              <a:rPr lang="de-D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Storage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de-D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Sensitive Information</a:t>
            </a:r>
            <a:endParaRPr lang="de-DE" dirty="0"/>
          </a:p>
        </p:txBody>
      </p:sp>
      <p:pic>
        <p:nvPicPr>
          <p:cNvPr id="9" name="Grafik 8" descr="Hinzufügen mit einfarbiger Füllung">
            <a:extLst>
              <a:ext uri="{FF2B5EF4-FFF2-40B4-BE49-F238E27FC236}">
                <a16:creationId xmlns:a16="http://schemas.microsoft.com/office/drawing/2014/main" id="{E107AC1A-BA33-B106-F050-9821974E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7520" y="192308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D048E-CEDA-35FC-F047-83AD01B1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76672"/>
            <a:ext cx="7269480" cy="782602"/>
          </a:xfrm>
        </p:spPr>
        <p:txBody>
          <a:bodyPr/>
          <a:lstStyle/>
          <a:p>
            <a:r>
              <a:rPr lang="de-DE" dirty="0"/>
              <a:t>Beheben der Schwachstellen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643141F3-1B46-F791-C6F1-94F698F66FBB}"/>
              </a:ext>
            </a:extLst>
          </p:cNvPr>
          <p:cNvSpPr/>
          <p:nvPr/>
        </p:nvSpPr>
        <p:spPr>
          <a:xfrm>
            <a:off x="1824171" y="1350992"/>
            <a:ext cx="2289856" cy="1325562"/>
          </a:xfrm>
          <a:custGeom>
            <a:avLst/>
            <a:gdLst>
              <a:gd name="connsiteX0" fmla="*/ 0 w 2289856"/>
              <a:gd name="connsiteY0" fmla="*/ 132556 h 1325562"/>
              <a:gd name="connsiteX1" fmla="*/ 132556 w 2289856"/>
              <a:gd name="connsiteY1" fmla="*/ 0 h 1325562"/>
              <a:gd name="connsiteX2" fmla="*/ 2157300 w 2289856"/>
              <a:gd name="connsiteY2" fmla="*/ 0 h 1325562"/>
              <a:gd name="connsiteX3" fmla="*/ 2289856 w 2289856"/>
              <a:gd name="connsiteY3" fmla="*/ 132556 h 1325562"/>
              <a:gd name="connsiteX4" fmla="*/ 2289856 w 2289856"/>
              <a:gd name="connsiteY4" fmla="*/ 1193006 h 1325562"/>
              <a:gd name="connsiteX5" fmla="*/ 2157300 w 2289856"/>
              <a:gd name="connsiteY5" fmla="*/ 1325562 h 1325562"/>
              <a:gd name="connsiteX6" fmla="*/ 132556 w 2289856"/>
              <a:gd name="connsiteY6" fmla="*/ 1325562 h 1325562"/>
              <a:gd name="connsiteX7" fmla="*/ 0 w 2289856"/>
              <a:gd name="connsiteY7" fmla="*/ 1193006 h 1325562"/>
              <a:gd name="connsiteX8" fmla="*/ 0 w 2289856"/>
              <a:gd name="connsiteY8" fmla="*/ 132556 h 13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856" h="1325562">
                <a:moveTo>
                  <a:pt x="0" y="132556"/>
                </a:moveTo>
                <a:cubicBezTo>
                  <a:pt x="0" y="59347"/>
                  <a:pt x="59347" y="0"/>
                  <a:pt x="132556" y="0"/>
                </a:cubicBezTo>
                <a:lnTo>
                  <a:pt x="2157300" y="0"/>
                </a:lnTo>
                <a:cubicBezTo>
                  <a:pt x="2230509" y="0"/>
                  <a:pt x="2289856" y="59347"/>
                  <a:pt x="2289856" y="132556"/>
                </a:cubicBezTo>
                <a:lnTo>
                  <a:pt x="2289856" y="1193006"/>
                </a:lnTo>
                <a:cubicBezTo>
                  <a:pt x="2289856" y="1266215"/>
                  <a:pt x="2230509" y="1325562"/>
                  <a:pt x="2157300" y="1325562"/>
                </a:cubicBezTo>
                <a:lnTo>
                  <a:pt x="132556" y="1325562"/>
                </a:lnTo>
                <a:cubicBezTo>
                  <a:pt x="59347" y="1325562"/>
                  <a:pt x="0" y="1266215"/>
                  <a:pt x="0" y="1193006"/>
                </a:cubicBezTo>
                <a:lnTo>
                  <a:pt x="0" y="132556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54" tIns="126454" rIns="126454" bIns="126454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300" kern="1200" dirty="0" err="1"/>
              <a:t>executescript</a:t>
            </a:r>
            <a:r>
              <a:rPr lang="de-DE" sz="2300" kern="1200" dirty="0"/>
              <a:t>()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DF3613B7-22DA-DEC4-29E8-93D232B89615}"/>
              </a:ext>
            </a:extLst>
          </p:cNvPr>
          <p:cNvSpPr/>
          <p:nvPr/>
        </p:nvSpPr>
        <p:spPr>
          <a:xfrm>
            <a:off x="4336833" y="1729830"/>
            <a:ext cx="472347" cy="567884"/>
          </a:xfrm>
          <a:custGeom>
            <a:avLst/>
            <a:gdLst>
              <a:gd name="connsiteX0" fmla="*/ 0 w 472347"/>
              <a:gd name="connsiteY0" fmla="*/ 113577 h 567884"/>
              <a:gd name="connsiteX1" fmla="*/ 236174 w 472347"/>
              <a:gd name="connsiteY1" fmla="*/ 113577 h 567884"/>
              <a:gd name="connsiteX2" fmla="*/ 236174 w 472347"/>
              <a:gd name="connsiteY2" fmla="*/ 0 h 567884"/>
              <a:gd name="connsiteX3" fmla="*/ 472347 w 472347"/>
              <a:gd name="connsiteY3" fmla="*/ 283942 h 567884"/>
              <a:gd name="connsiteX4" fmla="*/ 236174 w 472347"/>
              <a:gd name="connsiteY4" fmla="*/ 567884 h 567884"/>
              <a:gd name="connsiteX5" fmla="*/ 236174 w 472347"/>
              <a:gd name="connsiteY5" fmla="*/ 454307 h 567884"/>
              <a:gd name="connsiteX6" fmla="*/ 0 w 472347"/>
              <a:gd name="connsiteY6" fmla="*/ 454307 h 567884"/>
              <a:gd name="connsiteX7" fmla="*/ 0 w 472347"/>
              <a:gd name="connsiteY7" fmla="*/ 113577 h 56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347" h="567884">
                <a:moveTo>
                  <a:pt x="0" y="113577"/>
                </a:moveTo>
                <a:lnTo>
                  <a:pt x="236174" y="113577"/>
                </a:lnTo>
                <a:lnTo>
                  <a:pt x="236174" y="0"/>
                </a:lnTo>
                <a:lnTo>
                  <a:pt x="472347" y="283942"/>
                </a:lnTo>
                <a:lnTo>
                  <a:pt x="236174" y="567884"/>
                </a:lnTo>
                <a:lnTo>
                  <a:pt x="236174" y="454307"/>
                </a:lnTo>
                <a:lnTo>
                  <a:pt x="0" y="454307"/>
                </a:lnTo>
                <a:lnTo>
                  <a:pt x="0" y="11357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3577" rIns="141704" bIns="11357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900" kern="120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A1DDE76-8DE8-F203-1E43-E7C8DB62AD5D}"/>
              </a:ext>
            </a:extLst>
          </p:cNvPr>
          <p:cNvSpPr/>
          <p:nvPr/>
        </p:nvSpPr>
        <p:spPr>
          <a:xfrm>
            <a:off x="4998190" y="1350992"/>
            <a:ext cx="2289856" cy="1325562"/>
          </a:xfrm>
          <a:custGeom>
            <a:avLst/>
            <a:gdLst>
              <a:gd name="connsiteX0" fmla="*/ 0 w 2289856"/>
              <a:gd name="connsiteY0" fmla="*/ 132556 h 1325562"/>
              <a:gd name="connsiteX1" fmla="*/ 132556 w 2289856"/>
              <a:gd name="connsiteY1" fmla="*/ 0 h 1325562"/>
              <a:gd name="connsiteX2" fmla="*/ 2157300 w 2289856"/>
              <a:gd name="connsiteY2" fmla="*/ 0 h 1325562"/>
              <a:gd name="connsiteX3" fmla="*/ 2289856 w 2289856"/>
              <a:gd name="connsiteY3" fmla="*/ 132556 h 1325562"/>
              <a:gd name="connsiteX4" fmla="*/ 2289856 w 2289856"/>
              <a:gd name="connsiteY4" fmla="*/ 1193006 h 1325562"/>
              <a:gd name="connsiteX5" fmla="*/ 2157300 w 2289856"/>
              <a:gd name="connsiteY5" fmla="*/ 1325562 h 1325562"/>
              <a:gd name="connsiteX6" fmla="*/ 132556 w 2289856"/>
              <a:gd name="connsiteY6" fmla="*/ 1325562 h 1325562"/>
              <a:gd name="connsiteX7" fmla="*/ 0 w 2289856"/>
              <a:gd name="connsiteY7" fmla="*/ 1193006 h 1325562"/>
              <a:gd name="connsiteX8" fmla="*/ 0 w 2289856"/>
              <a:gd name="connsiteY8" fmla="*/ 132556 h 13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856" h="1325562">
                <a:moveTo>
                  <a:pt x="0" y="132556"/>
                </a:moveTo>
                <a:cubicBezTo>
                  <a:pt x="0" y="59347"/>
                  <a:pt x="59347" y="0"/>
                  <a:pt x="132556" y="0"/>
                </a:cubicBezTo>
                <a:lnTo>
                  <a:pt x="2157300" y="0"/>
                </a:lnTo>
                <a:cubicBezTo>
                  <a:pt x="2230509" y="0"/>
                  <a:pt x="2289856" y="59347"/>
                  <a:pt x="2289856" y="132556"/>
                </a:cubicBezTo>
                <a:lnTo>
                  <a:pt x="2289856" y="1193006"/>
                </a:lnTo>
                <a:cubicBezTo>
                  <a:pt x="2289856" y="1266215"/>
                  <a:pt x="2230509" y="1325562"/>
                  <a:pt x="2157300" y="1325562"/>
                </a:cubicBezTo>
                <a:lnTo>
                  <a:pt x="132556" y="1325562"/>
                </a:lnTo>
                <a:cubicBezTo>
                  <a:pt x="59347" y="1325562"/>
                  <a:pt x="0" y="1266215"/>
                  <a:pt x="0" y="1193006"/>
                </a:cubicBezTo>
                <a:lnTo>
                  <a:pt x="0" y="132556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6454" tIns="126454" rIns="126454" bIns="126454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300" kern="1200" dirty="0" err="1"/>
              <a:t>execute</a:t>
            </a:r>
            <a:r>
              <a:rPr lang="de-DE" sz="2300" kern="1200" dirty="0"/>
              <a:t>()</a:t>
            </a: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A8B79F7A-DBC1-41AA-6252-58610C5FBE65}"/>
              </a:ext>
            </a:extLst>
          </p:cNvPr>
          <p:cNvSpPr/>
          <p:nvPr/>
        </p:nvSpPr>
        <p:spPr>
          <a:xfrm>
            <a:off x="1824171" y="2768272"/>
            <a:ext cx="2289856" cy="1325562"/>
          </a:xfrm>
          <a:custGeom>
            <a:avLst/>
            <a:gdLst>
              <a:gd name="connsiteX0" fmla="*/ 0 w 2289856"/>
              <a:gd name="connsiteY0" fmla="*/ 132556 h 1325562"/>
              <a:gd name="connsiteX1" fmla="*/ 132556 w 2289856"/>
              <a:gd name="connsiteY1" fmla="*/ 0 h 1325562"/>
              <a:gd name="connsiteX2" fmla="*/ 2157300 w 2289856"/>
              <a:gd name="connsiteY2" fmla="*/ 0 h 1325562"/>
              <a:gd name="connsiteX3" fmla="*/ 2289856 w 2289856"/>
              <a:gd name="connsiteY3" fmla="*/ 132556 h 1325562"/>
              <a:gd name="connsiteX4" fmla="*/ 2289856 w 2289856"/>
              <a:gd name="connsiteY4" fmla="*/ 1193006 h 1325562"/>
              <a:gd name="connsiteX5" fmla="*/ 2157300 w 2289856"/>
              <a:gd name="connsiteY5" fmla="*/ 1325562 h 1325562"/>
              <a:gd name="connsiteX6" fmla="*/ 132556 w 2289856"/>
              <a:gd name="connsiteY6" fmla="*/ 1325562 h 1325562"/>
              <a:gd name="connsiteX7" fmla="*/ 0 w 2289856"/>
              <a:gd name="connsiteY7" fmla="*/ 1193006 h 1325562"/>
              <a:gd name="connsiteX8" fmla="*/ 0 w 2289856"/>
              <a:gd name="connsiteY8" fmla="*/ 132556 h 13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856" h="1325562">
                <a:moveTo>
                  <a:pt x="0" y="132556"/>
                </a:moveTo>
                <a:cubicBezTo>
                  <a:pt x="0" y="59347"/>
                  <a:pt x="59347" y="0"/>
                  <a:pt x="132556" y="0"/>
                </a:cubicBezTo>
                <a:lnTo>
                  <a:pt x="2157300" y="0"/>
                </a:lnTo>
                <a:cubicBezTo>
                  <a:pt x="2230509" y="0"/>
                  <a:pt x="2289856" y="59347"/>
                  <a:pt x="2289856" y="132556"/>
                </a:cubicBezTo>
                <a:lnTo>
                  <a:pt x="2289856" y="1193006"/>
                </a:lnTo>
                <a:cubicBezTo>
                  <a:pt x="2289856" y="1266215"/>
                  <a:pt x="2230509" y="1325562"/>
                  <a:pt x="2157300" y="1325562"/>
                </a:cubicBezTo>
                <a:lnTo>
                  <a:pt x="132556" y="1325562"/>
                </a:lnTo>
                <a:cubicBezTo>
                  <a:pt x="59347" y="1325562"/>
                  <a:pt x="0" y="1266215"/>
                  <a:pt x="0" y="1193006"/>
                </a:cubicBezTo>
                <a:lnTo>
                  <a:pt x="0" y="132556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14" tIns="149314" rIns="149314" bIns="149314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900" kern="1200" dirty="0"/>
              <a:t>%s-Platzhalter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3353CB97-B3FE-E356-7F9D-DFCD9B28322F}"/>
              </a:ext>
            </a:extLst>
          </p:cNvPr>
          <p:cNvSpPr/>
          <p:nvPr/>
        </p:nvSpPr>
        <p:spPr>
          <a:xfrm>
            <a:off x="4336833" y="3145058"/>
            <a:ext cx="485449" cy="567884"/>
          </a:xfrm>
          <a:custGeom>
            <a:avLst/>
            <a:gdLst>
              <a:gd name="connsiteX0" fmla="*/ 0 w 485449"/>
              <a:gd name="connsiteY0" fmla="*/ 113577 h 567884"/>
              <a:gd name="connsiteX1" fmla="*/ 242725 w 485449"/>
              <a:gd name="connsiteY1" fmla="*/ 113577 h 567884"/>
              <a:gd name="connsiteX2" fmla="*/ 242725 w 485449"/>
              <a:gd name="connsiteY2" fmla="*/ 0 h 567884"/>
              <a:gd name="connsiteX3" fmla="*/ 485449 w 485449"/>
              <a:gd name="connsiteY3" fmla="*/ 283942 h 567884"/>
              <a:gd name="connsiteX4" fmla="*/ 242725 w 485449"/>
              <a:gd name="connsiteY4" fmla="*/ 567884 h 567884"/>
              <a:gd name="connsiteX5" fmla="*/ 242725 w 485449"/>
              <a:gd name="connsiteY5" fmla="*/ 454307 h 567884"/>
              <a:gd name="connsiteX6" fmla="*/ 0 w 485449"/>
              <a:gd name="connsiteY6" fmla="*/ 454307 h 567884"/>
              <a:gd name="connsiteX7" fmla="*/ 0 w 485449"/>
              <a:gd name="connsiteY7" fmla="*/ 113577 h 56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449" h="567884">
                <a:moveTo>
                  <a:pt x="0" y="113577"/>
                </a:moveTo>
                <a:lnTo>
                  <a:pt x="242725" y="113577"/>
                </a:lnTo>
                <a:lnTo>
                  <a:pt x="242725" y="0"/>
                </a:lnTo>
                <a:lnTo>
                  <a:pt x="485449" y="283942"/>
                </a:lnTo>
                <a:lnTo>
                  <a:pt x="242725" y="567884"/>
                </a:lnTo>
                <a:lnTo>
                  <a:pt x="242725" y="454307"/>
                </a:lnTo>
                <a:lnTo>
                  <a:pt x="0" y="454307"/>
                </a:lnTo>
                <a:lnTo>
                  <a:pt x="0" y="11357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3577" rIns="145635" bIns="113577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300" kern="120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230679FD-D8B3-22CC-CC6B-FC73B1FEEBCE}"/>
              </a:ext>
            </a:extLst>
          </p:cNvPr>
          <p:cNvSpPr/>
          <p:nvPr/>
        </p:nvSpPr>
        <p:spPr>
          <a:xfrm>
            <a:off x="5029971" y="2768272"/>
            <a:ext cx="2289856" cy="1325562"/>
          </a:xfrm>
          <a:custGeom>
            <a:avLst/>
            <a:gdLst>
              <a:gd name="connsiteX0" fmla="*/ 0 w 2289856"/>
              <a:gd name="connsiteY0" fmla="*/ 132556 h 1325562"/>
              <a:gd name="connsiteX1" fmla="*/ 132556 w 2289856"/>
              <a:gd name="connsiteY1" fmla="*/ 0 h 1325562"/>
              <a:gd name="connsiteX2" fmla="*/ 2157300 w 2289856"/>
              <a:gd name="connsiteY2" fmla="*/ 0 h 1325562"/>
              <a:gd name="connsiteX3" fmla="*/ 2289856 w 2289856"/>
              <a:gd name="connsiteY3" fmla="*/ 132556 h 1325562"/>
              <a:gd name="connsiteX4" fmla="*/ 2289856 w 2289856"/>
              <a:gd name="connsiteY4" fmla="*/ 1193006 h 1325562"/>
              <a:gd name="connsiteX5" fmla="*/ 2157300 w 2289856"/>
              <a:gd name="connsiteY5" fmla="*/ 1325562 h 1325562"/>
              <a:gd name="connsiteX6" fmla="*/ 132556 w 2289856"/>
              <a:gd name="connsiteY6" fmla="*/ 1325562 h 1325562"/>
              <a:gd name="connsiteX7" fmla="*/ 0 w 2289856"/>
              <a:gd name="connsiteY7" fmla="*/ 1193006 h 1325562"/>
              <a:gd name="connsiteX8" fmla="*/ 0 w 2289856"/>
              <a:gd name="connsiteY8" fmla="*/ 132556 h 13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856" h="1325562">
                <a:moveTo>
                  <a:pt x="0" y="132556"/>
                </a:moveTo>
                <a:cubicBezTo>
                  <a:pt x="0" y="59347"/>
                  <a:pt x="59347" y="0"/>
                  <a:pt x="132556" y="0"/>
                </a:cubicBezTo>
                <a:lnTo>
                  <a:pt x="2157300" y="0"/>
                </a:lnTo>
                <a:cubicBezTo>
                  <a:pt x="2230509" y="0"/>
                  <a:pt x="2289856" y="59347"/>
                  <a:pt x="2289856" y="132556"/>
                </a:cubicBezTo>
                <a:lnTo>
                  <a:pt x="2289856" y="1193006"/>
                </a:lnTo>
                <a:cubicBezTo>
                  <a:pt x="2289856" y="1266215"/>
                  <a:pt x="2230509" y="1325562"/>
                  <a:pt x="2157300" y="1325562"/>
                </a:cubicBezTo>
                <a:lnTo>
                  <a:pt x="132556" y="1325562"/>
                </a:lnTo>
                <a:cubicBezTo>
                  <a:pt x="59347" y="1325562"/>
                  <a:pt x="0" y="1266215"/>
                  <a:pt x="0" y="1193006"/>
                </a:cubicBezTo>
                <a:lnTo>
                  <a:pt x="0" y="132556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314" tIns="149314" rIns="149314" bIns="149314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900" kern="1200" dirty="0"/>
              <a:t>?-Platzhalter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D363B77-9809-D1BF-79E2-8A90BD68A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14" y="5039369"/>
            <a:ext cx="5399972" cy="92289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2E241E8-5495-9933-2B4B-3C4C26D46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894" y="4437112"/>
            <a:ext cx="5626212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5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8BE2B57-CD47-284A-624C-3D849B7D2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Passwörter</a:t>
            </a:r>
          </a:p>
        </p:txBody>
      </p:sp>
    </p:spTree>
    <p:extLst>
      <p:ext uri="{BB962C8B-B14F-4D97-AF65-F5344CB8AC3E}">
        <p14:creationId xmlns:p14="http://schemas.microsoft.com/office/powerpoint/2010/main" val="2985341723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130</Words>
  <Application>Microsoft Office PowerPoint</Application>
  <PresentationFormat>Bildschirmpräsentation (4:3)</PresentationFormat>
  <Paragraphs>55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Times New Roman</vt:lpstr>
      <vt:lpstr>Wingdings 2</vt:lpstr>
      <vt:lpstr>Aussicht</vt:lpstr>
      <vt:lpstr>PowerPoint-Präsentation</vt:lpstr>
      <vt:lpstr>Inhaltsverzeichnis</vt:lpstr>
      <vt:lpstr>Einleitung</vt:lpstr>
      <vt:lpstr>Datenbank</vt:lpstr>
      <vt:lpstr>SQL-Injection</vt:lpstr>
      <vt:lpstr>Mögliche Angriffe</vt:lpstr>
      <vt:lpstr>CWSS-Score</vt:lpstr>
      <vt:lpstr>Beheben der Schwachstellen</vt:lpstr>
      <vt:lpstr>Passwörter</vt:lpstr>
      <vt:lpstr>Kommunikation</vt:lpstr>
      <vt:lpstr>Man-in-the-Middle-Angriff</vt:lpstr>
      <vt:lpstr>Mögliche Angriffe</vt:lpstr>
      <vt:lpstr>CWSS-Score</vt:lpstr>
      <vt:lpstr>Beheben der Schwachstellen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</dc:creator>
  <cp:lastModifiedBy>Florian Hagengruber</cp:lastModifiedBy>
  <cp:revision>16</cp:revision>
  <dcterms:created xsi:type="dcterms:W3CDTF">2022-12-14T19:30:02Z</dcterms:created>
  <dcterms:modified xsi:type="dcterms:W3CDTF">2023-01-08T16:11:26Z</dcterms:modified>
</cp:coreProperties>
</file>