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94" r:id="rId8"/>
    <p:sldId id="317" r:id="rId9"/>
    <p:sldId id="412" r:id="rId10"/>
    <p:sldId id="277" r:id="rId11"/>
    <p:sldId id="278" r:id="rId12"/>
    <p:sldId id="393" r:id="rId13"/>
    <p:sldId id="409" r:id="rId14"/>
    <p:sldId id="410" r:id="rId15"/>
    <p:sldId id="411" r:id="rId16"/>
    <p:sldId id="395" r:id="rId17"/>
    <p:sldId id="407" r:id="rId18"/>
    <p:sldId id="396" r:id="rId19"/>
    <p:sldId id="397" r:id="rId20"/>
    <p:sldId id="398" r:id="rId21"/>
    <p:sldId id="399" r:id="rId22"/>
    <p:sldId id="401" r:id="rId23"/>
    <p:sldId id="402" r:id="rId24"/>
    <p:sldId id="404" r:id="rId25"/>
    <p:sldId id="405" r:id="rId2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B1BF"/>
    <a:srgbClr val="7871B0"/>
    <a:srgbClr val="292644"/>
    <a:srgbClr val="37335B"/>
    <a:srgbClr val="009242"/>
    <a:srgbClr val="CCE8DA"/>
    <a:srgbClr val="1B192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3" autoAdjust="0"/>
    <p:restoredTop sz="93744" autoAdjust="0"/>
  </p:normalViewPr>
  <p:slideViewPr>
    <p:cSldViewPr snapToGrid="0">
      <p:cViewPr>
        <p:scale>
          <a:sx n="74" d="100"/>
          <a:sy n="74" d="100"/>
        </p:scale>
        <p:origin x="274" y="326"/>
      </p:cViewPr>
      <p:guideLst>
        <p:guide pos="3840"/>
        <p:guide orient="horz" pos="2160"/>
      </p:guideLst>
    </p:cSldViewPr>
  </p:slideViewPr>
  <p:outlineViewPr>
    <p:cViewPr>
      <p:scale>
        <a:sx n="33" d="100"/>
        <a:sy n="33" d="100"/>
      </p:scale>
      <p:origin x="0" y="-871"/>
    </p:cViewPr>
  </p:outlineViewPr>
  <p:notesTextViewPr>
    <p:cViewPr>
      <p:scale>
        <a:sx n="3" d="2"/>
        <a:sy n="3" d="2"/>
      </p:scale>
      <p:origin x="0" y="0"/>
    </p:cViewPr>
  </p:notesTextViewPr>
  <p:sorterViewPr>
    <p:cViewPr varScale="1">
      <p:scale>
        <a:sx n="1" d="1"/>
        <a:sy n="1" d="1"/>
      </p:scale>
      <p:origin x="0" y="-473"/>
    </p:cViewPr>
  </p:sorterViewPr>
  <p:notesViewPr>
    <p:cSldViewPr snapToGrid="0">
      <p:cViewPr varScale="1">
        <p:scale>
          <a:sx n="66" d="100"/>
          <a:sy n="66" d="100"/>
        </p:scale>
        <p:origin x="2403"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Chess Online</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9297-4402-9E94-365CD2F05E3B}"/>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9297-4402-9E94-365CD2F05E3B}"/>
              </c:ext>
            </c:extLst>
          </c:dPt>
          <c:cat>
            <c:strRef>
              <c:f>Tabelle1!$A$2:$A$3</c:f>
              <c:strCache>
                <c:ptCount val="2"/>
                <c:pt idx="0">
                  <c:v>Kein Fix</c:v>
                </c:pt>
                <c:pt idx="1">
                  <c:v>Fix</c:v>
                </c:pt>
              </c:strCache>
            </c:strRef>
          </c:cat>
          <c:val>
            <c:numRef>
              <c:f>Tabelle1!$B$2:$B$3</c:f>
              <c:numCache>
                <c:formatCode>General</c:formatCode>
                <c:ptCount val="2"/>
                <c:pt idx="0">
                  <c:v>57</c:v>
                </c:pt>
                <c:pt idx="1">
                  <c:v>49</c:v>
                </c:pt>
              </c:numCache>
            </c:numRef>
          </c:val>
          <c:extLst>
            <c:ext xmlns:c16="http://schemas.microsoft.com/office/drawing/2014/chart" uri="{C3380CC4-5D6E-409C-BE32-E72D297353CC}">
              <c16:uniqueId val="{00000000-9297-4402-9E94-365CD2F05E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Datenbank</c:v>
                </c:pt>
              </c:strCache>
            </c:strRef>
          </c:tx>
          <c:spPr>
            <a:solidFill>
              <a:srgbClr val="FF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2-D875-4EC7-9C60-A2D0CB4B2592}"/>
              </c:ext>
            </c:extLst>
          </c:dPt>
          <c:dPt>
            <c:idx val="1"/>
            <c:bubble3D val="0"/>
            <c:spPr>
              <a:solidFill>
                <a:srgbClr val="009242"/>
              </a:solidFill>
              <a:ln w="19050">
                <a:solidFill>
                  <a:schemeClr val="lt1"/>
                </a:solidFill>
              </a:ln>
              <a:effectLst/>
            </c:spPr>
            <c:extLst>
              <c:ext xmlns:c16="http://schemas.microsoft.com/office/drawing/2014/chart" uri="{C3380CC4-5D6E-409C-BE32-E72D297353CC}">
                <c16:uniqueId val="{00000001-D875-4EC7-9C60-A2D0CB4B2592}"/>
              </c:ext>
            </c:extLst>
          </c:dPt>
          <c:cat>
            <c:strRef>
              <c:f>Tabelle1!$A$2:$A$3</c:f>
              <c:strCache>
                <c:ptCount val="2"/>
                <c:pt idx="0">
                  <c:v>Kein Fix</c:v>
                </c:pt>
                <c:pt idx="1">
                  <c:v>Fix</c:v>
                </c:pt>
              </c:strCache>
            </c:strRef>
          </c:cat>
          <c:val>
            <c:numRef>
              <c:f>Tabelle1!$B$2:$B$3</c:f>
              <c:numCache>
                <c:formatCode>General</c:formatCode>
                <c:ptCount val="2"/>
                <c:pt idx="0">
                  <c:v>6</c:v>
                </c:pt>
                <c:pt idx="1">
                  <c:v>12</c:v>
                </c:pt>
              </c:numCache>
            </c:numRef>
          </c:val>
          <c:extLst>
            <c:ext xmlns:c16="http://schemas.microsoft.com/office/drawing/2014/chart" uri="{C3380CC4-5D6E-409C-BE32-E72D297353CC}">
              <c16:uniqueId val="{00000000-D875-4EC7-9C60-A2D0CB4B259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FFF5FA44-7739-40E1-B015-2286F4B1EEFE}" srcId="{8BF3F3B4-C3DF-4D45-A364-CB16BC2F6487}" destId="{3703BB09-EE65-43F1-9F6D-C392E6842CC6}" srcOrd="0" destOrd="0" parTransId="{1DE90FFA-6F20-4EB7-81CF-1A417C6A7237}" sibTransId="{2A7DD7F4-1274-45ED-9E48-EEB57D8556D9}"/>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5618898-4F0F-46F4-95F8-44C7B00C7F32}" type="presOf" srcId="{3703BB09-EE65-43F1-9F6D-C392E6842CC6}" destId="{47CE186D-8A11-4DBE-A064-F57E40555E0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pt>
    <dgm:pt modelId="{77B77535-4965-4017-9147-FA30F70EF043}" type="pres">
      <dgm:prSet presAssocID="{5A5A8F69-6B0A-4580-9C82-749A88C7A069}" presName="Childtext" presStyleLbl="revTx" presStyleIdx="0" presStyleCnt="2">
        <dgm:presLayoutVars>
          <dgm:bulletEnabled val="1"/>
        </dgm:presLayoutVars>
      </dgm:prSet>
      <dgm:spPr/>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pt>
    <dgm:pt modelId="{24F1EC14-F08B-45F5-ACC2-2C75793D3296}" type="pres">
      <dgm:prSet presAssocID="{4259F840-24E7-476F-9F30-482E46395856}" presName="Childtext" presStyleLbl="revTx" presStyleIdx="1" presStyleCnt="2">
        <dgm:presLayoutVars>
          <dgm:bulletEnabled val="1"/>
        </dgm:presLayoutVars>
      </dgm:prSet>
      <dgm:spPr/>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6D31BF68-996F-4425-AB7F-3863D771BF53}" type="presOf" srcId="{5A5A8F69-6B0A-4580-9C82-749A88C7A069}" destId="{A25D57D9-D144-4C47-A698-4DCFD79D623E}" srcOrd="0" destOrd="0" presId="urn:microsoft.com/office/officeart/2016/7/layout/RoundedRectangleTimeline"/>
    <dgm:cxn modelId="{689D2086-E27D-472B-AE8A-BBA34E984EE1}" type="presOf" srcId="{F3CC0BD1-D20E-47B8-9D3F-76674BD024ED}" destId="{77B77535-4965-4017-9147-FA30F70EF04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CAAFEAE6-A54C-44F4-A368-2D5AFE03AF9A}" type="presOf" srcId="{B54C8F6C-BE1E-4EAB-B7A0-48DE01FFAA36}" destId="{24F1EC14-F08B-45F5-ACC2-2C75793D3296}"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pt>
    <dgm:pt modelId="{77B77535-4965-4017-9147-FA30F70EF043}" type="pres">
      <dgm:prSet presAssocID="{5A5A8F69-6B0A-4580-9C82-749A88C7A069}" presName="Childtext" presStyleLbl="revTx" presStyleIdx="0" presStyleCnt="2">
        <dgm:presLayoutVars>
          <dgm:bulletEnabled val="1"/>
        </dgm:presLayoutVars>
      </dgm:prSet>
      <dgm:spPr/>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pt>
    <dgm:pt modelId="{24F1EC14-F08B-45F5-ACC2-2C75793D3296}" type="pres">
      <dgm:prSet presAssocID="{4259F840-24E7-476F-9F30-482E46395856}" presName="Childtext" presStyleLbl="revTx" presStyleIdx="1" presStyleCnt="2">
        <dgm:presLayoutVars>
          <dgm:bulletEnabled val="1"/>
        </dgm:presLayoutVars>
      </dgm:prSet>
      <dgm:spPr/>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6D31BF68-996F-4425-AB7F-3863D771BF53}" type="presOf" srcId="{5A5A8F69-6B0A-4580-9C82-749A88C7A069}" destId="{A25D57D9-D144-4C47-A698-4DCFD79D623E}" srcOrd="0" destOrd="0" presId="urn:microsoft.com/office/officeart/2016/7/layout/RoundedRectangleTimeline"/>
    <dgm:cxn modelId="{689D2086-E27D-472B-AE8A-BBA34E984EE1}" type="presOf" srcId="{F3CC0BD1-D20E-47B8-9D3F-76674BD024ED}" destId="{77B77535-4965-4017-9147-FA30F70EF04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CAAFEAE6-A54C-44F4-A368-2D5AFE03AF9A}" type="presOf" srcId="{B54C8F6C-BE1E-4EAB-B7A0-48DE01FFAA36}" destId="{24F1EC14-F08B-45F5-ACC2-2C75793D3296}"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FFF5FA44-7739-40E1-B015-2286F4B1EEFE}" srcId="{8BF3F3B4-C3DF-4D45-A364-CB16BC2F6487}" destId="{3703BB09-EE65-43F1-9F6D-C392E6842CC6}" srcOrd="0" destOrd="0" parTransId="{1DE90FFA-6F20-4EB7-81CF-1A417C6A7237}" sibTransId="{2A7DD7F4-1274-45ED-9E48-EEB57D8556D9}"/>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5618898-4F0F-46F4-95F8-44C7B00C7F32}" type="presOf" srcId="{3703BB09-EE65-43F1-9F6D-C392E6842CC6}" destId="{47CE186D-8A11-4DBE-A064-F57E40555E0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0.51354</cdr:x>
      <cdr:y>0.51968</cdr:y>
    </cdr:from>
    <cdr:to>
      <cdr:x>0.68822</cdr:x>
      <cdr:y>0.73619</cdr:y>
    </cdr:to>
    <cdr:sp macro="" textlink="">
      <cdr:nvSpPr>
        <cdr:cNvPr id="2" name="Textfeld 1">
          <a:extLst xmlns:a="http://schemas.openxmlformats.org/drawingml/2006/main">
            <a:ext uri="{FF2B5EF4-FFF2-40B4-BE49-F238E27FC236}">
              <a16:creationId xmlns:a16="http://schemas.microsoft.com/office/drawing/2014/main" id="{EBDEA6D0-4280-85C9-BD66-B2700F4C1217}"/>
            </a:ext>
          </a:extLst>
        </cdr:cNvPr>
        <cdr:cNvSpPr txBox="1"/>
      </cdr:nvSpPr>
      <cdr:spPr>
        <a:xfrm xmlns:a="http://schemas.openxmlformats.org/drawingml/2006/main">
          <a:off x="3564857" y="1960145"/>
          <a:ext cx="1212548" cy="8166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57 CWE</a:t>
          </a:r>
        </a:p>
        <a:p xmlns:a="http://schemas.openxmlformats.org/drawingml/2006/main">
          <a:pPr algn="ctr"/>
          <a:r>
            <a:rPr lang="de-DE" sz="1400" dirty="0">
              <a:solidFill>
                <a:schemeClr val="tx1"/>
              </a:solidFill>
            </a:rPr>
            <a:t>(ca. 54%)</a:t>
          </a:r>
        </a:p>
      </cdr:txBody>
    </cdr:sp>
  </cdr:relSizeAnchor>
  <cdr:relSizeAnchor xmlns:cdr="http://schemas.openxmlformats.org/drawingml/2006/chartDrawing">
    <cdr:from>
      <cdr:x>0.30433</cdr:x>
      <cdr:y>0.44316</cdr:y>
    </cdr:from>
    <cdr:to>
      <cdr:x>0.45518</cdr:x>
      <cdr:y>0.58312</cdr:y>
    </cdr:to>
    <cdr:sp macro="" textlink="">
      <cdr:nvSpPr>
        <cdr:cNvPr id="3" name="Textfeld 2">
          <a:extLst xmlns:a="http://schemas.openxmlformats.org/drawingml/2006/main">
            <a:ext uri="{FF2B5EF4-FFF2-40B4-BE49-F238E27FC236}">
              <a16:creationId xmlns:a16="http://schemas.microsoft.com/office/drawing/2014/main" id="{7A9D2B93-7763-1245-ED09-8DA701D35943}"/>
            </a:ext>
          </a:extLst>
        </cdr:cNvPr>
        <cdr:cNvSpPr txBox="1"/>
      </cdr:nvSpPr>
      <cdr:spPr>
        <a:xfrm xmlns:a="http://schemas.openxmlformats.org/drawingml/2006/main">
          <a:off x="2112549" y="1821253"/>
          <a:ext cx="1047135" cy="5751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de-DE" sz="1400" dirty="0">
              <a:solidFill>
                <a:schemeClr val="tx1"/>
              </a:solidFill>
            </a:rPr>
            <a:t>49 CWE</a:t>
          </a:r>
        </a:p>
        <a:p xmlns:a="http://schemas.openxmlformats.org/drawingml/2006/main">
          <a:pPr algn="ctr"/>
          <a:r>
            <a:rPr lang="de-DE" sz="1400" dirty="0">
              <a:solidFill>
                <a:schemeClr val="tx1"/>
              </a:solidFill>
            </a:rPr>
            <a:t>(ca. 46%)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t>19.01.2023</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t>19.01.2023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t>19.01.2023</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3</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t>19.01.2023</a:t>
            </a:fld>
            <a:endParaRPr lang="de-DE"/>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4</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t>19.01.2023</a:t>
            </a:fld>
            <a:endParaRPr lang="de-DE"/>
          </a:p>
        </p:txBody>
      </p:sp>
    </p:spTree>
    <p:extLst>
      <p:ext uri="{BB962C8B-B14F-4D97-AF65-F5344CB8AC3E}">
        <p14:creationId xmlns:p14="http://schemas.microsoft.com/office/powerpoint/2010/main" val="385353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5</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19.01.2023</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14DBC5CC-54D7-4FDA-9C5E-6B3403E5AEA6}" type="datetime1">
              <a:rPr lang="de-DE" smtClean="0"/>
              <a:t>19.01.2023</a:t>
            </a:fld>
            <a:endParaRPr lang="de-DE"/>
          </a:p>
        </p:txBody>
      </p:sp>
      <p:sp>
        <p:nvSpPr>
          <p:cNvPr id="5" name="Foliennummernplatzhalter 4"/>
          <p:cNvSpPr>
            <a:spLocks noGrp="1"/>
          </p:cNvSpPr>
          <p:nvPr>
            <p:ph type="sldNum" sz="quarter" idx="5"/>
          </p:nvPr>
        </p:nvSpPr>
        <p:spPr/>
        <p:txBody>
          <a:bodyPr/>
          <a:lstStyle/>
          <a:p>
            <a:pPr rtl="0"/>
            <a:fld id="{E7CCE34D-CFF1-4FFE-815B-D050E7ED2DFD}" type="slidenum">
              <a:rPr lang="de-DE" smtClean="0"/>
              <a:t>13</a:t>
            </a:fld>
            <a:endParaRPr lang="de-DE"/>
          </a:p>
        </p:txBody>
      </p:sp>
    </p:spTree>
    <p:extLst>
      <p:ext uri="{BB962C8B-B14F-4D97-AF65-F5344CB8AC3E}">
        <p14:creationId xmlns:p14="http://schemas.microsoft.com/office/powerpoint/2010/main" val="5534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16</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19.01.2023</a:t>
            </a:fld>
            <a:endParaRPr lang="de-DE"/>
          </a:p>
        </p:txBody>
      </p:sp>
    </p:spTree>
    <p:extLst>
      <p:ext uri="{BB962C8B-B14F-4D97-AF65-F5344CB8AC3E}">
        <p14:creationId xmlns:p14="http://schemas.microsoft.com/office/powerpoint/2010/main" val="4283063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17</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19.01.2023</a:t>
            </a:fld>
            <a:endParaRPr lang="de-DE"/>
          </a:p>
        </p:txBody>
      </p:sp>
    </p:spTree>
    <p:extLst>
      <p:ext uri="{BB962C8B-B14F-4D97-AF65-F5344CB8AC3E}">
        <p14:creationId xmlns:p14="http://schemas.microsoft.com/office/powerpoint/2010/main" val="155485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22</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19.01.2023</a:t>
            </a:fld>
            <a:endParaRPr lang="de-DE"/>
          </a:p>
        </p:txBody>
      </p:sp>
    </p:spTree>
    <p:extLst>
      <p:ext uri="{BB962C8B-B14F-4D97-AF65-F5344CB8AC3E}">
        <p14:creationId xmlns:p14="http://schemas.microsoft.com/office/powerpoint/2010/main" val="342031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9.xml"/><Relationship Id="rId7" Type="http://schemas.openxmlformats.org/officeDocument/2006/relationships/image" Target="../media/image9.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12.svg"/><Relationship Id="rId4" Type="http://schemas.openxmlformats.org/officeDocument/2006/relationships/diagramQuickStyle" Target="../diagrams/quickStyle9.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3.pn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5.xml"/><Relationship Id="rId7" Type="http://schemas.openxmlformats.org/officeDocument/2006/relationships/image" Target="../media/image14.png"/><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hyperlink" Target="https://creativecommons.org/licenses/by-nc-sa/3.0/" TargetMode="External"/><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hyperlink" Target="https://creativecommons.org/licenses/by-nc-sa/3.0/" TargetMode="External"/><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8829838" y="2563018"/>
            <a:ext cx="2310914" cy="1731963"/>
          </a:xfrm>
        </p:spPr>
        <p:txBody>
          <a:bodyPr rtlCol="0">
            <a:normAutofit/>
          </a:bodyPr>
          <a:lstStyle/>
          <a:p>
            <a:pPr rtl="0"/>
            <a:r>
              <a:rPr lang="de-DE" dirty="0"/>
              <a:t>Christian </a:t>
            </a:r>
            <a:r>
              <a:rPr lang="de-DE" dirty="0" err="1"/>
              <a:t>Joiko</a:t>
            </a:r>
            <a:endParaRPr lang="de-DE" dirty="0"/>
          </a:p>
          <a:p>
            <a:pPr rtl="0"/>
            <a:r>
              <a:rPr lang="de-DE" dirty="0"/>
              <a:t>Sandro Schamberger</a:t>
            </a:r>
          </a:p>
          <a:p>
            <a:pPr rtl="0"/>
            <a:r>
              <a:rPr lang="de-DE" dirty="0"/>
              <a:t>Florian Hagengruber</a:t>
            </a:r>
          </a:p>
        </p:txBody>
      </p:sp>
      <p:sp>
        <p:nvSpPr>
          <p:cNvPr id="12" name="Rechteck 11">
            <a:extLst>
              <a:ext uri="{FF2B5EF4-FFF2-40B4-BE49-F238E27FC236}">
                <a16:creationId xmlns:a16="http://schemas.microsoft.com/office/drawing/2014/main" id="{AD9CFC2E-FF06-1AE1-6ACD-C0A4D9BBCAA8}"/>
              </a:ext>
            </a:extLst>
          </p:cNvPr>
          <p:cNvSpPr/>
          <p:nvPr/>
        </p:nvSpPr>
        <p:spPr>
          <a:xfrm>
            <a:off x="380207" y="4982547"/>
            <a:ext cx="235613" cy="279918"/>
          </a:xfrm>
          <a:prstGeom prst="rect">
            <a:avLst/>
          </a:prstGeom>
          <a:solidFill>
            <a:srgbClr val="1B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Ein Bild, das Text enthält.&#10;&#10;Automatisch generierte Beschreibung">
            <a:extLst>
              <a:ext uri="{FF2B5EF4-FFF2-40B4-BE49-F238E27FC236}">
                <a16:creationId xmlns:a16="http://schemas.microsoft.com/office/drawing/2014/main" id="{2963E477-983B-FA4D-0416-0A20C0F3344E}"/>
              </a:ext>
            </a:extLst>
          </p:cNvPr>
          <p:cNvPicPr>
            <a:picLocks noChangeAspect="1"/>
          </p:cNvPicPr>
          <p:nvPr/>
        </p:nvPicPr>
        <p:blipFill rotWithShape="1">
          <a:blip r:embed="rId3"/>
          <a:srcRect r="35739"/>
          <a:stretch/>
        </p:blipFill>
        <p:spPr>
          <a:xfrm>
            <a:off x="380207" y="1147761"/>
            <a:ext cx="7308297" cy="4562475"/>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10</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a:extLst>
              <a:ext uri="{FF2B5EF4-FFF2-40B4-BE49-F238E27FC236}">
                <a16:creationId xmlns:a16="http://schemas.microsoft.com/office/drawing/2014/main" id="{39E03020-1435-9240-4C01-4D1EE0CCD682}"/>
              </a:ext>
            </a:extLst>
          </p:cNvPr>
          <p:cNvSpPr txBox="1"/>
          <p:nvPr/>
        </p:nvSpPr>
        <p:spPr>
          <a:xfrm>
            <a:off x="1664164" y="1514111"/>
            <a:ext cx="8863672" cy="584775"/>
          </a:xfrm>
          <a:prstGeom prst="rect">
            <a:avLst/>
          </a:prstGeom>
          <a:solidFill>
            <a:srgbClr val="7871B0"/>
          </a:solidFill>
          <a:ln>
            <a:solidFill>
              <a:srgbClr val="292644"/>
            </a:solidFill>
          </a:ln>
        </p:spPr>
        <p:txBody>
          <a:bodyPr wrap="square" rtlCol="0">
            <a:spAutoFit/>
          </a:bodyPr>
          <a:lstStyle/>
          <a:p>
            <a:r>
              <a:rPr lang="de-DE" sz="1600" b="0" dirty="0" err="1"/>
              <a:t>self.cur.executescript</a:t>
            </a:r>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                                    VALUES ('%s', '%s', '%s', '%</a:t>
            </a:r>
            <a:r>
              <a:rPr lang="de-DE" sz="1600" b="0" dirty="0" err="1"/>
              <a:t>s'</a:t>
            </a:r>
            <a:r>
              <a:rPr lang="de-DE" sz="1600" b="0" dirty="0"/>
              <a:t>)""" %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a:t>
            </a:r>
          </a:p>
        </p:txBody>
      </p:sp>
      <p:sp>
        <p:nvSpPr>
          <p:cNvPr id="11" name="Rechteck: abgerundete Ecken 10">
            <a:extLst>
              <a:ext uri="{FF2B5EF4-FFF2-40B4-BE49-F238E27FC236}">
                <a16:creationId xmlns:a16="http://schemas.microsoft.com/office/drawing/2014/main" id="{727CA3D1-8909-61BC-356E-A203047354EC}"/>
              </a:ext>
            </a:extLst>
          </p:cNvPr>
          <p:cNvSpPr/>
          <p:nvPr/>
        </p:nvSpPr>
        <p:spPr>
          <a:xfrm>
            <a:off x="2071523" y="2339107"/>
            <a:ext cx="3298294"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0" dirty="0">
                <a:solidFill>
                  <a:schemeClr val="tx1"/>
                </a:solidFill>
              </a:rPr>
              <a:t>*@th-deg.de</a:t>
            </a:r>
          </a:p>
        </p:txBody>
      </p:sp>
      <p:sp>
        <p:nvSpPr>
          <p:cNvPr id="12" name="Rechteck: abgerundete Ecken 11">
            <a:extLst>
              <a:ext uri="{FF2B5EF4-FFF2-40B4-BE49-F238E27FC236}">
                <a16:creationId xmlns:a16="http://schemas.microsoft.com/office/drawing/2014/main" id="{01CCC361-7CDE-4034-2080-F255BB230B83}"/>
              </a:ext>
            </a:extLst>
          </p:cNvPr>
          <p:cNvSpPr/>
          <p:nvPr/>
        </p:nvSpPr>
        <p:spPr>
          <a:xfrm>
            <a:off x="6822185" y="4000053"/>
            <a:ext cx="3298293"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0" dirty="0">
                <a:solidFill>
                  <a:schemeClr val="tx1"/>
                </a:solidFill>
              </a:rPr>
              <a:t>7251</a:t>
            </a:r>
          </a:p>
        </p:txBody>
      </p:sp>
      <p:sp>
        <p:nvSpPr>
          <p:cNvPr id="13" name="Rechteck: abgerundete Ecken 12">
            <a:extLst>
              <a:ext uri="{FF2B5EF4-FFF2-40B4-BE49-F238E27FC236}">
                <a16:creationId xmlns:a16="http://schemas.microsoft.com/office/drawing/2014/main" id="{0114393C-C0B4-B0F3-1E56-B7C1FEE14609}"/>
              </a:ext>
            </a:extLst>
          </p:cNvPr>
          <p:cNvSpPr/>
          <p:nvPr/>
        </p:nvSpPr>
        <p:spPr>
          <a:xfrm>
            <a:off x="2071523" y="4000052"/>
            <a:ext cx="3298293"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m.mustermann</a:t>
            </a:r>
            <a:endParaRPr lang="de-DE" b="0" dirty="0">
              <a:solidFill>
                <a:schemeClr val="tx1"/>
              </a:solidFill>
            </a:endParaRPr>
          </a:p>
        </p:txBody>
      </p:sp>
      <p:sp>
        <p:nvSpPr>
          <p:cNvPr id="14" name="Rechteck: abgerundete Ecken 13">
            <a:extLst>
              <a:ext uri="{FF2B5EF4-FFF2-40B4-BE49-F238E27FC236}">
                <a16:creationId xmlns:a16="http://schemas.microsoft.com/office/drawing/2014/main" id="{F4F48508-1E27-5B1F-7108-8ED4818B3898}"/>
              </a:ext>
            </a:extLst>
          </p:cNvPr>
          <p:cNvSpPr/>
          <p:nvPr/>
        </p:nvSpPr>
        <p:spPr>
          <a:xfrm>
            <a:off x="6822185" y="2339106"/>
            <a:ext cx="3298294" cy="1007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a:t>
            </a:r>
            <a:r>
              <a:rPr lang="de-DE" b="0" dirty="0"/>
              <a:t>'</a:t>
            </a:r>
            <a:r>
              <a:rPr lang="de-DE" b="0" dirty="0">
                <a:solidFill>
                  <a:schemeClr val="tx1"/>
                </a:solidFill>
              </a:rPr>
              <a:t>, </a:t>
            </a:r>
            <a:r>
              <a:rPr lang="de-DE" b="0" dirty="0"/>
              <a:t>'</a:t>
            </a:r>
            <a:r>
              <a:rPr lang="de-DE" b="0" dirty="0">
                <a:solidFill>
                  <a:schemeClr val="tx1"/>
                </a:solidFill>
              </a:rPr>
              <a:t>*</a:t>
            </a:r>
            <a:r>
              <a:rPr lang="de-DE" b="0" dirty="0"/>
              <a:t>'</a:t>
            </a:r>
            <a:r>
              <a:rPr lang="de-DE" b="0" dirty="0">
                <a:solidFill>
                  <a:schemeClr val="tx1"/>
                </a:solidFill>
              </a:rPr>
              <a:t>, </a:t>
            </a:r>
            <a:r>
              <a:rPr lang="de-DE" b="0" dirty="0"/>
              <a:t>'</a:t>
            </a:r>
            <a:r>
              <a:rPr lang="de-DE" b="0" dirty="0">
                <a:solidFill>
                  <a:schemeClr val="tx1"/>
                </a:solidFill>
              </a:rPr>
              <a:t>*</a:t>
            </a:r>
            <a:r>
              <a:rPr lang="de-DE" b="0" dirty="0"/>
              <a:t>'</a:t>
            </a:r>
            <a:r>
              <a:rPr lang="de-DE" b="0" dirty="0">
                <a:solidFill>
                  <a:schemeClr val="tx1"/>
                </a:solidFill>
              </a:rPr>
              <a:t>); DROP TABLE Spieler;--</a:t>
            </a:r>
          </a:p>
        </p:txBody>
      </p:sp>
      <p:sp>
        <p:nvSpPr>
          <p:cNvPr id="17" name="Textfeld 16">
            <a:extLst>
              <a:ext uri="{FF2B5EF4-FFF2-40B4-BE49-F238E27FC236}">
                <a16:creationId xmlns:a16="http://schemas.microsoft.com/office/drawing/2014/main" id="{0BE4A22D-C3BE-29B1-3128-11C9C2B09DBD}"/>
              </a:ext>
            </a:extLst>
          </p:cNvPr>
          <p:cNvSpPr txBox="1"/>
          <p:nvPr/>
        </p:nvSpPr>
        <p:spPr>
          <a:xfrm>
            <a:off x="3422225" y="3402503"/>
            <a:ext cx="596887" cy="369332"/>
          </a:xfrm>
          <a:prstGeom prst="rect">
            <a:avLst/>
          </a:prstGeom>
          <a:noFill/>
        </p:spPr>
        <p:txBody>
          <a:bodyPr wrap="square" rtlCol="0">
            <a:spAutoFit/>
          </a:bodyPr>
          <a:lstStyle/>
          <a:p>
            <a:pPr algn="ctr"/>
            <a:r>
              <a:rPr lang="de-DE" dirty="0"/>
              <a:t>mail</a:t>
            </a:r>
          </a:p>
        </p:txBody>
      </p:sp>
      <p:sp>
        <p:nvSpPr>
          <p:cNvPr id="18" name="Textfeld 17">
            <a:extLst>
              <a:ext uri="{FF2B5EF4-FFF2-40B4-BE49-F238E27FC236}">
                <a16:creationId xmlns:a16="http://schemas.microsoft.com/office/drawing/2014/main" id="{C165A5DB-B5E8-E88D-EE62-2DF379B9C8FF}"/>
              </a:ext>
            </a:extLst>
          </p:cNvPr>
          <p:cNvSpPr txBox="1"/>
          <p:nvPr/>
        </p:nvSpPr>
        <p:spPr>
          <a:xfrm>
            <a:off x="7843295" y="3402503"/>
            <a:ext cx="1256071" cy="369332"/>
          </a:xfrm>
          <a:prstGeom prst="rect">
            <a:avLst/>
          </a:prstGeom>
          <a:noFill/>
        </p:spPr>
        <p:txBody>
          <a:bodyPr wrap="square" rtlCol="0">
            <a:spAutoFit/>
          </a:bodyPr>
          <a:lstStyle/>
          <a:p>
            <a:pPr algn="ctr"/>
            <a:r>
              <a:rPr lang="de-DE" dirty="0" err="1"/>
              <a:t>passwort</a:t>
            </a:r>
            <a:endParaRPr lang="de-DE" dirty="0"/>
          </a:p>
        </p:txBody>
      </p:sp>
      <p:sp>
        <p:nvSpPr>
          <p:cNvPr id="19" name="Textfeld 18">
            <a:extLst>
              <a:ext uri="{FF2B5EF4-FFF2-40B4-BE49-F238E27FC236}">
                <a16:creationId xmlns:a16="http://schemas.microsoft.com/office/drawing/2014/main" id="{E559B892-1859-1110-23E3-925CA9F1C01C}"/>
              </a:ext>
            </a:extLst>
          </p:cNvPr>
          <p:cNvSpPr txBox="1"/>
          <p:nvPr/>
        </p:nvSpPr>
        <p:spPr>
          <a:xfrm>
            <a:off x="3006902" y="5104133"/>
            <a:ext cx="1427534" cy="369332"/>
          </a:xfrm>
          <a:prstGeom prst="rect">
            <a:avLst/>
          </a:prstGeom>
          <a:noFill/>
        </p:spPr>
        <p:txBody>
          <a:bodyPr wrap="square" rtlCol="0">
            <a:spAutoFit/>
          </a:bodyPr>
          <a:lstStyle/>
          <a:p>
            <a:pPr algn="ctr"/>
            <a:r>
              <a:rPr lang="de-DE" dirty="0" err="1"/>
              <a:t>nutzername</a:t>
            </a:r>
            <a:endParaRPr lang="de-DE" dirty="0"/>
          </a:p>
        </p:txBody>
      </p:sp>
      <p:sp>
        <p:nvSpPr>
          <p:cNvPr id="20" name="Textfeld 19">
            <a:extLst>
              <a:ext uri="{FF2B5EF4-FFF2-40B4-BE49-F238E27FC236}">
                <a16:creationId xmlns:a16="http://schemas.microsoft.com/office/drawing/2014/main" id="{A7CF1424-B638-7A32-BC5D-B17EC023F2BF}"/>
              </a:ext>
            </a:extLst>
          </p:cNvPr>
          <p:cNvSpPr txBox="1"/>
          <p:nvPr/>
        </p:nvSpPr>
        <p:spPr>
          <a:xfrm>
            <a:off x="7534429" y="5104133"/>
            <a:ext cx="1873804" cy="369332"/>
          </a:xfrm>
          <a:prstGeom prst="rect">
            <a:avLst/>
          </a:prstGeom>
          <a:noFill/>
        </p:spPr>
        <p:txBody>
          <a:bodyPr wrap="square" rtlCol="0">
            <a:spAutoFit/>
          </a:bodyPr>
          <a:lstStyle/>
          <a:p>
            <a:pPr algn="ctr"/>
            <a:r>
              <a:rPr lang="de-DE" dirty="0" err="1"/>
              <a:t>aktivierungscode</a:t>
            </a:r>
            <a:endParaRPr lang="de-DE" dirty="0"/>
          </a:p>
        </p:txBody>
      </p:sp>
    </p:spTree>
    <p:extLst>
      <p:ext uri="{BB962C8B-B14F-4D97-AF65-F5344CB8AC3E}">
        <p14:creationId xmlns:p14="http://schemas.microsoft.com/office/powerpoint/2010/main" val="135330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11</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feld 5">
            <a:extLst>
              <a:ext uri="{FF2B5EF4-FFF2-40B4-BE49-F238E27FC236}">
                <a16:creationId xmlns:a16="http://schemas.microsoft.com/office/drawing/2014/main" id="{39E03020-1435-9240-4C01-4D1EE0CCD682}"/>
              </a:ext>
            </a:extLst>
          </p:cNvPr>
          <p:cNvSpPr txBox="1"/>
          <p:nvPr/>
        </p:nvSpPr>
        <p:spPr>
          <a:xfrm>
            <a:off x="2617866" y="1597744"/>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a:t>
            </a:r>
            <a:r>
              <a:rPr lang="de-DE" sz="1600" b="0" dirty="0"/>
              <a:t>', '</a:t>
            </a:r>
            <a:r>
              <a:rPr lang="de-DE" sz="1600" dirty="0" err="1">
                <a:solidFill>
                  <a:schemeClr val="tx1"/>
                </a:solidFill>
              </a:rPr>
              <a:t>m.mustermann</a:t>
            </a:r>
            <a:r>
              <a:rPr lang="de-DE" sz="1600" b="0" dirty="0"/>
              <a:t>', '</a:t>
            </a:r>
            <a:r>
              <a:rPr lang="de-DE" sz="1600" b="0" dirty="0">
                <a:solidFill>
                  <a:schemeClr val="tx1"/>
                </a:solidFill>
              </a:rPr>
              <a:t>7251</a:t>
            </a:r>
            <a:r>
              <a:rPr lang="de-DE" sz="1600" b="0" dirty="0"/>
              <a:t>'</a:t>
            </a:r>
          </a:p>
        </p:txBody>
      </p:sp>
      <p:sp>
        <p:nvSpPr>
          <p:cNvPr id="10" name="Pfeil: nach unten 9">
            <a:extLst>
              <a:ext uri="{FF2B5EF4-FFF2-40B4-BE49-F238E27FC236}">
                <a16:creationId xmlns:a16="http://schemas.microsoft.com/office/drawing/2014/main" id="{B3F3DCD2-D5CF-50B8-3CA7-E21EF2846BA9}"/>
              </a:ext>
            </a:extLst>
          </p:cNvPr>
          <p:cNvSpPr/>
          <p:nvPr/>
        </p:nvSpPr>
        <p:spPr>
          <a:xfrm>
            <a:off x="5781367" y="2271251"/>
            <a:ext cx="656303" cy="1246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54E0C461-9480-284F-AD1C-CC1A8FDD09A9}"/>
              </a:ext>
            </a:extLst>
          </p:cNvPr>
          <p:cNvSpPr txBox="1"/>
          <p:nvPr/>
        </p:nvSpPr>
        <p:spPr>
          <a:xfrm>
            <a:off x="4802367" y="2525038"/>
            <a:ext cx="2587266" cy="369332"/>
          </a:xfrm>
          <a:prstGeom prst="rect">
            <a:avLst/>
          </a:prstGeom>
          <a:solidFill>
            <a:schemeClr val="bg2">
              <a:lumMod val="75000"/>
              <a:lumOff val="25000"/>
            </a:schemeClr>
          </a:solidFill>
        </p:spPr>
        <p:txBody>
          <a:bodyPr wrap="square" rtlCol="0">
            <a:spAutoFit/>
          </a:bodyPr>
          <a:lstStyle/>
          <a:p>
            <a:pPr algn="ctr"/>
            <a:r>
              <a:rPr lang="de-DE" b="1" dirty="0"/>
              <a:t>! Kommentarzeichen !</a:t>
            </a:r>
          </a:p>
        </p:txBody>
      </p:sp>
      <p:sp>
        <p:nvSpPr>
          <p:cNvPr id="21" name="Textfeld 20">
            <a:extLst>
              <a:ext uri="{FF2B5EF4-FFF2-40B4-BE49-F238E27FC236}">
                <a16:creationId xmlns:a16="http://schemas.microsoft.com/office/drawing/2014/main" id="{05E5ADC0-A3DE-63E0-E506-A45A19A50B87}"/>
              </a:ext>
            </a:extLst>
          </p:cNvPr>
          <p:cNvSpPr txBox="1"/>
          <p:nvPr/>
        </p:nvSpPr>
        <p:spPr>
          <a:xfrm>
            <a:off x="2631384" y="3606222"/>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 </a:t>
            </a:r>
            <a:endParaRPr lang="de-DE" sz="1600" b="0" dirty="0"/>
          </a:p>
        </p:txBody>
      </p:sp>
      <p:sp>
        <p:nvSpPr>
          <p:cNvPr id="22" name="Rechteck 21">
            <a:extLst>
              <a:ext uri="{FF2B5EF4-FFF2-40B4-BE49-F238E27FC236}">
                <a16:creationId xmlns:a16="http://schemas.microsoft.com/office/drawing/2014/main" id="{FD38387A-1495-3074-825B-95516BF7D740}"/>
              </a:ext>
            </a:extLst>
          </p:cNvPr>
          <p:cNvSpPr/>
          <p:nvPr/>
        </p:nvSpPr>
        <p:spPr>
          <a:xfrm>
            <a:off x="2077309" y="4616560"/>
            <a:ext cx="8064418" cy="715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Syntaktisch korrektes SQL-Statement!</a:t>
            </a:r>
          </a:p>
        </p:txBody>
      </p:sp>
    </p:spTree>
    <p:extLst>
      <p:ext uri="{BB962C8B-B14F-4D97-AF65-F5344CB8AC3E}">
        <p14:creationId xmlns:p14="http://schemas.microsoft.com/office/powerpoint/2010/main" val="21054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7"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200" y="525576"/>
            <a:ext cx="11091600" cy="1332000"/>
          </a:xfrm>
        </p:spPr>
        <p:txBody>
          <a:bodyPr rtlCol="0"/>
          <a:lstStyle/>
          <a:p>
            <a:pPr rtl="0"/>
            <a:r>
              <a:rPr lang="de-DE" dirty="0"/>
              <a:t>Live 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12</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feld 20">
            <a:extLst>
              <a:ext uri="{FF2B5EF4-FFF2-40B4-BE49-F238E27FC236}">
                <a16:creationId xmlns:a16="http://schemas.microsoft.com/office/drawing/2014/main" id="{05E5ADC0-A3DE-63E0-E506-A45A19A50B87}"/>
              </a:ext>
            </a:extLst>
          </p:cNvPr>
          <p:cNvSpPr txBox="1"/>
          <p:nvPr/>
        </p:nvSpPr>
        <p:spPr>
          <a:xfrm>
            <a:off x="2617866" y="1565188"/>
            <a:ext cx="6956268"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DROP TABLE Spieler;</a:t>
            </a:r>
            <a:r>
              <a:rPr lang="de-DE" sz="1600" b="0" dirty="0">
                <a:solidFill>
                  <a:schemeClr val="tx1"/>
                </a:solidFill>
              </a:rPr>
              <a:t> </a:t>
            </a:r>
            <a:endParaRPr lang="de-DE" sz="1600" b="0" dirty="0"/>
          </a:p>
        </p:txBody>
      </p:sp>
      <p:sp>
        <p:nvSpPr>
          <p:cNvPr id="4" name="Textfeld 3">
            <a:extLst>
              <a:ext uri="{FF2B5EF4-FFF2-40B4-BE49-F238E27FC236}">
                <a16:creationId xmlns:a16="http://schemas.microsoft.com/office/drawing/2014/main" id="{C126D920-587F-E01A-8FE2-E9F2E6DCC507}"/>
              </a:ext>
            </a:extLst>
          </p:cNvPr>
          <p:cNvSpPr txBox="1"/>
          <p:nvPr/>
        </p:nvSpPr>
        <p:spPr>
          <a:xfrm>
            <a:off x="3152263" y="2425006"/>
            <a:ext cx="5887471" cy="584775"/>
          </a:xfrm>
          <a:prstGeom prst="rect">
            <a:avLst/>
          </a:prstGeom>
          <a:solidFill>
            <a:srgbClr val="7871B0"/>
          </a:solidFill>
          <a:ln>
            <a:solidFill>
              <a:srgbClr val="292644"/>
            </a:solidFill>
          </a:ln>
        </p:spPr>
        <p:txBody>
          <a:bodyPr wrap="square" rtlCol="0">
            <a:spAutoFit/>
          </a:bodyPr>
          <a:lstStyle/>
          <a:p>
            <a:r>
              <a:rPr lang="de-DE" sz="1600" b="0" dirty="0"/>
              <a:t>INSERT INTO Spieler (mail, </a:t>
            </a:r>
            <a:r>
              <a:rPr lang="de-DE" sz="1600" b="0" dirty="0" err="1"/>
              <a:t>passwort</a:t>
            </a:r>
            <a:r>
              <a:rPr lang="de-DE" sz="1600" b="0" dirty="0"/>
              <a:t>, </a:t>
            </a:r>
            <a:r>
              <a:rPr lang="de-DE" sz="1600" b="0" dirty="0" err="1"/>
              <a:t>nutzername</a:t>
            </a:r>
            <a:r>
              <a:rPr lang="de-DE" sz="1600" b="0" dirty="0"/>
              <a:t>, </a:t>
            </a:r>
            <a:r>
              <a:rPr lang="de-DE" sz="1600" b="0" dirty="0" err="1"/>
              <a:t>aktivierungscode</a:t>
            </a:r>
            <a:r>
              <a:rPr lang="de-DE" sz="1600" b="0" dirty="0"/>
              <a:t>) </a:t>
            </a:r>
          </a:p>
          <a:p>
            <a:r>
              <a:rPr lang="de-DE" sz="1600" b="0" dirty="0"/>
              <a:t>VALUES ('</a:t>
            </a:r>
            <a:r>
              <a:rPr lang="de-DE" sz="1600" b="0" dirty="0">
                <a:solidFill>
                  <a:schemeClr val="tx1"/>
                </a:solidFill>
              </a:rPr>
              <a:t>*@th-deg.de</a:t>
            </a:r>
            <a:r>
              <a:rPr lang="de-DE" sz="1600" b="0" dirty="0"/>
              <a:t>', '</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 </a:t>
            </a:r>
            <a:r>
              <a:rPr lang="de-DE" sz="1600" b="0" dirty="0"/>
              <a:t>'</a:t>
            </a:r>
            <a:r>
              <a:rPr lang="de-DE" sz="1600" b="0" dirty="0">
                <a:solidFill>
                  <a:schemeClr val="tx1"/>
                </a:solidFill>
              </a:rPr>
              <a:t>*</a:t>
            </a:r>
            <a:r>
              <a:rPr lang="de-DE" sz="1600" b="0" dirty="0"/>
              <a:t>'</a:t>
            </a:r>
            <a:r>
              <a:rPr lang="de-DE" sz="1600" b="0" dirty="0">
                <a:solidFill>
                  <a:schemeClr val="tx1"/>
                </a:solidFill>
              </a:rPr>
              <a:t>);</a:t>
            </a:r>
            <a:endParaRPr lang="de-DE" sz="1600" b="0" dirty="0"/>
          </a:p>
        </p:txBody>
      </p:sp>
      <p:sp>
        <p:nvSpPr>
          <p:cNvPr id="5" name="Textfeld 4">
            <a:extLst>
              <a:ext uri="{FF2B5EF4-FFF2-40B4-BE49-F238E27FC236}">
                <a16:creationId xmlns:a16="http://schemas.microsoft.com/office/drawing/2014/main" id="{6E024E80-ABA9-7F7B-F7DB-8077C8BC1B3D}"/>
              </a:ext>
            </a:extLst>
          </p:cNvPr>
          <p:cNvSpPr txBox="1"/>
          <p:nvPr/>
        </p:nvSpPr>
        <p:spPr>
          <a:xfrm>
            <a:off x="5082062" y="4161703"/>
            <a:ext cx="2027876" cy="338554"/>
          </a:xfrm>
          <a:prstGeom prst="rect">
            <a:avLst/>
          </a:prstGeom>
          <a:solidFill>
            <a:srgbClr val="7871B0"/>
          </a:solidFill>
          <a:ln>
            <a:solidFill>
              <a:srgbClr val="292644"/>
            </a:solidFill>
          </a:ln>
        </p:spPr>
        <p:txBody>
          <a:bodyPr wrap="square" rtlCol="0">
            <a:spAutoFit/>
          </a:bodyPr>
          <a:lstStyle/>
          <a:p>
            <a:r>
              <a:rPr lang="de-DE" sz="1600" b="0" dirty="0"/>
              <a:t>DROP TABLE Spieler;</a:t>
            </a:r>
          </a:p>
        </p:txBody>
      </p:sp>
      <p:sp>
        <p:nvSpPr>
          <p:cNvPr id="8" name="Textfeld 7">
            <a:extLst>
              <a:ext uri="{FF2B5EF4-FFF2-40B4-BE49-F238E27FC236}">
                <a16:creationId xmlns:a16="http://schemas.microsoft.com/office/drawing/2014/main" id="{157EB8DA-8CAA-22B4-60F7-9971403F3BB4}"/>
              </a:ext>
            </a:extLst>
          </p:cNvPr>
          <p:cNvSpPr txBox="1"/>
          <p:nvPr/>
        </p:nvSpPr>
        <p:spPr>
          <a:xfrm>
            <a:off x="3798938" y="3057843"/>
            <a:ext cx="4594122" cy="369332"/>
          </a:xfrm>
          <a:prstGeom prst="rect">
            <a:avLst/>
          </a:prstGeom>
          <a:noFill/>
        </p:spPr>
        <p:txBody>
          <a:bodyPr wrap="square" rtlCol="0">
            <a:spAutoFit/>
          </a:bodyPr>
          <a:lstStyle/>
          <a:p>
            <a:pPr algn="ctr"/>
            <a:r>
              <a:rPr lang="de-DE" dirty="0"/>
              <a:t>! Sinnlose Werte in der Datenbank !</a:t>
            </a:r>
          </a:p>
        </p:txBody>
      </p:sp>
      <p:sp>
        <p:nvSpPr>
          <p:cNvPr id="9" name="Textfeld 8">
            <a:extLst>
              <a:ext uri="{FF2B5EF4-FFF2-40B4-BE49-F238E27FC236}">
                <a16:creationId xmlns:a16="http://schemas.microsoft.com/office/drawing/2014/main" id="{59656958-AB3C-FE2B-C37F-1ABEE74CE151}"/>
              </a:ext>
            </a:extLst>
          </p:cNvPr>
          <p:cNvSpPr txBox="1"/>
          <p:nvPr/>
        </p:nvSpPr>
        <p:spPr>
          <a:xfrm>
            <a:off x="4200831" y="4552184"/>
            <a:ext cx="3790336" cy="369332"/>
          </a:xfrm>
          <a:prstGeom prst="rect">
            <a:avLst/>
          </a:prstGeom>
          <a:noFill/>
        </p:spPr>
        <p:txBody>
          <a:bodyPr wrap="square" rtlCol="0">
            <a:spAutoFit/>
          </a:bodyPr>
          <a:lstStyle/>
          <a:p>
            <a:pPr algn="ctr"/>
            <a:r>
              <a:rPr lang="de-DE" dirty="0"/>
              <a:t>! Verlust der Tabelle Spieler !</a:t>
            </a:r>
          </a:p>
        </p:txBody>
      </p:sp>
      <p:pic>
        <p:nvPicPr>
          <p:cNvPr id="13" name="Grafik 12" descr="Gefahr mit einfarbiger Füllung">
            <a:extLst>
              <a:ext uri="{FF2B5EF4-FFF2-40B4-BE49-F238E27FC236}">
                <a16:creationId xmlns:a16="http://schemas.microsoft.com/office/drawing/2014/main" id="{06865371-E862-AF19-03D6-235B719A26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3620" y="4165568"/>
            <a:ext cx="754422" cy="754422"/>
          </a:xfrm>
          <a:prstGeom prst="rect">
            <a:avLst/>
          </a:prstGeom>
        </p:spPr>
      </p:pic>
      <p:pic>
        <p:nvPicPr>
          <p:cNvPr id="17" name="Grafik 16" descr="Blitz mit einfarbiger Füllung">
            <a:extLst>
              <a:ext uri="{FF2B5EF4-FFF2-40B4-BE49-F238E27FC236}">
                <a16:creationId xmlns:a16="http://schemas.microsoft.com/office/drawing/2014/main" id="{2EEC24A8-0233-4810-6EDD-009D0E8C34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49637" y="2424546"/>
            <a:ext cx="1002629" cy="1002629"/>
          </a:xfrm>
          <a:prstGeom prst="rect">
            <a:avLst/>
          </a:prstGeom>
        </p:spPr>
      </p:pic>
      <p:pic>
        <p:nvPicPr>
          <p:cNvPr id="19" name="Grafik 18" descr="Blitz mit einfarbiger Füllung">
            <a:extLst>
              <a:ext uri="{FF2B5EF4-FFF2-40B4-BE49-F238E27FC236}">
                <a16:creationId xmlns:a16="http://schemas.microsoft.com/office/drawing/2014/main" id="{C52B96A8-CA86-E89B-4FA6-84489344C0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39734" y="2332462"/>
            <a:ext cx="1002629" cy="1002629"/>
          </a:xfrm>
          <a:prstGeom prst="rect">
            <a:avLst/>
          </a:prstGeom>
        </p:spPr>
      </p:pic>
      <p:pic>
        <p:nvPicPr>
          <p:cNvPr id="20" name="Grafik 19" descr="Gefahr mit einfarbiger Füllung">
            <a:extLst>
              <a:ext uri="{FF2B5EF4-FFF2-40B4-BE49-F238E27FC236}">
                <a16:creationId xmlns:a16="http://schemas.microsoft.com/office/drawing/2014/main" id="{FE40F495-A49F-E0F4-B994-4D72834CF5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3956" y="4158317"/>
            <a:ext cx="754422" cy="754422"/>
          </a:xfrm>
          <a:prstGeom prst="rect">
            <a:avLst/>
          </a:prstGeom>
        </p:spPr>
      </p:pic>
    </p:spTree>
    <p:extLst>
      <p:ext uri="{BB962C8B-B14F-4D97-AF65-F5344CB8AC3E}">
        <p14:creationId xmlns:p14="http://schemas.microsoft.com/office/powerpoint/2010/main" val="3776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5"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13</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1148493751"/>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 22">
            <a:extLst>
              <a:ext uri="{FF2B5EF4-FFF2-40B4-BE49-F238E27FC236}">
                <a16:creationId xmlns:a16="http://schemas.microsoft.com/office/drawing/2014/main" id="{C0F79EF7-2D71-DA1C-0C19-A8E935122C48}"/>
              </a:ext>
            </a:extLst>
          </p:cNvPr>
          <p:cNvGraphicFramePr/>
          <p:nvPr>
            <p:extLst>
              <p:ext uri="{D42A27DB-BD31-4B8C-83A1-F6EECF244321}">
                <p14:modId xmlns:p14="http://schemas.microsoft.com/office/powerpoint/2010/main" val="739475914"/>
              </p:ext>
            </p:extLst>
          </p:nvPr>
        </p:nvGraphicFramePr>
        <p:xfrm>
          <a:off x="-392915" y="1374151"/>
          <a:ext cx="6941670" cy="377185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6" name="Diagramm 25">
            <a:extLst>
              <a:ext uri="{FF2B5EF4-FFF2-40B4-BE49-F238E27FC236}">
                <a16:creationId xmlns:a16="http://schemas.microsoft.com/office/drawing/2014/main" id="{62ACB064-4DAD-D5C3-6F7E-BB4EA41CCCC7}"/>
              </a:ext>
            </a:extLst>
          </p:cNvPr>
          <p:cNvGraphicFramePr/>
          <p:nvPr>
            <p:extLst>
              <p:ext uri="{D42A27DB-BD31-4B8C-83A1-F6EECF244321}">
                <p14:modId xmlns:p14="http://schemas.microsoft.com/office/powerpoint/2010/main" val="1243061874"/>
              </p:ext>
            </p:extLst>
          </p:nvPr>
        </p:nvGraphicFramePr>
        <p:xfrm>
          <a:off x="6096000" y="1374151"/>
          <a:ext cx="6473265" cy="3771852"/>
        </p:xfrm>
        <a:graphic>
          <a:graphicData uri="http://schemas.openxmlformats.org/drawingml/2006/chart">
            <c:chart xmlns:c="http://schemas.openxmlformats.org/drawingml/2006/chart" xmlns:r="http://schemas.openxmlformats.org/officeDocument/2006/relationships" r:id="rId9"/>
          </a:graphicData>
        </a:graphic>
      </p:graphicFrame>
      <p:sp>
        <p:nvSpPr>
          <p:cNvPr id="27" name="Textfeld 1">
            <a:extLst>
              <a:ext uri="{FF2B5EF4-FFF2-40B4-BE49-F238E27FC236}">
                <a16:creationId xmlns:a16="http://schemas.microsoft.com/office/drawing/2014/main" id="{5F7700C3-1AA0-7971-15E5-D12C0E7EC1C7}"/>
              </a:ext>
            </a:extLst>
          </p:cNvPr>
          <p:cNvSpPr txBox="1"/>
          <p:nvPr/>
        </p:nvSpPr>
        <p:spPr>
          <a:xfrm>
            <a:off x="9469556" y="2728578"/>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6 CWE</a:t>
            </a:r>
            <a:endParaRPr lang="de-DE" sz="1400" dirty="0">
              <a:solidFill>
                <a:schemeClr val="tx1"/>
              </a:solidFill>
            </a:endParaRPr>
          </a:p>
          <a:p>
            <a:pPr algn="ctr"/>
            <a:r>
              <a:rPr lang="de-DE" sz="1400" dirty="0">
                <a:solidFill>
                  <a:schemeClr val="tx1"/>
                </a:solidFill>
              </a:rPr>
              <a:t>(ca</a:t>
            </a:r>
            <a:r>
              <a:rPr lang="de-DE" sz="1400" dirty="0"/>
              <a:t>. 33</a:t>
            </a:r>
            <a:r>
              <a:rPr lang="de-DE" sz="1400" dirty="0">
                <a:solidFill>
                  <a:schemeClr val="tx1"/>
                </a:solidFill>
              </a:rPr>
              <a:t>%)</a:t>
            </a:r>
          </a:p>
        </p:txBody>
      </p:sp>
      <p:sp>
        <p:nvSpPr>
          <p:cNvPr id="28" name="Textfeld 1">
            <a:extLst>
              <a:ext uri="{FF2B5EF4-FFF2-40B4-BE49-F238E27FC236}">
                <a16:creationId xmlns:a16="http://schemas.microsoft.com/office/drawing/2014/main" id="{5F7700C3-1AA0-7971-15E5-D12C0E7EC1C7}"/>
              </a:ext>
            </a:extLst>
          </p:cNvPr>
          <p:cNvSpPr txBox="1"/>
          <p:nvPr/>
        </p:nvSpPr>
        <p:spPr>
          <a:xfrm>
            <a:off x="8007191" y="3554322"/>
            <a:ext cx="1212548" cy="88981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de-DE" sz="1400" dirty="0"/>
              <a:t>12</a:t>
            </a:r>
            <a:r>
              <a:rPr lang="de-DE" sz="1400" dirty="0">
                <a:solidFill>
                  <a:schemeClr val="tx1"/>
                </a:solidFill>
              </a:rPr>
              <a:t> CWE</a:t>
            </a:r>
          </a:p>
          <a:p>
            <a:pPr algn="ctr"/>
            <a:r>
              <a:rPr lang="de-DE" sz="1400" dirty="0">
                <a:solidFill>
                  <a:schemeClr val="tx1"/>
                </a:solidFill>
              </a:rPr>
              <a:t>(ca. </a:t>
            </a:r>
            <a:r>
              <a:rPr lang="de-DE" sz="1400" dirty="0"/>
              <a:t>67%</a:t>
            </a:r>
            <a:r>
              <a:rPr lang="de-DE" sz="1400" dirty="0">
                <a:solidFill>
                  <a:schemeClr val="tx1"/>
                </a:solidFill>
              </a:rPr>
              <a:t>)</a:t>
            </a:r>
          </a:p>
        </p:txBody>
      </p:sp>
      <p:sp>
        <p:nvSpPr>
          <p:cNvPr id="29" name="Pfeil: nach rechts 28">
            <a:extLst>
              <a:ext uri="{FF2B5EF4-FFF2-40B4-BE49-F238E27FC236}">
                <a16:creationId xmlns:a16="http://schemas.microsoft.com/office/drawing/2014/main" id="{D23BFCFA-3DB4-1DD9-B794-3681337B43D8}"/>
              </a:ext>
            </a:extLst>
          </p:cNvPr>
          <p:cNvSpPr/>
          <p:nvPr/>
        </p:nvSpPr>
        <p:spPr>
          <a:xfrm>
            <a:off x="5191589" y="3083257"/>
            <a:ext cx="2035708" cy="815071"/>
          </a:xfrm>
          <a:prstGeom prst="rightArrow">
            <a:avLst/>
          </a:prstGeom>
          <a:solidFill>
            <a:srgbClr val="37335B"/>
          </a:solidFill>
          <a:ln>
            <a:solidFill>
              <a:srgbClr val="292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Ca. 17%</a:t>
            </a:r>
          </a:p>
        </p:txBody>
      </p:sp>
      <p:sp>
        <p:nvSpPr>
          <p:cNvPr id="31" name="Textfeld 30">
            <a:extLst>
              <a:ext uri="{FF2B5EF4-FFF2-40B4-BE49-F238E27FC236}">
                <a16:creationId xmlns:a16="http://schemas.microsoft.com/office/drawing/2014/main" id="{C930EC06-9DD3-1066-B829-AC0357891FE3}"/>
              </a:ext>
            </a:extLst>
          </p:cNvPr>
          <p:cNvSpPr txBox="1"/>
          <p:nvPr/>
        </p:nvSpPr>
        <p:spPr>
          <a:xfrm>
            <a:off x="2270311" y="5146003"/>
            <a:ext cx="1615217" cy="369332"/>
          </a:xfrm>
          <a:prstGeom prst="rect">
            <a:avLst/>
          </a:prstGeom>
          <a:noFill/>
        </p:spPr>
        <p:txBody>
          <a:bodyPr wrap="square" rtlCol="0">
            <a:spAutoFit/>
          </a:bodyPr>
          <a:lstStyle/>
          <a:p>
            <a:pPr algn="ctr"/>
            <a:r>
              <a:rPr lang="de-DE" b="1" dirty="0"/>
              <a:t>106 CWE</a:t>
            </a:r>
          </a:p>
        </p:txBody>
      </p:sp>
      <p:sp>
        <p:nvSpPr>
          <p:cNvPr id="32" name="Textfeld 31">
            <a:extLst>
              <a:ext uri="{FF2B5EF4-FFF2-40B4-BE49-F238E27FC236}">
                <a16:creationId xmlns:a16="http://schemas.microsoft.com/office/drawing/2014/main" id="{46A0924E-8005-26B9-F0DA-14C75CCF0F0F}"/>
              </a:ext>
            </a:extLst>
          </p:cNvPr>
          <p:cNvSpPr txBox="1"/>
          <p:nvPr/>
        </p:nvSpPr>
        <p:spPr>
          <a:xfrm>
            <a:off x="8525023" y="5146003"/>
            <a:ext cx="1615217" cy="369332"/>
          </a:xfrm>
          <a:prstGeom prst="rect">
            <a:avLst/>
          </a:prstGeom>
          <a:noFill/>
        </p:spPr>
        <p:txBody>
          <a:bodyPr wrap="square" rtlCol="0">
            <a:spAutoFit/>
          </a:bodyPr>
          <a:lstStyle/>
          <a:p>
            <a:pPr algn="ctr"/>
            <a:r>
              <a:rPr lang="de-DE" b="1" dirty="0"/>
              <a:t>18 CWE</a:t>
            </a:r>
          </a:p>
        </p:txBody>
      </p:sp>
    </p:spTree>
    <p:extLst>
      <p:ext uri="{BB962C8B-B14F-4D97-AF65-F5344CB8AC3E}">
        <p14:creationId xmlns:p14="http://schemas.microsoft.com/office/powerpoint/2010/main" val="1534842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uiExpand="1">
        <p:bldAsOne/>
      </p:bldGraphic>
      <p:bldGraphic spid="26" grpId="0">
        <p:bldAsOne/>
      </p:bldGraphic>
      <p:bldP spid="27" grpId="0"/>
      <p:bldP spid="28" grpId="0"/>
      <p:bldP spid="29" grpId="0" animBg="1"/>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14</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nhaltsplatzhalter 4">
            <a:extLst>
              <a:ext uri="{FF2B5EF4-FFF2-40B4-BE49-F238E27FC236}">
                <a16:creationId xmlns:a16="http://schemas.microsoft.com/office/drawing/2014/main" id="{A1FFD201-60D4-8275-1399-619E262A2798}"/>
              </a:ext>
            </a:extLst>
          </p:cNvPr>
          <p:cNvPicPr>
            <a:picLocks noGrp="1" noChangeAspect="1"/>
          </p:cNvPicPr>
          <p:nvPr>
            <p:ph idx="1"/>
          </p:nvPr>
        </p:nvPicPr>
        <p:blipFill>
          <a:blip r:embed="rId7"/>
          <a:stretch>
            <a:fillRect/>
          </a:stretch>
        </p:blipFill>
        <p:spPr>
          <a:xfrm>
            <a:off x="2920400" y="2128318"/>
            <a:ext cx="6351200" cy="2601363"/>
          </a:xfrm>
        </p:spPr>
      </p:pic>
    </p:spTree>
    <p:extLst>
      <p:ext uri="{BB962C8B-B14F-4D97-AF65-F5344CB8AC3E}">
        <p14:creationId xmlns:p14="http://schemas.microsoft.com/office/powerpoint/2010/main" val="38999526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15</a:t>
            </a:fld>
            <a:endParaRPr lang="de-DE"/>
          </a:p>
        </p:txBody>
      </p:sp>
      <p:sp>
        <p:nvSpPr>
          <p:cNvPr id="13" name="Freihandform: Form 12">
            <a:extLst>
              <a:ext uri="{FF2B5EF4-FFF2-40B4-BE49-F238E27FC236}">
                <a16:creationId xmlns:a16="http://schemas.microsoft.com/office/drawing/2014/main" id="{E223AACA-F3A3-B7CE-3DCE-8D180410CB9A}"/>
              </a:ext>
            </a:extLst>
          </p:cNvPr>
          <p:cNvSpPr/>
          <p:nvPr/>
        </p:nvSpPr>
        <p:spPr>
          <a:xfrm>
            <a:off x="1607115" y="3230007"/>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0" y="2518045"/>
                </a:moveTo>
                <a:lnTo>
                  <a:pt x="0" y="503621"/>
                </a:lnTo>
                <a:cubicBezTo>
                  <a:pt x="0" y="225482"/>
                  <a:pt x="3912" y="4"/>
                  <a:pt x="8737" y="4"/>
                </a:cubicBezTo>
                <a:lnTo>
                  <a:pt x="397986" y="4"/>
                </a:lnTo>
                <a:lnTo>
                  <a:pt x="397986" y="4"/>
                </a:lnTo>
                <a:lnTo>
                  <a:pt x="397986" y="3021662"/>
                </a:lnTo>
                <a:lnTo>
                  <a:pt x="397986" y="3021662"/>
                </a:lnTo>
                <a:lnTo>
                  <a:pt x="8737" y="3021662"/>
                </a:lnTo>
                <a:cubicBezTo>
                  <a:pt x="3912" y="3021662"/>
                  <a:pt x="0" y="2796184"/>
                  <a:pt x="0" y="2518045"/>
                </a:cubicBez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6588" tIns="156588" rIns="137160"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p:txBody>
      </p:sp>
      <p:sp>
        <p:nvSpPr>
          <p:cNvPr id="14" name="Freihandform: Form 13">
            <a:extLst>
              <a:ext uri="{FF2B5EF4-FFF2-40B4-BE49-F238E27FC236}">
                <a16:creationId xmlns:a16="http://schemas.microsoft.com/office/drawing/2014/main" id="{7AAE8AC9-9F29-A4E5-B38E-A1F5E3345BF3}"/>
              </a:ext>
            </a:extLst>
          </p:cNvPr>
          <p:cNvSpPr/>
          <p:nvPr/>
        </p:nvSpPr>
        <p:spPr>
          <a:xfrm>
            <a:off x="554961" y="143907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p:txBody>
      </p:sp>
      <p:sp>
        <p:nvSpPr>
          <p:cNvPr id="15" name="Gerader Verbinder 14">
            <a:extLst>
              <a:ext uri="{FF2B5EF4-FFF2-40B4-BE49-F238E27FC236}">
                <a16:creationId xmlns:a16="http://schemas.microsoft.com/office/drawing/2014/main" id="{AEEA6A9F-DDFC-5D21-DF5B-43BD3EC3394E}"/>
              </a:ext>
            </a:extLst>
          </p:cNvPr>
          <p:cNvSpPr/>
          <p:nvPr/>
        </p:nvSpPr>
        <p:spPr>
          <a:xfrm>
            <a:off x="3071130" y="2911618"/>
            <a:ext cx="0" cy="318388"/>
          </a:xfrm>
          <a:prstGeom prst="line">
            <a:avLst/>
          </a:prstGeom>
          <a:noFill/>
          <a:ln w="635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6" name="Ellipse 15">
            <a:extLst>
              <a:ext uri="{FF2B5EF4-FFF2-40B4-BE49-F238E27FC236}">
                <a16:creationId xmlns:a16="http://schemas.microsoft.com/office/drawing/2014/main" id="{6635C9AF-13A7-65C5-163D-DE0B745C2CDB}"/>
              </a:ext>
            </a:extLst>
          </p:cNvPr>
          <p:cNvSpPr/>
          <p:nvPr/>
        </p:nvSpPr>
        <p:spPr>
          <a:xfrm>
            <a:off x="3033966" y="2832021"/>
            <a:ext cx="79597" cy="79597"/>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Freihandform: Form 16">
            <a:extLst>
              <a:ext uri="{FF2B5EF4-FFF2-40B4-BE49-F238E27FC236}">
                <a16:creationId xmlns:a16="http://schemas.microsoft.com/office/drawing/2014/main" id="{A8E426EE-927E-D9F3-24E5-F5905A9D8132}"/>
              </a:ext>
            </a:extLst>
          </p:cNvPr>
          <p:cNvSpPr/>
          <p:nvPr/>
        </p:nvSpPr>
        <p:spPr>
          <a:xfrm>
            <a:off x="4583850" y="3230007"/>
            <a:ext cx="3021666" cy="397986"/>
          </a:xfrm>
          <a:custGeom>
            <a:avLst/>
            <a:gdLst>
              <a:gd name="connsiteX0" fmla="*/ 0 w 3021666"/>
              <a:gd name="connsiteY0" fmla="*/ 0 h 397986"/>
              <a:gd name="connsiteX1" fmla="*/ 3021666 w 3021666"/>
              <a:gd name="connsiteY1" fmla="*/ 0 h 397986"/>
              <a:gd name="connsiteX2" fmla="*/ 3021666 w 3021666"/>
              <a:gd name="connsiteY2" fmla="*/ 397986 h 397986"/>
              <a:gd name="connsiteX3" fmla="*/ 0 w 3021666"/>
              <a:gd name="connsiteY3" fmla="*/ 397986 h 397986"/>
              <a:gd name="connsiteX4" fmla="*/ 0 w 3021666"/>
              <a:gd name="connsiteY4" fmla="*/ 0 h 39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666" h="397986">
                <a:moveTo>
                  <a:pt x="0" y="0"/>
                </a:moveTo>
                <a:lnTo>
                  <a:pt x="3021666" y="0"/>
                </a:lnTo>
                <a:lnTo>
                  <a:pt x="3021666" y="397986"/>
                </a:lnTo>
                <a:lnTo>
                  <a:pt x="0" y="397986"/>
                </a:lnTo>
                <a:lnTo>
                  <a:pt x="0" y="0"/>
                </a:lnTo>
                <a:close/>
              </a:path>
            </a:pathLst>
          </a:custGeom>
        </p:spPr>
        <p:style>
          <a:lnRef idx="2">
            <a:schemeClr val="accent5">
              <a:hueOff val="180003"/>
              <a:satOff val="4346"/>
              <a:lumOff val="-2098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p:txBody>
      </p:sp>
      <p:sp>
        <p:nvSpPr>
          <p:cNvPr id="18" name="Freihandform: Form 17">
            <a:extLst>
              <a:ext uri="{FF2B5EF4-FFF2-40B4-BE49-F238E27FC236}">
                <a16:creationId xmlns:a16="http://schemas.microsoft.com/office/drawing/2014/main" id="{3270613A-C049-3C13-9E84-7108E040DFCF}"/>
              </a:ext>
            </a:extLst>
          </p:cNvPr>
          <p:cNvSpPr/>
          <p:nvPr/>
        </p:nvSpPr>
        <p:spPr>
          <a:xfrm>
            <a:off x="3576627" y="402598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Unnötiges Verwenden von </a:t>
            </a:r>
            <a:r>
              <a:rPr lang="de-DE" sz="1800" kern="1200" baseline="0" dirty="0" err="1"/>
              <a:t>executescript</a:t>
            </a:r>
            <a:r>
              <a:rPr lang="de-DE" sz="1800" kern="1200" baseline="0" dirty="0"/>
              <a:t>()</a:t>
            </a:r>
            <a:endParaRPr lang="de-DE" sz="1800" kern="1200" dirty="0">
              <a:latin typeface="+mn-lt"/>
            </a:endParaRPr>
          </a:p>
        </p:txBody>
      </p:sp>
      <p:sp>
        <p:nvSpPr>
          <p:cNvPr id="19" name="Gerader Verbinder 18">
            <a:extLst>
              <a:ext uri="{FF2B5EF4-FFF2-40B4-BE49-F238E27FC236}">
                <a16:creationId xmlns:a16="http://schemas.microsoft.com/office/drawing/2014/main" id="{2CF5DDA0-8986-F46A-AB56-30D149D5B11A}"/>
              </a:ext>
            </a:extLst>
          </p:cNvPr>
          <p:cNvSpPr/>
          <p:nvPr/>
        </p:nvSpPr>
        <p:spPr>
          <a:xfrm>
            <a:off x="6094674" y="3627993"/>
            <a:ext cx="0" cy="318388"/>
          </a:xfrm>
          <a:prstGeom prst="line">
            <a:avLst/>
          </a:prstGeom>
          <a:noFill/>
          <a:ln w="6350" cap="flat" cmpd="sng" algn="ctr">
            <a:solidFill>
              <a:schemeClr val="accent5">
                <a:hueOff val="120002"/>
                <a:satOff val="2897"/>
                <a:lumOff val="-1398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20" name="Ellipse 19">
            <a:extLst>
              <a:ext uri="{FF2B5EF4-FFF2-40B4-BE49-F238E27FC236}">
                <a16:creationId xmlns:a16="http://schemas.microsoft.com/office/drawing/2014/main" id="{460BFC2A-43D2-0897-5676-345A36E56969}"/>
              </a:ext>
            </a:extLst>
          </p:cNvPr>
          <p:cNvSpPr/>
          <p:nvPr/>
        </p:nvSpPr>
        <p:spPr>
          <a:xfrm>
            <a:off x="6054884" y="3946383"/>
            <a:ext cx="79597" cy="79597"/>
          </a:xfrm>
          <a:prstGeom prst="ellipse">
            <a:avLst/>
          </a:prstGeom>
        </p:spPr>
        <p:style>
          <a:lnRef idx="2">
            <a:schemeClr val="lt1">
              <a:hueOff val="0"/>
              <a:satOff val="0"/>
              <a:lumOff val="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sp>
      <p:sp>
        <p:nvSpPr>
          <p:cNvPr id="21" name="Freihandform: Form 20">
            <a:extLst>
              <a:ext uri="{FF2B5EF4-FFF2-40B4-BE49-F238E27FC236}">
                <a16:creationId xmlns:a16="http://schemas.microsoft.com/office/drawing/2014/main" id="{71930E12-0FF7-ADEE-6C25-3278B56B8031}"/>
              </a:ext>
            </a:extLst>
          </p:cNvPr>
          <p:cNvSpPr/>
          <p:nvPr/>
        </p:nvSpPr>
        <p:spPr>
          <a:xfrm>
            <a:off x="7605517" y="3230007"/>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397986" y="503621"/>
                </a:moveTo>
                <a:lnTo>
                  <a:pt x="397986" y="2518045"/>
                </a:lnTo>
                <a:cubicBezTo>
                  <a:pt x="397986" y="2796184"/>
                  <a:pt x="394074" y="3021662"/>
                  <a:pt x="389249" y="3021662"/>
                </a:cubicBezTo>
                <a:lnTo>
                  <a:pt x="0" y="3021662"/>
                </a:lnTo>
                <a:lnTo>
                  <a:pt x="0" y="3021662"/>
                </a:lnTo>
                <a:lnTo>
                  <a:pt x="0" y="4"/>
                </a:lnTo>
                <a:lnTo>
                  <a:pt x="0" y="4"/>
                </a:lnTo>
                <a:lnTo>
                  <a:pt x="389249" y="4"/>
                </a:lnTo>
                <a:cubicBezTo>
                  <a:pt x="394074" y="4"/>
                  <a:pt x="397986" y="225482"/>
                  <a:pt x="397986" y="503621"/>
                </a:cubicBezTo>
                <a:close/>
              </a:path>
            </a:pathLst>
          </a:custGeom>
        </p:spPr>
        <p:style>
          <a:lnRef idx="2">
            <a:schemeClr val="accent5">
              <a:hueOff val="360006"/>
              <a:satOff val="8692"/>
              <a:lumOff val="-41961"/>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txBody>
          <a:bodyPr spcFirstLastPara="0" vert="horz" wrap="square" lIns="137160" tIns="156588" rIns="156588"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Parameterbindung</a:t>
            </a:r>
          </a:p>
        </p:txBody>
      </p:sp>
      <p:sp>
        <p:nvSpPr>
          <p:cNvPr id="22" name="Freihandform: Form 21">
            <a:extLst>
              <a:ext uri="{FF2B5EF4-FFF2-40B4-BE49-F238E27FC236}">
                <a16:creationId xmlns:a16="http://schemas.microsoft.com/office/drawing/2014/main" id="{D2D43E3A-9CD1-9464-034A-619380457A2C}"/>
              </a:ext>
            </a:extLst>
          </p:cNvPr>
          <p:cNvSpPr/>
          <p:nvPr/>
        </p:nvSpPr>
        <p:spPr>
          <a:xfrm>
            <a:off x="6598294" y="1439070"/>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p:txBody>
      </p:sp>
      <p:sp>
        <p:nvSpPr>
          <p:cNvPr id="23" name="Gerader Verbinder 22">
            <a:extLst>
              <a:ext uri="{FF2B5EF4-FFF2-40B4-BE49-F238E27FC236}">
                <a16:creationId xmlns:a16="http://schemas.microsoft.com/office/drawing/2014/main" id="{0F1641FA-ACDC-320A-FF3E-0E6D8066DD48}"/>
              </a:ext>
            </a:extLst>
          </p:cNvPr>
          <p:cNvSpPr/>
          <p:nvPr/>
        </p:nvSpPr>
        <p:spPr>
          <a:xfrm>
            <a:off x="9116349" y="2911618"/>
            <a:ext cx="0" cy="318388"/>
          </a:xfrm>
          <a:prstGeom prst="line">
            <a:avLst/>
          </a:prstGeom>
          <a:noFill/>
          <a:ln w="6350" cap="flat" cmpd="sng" algn="ctr">
            <a:solidFill>
              <a:schemeClr val="accent5">
                <a:hueOff val="240004"/>
                <a:satOff val="5795"/>
                <a:lumOff val="-2797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24" name="Ellipse 23">
            <a:extLst>
              <a:ext uri="{FF2B5EF4-FFF2-40B4-BE49-F238E27FC236}">
                <a16:creationId xmlns:a16="http://schemas.microsoft.com/office/drawing/2014/main" id="{E5250CC1-F024-CD64-10EC-2001B184C29D}"/>
              </a:ext>
            </a:extLst>
          </p:cNvPr>
          <p:cNvSpPr/>
          <p:nvPr/>
        </p:nvSpPr>
        <p:spPr>
          <a:xfrm>
            <a:off x="9076550" y="2832021"/>
            <a:ext cx="79597" cy="79597"/>
          </a:xfrm>
          <a:prstGeom prst="ellipse">
            <a:avLst/>
          </a:prstGeom>
        </p:spPr>
        <p:style>
          <a:lnRef idx="2">
            <a:schemeClr val="lt1">
              <a:hueOff val="0"/>
              <a:satOff val="0"/>
              <a:lumOff val="0"/>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sp>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84870810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feld 9">
            <a:extLst>
              <a:ext uri="{FF2B5EF4-FFF2-40B4-BE49-F238E27FC236}">
                <a16:creationId xmlns:a16="http://schemas.microsoft.com/office/drawing/2014/main" id="{C6D2F6FF-0297-F975-DD12-DF2091E41638}"/>
              </a:ext>
            </a:extLst>
          </p:cNvPr>
          <p:cNvSpPr txBox="1"/>
          <p:nvPr/>
        </p:nvSpPr>
        <p:spPr>
          <a:xfrm>
            <a:off x="1607115" y="2044917"/>
            <a:ext cx="2922494" cy="369332"/>
          </a:xfrm>
          <a:prstGeom prst="rect">
            <a:avLst/>
          </a:prstGeom>
          <a:solidFill>
            <a:srgbClr val="1B192E"/>
          </a:solidFill>
        </p:spPr>
        <p:txBody>
          <a:bodyPr wrap="square" rtlCol="0">
            <a:spAutoFit/>
          </a:bodyPr>
          <a:lstStyle/>
          <a:p>
            <a:pPr algn="ctr"/>
            <a:r>
              <a:rPr lang="de-DE" dirty="0"/>
              <a:t>Whitelisting</a:t>
            </a:r>
          </a:p>
        </p:txBody>
      </p:sp>
      <p:sp>
        <p:nvSpPr>
          <p:cNvPr id="2" name="Textfeld 1">
            <a:extLst>
              <a:ext uri="{FF2B5EF4-FFF2-40B4-BE49-F238E27FC236}">
                <a16:creationId xmlns:a16="http://schemas.microsoft.com/office/drawing/2014/main" id="{12432A3C-CAE3-8276-296F-0D27514BE91F}"/>
              </a:ext>
            </a:extLst>
          </p:cNvPr>
          <p:cNvSpPr txBox="1"/>
          <p:nvPr/>
        </p:nvSpPr>
        <p:spPr>
          <a:xfrm>
            <a:off x="3763851" y="4377801"/>
            <a:ext cx="4661647" cy="369332"/>
          </a:xfrm>
          <a:prstGeom prst="rect">
            <a:avLst/>
          </a:prstGeom>
          <a:solidFill>
            <a:srgbClr val="1B192E"/>
          </a:solidFill>
        </p:spPr>
        <p:txBody>
          <a:bodyPr wrap="square" rtlCol="0">
            <a:spAutoFit/>
          </a:bodyPr>
          <a:lstStyle/>
          <a:p>
            <a:pPr algn="ctr"/>
            <a:r>
              <a:rPr lang="de-DE" dirty="0" err="1"/>
              <a:t>execute</a:t>
            </a:r>
            <a:r>
              <a:rPr lang="de-DE" dirty="0"/>
              <a:t>()</a:t>
            </a:r>
          </a:p>
        </p:txBody>
      </p:sp>
      <p:sp>
        <p:nvSpPr>
          <p:cNvPr id="3" name="Textfeld 2">
            <a:extLst>
              <a:ext uri="{FF2B5EF4-FFF2-40B4-BE49-F238E27FC236}">
                <a16:creationId xmlns:a16="http://schemas.microsoft.com/office/drawing/2014/main" id="{38A56864-519B-5086-6591-2257D19DEF45}"/>
              </a:ext>
            </a:extLst>
          </p:cNvPr>
          <p:cNvSpPr txBox="1"/>
          <p:nvPr/>
        </p:nvSpPr>
        <p:spPr>
          <a:xfrm>
            <a:off x="6767393" y="1971638"/>
            <a:ext cx="4661647" cy="369332"/>
          </a:xfrm>
          <a:prstGeom prst="rect">
            <a:avLst/>
          </a:prstGeom>
          <a:solidFill>
            <a:srgbClr val="1B192E"/>
          </a:solidFill>
        </p:spPr>
        <p:txBody>
          <a:bodyPr wrap="square" rtlCol="0">
            <a:spAutoFit/>
          </a:bodyPr>
          <a:lstStyle/>
          <a:p>
            <a:pPr algn="ctr"/>
            <a:r>
              <a:rPr lang="de-DE" dirty="0"/>
              <a:t>?-Platzhalter</a:t>
            </a:r>
          </a:p>
        </p:txBody>
      </p:sp>
      <p:cxnSp>
        <p:nvCxnSpPr>
          <p:cNvPr id="5" name="Gerader Verbinder 4">
            <a:extLst>
              <a:ext uri="{FF2B5EF4-FFF2-40B4-BE49-F238E27FC236}">
                <a16:creationId xmlns:a16="http://schemas.microsoft.com/office/drawing/2014/main" id="{7DC8D877-BCA3-D03C-5659-BB4F76750481}"/>
              </a:ext>
            </a:extLst>
          </p:cNvPr>
          <p:cNvCxnSpPr/>
          <p:nvPr/>
        </p:nvCxnSpPr>
        <p:spPr>
          <a:xfrm>
            <a:off x="1988362" y="257789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1" name="Gerader Verbinder 10">
            <a:extLst>
              <a:ext uri="{FF2B5EF4-FFF2-40B4-BE49-F238E27FC236}">
                <a16:creationId xmlns:a16="http://schemas.microsoft.com/office/drawing/2014/main" id="{A79DD662-5467-1E1F-A269-FFB9AAD202EC}"/>
              </a:ext>
            </a:extLst>
          </p:cNvPr>
          <p:cNvCxnSpPr/>
          <p:nvPr/>
        </p:nvCxnSpPr>
        <p:spPr>
          <a:xfrm>
            <a:off x="4114674" y="4297707"/>
            <a:ext cx="39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2" name="Gerader Verbinder 11">
            <a:extLst>
              <a:ext uri="{FF2B5EF4-FFF2-40B4-BE49-F238E27FC236}">
                <a16:creationId xmlns:a16="http://schemas.microsoft.com/office/drawing/2014/main" id="{AF52313F-8A7B-3832-83C6-E185B7A5A5CD}"/>
              </a:ext>
            </a:extLst>
          </p:cNvPr>
          <p:cNvCxnSpPr/>
          <p:nvPr/>
        </p:nvCxnSpPr>
        <p:spPr>
          <a:xfrm>
            <a:off x="7478216" y="2586118"/>
            <a:ext cx="324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0669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animEffect transition="in" filter="fade">
                                      <p:cBhvr>
                                        <p:cTn id="73" dur="500"/>
                                        <p:tgtEl>
                                          <p:spTgt spid="2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Passwort + Aktivierungscode</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16</a:t>
            </a:fld>
            <a:endParaRPr lang="de-DE"/>
          </a:p>
        </p:txBody>
      </p:sp>
    </p:spTree>
    <p:extLst>
      <p:ext uri="{BB962C8B-B14F-4D97-AF65-F5344CB8AC3E}">
        <p14:creationId xmlns:p14="http://schemas.microsoft.com/office/powerpoint/2010/main" val="424764545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Kommunikation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17</a:t>
            </a:fld>
            <a:endParaRPr lang="de-DE"/>
          </a:p>
        </p:txBody>
      </p:sp>
    </p:spTree>
    <p:extLst>
      <p:ext uri="{BB962C8B-B14F-4D97-AF65-F5344CB8AC3E}">
        <p14:creationId xmlns:p14="http://schemas.microsoft.com/office/powerpoint/2010/main" val="51568032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Man-in-</a:t>
            </a:r>
            <a:r>
              <a:rPr lang="de-DE" dirty="0" err="1"/>
              <a:t>the</a:t>
            </a:r>
            <a:r>
              <a:rPr lang="de-DE" dirty="0"/>
              <a:t>-</a:t>
            </a:r>
            <a:r>
              <a:rPr lang="de-DE" dirty="0" err="1"/>
              <a:t>middle</a:t>
            </a:r>
            <a:r>
              <a:rPr lang="de-DE" dirty="0"/>
              <a:t>-Angriff</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18</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531769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19</a:t>
            </a:fld>
            <a:endParaRPr lang="de-DE"/>
          </a:p>
        </p:txBody>
      </p:sp>
      <p:graphicFrame>
        <p:nvGraphicFramePr>
          <p:cNvPr id="5" name="Diagramm 4">
            <a:extLst>
              <a:ext uri="{FF2B5EF4-FFF2-40B4-BE49-F238E27FC236}">
                <a16:creationId xmlns:a16="http://schemas.microsoft.com/office/drawing/2014/main" id="{113083CD-C326-5B79-D138-8069FC4A2DE7}"/>
              </a:ext>
            </a:extLst>
          </p:cNvPr>
          <p:cNvGraphicFramePr/>
          <p:nvPr>
            <p:extLst>
              <p:ext uri="{D42A27DB-BD31-4B8C-83A1-F6EECF244321}">
                <p14:modId xmlns:p14="http://schemas.microsoft.com/office/powerpoint/2010/main"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uppieren 10">
            <a:extLst>
              <a:ext uri="{FF2B5EF4-FFF2-40B4-BE49-F238E27FC236}">
                <a16:creationId xmlns:a16="http://schemas.microsoft.com/office/drawing/2014/main" id="{68BC1233-36A4-42AB-EC0D-A8356BAF7581}"/>
              </a:ext>
            </a:extLst>
          </p:cNvPr>
          <p:cNvGrpSpPr/>
          <p:nvPr/>
        </p:nvGrpSpPr>
        <p:grpSpPr>
          <a:xfrm>
            <a:off x="2711624" y="2033875"/>
            <a:ext cx="6768752" cy="2790250"/>
            <a:chOff x="2835449" y="1655862"/>
            <a:chExt cx="6768752" cy="2790250"/>
          </a:xfrm>
        </p:grpSpPr>
        <p:pic>
          <p:nvPicPr>
            <p:cNvPr id="6" name="Grafik 5" descr="Ein Bild, das Text enthält.&#10;&#10;Automatisch generierte Beschreibung">
              <a:extLst>
                <a:ext uri="{FF2B5EF4-FFF2-40B4-BE49-F238E27FC236}">
                  <a16:creationId xmlns:a16="http://schemas.microsoft.com/office/drawing/2014/main" id="{8E13B865-B941-5F8F-FF9D-3F22F9FBF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2862" y="1655862"/>
              <a:ext cx="6413926" cy="1267992"/>
            </a:xfrm>
            <a:prstGeom prst="rect">
              <a:avLst/>
            </a:prstGeom>
          </p:spPr>
        </p:pic>
        <p:grpSp>
          <p:nvGrpSpPr>
            <p:cNvPr id="7" name="Gruppieren 6">
              <a:extLst>
                <a:ext uri="{FF2B5EF4-FFF2-40B4-BE49-F238E27FC236}">
                  <a16:creationId xmlns:a16="http://schemas.microsoft.com/office/drawing/2014/main" id="{4293D279-0E2B-EDC1-A086-40B663FB83A0}"/>
                </a:ext>
              </a:extLst>
            </p:cNvPr>
            <p:cNvGrpSpPr/>
            <p:nvPr/>
          </p:nvGrpSpPr>
          <p:grpSpPr>
            <a:xfrm>
              <a:off x="2835449" y="3240038"/>
              <a:ext cx="6768752" cy="1206074"/>
              <a:chOff x="1187624" y="2060848"/>
              <a:chExt cx="6768752" cy="1206074"/>
            </a:xfrm>
          </p:grpSpPr>
          <p:pic>
            <p:nvPicPr>
              <p:cNvPr id="8" name="Grafik 7" descr="Ein Bild, das Text, Tisch enthält.&#10;&#10;Automatisch generierte Beschreibung">
                <a:extLst>
                  <a:ext uri="{FF2B5EF4-FFF2-40B4-BE49-F238E27FC236}">
                    <a16:creationId xmlns:a16="http://schemas.microsoft.com/office/drawing/2014/main" id="{BF510B9B-6931-471D-67B2-D098A7F7B93A}"/>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1363763" y="2199878"/>
                <a:ext cx="6415200" cy="1067044"/>
              </a:xfrm>
              <a:prstGeom prst="rect">
                <a:avLst/>
              </a:prstGeom>
            </p:spPr>
          </p:pic>
          <p:sp>
            <p:nvSpPr>
              <p:cNvPr id="10" name="Rechteck 9">
                <a:extLst>
                  <a:ext uri="{FF2B5EF4-FFF2-40B4-BE49-F238E27FC236}">
                    <a16:creationId xmlns:a16="http://schemas.microsoft.com/office/drawing/2014/main" id="{085398FA-3309-3E1E-B376-F8A1B55362B6}"/>
                  </a:ext>
                </a:extLst>
              </p:cNvPr>
              <p:cNvSpPr/>
              <p:nvPr/>
            </p:nvSpPr>
            <p:spPr>
              <a:xfrm>
                <a:off x="1187624" y="2060848"/>
                <a:ext cx="6768752" cy="162079"/>
              </a:xfrm>
              <a:prstGeom prst="rect">
                <a:avLst/>
              </a:prstGeom>
              <a:solidFill>
                <a:srgbClr val="1B19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291919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de-DE" dirty="0"/>
              <a:t>Agenda</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7"/>
            <a:ext cx="3565525" cy="342118"/>
          </a:xfrm>
          <a:prstGeom prst="round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lnRef>
          <a:fillRef idx="1">
            <a:schemeClr val="lt1"/>
          </a:fillRef>
          <a:effectRef idx="0">
            <a:schemeClr val="accent1"/>
          </a:effectRef>
          <a:fontRef idx="minor">
            <a:schemeClr val="dk1"/>
          </a:fontRef>
        </p:style>
        <p:txBody>
          <a:bodyPr rtlCol="0"/>
          <a:lstStyle/>
          <a:p>
            <a:pPr rtl="0"/>
            <a:r>
              <a:rPr lang="de-DE" dirty="0"/>
              <a:t>	</a:t>
            </a:r>
            <a:r>
              <a:rPr lang="de-DE" dirty="0">
                <a:solidFill>
                  <a:schemeClr val="tx1"/>
                </a:solidFill>
              </a:rPr>
              <a:t>Einleitung</a:t>
            </a:r>
          </a:p>
          <a:p>
            <a:pPr rtl="0"/>
            <a:endParaRPr lang="de-DE" dirty="0"/>
          </a:p>
        </p:txBody>
      </p:sp>
      <p:pic>
        <p:nvPicPr>
          <p:cNvPr id="8" name="Bildplatzhalter 7" descr="Digitale Daten">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Bildplatzhalter 9" descr="Datenpunkte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Bildplatzhalter 11" descr="Datenhintergr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2</a:t>
            </a:fld>
            <a:endParaRPr lang="de-DE"/>
          </a:p>
        </p:txBody>
      </p:sp>
      <p:sp>
        <p:nvSpPr>
          <p:cNvPr id="4" name="Inhaltsplatzhalter 2">
            <a:extLst>
              <a:ext uri="{FF2B5EF4-FFF2-40B4-BE49-F238E27FC236}">
                <a16:creationId xmlns:a16="http://schemas.microsoft.com/office/drawing/2014/main" id="{CB9BFF2E-1AAB-33AC-A16A-30ACCEDB14B5}"/>
              </a:ext>
            </a:extLst>
          </p:cNvPr>
          <p:cNvSpPr txBox="1">
            <a:spLocks/>
          </p:cNvSpPr>
          <p:nvPr/>
        </p:nvSpPr>
        <p:spPr>
          <a:xfrm>
            <a:off x="550863" y="3149991"/>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Datenbank</a:t>
            </a:r>
          </a:p>
          <a:p>
            <a:endParaRPr lang="de-DE" dirty="0"/>
          </a:p>
        </p:txBody>
      </p:sp>
      <p:sp>
        <p:nvSpPr>
          <p:cNvPr id="5" name="Inhaltsplatzhalter 2">
            <a:extLst>
              <a:ext uri="{FF2B5EF4-FFF2-40B4-BE49-F238E27FC236}">
                <a16:creationId xmlns:a16="http://schemas.microsoft.com/office/drawing/2014/main" id="{5FA881D1-3365-040F-794E-6DA1E86A20ED}"/>
              </a:ext>
            </a:extLst>
          </p:cNvPr>
          <p:cNvSpPr txBox="1">
            <a:spLocks/>
          </p:cNvSpPr>
          <p:nvPr/>
        </p:nvSpPr>
        <p:spPr>
          <a:xfrm>
            <a:off x="550863" y="3622675"/>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Passwort + Aktivierungscode</a:t>
            </a:r>
          </a:p>
          <a:p>
            <a:endParaRPr lang="de-DE" dirty="0"/>
          </a:p>
        </p:txBody>
      </p:sp>
      <p:sp>
        <p:nvSpPr>
          <p:cNvPr id="6" name="Inhaltsplatzhalter 2">
            <a:extLst>
              <a:ext uri="{FF2B5EF4-FFF2-40B4-BE49-F238E27FC236}">
                <a16:creationId xmlns:a16="http://schemas.microsoft.com/office/drawing/2014/main" id="{D4E8F994-F426-5E46-230B-F8D9463ADD4D}"/>
              </a:ext>
            </a:extLst>
          </p:cNvPr>
          <p:cNvSpPr txBox="1">
            <a:spLocks/>
          </p:cNvSpPr>
          <p:nvPr/>
        </p:nvSpPr>
        <p:spPr>
          <a:xfrm>
            <a:off x="550863" y="4095359"/>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Kommunikation</a:t>
            </a:r>
          </a:p>
        </p:txBody>
      </p:sp>
      <p:sp>
        <p:nvSpPr>
          <p:cNvPr id="7" name="Inhaltsplatzhalter 2">
            <a:extLst>
              <a:ext uri="{FF2B5EF4-FFF2-40B4-BE49-F238E27FC236}">
                <a16:creationId xmlns:a16="http://schemas.microsoft.com/office/drawing/2014/main" id="{253F7F3B-772A-7FBA-AD5C-5DBE51DDB451}"/>
              </a:ext>
            </a:extLst>
          </p:cNvPr>
          <p:cNvSpPr txBox="1">
            <a:spLocks/>
          </p:cNvSpPr>
          <p:nvPr/>
        </p:nvSpPr>
        <p:spPr>
          <a:xfrm>
            <a:off x="550863" y="4568043"/>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Fazit</a:t>
            </a:r>
          </a:p>
        </p:txBody>
      </p:sp>
    </p:spTree>
    <p:extLst>
      <p:ext uri="{BB962C8B-B14F-4D97-AF65-F5344CB8AC3E}">
        <p14:creationId xmlns:p14="http://schemas.microsoft.com/office/powerpoint/2010/main" val="231323486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20</a:t>
            </a:fld>
            <a:endParaRPr lang="de-DE"/>
          </a:p>
        </p:txBody>
      </p:sp>
      <p:sp>
        <p:nvSpPr>
          <p:cNvPr id="6" name="Rechteck 5">
            <a:extLst>
              <a:ext uri="{FF2B5EF4-FFF2-40B4-BE49-F238E27FC236}">
                <a16:creationId xmlns:a16="http://schemas.microsoft.com/office/drawing/2014/main" id="{D18B7B93-6798-B53E-7D61-D7B08AD3FCCE}"/>
              </a:ext>
            </a:extLst>
          </p:cNvPr>
          <p:cNvSpPr/>
          <p:nvPr/>
        </p:nvSpPr>
        <p:spPr>
          <a:xfrm>
            <a:off x="2920400" y="2150469"/>
            <a:ext cx="6351200" cy="2557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Inhaltsplatzhalter 4">
            <a:extLst>
              <a:ext uri="{FF2B5EF4-FFF2-40B4-BE49-F238E27FC236}">
                <a16:creationId xmlns:a16="http://schemas.microsoft.com/office/drawing/2014/main" id="{A1FFD201-60D4-8275-1399-619E262A2798}"/>
              </a:ext>
            </a:extLst>
          </p:cNvPr>
          <p:cNvPicPr>
            <a:picLocks noGrp="1" noChangeAspect="1"/>
          </p:cNvPicPr>
          <p:nvPr>
            <p:ph idx="1"/>
          </p:nvPr>
        </p:nvPicPr>
        <p:blipFill>
          <a:blip r:embed="rId2">
            <a:alphaModFix/>
          </a:blip>
          <a:srcRect/>
          <a:stretch/>
        </p:blipFill>
        <p:spPr>
          <a:xfrm>
            <a:off x="2920400" y="2150470"/>
            <a:ext cx="6351200" cy="2557059"/>
          </a:xfrm>
        </p:spPr>
      </p:pic>
      <p:graphicFrame>
        <p:nvGraphicFramePr>
          <p:cNvPr id="4" name="Diagramm 3">
            <a:extLst>
              <a:ext uri="{FF2B5EF4-FFF2-40B4-BE49-F238E27FC236}">
                <a16:creationId xmlns:a16="http://schemas.microsoft.com/office/drawing/2014/main" id="{A8E36788-A9CD-7739-5AA3-F996D3581656}"/>
              </a:ext>
            </a:extLst>
          </p:cNvPr>
          <p:cNvGraphicFramePr/>
          <p:nvPr>
            <p:extLst>
              <p:ext uri="{D42A27DB-BD31-4B8C-83A1-F6EECF244321}">
                <p14:modId xmlns:p14="http://schemas.microsoft.com/office/powerpoint/2010/main"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65677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21</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feld 1">
            <a:extLst>
              <a:ext uri="{FF2B5EF4-FFF2-40B4-BE49-F238E27FC236}">
                <a16:creationId xmlns:a16="http://schemas.microsoft.com/office/drawing/2014/main" id="{9E861889-D6E6-9043-CA77-8DDDED4AC89A}"/>
              </a:ext>
            </a:extLst>
          </p:cNvPr>
          <p:cNvSpPr txBox="1"/>
          <p:nvPr/>
        </p:nvSpPr>
        <p:spPr>
          <a:xfrm>
            <a:off x="2641664" y="2076533"/>
            <a:ext cx="2809875" cy="369332"/>
          </a:xfrm>
          <a:prstGeom prst="rect">
            <a:avLst/>
          </a:prstGeom>
          <a:solidFill>
            <a:srgbClr val="1B192E"/>
          </a:solidFill>
        </p:spPr>
        <p:txBody>
          <a:bodyPr wrap="square" rtlCol="0">
            <a:spAutoFit/>
          </a:bodyPr>
          <a:lstStyle/>
          <a:p>
            <a:pPr algn="ctr">
              <a:spcBef>
                <a:spcPts val="0"/>
              </a:spcBef>
              <a:spcAft>
                <a:spcPts val="0"/>
              </a:spcAft>
              <a:buClrTx/>
              <a:buSzTx/>
            </a:pPr>
            <a:r>
              <a:rPr lang="de-DE" dirty="0">
                <a:effectLst/>
                <a:latin typeface="+mn-lt"/>
              </a:rPr>
              <a:t>Mit TLS verschlüsselt</a:t>
            </a:r>
            <a:endParaRPr lang="de-DE" dirty="0">
              <a:effectLst/>
            </a:endParaRPr>
          </a:p>
        </p:txBody>
      </p:sp>
      <p:sp>
        <p:nvSpPr>
          <p:cNvPr id="3" name="Textfeld 2">
            <a:extLst>
              <a:ext uri="{FF2B5EF4-FFF2-40B4-BE49-F238E27FC236}">
                <a16:creationId xmlns:a16="http://schemas.microsoft.com/office/drawing/2014/main" id="{10E5BE54-6CC8-41EF-F5C3-995D2E483590}"/>
              </a:ext>
            </a:extLst>
          </p:cNvPr>
          <p:cNvSpPr txBox="1"/>
          <p:nvPr/>
        </p:nvSpPr>
        <p:spPr>
          <a:xfrm>
            <a:off x="6536944" y="4425284"/>
            <a:ext cx="3295650" cy="369332"/>
          </a:xfrm>
          <a:prstGeom prst="rect">
            <a:avLst/>
          </a:prstGeom>
          <a:solidFill>
            <a:srgbClr val="1B192E"/>
          </a:solidFill>
        </p:spPr>
        <p:txBody>
          <a:bodyPr wrap="square" rtlCol="0">
            <a:spAutoFit/>
          </a:bodyPr>
          <a:lstStyle/>
          <a:p>
            <a:pPr algn="ctr" rtl="0">
              <a:spcBef>
                <a:spcPts val="0"/>
              </a:spcBef>
              <a:spcAft>
                <a:spcPts val="0"/>
              </a:spcAft>
              <a:buClrTx/>
              <a:buSzPts val="1800"/>
            </a:pPr>
            <a:r>
              <a:rPr lang="de-DE" sz="1800" baseline="0" dirty="0">
                <a:effectLst/>
              </a:rPr>
              <a:t>Integritätsschutz durch TLS</a:t>
            </a:r>
            <a:endParaRPr lang="de-DE" sz="1800" dirty="0">
              <a:effectLst/>
            </a:endParaRPr>
          </a:p>
        </p:txBody>
      </p:sp>
      <p:cxnSp>
        <p:nvCxnSpPr>
          <p:cNvPr id="4" name="Gerader Verbinder 3">
            <a:extLst>
              <a:ext uri="{FF2B5EF4-FFF2-40B4-BE49-F238E27FC236}">
                <a16:creationId xmlns:a16="http://schemas.microsoft.com/office/drawing/2014/main" id="{D73F0130-D2E0-4EF4-08C2-77DB8190A938}"/>
              </a:ext>
            </a:extLst>
          </p:cNvPr>
          <p:cNvCxnSpPr/>
          <p:nvPr/>
        </p:nvCxnSpPr>
        <p:spPr>
          <a:xfrm>
            <a:off x="3231946" y="2577891"/>
            <a:ext cx="162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5" name="Gerader Verbinder 4">
            <a:extLst>
              <a:ext uri="{FF2B5EF4-FFF2-40B4-BE49-F238E27FC236}">
                <a16:creationId xmlns:a16="http://schemas.microsoft.com/office/drawing/2014/main" id="{AAA17FB6-A7D0-4E80-DE4E-46687A2AD170}"/>
              </a:ext>
            </a:extLst>
          </p:cNvPr>
          <p:cNvCxnSpPr/>
          <p:nvPr/>
        </p:nvCxnSpPr>
        <p:spPr>
          <a:xfrm>
            <a:off x="7078522" y="428477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212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Fazit</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22</a:t>
            </a:fld>
            <a:endParaRPr lang="de-DE"/>
          </a:p>
        </p:txBody>
      </p:sp>
    </p:spTree>
    <p:extLst>
      <p:ext uri="{BB962C8B-B14F-4D97-AF65-F5344CB8AC3E}">
        <p14:creationId xmlns:p14="http://schemas.microsoft.com/office/powerpoint/2010/main" val="20811923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3</a:t>
            </a:fld>
            <a:endParaRPr lang="de-DE"/>
          </a:p>
        </p:txBody>
      </p:sp>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Digitalisierung Omnipräsent</a:t>
            </a:r>
          </a:p>
          <a:p>
            <a:pPr rtl="0"/>
            <a:r>
              <a:rPr lang="de-DE" dirty="0"/>
              <a:t>Mangel an </a:t>
            </a:r>
            <a:r>
              <a:rPr lang="de-DE" dirty="0" err="1"/>
              <a:t>Cyber</a:t>
            </a:r>
            <a:r>
              <a:rPr lang="de-DE" dirty="0"/>
              <a:t> Security in Spieleentwicklerbranche</a:t>
            </a:r>
          </a:p>
          <a:p>
            <a:pPr rtl="0"/>
            <a:r>
              <a:rPr lang="de-DE" dirty="0"/>
              <a:t>Weiterentwicklung Bonusprojekt Programmieren 2</a:t>
            </a:r>
          </a:p>
        </p:txBody>
      </p:sp>
      <p:sp>
        <p:nvSpPr>
          <p:cNvPr id="2" name="Titel 10">
            <a:extLst>
              <a:ext uri="{FF2B5EF4-FFF2-40B4-BE49-F238E27FC236}">
                <a16:creationId xmlns:a16="http://schemas.microsoft.com/office/drawing/2014/main"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Wieso Chess Online?</a:t>
            </a:r>
          </a:p>
        </p:txBody>
      </p:sp>
      <p:sp>
        <p:nvSpPr>
          <p:cNvPr id="22" name="Textfeld 21">
            <a:extLst>
              <a:ext uri="{FF2B5EF4-FFF2-40B4-BE49-F238E27FC236}">
                <a16:creationId xmlns:a16="http://schemas.microsoft.com/office/drawing/2014/main"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id="{0E5F95D2-FE26-76FF-8426-CB5746FADBEF}"/>
              </a:ext>
            </a:extLst>
          </p:cNvPr>
          <p:cNvGraphicFramePr/>
          <p:nvPr>
            <p:extLst>
              <p:ext uri="{D42A27DB-BD31-4B8C-83A1-F6EECF244321}">
                <p14:modId xmlns:p14="http://schemas.microsoft.com/office/powerpoint/2010/main" val="219564702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588865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4</a:t>
            </a:fld>
            <a:endParaRPr lang="de-DE"/>
          </a:p>
        </p:txBody>
      </p:sp>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a:t>
            </a:r>
          </a:p>
        </p:txBody>
      </p:sp>
      <p:sp>
        <p:nvSpPr>
          <p:cNvPr id="2" name="Titel 10">
            <a:extLst>
              <a:ext uri="{FF2B5EF4-FFF2-40B4-BE49-F238E27FC236}">
                <a16:creationId xmlns:a16="http://schemas.microsoft.com/office/drawing/2014/main"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Funktionsweise</a:t>
            </a:r>
          </a:p>
        </p:txBody>
      </p:sp>
      <p:sp>
        <p:nvSpPr>
          <p:cNvPr id="22" name="Textfeld 21">
            <a:extLst>
              <a:ext uri="{FF2B5EF4-FFF2-40B4-BE49-F238E27FC236}">
                <a16:creationId xmlns:a16="http://schemas.microsoft.com/office/drawing/2014/main"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id="{0E5F95D2-FE26-76FF-8426-CB5746FADBEF}"/>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3178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Datenbank</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dirty="0"/>
              <a:t>Analyse der Schwächen</a:t>
            </a:r>
            <a:endParaRPr lang="de-DE" kern="1200" dirty="0">
              <a:latin typeface="+mn-lt"/>
              <a:ea typeface="+mn-ea"/>
              <a:cs typeface="+mn-cs"/>
            </a:endParaRPr>
          </a:p>
          <a:p>
            <a:pPr marL="0" indent="0" rtl="0">
              <a:lnSpc>
                <a:spcPct val="100000"/>
              </a:lnSpc>
              <a:buNone/>
            </a:pPr>
            <a:r>
              <a:rPr lang="de-DE" dirty="0"/>
              <a:t>CWSS-Bepunktung</a:t>
            </a:r>
            <a:endParaRPr lang="de-DE" kern="1200" dirty="0">
              <a:latin typeface="+mn-lt"/>
              <a:ea typeface="+mn-ea"/>
              <a:cs typeface="+mn-cs"/>
            </a:endParaRP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5</a:t>
            </a:fld>
            <a:endParaRPr lang="de-DE"/>
          </a:p>
        </p:txBody>
      </p:sp>
      <p:pic>
        <p:nvPicPr>
          <p:cNvPr id="3" name="Grafik 2" descr="Datenbank mit einfarbiger Füllung">
            <a:extLst>
              <a:ext uri="{FF2B5EF4-FFF2-40B4-BE49-F238E27FC236}">
                <a16:creationId xmlns:a16="http://schemas.microsoft.com/office/drawing/2014/main" id="{36E65CAC-504F-D162-EE1D-EC35D6A62A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2276" y="2647331"/>
            <a:ext cx="914400" cy="781665"/>
          </a:xfrm>
          <a:prstGeom prst="rect">
            <a:avLst/>
          </a:prstGeom>
        </p:spPr>
      </p:pic>
    </p:spTree>
    <p:extLst>
      <p:ext uri="{BB962C8B-B14F-4D97-AF65-F5344CB8AC3E}">
        <p14:creationId xmlns:p14="http://schemas.microsoft.com/office/powerpoint/2010/main" val="5600218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Analyse der Schwachstellen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6</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hteck: abgerundete Ecken 5">
            <a:extLst>
              <a:ext uri="{FF2B5EF4-FFF2-40B4-BE49-F238E27FC236}">
                <a16:creationId xmlns:a16="http://schemas.microsoft.com/office/drawing/2014/main" id="{0F54F8DD-EABD-9B7D-C31F-D5DDCF479012}"/>
              </a:ext>
            </a:extLst>
          </p:cNvPr>
          <p:cNvSpPr/>
          <p:nvPr/>
        </p:nvSpPr>
        <p:spPr>
          <a:xfrm>
            <a:off x="587476"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Fehlende Synchronisation</a:t>
            </a:r>
          </a:p>
        </p:txBody>
      </p:sp>
      <p:sp>
        <p:nvSpPr>
          <p:cNvPr id="7" name="Rechteck: abgerundete Ecken 6">
            <a:extLst>
              <a:ext uri="{FF2B5EF4-FFF2-40B4-BE49-F238E27FC236}">
                <a16:creationId xmlns:a16="http://schemas.microsoft.com/office/drawing/2014/main" id="{8C7E4067-86A4-818B-5718-3B117D17D8DE}"/>
              </a:ext>
            </a:extLst>
          </p:cNvPr>
          <p:cNvSpPr/>
          <p:nvPr/>
        </p:nvSpPr>
        <p:spPr>
          <a:xfrm>
            <a:off x="3531119" y="3645501"/>
            <a:ext cx="5278438" cy="1135658"/>
          </a:xfrm>
          <a:prstGeom prst="roundRect">
            <a:avLst/>
          </a:prstGeom>
          <a:solidFill>
            <a:srgbClr val="12B1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 SQL- Injection !</a:t>
            </a:r>
          </a:p>
        </p:txBody>
      </p:sp>
      <p:sp>
        <p:nvSpPr>
          <p:cNvPr id="8" name="Rechteck: abgerundete Ecken 7">
            <a:extLst>
              <a:ext uri="{FF2B5EF4-FFF2-40B4-BE49-F238E27FC236}">
                <a16:creationId xmlns:a16="http://schemas.microsoft.com/office/drawing/2014/main" id="{64A420C2-8B26-5CCC-CCCE-E3C6C6E4C5DE}"/>
              </a:ext>
            </a:extLst>
          </p:cNvPr>
          <p:cNvSpPr/>
          <p:nvPr/>
        </p:nvSpPr>
        <p:spPr>
          <a:xfrm>
            <a:off x="4334164"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Fehlende Verschlüsselung</a:t>
            </a:r>
          </a:p>
        </p:txBody>
      </p:sp>
      <p:sp>
        <p:nvSpPr>
          <p:cNvPr id="10" name="Rechteck: abgerundete Ecken 9">
            <a:extLst>
              <a:ext uri="{FF2B5EF4-FFF2-40B4-BE49-F238E27FC236}">
                <a16:creationId xmlns:a16="http://schemas.microsoft.com/office/drawing/2014/main" id="{2DA397BC-660F-DBC0-7E66-B9131908FE8F}"/>
              </a:ext>
            </a:extLst>
          </p:cNvPr>
          <p:cNvSpPr/>
          <p:nvPr/>
        </p:nvSpPr>
        <p:spPr>
          <a:xfrm>
            <a:off x="8080852" y="2474137"/>
            <a:ext cx="3672349" cy="7374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Datenbank ungesichert</a:t>
            </a:r>
          </a:p>
        </p:txBody>
      </p:sp>
    </p:spTree>
    <p:extLst>
      <p:ext uri="{BB962C8B-B14F-4D97-AF65-F5344CB8AC3E}">
        <p14:creationId xmlns:p14="http://schemas.microsoft.com/office/powerpoint/2010/main" val="1062519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SQL-</a:t>
            </a:r>
            <a:r>
              <a:rPr lang="de-DE" dirty="0" err="1"/>
              <a:t>Injection</a:t>
            </a:r>
            <a:endParaRPr lang="de-DE" dirty="0"/>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7</a:t>
            </a:fld>
            <a:endParaRPr lang="de-DE"/>
          </a:p>
        </p:txBody>
      </p:sp>
      <p:sp>
        <p:nvSpPr>
          <p:cNvPr id="3" name="Freihandform: Form 2">
            <a:extLst>
              <a:ext uri="{FF2B5EF4-FFF2-40B4-BE49-F238E27FC236}">
                <a16:creationId xmlns:a16="http://schemas.microsoft.com/office/drawing/2014/main" id="{1219C785-4A7E-EA84-8A52-06A4C69C4ABA}"/>
              </a:ext>
            </a:extLst>
          </p:cNvPr>
          <p:cNvSpPr/>
          <p:nvPr/>
        </p:nvSpPr>
        <p:spPr>
          <a:xfrm>
            <a:off x="1562174" y="3230006"/>
            <a:ext cx="3021667"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0" y="2518045"/>
                </a:moveTo>
                <a:lnTo>
                  <a:pt x="0" y="503621"/>
                </a:lnTo>
                <a:cubicBezTo>
                  <a:pt x="0" y="225482"/>
                  <a:pt x="3912" y="4"/>
                  <a:pt x="8737" y="4"/>
                </a:cubicBezTo>
                <a:lnTo>
                  <a:pt x="397986" y="4"/>
                </a:lnTo>
                <a:lnTo>
                  <a:pt x="397986" y="4"/>
                </a:lnTo>
                <a:lnTo>
                  <a:pt x="397986" y="3021662"/>
                </a:lnTo>
                <a:lnTo>
                  <a:pt x="397986" y="3021662"/>
                </a:lnTo>
                <a:lnTo>
                  <a:pt x="8737" y="3021662"/>
                </a:lnTo>
                <a:cubicBezTo>
                  <a:pt x="3912" y="3021662"/>
                  <a:pt x="0" y="2796184"/>
                  <a:pt x="0" y="2518045"/>
                </a:cubicBez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56589" tIns="156588" rIns="137160"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p:txBody>
      </p:sp>
      <p:sp>
        <p:nvSpPr>
          <p:cNvPr id="4" name="Freihandform: Form 3">
            <a:extLst>
              <a:ext uri="{FF2B5EF4-FFF2-40B4-BE49-F238E27FC236}">
                <a16:creationId xmlns:a16="http://schemas.microsoft.com/office/drawing/2014/main" id="{D9E6F068-E9D4-2D72-55F9-0D6FD0B996F3}"/>
              </a:ext>
            </a:extLst>
          </p:cNvPr>
          <p:cNvSpPr/>
          <p:nvPr/>
        </p:nvSpPr>
        <p:spPr>
          <a:xfrm>
            <a:off x="554953" y="143906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p:txBody>
      </p:sp>
      <p:sp>
        <p:nvSpPr>
          <p:cNvPr id="5" name="Gerader Verbinder 4">
            <a:extLst>
              <a:ext uri="{FF2B5EF4-FFF2-40B4-BE49-F238E27FC236}">
                <a16:creationId xmlns:a16="http://schemas.microsoft.com/office/drawing/2014/main" id="{F68A2E51-2104-BDCF-4F06-542FFF82EE89}"/>
              </a:ext>
            </a:extLst>
          </p:cNvPr>
          <p:cNvSpPr/>
          <p:nvPr/>
        </p:nvSpPr>
        <p:spPr>
          <a:xfrm>
            <a:off x="3036447" y="2911617"/>
            <a:ext cx="0" cy="318388"/>
          </a:xfrm>
          <a:prstGeom prst="line">
            <a:avLst/>
          </a:prstGeom>
          <a:noFill/>
          <a:ln w="635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0" name="Ellipse 9">
            <a:extLst>
              <a:ext uri="{FF2B5EF4-FFF2-40B4-BE49-F238E27FC236}">
                <a16:creationId xmlns:a16="http://schemas.microsoft.com/office/drawing/2014/main" id="{08E3E97E-0477-A5BA-A11E-BA544093D1D5}"/>
              </a:ext>
            </a:extLst>
          </p:cNvPr>
          <p:cNvSpPr/>
          <p:nvPr/>
        </p:nvSpPr>
        <p:spPr>
          <a:xfrm>
            <a:off x="3033210" y="2832020"/>
            <a:ext cx="79597" cy="79597"/>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Freihandform: Form 10">
            <a:extLst>
              <a:ext uri="{FF2B5EF4-FFF2-40B4-BE49-F238E27FC236}">
                <a16:creationId xmlns:a16="http://schemas.microsoft.com/office/drawing/2014/main" id="{F08D86A4-8993-80E4-A8F3-BA35C2115946}"/>
              </a:ext>
            </a:extLst>
          </p:cNvPr>
          <p:cNvSpPr/>
          <p:nvPr/>
        </p:nvSpPr>
        <p:spPr>
          <a:xfrm>
            <a:off x="4583842" y="3230006"/>
            <a:ext cx="3021666" cy="397986"/>
          </a:xfrm>
          <a:custGeom>
            <a:avLst/>
            <a:gdLst>
              <a:gd name="connsiteX0" fmla="*/ 0 w 3021666"/>
              <a:gd name="connsiteY0" fmla="*/ 0 h 397986"/>
              <a:gd name="connsiteX1" fmla="*/ 3021666 w 3021666"/>
              <a:gd name="connsiteY1" fmla="*/ 0 h 397986"/>
              <a:gd name="connsiteX2" fmla="*/ 3021666 w 3021666"/>
              <a:gd name="connsiteY2" fmla="*/ 397986 h 397986"/>
              <a:gd name="connsiteX3" fmla="*/ 0 w 3021666"/>
              <a:gd name="connsiteY3" fmla="*/ 397986 h 397986"/>
              <a:gd name="connsiteX4" fmla="*/ 0 w 3021666"/>
              <a:gd name="connsiteY4" fmla="*/ 0 h 39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666" h="397986">
                <a:moveTo>
                  <a:pt x="0" y="0"/>
                </a:moveTo>
                <a:lnTo>
                  <a:pt x="3021666" y="0"/>
                </a:lnTo>
                <a:lnTo>
                  <a:pt x="3021666" y="397986"/>
                </a:lnTo>
                <a:lnTo>
                  <a:pt x="0" y="397986"/>
                </a:lnTo>
                <a:lnTo>
                  <a:pt x="0" y="0"/>
                </a:lnTo>
                <a:close/>
              </a:path>
            </a:pathLst>
          </a:custGeom>
        </p:spPr>
        <p:style>
          <a:lnRef idx="2">
            <a:schemeClr val="accent5">
              <a:hueOff val="180003"/>
              <a:satOff val="4346"/>
              <a:lumOff val="-2098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p:txBody>
      </p:sp>
      <p:sp>
        <p:nvSpPr>
          <p:cNvPr id="12" name="Freihandform: Form 11">
            <a:extLst>
              <a:ext uri="{FF2B5EF4-FFF2-40B4-BE49-F238E27FC236}">
                <a16:creationId xmlns:a16="http://schemas.microsoft.com/office/drawing/2014/main" id="{4D7282EA-8B24-CC5A-0CCD-0F7FCB3DCC6B}"/>
              </a:ext>
            </a:extLst>
          </p:cNvPr>
          <p:cNvSpPr/>
          <p:nvPr/>
        </p:nvSpPr>
        <p:spPr>
          <a:xfrm>
            <a:off x="3576619" y="402597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Unnötiges Verwenden von </a:t>
            </a:r>
            <a:r>
              <a:rPr lang="de-DE" sz="1800" kern="1200" baseline="0" dirty="0" err="1"/>
              <a:t>executescript</a:t>
            </a:r>
            <a:r>
              <a:rPr lang="de-DE" sz="1800" kern="1200" baseline="0" dirty="0"/>
              <a:t>()</a:t>
            </a:r>
            <a:endParaRPr lang="de-DE" sz="1800" kern="1200" dirty="0">
              <a:latin typeface="+mn-lt"/>
            </a:endParaRPr>
          </a:p>
        </p:txBody>
      </p:sp>
      <p:sp>
        <p:nvSpPr>
          <p:cNvPr id="13" name="Gerader Verbinder 12">
            <a:extLst>
              <a:ext uri="{FF2B5EF4-FFF2-40B4-BE49-F238E27FC236}">
                <a16:creationId xmlns:a16="http://schemas.microsoft.com/office/drawing/2014/main" id="{712EDC5E-4BCB-0F27-9B88-46BB9AEA1CCD}"/>
              </a:ext>
            </a:extLst>
          </p:cNvPr>
          <p:cNvSpPr/>
          <p:nvPr/>
        </p:nvSpPr>
        <p:spPr>
          <a:xfrm>
            <a:off x="6094675" y="3627993"/>
            <a:ext cx="0" cy="318388"/>
          </a:xfrm>
          <a:prstGeom prst="line">
            <a:avLst/>
          </a:prstGeom>
          <a:noFill/>
          <a:ln w="6350" cap="flat" cmpd="sng" algn="ctr">
            <a:solidFill>
              <a:schemeClr val="accent5">
                <a:hueOff val="120002"/>
                <a:satOff val="2897"/>
                <a:lumOff val="-1398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4" name="Ellipse 13">
            <a:extLst>
              <a:ext uri="{FF2B5EF4-FFF2-40B4-BE49-F238E27FC236}">
                <a16:creationId xmlns:a16="http://schemas.microsoft.com/office/drawing/2014/main" id="{B3BC1332-AE45-F730-58ED-E27B4ABAB9F9}"/>
              </a:ext>
            </a:extLst>
          </p:cNvPr>
          <p:cNvSpPr/>
          <p:nvPr/>
        </p:nvSpPr>
        <p:spPr>
          <a:xfrm>
            <a:off x="6054876" y="3946382"/>
            <a:ext cx="79597" cy="79597"/>
          </a:xfrm>
          <a:prstGeom prst="ellipse">
            <a:avLst/>
          </a:prstGeom>
        </p:spPr>
        <p:style>
          <a:lnRef idx="2">
            <a:schemeClr val="lt1">
              <a:hueOff val="0"/>
              <a:satOff val="0"/>
              <a:lumOff val="0"/>
              <a:alphaOff val="0"/>
            </a:schemeClr>
          </a:lnRef>
          <a:fillRef idx="1">
            <a:schemeClr val="accent5">
              <a:hueOff val="180003"/>
              <a:satOff val="4346"/>
              <a:lumOff val="-20980"/>
              <a:alphaOff val="0"/>
            </a:schemeClr>
          </a:fillRef>
          <a:effectRef idx="0">
            <a:schemeClr val="accent5">
              <a:hueOff val="180003"/>
              <a:satOff val="4346"/>
              <a:lumOff val="-20980"/>
              <a:alphaOff val="0"/>
            </a:schemeClr>
          </a:effectRef>
          <a:fontRef idx="minor">
            <a:schemeClr val="lt1"/>
          </a:fontRef>
        </p:style>
      </p:sp>
      <p:sp>
        <p:nvSpPr>
          <p:cNvPr id="15" name="Freihandform: Form 14">
            <a:extLst>
              <a:ext uri="{FF2B5EF4-FFF2-40B4-BE49-F238E27FC236}">
                <a16:creationId xmlns:a16="http://schemas.microsoft.com/office/drawing/2014/main" id="{3C93BEE7-3B7A-C4EB-A997-474556675FFD}"/>
              </a:ext>
            </a:extLst>
          </p:cNvPr>
          <p:cNvSpPr/>
          <p:nvPr/>
        </p:nvSpPr>
        <p:spPr>
          <a:xfrm>
            <a:off x="7605509" y="3230006"/>
            <a:ext cx="3021666" cy="397986"/>
          </a:xfrm>
          <a:custGeom>
            <a:avLst/>
            <a:gdLst>
              <a:gd name="connsiteX0" fmla="*/ 66332 w 397986"/>
              <a:gd name="connsiteY0" fmla="*/ 0 h 3021666"/>
              <a:gd name="connsiteX1" fmla="*/ 331654 w 397986"/>
              <a:gd name="connsiteY1" fmla="*/ 0 h 3021666"/>
              <a:gd name="connsiteX2" fmla="*/ 397986 w 397986"/>
              <a:gd name="connsiteY2" fmla="*/ 66332 h 3021666"/>
              <a:gd name="connsiteX3" fmla="*/ 397986 w 397986"/>
              <a:gd name="connsiteY3" fmla="*/ 3021666 h 3021666"/>
              <a:gd name="connsiteX4" fmla="*/ 397986 w 397986"/>
              <a:gd name="connsiteY4" fmla="*/ 3021666 h 3021666"/>
              <a:gd name="connsiteX5" fmla="*/ 0 w 397986"/>
              <a:gd name="connsiteY5" fmla="*/ 3021666 h 3021666"/>
              <a:gd name="connsiteX6" fmla="*/ 0 w 397986"/>
              <a:gd name="connsiteY6" fmla="*/ 3021666 h 3021666"/>
              <a:gd name="connsiteX7" fmla="*/ 0 w 397986"/>
              <a:gd name="connsiteY7" fmla="*/ 66332 h 3021666"/>
              <a:gd name="connsiteX8" fmla="*/ 66332 w 397986"/>
              <a:gd name="connsiteY8" fmla="*/ 0 h 302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7986" h="3021666">
                <a:moveTo>
                  <a:pt x="397986" y="503621"/>
                </a:moveTo>
                <a:lnTo>
                  <a:pt x="397986" y="2518045"/>
                </a:lnTo>
                <a:cubicBezTo>
                  <a:pt x="397986" y="2796184"/>
                  <a:pt x="394074" y="3021662"/>
                  <a:pt x="389249" y="3021662"/>
                </a:cubicBezTo>
                <a:lnTo>
                  <a:pt x="0" y="3021662"/>
                </a:lnTo>
                <a:lnTo>
                  <a:pt x="0" y="3021662"/>
                </a:lnTo>
                <a:lnTo>
                  <a:pt x="0" y="4"/>
                </a:lnTo>
                <a:lnTo>
                  <a:pt x="0" y="4"/>
                </a:lnTo>
                <a:lnTo>
                  <a:pt x="389249" y="4"/>
                </a:lnTo>
                <a:cubicBezTo>
                  <a:pt x="394074" y="4"/>
                  <a:pt x="397986" y="225482"/>
                  <a:pt x="397986" y="503621"/>
                </a:cubicBezTo>
                <a:close/>
              </a:path>
            </a:pathLst>
          </a:custGeom>
        </p:spPr>
        <p:style>
          <a:lnRef idx="2">
            <a:schemeClr val="accent5">
              <a:hueOff val="360006"/>
              <a:satOff val="8692"/>
              <a:lumOff val="-41961"/>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txBody>
          <a:bodyPr spcFirstLastPara="0" vert="horz" wrap="square" lIns="137160" tIns="156588" rIns="156588" bIns="156588"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dirty="0"/>
              <a:t>Parameterbindung</a:t>
            </a:r>
            <a:endParaRPr lang="de-DE" sz="1800" kern="1200" dirty="0">
              <a:latin typeface="+mn-lt"/>
            </a:endParaRPr>
          </a:p>
        </p:txBody>
      </p:sp>
      <p:sp>
        <p:nvSpPr>
          <p:cNvPr id="16" name="Freihandform: Form 15">
            <a:extLst>
              <a:ext uri="{FF2B5EF4-FFF2-40B4-BE49-F238E27FC236}">
                <a16:creationId xmlns:a16="http://schemas.microsoft.com/office/drawing/2014/main" id="{60211492-78A4-C851-C56A-DDBA618BAE55}"/>
              </a:ext>
            </a:extLst>
          </p:cNvPr>
          <p:cNvSpPr/>
          <p:nvPr/>
        </p:nvSpPr>
        <p:spPr>
          <a:xfrm>
            <a:off x="6598286" y="1439069"/>
            <a:ext cx="5036111" cy="1392951"/>
          </a:xfrm>
          <a:custGeom>
            <a:avLst/>
            <a:gdLst>
              <a:gd name="connsiteX0" fmla="*/ 0 w 5036111"/>
              <a:gd name="connsiteY0" fmla="*/ 0 h 1392951"/>
              <a:gd name="connsiteX1" fmla="*/ 5036111 w 5036111"/>
              <a:gd name="connsiteY1" fmla="*/ 0 h 1392951"/>
              <a:gd name="connsiteX2" fmla="*/ 5036111 w 5036111"/>
              <a:gd name="connsiteY2" fmla="*/ 1392951 h 1392951"/>
              <a:gd name="connsiteX3" fmla="*/ 0 w 5036111"/>
              <a:gd name="connsiteY3" fmla="*/ 1392951 h 1392951"/>
              <a:gd name="connsiteX4" fmla="*/ 0 w 5036111"/>
              <a:gd name="connsiteY4" fmla="*/ 0 h 1392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111" h="1392951">
                <a:moveTo>
                  <a:pt x="0" y="0"/>
                </a:moveTo>
                <a:lnTo>
                  <a:pt x="5036111" y="0"/>
                </a:lnTo>
                <a:lnTo>
                  <a:pt x="5036111" y="1392951"/>
                </a:lnTo>
                <a:lnTo>
                  <a:pt x="0" y="13929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p:txBody>
      </p:sp>
      <p:sp>
        <p:nvSpPr>
          <p:cNvPr id="17" name="Gerader Verbinder 16">
            <a:extLst>
              <a:ext uri="{FF2B5EF4-FFF2-40B4-BE49-F238E27FC236}">
                <a16:creationId xmlns:a16="http://schemas.microsoft.com/office/drawing/2014/main" id="{C1EB89F0-6843-1897-F310-0AE8937A915A}"/>
              </a:ext>
            </a:extLst>
          </p:cNvPr>
          <p:cNvSpPr/>
          <p:nvPr/>
        </p:nvSpPr>
        <p:spPr>
          <a:xfrm>
            <a:off x="9116342" y="2911617"/>
            <a:ext cx="0" cy="318388"/>
          </a:xfrm>
          <a:prstGeom prst="line">
            <a:avLst/>
          </a:prstGeom>
          <a:noFill/>
          <a:ln w="6350" cap="flat" cmpd="sng" algn="ctr">
            <a:solidFill>
              <a:schemeClr val="accent5">
                <a:hueOff val="240004"/>
                <a:satOff val="5795"/>
                <a:lumOff val="-2797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8" name="Ellipse 17">
            <a:extLst>
              <a:ext uri="{FF2B5EF4-FFF2-40B4-BE49-F238E27FC236}">
                <a16:creationId xmlns:a16="http://schemas.microsoft.com/office/drawing/2014/main" id="{6A819365-E7F5-E995-D93B-B5A2911D0224}"/>
              </a:ext>
            </a:extLst>
          </p:cNvPr>
          <p:cNvSpPr/>
          <p:nvPr/>
        </p:nvSpPr>
        <p:spPr>
          <a:xfrm>
            <a:off x="9076542" y="2832020"/>
            <a:ext cx="79597" cy="79597"/>
          </a:xfrm>
          <a:prstGeom prst="ellipse">
            <a:avLst/>
          </a:prstGeom>
        </p:spPr>
        <p:style>
          <a:lnRef idx="2">
            <a:schemeClr val="lt1">
              <a:hueOff val="0"/>
              <a:satOff val="0"/>
              <a:lumOff val="0"/>
              <a:alphaOff val="0"/>
            </a:schemeClr>
          </a:lnRef>
          <a:fillRef idx="1">
            <a:schemeClr val="accent5">
              <a:hueOff val="360006"/>
              <a:satOff val="8692"/>
              <a:lumOff val="-41961"/>
              <a:alphaOff val="0"/>
            </a:schemeClr>
          </a:fillRef>
          <a:effectRef idx="0">
            <a:schemeClr val="accent5">
              <a:hueOff val="360006"/>
              <a:satOff val="8692"/>
              <a:lumOff val="-41961"/>
              <a:alphaOff val="0"/>
            </a:schemeClr>
          </a:effectRef>
          <a:fontRef idx="minor">
            <a:schemeClr val="lt1"/>
          </a:fontRef>
        </p:style>
      </p:sp>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123216615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286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8</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203548476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id="{D5AA4FD4-532A-D095-D16C-B1EAB1E0DB8D}"/>
              </a:ext>
            </a:extLst>
          </p:cNvPr>
          <p:cNvGraphicFramePr>
            <a:graphicFrameLocks noGrp="1"/>
          </p:cNvGraphicFramePr>
          <p:nvPr>
            <p:extLst>
              <p:ext uri="{D42A27DB-BD31-4B8C-83A1-F6EECF244321}">
                <p14:modId xmlns:p14="http://schemas.microsoft.com/office/powerpoint/2010/main" val="1209818147"/>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3281922100"/>
                    </a:ext>
                  </a:extLst>
                </a:gridCol>
                <a:gridCol w="3696758">
                  <a:extLst>
                    <a:ext uri="{9D8B030D-6E8A-4147-A177-3AD203B41FA5}">
                      <a16:colId xmlns:a16="http://schemas.microsoft.com/office/drawing/2014/main" val="445990770"/>
                    </a:ext>
                  </a:extLst>
                </a:gridCol>
                <a:gridCol w="3696758">
                  <a:extLst>
                    <a:ext uri="{9D8B030D-6E8A-4147-A177-3AD203B41FA5}">
                      <a16:colId xmlns:a16="http://schemas.microsoft.com/office/drawing/2014/main" val="379972743"/>
                    </a:ext>
                  </a:extLst>
                </a:gridCol>
              </a:tblGrid>
              <a:tr h="370840">
                <a:tc gridSpan="3">
                  <a:txBody>
                    <a:bodyPr/>
                    <a:lstStyle/>
                    <a:p>
                      <a:r>
                        <a:rPr lang="de-DE" dirty="0"/>
                        <a:t>Registrierung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extLst>
                  <a:ext uri="{0D108BD9-81ED-4DB2-BD59-A6C34878D82A}">
                    <a16:rowId xmlns:a16="http://schemas.microsoft.com/office/drawing/2014/main" val="2501144893"/>
                  </a:ext>
                </a:extLst>
              </a:tr>
            </a:tbl>
          </a:graphicData>
        </a:graphic>
      </p:graphicFrame>
      <p:graphicFrame>
        <p:nvGraphicFramePr>
          <p:cNvPr id="9" name="Tabelle 8">
            <a:extLst>
              <a:ext uri="{FF2B5EF4-FFF2-40B4-BE49-F238E27FC236}">
                <a16:creationId xmlns:a16="http://schemas.microsoft.com/office/drawing/2014/main" id="{C644FF35-1343-5B22-0752-35C3D5F5CA71}"/>
              </a:ext>
            </a:extLst>
          </p:cNvPr>
          <p:cNvGraphicFramePr>
            <a:graphicFrameLocks noGrp="1"/>
          </p:cNvGraphicFramePr>
          <p:nvPr>
            <p:extLst>
              <p:ext uri="{D42A27DB-BD31-4B8C-83A1-F6EECF244321}">
                <p14:modId xmlns:p14="http://schemas.microsoft.com/office/powerpoint/2010/main" val="3393613661"/>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Löscht Tabelle Spieler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graphicFrame>
        <p:nvGraphicFramePr>
          <p:cNvPr id="12" name="Tabelle 11">
            <a:extLst>
              <a:ext uri="{FF2B5EF4-FFF2-40B4-BE49-F238E27FC236}">
                <a16:creationId xmlns:a16="http://schemas.microsoft.com/office/drawing/2014/main" id="{0C218539-D99F-05A4-5855-7382308D9C4C}"/>
              </a:ext>
            </a:extLst>
          </p:cNvPr>
          <p:cNvGraphicFramePr>
            <a:graphicFrameLocks noGrp="1"/>
          </p:cNvGraphicFramePr>
          <p:nvPr>
            <p:extLst>
              <p:ext uri="{D42A27DB-BD31-4B8C-83A1-F6EECF244321}">
                <p14:modId xmlns:p14="http://schemas.microsoft.com/office/powerpoint/2010/main" val="1085511446"/>
              </p:ext>
            </p:extLst>
          </p:nvPr>
        </p:nvGraphicFramePr>
        <p:xfrm>
          <a:off x="530867" y="3628420"/>
          <a:ext cx="11090274" cy="128524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1 = 1; UPDATE Spieler SET siege = 1000 WHERE </a:t>
                      </a:r>
                      <a:r>
                        <a:rPr lang="de-DE" b="0" dirty="0" err="1">
                          <a:solidFill>
                            <a:schemeClr val="tx1"/>
                          </a:solidFill>
                        </a:rPr>
                        <a:t>nutzername</a:t>
                      </a:r>
                      <a:r>
                        <a:rPr lang="de-DE" b="0" dirty="0">
                          <a:solidFill>
                            <a:schemeClr val="tx1"/>
                          </a:solidFill>
                        </a:rPr>
                        <a:t> = '</a:t>
                      </a:r>
                      <a:r>
                        <a:rPr lang="de-DE" b="0" dirty="0" err="1">
                          <a:solidFill>
                            <a:schemeClr val="tx1"/>
                          </a:solidFill>
                        </a:rPr>
                        <a:t>c.joiko</a:t>
                      </a:r>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Setzt Anzahl Siege mit Nutzernamen ‘</a:t>
                      </a:r>
                      <a:r>
                        <a:rPr lang="de-DE" b="0" dirty="0" err="1">
                          <a:solidFill>
                            <a:schemeClr val="tx1"/>
                          </a:solidFill>
                        </a:rPr>
                        <a:t>c.joiko</a:t>
                      </a:r>
                      <a:r>
                        <a:rPr lang="de-DE" b="0" dirty="0">
                          <a:solidFill>
                            <a:schemeClr val="tx1"/>
                          </a:solidFill>
                        </a:rPr>
                        <a:t>‘ auf 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spTree>
    <p:extLst>
      <p:ext uri="{BB962C8B-B14F-4D97-AF65-F5344CB8AC3E}">
        <p14:creationId xmlns:p14="http://schemas.microsoft.com/office/powerpoint/2010/main" val="2496947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SQL-Injection</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9</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66701113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id="{D5AA4FD4-532A-D095-D16C-B1EAB1E0DB8D}"/>
              </a:ext>
            </a:extLst>
          </p:cNvPr>
          <p:cNvGraphicFramePr>
            <a:graphicFrameLocks noGrp="1"/>
          </p:cNvGraphicFramePr>
          <p:nvPr>
            <p:extLst>
              <p:ext uri="{D42A27DB-BD31-4B8C-83A1-F6EECF244321}">
                <p14:modId xmlns:p14="http://schemas.microsoft.com/office/powerpoint/2010/main" val="1700897513"/>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3281922100"/>
                    </a:ext>
                  </a:extLst>
                </a:gridCol>
                <a:gridCol w="3696758">
                  <a:extLst>
                    <a:ext uri="{9D8B030D-6E8A-4147-A177-3AD203B41FA5}">
                      <a16:colId xmlns:a16="http://schemas.microsoft.com/office/drawing/2014/main" val="445990770"/>
                    </a:ext>
                  </a:extLst>
                </a:gridCol>
                <a:gridCol w="3696758">
                  <a:extLst>
                    <a:ext uri="{9D8B030D-6E8A-4147-A177-3AD203B41FA5}">
                      <a16:colId xmlns:a16="http://schemas.microsoft.com/office/drawing/2014/main" val="379972743"/>
                    </a:ext>
                  </a:extLst>
                </a:gridCol>
              </a:tblGrid>
              <a:tr h="370840">
                <a:tc gridSpan="3">
                  <a:txBody>
                    <a:bodyPr/>
                    <a:lstStyle/>
                    <a:p>
                      <a:r>
                        <a:rPr lang="de-DE" dirty="0"/>
                        <a:t>Anmeldung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871B0"/>
                    </a:solidFill>
                  </a:tcPr>
                </a:tc>
                <a:extLst>
                  <a:ext uri="{0D108BD9-81ED-4DB2-BD59-A6C34878D82A}">
                    <a16:rowId xmlns:a16="http://schemas.microsoft.com/office/drawing/2014/main" val="2501144893"/>
                  </a:ext>
                </a:extLst>
              </a:tr>
            </a:tbl>
          </a:graphicData>
        </a:graphic>
      </p:graphicFrame>
      <p:graphicFrame>
        <p:nvGraphicFramePr>
          <p:cNvPr id="9" name="Tabelle 8">
            <a:extLst>
              <a:ext uri="{FF2B5EF4-FFF2-40B4-BE49-F238E27FC236}">
                <a16:creationId xmlns:a16="http://schemas.microsoft.com/office/drawing/2014/main" id="{C644FF35-1343-5B22-0752-35C3D5F5CA71}"/>
              </a:ext>
            </a:extLst>
          </p:cNvPr>
          <p:cNvGraphicFramePr>
            <a:graphicFrameLocks noGrp="1"/>
          </p:cNvGraphicFramePr>
          <p:nvPr>
            <p:extLst>
              <p:ext uri="{D42A27DB-BD31-4B8C-83A1-F6EECF244321}">
                <p14:modId xmlns:p14="http://schemas.microsoft.com/office/powerpoint/2010/main" val="4121620358"/>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Login mit erstem Spieler in Datenbank</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True;--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spTree>
    <p:extLst>
      <p:ext uri="{BB962C8B-B14F-4D97-AF65-F5344CB8AC3E}">
        <p14:creationId xmlns:p14="http://schemas.microsoft.com/office/powerpoint/2010/main" val="260030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{A0030F74-B987-4AB0-B8B5-F0BB38A553A6}tf33713516_win32</Template>
  <TotalTime>0</TotalTime>
  <Words>664</Words>
  <Application>Microsoft Office PowerPoint</Application>
  <PresentationFormat>Breitbild</PresentationFormat>
  <Paragraphs>259</Paragraphs>
  <Slides>22</Slides>
  <Notes>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Arial</vt:lpstr>
      <vt:lpstr>Calibri</vt:lpstr>
      <vt:lpstr>Gill Sans MT</vt:lpstr>
      <vt:lpstr>Symbol</vt:lpstr>
      <vt:lpstr>Walbaum Display</vt:lpstr>
      <vt:lpstr>3DFloatVTI</vt:lpstr>
      <vt:lpstr>PowerPoint-Präsentation</vt:lpstr>
      <vt:lpstr>Agenda</vt:lpstr>
      <vt:lpstr>Einleitung</vt:lpstr>
      <vt:lpstr>Einleitung</vt:lpstr>
      <vt:lpstr>Datenbank</vt:lpstr>
      <vt:lpstr>Analyse der Schwachstellen</vt:lpstr>
      <vt:lpstr>SQL-Injection</vt:lpstr>
      <vt:lpstr>SQL-Injection</vt:lpstr>
      <vt:lpstr>SQL-Injection</vt:lpstr>
      <vt:lpstr>Live SQL-Injection</vt:lpstr>
      <vt:lpstr>Live SQL-Injection</vt:lpstr>
      <vt:lpstr>Live SQL-Injection</vt:lpstr>
      <vt:lpstr>CWSS-Score</vt:lpstr>
      <vt:lpstr>CWSS-Score</vt:lpstr>
      <vt:lpstr>Beheben der Schwachstellen</vt:lpstr>
      <vt:lpstr>Passwort + Aktivierungscode</vt:lpstr>
      <vt:lpstr>Kommunikation</vt:lpstr>
      <vt:lpstr>Man-in-the-middle-Angriff</vt:lpstr>
      <vt:lpstr>Mögliche Angriffe</vt:lpstr>
      <vt:lpstr>CWSS-Score</vt:lpstr>
      <vt:lpstr>Beheben der Schwachstellen</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Hagengruber</dc:creator>
  <cp:lastModifiedBy>Sandro S.</cp:lastModifiedBy>
  <cp:revision>10</cp:revision>
  <dcterms:created xsi:type="dcterms:W3CDTF">2023-01-18T09:25:10Z</dcterms:created>
  <dcterms:modified xsi:type="dcterms:W3CDTF">2023-01-19T19:13:39Z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