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157988"/>
            <a:ext cx="35286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484" y="1040129"/>
            <a:ext cx="8749030" cy="448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69644" y="6504933"/>
            <a:ext cx="313055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5621" y="6504933"/>
            <a:ext cx="30480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4B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ng.ahmadashrafabdelmonem@gmail.com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1936826"/>
            <a:ext cx="4806315" cy="2220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  <a:tabLst>
                <a:tab pos="2387600" algn="l"/>
              </a:tabLst>
            </a:pPr>
            <a:r>
              <a:rPr dirty="0" sz="4800" spc="-5">
                <a:solidFill>
                  <a:srgbClr val="FF0000"/>
                </a:solidFill>
              </a:rPr>
              <a:t>Ja</a:t>
            </a:r>
            <a:r>
              <a:rPr dirty="0" sz="4800" spc="-20">
                <a:solidFill>
                  <a:srgbClr val="FF0000"/>
                </a:solidFill>
              </a:rPr>
              <a:t>v</a:t>
            </a:r>
            <a:r>
              <a:rPr dirty="0" sz="4800">
                <a:solidFill>
                  <a:srgbClr val="FF0000"/>
                </a:solidFill>
              </a:rPr>
              <a:t>a</a:t>
            </a:r>
            <a:r>
              <a:rPr dirty="0" sz="4800" spc="30">
                <a:solidFill>
                  <a:srgbClr val="FF0000"/>
                </a:solidFill>
              </a:rPr>
              <a:t> </a:t>
            </a:r>
            <a:r>
              <a:rPr dirty="0" sz="4800" spc="-5">
                <a:solidFill>
                  <a:srgbClr val="FF0000"/>
                </a:solidFill>
              </a:rPr>
              <a:t>s</a:t>
            </a:r>
            <a:r>
              <a:rPr dirty="0" sz="4800">
                <a:solidFill>
                  <a:srgbClr val="FF0000"/>
                </a:solidFill>
              </a:rPr>
              <a:t>e</a:t>
            </a:r>
            <a:r>
              <a:rPr dirty="0" sz="4800">
                <a:solidFill>
                  <a:srgbClr val="FF0000"/>
                </a:solidFill>
              </a:rPr>
              <a:t>	</a:t>
            </a:r>
            <a:r>
              <a:rPr dirty="0" sz="4800" spc="-5">
                <a:solidFill>
                  <a:srgbClr val="FF0000"/>
                </a:solidFill>
              </a:rPr>
              <a:t>Diploma  </a:t>
            </a:r>
            <a:r>
              <a:rPr dirty="0" sz="4800" spc="-5">
                <a:solidFill>
                  <a:srgbClr val="FF0000"/>
                </a:solidFill>
              </a:rPr>
              <a:t>lecture</a:t>
            </a:r>
            <a:r>
              <a:rPr dirty="0" sz="4800" spc="25">
                <a:solidFill>
                  <a:srgbClr val="FF0000"/>
                </a:solidFill>
              </a:rPr>
              <a:t> </a:t>
            </a:r>
            <a:r>
              <a:rPr dirty="0" sz="4800">
                <a:solidFill>
                  <a:srgbClr val="FF0000"/>
                </a:solidFill>
              </a:rPr>
              <a:t>6 </a:t>
            </a:r>
            <a:r>
              <a:rPr dirty="0" sz="4800" spc="5">
                <a:solidFill>
                  <a:srgbClr val="FF0000"/>
                </a:solidFill>
              </a:rPr>
              <a:t> </a:t>
            </a:r>
            <a:r>
              <a:rPr dirty="0" sz="4800" spc="-5">
                <a:solidFill>
                  <a:srgbClr val="FF0000"/>
                </a:solidFill>
              </a:rPr>
              <a:t>variables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96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byte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10" y="762000"/>
            <a:ext cx="7696028" cy="561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1168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795273"/>
            <a:ext cx="8438515" cy="503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0363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Short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is</a:t>
            </a:r>
            <a:r>
              <a:rPr dirty="0" sz="2400">
                <a:latin typeface="Arial MT"/>
                <a:cs typeface="Arial MT"/>
              </a:rPr>
              <a:t> 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16-bit signed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two's </a:t>
            </a:r>
            <a:r>
              <a:rPr dirty="0" sz="2400" spc="-5">
                <a:latin typeface="Arial MT"/>
                <a:cs typeface="Arial MT"/>
              </a:rPr>
              <a:t>complement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Minimum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(-2^15)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5">
                <a:latin typeface="Arial MT"/>
                <a:cs typeface="Arial MT"/>
              </a:rPr>
              <a:t> 32,768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(2^15</a:t>
            </a:r>
            <a:r>
              <a:rPr dirty="0" sz="2400" spc="-5">
                <a:latin typeface="Arial MT"/>
                <a:cs typeface="Arial MT"/>
              </a:rPr>
              <a:t> -1)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32,767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Short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32,768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32,767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out</a:t>
            </a:r>
            <a:r>
              <a:rPr dirty="0" sz="2400">
                <a:latin typeface="Arial MT"/>
                <a:cs typeface="Arial MT"/>
              </a:rPr>
              <a:t> this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endParaRPr sz="2400">
              <a:latin typeface="Arial MT"/>
              <a:cs typeface="Arial MT"/>
            </a:endParaRPr>
          </a:p>
          <a:p>
            <a:pPr marL="855344">
              <a:lnSpc>
                <a:spcPct val="100000"/>
              </a:lnSpc>
              <a:spcBef>
                <a:spcPts val="2020"/>
              </a:spcBef>
            </a:pPr>
            <a:r>
              <a:rPr dirty="0" sz="2400" spc="-5">
                <a:latin typeface="Arial MT"/>
                <a:cs typeface="Arial MT"/>
              </a:rPr>
              <a:t>error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5">
                <a:latin typeface="Arial MT"/>
                <a:cs typeface="Arial MT"/>
              </a:rPr>
              <a:t> don’t write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 the value </a:t>
            </a:r>
            <a:r>
              <a:rPr dirty="0" sz="2400" spc="-5">
                <a:latin typeface="Arial MT"/>
                <a:cs typeface="Arial MT"/>
              </a:rPr>
              <a:t>will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 spc="-10">
                <a:latin typeface="Arial MT"/>
                <a:cs typeface="Arial MT"/>
              </a:rPr>
              <a:t>Default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 </a:t>
            </a:r>
            <a:r>
              <a:rPr dirty="0" sz="2400" spc="-5">
                <a:latin typeface="Arial MT"/>
                <a:cs typeface="Arial MT"/>
              </a:rPr>
              <a:t>short</a:t>
            </a:r>
            <a:r>
              <a:rPr dirty="0" sz="2400">
                <a:latin typeface="Arial MT"/>
                <a:cs typeface="Arial MT"/>
              </a:rPr>
              <a:t> s=</a:t>
            </a:r>
            <a:r>
              <a:rPr dirty="0" sz="2400" spc="-5">
                <a:latin typeface="Arial MT"/>
                <a:cs typeface="Arial MT"/>
              </a:rPr>
              <a:t> 10000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, </a:t>
            </a:r>
            <a:r>
              <a:rPr dirty="0" sz="2400" spc="-5">
                <a:latin typeface="Arial MT"/>
                <a:cs typeface="Arial MT"/>
              </a:rPr>
              <a:t>short 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-20000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" y="157988"/>
            <a:ext cx="558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642873"/>
            <a:ext cx="8133080" cy="511111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r" marL="342265" marR="117475" indent="-342265">
              <a:lnSpc>
                <a:spcPct val="100000"/>
              </a:lnSpc>
              <a:spcBef>
                <a:spcPts val="154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32-bit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signed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two's </a:t>
            </a:r>
            <a:r>
              <a:rPr dirty="0" sz="2400" spc="-5">
                <a:latin typeface="Arial MT"/>
                <a:cs typeface="Arial MT"/>
              </a:rPr>
              <a:t>complement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Minimum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(-2^31)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 </a:t>
            </a:r>
            <a:r>
              <a:rPr dirty="0" sz="2400" spc="-5">
                <a:latin typeface="Arial MT"/>
                <a:cs typeface="Arial MT"/>
              </a:rPr>
              <a:t>2,147,483,648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(-2^31-1)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2,147,483,647</a:t>
            </a:r>
            <a:endParaRPr sz="2400">
              <a:latin typeface="Arial MT"/>
              <a:cs typeface="Arial MT"/>
            </a:endParaRPr>
          </a:p>
          <a:p>
            <a:pPr lvl="1" marL="546100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2,147,483,648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2,147,483,647</a:t>
            </a:r>
            <a:endParaRPr sz="2400">
              <a:latin typeface="Arial MT"/>
              <a:cs typeface="Arial MT"/>
            </a:endParaRPr>
          </a:p>
          <a:p>
            <a:pPr algn="r" lvl="1" marL="190500" marR="107314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190500" algn="l"/>
              </a:tabLst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 spc="-10">
                <a:latin typeface="Arial MT"/>
                <a:cs typeface="Arial MT"/>
              </a:rPr>
              <a:t>generally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default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latin typeface="Arial MT"/>
                <a:cs typeface="Arial MT"/>
              </a:rPr>
              <a:t>integral</a:t>
            </a:r>
            <a:endParaRPr sz="2400">
              <a:latin typeface="Arial MT"/>
              <a:cs typeface="Arial MT"/>
            </a:endParaRPr>
          </a:p>
          <a:p>
            <a:pPr marL="686435">
              <a:lnSpc>
                <a:spcPct val="100000"/>
              </a:lnSpc>
              <a:spcBef>
                <a:spcPts val="2020"/>
              </a:spcBef>
            </a:pPr>
            <a:r>
              <a:rPr dirty="0" sz="2400" spc="-5">
                <a:latin typeface="Arial MT"/>
                <a:cs typeface="Arial MT"/>
              </a:rPr>
              <a:t>values unless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concern</a:t>
            </a:r>
            <a:r>
              <a:rPr dirty="0" sz="2400" spc="-5">
                <a:latin typeface="Arial MT"/>
                <a:cs typeface="Arial MT"/>
              </a:rPr>
              <a:t> about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5">
                <a:latin typeface="Arial MT"/>
                <a:cs typeface="Arial MT"/>
              </a:rPr>
              <a:t> don’t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write </a:t>
            </a:r>
            <a:r>
              <a:rPr dirty="0" sz="2400">
                <a:latin typeface="Arial MT"/>
                <a:cs typeface="Arial MT"/>
              </a:rPr>
              <a:t>the value 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 </a:t>
            </a:r>
            <a:r>
              <a:rPr dirty="0" sz="2400" spc="-5">
                <a:latin typeface="Arial MT"/>
                <a:cs typeface="Arial MT"/>
              </a:rPr>
              <a:t>will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Default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5"/>
              </a:spcBef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5">
                <a:latin typeface="Arial MT"/>
                <a:cs typeface="Arial MT"/>
              </a:rPr>
              <a:t> int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100000,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-200000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989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</a:t>
            </a:r>
            <a:r>
              <a:rPr dirty="0" spc="-15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642873"/>
            <a:ext cx="8377555" cy="56591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Long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64-bit signed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two's </a:t>
            </a:r>
            <a:r>
              <a:rPr dirty="0" sz="2400" spc="-5">
                <a:latin typeface="Arial MT"/>
                <a:cs typeface="Arial MT"/>
              </a:rPr>
              <a:t>complement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Minimum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(-2^63)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 </a:t>
            </a:r>
            <a:r>
              <a:rPr dirty="0" sz="2400" spc="-5">
                <a:latin typeface="Arial MT"/>
                <a:cs typeface="Arial MT"/>
              </a:rPr>
              <a:t>-9,223,372,036,854,775,808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(2^63 </a:t>
            </a:r>
            <a:r>
              <a:rPr dirty="0" sz="2400" spc="-5">
                <a:latin typeface="Arial MT"/>
                <a:cs typeface="Arial MT"/>
              </a:rPr>
              <a:t>-1)</a:t>
            </a:r>
            <a:r>
              <a:rPr dirty="0" sz="2400">
                <a:latin typeface="Arial MT"/>
                <a:cs typeface="Arial MT"/>
              </a:rPr>
              <a:t> =</a:t>
            </a:r>
            <a:r>
              <a:rPr dirty="0" sz="2400" spc="-5">
                <a:latin typeface="Arial MT"/>
                <a:cs typeface="Arial MT"/>
              </a:rPr>
              <a:t> 9,223,372,036,854,775,807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Long</a:t>
            </a:r>
            <a:r>
              <a:rPr dirty="0" sz="2400">
                <a:latin typeface="Arial MT"/>
                <a:cs typeface="Arial MT"/>
              </a:rPr>
              <a:t> from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-9,223,372,036,854,775,808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algn="ctr" marR="410209">
              <a:lnSpc>
                <a:spcPct val="100000"/>
              </a:lnSpc>
              <a:spcBef>
                <a:spcPts val="2020"/>
              </a:spcBef>
            </a:pPr>
            <a:r>
              <a:rPr dirty="0" sz="2400" spc="-5">
                <a:latin typeface="Arial MT"/>
                <a:cs typeface="Arial MT"/>
              </a:rPr>
              <a:t>9,223,372,036,854,775,807</a:t>
            </a:r>
            <a:endParaRPr sz="2400">
              <a:latin typeface="Arial MT"/>
              <a:cs typeface="Arial MT"/>
            </a:endParaRPr>
          </a:p>
          <a:p>
            <a:pPr marL="196850" indent="-184785">
              <a:lnSpc>
                <a:spcPct val="100000"/>
              </a:lnSpc>
              <a:spcBef>
                <a:spcPts val="1440"/>
              </a:spcBef>
              <a:buChar char="•"/>
              <a:tabLst>
                <a:tab pos="197485" algn="l"/>
              </a:tabLst>
            </a:pPr>
            <a:r>
              <a:rPr dirty="0" sz="2400" spc="-5">
                <a:latin typeface="Arial MT"/>
                <a:cs typeface="Arial MT"/>
              </a:rPr>
              <a:t>This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when</a:t>
            </a:r>
            <a:r>
              <a:rPr dirty="0" sz="2400">
                <a:latin typeface="Arial MT"/>
                <a:cs typeface="Arial MT"/>
              </a:rPr>
              <a:t> 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wider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 is</a:t>
            </a:r>
            <a:r>
              <a:rPr dirty="0" sz="2400" spc="-10">
                <a:latin typeface="Arial MT"/>
                <a:cs typeface="Arial MT"/>
              </a:rPr>
              <a:t> needed.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don’t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write</a:t>
            </a:r>
            <a:r>
              <a:rPr dirty="0" sz="2400">
                <a:latin typeface="Arial MT"/>
                <a:cs typeface="Arial MT"/>
              </a:rPr>
              <a:t> 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will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Default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100000L,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-200000L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3688"/>
            <a:ext cx="827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How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represent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Number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system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642873"/>
            <a:ext cx="8495030" cy="55860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540"/>
              </a:spcBef>
              <a:buChar char="•"/>
              <a:tabLst>
                <a:tab pos="197485" algn="l"/>
              </a:tabLst>
            </a:pPr>
            <a:r>
              <a:rPr dirty="0" sz="2400" spc="-5">
                <a:latin typeface="Arial MT"/>
                <a:cs typeface="Arial MT"/>
              </a:rPr>
              <a:t>There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four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lvl="1" marL="873760" indent="-356235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874394" algn="l"/>
              </a:tabLst>
            </a:pPr>
            <a:r>
              <a:rPr dirty="0" sz="2400" spc="-5">
                <a:latin typeface="Arial MT"/>
                <a:cs typeface="Arial MT"/>
              </a:rPr>
              <a:t>binary </a:t>
            </a:r>
            <a:r>
              <a:rPr dirty="0" sz="2400">
                <a:latin typeface="Arial MT"/>
                <a:cs typeface="Arial MT"/>
              </a:rPr>
              <a:t>0,1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18159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Arial MT"/>
                <a:cs typeface="Arial MT"/>
              </a:rPr>
              <a:t>2)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octal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0,1,2,3,4,5,6,7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 </a:t>
            </a:r>
            <a:r>
              <a:rPr dirty="0" sz="2400">
                <a:latin typeface="Arial MT"/>
                <a:cs typeface="Arial MT"/>
              </a:rPr>
              <a:t>8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18159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Arial MT"/>
                <a:cs typeface="Arial MT"/>
              </a:rPr>
              <a:t>3)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decimal </a:t>
            </a:r>
            <a:r>
              <a:rPr dirty="0" sz="2400">
                <a:latin typeface="Arial MT"/>
                <a:cs typeface="Arial MT"/>
              </a:rPr>
              <a:t>0,1,2,3,4,5,6,7,8,9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10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18159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Arial MT"/>
                <a:cs typeface="Arial MT"/>
              </a:rPr>
              <a:t>4)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hexadecimal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0,1,2,3,4,5,6,7,8,9,A,B,C,D,E,F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16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int binaryNumber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 </a:t>
            </a:r>
            <a:r>
              <a:rPr dirty="0" sz="2400" spc="-5">
                <a:latin typeface="Arial MT"/>
                <a:cs typeface="Arial MT"/>
              </a:rPr>
              <a:t>0b010101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must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>
                <a:latin typeface="Arial MT"/>
                <a:cs typeface="Arial MT"/>
              </a:rPr>
              <a:t> 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4320"/>
              </a:lnSpc>
              <a:spcBef>
                <a:spcPts val="385"/>
              </a:spcBef>
            </a:pPr>
            <a:r>
              <a:rPr dirty="0" sz="2400" spc="-5">
                <a:latin typeface="Arial MT"/>
                <a:cs typeface="Arial MT"/>
              </a:rPr>
              <a:t>int octalNumber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 </a:t>
            </a:r>
            <a:r>
              <a:rPr dirty="0" sz="2400" spc="-5">
                <a:latin typeface="Arial MT"/>
                <a:cs typeface="Arial MT"/>
              </a:rPr>
              <a:t>01247;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between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r>
              <a:rPr dirty="0" sz="2400" spc="-5">
                <a:latin typeface="Arial MT"/>
                <a:cs typeface="Arial MT"/>
              </a:rPr>
              <a:t> 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7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write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8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decimalNummer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10; between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>
                <a:latin typeface="Arial MT"/>
                <a:cs typeface="Arial MT"/>
              </a:rPr>
              <a:t>9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hexadecimalNumber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0x10abcdef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between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 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9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0"/>
            <a:ext cx="8773160" cy="1976755"/>
          </a:xfrm>
          <a:prstGeom prst="rect"/>
        </p:spPr>
        <p:txBody>
          <a:bodyPr wrap="square" lIns="0" tIns="305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pc="-5" b="0">
                <a:latin typeface="Arial MT"/>
                <a:cs typeface="Arial MT"/>
              </a:rPr>
              <a:t>notes</a:t>
            </a:r>
          </a:p>
          <a:p>
            <a:pPr marL="455295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Under</a:t>
            </a:r>
            <a:r>
              <a:rPr dirty="0" sz="24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Java,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the ranges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 of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 integer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 types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 do not</a:t>
            </a:r>
            <a:r>
              <a:rPr dirty="0" sz="2400" spc="-10" b="0">
                <a:solidFill>
                  <a:srgbClr val="000000"/>
                </a:solidFill>
                <a:latin typeface="Arial MT"/>
                <a:cs typeface="Arial MT"/>
              </a:rPr>
              <a:t> depend</a:t>
            </a:r>
            <a:r>
              <a:rPr dirty="0" sz="2400" spc="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on </a:t>
            </a:r>
            <a:r>
              <a:rPr dirty="0" sz="2400" spc="-6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24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machine</a:t>
            </a:r>
            <a:r>
              <a:rPr dirty="0" sz="2400" spc="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on</a:t>
            </a:r>
            <a:r>
              <a:rPr dirty="0" sz="24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which</a:t>
            </a:r>
            <a:r>
              <a:rPr dirty="0" sz="2400" spc="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>
                <a:solidFill>
                  <a:srgbClr val="000000"/>
                </a:solidFill>
                <a:latin typeface="Arial MT"/>
                <a:cs typeface="Arial MT"/>
              </a:rPr>
              <a:t>you 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will</a:t>
            </a:r>
            <a:r>
              <a:rPr dirty="0" sz="24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be running.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2718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Real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825753"/>
            <a:ext cx="7673975" cy="3354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numbers with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fractional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parts.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reserved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word</a:t>
            </a:r>
            <a:r>
              <a:rPr dirty="0" sz="2400">
                <a:latin typeface="Arial MT"/>
                <a:cs typeface="Arial MT"/>
              </a:rPr>
              <a:t> (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double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197485" marR="5080" indent="-197485">
              <a:lnSpc>
                <a:spcPct val="1701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dirty="0" sz="2400" spc="-5">
                <a:latin typeface="Arial MT"/>
                <a:cs typeface="Arial MT"/>
              </a:rPr>
              <a:t>These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 </a:t>
            </a:r>
            <a:r>
              <a:rPr dirty="0" sz="2400" spc="-5">
                <a:latin typeface="Arial MT"/>
                <a:cs typeface="Arial MT"/>
              </a:rPr>
              <a:t>words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similar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functionality,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differ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space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memory </a:t>
            </a:r>
            <a:r>
              <a:rPr dirty="0" sz="2400" spc="-10">
                <a:latin typeface="Arial MT"/>
                <a:cs typeface="Arial MT"/>
              </a:rPr>
              <a:t>was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reserved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89026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float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71352"/>
            <a:ext cx="8216900" cy="569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54965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Float 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single-precision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32-bit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64-bit IEEE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754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point..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203200" marR="703580" indent="-203200">
              <a:lnSpc>
                <a:spcPct val="150100"/>
              </a:lnSpc>
              <a:spcBef>
                <a:spcPts val="1790"/>
              </a:spcBef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Float is mainly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>
                <a:latin typeface="Arial MT"/>
                <a:cs typeface="Arial MT"/>
              </a:rPr>
              <a:t> to </a:t>
            </a:r>
            <a:r>
              <a:rPr dirty="0" sz="2400" spc="-5">
                <a:latin typeface="Arial MT"/>
                <a:cs typeface="Arial MT"/>
              </a:rPr>
              <a:t>save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memory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large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arrays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floating point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Default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 is 0.0f.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203200" marR="480695" indent="-2032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Float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never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>
                <a:latin typeface="Arial MT"/>
                <a:cs typeface="Arial MT"/>
              </a:rPr>
              <a:t> for</a:t>
            </a:r>
            <a:r>
              <a:rPr dirty="0" sz="2400" spc="-5">
                <a:latin typeface="Arial MT"/>
                <a:cs typeface="Arial MT"/>
              </a:rPr>
              <a:t> precise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>
                <a:latin typeface="Arial MT"/>
                <a:cs typeface="Arial MT"/>
              </a:rPr>
              <a:t> such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currency.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5">
                <a:latin typeface="Arial MT"/>
                <a:cs typeface="Arial MT"/>
              </a:rPr>
              <a:t> float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5">
                <a:latin typeface="Arial MT"/>
                <a:cs typeface="Arial MT"/>
              </a:rPr>
              <a:t>f1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234.5f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1399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doub</a:t>
            </a:r>
            <a:r>
              <a:rPr dirty="0" spc="10" b="0">
                <a:latin typeface="Arial MT"/>
                <a:cs typeface="Arial MT"/>
              </a:rPr>
              <a:t>l</a:t>
            </a:r>
            <a:r>
              <a:rPr dirty="0" b="0">
                <a:latin typeface="Arial MT"/>
                <a:cs typeface="Arial MT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68198"/>
            <a:ext cx="8192134" cy="569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69265" indent="-354965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double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double-precision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64-bit IEEE 754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point.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181610" marR="5080" indent="-169545">
              <a:lnSpc>
                <a:spcPct val="150000"/>
              </a:lnSpc>
              <a:spcBef>
                <a:spcPts val="1795"/>
              </a:spcBef>
              <a:buChar char="•"/>
              <a:tabLst>
                <a:tab pos="197485" algn="l"/>
              </a:tabLst>
            </a:pPr>
            <a:r>
              <a:rPr dirty="0" sz="2400" spc="-5">
                <a:latin typeface="Arial MT"/>
                <a:cs typeface="Arial MT"/>
              </a:rPr>
              <a:t>This 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is generally used as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default data </a:t>
            </a:r>
            <a:r>
              <a:rPr dirty="0" sz="2400">
                <a:latin typeface="Arial MT"/>
                <a:cs typeface="Arial MT"/>
              </a:rPr>
              <a:t>type for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decimal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values.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generally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default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choice.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203200" marR="1167130" indent="-2032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Double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should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never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>
                <a:latin typeface="Arial MT"/>
                <a:cs typeface="Arial MT"/>
              </a:rPr>
              <a:t> for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precise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such </a:t>
            </a:r>
            <a:r>
              <a:rPr dirty="0" sz="2400" spc="-5">
                <a:latin typeface="Arial MT"/>
                <a:cs typeface="Arial MT"/>
              </a:rPr>
              <a:t>as </a:t>
            </a:r>
            <a:r>
              <a:rPr dirty="0" sz="2400" spc="-25">
                <a:latin typeface="Arial MT"/>
                <a:cs typeface="Arial MT"/>
              </a:rPr>
              <a:t>currency.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Default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0.0d.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double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d1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123.4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4193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Special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float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68198"/>
            <a:ext cx="8577580" cy="573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805939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three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special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floating-point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5">
                <a:latin typeface="Arial MT"/>
                <a:cs typeface="Arial MT"/>
              </a:rPr>
              <a:t>denote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overflows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errors: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Positive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infinity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dividing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positive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 by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positive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infinity.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Negative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infinity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 spc="-5">
                <a:latin typeface="Arial MT"/>
                <a:cs typeface="Arial MT"/>
              </a:rPr>
              <a:t>NaN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(not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number)</a:t>
            </a:r>
            <a:endParaRPr sz="24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Arial MT"/>
                <a:cs typeface="Arial MT"/>
              </a:rPr>
              <a:t>0/0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square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root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negative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 yields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NaN.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437"/>
            <a:ext cx="28708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Prepared</a:t>
            </a:r>
            <a:r>
              <a:rPr dirty="0" spc="-105"/>
              <a:t> </a:t>
            </a:r>
            <a:r>
              <a:rPr dirty="0" spc="-5"/>
              <a:t>By: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9644" y="1244853"/>
            <a:ext cx="7620000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Ahmed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Ashraf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Abdelmonem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Phone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01144277723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01027400068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5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Arial MT"/>
                <a:cs typeface="Arial MT"/>
              </a:rPr>
              <a:t>Email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1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eng.ahmadashrafabdelmonem@gmail</a:t>
            </a:r>
            <a:r>
              <a:rPr dirty="0" sz="2400" spc="-5">
                <a:latin typeface="Arial MT"/>
                <a:cs typeface="Arial MT"/>
                <a:hlinkClick r:id="rId2"/>
              </a:rPr>
              <a:t>.com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5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765935" algn="l"/>
                <a:tab pos="5342255" algn="l"/>
              </a:tabLst>
            </a:pPr>
            <a:r>
              <a:rPr dirty="0" sz="2400" spc="-5">
                <a:latin typeface="Arial MT"/>
                <a:cs typeface="Arial MT"/>
              </a:rPr>
              <a:t>hours:	</a:t>
            </a:r>
            <a:r>
              <a:rPr dirty="0" sz="2400" spc="-15">
                <a:latin typeface="Arial MT"/>
                <a:cs typeface="Arial MT"/>
              </a:rPr>
              <a:t>Tuesdays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Thursdays	3pm-6pm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appointment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36849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Scientific</a:t>
            </a:r>
            <a:r>
              <a:rPr dirty="0" spc="-9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68198"/>
            <a:ext cx="8242934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Floating-point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literals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 </a:t>
            </a:r>
            <a:r>
              <a:rPr dirty="0" sz="2400" spc="-5">
                <a:latin typeface="Arial MT"/>
                <a:cs typeface="Arial MT"/>
              </a:rPr>
              <a:t>also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specified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scientific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notation,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example,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1.23456e+2,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</a:t>
            </a:r>
            <a:r>
              <a:rPr dirty="0" sz="2400" spc="-5">
                <a:latin typeface="Arial MT"/>
                <a:cs typeface="Arial MT"/>
              </a:rPr>
              <a:t> as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1.23456e2,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equivalent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123.456,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1.23456e-2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equivalent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0.0123456.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 (or </a:t>
            </a:r>
            <a:r>
              <a:rPr dirty="0" sz="2400" spc="-5">
                <a:latin typeface="Arial MT"/>
                <a:cs typeface="Arial MT"/>
              </a:rPr>
              <a:t>e) represents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10">
                <a:latin typeface="Arial MT"/>
                <a:cs typeface="Arial MT"/>
              </a:rPr>
              <a:t> exponent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either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lowercase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uppercase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915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char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88238"/>
            <a:ext cx="7218680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char</a:t>
            </a:r>
            <a:r>
              <a:rPr dirty="0" sz="2400" spc="-5">
                <a:latin typeface="Arial MT"/>
                <a:cs typeface="Arial MT"/>
              </a:rPr>
              <a:t> 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single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16-bit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Unicode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character.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Minimum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'\u0000'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(or</a:t>
            </a:r>
            <a:r>
              <a:rPr dirty="0" sz="2400" spc="-5">
                <a:latin typeface="Arial MT"/>
                <a:cs typeface="Arial MT"/>
              </a:rPr>
              <a:t> 0).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 spc="-20">
                <a:latin typeface="Arial MT"/>
                <a:cs typeface="Arial MT"/>
              </a:rPr>
              <a:t>'\uffff'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(or </a:t>
            </a:r>
            <a:r>
              <a:rPr dirty="0" sz="2400" spc="-5">
                <a:latin typeface="Arial MT"/>
                <a:cs typeface="Arial MT"/>
              </a:rPr>
              <a:t>65,535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inclusive).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Char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5">
                <a:latin typeface="Arial MT"/>
                <a:cs typeface="Arial MT"/>
              </a:rPr>
              <a:t> any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character.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r>
              <a:rPr dirty="0" sz="2400" spc="-5">
                <a:latin typeface="Arial MT"/>
                <a:cs typeface="Arial MT"/>
              </a:rPr>
              <a:t> char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letter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='A‘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algn="ctr" marL="167005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enclosed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within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single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quotes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sensitive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equaL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3557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Special</a:t>
            </a:r>
            <a:r>
              <a:rPr dirty="0" spc="-10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character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754062"/>
            <a:ext cx="7734300" cy="5600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1652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boo</a:t>
            </a:r>
            <a:r>
              <a:rPr dirty="0" spc="5" b="0">
                <a:latin typeface="Arial MT"/>
                <a:cs typeface="Arial MT"/>
              </a:rPr>
              <a:t>l</a:t>
            </a:r>
            <a:r>
              <a:rPr dirty="0" spc="-5" b="0">
                <a:latin typeface="Arial MT"/>
                <a:cs typeface="Arial MT"/>
              </a:rPr>
              <a:t>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88238"/>
            <a:ext cx="832993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 MT"/>
                <a:cs typeface="Arial MT"/>
              </a:rPr>
              <a:t>boolean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represents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information.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39750" indent="-184785">
              <a:lnSpc>
                <a:spcPct val="100000"/>
              </a:lnSpc>
              <a:buChar char="•"/>
              <a:tabLst>
                <a:tab pos="540385" algn="l"/>
              </a:tabLst>
            </a:pPr>
            <a:r>
              <a:rPr dirty="0" sz="2400" spc="-5">
                <a:latin typeface="Arial MT"/>
                <a:cs typeface="Arial MT"/>
              </a:rPr>
              <a:t>There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>
                <a:latin typeface="Arial MT"/>
                <a:cs typeface="Arial MT"/>
              </a:rPr>
              <a:t> two</a:t>
            </a:r>
            <a:r>
              <a:rPr dirty="0" sz="2400" spc="-5">
                <a:latin typeface="Arial MT"/>
                <a:cs typeface="Arial MT"/>
              </a:rPr>
              <a:t> possible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true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>
                <a:latin typeface="Arial MT"/>
                <a:cs typeface="Arial MT"/>
              </a:rPr>
              <a:t>false.</a:t>
            </a:r>
            <a:endParaRPr sz="2400">
              <a:latin typeface="Arial MT"/>
              <a:cs typeface="Arial MT"/>
            </a:endParaRPr>
          </a:p>
          <a:p>
            <a:pPr lvl="1" marL="694055" marR="5080" indent="-339090">
              <a:lnSpc>
                <a:spcPct val="200000"/>
              </a:lnSpc>
              <a:buChar char="•"/>
              <a:tabLst>
                <a:tab pos="540385" algn="l"/>
              </a:tabLst>
            </a:pPr>
            <a:r>
              <a:rPr dirty="0" sz="2400" spc="-5">
                <a:latin typeface="Arial MT"/>
                <a:cs typeface="Arial MT"/>
              </a:rPr>
              <a:t>This 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is used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latin typeface="Arial MT"/>
                <a:cs typeface="Arial MT"/>
              </a:rPr>
              <a:t>simple </a:t>
            </a:r>
            <a:r>
              <a:rPr dirty="0" sz="2400">
                <a:latin typeface="Arial MT"/>
                <a:cs typeface="Arial MT"/>
              </a:rPr>
              <a:t>flags that </a:t>
            </a:r>
            <a:r>
              <a:rPr dirty="0" sz="2400" spc="-5">
                <a:latin typeface="Arial MT"/>
                <a:cs typeface="Arial MT"/>
              </a:rPr>
              <a:t>track true/false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conditions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evaluating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logical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conditions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Default value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false.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boolean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 </a:t>
            </a:r>
            <a:r>
              <a:rPr dirty="0" sz="2400">
                <a:latin typeface="Arial MT"/>
                <a:cs typeface="Arial MT"/>
              </a:rPr>
              <a:t>= true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81788"/>
            <a:ext cx="1981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46" y="991064"/>
            <a:ext cx="8696106" cy="49525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0"/>
            <a:ext cx="78251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0"/>
              <a:t> </a:t>
            </a:r>
            <a:r>
              <a:rPr dirty="0" spc="-5"/>
              <a:t>Java</a:t>
            </a:r>
            <a:r>
              <a:rPr dirty="0" spc="-20"/>
              <a:t> </a:t>
            </a:r>
            <a:r>
              <a:rPr dirty="0" spc="-5"/>
              <a:t>take</a:t>
            </a:r>
            <a:r>
              <a:rPr dirty="0" spc="-15"/>
              <a:t> </a:t>
            </a:r>
            <a:r>
              <a:rPr dirty="0"/>
              <a:t>2</a:t>
            </a:r>
            <a:r>
              <a:rPr dirty="0" spc="-15"/>
              <a:t> </a:t>
            </a:r>
            <a:r>
              <a:rPr dirty="0"/>
              <a:t>byte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memory</a:t>
            </a:r>
            <a:r>
              <a:rPr dirty="0" spc="-20"/>
              <a:t> </a:t>
            </a:r>
            <a:r>
              <a:rPr dirty="0" spc="-5"/>
              <a:t>for </a:t>
            </a:r>
            <a:r>
              <a:rPr dirty="0" spc="-985"/>
              <a:t> </a:t>
            </a:r>
            <a:r>
              <a:rPr dirty="0" spc="-5"/>
              <a:t>store character</a:t>
            </a:r>
            <a:r>
              <a:rPr dirty="0" spc="-3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76273"/>
            <a:ext cx="8615045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java support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 </a:t>
            </a:r>
            <a:r>
              <a:rPr dirty="0" sz="2400">
                <a:latin typeface="Arial MT"/>
                <a:cs typeface="Arial MT"/>
              </a:rPr>
              <a:t>than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18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international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languages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java </a:t>
            </a:r>
            <a:r>
              <a:rPr dirty="0" sz="2400">
                <a:latin typeface="Arial MT"/>
                <a:cs typeface="Arial MT"/>
              </a:rPr>
              <a:t> take 2 </a:t>
            </a:r>
            <a:r>
              <a:rPr dirty="0" sz="2400" spc="-5">
                <a:latin typeface="Arial MT"/>
                <a:cs typeface="Arial MT"/>
              </a:rPr>
              <a:t>byte </a:t>
            </a:r>
            <a:r>
              <a:rPr dirty="0" sz="2400">
                <a:latin typeface="Arial MT"/>
                <a:cs typeface="Arial MT"/>
              </a:rPr>
              <a:t>for characters, </a:t>
            </a:r>
            <a:r>
              <a:rPr dirty="0" sz="2400" spc="-5">
                <a:latin typeface="Arial MT"/>
                <a:cs typeface="Arial MT"/>
              </a:rPr>
              <a:t>because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latin typeface="Arial MT"/>
                <a:cs typeface="Arial MT"/>
              </a:rPr>
              <a:t>18 international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 </a:t>
            </a:r>
            <a:r>
              <a:rPr dirty="0" sz="2400" spc="-5">
                <a:latin typeface="Arial MT"/>
                <a:cs typeface="Arial MT"/>
              </a:rPr>
              <a:t>byte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memory </a:t>
            </a:r>
            <a:r>
              <a:rPr dirty="0" sz="2400" spc="-5">
                <a:latin typeface="Arial MT"/>
                <a:cs typeface="Arial MT"/>
              </a:rPr>
              <a:t>is not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sufficient</a:t>
            </a:r>
            <a:r>
              <a:rPr dirty="0" sz="2400">
                <a:latin typeface="Arial MT"/>
                <a:cs typeface="Arial MT"/>
              </a:rPr>
              <a:t> for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 </a:t>
            </a:r>
            <a:r>
              <a:rPr dirty="0" sz="2400">
                <a:latin typeface="Arial MT"/>
                <a:cs typeface="Arial MT"/>
              </a:rPr>
              <a:t> characters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symbols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present in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18 </a:t>
            </a:r>
            <a:r>
              <a:rPr dirty="0" sz="2400" spc="-10">
                <a:latin typeface="Arial MT"/>
                <a:cs typeface="Arial MT"/>
              </a:rPr>
              <a:t>languages.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Java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supports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Unicode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support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ascii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code.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 </a:t>
            </a:r>
            <a:r>
              <a:rPr dirty="0" sz="2400" spc="-5">
                <a:latin typeface="Arial MT"/>
                <a:cs typeface="Arial MT"/>
              </a:rPr>
              <a:t>ascii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English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present,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latin typeface="Arial MT"/>
                <a:cs typeface="Arial MT"/>
              </a:rPr>
              <a:t>storing all English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latter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symbols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 spc="-10">
                <a:latin typeface="Arial MT"/>
                <a:cs typeface="Arial MT"/>
              </a:rPr>
              <a:t>sufficient.</a:t>
            </a:r>
            <a:r>
              <a:rPr dirty="0" sz="2400" spc="-5">
                <a:latin typeface="Arial MT"/>
                <a:cs typeface="Arial MT"/>
              </a:rPr>
              <a:t> Unicode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character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set</a:t>
            </a:r>
            <a:r>
              <a:rPr dirty="0" sz="2400" spc="-5">
                <a:latin typeface="Arial MT"/>
                <a:cs typeface="Arial MT"/>
              </a:rPr>
              <a:t> 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contains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characters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available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18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international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contains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65536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characters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0"/>
            <a:ext cx="74168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20"/>
              <a:t> </a:t>
            </a:r>
            <a:r>
              <a:rPr dirty="0" spc="-5"/>
              <a:t>Boolean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 spc="-5"/>
              <a:t>types</a:t>
            </a:r>
            <a:r>
              <a:rPr dirty="0" spc="-15"/>
              <a:t> </a:t>
            </a:r>
            <a:r>
              <a:rPr dirty="0" spc="-5"/>
              <a:t>take</a:t>
            </a:r>
            <a:r>
              <a:rPr dirty="0" spc="-35"/>
              <a:t> </a:t>
            </a:r>
            <a:r>
              <a:rPr dirty="0"/>
              <a:t>zero </a:t>
            </a:r>
            <a:r>
              <a:rPr dirty="0" spc="-985"/>
              <a:t> </a:t>
            </a:r>
            <a:r>
              <a:rPr dirty="0"/>
              <a:t>byte</a:t>
            </a:r>
            <a:r>
              <a:rPr dirty="0" spc="-5"/>
              <a:t> </a:t>
            </a:r>
            <a:r>
              <a:rPr dirty="0" spc="-10"/>
              <a:t>of</a:t>
            </a:r>
            <a:r>
              <a:rPr dirty="0" spc="-5"/>
              <a:t> </a:t>
            </a:r>
            <a:r>
              <a:rPr dirty="0"/>
              <a:t>memory</a:t>
            </a:r>
            <a:r>
              <a:rPr dirty="0" spc="-2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76273"/>
            <a:ext cx="8384540" cy="503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Boolean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takes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zero</a:t>
            </a:r>
            <a:r>
              <a:rPr dirty="0" sz="2400" spc="-5">
                <a:latin typeface="Arial MT"/>
                <a:cs typeface="Arial MT"/>
              </a:rPr>
              <a:t> bytes 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main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memory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space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because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Boolean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implemented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 </a:t>
            </a:r>
            <a:r>
              <a:rPr dirty="0" sz="2400">
                <a:latin typeface="Arial MT"/>
                <a:cs typeface="Arial MT"/>
              </a:rPr>
              <a:t>Sun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Micro System </a:t>
            </a:r>
            <a:r>
              <a:rPr dirty="0" sz="2400" spc="-5">
                <a:latin typeface="Arial MT"/>
                <a:cs typeface="Arial MT"/>
              </a:rPr>
              <a:t>with </a:t>
            </a:r>
            <a:r>
              <a:rPr dirty="0" sz="2400">
                <a:latin typeface="Arial MT"/>
                <a:cs typeface="Arial MT"/>
              </a:rPr>
              <a:t>a concept </a:t>
            </a:r>
            <a:r>
              <a:rPr dirty="0" sz="2400" spc="-5">
                <a:latin typeface="Arial MT"/>
                <a:cs typeface="Arial MT"/>
              </a:rPr>
              <a:t>of flip </a:t>
            </a:r>
            <a:r>
              <a:rPr dirty="0" sz="2400">
                <a:latin typeface="Arial MT"/>
                <a:cs typeface="Arial MT"/>
              </a:rPr>
              <a:t>- flop. A </a:t>
            </a:r>
            <a:r>
              <a:rPr dirty="0" sz="2400" spc="-5">
                <a:latin typeface="Arial MT"/>
                <a:cs typeface="Arial MT"/>
              </a:rPr>
              <a:t>flip </a:t>
            </a:r>
            <a:r>
              <a:rPr dirty="0" sz="2400">
                <a:latin typeface="Arial MT"/>
                <a:cs typeface="Arial MT"/>
              </a:rPr>
              <a:t>- flop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general purpose </a:t>
            </a:r>
            <a:r>
              <a:rPr dirty="0" sz="2400">
                <a:latin typeface="Arial MT"/>
                <a:cs typeface="Arial MT"/>
              </a:rPr>
              <a:t>register </a:t>
            </a:r>
            <a:r>
              <a:rPr dirty="0" sz="2400" spc="-5">
                <a:latin typeface="Arial MT"/>
                <a:cs typeface="Arial MT"/>
              </a:rPr>
              <a:t>which </a:t>
            </a:r>
            <a:r>
              <a:rPr dirty="0" sz="2400">
                <a:latin typeface="Arial MT"/>
                <a:cs typeface="Arial MT"/>
              </a:rPr>
              <a:t>stores </a:t>
            </a:r>
            <a:r>
              <a:rPr dirty="0" sz="2400" spc="-5">
                <a:latin typeface="Arial MT"/>
                <a:cs typeface="Arial MT"/>
              </a:rPr>
              <a:t>one bit of information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(one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true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zero</a:t>
            </a:r>
            <a:r>
              <a:rPr dirty="0" sz="2400" spc="-5">
                <a:latin typeface="Arial MT"/>
                <a:cs typeface="Arial MT"/>
              </a:rPr>
              <a:t> false).</a:t>
            </a:r>
            <a:endParaRPr sz="2400">
              <a:latin typeface="Arial MT"/>
              <a:cs typeface="Arial MT"/>
            </a:endParaRPr>
          </a:p>
          <a:p>
            <a:pPr marL="355600" marR="192405" indent="-342900">
              <a:lnSpc>
                <a:spcPct val="15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Note: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C++ </a:t>
            </a:r>
            <a:r>
              <a:rPr dirty="0" sz="2400" spc="-15">
                <a:latin typeface="Arial MT"/>
                <a:cs typeface="Arial MT"/>
              </a:rPr>
              <a:t>(Turbo)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Boolean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is not </a:t>
            </a:r>
            <a:r>
              <a:rPr dirty="0" sz="2400" spc="-10">
                <a:latin typeface="Arial MT"/>
                <a:cs typeface="Arial MT"/>
              </a:rPr>
              <a:t>available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representing true false </a:t>
            </a:r>
            <a:r>
              <a:rPr dirty="0" sz="2400" spc="-5">
                <a:latin typeface="Arial MT"/>
                <a:cs typeface="Arial MT"/>
              </a:rPr>
              <a:t>values but </a:t>
            </a:r>
            <a:r>
              <a:rPr dirty="0" sz="2400">
                <a:latin typeface="Arial MT"/>
                <a:cs typeface="Arial MT"/>
              </a:rPr>
              <a:t>a true </a:t>
            </a:r>
            <a:r>
              <a:rPr dirty="0" sz="2400" spc="-5">
                <a:latin typeface="Arial MT"/>
                <a:cs typeface="Arial MT"/>
              </a:rPr>
              <a:t>value </a:t>
            </a:r>
            <a:r>
              <a:rPr dirty="0" sz="2400">
                <a:latin typeface="Arial MT"/>
                <a:cs typeface="Arial MT"/>
              </a:rPr>
              <a:t>can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treated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non-zero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false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">
                <a:latin typeface="Arial MT"/>
                <a:cs typeface="Arial MT"/>
              </a:rPr>
              <a:t> be </a:t>
            </a:r>
            <a:r>
              <a:rPr dirty="0" sz="2400">
                <a:latin typeface="Arial MT"/>
                <a:cs typeface="Arial MT"/>
              </a:rPr>
              <a:t> represented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 </a:t>
            </a:r>
            <a:r>
              <a:rPr dirty="0" sz="2400">
                <a:latin typeface="Arial MT"/>
                <a:cs typeface="Arial MT"/>
              </a:rPr>
              <a:t>zero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9888"/>
            <a:ext cx="5184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</a:t>
            </a:r>
            <a:r>
              <a:rPr dirty="0" spc="-45"/>
              <a:t> </a:t>
            </a:r>
            <a:r>
              <a:rPr dirty="0"/>
              <a:t>defined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1453"/>
            <a:ext cx="8505825" cy="562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2768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User defined data </a:t>
            </a:r>
            <a:r>
              <a:rPr dirty="0" sz="2400">
                <a:latin typeface="Arial MT"/>
                <a:cs typeface="Arial MT"/>
              </a:rPr>
              <a:t>types </a:t>
            </a:r>
            <a:r>
              <a:rPr dirty="0" sz="2400" spc="-5">
                <a:latin typeface="Arial MT"/>
                <a:cs typeface="Arial MT"/>
              </a:rPr>
              <a:t>are those </a:t>
            </a:r>
            <a:r>
              <a:rPr dirty="0" sz="2400" spc="-10">
                <a:latin typeface="Arial MT"/>
                <a:cs typeface="Arial MT"/>
              </a:rPr>
              <a:t>which </a:t>
            </a:r>
            <a:r>
              <a:rPr dirty="0" sz="2400" spc="-5">
                <a:latin typeface="Arial MT"/>
                <a:cs typeface="Arial MT"/>
              </a:rPr>
              <a:t>are developed by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programmers by making use of appropriate </a:t>
            </a:r>
            <a:r>
              <a:rPr dirty="0" sz="2400">
                <a:latin typeface="Arial MT"/>
                <a:cs typeface="Arial MT"/>
              </a:rPr>
              <a:t>features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marR="132715" indent="-342900">
              <a:lnSpc>
                <a:spcPct val="100000"/>
              </a:lnSpc>
              <a:spcBef>
                <a:spcPts val="23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User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5">
                <a:latin typeface="Arial MT"/>
                <a:cs typeface="Arial MT"/>
              </a:rPr>
              <a:t> related variables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either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same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or </a:t>
            </a:r>
            <a:r>
              <a:rPr dirty="0" sz="2400" spc="-10">
                <a:latin typeface="Arial MT"/>
                <a:cs typeface="Arial MT"/>
              </a:rPr>
              <a:t>different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both.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This 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whose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">
                <a:latin typeface="Arial MT"/>
                <a:cs typeface="Arial MT"/>
              </a:rPr>
              <a:t> hold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dissimilar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java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achieved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concept.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language,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">
                <a:latin typeface="Arial MT"/>
                <a:cs typeface="Arial MT"/>
              </a:rPr>
              <a:t> be developed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 </a:t>
            </a:r>
            <a:r>
              <a:rPr dirty="0" sz="2400">
                <a:latin typeface="Arial MT"/>
                <a:cs typeface="Arial MT"/>
              </a:rPr>
              <a:t>struct, </a:t>
            </a:r>
            <a:r>
              <a:rPr dirty="0" sz="2400" spc="-5">
                <a:latin typeface="Arial MT"/>
                <a:cs typeface="Arial MT"/>
              </a:rPr>
              <a:t>union, enum etc. </a:t>
            </a:r>
            <a:r>
              <a:rPr dirty="0" sz="2400">
                <a:latin typeface="Arial MT"/>
                <a:cs typeface="Arial MT"/>
              </a:rPr>
              <a:t>In </a:t>
            </a:r>
            <a:r>
              <a:rPr dirty="0" sz="2400" spc="-5">
                <a:latin typeface="Arial MT"/>
                <a:cs typeface="Arial MT"/>
              </a:rPr>
              <a:t>java programming user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datatype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developed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features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interfaces.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272288"/>
            <a:ext cx="4014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Derived</a:t>
            </a:r>
            <a:r>
              <a:rPr dirty="0" spc="-55"/>
              <a:t> </a:t>
            </a:r>
            <a:r>
              <a:rPr dirty="0" spc="-5"/>
              <a:t>Datatypes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17269"/>
            <a:ext cx="847026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Derived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those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whose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5">
                <a:latin typeface="Arial MT"/>
                <a:cs typeface="Arial MT"/>
              </a:rPr>
              <a:t> multiple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same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type.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never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 </a:t>
            </a:r>
            <a:r>
              <a:rPr dirty="0" sz="2400" spc="-5">
                <a:latin typeface="Arial MT"/>
                <a:cs typeface="Arial MT"/>
              </a:rPr>
              <a:t>multiple values of </a:t>
            </a:r>
            <a:r>
              <a:rPr dirty="0" sz="2400" spc="-10">
                <a:latin typeface="Arial MT"/>
                <a:cs typeface="Arial MT"/>
              </a:rPr>
              <a:t>different </a:t>
            </a:r>
            <a:r>
              <a:rPr dirty="0" sz="2400">
                <a:latin typeface="Arial MT"/>
                <a:cs typeface="Arial MT"/>
              </a:rPr>
              <a:t>types. </a:t>
            </a:r>
            <a:r>
              <a:rPr dirty="0" sz="2400" spc="-5">
                <a:latin typeface="Arial MT"/>
                <a:cs typeface="Arial MT"/>
              </a:rPr>
              <a:t>These are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 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whose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">
                <a:latin typeface="Arial MT"/>
                <a:cs typeface="Arial MT"/>
              </a:rPr>
              <a:t> hold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than</a:t>
            </a:r>
            <a:r>
              <a:rPr dirty="0" sz="2400" spc="-5">
                <a:latin typeface="Arial MT"/>
                <a:cs typeface="Arial MT"/>
              </a:rPr>
              <a:t> one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similar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type.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general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derived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>
                <a:latin typeface="Arial MT"/>
                <a:cs typeface="Arial MT"/>
              </a:rPr>
              <a:t> type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achieve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array.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823" y="4884448"/>
            <a:ext cx="4502337" cy="6303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91" y="272288"/>
            <a:ext cx="1778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96314"/>
            <a:ext cx="85661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an </a:t>
            </a:r>
            <a:r>
              <a:rPr dirty="0" sz="2400" spc="-10">
                <a:latin typeface="Arial MT"/>
                <a:cs typeface="Arial MT"/>
              </a:rPr>
              <a:t>identifier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holds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 another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endParaRPr sz="2400">
              <a:latin typeface="Arial MT"/>
              <a:cs typeface="Arial MT"/>
            </a:endParaRPr>
          </a:p>
          <a:p>
            <a:pPr marL="355600" marR="5080">
              <a:lnSpc>
                <a:spcPct val="200000"/>
              </a:lnSpc>
            </a:pP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identifier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whose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changed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execution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program.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identifier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identify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input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7988"/>
            <a:ext cx="34880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T</a:t>
            </a:r>
            <a:r>
              <a:rPr dirty="0"/>
              <a:t>oday</a:t>
            </a:r>
            <a:r>
              <a:rPr dirty="0" spc="-140"/>
              <a:t>’</a:t>
            </a:r>
            <a:r>
              <a:rPr dirty="0"/>
              <a:t>s</a:t>
            </a:r>
            <a:r>
              <a:rPr dirty="0" spc="-135"/>
              <a:t> </a:t>
            </a:r>
            <a:r>
              <a:rPr dirty="0" spc="-5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790701"/>
            <a:ext cx="3743960" cy="39763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types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Arial MT"/>
                <a:cs typeface="Arial MT"/>
              </a:rPr>
              <a:t>Scientific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Notation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-5">
                <a:latin typeface="Arial MT"/>
                <a:cs typeface="Arial MT"/>
              </a:rPr>
              <a:t> naming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Declaring</a:t>
            </a:r>
            <a:r>
              <a:rPr dirty="0" sz="2400">
                <a:latin typeface="Arial MT"/>
                <a:cs typeface="Arial MT"/>
              </a:rPr>
              <a:t> then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initializing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Literal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&amp;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unliteral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Types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Derived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Datatypes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3528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Variable</a:t>
            </a:r>
            <a:r>
              <a:rPr dirty="0" spc="-75"/>
              <a:t> </a:t>
            </a:r>
            <a:r>
              <a:rPr dirty="0" spc="-10"/>
              <a:t>naming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71473"/>
            <a:ext cx="8501380" cy="474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Every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 should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start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either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alphabets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underscore </a:t>
            </a:r>
            <a:r>
              <a:rPr dirty="0" sz="2400">
                <a:latin typeface="Arial MT"/>
                <a:cs typeface="Arial MT"/>
              </a:rPr>
              <a:t>( _ ) </a:t>
            </a:r>
            <a:r>
              <a:rPr dirty="0" sz="2400" spc="-5">
                <a:latin typeface="Arial MT"/>
                <a:cs typeface="Arial MT"/>
              </a:rPr>
              <a:t>or </a:t>
            </a:r>
            <a:r>
              <a:rPr dirty="0" sz="2400" spc="-10">
                <a:latin typeface="Arial MT"/>
                <a:cs typeface="Arial MT"/>
              </a:rPr>
              <a:t>dollar </a:t>
            </a:r>
            <a:r>
              <a:rPr dirty="0" sz="2400">
                <a:latin typeface="Arial MT"/>
                <a:cs typeface="Arial MT"/>
              </a:rPr>
              <a:t>( $ ) symbol </a:t>
            </a:r>
            <a:r>
              <a:rPr dirty="0" sz="2400" spc="-5">
                <a:latin typeface="Arial MT"/>
                <a:cs typeface="Arial MT"/>
              </a:rPr>
              <a:t>also </a:t>
            </a:r>
            <a:r>
              <a:rPr dirty="0" sz="2400">
                <a:latin typeface="Arial MT"/>
                <a:cs typeface="Arial MT"/>
              </a:rPr>
              <a:t>can start </a:t>
            </a:r>
            <a:r>
              <a:rPr dirty="0" sz="2400" spc="-5">
                <a:latin typeface="Arial MT"/>
                <a:cs typeface="Arial MT"/>
              </a:rPr>
              <a:t>with ¥,¢,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other</a:t>
            </a:r>
            <a:r>
              <a:rPr dirty="0" sz="2400">
                <a:latin typeface="Arial MT"/>
                <a:cs typeface="Arial MT"/>
              </a:rPr>
              <a:t> currency </a:t>
            </a:r>
            <a:r>
              <a:rPr dirty="0" sz="2400" spc="-5">
                <a:latin typeface="Arial MT"/>
                <a:cs typeface="Arial MT"/>
              </a:rPr>
              <a:t>sign..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950">
              <a:latin typeface="Arial MT"/>
              <a:cs typeface="Arial MT"/>
            </a:endParaRPr>
          </a:p>
          <a:p>
            <a:pPr marL="355600" marR="3130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After the first </a:t>
            </a:r>
            <a:r>
              <a:rPr dirty="0" sz="2400" spc="-5">
                <a:latin typeface="Arial MT"/>
                <a:cs typeface="Arial MT"/>
              </a:rPr>
              <a:t>character in </a:t>
            </a:r>
            <a:r>
              <a:rPr dirty="0" sz="2400">
                <a:latin typeface="Arial MT"/>
                <a:cs typeface="Arial MT"/>
              </a:rPr>
              <a:t>a Java </a:t>
            </a:r>
            <a:r>
              <a:rPr dirty="0" sz="2400" spc="-5">
                <a:latin typeface="Arial MT"/>
                <a:cs typeface="Arial MT"/>
              </a:rPr>
              <a:t>variable name,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name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">
                <a:latin typeface="Arial MT"/>
                <a:cs typeface="Arial MT"/>
              </a:rPr>
              <a:t> also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contain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space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allowed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variable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declarations.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keywords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should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access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Variable</a:t>
            </a:r>
            <a:r>
              <a:rPr dirty="0" spc="-75"/>
              <a:t> </a:t>
            </a:r>
            <a:r>
              <a:rPr dirty="0" spc="-10"/>
              <a:t>naming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711453"/>
            <a:ext cx="8521700" cy="463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Except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underscore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_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special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symbol </a:t>
            </a:r>
            <a:r>
              <a:rPr dirty="0" sz="2400" spc="-5">
                <a:latin typeface="Arial MT"/>
                <a:cs typeface="Arial MT"/>
              </a:rPr>
              <a:t>are </a:t>
            </a:r>
            <a:r>
              <a:rPr dirty="0" sz="2400" spc="-10">
                <a:latin typeface="Arial MT"/>
                <a:cs typeface="Arial MT"/>
              </a:rPr>
              <a:t>allowed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middle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declaration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4337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 always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should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exist</a:t>
            </a:r>
            <a:r>
              <a:rPr dirty="0" sz="2400" spc="-5">
                <a:latin typeface="Arial MT"/>
                <a:cs typeface="Arial MT"/>
              </a:rPr>
              <a:t> 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left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side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assignment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operators.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length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64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characters.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keywords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should access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Choose meaningful 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descriptive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3528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Variable</a:t>
            </a:r>
            <a:r>
              <a:rPr dirty="0" spc="-75"/>
              <a:t> </a:t>
            </a:r>
            <a:r>
              <a:rPr dirty="0" spc="-10"/>
              <a:t>naming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825753"/>
            <a:ext cx="8366759" cy="522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case</a:t>
            </a:r>
            <a:r>
              <a:rPr dirty="0" sz="2400" spc="-5">
                <a:latin typeface="Arial MT"/>
                <a:cs typeface="Arial MT"/>
              </a:rPr>
              <a:t> sensitive.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 MT"/>
                <a:cs typeface="Arial MT"/>
              </a:rPr>
              <a:t>Variable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written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lowercase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23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names consist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words,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each word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after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first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word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first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letter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written 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uppercase.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marR="361950" indent="-342900">
              <a:lnSpc>
                <a:spcPct val="150100"/>
              </a:lnSpc>
              <a:spcBef>
                <a:spcPts val="23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Static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final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fields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(constants)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uppercase,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typically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 </a:t>
            </a:r>
            <a:r>
              <a:rPr dirty="0" sz="2400">
                <a:latin typeface="Arial MT"/>
                <a:cs typeface="Arial MT"/>
              </a:rPr>
              <a:t>_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separate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words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5083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Declaring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then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initializing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642873"/>
            <a:ext cx="12065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int </a:t>
            </a:r>
            <a:r>
              <a:rPr dirty="0" sz="2400">
                <a:latin typeface="Arial MT"/>
                <a:cs typeface="Arial MT"/>
              </a:rPr>
              <a:t>x ;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6089" y="642873"/>
            <a:ext cx="5146675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Arial MT"/>
                <a:cs typeface="Arial MT"/>
              </a:rPr>
              <a:t>//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Declare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integer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Arial MT"/>
                <a:cs typeface="Arial MT"/>
              </a:rPr>
              <a:t>//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Ass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 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65" y="2435479"/>
            <a:ext cx="8164195" cy="34645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General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355600" marR="5139055">
              <a:lnSpc>
                <a:spcPts val="4320"/>
              </a:lnSpc>
              <a:spcBef>
                <a:spcPts val="380"/>
              </a:spcBef>
            </a:pP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10">
                <a:latin typeface="Arial MT"/>
                <a:cs typeface="Arial MT"/>
              </a:rPr>
              <a:t>identifier </a:t>
            </a:r>
            <a:r>
              <a:rPr dirty="0" sz="2400">
                <a:latin typeface="Arial MT"/>
                <a:cs typeface="Arial MT"/>
              </a:rPr>
              <a:t>;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identifier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19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Java,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it</a:t>
            </a:r>
            <a:r>
              <a:rPr dirty="0" sz="2400" spc="-5">
                <a:latin typeface="Arial MT"/>
                <a:cs typeface="Arial MT"/>
              </a:rPr>
              <a:t> 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considered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good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style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declare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closely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possible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first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221996"/>
            <a:ext cx="7517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Declaring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and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Initializing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One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1587753"/>
            <a:ext cx="4351655" cy="437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5"/>
              </a:spcBef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  <a:p>
            <a:pPr marL="1274445" marR="5080" indent="-673735">
              <a:lnSpc>
                <a:spcPts val="4320"/>
              </a:lnSpc>
              <a:spcBef>
                <a:spcPts val="380"/>
              </a:spcBef>
            </a:pP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identifier </a:t>
            </a:r>
            <a:r>
              <a:rPr dirty="0" sz="2400">
                <a:latin typeface="Arial MT"/>
                <a:cs typeface="Arial MT"/>
              </a:rPr>
              <a:t>= </a:t>
            </a:r>
            <a:r>
              <a:rPr dirty="0" sz="2400" spc="-5">
                <a:latin typeface="Arial MT"/>
                <a:cs typeface="Arial MT"/>
              </a:rPr>
              <a:t>value </a:t>
            </a:r>
            <a:r>
              <a:rPr dirty="0" sz="2400">
                <a:latin typeface="Arial MT"/>
                <a:cs typeface="Arial MT"/>
              </a:rPr>
              <a:t>;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char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letter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">
                <a:latin typeface="Arial MT"/>
                <a:cs typeface="Arial MT"/>
              </a:rPr>
              <a:t> ‘c’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937894">
              <a:lnSpc>
                <a:spcPct val="100000"/>
              </a:lnSpc>
              <a:spcBef>
                <a:spcPts val="1060"/>
              </a:spcBef>
            </a:pPr>
            <a:r>
              <a:rPr dirty="0" sz="2400" spc="-10">
                <a:latin typeface="Arial MT"/>
                <a:cs typeface="Arial MT"/>
              </a:rPr>
              <a:t>boolen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false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Semicolon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mean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line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28447"/>
            <a:ext cx="70542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Arial MT"/>
                <a:cs typeface="Arial MT"/>
              </a:rPr>
              <a:t>Different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images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perform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same </a:t>
            </a:r>
            <a:r>
              <a:rPr dirty="0" spc="-9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475" y="1800225"/>
            <a:ext cx="6353175" cy="399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0"/>
            <a:ext cx="1500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952200"/>
            <a:ext cx="7028815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literal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source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5">
                <a:latin typeface="Arial MT"/>
                <a:cs typeface="Arial MT"/>
              </a:rPr>
              <a:t> representation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fixed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value. They are </a:t>
            </a:r>
            <a:r>
              <a:rPr dirty="0" sz="2400">
                <a:latin typeface="Arial MT"/>
                <a:cs typeface="Arial MT"/>
              </a:rPr>
              <a:t>represented </a:t>
            </a:r>
            <a:r>
              <a:rPr dirty="0" sz="2400" spc="-5">
                <a:latin typeface="Arial MT"/>
                <a:cs typeface="Arial MT"/>
              </a:rPr>
              <a:t>directly in </a:t>
            </a:r>
            <a:r>
              <a:rPr dirty="0" sz="2400">
                <a:latin typeface="Arial MT"/>
                <a:cs typeface="Arial MT"/>
              </a:rPr>
              <a:t>the code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without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 computation.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 MT"/>
              <a:cs typeface="Arial MT"/>
            </a:endParaRPr>
          </a:p>
          <a:p>
            <a:pPr marL="3599179" marR="2007235" indent="89535">
              <a:lnSpc>
                <a:spcPct val="170000"/>
              </a:lnSpc>
            </a:pPr>
            <a:r>
              <a:rPr dirty="0" sz="2400" spc="-10">
                <a:latin typeface="Arial MT"/>
                <a:cs typeface="Arial MT"/>
              </a:rPr>
              <a:t>example </a:t>
            </a:r>
            <a:r>
              <a:rPr dirty="0" sz="2400" spc="-5">
                <a:latin typeface="Arial MT"/>
                <a:cs typeface="Arial MT"/>
              </a:rPr>
              <a:t> int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50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0"/>
            <a:ext cx="2160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Arial MT"/>
                <a:cs typeface="Arial MT"/>
              </a:rPr>
              <a:t>UNLiterals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135202"/>
            <a:ext cx="7058659" cy="218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0345" algn="l"/>
              </a:tabLst>
            </a:pPr>
            <a:r>
              <a:rPr dirty="0" sz="2400" spc="-5">
                <a:latin typeface="Arial MT"/>
                <a:cs typeface="Arial MT"/>
              </a:rPr>
              <a:t>They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represented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>
                <a:latin typeface="Arial MT"/>
                <a:cs typeface="Arial MT"/>
              </a:rPr>
              <a:t> the code </a:t>
            </a:r>
            <a:r>
              <a:rPr dirty="0" sz="2400" spc="-5">
                <a:latin typeface="Arial MT"/>
                <a:cs typeface="Arial MT"/>
              </a:rPr>
              <a:t>with	computation.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 MT"/>
              <a:cs typeface="Arial MT"/>
            </a:endParaRPr>
          </a:p>
          <a:p>
            <a:pPr algn="ctr" marL="1470025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  <a:p>
            <a:pPr algn="ctr" marL="1551940">
              <a:lnSpc>
                <a:spcPct val="100000"/>
              </a:lnSpc>
              <a:spcBef>
                <a:spcPts val="2020"/>
              </a:spcBef>
            </a:pP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50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272288"/>
            <a:ext cx="4333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</a:t>
            </a:r>
            <a:r>
              <a:rPr dirty="0" spc="-35"/>
              <a:t> Variable</a:t>
            </a:r>
            <a:r>
              <a:rPr dirty="0" spc="-30"/>
              <a:t> </a:t>
            </a:r>
            <a:r>
              <a:rPr dirty="0" spc="-6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135202"/>
            <a:ext cx="5803265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four</a:t>
            </a:r>
            <a:r>
              <a:rPr dirty="0" sz="2400" spc="-5">
                <a:latin typeface="Arial MT"/>
                <a:cs typeface="Arial MT"/>
              </a:rPr>
              <a:t> types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variables:</a:t>
            </a:r>
            <a:endParaRPr sz="2400">
              <a:latin typeface="Arial MT"/>
              <a:cs typeface="Arial MT"/>
            </a:endParaRPr>
          </a:p>
          <a:p>
            <a:pPr lvl="1" marL="3408679" indent="-457834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3408679" algn="l"/>
                <a:tab pos="3409315" algn="l"/>
              </a:tabLst>
            </a:pPr>
            <a:r>
              <a:rPr dirty="0" sz="2400" spc="-5">
                <a:latin typeface="Arial MT"/>
                <a:cs typeface="Arial MT"/>
              </a:rPr>
              <a:t>Non-static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fields</a:t>
            </a:r>
            <a:endParaRPr sz="2400">
              <a:latin typeface="Arial MT"/>
              <a:cs typeface="Arial MT"/>
            </a:endParaRPr>
          </a:p>
          <a:p>
            <a:pPr lvl="1" marL="3714750" indent="-457834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3714750" algn="l"/>
                <a:tab pos="3715385" algn="l"/>
              </a:tabLst>
            </a:pPr>
            <a:r>
              <a:rPr dirty="0" sz="2400">
                <a:latin typeface="Arial MT"/>
                <a:cs typeface="Arial MT"/>
              </a:rPr>
              <a:t>Static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fields</a:t>
            </a:r>
            <a:endParaRPr sz="2400">
              <a:latin typeface="Arial MT"/>
              <a:cs typeface="Arial MT"/>
            </a:endParaRPr>
          </a:p>
          <a:p>
            <a:pPr lvl="1" marL="3477260" indent="-457834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3477260" algn="l"/>
                <a:tab pos="3477895" algn="l"/>
              </a:tabLst>
            </a:pPr>
            <a:r>
              <a:rPr dirty="0" sz="2400" spc="-5">
                <a:latin typeface="Arial MT"/>
                <a:cs typeface="Arial MT"/>
              </a:rPr>
              <a:t>Local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endParaRPr sz="2400">
              <a:latin typeface="Arial MT"/>
              <a:cs typeface="Arial MT"/>
            </a:endParaRPr>
          </a:p>
          <a:p>
            <a:pPr lvl="1" marL="3703954" indent="-457834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3703954" algn="l"/>
                <a:tab pos="3704590" algn="l"/>
              </a:tabLst>
            </a:pPr>
            <a:r>
              <a:rPr dirty="0" sz="2400" spc="-5">
                <a:latin typeface="Arial MT"/>
                <a:cs typeface="Arial MT"/>
              </a:rPr>
              <a:t>Parameters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4414"/>
            <a:ext cx="29229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dirty="0" spc="-75"/>
              <a:t> </a:t>
            </a:r>
            <a:r>
              <a:rPr dirty="0" spc="-5"/>
              <a:t>variable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7855" marR="4603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617220" algn="l"/>
                <a:tab pos="617855" algn="l"/>
              </a:tabLst>
            </a:pPr>
            <a:r>
              <a:rPr dirty="0" spc="-5"/>
              <a:t>Local</a:t>
            </a:r>
            <a:r>
              <a:rPr dirty="0"/>
              <a:t> </a:t>
            </a:r>
            <a:r>
              <a:rPr dirty="0" spc="-5"/>
              <a:t>variables</a:t>
            </a:r>
            <a:r>
              <a:rPr dirty="0" spc="35"/>
              <a:t> </a:t>
            </a:r>
            <a:r>
              <a:rPr dirty="0" spc="-5"/>
              <a:t>are</a:t>
            </a:r>
            <a:r>
              <a:rPr dirty="0" spc="-15"/>
              <a:t> </a:t>
            </a:r>
            <a:r>
              <a:rPr dirty="0" spc="-5"/>
              <a:t>declared</a:t>
            </a:r>
            <a:r>
              <a:rPr dirty="0" spc="20"/>
              <a:t> </a:t>
            </a:r>
            <a:r>
              <a:rPr dirty="0" spc="-5"/>
              <a:t>in</a:t>
            </a:r>
            <a:r>
              <a:rPr dirty="0" spc="20">
                <a:solidFill>
                  <a:srgbClr val="009999"/>
                </a:solidFill>
              </a:rPr>
              <a:t> </a:t>
            </a:r>
            <a:r>
              <a:rPr dirty="0" u="heavy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methods</a:t>
            </a:r>
            <a:r>
              <a:rPr dirty="0" spc="-5"/>
              <a:t>,</a:t>
            </a:r>
            <a:r>
              <a:rPr dirty="0"/>
              <a:t> </a:t>
            </a:r>
            <a:r>
              <a:rPr dirty="0" spc="-5"/>
              <a:t>constructors,</a:t>
            </a:r>
            <a:r>
              <a:rPr dirty="0" spc="-15"/>
              <a:t> </a:t>
            </a:r>
            <a:r>
              <a:rPr dirty="0" spc="-5"/>
              <a:t>or </a:t>
            </a:r>
            <a:r>
              <a:rPr dirty="0" spc="-655"/>
              <a:t> </a:t>
            </a:r>
            <a:r>
              <a:rPr dirty="0" spc="-5"/>
              <a:t>blocks.</a:t>
            </a:r>
          </a:p>
          <a:p>
            <a:pPr marL="26225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/>
          </a:p>
          <a:p>
            <a:pPr marL="61785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617220" algn="l"/>
                <a:tab pos="617855" algn="l"/>
              </a:tabLst>
            </a:pPr>
            <a:r>
              <a:rPr dirty="0" spc="-5"/>
              <a:t>Local</a:t>
            </a:r>
            <a:r>
              <a:rPr dirty="0"/>
              <a:t> </a:t>
            </a:r>
            <a:r>
              <a:rPr dirty="0" spc="-5"/>
              <a:t>variables</a:t>
            </a:r>
            <a:r>
              <a:rPr dirty="0" spc="35"/>
              <a:t> </a:t>
            </a:r>
            <a:r>
              <a:rPr dirty="0" spc="-5"/>
              <a:t>are</a:t>
            </a:r>
            <a:r>
              <a:rPr dirty="0" spc="-15"/>
              <a:t> </a:t>
            </a:r>
            <a:r>
              <a:rPr dirty="0"/>
              <a:t>created </a:t>
            </a:r>
            <a:r>
              <a:rPr dirty="0" spc="-5"/>
              <a:t>when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method, constructor or </a:t>
            </a:r>
            <a:r>
              <a:rPr dirty="0" spc="-655"/>
              <a:t> </a:t>
            </a:r>
            <a:r>
              <a:rPr dirty="0" spc="-5"/>
              <a:t>block</a:t>
            </a:r>
            <a:r>
              <a:rPr dirty="0" spc="5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 spc="-5"/>
              <a:t>entered and</a:t>
            </a:r>
            <a:r>
              <a:rPr dirty="0"/>
              <a:t> the</a:t>
            </a:r>
            <a:r>
              <a:rPr dirty="0" spc="-10"/>
              <a:t> </a:t>
            </a:r>
            <a:r>
              <a:rPr dirty="0" spc="-5"/>
              <a:t>variable</a:t>
            </a:r>
            <a:r>
              <a:rPr dirty="0" spc="30"/>
              <a:t> </a:t>
            </a:r>
            <a:r>
              <a:rPr dirty="0" spc="-5"/>
              <a:t>will</a:t>
            </a:r>
            <a:r>
              <a:rPr dirty="0" spc="15"/>
              <a:t>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 spc="-5"/>
              <a:t>destroyed once</a:t>
            </a:r>
            <a:r>
              <a:rPr dirty="0"/>
              <a:t> </a:t>
            </a:r>
            <a:r>
              <a:rPr dirty="0" spc="-5"/>
              <a:t>it </a:t>
            </a:r>
            <a:r>
              <a:rPr dirty="0"/>
              <a:t> </a:t>
            </a:r>
            <a:r>
              <a:rPr dirty="0" spc="-10"/>
              <a:t>exits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method,</a:t>
            </a:r>
            <a:r>
              <a:rPr dirty="0"/>
              <a:t> </a:t>
            </a:r>
            <a:r>
              <a:rPr dirty="0" spc="-15"/>
              <a:t>constructor, </a:t>
            </a:r>
            <a:r>
              <a:rPr dirty="0" spc="-5"/>
              <a:t>or block.</a:t>
            </a:r>
          </a:p>
          <a:p>
            <a:pPr marL="26225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/>
          </a:p>
          <a:p>
            <a:pPr marL="617855" indent="-342900">
              <a:lnSpc>
                <a:spcPct val="100000"/>
              </a:lnSpc>
              <a:buChar char="•"/>
              <a:tabLst>
                <a:tab pos="617220" algn="l"/>
                <a:tab pos="617855" algn="l"/>
              </a:tabLst>
            </a:pPr>
            <a:r>
              <a:rPr dirty="0" spc="-5"/>
              <a:t>Access</a:t>
            </a:r>
            <a:r>
              <a:rPr dirty="0"/>
              <a:t> </a:t>
            </a:r>
            <a:r>
              <a:rPr dirty="0" spc="-5"/>
              <a:t>modifiers</a:t>
            </a:r>
            <a:r>
              <a:rPr dirty="0" spc="15"/>
              <a:t> </a:t>
            </a:r>
            <a:r>
              <a:rPr dirty="0" spc="-5"/>
              <a:t>cannot</a:t>
            </a:r>
            <a:r>
              <a:rPr dirty="0"/>
              <a:t> </a:t>
            </a:r>
            <a:r>
              <a:rPr dirty="0" spc="-5"/>
              <a:t>be used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-5"/>
              <a:t>local</a:t>
            </a:r>
            <a:r>
              <a:rPr dirty="0" spc="15"/>
              <a:t> </a:t>
            </a:r>
            <a:r>
              <a:rPr dirty="0" spc="-5"/>
              <a:t>variables.</a:t>
            </a:r>
          </a:p>
          <a:p>
            <a:pPr marL="26225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/>
          </a:p>
          <a:p>
            <a:pPr marL="617855" marR="169545" indent="-342900">
              <a:lnSpc>
                <a:spcPct val="100000"/>
              </a:lnSpc>
              <a:buChar char="•"/>
              <a:tabLst>
                <a:tab pos="617220" algn="l"/>
                <a:tab pos="617855" algn="l"/>
              </a:tabLst>
            </a:pPr>
            <a:r>
              <a:rPr dirty="0" spc="-5"/>
              <a:t>Local</a:t>
            </a:r>
            <a:r>
              <a:rPr dirty="0"/>
              <a:t> </a:t>
            </a:r>
            <a:r>
              <a:rPr dirty="0" spc="-5"/>
              <a:t>variables</a:t>
            </a:r>
            <a:r>
              <a:rPr dirty="0" spc="30"/>
              <a:t> </a:t>
            </a:r>
            <a:r>
              <a:rPr dirty="0" spc="-5"/>
              <a:t>are</a:t>
            </a:r>
            <a:r>
              <a:rPr dirty="0" spc="-10"/>
              <a:t> </a:t>
            </a:r>
            <a:r>
              <a:rPr dirty="0" spc="-5"/>
              <a:t>visible</a:t>
            </a:r>
            <a:r>
              <a:rPr dirty="0" spc="20"/>
              <a:t> </a:t>
            </a:r>
            <a:r>
              <a:rPr dirty="0" spc="-5"/>
              <a:t>only</a:t>
            </a:r>
            <a:r>
              <a:rPr dirty="0" spc="5"/>
              <a:t> </a:t>
            </a:r>
            <a:r>
              <a:rPr dirty="0" spc="-5"/>
              <a:t>within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declared</a:t>
            </a:r>
            <a:r>
              <a:rPr dirty="0" spc="20"/>
              <a:t> </a:t>
            </a:r>
            <a:r>
              <a:rPr dirty="0" spc="-5"/>
              <a:t>method, </a:t>
            </a:r>
            <a:r>
              <a:rPr dirty="0" spc="-655"/>
              <a:t> </a:t>
            </a:r>
            <a:r>
              <a:rPr dirty="0" spc="-15"/>
              <a:t>constructor,</a:t>
            </a:r>
            <a:r>
              <a:rPr dirty="0" spc="-20"/>
              <a:t> </a:t>
            </a:r>
            <a:r>
              <a:rPr dirty="0" spc="-5"/>
              <a:t>or</a:t>
            </a:r>
            <a:r>
              <a:rPr dirty="0" spc="-10"/>
              <a:t> </a:t>
            </a:r>
            <a:r>
              <a:rPr dirty="0" spc="-5"/>
              <a:t>block.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3851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45"/>
              <a:t> </a:t>
            </a:r>
            <a:r>
              <a:rPr dirty="0" spc="-70"/>
              <a:t>Type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863853"/>
            <a:ext cx="8338820" cy="551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588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a </a:t>
            </a:r>
            <a:r>
              <a:rPr dirty="0" sz="2400" spc="-5">
                <a:latin typeface="Arial MT"/>
                <a:cs typeface="Arial MT"/>
              </a:rPr>
              <a:t>special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keyword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allocate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sufficient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memory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space for the </a:t>
            </a:r>
            <a:r>
              <a:rPr dirty="0" sz="2400" spc="-5">
                <a:latin typeface="Arial MT"/>
                <a:cs typeface="Arial MT"/>
              </a:rPr>
              <a:t>data, in other words 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5">
                <a:latin typeface="Arial MT"/>
                <a:cs typeface="Arial MT"/>
              </a:rPr>
              <a:t>is used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representing the </a:t>
            </a:r>
            <a:r>
              <a:rPr dirty="0" sz="2400" spc="-5">
                <a:latin typeface="Arial MT"/>
                <a:cs typeface="Arial MT"/>
              </a:rPr>
              <a:t>data in </a:t>
            </a:r>
            <a:r>
              <a:rPr dirty="0" sz="2400">
                <a:latin typeface="Arial MT"/>
                <a:cs typeface="Arial MT"/>
              </a:rPr>
              <a:t>main </a:t>
            </a:r>
            <a:r>
              <a:rPr dirty="0" sz="2400" spc="-5">
                <a:latin typeface="Arial MT"/>
                <a:cs typeface="Arial MT"/>
              </a:rPr>
              <a:t>memory (RAM) of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">
                <a:latin typeface="Arial MT"/>
                <a:cs typeface="Arial MT"/>
              </a:rPr>
              <a:t> general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every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programming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containing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three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categories </a:t>
            </a:r>
            <a:r>
              <a:rPr dirty="0" sz="2400" spc="-5">
                <a:latin typeface="Arial MT"/>
                <a:cs typeface="Arial MT"/>
              </a:rPr>
              <a:t>of 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types.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They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endParaRPr sz="2400">
              <a:latin typeface="Arial MT"/>
              <a:cs typeface="Arial MT"/>
            </a:endParaRPr>
          </a:p>
          <a:p>
            <a:pPr marL="1022985" marR="2105025" indent="-85725">
              <a:lnSpc>
                <a:spcPct val="170000"/>
              </a:lnSpc>
            </a:pPr>
            <a:r>
              <a:rPr dirty="0" sz="2400">
                <a:latin typeface="Arial MT"/>
                <a:cs typeface="Arial MT"/>
              </a:rPr>
              <a:t>1 - </a:t>
            </a:r>
            <a:r>
              <a:rPr dirty="0" sz="2400" spc="-5">
                <a:latin typeface="Arial MT"/>
                <a:cs typeface="Arial MT"/>
              </a:rPr>
              <a:t>Fundamental or primitive data </a:t>
            </a:r>
            <a:r>
              <a:rPr dirty="0" sz="2400">
                <a:latin typeface="Arial MT"/>
                <a:cs typeface="Arial MT"/>
              </a:rPr>
              <a:t>types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 </a:t>
            </a:r>
            <a:r>
              <a:rPr dirty="0" sz="2400" spc="-5">
                <a:latin typeface="Arial MT"/>
                <a:cs typeface="Arial MT"/>
              </a:rPr>
              <a:t>reference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>
                <a:latin typeface="Arial MT"/>
                <a:cs typeface="Arial MT"/>
              </a:rPr>
              <a:t> type</a:t>
            </a:r>
            <a:endParaRPr sz="2400">
              <a:latin typeface="Arial MT"/>
              <a:cs typeface="Arial MT"/>
            </a:endParaRPr>
          </a:p>
          <a:p>
            <a:pPr marL="2033270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Derived data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endParaRPr sz="2400">
              <a:latin typeface="Arial MT"/>
              <a:cs typeface="Arial MT"/>
            </a:endParaRPr>
          </a:p>
          <a:p>
            <a:pPr marL="203327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4940"/>
            <a:ext cx="2923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dirty="0" spc="-90"/>
              <a:t> </a:t>
            </a:r>
            <a:r>
              <a:rPr dirty="0" spc="-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14425"/>
            <a:ext cx="79724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Local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implemented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level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internally.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770759"/>
            <a:ext cx="82734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There 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 default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local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local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should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declared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 </a:t>
            </a:r>
            <a:r>
              <a:rPr dirty="0" sz="2400" spc="-10">
                <a:latin typeface="Arial MT"/>
                <a:cs typeface="Arial MT"/>
              </a:rPr>
              <a:t>initial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should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assigned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before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first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675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Primitive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Vs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863853"/>
            <a:ext cx="76841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 MT"/>
                <a:cs typeface="Arial MT"/>
              </a:rPr>
              <a:t>Variables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Primitive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 store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actual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265" y="2294966"/>
            <a:ext cx="766953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Char char="•"/>
              <a:tabLst>
                <a:tab pos="438784" algn="l"/>
                <a:tab pos="439420" algn="l"/>
              </a:tabLst>
            </a:pPr>
            <a:r>
              <a:rPr dirty="0" sz="2400" spc="-25">
                <a:latin typeface="Arial MT"/>
                <a:cs typeface="Arial MT"/>
              </a:rPr>
              <a:t>Variables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Reference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reference</a:t>
            </a:r>
            <a:endParaRPr sz="2400">
              <a:latin typeface="Arial MT"/>
              <a:cs typeface="Arial MT"/>
            </a:endParaRPr>
          </a:p>
          <a:p>
            <a:pPr marL="518159" marR="542925">
              <a:lnSpc>
                <a:spcPct val="170000"/>
              </a:lnSpc>
            </a:pPr>
            <a:r>
              <a:rPr dirty="0" sz="2400">
                <a:latin typeface="Arial MT"/>
                <a:cs typeface="Arial MT"/>
              </a:rPr>
              <a:t>(= </a:t>
            </a:r>
            <a:r>
              <a:rPr dirty="0" sz="2400" spc="-5">
                <a:latin typeface="Arial MT"/>
                <a:cs typeface="Arial MT"/>
              </a:rPr>
              <a:t>address) of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memory cells where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actual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345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Primitive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642873"/>
            <a:ext cx="8333740" cy="565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Primitive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those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whose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variables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only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 </a:t>
            </a:r>
            <a:r>
              <a:rPr dirty="0" sz="2400" spc="-5">
                <a:latin typeface="Arial MT"/>
                <a:cs typeface="Arial MT"/>
              </a:rPr>
              <a:t>never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allows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 values of same </a:t>
            </a:r>
            <a:r>
              <a:rPr dirty="0" sz="2400">
                <a:latin typeface="Arial MT"/>
                <a:cs typeface="Arial MT"/>
              </a:rPr>
              <a:t>type. </a:t>
            </a:r>
            <a:r>
              <a:rPr dirty="0" sz="2400" spc="-5">
                <a:latin typeface="Arial MT"/>
                <a:cs typeface="Arial MT"/>
              </a:rPr>
              <a:t>This is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 </a:t>
            </a:r>
            <a:r>
              <a:rPr dirty="0" sz="2400" spc="-10">
                <a:latin typeface="Arial MT"/>
                <a:cs typeface="Arial MT"/>
              </a:rPr>
              <a:t>whose </a:t>
            </a:r>
            <a:r>
              <a:rPr dirty="0" sz="2400" spc="-5">
                <a:latin typeface="Arial MT"/>
                <a:cs typeface="Arial MT"/>
              </a:rPr>
              <a:t> variable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 </a:t>
            </a:r>
            <a:r>
              <a:rPr dirty="0" sz="2400" spc="-5">
                <a:latin typeface="Arial MT"/>
                <a:cs typeface="Arial MT"/>
              </a:rPr>
              <a:t>hold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at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There are eight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primitive</a:t>
            </a:r>
            <a:r>
              <a:rPr dirty="0" sz="2400">
                <a:latin typeface="Arial MT"/>
                <a:cs typeface="Arial MT"/>
              </a:rPr>
              <a:t> types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Java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lvl="1" marL="1299210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1299845" algn="l"/>
              </a:tabLst>
            </a:pPr>
            <a:r>
              <a:rPr dirty="0" sz="2400">
                <a:latin typeface="Arial MT"/>
                <a:cs typeface="Arial MT"/>
              </a:rPr>
              <a:t>Four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integer</a:t>
            </a:r>
            <a:r>
              <a:rPr dirty="0" sz="2400">
                <a:latin typeface="Arial MT"/>
                <a:cs typeface="Arial MT"/>
              </a:rPr>
              <a:t> types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1299210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1299845" algn="l"/>
              </a:tabLst>
            </a:pP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floating-point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>
                <a:latin typeface="Arial MT"/>
                <a:cs typeface="Arial MT"/>
              </a:rPr>
              <a:t> types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1282700" indent="-33972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1283335" algn="l"/>
              </a:tabLst>
            </a:pP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character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1299210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1299845" algn="l"/>
              </a:tabLst>
            </a:pP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Boolean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truth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5792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FIRST</a:t>
            </a:r>
            <a:r>
              <a:rPr dirty="0" spc="-30"/>
              <a:t> </a:t>
            </a:r>
            <a:r>
              <a:rPr dirty="0"/>
              <a:t>Primitive</a:t>
            </a:r>
            <a:r>
              <a:rPr dirty="0" spc="-25"/>
              <a:t> </a:t>
            </a:r>
            <a:r>
              <a:rPr dirty="0" spc="-10"/>
              <a:t>data</a:t>
            </a:r>
            <a:r>
              <a:rPr dirty="0" spc="-35"/>
              <a:t> </a:t>
            </a:r>
            <a:r>
              <a:rPr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319" y="1502679"/>
            <a:ext cx="7488000" cy="46857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155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978153"/>
            <a:ext cx="8349615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Integers </a:t>
            </a:r>
            <a:r>
              <a:rPr dirty="0" sz="2400">
                <a:latin typeface="Arial MT"/>
                <a:cs typeface="Arial MT"/>
              </a:rPr>
              <a:t>: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 number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decimal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point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whatever</a:t>
            </a:r>
            <a:endParaRPr sz="2400">
              <a:latin typeface="Arial MT"/>
              <a:cs typeface="Arial MT"/>
            </a:endParaRPr>
          </a:p>
          <a:p>
            <a:pPr marL="1779270">
              <a:lnSpc>
                <a:spcPct val="100000"/>
              </a:lnSpc>
              <a:spcBef>
                <a:spcPts val="2014"/>
              </a:spcBef>
            </a:pPr>
            <a:r>
              <a:rPr dirty="0" sz="2400" spc="-5">
                <a:latin typeface="Arial MT"/>
                <a:cs typeface="Arial MT"/>
              </a:rPr>
              <a:t>positive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negative.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Java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provides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four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reserved </a:t>
            </a:r>
            <a:r>
              <a:rPr dirty="0" sz="2400" spc="-5">
                <a:latin typeface="Arial MT"/>
                <a:cs typeface="Arial MT"/>
              </a:rPr>
              <a:t>word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(byte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short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long)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197485" marR="628650" indent="-197485">
              <a:lnSpc>
                <a:spcPct val="170000"/>
              </a:lnSpc>
              <a:buChar char="•"/>
              <a:tabLst>
                <a:tab pos="197485" algn="l"/>
              </a:tabLst>
            </a:pPr>
            <a:r>
              <a:rPr dirty="0" sz="2400" spc="-5">
                <a:latin typeface="Arial MT"/>
                <a:cs typeface="Arial MT"/>
              </a:rPr>
              <a:t>These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four </a:t>
            </a:r>
            <a:r>
              <a:rPr dirty="0" sz="2400" spc="-5">
                <a:latin typeface="Arial MT"/>
                <a:cs typeface="Arial MT"/>
              </a:rPr>
              <a:t>words 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similar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functionality,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differ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space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memory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was be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reserved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</a:t>
            </a:r>
            <a:r>
              <a:rPr dirty="0" spc="-10"/>
              <a:t> 2016</a:t>
            </a:r>
            <a:r>
              <a:rPr dirty="0" spc="-5"/>
              <a:t> Ahmed</a:t>
            </a:r>
            <a:r>
              <a:rPr dirty="0" spc="-30"/>
              <a:t> </a:t>
            </a:r>
            <a:r>
              <a:rPr dirty="0" spc="-5"/>
              <a:t>Ashraf Abdelmonem.</a:t>
            </a:r>
            <a:r>
              <a:rPr dirty="0" spc="-40"/>
              <a:t> </a:t>
            </a:r>
            <a:r>
              <a:rPr dirty="0" spc="-10"/>
              <a:t>All</a:t>
            </a:r>
            <a:r>
              <a:rPr dirty="0" spc="15"/>
              <a:t> </a:t>
            </a:r>
            <a:r>
              <a:rPr dirty="0" spc="-5"/>
              <a:t>rights</a:t>
            </a:r>
            <a:r>
              <a:rPr dirty="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1-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96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byte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795273"/>
            <a:ext cx="8438515" cy="51104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Byte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8-bit signed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two's </a:t>
            </a:r>
            <a:r>
              <a:rPr dirty="0" sz="2400" spc="-5">
                <a:latin typeface="Arial MT"/>
                <a:cs typeface="Arial MT"/>
              </a:rPr>
              <a:t>complement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  <a:tab pos="3944620" algn="l"/>
              </a:tabLst>
            </a:pPr>
            <a:r>
              <a:rPr dirty="0" sz="2400" spc="-5">
                <a:latin typeface="Arial MT"/>
                <a:cs typeface="Arial MT"/>
              </a:rPr>
              <a:t>Minimum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(-2^7)	=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128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 spc="-5">
                <a:latin typeface="Arial MT"/>
                <a:cs typeface="Arial MT"/>
              </a:rPr>
              <a:t>Maximum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 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(2^7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-1)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127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>
                <a:latin typeface="Arial MT"/>
                <a:cs typeface="Arial MT"/>
              </a:rPr>
              <a:t>Byte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-128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127 any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out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r>
              <a:rPr dirty="0" sz="2400" spc="-5">
                <a:latin typeface="Arial MT"/>
                <a:cs typeface="Arial MT"/>
              </a:rPr>
              <a:t> error</a:t>
            </a:r>
            <a:endParaRPr sz="2400">
              <a:latin typeface="Arial MT"/>
              <a:cs typeface="Arial MT"/>
            </a:endParaRPr>
          </a:p>
          <a:p>
            <a:pPr lvl="1" marL="5454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546100" algn="l"/>
              </a:tabLst>
            </a:pPr>
            <a:r>
              <a:rPr dirty="0" sz="2400">
                <a:latin typeface="Arial MT"/>
                <a:cs typeface="Arial MT"/>
              </a:rPr>
              <a:t>Byte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>
                <a:latin typeface="Arial MT"/>
                <a:cs typeface="Arial MT"/>
              </a:rPr>
              <a:t> to</a:t>
            </a:r>
            <a:r>
              <a:rPr dirty="0" sz="2400" spc="-5">
                <a:latin typeface="Arial MT"/>
                <a:cs typeface="Arial MT"/>
              </a:rPr>
              <a:t> save </a:t>
            </a:r>
            <a:r>
              <a:rPr dirty="0" sz="2400">
                <a:latin typeface="Arial MT"/>
                <a:cs typeface="Arial MT"/>
              </a:rPr>
              <a:t>space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large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arrays,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2020"/>
              </a:spcBef>
            </a:pPr>
            <a:r>
              <a:rPr dirty="0" sz="2400" spc="-5">
                <a:latin typeface="Arial MT"/>
                <a:cs typeface="Arial MT"/>
              </a:rPr>
              <a:t>mainly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place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integers, since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four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2014"/>
              </a:spcBef>
              <a:tabLst>
                <a:tab pos="1755139" algn="l"/>
              </a:tabLst>
            </a:pPr>
            <a:r>
              <a:rPr dirty="0" sz="2400" spc="-5">
                <a:latin typeface="Arial MT"/>
                <a:cs typeface="Arial MT"/>
              </a:rPr>
              <a:t>smaller	than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0"/>
              </a:spcBef>
              <a:buChar char="•"/>
              <a:tabLst>
                <a:tab pos="2032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5">
                <a:latin typeface="Arial MT"/>
                <a:cs typeface="Arial MT"/>
              </a:rPr>
              <a:t> don’t write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 the value </a:t>
            </a:r>
            <a:r>
              <a:rPr dirty="0" sz="2400" spc="-5">
                <a:latin typeface="Arial MT"/>
                <a:cs typeface="Arial MT"/>
              </a:rPr>
              <a:t>will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 spc="-10">
                <a:latin typeface="Arial MT"/>
                <a:cs typeface="Arial MT"/>
              </a:rPr>
              <a:t>Default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  <a:p>
            <a:pPr marL="202565" indent="-190500">
              <a:lnSpc>
                <a:spcPct val="100000"/>
              </a:lnSpc>
              <a:spcBef>
                <a:spcPts val="1445"/>
              </a:spcBef>
              <a:buChar char="•"/>
              <a:tabLst>
                <a:tab pos="203200" algn="l"/>
              </a:tabLst>
            </a:pPr>
            <a:r>
              <a:rPr dirty="0" sz="2400" spc="-10">
                <a:latin typeface="Arial MT"/>
                <a:cs typeface="Arial MT"/>
              </a:rPr>
              <a:t>example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byte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5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-5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Copyright 2004 Pearson Addison-Wesley</dc:creator>
  <dc:title>PowerPoint Presentation</dc:title>
  <dcterms:created xsi:type="dcterms:W3CDTF">2024-11-17T09:28:15Z</dcterms:created>
  <dcterms:modified xsi:type="dcterms:W3CDTF">2024-11-17T09:28:15Z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2024-11-17T00:00:00Z</vt:filetime>
  </property>
</Properties>
</file>