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48"/>
  </p:notesMasterIdLst>
  <p:sldIdLst>
    <p:sldId id="294" r:id="rId3"/>
    <p:sldId id="637" r:id="rId4"/>
    <p:sldId id="638" r:id="rId5"/>
    <p:sldId id="295" r:id="rId6"/>
    <p:sldId id="641" r:id="rId7"/>
    <p:sldId id="642" r:id="rId8"/>
    <p:sldId id="664" r:id="rId9"/>
    <p:sldId id="660" r:id="rId10"/>
    <p:sldId id="661" r:id="rId11"/>
    <p:sldId id="445" r:id="rId12"/>
    <p:sldId id="584" r:id="rId13"/>
    <p:sldId id="665" r:id="rId14"/>
    <p:sldId id="659" r:id="rId15"/>
    <p:sldId id="651" r:id="rId16"/>
    <p:sldId id="598" r:id="rId17"/>
    <p:sldId id="599" r:id="rId18"/>
    <p:sldId id="600" r:id="rId19"/>
    <p:sldId id="601" r:id="rId20"/>
    <p:sldId id="602" r:id="rId21"/>
    <p:sldId id="615" r:id="rId22"/>
    <p:sldId id="616" r:id="rId23"/>
    <p:sldId id="666" r:id="rId24"/>
    <p:sldId id="585" r:id="rId25"/>
    <p:sldId id="620" r:id="rId26"/>
    <p:sldId id="621" r:id="rId27"/>
    <p:sldId id="622" r:id="rId28"/>
    <p:sldId id="603" r:id="rId29"/>
    <p:sldId id="629" r:id="rId30"/>
    <p:sldId id="632" r:id="rId31"/>
    <p:sldId id="630" r:id="rId32"/>
    <p:sldId id="604" r:id="rId33"/>
    <p:sldId id="605" r:id="rId34"/>
    <p:sldId id="624" r:id="rId35"/>
    <p:sldId id="586" r:id="rId36"/>
    <p:sldId id="627" r:id="rId37"/>
    <p:sldId id="628" r:id="rId38"/>
    <p:sldId id="636" r:id="rId39"/>
    <p:sldId id="587" r:id="rId40"/>
    <p:sldId id="643" r:id="rId41"/>
    <p:sldId id="588" r:id="rId42"/>
    <p:sldId id="655" r:id="rId43"/>
    <p:sldId id="656" r:id="rId44"/>
    <p:sldId id="652" r:id="rId45"/>
    <p:sldId id="633" r:id="rId46"/>
    <p:sldId id="634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4C404"/>
    <a:srgbClr val="0000FF"/>
    <a:srgbClr val="82878C"/>
    <a:srgbClr val="F2F2F2"/>
    <a:srgbClr val="E4E4EC"/>
    <a:srgbClr val="DEDEDE"/>
    <a:srgbClr val="FAFAFC"/>
    <a:srgbClr val="54545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2" autoAdjust="0"/>
    <p:restoredTop sz="82645" autoAdjust="0"/>
  </p:normalViewPr>
  <p:slideViewPr>
    <p:cSldViewPr snapToGrid="0">
      <p:cViewPr>
        <p:scale>
          <a:sx n="83" d="100"/>
          <a:sy n="83" d="100"/>
        </p:scale>
        <p:origin x="-2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31T11:50:21.861" idx="13">
    <p:pos x="260" y="780"/>
    <p:text>イメージは、シェフ大泉のメニュー。
ドン！とアニメーションしたい。
フォントをいじれないか？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2-04T14:26:54.077" idx="20">
    <p:pos x="135" y="482"/>
    <p:text>背景をなんとかできないか？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7T15:38:06.594" idx="24">
    <p:pos x="1311" y="1157"/>
    <p:text>上３行はコメント行き＆口頭説明へ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7T15:38:06.594" idx="11">
    <p:pos x="1311" y="1157"/>
    <p:text>上３行はコメント行き＆口頭説明へ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7T15:38:06.594" idx="25">
    <p:pos x="1311" y="1157"/>
    <p:text>上３行はコメント行き＆口頭説明へ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E67B1-E584-4720-817D-DD5D20C3975D}" type="datetimeFigureOut">
              <a:rPr kumimoji="1" lang="ja-JP" altLang="en-US" smtClean="0"/>
              <a:t>18/02/04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A60-C776-4263-A2FB-8D245860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1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 smtClean="0">
                <a:latin typeface="+mn-ea"/>
                <a:ea typeface="+mn-ea"/>
                <a:cs typeface="HGPｺﾞｼｯｸE"/>
              </a:rPr>
              <a:t>プロダクトオーナー祭り</a:t>
            </a:r>
            <a:r>
              <a:rPr lang="en-US" altLang="ja-JP" sz="1200" b="1" dirty="0" smtClean="0">
                <a:latin typeface="+mn-ea"/>
                <a:ea typeface="+mn-ea"/>
                <a:cs typeface="HGPｺﾞｼｯｸE"/>
              </a:rPr>
              <a:t>2018 </a:t>
            </a:r>
            <a:r>
              <a:rPr lang="ja-JP" altLang="en-US" sz="1200" b="1" dirty="0" smtClean="0">
                <a:latin typeface="+mn-ea"/>
                <a:ea typeface="+mn-ea"/>
                <a:cs typeface="HGPｺﾞｼｯｸE"/>
              </a:rPr>
              <a:t>～世界を創るのは俺たちだ！～</a:t>
            </a: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/>
            </a:r>
            <a:br>
              <a:rPr kumimoji="1" lang="en-US" altLang="ja-JP" sz="1200" dirty="0" smtClean="0">
                <a:latin typeface="+mn-ea"/>
                <a:ea typeface="+mn-ea"/>
                <a:cs typeface="HGPｺﾞｼｯｸE"/>
              </a:rPr>
            </a:b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>https://</a:t>
            </a:r>
            <a:r>
              <a:rPr kumimoji="1" lang="en-US" altLang="ja-JP" sz="1200" dirty="0" err="1" smtClean="0">
                <a:latin typeface="+mn-ea"/>
                <a:ea typeface="+mn-ea"/>
                <a:cs typeface="HGPｺﾞｼｯｸE"/>
              </a:rPr>
              <a:t>postudy.doorkeeper.jp</a:t>
            </a: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>/events/64846</a:t>
            </a:r>
            <a:endParaRPr kumimoji="1" lang="ja-JP" altLang="en-US" sz="1200" dirty="0">
              <a:latin typeface="+mn-ea"/>
              <a:ea typeface="+mn-ea"/>
              <a:cs typeface="HGPｺﾞｼｯｸE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3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課題（何から手をつければ良いか分からない）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⭐️汎用＆言いたいこと</a:t>
            </a:r>
            <a:endParaRPr lang="en-US" altLang="ja-JP" dirty="0" smtClean="0"/>
          </a:p>
          <a:p>
            <a:r>
              <a:rPr lang="ja-JP" altLang="en-US" dirty="0" smtClean="0"/>
              <a:t>楽天技術研究所所長の森　正弥さんから教わった判断基準です。</a:t>
            </a:r>
            <a:endParaRPr lang="en-US" altLang="ja-JP" dirty="0" smtClean="0"/>
          </a:p>
          <a:p>
            <a:r>
              <a:rPr lang="ja-JP" altLang="en-US" dirty="0" smtClean="0"/>
              <a:t>これを具体的な数値で把握することで、分析精度の向上を期しました。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プロダクトを知ることは、</a:t>
            </a:r>
            <a:r>
              <a:rPr lang="en-US" altLang="ja-JP" dirty="0" smtClean="0"/>
              <a:t>TE</a:t>
            </a:r>
            <a:r>
              <a:rPr lang="ja-JP" altLang="en-US" dirty="0" smtClean="0"/>
              <a:t>・</a:t>
            </a:r>
            <a:r>
              <a:rPr lang="en-US" altLang="ja-JP" dirty="0" smtClean="0"/>
              <a:t>TEM</a:t>
            </a:r>
            <a:r>
              <a:rPr lang="ja-JP" altLang="en-US" dirty="0" smtClean="0"/>
              <a:t>の最初の仕事です。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>
                <a:solidFill>
                  <a:schemeClr val="tx2"/>
                </a:solidFill>
              </a:rPr>
              <a:t>「ミッション」という言葉は、「プロダクト企画」・「ソフトウェア開発プロジェクト」と置き換えていただいても問題ありません。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楽天技術研究所所長の森　正弥さんから教わった判断基準です。</a:t>
            </a:r>
            <a:endParaRPr lang="en-US" altLang="ja-JP" dirty="0" smtClean="0"/>
          </a:p>
          <a:p>
            <a:r>
              <a:rPr lang="ja-JP" altLang="en-US" dirty="0" smtClean="0"/>
              <a:t>これを具体的な数値で把握することで、分析精度の向上を期しました。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1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⭐️汎用＆言いたいこと</a:t>
            </a:r>
            <a:endParaRPr lang="en-US" altLang="ja-JP" dirty="0" smtClean="0"/>
          </a:p>
          <a:p>
            <a:r>
              <a:rPr lang="ja-JP" altLang="en-US" dirty="0" smtClean="0"/>
              <a:t>楽天技術研究所所長の森　正弥さんから教わった判断基準です。</a:t>
            </a:r>
            <a:endParaRPr lang="en-US" altLang="ja-JP" dirty="0" smtClean="0"/>
          </a:p>
          <a:p>
            <a:r>
              <a:rPr lang="ja-JP" altLang="en-US" dirty="0" smtClean="0"/>
              <a:t>これを具体的な数値で把握することで、分析精度の向上を期しました。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dirty="0" smtClean="0">
                <a:latin typeface="+mn-ea"/>
                <a:ea typeface="+mn-ea"/>
              </a:rPr>
              <a:t>・特に</a:t>
            </a:r>
            <a:r>
              <a:rPr lang="en-US" altLang="ja-JP" sz="1200" b="0" dirty="0" smtClean="0">
                <a:latin typeface="+mn-ea"/>
                <a:ea typeface="+mn-ea"/>
              </a:rPr>
              <a:t>Google</a:t>
            </a:r>
            <a:r>
              <a:rPr lang="ja-JP" altLang="en-US" sz="1200" b="0" dirty="0" smtClean="0">
                <a:latin typeface="+mn-ea"/>
                <a:ea typeface="+mn-ea"/>
              </a:rPr>
              <a:t>における役職の呼称。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dirty="0" smtClean="0">
                <a:latin typeface="+mn-ea"/>
                <a:ea typeface="+mn-ea"/>
              </a:rPr>
              <a:t>　</a:t>
            </a:r>
            <a:r>
              <a:rPr lang="ja-JP" altLang="en-US" sz="1200" b="0" dirty="0" smtClean="0">
                <a:latin typeface="+mn-ea"/>
                <a:ea typeface="+mn-ea"/>
              </a:rPr>
              <a:t>・</a:t>
            </a:r>
            <a:r>
              <a:rPr lang="en-US" altLang="ja-JP" sz="1200" b="0" dirty="0" smtClean="0">
                <a:latin typeface="+mn-ea"/>
                <a:ea typeface="+mn-ea"/>
              </a:rPr>
              <a:t>”Software Development Engineer in Test” (SDET) </a:t>
            </a:r>
            <a:r>
              <a:rPr lang="ja-JP" altLang="en-US" sz="1200" b="0" dirty="0" smtClean="0">
                <a:latin typeface="+mn-ea"/>
                <a:ea typeface="+mn-ea"/>
              </a:rPr>
              <a:t>と意味は同じ。（</a:t>
            </a:r>
            <a:r>
              <a:rPr lang="en-US" altLang="ja-JP" sz="1200" b="0" dirty="0" smtClean="0">
                <a:latin typeface="+mn-ea"/>
                <a:ea typeface="+mn-ea"/>
              </a:rPr>
              <a:t>Microsoft</a:t>
            </a:r>
            <a:r>
              <a:rPr lang="ja-JP" altLang="en-US" sz="1200" b="0" dirty="0" smtClean="0">
                <a:latin typeface="+mn-ea"/>
                <a:ea typeface="+mn-ea"/>
              </a:rPr>
              <a:t>・</a:t>
            </a:r>
            <a:r>
              <a:rPr lang="en-US" altLang="ja-JP" sz="1200" b="0" dirty="0" smtClean="0">
                <a:latin typeface="+mn-ea"/>
                <a:ea typeface="+mn-ea"/>
              </a:rPr>
              <a:t>Amazon</a:t>
            </a:r>
            <a:r>
              <a:rPr lang="ja-JP" altLang="en-US" sz="1200" b="0" dirty="0" smtClean="0">
                <a:latin typeface="+mn-ea"/>
                <a:ea typeface="+mn-ea"/>
              </a:rPr>
              <a:t>・</a:t>
            </a:r>
            <a:r>
              <a:rPr lang="en-US" altLang="ja-JP" sz="1200" b="0" dirty="0" smtClean="0">
                <a:latin typeface="+mn-ea"/>
                <a:ea typeface="+mn-ea"/>
              </a:rPr>
              <a:t>Apple</a:t>
            </a:r>
            <a:r>
              <a:rPr lang="ja-JP" altLang="en-US" sz="1200" b="0" dirty="0" smtClean="0">
                <a:latin typeface="+mn-ea"/>
                <a:ea typeface="+mn-ea"/>
              </a:rPr>
              <a:t>）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dirty="0" smtClean="0">
                <a:latin typeface="+mn-ea"/>
                <a:ea typeface="+mn-ea"/>
              </a:rPr>
              <a:t>　</a:t>
            </a:r>
            <a:r>
              <a:rPr kumimoji="1" lang="ja-JP" altLang="en-US" sz="1200" b="0" dirty="0" smtClean="0">
                <a:latin typeface="+mn-ea"/>
                <a:ea typeface="+mn-ea"/>
              </a:rPr>
              <a:t>・</a:t>
            </a:r>
            <a:r>
              <a:rPr kumimoji="1" lang="ja-JP" altLang="en-US" sz="1200" b="0" dirty="0" smtClean="0">
                <a:latin typeface="+mn-ea"/>
                <a:ea typeface="+mn-ea"/>
              </a:rPr>
              <a:t>日本</a:t>
            </a:r>
            <a:r>
              <a:rPr kumimoji="1" lang="ja-JP" altLang="en-US" sz="1200" b="0" dirty="0" smtClean="0">
                <a:latin typeface="+mn-ea"/>
                <a:ea typeface="+mn-ea"/>
              </a:rPr>
              <a:t>では、</a:t>
            </a:r>
            <a:r>
              <a:rPr kumimoji="1" lang="en-US" altLang="ja-JP" sz="1200" b="0" dirty="0" err="1" smtClean="0">
                <a:latin typeface="+mn-ea"/>
                <a:ea typeface="+mn-ea"/>
              </a:rPr>
              <a:t>DeNA</a:t>
            </a:r>
            <a:r>
              <a:rPr kumimoji="1" lang="ja-JP" altLang="en-US" sz="1200" b="0" dirty="0" smtClean="0">
                <a:latin typeface="+mn-ea"/>
                <a:ea typeface="+mn-ea"/>
              </a:rPr>
              <a:t>やメルカリ</a:t>
            </a:r>
            <a:r>
              <a:rPr kumimoji="1" lang="ja-JP" altLang="en-US" sz="1200" b="0" dirty="0" smtClean="0">
                <a:latin typeface="+mn-ea"/>
                <a:ea typeface="+mn-ea"/>
              </a:rPr>
              <a:t>など</a:t>
            </a:r>
            <a:r>
              <a:rPr kumimoji="1" lang="ja-JP" altLang="en-US" sz="1200" b="0" dirty="0" smtClean="0">
                <a:latin typeface="+mn-ea"/>
                <a:ea typeface="+mn-ea"/>
              </a:rPr>
              <a:t>で</a:t>
            </a:r>
            <a:r>
              <a:rPr kumimoji="1" lang="ja-JP" altLang="en-US" sz="1200" b="0" dirty="0" smtClean="0">
                <a:latin typeface="+mn-ea"/>
                <a:ea typeface="+mn-ea"/>
              </a:rPr>
              <a:t>採用されている。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dirty="0" smtClean="0">
                <a:latin typeface="+mn-ea"/>
                <a:ea typeface="+mn-ea"/>
              </a:rPr>
              <a:t>・後工程で</a:t>
            </a:r>
            <a:r>
              <a:rPr kumimoji="1" lang="ja-JP" altLang="en-US" sz="1200" b="0" dirty="0" smtClean="0">
                <a:latin typeface="+mn-ea"/>
                <a:ea typeface="+mn-ea"/>
              </a:rPr>
              <a:t>手動</a:t>
            </a:r>
            <a:r>
              <a:rPr kumimoji="1" lang="ja-JP" altLang="en-US" sz="1200" b="0" dirty="0" smtClean="0">
                <a:latin typeface="+mn-ea"/>
                <a:ea typeface="+mn-ea"/>
              </a:rPr>
              <a:t>テストを行う</a:t>
            </a:r>
            <a:r>
              <a:rPr kumimoji="1" lang="en-US" altLang="ja-JP" sz="1200" b="0" dirty="0" smtClean="0">
                <a:latin typeface="+mn-ea"/>
                <a:ea typeface="+mn-ea"/>
              </a:rPr>
              <a:t>QA</a:t>
            </a:r>
            <a:r>
              <a:rPr kumimoji="1" lang="ja-JP" altLang="en-US" sz="1200" b="0" dirty="0" smtClean="0">
                <a:latin typeface="+mn-ea"/>
                <a:ea typeface="+mn-ea"/>
              </a:rPr>
              <a:t>とは異なり、開発者と一緒に</a:t>
            </a:r>
            <a:r>
              <a:rPr kumimoji="1" lang="ja-JP" altLang="en-US" sz="1200" b="0" dirty="0" smtClean="0">
                <a:latin typeface="+mn-ea"/>
                <a:ea typeface="+mn-ea"/>
              </a:rPr>
              <a:t>働きながら上述の業務を行うことが特徴。</a:t>
            </a:r>
            <a:endParaRPr kumimoji="1" lang="en-US" altLang="ja-JP" sz="1200" b="0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solidFill>
                <a:schemeClr val="tx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 smtClean="0">
                <a:latin typeface="+mn-ea"/>
                <a:ea typeface="+mn-ea"/>
              </a:rPr>
              <a:t>アジャイルコーチとしてのこれまでの知識・経験を、具体的にどのように活用していったのかを、事例をベースに紹介していきます。</a:t>
            </a:r>
            <a:endParaRPr kumimoji="1" lang="ja-JP" altLang="en-US" sz="12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2BCCDA-7B63-404C-A04A-C54649811EC9}" type="datetime4">
              <a:rPr lang="ja-JP" altLang="en-US" smtClean="0"/>
              <a:pPr/>
              <a:t>2018年 2月 4日 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7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840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78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rgbClr val="44C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35635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46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chemeClr val="tx2"/>
          </a:solidFill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41452E-60C8-4FD8-95AF-A908062DC191}" type="datetime4">
              <a:rPr lang="ja-JP" altLang="en-US" smtClean="0"/>
              <a:pPr/>
              <a:t>2018年 2月 4日 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13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 smtClean="0"/>
          </a:p>
        </p:txBody>
      </p:sp>
      <p:sp>
        <p:nvSpPr>
          <p:cNvPr id="1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786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207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6356351"/>
          </a:xfrm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6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4" y="6356350"/>
            <a:ext cx="720000" cy="35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6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18/02/04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5" y="6316165"/>
            <a:ext cx="461089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7711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8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geyahhoo" TargetMode="External"/><Relationship Id="rId4" Type="http://schemas.openxmlformats.org/officeDocument/2006/relationships/hyperlink" Target="https://2016.scrumgatheringtokyo.org/index.html" TargetMode="External"/><Relationship Id="rId5" Type="http://schemas.openxmlformats.org/officeDocument/2006/relationships/hyperlink" Target="https://2017.scrumgatheringtokyo.org/index.html" TargetMode="External"/><Relationship Id="rId6" Type="http://schemas.openxmlformats.org/officeDocument/2006/relationships/hyperlink" Target="https://www.agilealliance.org/wp-content/uploads/2015/12/ExperienceReport.2014.Ito_.pdf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comments" Target="../comments/commen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dp/0321803027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en.wikipedia.org/wiki/Software_Development_Engineer_in_Tes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sz="32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伊藤　宏幸</a:t>
            </a:r>
            <a:endParaRPr kumimoji="1" lang="ja-JP" altLang="en-US" sz="32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7"/>
            <a:ext cx="9144000" cy="527959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An</a:t>
            </a:r>
            <a:r>
              <a:rPr lang="ja-JP" altLang="en-US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Agile</a:t>
            </a:r>
            <a:r>
              <a:rPr lang="ja-JP" altLang="en-US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W</a:t>
            </a: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ay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As an SET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At LINE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kumimoji="1" lang="ja-JP" altLang="en-US" sz="4000" b="1" i="1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4E1-CD1B-4039-BEF8-E796808036C6}" type="datetime4">
              <a:rPr lang="ja-JP" altLang="en-US" smtClean="0"/>
              <a:t>2018年 2月 4日 </a:t>
            </a:fld>
            <a:endParaRPr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5285334"/>
            <a:ext cx="9144000" cy="49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02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17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日</a:t>
            </a:r>
            <a:endParaRPr lang="ja-JP" altLang="en-US" sz="2800" b="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4406608"/>
            <a:ext cx="91440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~</a:t>
            </a:r>
            <a:r>
              <a:rPr lang="ja-JP" altLang="en-US" sz="4800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プロダクトオーナーシップ編</a:t>
            </a:r>
            <a:r>
              <a:rPr lang="en-US" altLang="ja-JP" sz="4800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~</a:t>
            </a:r>
            <a:endParaRPr lang="ja-JP" altLang="en-US" sz="4800" dirty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6213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アジェンダ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98777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671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FF0000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kumimoji="1"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↓</a:t>
            </a:r>
            <a:r>
              <a:rPr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↓↓</a:t>
            </a:r>
            <a:endParaRPr lang="ja-JP" altLang="en-US" sz="72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14545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  <a:ln>
            <a:noFill/>
          </a:ln>
        </p:spPr>
        <p:txBody>
          <a:bodyPr/>
          <a:lstStyle/>
          <a:p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の課題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関係者間で、課題の共通認識が出来上がっていなかった。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解決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したい課題はあるが、それを言語化できていなかった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課題の解決方法も見えず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20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解決自体をリード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する人間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も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いなかった。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そもそも</a:t>
            </a:r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して働いている人がまだいなかった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46179" lvl="2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成功の後に組織化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することとなっていた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3482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ビジネスの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KPI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一連の情報収集・分析は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下記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「仕事の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KPI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観点に基づき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実施した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売上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利益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従業員満足度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50915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初めに注目した課題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21600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32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「テスト自動化で何かをする人</a:t>
            </a:r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endParaRPr lang="en-US" altLang="ja-JP" sz="3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程度でしか認識</a:t>
            </a:r>
            <a:r>
              <a:rPr lang="ja-JP" altLang="en-US" sz="32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を言語化</a:t>
            </a:r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できておらず、</a:t>
            </a:r>
            <a:endParaRPr lang="en-US" altLang="ja-JP" sz="3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32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の定義が揺れていた</a:t>
            </a:r>
            <a:r>
              <a:rPr lang="ja-JP" altLang="en-US" sz="32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628046" y="3855474"/>
            <a:ext cx="7886700" cy="2160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74" algn="ctr"/>
            <a:r>
              <a:rPr lang="ja-JP" altLang="en-US" sz="32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何をやれば良いのか分からない。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040984" y="3688786"/>
            <a:ext cx="1080000" cy="900000"/>
          </a:xfrm>
          <a:prstGeom prst="downArrow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390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何を為すべきなのかを見つけ出し</a:t>
            </a: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それ</a:t>
            </a: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をもとに</a:t>
            </a:r>
            <a:r>
              <a:rPr lang="en-US" altLang="ja-JP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の役割と責務</a:t>
            </a: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endParaRPr lang="en-US" altLang="ja-JP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定義</a:t>
            </a:r>
            <a:r>
              <a:rPr lang="ja-JP" altLang="en-US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し実践すれば良いと考えた。</a:t>
            </a:r>
            <a:endParaRPr lang="en-US" altLang="ja-JP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やるべきこと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1027113" lvl="1" indent="-5143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現状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の把握および課題の発見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言語化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上記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を解決する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ための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施策および目標案の策定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上記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を役員・マネージャー陣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に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提案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し合意を得ること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400" dirty="0" smtClean="0">
                <a:latin typeface="ヒラギノ角ゴ ProN W6"/>
                <a:ea typeface="ヒラギノ角ゴ ProN W6"/>
                <a:cs typeface="ヒラギノ角ゴ ProN W6"/>
              </a:rPr>
              <a:t>プロダクトオーナーシップの応用</a:t>
            </a:r>
            <a:endParaRPr kumimoji="1" lang="ja-JP" altLang="en-US" sz="44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プロダクトで解決すべき課題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発見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明確化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の目的と全体像の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策定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ビジネス系ステークホルダー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合意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取り付け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プロダクトバックログの決定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と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優先順位付け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855663" lvl="1" indent="-3429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初期リリース計画の策定と実施</a:t>
            </a: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398" y="4662694"/>
            <a:ext cx="1687602" cy="16904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実際にやったこと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1027113" lvl="1" indent="-514350">
              <a:buFont typeface="+mj-lt"/>
              <a:buAutoNum type="arabicPeriod"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Talk-server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」（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コア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バックエンドサービス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）の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解析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各サービス・プロダクト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報告の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分析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社内の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・テスト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自動化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エンジニア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からの情報収集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今回のテーマ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アジャイルの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知識・経験を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活用した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ミッション遂行方法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24976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判断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基準：仕事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KPI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一連の情報収集・分析は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下記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「仕事の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KPI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観点に基づき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実施した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売上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利益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従業員満足度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Talk-server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」の解析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6892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FF0000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kumimoji="1"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↑</a:t>
            </a:r>
            <a:r>
              <a:rPr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↑↑</a:t>
            </a:r>
            <a:endParaRPr lang="ja-JP" altLang="en-US" sz="72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6078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5935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次の課題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21600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何を為すべきかは分かった。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Why &amp; What</a:t>
            </a:r>
            <a:r>
              <a:rPr lang="ja-JP" altLang="en-US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628046" y="3855474"/>
            <a:ext cx="7886700" cy="2160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74" algn="ctr"/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どう解決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す</a:t>
            </a:r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べきか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が</a:t>
            </a:r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分からない！</a:t>
            </a:r>
            <a:endParaRPr lang="en-US" altLang="ja-JP" sz="40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How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040984" y="3459301"/>
            <a:ext cx="1080000" cy="900000"/>
          </a:xfrm>
          <a:prstGeom prst="downArrow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917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3399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-512763" algn="ctr">
              <a:buNone/>
            </a:pPr>
            <a:r>
              <a:rPr lang="en-US" altLang="ja-JP" sz="4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XP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活用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した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512763" algn="ctr">
              <a:buNone/>
            </a:pP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高速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な学習の仕組みの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構築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5735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ja-JP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1)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pt-BR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pt-BR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前提</a:t>
            </a:r>
            <a:r>
              <a:rPr lang="pt-BR" altLang="ja-JP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</a:p>
          <a:p>
            <a:pPr marL="969963" lvl="1" indent="-457200"/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入社後すぐに成果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を出す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ために、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把握の迅速化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が必要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仕様書や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Wiki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は重要だが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情報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が最新でない可能性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がある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である以上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自動化を活用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したい。</a:t>
            </a:r>
            <a:endParaRPr lang="pt-BR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(2)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テストスクリプト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で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知りたい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ところを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動かす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3200" dirty="0" err="1" smtClean="0">
                <a:latin typeface="ヒラギノ角ゴ ProN W6"/>
                <a:ea typeface="ヒラギノ角ゴ ProN W6"/>
                <a:cs typeface="ヒラギノ角ゴ ProN W6"/>
              </a:rPr>
              <a:t>ests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3200" dirty="0" err="1" smtClean="0">
                <a:latin typeface="ヒラギノ角ゴ ProN W6"/>
                <a:ea typeface="ヒラギノ角ゴ ProN W6"/>
                <a:cs typeface="ヒラギノ角ゴ ProN W6"/>
              </a:rPr>
              <a:t>hould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help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us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understand</a:t>
            </a:r>
          </a:p>
          <a:p>
            <a:pPr marL="512763" lvl="1" indent="0">
              <a:buNone/>
            </a:pPr>
            <a:r>
              <a:rPr kumimoji="1" lang="ja-JP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kumimoji="1"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he</a:t>
            </a:r>
            <a:r>
              <a:rPr kumimoji="1"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SUT.</a:t>
            </a:r>
          </a:p>
        </p:txBody>
      </p:sp>
    </p:spTree>
    <p:extLst>
      <p:ext uri="{BB962C8B-B14F-4D97-AF65-F5344CB8AC3E}">
        <p14:creationId xmlns:p14="http://schemas.microsoft.com/office/powerpoint/2010/main" val="224440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(3)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テストスクリプト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は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安全にシステムを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壊せる」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D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o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Not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Harm</a:t>
            </a:r>
          </a:p>
          <a:p>
            <a:pPr marL="512763" lvl="1" indent="0">
              <a:buNone/>
            </a:pPr>
            <a:r>
              <a:rPr kumimoji="1" lang="ja-JP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kumimoji="1" lang="en-US" altLang="ja-JP" sz="3200" dirty="0" err="1" smtClean="0">
                <a:latin typeface="ヒラギノ角ゴ ProN W6"/>
                <a:ea typeface="ヒラギノ角ゴ ProN W6"/>
                <a:cs typeface="ヒラギノ角ゴ ProN W6"/>
              </a:rPr>
              <a:t>asy</a:t>
            </a:r>
            <a:r>
              <a:rPr kumimoji="1"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to</a:t>
            </a:r>
            <a:r>
              <a:rPr kumimoji="1"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8609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裏テーマ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では実際に</a:t>
            </a:r>
            <a:endParaRPr lang="en-US" altLang="ja-JP" sz="60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どのような取組を</a:t>
            </a:r>
            <a:r>
              <a:rPr lang="en-US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行っているか？</a:t>
            </a:r>
            <a:endParaRPr lang="en-US" altLang="ja-JP" sz="60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88" y="2285781"/>
            <a:ext cx="1143000" cy="114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5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(4)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24440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開発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チームの特性の把握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チーム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の障害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対応能力の把握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上述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の実態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から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ja-JP" altLang="en-US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成功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のイメージ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が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すぐ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に具体的にできたことがすべて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自身のこれまでのアジャイルの知識・経験を駆使して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この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新しい役割・組織を作り上げて会社に貢献すると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いう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チャレンジ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に魅力を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感じた。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390525">
              <a:buNone/>
            </a:pP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過去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にテスト自動化・</a:t>
            </a:r>
            <a:r>
              <a:rPr lang="en-US" altLang="ja-JP" sz="2000" dirty="0">
                <a:latin typeface="ヒラギノ角ゴ ProN W6"/>
                <a:ea typeface="ヒラギノ角ゴ ProN W6"/>
                <a:cs typeface="ヒラギノ角ゴ ProN W6"/>
              </a:rPr>
              <a:t>DevOps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を活用してビジネスを成功させてきた経験・実績があるため、成功する自信があった</a:t>
            </a:r>
            <a:r>
              <a:rPr lang="ja-JP" altLang="en-US" sz="20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000" dirty="0" smtClean="0">
                <a:latin typeface="ヒラギノ角ゴ ProN W6"/>
                <a:ea typeface="ヒラギノ角ゴ ProN W6"/>
                <a:cs typeface="ヒラギノ角ゴ ProN W6"/>
              </a:rPr>
              <a:t>LINE 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というグローバルかつ多くの人々の生活インフラとなっているサービスに、自身が</a:t>
            </a:r>
            <a:r>
              <a:rPr lang="ja-JP" altLang="en-US" sz="20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「インパクトを与えたい」</a:t>
            </a:r>
            <a:r>
              <a:rPr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と思った。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8102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次の課題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ja-JP" altLang="en-US" sz="6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施策を</a:t>
            </a:r>
            <a:r>
              <a:rPr lang="ja-JP" altLang="en-US" sz="6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より</a:t>
            </a:r>
            <a:endParaRPr lang="en-US" altLang="ja-JP" sz="60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lang="ja-JP" altLang="en-US" sz="6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6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劇的」にしたい</a:t>
            </a:r>
            <a:r>
              <a:rPr lang="ja-JP" altLang="en-US" sz="6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6000" b="1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823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EB9D00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5354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-512763" algn="ctr">
              <a:buNone/>
            </a:pPr>
            <a:r>
              <a:rPr lang="en-US" altLang="ja-JP" sz="4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XP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活用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した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512763" algn="ctr">
              <a:buNone/>
            </a:pP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高速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な学習の仕組みの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構築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31332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病気は施策を止める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まだ浸透するまでには至っていない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98462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35524" y="1162762"/>
            <a:ext cx="5517766" cy="356530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defTabSz="28575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4000" b="0" kern="0" dirty="0" smtClean="0">
                <a:solidFill>
                  <a:schemeClr val="accent6"/>
                </a:solidFill>
                <a:latin typeface="ヒラギノ角ゴ ProN W6"/>
                <a:ea typeface="ヒラギノ角ゴ ProN W6"/>
                <a:cs typeface="ヒラギノ角ゴ ProN W6"/>
                <a:hlinkClick r:id="rId3"/>
              </a:rPr>
              <a:t>@</a:t>
            </a:r>
            <a:r>
              <a:rPr lang="en-US" altLang="ja-JP" sz="4000" b="0" kern="0" dirty="0" smtClean="0">
                <a:solidFill>
                  <a:schemeClr val="accent6"/>
                </a:solidFill>
                <a:latin typeface="ヒラギノ角ゴ ProN W6"/>
                <a:ea typeface="ヒラギノ角ゴ ProN W6"/>
                <a:cs typeface="ヒラギノ角ゴ ProN W6"/>
                <a:hlinkClick r:id="rId3"/>
              </a:rPr>
              <a:t>hageyahhoo</a:t>
            </a:r>
            <a:endParaRPr lang="en-US" altLang="ja-JP" sz="4000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l" defTabSz="28575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株式</a:t>
            </a:r>
            <a:r>
              <a:rPr lang="ja-JP" altLang="en-US" kern="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会社初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4"/>
              </a:rPr>
              <a:t>RSGT2016</a:t>
            </a:r>
            <a:r>
              <a:rPr lang="en-US" altLang="ja-JP" b="0" kern="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5"/>
              </a:rPr>
              <a:t>17</a:t>
            </a:r>
            <a:r>
              <a:rPr lang="ja-JP" altLang="en-US" b="0" kern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6"/>
              </a:rPr>
              <a:t>Agile2014</a:t>
            </a:r>
            <a:r>
              <a:rPr lang="ja-JP" altLang="en-US" b="0" kern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98" y="1415416"/>
            <a:ext cx="3048000" cy="3048000"/>
          </a:xfrm>
          <a:prstGeom prst="rect">
            <a:avLst/>
          </a:prstGeom>
          <a:ln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075" y="4237955"/>
            <a:ext cx="2574139" cy="2574139"/>
          </a:xfrm>
          <a:prstGeom prst="rect">
            <a:avLst/>
          </a:prstGeom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028" y="4237955"/>
            <a:ext cx="2569856" cy="2574139"/>
          </a:xfrm>
          <a:prstGeom prst="rect">
            <a:avLst/>
          </a:prstGeom>
          <a:ln>
            <a:noFill/>
          </a:ln>
        </p:spPr>
      </p:pic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伊藤　宏幸（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The HIRO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832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私の行動指針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テスト自動化で、いかに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のビジネスに貢献するか？</a:t>
            </a:r>
            <a:endParaRPr lang="en-US" altLang="ja-JP" sz="4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1298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ビジネスの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KPI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一連の情報収集・分析は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下記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「仕事の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KPI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観点に基づき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実施した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売上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利益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従業員満足度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8436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皆さんにお伝えしたいこと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アジャイルの知識・経験は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新しい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チャレンジを行う上で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非常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に強力な武器となり得ること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テスト自動化を活用することで、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開発にビジネスの血を通わせること</a:t>
            </a: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重要性。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およびテスト自動化に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関する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施策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勘所。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20225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基本情報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44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51737"/>
              </p:ext>
            </p:extLst>
          </p:nvPr>
        </p:nvGraphicFramePr>
        <p:xfrm>
          <a:off x="628650" y="1689095"/>
          <a:ext cx="7886700" cy="375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943350"/>
                <a:gridCol w="3943350"/>
              </a:tblGrid>
              <a:tr h="626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項目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詳細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C404"/>
                    </a:solidFill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期間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8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/7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（月）</a:t>
                      </a:r>
                      <a:r>
                        <a:rPr kumimoji="1" lang="en-US" altLang="ja-JP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- 8/11</a:t>
                      </a:r>
                      <a:r>
                        <a:rPr kumimoji="1" lang="ja-JP" altLang="en-US" sz="2400" b="0" i="0" dirty="0" smtClean="0"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（金）</a:t>
                      </a:r>
                      <a:endParaRPr kumimoji="1" lang="ja-JP" altLang="en-US" sz="2400" b="0" i="0" dirty="0"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セッション数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274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-13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・セッションのジャンル数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（昨年比</a:t>
                      </a:r>
                      <a:r>
                        <a:rPr kumimoji="1" lang="en-US" altLang="ja-JP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 +1</a:t>
                      </a:r>
                      <a:r>
                        <a:rPr kumimoji="1" lang="ja-JP" altLang="en-US" sz="2400" b="0" i="0" dirty="0" smtClean="0">
                          <a:solidFill>
                            <a:srgbClr val="44C404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）</a:t>
                      </a:r>
                      <a:endParaRPr kumimoji="1" lang="ja-JP" altLang="en-US" sz="2400" b="0" i="0" dirty="0">
                        <a:solidFill>
                          <a:srgbClr val="44C404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・最大同時並行トラック数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chemeClr val="tx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19</a:t>
                      </a:r>
                      <a:endParaRPr kumimoji="1" lang="ja-JP" altLang="en-US" sz="2400" b="0" i="0" dirty="0">
                        <a:solidFill>
                          <a:schemeClr val="tx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400">
                <a:tc>
                  <a:txBody>
                    <a:bodyPr/>
                    <a:lstStyle/>
                    <a:p>
                      <a:r>
                        <a:rPr kumimoji="1" lang="ja-JP" altLang="en-US" sz="2400" b="0" i="0" dirty="0" smtClean="0">
                          <a:solidFill>
                            <a:schemeClr val="bg1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参加者数（国籍）</a:t>
                      </a:r>
                      <a:endParaRPr kumimoji="1" lang="ja-JP" altLang="en-US" sz="2400" b="0" i="0" dirty="0">
                        <a:solidFill>
                          <a:schemeClr val="bg1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2,500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名（</a:t>
                      </a:r>
                      <a:r>
                        <a:rPr kumimoji="1" lang="en-US" altLang="ja-JP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40</a:t>
                      </a:r>
                      <a:r>
                        <a:rPr kumimoji="1" lang="ja-JP" altLang="en-US" sz="2400" b="0" i="0" dirty="0" smtClean="0">
                          <a:solidFill>
                            <a:srgbClr val="595959"/>
                          </a:solidFill>
                          <a:latin typeface="ヒラギノ角ゴ ProN W6"/>
                          <a:ea typeface="ヒラギノ角ゴ ProN W6"/>
                          <a:cs typeface="ヒラギノ角ゴ ProN W6"/>
                        </a:rPr>
                        <a:t>か国以上）</a:t>
                      </a:r>
                      <a:endParaRPr kumimoji="1" lang="en-US" altLang="ja-JP" sz="2400" b="0" i="0" dirty="0" smtClean="0">
                        <a:solidFill>
                          <a:srgbClr val="595959"/>
                        </a:solidFill>
                        <a:latin typeface="ヒラギノ角ゴ ProN W6"/>
                        <a:ea typeface="ヒラギノ角ゴ ProN W6"/>
                        <a:cs typeface="ヒラギノ角ゴ ProN W6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38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参考資料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ln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今回の話題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を含む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最新の著書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71500" indent="-571500">
              <a:buFont typeface="Arial"/>
              <a:buChar char="•"/>
            </a:pP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日本語訳が</a:t>
            </a:r>
            <a: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kumimoji="1"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017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9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月に</a:t>
            </a:r>
            <a:r>
              <a:rPr kumimoji="1"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発売</a:t>
            </a:r>
            <a:endParaRPr kumimoji="1"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 descr="IMG_073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3" y="1175461"/>
            <a:ext cx="3683354" cy="4911139"/>
          </a:xfrm>
          <a:prstGeom prst="rect">
            <a:avLst/>
          </a:prstGeom>
          <a:ln>
            <a:solidFill>
              <a:srgbClr val="161616"/>
            </a:solidFill>
          </a:ln>
        </p:spPr>
      </p:pic>
    </p:spTree>
    <p:extLst>
      <p:ext uri="{BB962C8B-B14F-4D97-AF65-F5344CB8AC3E}">
        <p14:creationId xmlns:p14="http://schemas.microsoft.com/office/powerpoint/2010/main" val="252909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ja-JP" altLang="en-US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背景</a:t>
            </a:r>
            <a:endParaRPr lang="en-US" altLang="ja-JP" sz="7200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kumimoji="1" lang="ja-JP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B</a:t>
            </a:r>
            <a:r>
              <a:rPr kumimoji="1" lang="en-US" altLang="ja-JP" sz="7200" dirty="0" err="1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ackground</a:t>
            </a:r>
            <a:endParaRPr kumimoji="1" lang="ja-JP" altLang="en-US" sz="72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23813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私に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任されたミッション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en-US" altLang="ja-JP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部隊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の立ち上げ</a:t>
            </a:r>
            <a:endParaRPr lang="en-US" altLang="ja-JP" sz="60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および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の推進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41" y="1811498"/>
            <a:ext cx="1143000" cy="114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66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とは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marL="512763" lvl="1" indent="0" algn="ctr">
              <a:buNone/>
            </a:pP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oftware </a:t>
            </a: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ngineer in </a:t>
            </a: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est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927657"/>
            <a:ext cx="2448090" cy="3167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3075414" y="2922205"/>
            <a:ext cx="5439936" cy="31732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>
              <a:buNone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簡潔に説明すると：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テスト自動化エンジニア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テスター兼デベロッパー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テスト自動化の仕組みを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構築しつつ、それをもとに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プロセス改善も行う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800" u="sng" dirty="0" smtClean="0">
                <a:latin typeface="ヒラギノ角ゴ ProN W6"/>
                <a:ea typeface="ヒラギノ角ゴ ProN W6"/>
                <a:cs typeface="ヒラギノ角ゴ ProN W6"/>
                <a:hlinkClick r:id="rId5"/>
              </a:rPr>
              <a:t>Wikipedia</a:t>
            </a:r>
            <a:endParaRPr lang="en-US" altLang="ja-JP" sz="2800" u="sng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36342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何を為すべきかが分からなかった</a:t>
            </a:r>
            <a:endParaRPr lang="ja-JP" altLang="en-US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46382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幅広い</a:t>
            </a:r>
            <a:r>
              <a:rPr lang="ja-JP" altLang="en-US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関係者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の支持・協力が必要だった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31636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テスト対象システムの詳細を知らなかった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50" y="50695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新入社員が変革をリードするための環境づくり。</a:t>
            </a:r>
            <a:endParaRPr lang="en-US" altLang="ja-JP" sz="24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8045" y="35949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当時は新入社員で、知識が必要でした。</a:t>
            </a:r>
            <a:endParaRPr lang="ja-JP" altLang="en-US" sz="24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8650" y="21203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関係者間で、責務・課題認識にズレ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混乱があった。</a:t>
            </a:r>
            <a:endParaRPr lang="ja-JP" altLang="en-US" sz="24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遭遇した課題</a:t>
            </a:r>
            <a:r>
              <a:rPr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kumimoji="1" lang="en-US" altLang="ja-JP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Challenge</a:t>
            </a:r>
            <a:r>
              <a:rPr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solidFill>
                <a:srgbClr val="0000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7695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9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50" y="50695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定期的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8045" y="35949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トライアル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8650" y="21203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何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r>
              <a:rPr kumimoji="1"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kumimoji="1" lang="en-US" altLang="ja-JP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Solution</a:t>
            </a:r>
            <a:r>
              <a:rPr kumimoji="1"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solidFill>
                <a:srgbClr val="0000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何を為すべきかが分からなかった</a:t>
            </a:r>
            <a:endParaRPr lang="ja-JP" altLang="en-US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650" y="46382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幅広い</a:t>
            </a:r>
            <a:r>
              <a:rPr lang="ja-JP" altLang="en-US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関係者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の支持・協力が必要だった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8045" y="31636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テスト対象システムの詳細を知らなかった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62115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テーマ">
  <a:themeElements>
    <a:clrScheme name="ユーザー設定 6">
      <a:dk1>
        <a:srgbClr val="595959"/>
      </a:dk1>
      <a:lt1>
        <a:srgbClr val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E50012"/>
      </a:accent5>
      <a:accent6>
        <a:srgbClr val="FF7C80"/>
      </a:accent6>
      <a:hlink>
        <a:srgbClr val="0000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FF0000"/>
          </a:solidFill>
        </a:ln>
      </a:spPr>
      <a:bodyPr anchor="ctr" anchorCtr="0">
        <a:noAutofit/>
      </a:bodyPr>
      <a:lstStyle>
        <a:defPPr algn="l">
          <a:defRPr sz="1800" b="0" dirty="0" smtClean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プレゼンテーション5" id="{635F5DAF-CAC2-7442-AA3A-C2EB436D7EA4}" vid="{EDE04049-9C0B-7A42-88BF-C34543A26365}"/>
    </a:ext>
  </a:extLst>
</a:theme>
</file>

<file path=ppt/theme/theme2.xml><?xml version="1.0" encoding="utf-8"?>
<a:theme xmlns:a="http://schemas.openxmlformats.org/drawingml/2006/main" name="1_Office テーマ">
  <a:themeElements>
    <a:clrScheme name="資料作成用">
      <a:dk1>
        <a:srgbClr val="595959"/>
      </a:dk1>
      <a:lt1>
        <a:sysClr val="window" lastClr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595959"/>
      </a:accent5>
      <a:accent6>
        <a:srgbClr val="FF7C80"/>
      </a:accent6>
      <a:hlink>
        <a:srgbClr val="FFFF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4800" dirty="0" smtClean="0">
            <a:solidFill>
              <a:srgbClr val="595959"/>
            </a:solidFill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プレゼンテーション5" id="{635F5DAF-CAC2-7442-AA3A-C2EB436D7EA4}" vid="{A7687B34-BA34-1C4A-8369-B92120B45902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macテンプレート4_3</Template>
  <TotalTime>1781</TotalTime>
  <Words>1724</Words>
  <Application>Microsoft Macintosh PowerPoint</Application>
  <PresentationFormat>画面に合わせる (4:3)</PresentationFormat>
  <Paragraphs>392</Paragraphs>
  <Slides>45</Slides>
  <Notes>43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45</vt:i4>
      </vt:variant>
    </vt:vector>
  </HeadingPairs>
  <TitlesOfParts>
    <vt:vector size="47" baseType="lpstr">
      <vt:lpstr>Office テーマ</vt:lpstr>
      <vt:lpstr>1_Office テーマ</vt:lpstr>
      <vt:lpstr> An Agile Way  As an SET  At LINE </vt:lpstr>
      <vt:lpstr>今回のテーマ</vt:lpstr>
      <vt:lpstr>裏テーマ</vt:lpstr>
      <vt:lpstr>伊藤　宏幸（The HIRO）</vt:lpstr>
      <vt:lpstr>PowerPoint プレゼンテーション</vt:lpstr>
      <vt:lpstr>私に任されたミッション</vt:lpstr>
      <vt:lpstr>SETとは</vt:lpstr>
      <vt:lpstr>遭遇した課題（Challenge）</vt:lpstr>
      <vt:lpstr>解決方針（Solution）</vt:lpstr>
      <vt:lpstr>アジェンダ</vt:lpstr>
      <vt:lpstr>PowerPoint プレゼンテーション</vt:lpstr>
      <vt:lpstr>PowerPoint プレゼンテーション</vt:lpstr>
      <vt:lpstr>SETの課題</vt:lpstr>
      <vt:lpstr>ビジネスの3つの KPI</vt:lpstr>
      <vt:lpstr>初めに注目した課題</vt:lpstr>
      <vt:lpstr>解決方針</vt:lpstr>
      <vt:lpstr>やるべきこと</vt:lpstr>
      <vt:lpstr>プロダクトオーナーシップの応用</vt:lpstr>
      <vt:lpstr>実際にやったこと</vt:lpstr>
      <vt:lpstr>判断基準：仕事の3つの KPI</vt:lpstr>
      <vt:lpstr>1. 「Talk-server」の解析</vt:lpstr>
      <vt:lpstr>PowerPoint プレゼンテーション</vt:lpstr>
      <vt:lpstr>PowerPoint プレゼンテーション</vt:lpstr>
      <vt:lpstr>次の課題</vt:lpstr>
      <vt:lpstr>解決方針</vt:lpstr>
      <vt:lpstr>解決方針</vt:lpstr>
      <vt:lpstr>1. プロダクトの仕様の把握(1)</vt:lpstr>
      <vt:lpstr>1. プロダクトの仕様の把握(2)</vt:lpstr>
      <vt:lpstr>1. プロダクトの仕様の把握(3)</vt:lpstr>
      <vt:lpstr>1. プロダクトの仕様の把握(4)</vt:lpstr>
      <vt:lpstr>2. 開発チームの特性の把握</vt:lpstr>
      <vt:lpstr>3. チームの障害対応能力の把握</vt:lpstr>
      <vt:lpstr>まとめ</vt:lpstr>
      <vt:lpstr>PowerPoint プレゼンテーション</vt:lpstr>
      <vt:lpstr>次の課題</vt:lpstr>
      <vt:lpstr>解決方針</vt:lpstr>
      <vt:lpstr>解決方針</vt:lpstr>
      <vt:lpstr>PowerPoint プレゼンテーション</vt:lpstr>
      <vt:lpstr>病気は施策を止める</vt:lpstr>
      <vt:lpstr>PowerPoint プレゼンテーション</vt:lpstr>
      <vt:lpstr>私の行動指針</vt:lpstr>
      <vt:lpstr>ビジネスの3つの KPI</vt:lpstr>
      <vt:lpstr>皆さんにお伝えしたいこと</vt:lpstr>
      <vt:lpstr>基本情報</vt:lpstr>
      <vt:lpstr>参考資料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世界と事例から学ぶ、 プロダクトオーナーの 「素養」としての アジャイルメトリクス</dc:title>
  <dc:creator>伊藤　宏幸</dc:creator>
  <cp:lastModifiedBy>伊藤 宏幸</cp:lastModifiedBy>
  <cp:revision>2571</cp:revision>
  <dcterms:created xsi:type="dcterms:W3CDTF">2016-11-21T06:16:44Z</dcterms:created>
  <dcterms:modified xsi:type="dcterms:W3CDTF">2018-02-04T09:51:55Z</dcterms:modified>
</cp:coreProperties>
</file>