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57"/>
  </p:notesMasterIdLst>
  <p:sldIdLst>
    <p:sldId id="294" r:id="rId3"/>
    <p:sldId id="637" r:id="rId4"/>
    <p:sldId id="638" r:id="rId5"/>
    <p:sldId id="295" r:id="rId6"/>
    <p:sldId id="641" r:id="rId7"/>
    <p:sldId id="642" r:id="rId8"/>
    <p:sldId id="664" r:id="rId9"/>
    <p:sldId id="660" r:id="rId10"/>
    <p:sldId id="661" r:id="rId11"/>
    <p:sldId id="445" r:id="rId12"/>
    <p:sldId id="584" r:id="rId13"/>
    <p:sldId id="659" r:id="rId14"/>
    <p:sldId id="600" r:id="rId15"/>
    <p:sldId id="673" r:id="rId16"/>
    <p:sldId id="677" r:id="rId17"/>
    <p:sldId id="678" r:id="rId18"/>
    <p:sldId id="602" r:id="rId19"/>
    <p:sldId id="670" r:id="rId20"/>
    <p:sldId id="671" r:id="rId21"/>
    <p:sldId id="672" r:id="rId22"/>
    <p:sldId id="674" r:id="rId23"/>
    <p:sldId id="675" r:id="rId24"/>
    <p:sldId id="676" r:id="rId25"/>
    <p:sldId id="666" r:id="rId26"/>
    <p:sldId id="585" r:id="rId27"/>
    <p:sldId id="620" r:id="rId28"/>
    <p:sldId id="621" r:id="rId29"/>
    <p:sldId id="622" r:id="rId30"/>
    <p:sldId id="629" r:id="rId31"/>
    <p:sldId id="603" r:id="rId32"/>
    <p:sldId id="632" r:id="rId33"/>
    <p:sldId id="679" r:id="rId34"/>
    <p:sldId id="604" r:id="rId35"/>
    <p:sldId id="605" r:id="rId36"/>
    <p:sldId id="624" r:id="rId37"/>
    <p:sldId id="586" r:id="rId38"/>
    <p:sldId id="627" r:id="rId39"/>
    <p:sldId id="628" r:id="rId40"/>
    <p:sldId id="680" r:id="rId41"/>
    <p:sldId id="636" r:id="rId42"/>
    <p:sldId id="681" r:id="rId43"/>
    <p:sldId id="682" r:id="rId44"/>
    <p:sldId id="683" r:id="rId45"/>
    <p:sldId id="684" r:id="rId46"/>
    <p:sldId id="587" r:id="rId47"/>
    <p:sldId id="643" r:id="rId48"/>
    <p:sldId id="685" r:id="rId49"/>
    <p:sldId id="686" r:id="rId50"/>
    <p:sldId id="588" r:id="rId51"/>
    <p:sldId id="655" r:id="rId52"/>
    <p:sldId id="656" r:id="rId53"/>
    <p:sldId id="652" r:id="rId54"/>
    <p:sldId id="687" r:id="rId55"/>
    <p:sldId id="688" r:id="rId5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C404"/>
    <a:srgbClr val="595959"/>
    <a:srgbClr val="0000FF"/>
    <a:srgbClr val="82878C"/>
    <a:srgbClr val="F2F2F2"/>
    <a:srgbClr val="E4E4EC"/>
    <a:srgbClr val="DEDEDE"/>
    <a:srgbClr val="FAFAFC"/>
    <a:srgbClr val="54545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82655" autoAdjust="0"/>
  </p:normalViewPr>
  <p:slideViewPr>
    <p:cSldViewPr snapToGrid="0">
      <p:cViewPr>
        <p:scale>
          <a:sx n="83" d="100"/>
          <a:sy n="83" d="100"/>
        </p:scale>
        <p:origin x="1152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commentAuthors" Target="commentAuthors.xml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31T11:50:21.861" idx="13">
    <p:pos x="260" y="780"/>
    <p:text>イメージは、シェフ大泉のメニュー。
ドン！とアニメーションしたい。
フォントをいじれないか？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2-04T14:26:54.077" idx="20">
    <p:pos x="135" y="482"/>
    <p:text>背景をなんとかできないか？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17T15:38:06.594" idx="25">
    <p:pos x="1311" y="1157"/>
    <p:text>上３行はコメント行き＆口頭説明へ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E67B1-E584-4720-817D-DD5D20C3975D}" type="datetimeFigureOut">
              <a:rPr kumimoji="1" lang="ja-JP" altLang="en-US" smtClean="0"/>
              <a:t>2018/2/5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A60-C776-4263-A2FB-8D2458602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19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 smtClean="0">
                <a:latin typeface="+mn-ea"/>
                <a:ea typeface="+mn-ea"/>
                <a:cs typeface="HGPｺﾞｼｯｸE"/>
              </a:rPr>
              <a:t>プロダクトオーナー祭り</a:t>
            </a:r>
            <a:r>
              <a:rPr lang="en-US" altLang="ja-JP" sz="1200" b="1" dirty="0" smtClean="0">
                <a:latin typeface="+mn-ea"/>
                <a:ea typeface="+mn-ea"/>
                <a:cs typeface="HGPｺﾞｼｯｸE"/>
              </a:rPr>
              <a:t>2018 </a:t>
            </a:r>
            <a:r>
              <a:rPr lang="ja-JP" altLang="en-US" sz="1200" b="1" dirty="0" smtClean="0">
                <a:latin typeface="+mn-ea"/>
                <a:ea typeface="+mn-ea"/>
                <a:cs typeface="HGPｺﾞｼｯｸE"/>
              </a:rPr>
              <a:t>～世界を創るのは俺たちだ！～</a:t>
            </a: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/>
            </a:r>
            <a:br>
              <a:rPr kumimoji="1" lang="en-US" altLang="ja-JP" sz="1200" dirty="0" smtClean="0">
                <a:latin typeface="+mn-ea"/>
                <a:ea typeface="+mn-ea"/>
                <a:cs typeface="HGPｺﾞｼｯｸE"/>
              </a:rPr>
            </a:b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>https://</a:t>
            </a:r>
            <a:r>
              <a:rPr kumimoji="1" lang="en-US" altLang="ja-JP" sz="1200" dirty="0" err="1" smtClean="0">
                <a:latin typeface="+mn-ea"/>
                <a:ea typeface="+mn-ea"/>
                <a:cs typeface="HGPｺﾞｼｯｸE"/>
              </a:rPr>
              <a:t>postudy.doorkeeper.jp</a:t>
            </a:r>
            <a:r>
              <a:rPr kumimoji="1" lang="en-US" altLang="ja-JP" sz="1200" dirty="0" smtClean="0">
                <a:latin typeface="+mn-ea"/>
                <a:ea typeface="+mn-ea"/>
                <a:cs typeface="HGPｺﾞｼｯｸE"/>
              </a:rPr>
              <a:t>/events/64846</a:t>
            </a:r>
            <a:endParaRPr kumimoji="1" lang="ja-JP" altLang="en-US" sz="1200" dirty="0">
              <a:latin typeface="+mn-ea"/>
              <a:ea typeface="+mn-ea"/>
              <a:cs typeface="HGPｺﾞｼｯｸE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3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楽天技術研究所所長の森　正弥さんから教わった判断基準です。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solidFill>
                  <a:schemeClr val="tx2"/>
                </a:solidFill>
              </a:rPr>
              <a:t>「ミッション」という言葉は、「プロダクト企画」・「ソフトウェア開発プロジェクト」と置き換えていただいても問題ありません。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1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⭐️汎用＆言いたいこと</a:t>
            </a:r>
            <a:endParaRPr lang="en-US" altLang="ja-JP" dirty="0" smtClean="0"/>
          </a:p>
          <a:p>
            <a:r>
              <a:rPr lang="ja-JP" altLang="en-US" dirty="0" smtClean="0"/>
              <a:t>楽天技術研究所所長の森　正弥さんから教わった判断基準です。</a:t>
            </a:r>
            <a:endParaRPr lang="en-US" altLang="ja-JP" dirty="0" smtClean="0"/>
          </a:p>
          <a:p>
            <a:r>
              <a:rPr lang="ja-JP" altLang="en-US" dirty="0" smtClean="0"/>
              <a:t>これを具体的な数値で把握することで、分析精度の向上を期しました。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このセッションの目的です。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55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dirty="0" smtClean="0">
                <a:latin typeface="+mn-ea"/>
                <a:ea typeface="+mn-ea"/>
              </a:rPr>
              <a:t>・特に</a:t>
            </a:r>
            <a:r>
              <a:rPr lang="en-US" altLang="ja-JP" sz="1200" b="0" dirty="0" smtClean="0">
                <a:latin typeface="+mn-ea"/>
                <a:ea typeface="+mn-ea"/>
              </a:rPr>
              <a:t>Google</a:t>
            </a:r>
            <a:r>
              <a:rPr lang="ja-JP" altLang="en-US" sz="1200" b="0" dirty="0" smtClean="0">
                <a:latin typeface="+mn-ea"/>
                <a:ea typeface="+mn-ea"/>
              </a:rPr>
              <a:t>における役職の呼称。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dirty="0" smtClean="0">
                <a:latin typeface="+mn-ea"/>
                <a:ea typeface="+mn-ea"/>
              </a:rPr>
              <a:t>　・</a:t>
            </a:r>
            <a:r>
              <a:rPr lang="en-US" altLang="ja-JP" sz="1200" b="0" dirty="0" smtClean="0">
                <a:latin typeface="+mn-ea"/>
                <a:ea typeface="+mn-ea"/>
              </a:rPr>
              <a:t>”Software Development Engineer in Test” (SDET) </a:t>
            </a:r>
            <a:r>
              <a:rPr lang="ja-JP" altLang="en-US" sz="1200" b="0" dirty="0" smtClean="0">
                <a:latin typeface="+mn-ea"/>
                <a:ea typeface="+mn-ea"/>
              </a:rPr>
              <a:t>と意味は同じ。（</a:t>
            </a:r>
            <a:r>
              <a:rPr lang="en-US" altLang="ja-JP" sz="1200" b="0" dirty="0" smtClean="0">
                <a:latin typeface="+mn-ea"/>
                <a:ea typeface="+mn-ea"/>
              </a:rPr>
              <a:t>Microsoft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Amazon</a:t>
            </a:r>
            <a:r>
              <a:rPr lang="ja-JP" altLang="en-US" sz="1200" b="0" dirty="0" smtClean="0">
                <a:latin typeface="+mn-ea"/>
                <a:ea typeface="+mn-ea"/>
              </a:rPr>
              <a:t>・</a:t>
            </a:r>
            <a:r>
              <a:rPr lang="en-US" altLang="ja-JP" sz="1200" b="0" dirty="0" smtClean="0">
                <a:latin typeface="+mn-ea"/>
                <a:ea typeface="+mn-ea"/>
              </a:rPr>
              <a:t>Apple</a:t>
            </a:r>
            <a:r>
              <a:rPr lang="ja-JP" altLang="en-US" sz="1200" b="0" dirty="0" smtClean="0">
                <a:latin typeface="+mn-ea"/>
                <a:ea typeface="+mn-ea"/>
              </a:rPr>
              <a:t>）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dirty="0" smtClean="0">
                <a:latin typeface="+mn-ea"/>
                <a:ea typeface="+mn-ea"/>
              </a:rPr>
              <a:t>　・日本では、</a:t>
            </a:r>
            <a:r>
              <a:rPr kumimoji="1" lang="en-US" altLang="ja-JP" sz="1200" b="0" dirty="0" err="1" smtClean="0">
                <a:latin typeface="+mn-ea"/>
                <a:ea typeface="+mn-ea"/>
              </a:rPr>
              <a:t>DeNA</a:t>
            </a:r>
            <a:r>
              <a:rPr kumimoji="1" lang="ja-JP" altLang="en-US" sz="1200" b="0" dirty="0" smtClean="0">
                <a:latin typeface="+mn-ea"/>
                <a:ea typeface="+mn-ea"/>
              </a:rPr>
              <a:t>やメルカリなどで採用されている。</a:t>
            </a:r>
            <a:endParaRPr lang="en-US" altLang="ja-JP" sz="1200" b="0" dirty="0" smtClean="0">
              <a:latin typeface="+mn-ea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dirty="0" smtClean="0">
                <a:latin typeface="+mn-ea"/>
                <a:ea typeface="+mn-ea"/>
              </a:rPr>
              <a:t>・後工程で手動テストを行う</a:t>
            </a:r>
            <a:r>
              <a:rPr kumimoji="1" lang="en-US" altLang="ja-JP" sz="1200" b="0" dirty="0" smtClean="0">
                <a:latin typeface="+mn-ea"/>
                <a:ea typeface="+mn-ea"/>
              </a:rPr>
              <a:t>QA</a:t>
            </a:r>
            <a:r>
              <a:rPr kumimoji="1" lang="ja-JP" altLang="en-US" sz="1200" b="0" dirty="0" smtClean="0">
                <a:latin typeface="+mn-ea"/>
                <a:ea typeface="+mn-ea"/>
              </a:rPr>
              <a:t>とは異なり、開発者と一緒に働きながら上述の業務を行うことが特徴。</a:t>
            </a:r>
            <a:endParaRPr kumimoji="1" lang="en-US" altLang="ja-JP" sz="1200" b="0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6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solidFill>
                <a:schemeClr val="tx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 smtClean="0">
                <a:latin typeface="+mn-ea"/>
                <a:ea typeface="+mn-ea"/>
              </a:rPr>
              <a:t>アジャイルコーチとしてのこれまでの知識・経験を、具体的にどのように活用していったのかを、事例をベースに紹介していきます。</a:t>
            </a:r>
            <a:endParaRPr kumimoji="1" lang="ja-JP" altLang="en-US" sz="12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1A60-C776-4263-A2FB-8D24586021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2BCCDA-7B63-404C-A04A-C54649811EC9}" type="datetime4">
              <a:rPr lang="ja-JP" altLang="en-US" smtClean="0"/>
              <a:pPr/>
              <a:t>2018年2月5日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778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5840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67564" y="6356350"/>
            <a:ext cx="720000" cy="359864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78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rgbClr val="44C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35635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846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0" y="5781439"/>
            <a:ext cx="9144000" cy="547643"/>
          </a:xfrm>
        </p:spPr>
        <p:txBody>
          <a:bodyPr>
            <a:noAutofit/>
          </a:bodyPr>
          <a:lstStyle>
            <a:lvl1pPr marL="0" indent="0" algn="ctr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制作者の名前を入力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5279591"/>
          </a:xfrm>
          <a:solidFill>
            <a:schemeClr val="tx2"/>
          </a:solidFill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プレゼンテーション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5279598"/>
            <a:ext cx="9144000" cy="513306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0541452E-60C8-4FD8-95AF-A908062DC191}" type="datetime4">
              <a:rPr lang="ja-JP" altLang="en-US" smtClean="0"/>
              <a:pPr/>
              <a:t>2018年2月5日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315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585066" y="1174343"/>
            <a:ext cx="4558937" cy="5683657"/>
          </a:xfrm>
          <a:prstGeom prst="rect">
            <a:avLst/>
          </a:prstGeom>
          <a:solidFill>
            <a:srgbClr val="DEDEDE">
              <a:alpha val="9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3657B689-2040-4AA2-A102-3ED058595473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102" y="1485901"/>
            <a:ext cx="3984977" cy="454935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solidFill>
                  <a:srgbClr val="595959"/>
                </a:solidFill>
                <a:latin typeface="+mj-ea"/>
                <a:ea typeface="+mj-ea"/>
              </a:defRPr>
            </a:lvl2pPr>
            <a:lvl3pPr>
              <a:defRPr>
                <a:solidFill>
                  <a:srgbClr val="595959"/>
                </a:solidFill>
                <a:latin typeface="+mj-ea"/>
                <a:ea typeface="+mj-ea"/>
              </a:defRPr>
            </a:lvl3pPr>
            <a:lvl4pPr>
              <a:defRPr>
                <a:solidFill>
                  <a:srgbClr val="595959"/>
                </a:solidFill>
                <a:latin typeface="+mj-ea"/>
                <a:ea typeface="+mj-ea"/>
              </a:defRPr>
            </a:lvl4pPr>
            <a:lvl5pPr>
              <a:defRPr>
                <a:solidFill>
                  <a:srgbClr val="595959"/>
                </a:solidFill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 smtClean="0"/>
          </a:p>
        </p:txBody>
      </p:sp>
      <p:sp>
        <p:nvSpPr>
          <p:cNvPr id="13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870851" y="1485905"/>
            <a:ext cx="3992165" cy="4509169"/>
          </a:xfrm>
        </p:spPr>
        <p:txBody>
          <a:bodyPr>
            <a:normAutofit/>
          </a:bodyPr>
          <a:lstStyle>
            <a:lvl1pPr>
              <a:defRPr sz="3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786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901"/>
          </a:xfrm>
        </p:spPr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6B8FEEA6-8109-49C3-9E5B-E102B12D7F37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207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ユーザー設定レイアウト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7"/>
            <a:ext cx="9144000" cy="6356351"/>
          </a:xfrm>
        </p:spPr>
        <p:txBody>
          <a:bodyPr/>
          <a:lstStyle>
            <a:lvl1pPr>
              <a:lnSpc>
                <a:spcPts val="9375"/>
              </a:lnSpc>
              <a:defRPr sz="6600"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r>
              <a:rPr kumimoji="1" lang="ja-JP" altLang="en-US" dirty="0" smtClean="0"/>
              <a:t>扉ページ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623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4" y="6356350"/>
            <a:ext cx="720000" cy="35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-5168"/>
            <a:ext cx="9144001" cy="1166632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solidFill>
                <a:srgbClr val="44C404"/>
              </a:solidFill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63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49543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9E8D857A-8BE1-48F1-B70A-19AA9B269235}" type="datetime1">
              <a:rPr lang="ja-JP" altLang="en-US" smtClean="0"/>
              <a:pPr/>
              <a:t>2018/2/5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7565" y="6316165"/>
            <a:ext cx="461089" cy="40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A60C1000-84CB-418E-9143-20F01318A1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1" y="7711"/>
            <a:ext cx="9144001" cy="1166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マスタータイトルの書式設定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28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kumimoji="1" sz="4500" kern="1200">
          <a:solidFill>
            <a:schemeClr val="bg1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4050" kern="1200">
          <a:solidFill>
            <a:srgbClr val="595959"/>
          </a:solidFill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6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3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000" kern="1200">
          <a:solidFill>
            <a:srgbClr val="595959"/>
          </a:solidFill>
          <a:latin typeface="HGPｺﾞｼｯｸE" panose="020B0900000000000000" pitchFamily="50" charset="-128"/>
          <a:ea typeface="HGPｺﾞｼｯｸE" panose="020B0900000000000000" pitchFamily="50" charset="-128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geyahhoo" TargetMode="External"/><Relationship Id="rId4" Type="http://schemas.openxmlformats.org/officeDocument/2006/relationships/hyperlink" Target="https://2016.scrumgatheringtokyo.org/index.html" TargetMode="External"/><Relationship Id="rId5" Type="http://schemas.openxmlformats.org/officeDocument/2006/relationships/hyperlink" Target="https://2017.scrumgatheringtokyo.org/index.html" TargetMode="External"/><Relationship Id="rId6" Type="http://schemas.openxmlformats.org/officeDocument/2006/relationships/hyperlink" Target="https://www.agilealliance.org/wp-content/uploads/2015/12/ExperienceReport.2014.Ito_.pdf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comments" Target="../comments/commen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dp/0321803027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en.wikipedia.org/wiki/Software_Development_Engineer_in_Tes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ja-JP" altLang="en-US" sz="32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伊藤　宏幸</a:t>
            </a:r>
            <a:endParaRPr kumimoji="1" lang="ja-JP" altLang="en-US" sz="32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7"/>
            <a:ext cx="9144000" cy="5279591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An</a:t>
            </a:r>
            <a:r>
              <a:rPr lang="ja-JP" altLang="en-US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Agile</a:t>
            </a:r>
            <a:r>
              <a:rPr lang="ja-JP" altLang="en-US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W</a:t>
            </a: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ay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As an SET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  <a:t> At LINE</a:t>
            </a:r>
            <a:br>
              <a:rPr lang="en-US" altLang="ja-JP" sz="8800" b="1" i="1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kumimoji="1" lang="ja-JP" altLang="en-US" sz="4000" b="1" i="1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4E1-CD1B-4039-BEF8-E796808036C6}" type="datetime4">
              <a:rPr lang="ja-JP" altLang="en-US" smtClean="0"/>
              <a:t>2018年2月5日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5285334"/>
            <a:ext cx="9144000" cy="49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2018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年</a:t>
            </a:r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02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月</a:t>
            </a:r>
            <a:r>
              <a:rPr lang="en-US" altLang="ja-JP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17</a:t>
            </a:r>
            <a:r>
              <a:rPr lang="ja-JP" altLang="en-US" sz="2800" b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日</a:t>
            </a:r>
            <a:endParaRPr lang="ja-JP" altLang="en-US" sz="2800" b="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4406608"/>
            <a:ext cx="91440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i="0" kern="1200">
                <a:solidFill>
                  <a:srgbClr val="595959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4800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~</a:t>
            </a:r>
            <a:r>
              <a:rPr lang="ja-JP" altLang="en-US" sz="4800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プロダクトオーナーシップ編</a:t>
            </a:r>
            <a:r>
              <a:rPr lang="en-US" altLang="ja-JP" sz="4800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~</a:t>
            </a:r>
            <a:endParaRPr lang="ja-JP" altLang="en-US" sz="4800" dirty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62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アジェンダ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9877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671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最初に注目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した課題</a:t>
            </a:r>
            <a:endParaRPr kumimoji="1" lang="ja-JP" altLang="en-US" sz="4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関係者間の</a:t>
            </a:r>
            <a:r>
              <a:rPr lang="en-US" altLang="ja-JP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に対する</a:t>
            </a:r>
            <a:endParaRPr lang="en-US" altLang="ja-JP" sz="4000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責務</a:t>
            </a:r>
            <a:r>
              <a:rPr lang="ja-JP" altLang="en-US" sz="4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・課題</a:t>
            </a:r>
            <a:r>
              <a:rPr lang="ja-JP" altLang="en-US" sz="4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認識のズレと混乱</a:t>
            </a:r>
            <a:endParaRPr lang="en-US" altLang="ja-JP" sz="4000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共通認識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課題の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言語化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×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課題を整理し施策実施を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リードする人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48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現状把握・課題発見・言語化による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共通認識づくり</a:t>
            </a:r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上記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を解決する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ための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施策および目標案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の策定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上記の役員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マネージャー陣への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提案と合意形成</a:t>
            </a:r>
            <a:endParaRPr lang="en-US" altLang="ja-JP" sz="28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FF0000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↓</a:t>
            </a:r>
            <a:r>
              <a:rPr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↓↓</a:t>
            </a:r>
            <a:endParaRPr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7689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※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どのあたりがアジャイル？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プロダクトのイメージづくり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短期間のゴール・施策の決定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定期的な振り返りと調整？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0642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判断基準：ビジネスの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8905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現状把握・課題発見・言語化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テスト対象システムの解析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報告の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分析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1027113" lvl="1" indent="-514350">
              <a:buFont typeface="+mj-lt"/>
              <a:buAutoNum type="arabicPeriod"/>
            </a:pP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・テスト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自動化エンジニアからの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収集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テスト対象システムの解析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CI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(Jenkins)</a:t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 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+</a:t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en-US" altLang="ja-JP" sz="2800" dirty="0" err="1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SonarQube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(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静的コード解析）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 +</a:t>
            </a:r>
          </a:p>
          <a:p>
            <a:pPr marL="512763" lvl="1" indent="0">
              <a:buNone/>
            </a:pPr>
            <a:r>
              <a:rPr lang="en-US" altLang="ja-JP" sz="2800" dirty="0" err="1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JaCoCo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81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障害報告の分析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・どのサービス・プロダクトで障害が多く発生しているか？ </a:t>
            </a:r>
          </a:p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・売上・利益に影響のあった障害とその原因は何か？ </a:t>
            </a:r>
          </a:p>
          <a:p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・どのような施策があれば、障害および</a:t>
            </a:r>
            <a:r>
              <a:rPr lang="en-US" altLang="ja-JP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を減らせたか？ </a:t>
            </a:r>
          </a:p>
        </p:txBody>
      </p:sp>
    </p:spTree>
    <p:extLst>
      <p:ext uri="{BB962C8B-B14F-4D97-AF65-F5344CB8AC3E}">
        <p14:creationId xmlns:p14="http://schemas.microsoft.com/office/powerpoint/2010/main" val="24852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今回のテーマ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アジャイルの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知識・経験を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活用した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ミッション遂行方法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4976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)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情報収集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・世界各拠点の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・テスト自動化エンジニアが意見交換している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グループがあったので、それに加えてもらった。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・上記グループで、こちらから定期的に施策案をぶつけることで、課題に対する温度感などを分析した。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マネージャーたちと直接会って話をして、現状と課題を聞き出した。 </a:t>
            </a: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4852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施策・目標案の策定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以下を週次・四半期単位で振り返り、改善を行いながら進める。 </a:t>
            </a:r>
          </a:p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1.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障害頻度、売上・利益への影響度の高さから、外部公開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API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に優先的に自動テストを組み込み、障害検知速度の向上と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の短縮を図る。 </a:t>
            </a:r>
          </a:p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2.Talk-Server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で、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がいなくても、開発者が自力でテストスクリプトを書けるようにする。（自走化） </a:t>
            </a:r>
          </a:p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3.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スタンプなどのショップは、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と開発者とを連携させることで、障害検知速度の向上と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の短縮を図る。 </a:t>
            </a:r>
          </a:p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4.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施策が増えてしまい、私一人では回らなくなってしまったので、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の採用に力を入れる（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2018/3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までに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5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名！） </a:t>
            </a: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738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提案と合意形成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半年間のマイルストーンを設定し、役員・マネージャー陣に提案し合意を得た。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現在この案をもとに施策を開始している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738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・施策のはじめ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認識・課題の言語化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は、テスト（自動化）の観点から、現状および課題を発見・整理し、ビジネス的に言語化すべし。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・施策および目標案の策定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ソリューションリーダーとしての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・課題発見とソリューションの策定・実施を、チーム・組織を超えてリードしていくべし。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・技術・メトリクス・人脈で、迅速に目に見えるソリューションを作り上げて、チーム・組織に「インパクト」を与えるべし。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としての施策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開発者＆テスター（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）で品質を作り込む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・開発者にテストスクリプトを書くことを習慣付け、品質を作り込む。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・テスター（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）と開発者を一心同体とし、両者の協働により品質を作り込む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17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FF0000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kumimoji="1"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↑</a:t>
            </a:r>
            <a:r>
              <a:rPr lang="en-US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↑↑</a:t>
            </a:r>
            <a:endParaRPr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607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5593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21600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何を為すべきかは分かった。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dirty="0" smtClean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Why &amp; What</a:t>
            </a:r>
            <a:r>
              <a:rPr lang="ja-JP" altLang="en-US" sz="4000" dirty="0">
                <a:solidFill>
                  <a:schemeClr val="tx1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dirty="0" smtClean="0">
              <a:solidFill>
                <a:schemeClr val="tx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628046" y="3855474"/>
            <a:ext cx="7886700" cy="21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どう解決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す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べきか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が</a:t>
            </a:r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分からない！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indent="-1574" algn="ctr"/>
            <a:r>
              <a:rPr lang="ja-JP" altLang="en-US" sz="4000" b="1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How</a:t>
            </a:r>
            <a:r>
              <a:rPr lang="ja-JP" altLang="en-US" sz="4000" b="1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lang="en-US" altLang="ja-JP" sz="4000" b="1" dirty="0" smtClean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040984" y="3459301"/>
            <a:ext cx="1080000" cy="900000"/>
          </a:xfrm>
          <a:prstGeom prst="downArrow">
            <a:avLst/>
          </a:prstGeom>
          <a:solidFill>
            <a:srgbClr val="44C404"/>
          </a:solidFill>
          <a:ln>
            <a:solidFill>
              <a:srgbClr val="44C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91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8339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テスト自動化による下記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実現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endParaRPr lang="en-US" altLang="ja-JP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プロダクトの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既存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テストスクリプトによる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</a:t>
            </a: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特性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の把握</a:t>
            </a: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1255713" lvl="1" indent="-742950">
              <a:buFont typeface="+mj-lt"/>
              <a:buAutoNum type="arabicPeriod"/>
            </a:pP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障害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検知の仕組みを構築・運用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し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開発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チームの障害対応能力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5" name="コンテンツ プレースホルダー 8"/>
          <p:cNvSpPr txBox="1">
            <a:spLocks/>
          </p:cNvSpPr>
          <p:nvPr/>
        </p:nvSpPr>
        <p:spPr>
          <a:xfrm>
            <a:off x="631471" y="2101522"/>
            <a:ext cx="7886700" cy="3600000"/>
          </a:xfrm>
          <a:prstGeom prst="rect">
            <a:avLst/>
          </a:prstGeom>
          <a:solidFill>
            <a:srgbClr val="44C404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-512763" algn="ctr">
              <a:buNone/>
            </a:pPr>
            <a:r>
              <a:rPr lang="en-US" altLang="ja-JP" sz="4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を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活用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した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-512763" algn="ctr">
              <a:buNone/>
            </a:pP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高速</a:t>
            </a:r>
            <a:r>
              <a:rPr lang="ja-JP" altLang="en-US" sz="4800" b="1" dirty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な学習の仕組みの</a:t>
            </a:r>
            <a:r>
              <a:rPr lang="ja-JP" altLang="en-US" sz="4800" b="1" dirty="0" smtClean="0">
                <a:solidFill>
                  <a:srgbClr val="FFFFF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en-US" altLang="ja-JP" sz="4800" b="1" dirty="0" smtClean="0">
              <a:solidFill>
                <a:srgbClr val="FFFF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573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(2)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で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知りたい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ところを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動かす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en-US" altLang="ja-JP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※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結局これでは？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3200" dirty="0" err="1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ests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ja-JP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3200" dirty="0" err="1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hould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help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us</a:t>
            </a:r>
            <a:r>
              <a:rPr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understand</a:t>
            </a:r>
          </a:p>
          <a:p>
            <a:pPr marL="512763" lvl="1" indent="0">
              <a:buNone/>
            </a:pPr>
            <a:r>
              <a:rPr kumimoji="1" lang="ja-JP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he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SUT.</a:t>
            </a:r>
          </a:p>
        </p:txBody>
      </p:sp>
    </p:spTree>
    <p:extLst>
      <p:ext uri="{BB962C8B-B14F-4D97-AF65-F5344CB8AC3E}">
        <p14:creationId xmlns:p14="http://schemas.microsoft.com/office/powerpoint/2010/main" val="22444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裏テーマ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では実際に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どのような取組を</a:t>
            </a:r>
            <a: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行っているか？</a:t>
            </a:r>
            <a:endParaRPr lang="en-US" altLang="ja-JP" sz="60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88" y="2285781"/>
            <a:ext cx="1143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ja-JP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1)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pt-BR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[</a:t>
            </a:r>
            <a:r>
              <a:rPr lang="ja-JP" altLang="pt-BR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前提</a:t>
            </a:r>
            <a:r>
              <a:rPr lang="pt-BR" altLang="ja-JP" sz="32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]</a:t>
            </a:r>
          </a:p>
          <a:p>
            <a:pPr marL="969963" lvl="1" indent="-457200"/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入社後すぐに成果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を出す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ために、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仕様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把握の迅速化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が必要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仕様書や</a:t>
            </a:r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Wiki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は重要だが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情報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が最新でない可能性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がある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en-US" altLang="ja-JP" sz="3200" dirty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である以上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</a:t>
            </a:r>
            <a:r>
              <a:rPr lang="ja-JP" altLang="en-US" sz="32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自動化を活用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したい。</a:t>
            </a:r>
            <a:endParaRPr lang="pt-BR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(3)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テストスクリプト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は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4000" b="1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安全にシステムを</a:t>
            </a:r>
            <a:r>
              <a:rPr lang="ja-JP" altLang="en-US" sz="4000" b="1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壊せる」</a:t>
            </a:r>
            <a:endParaRPr lang="en-US" altLang="ja-JP" sz="4000" b="1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kumimoji="1" lang="en-US" altLang="ja-JP" sz="32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D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o</a:t>
            </a: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Not</a:t>
            </a:r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Harm</a:t>
            </a:r>
          </a:p>
          <a:p>
            <a:pPr marL="512763" lvl="1" indent="0">
              <a:buNone/>
            </a:pPr>
            <a:r>
              <a:rPr kumimoji="1" lang="ja-JP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kumimoji="1" lang="en-US" altLang="ja-JP" sz="3200" dirty="0" err="1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asy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to</a:t>
            </a: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Run</a:t>
            </a:r>
          </a:p>
          <a:p>
            <a:pPr marL="512763" lvl="1" indent="0">
              <a:buNone/>
            </a:pPr>
            <a:endParaRPr lang="en-US" altLang="ja-JP" sz="32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XUnit Test Patterns</a:t>
            </a:r>
          </a:p>
        </p:txBody>
      </p:sp>
    </p:spTree>
    <p:extLst>
      <p:ext uri="{BB962C8B-B14F-4D97-AF65-F5344CB8AC3E}">
        <p14:creationId xmlns:p14="http://schemas.microsoft.com/office/powerpoint/2010/main" val="17860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1. 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プロダクトの仕様の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把握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(4)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自動テスト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は、心理的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安全性の基礎</a:t>
            </a:r>
            <a:endParaRPr kumimoji="1"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kumimoji="1"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kumimoji="1" lang="en-US" altLang="ja-JP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Modern Agile</a:t>
            </a:r>
          </a:p>
        </p:txBody>
      </p:sp>
    </p:spTree>
    <p:extLst>
      <p:ext uri="{BB962C8B-B14F-4D97-AF65-F5344CB8AC3E}">
        <p14:creationId xmlns:p14="http://schemas.microsoft.com/office/powerpoint/2010/main" val="35669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 開発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チームの特性の把握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000" b="1" dirty="0"/>
              <a:t>既存の全てのテストを</a:t>
            </a:r>
            <a:r>
              <a:rPr lang="ja-JP" altLang="en-US" sz="2000" b="1" dirty="0" smtClean="0"/>
              <a:t>解析し、開発チームの特性を知る。</a:t>
            </a:r>
            <a:endParaRPr lang="en-US" altLang="ja-JP" sz="2000" b="1" dirty="0" smtClean="0"/>
          </a:p>
          <a:p>
            <a:pPr marL="512763" lvl="1" indent="0">
              <a:buNone/>
            </a:pPr>
            <a:r>
              <a:rPr kumimoji="1"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・既存のテストを動かす</a:t>
            </a:r>
            <a:endParaRPr kumimoji="1" lang="en-US" altLang="ja-JP" sz="2000" b="1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r>
              <a:rPr lang="ja-JP" altLang="en-US" sz="2000" b="1" dirty="0" smtClean="0">
                <a:latin typeface="ヒラギノ角ゴ ProN W6"/>
                <a:ea typeface="ヒラギノ角ゴ ProN W6"/>
                <a:cs typeface="ヒラギノ角ゴ ProN W6"/>
              </a:rPr>
              <a:t>・テストの利用状況を確認する</a:t>
            </a:r>
            <a:endParaRPr kumimoji="1" lang="en-US" altLang="ja-JP" sz="20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チーム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の障害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対応能力の把握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スモークテストを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作り障害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検知を行う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E2E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テスト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・正常系全てと、異常系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1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ケースを実装する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・定期実行し、問題があったら即関係者にメール通知する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・本番環境＆ステージング環境を対象とする </a:t>
            </a:r>
          </a:p>
          <a:p>
            <a:pPr marL="512763" lvl="1" indent="0">
              <a:buNone/>
            </a:pPr>
            <a:endParaRPr kumimoji="1"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081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797979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テスト自動化を駆使して、高速な学習の仕組みを構築・運用すべし！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・テストスクリプトで、知りたいところを動かす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・テストスクリプトは、「安全にシステムを壊せる」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・簡単な仕組みで、短期間で効果を出すこと </a:t>
            </a:r>
          </a:p>
          <a:p>
            <a:pPr marL="512763" lvl="1" indent="0">
              <a:buNone/>
            </a:pPr>
            <a:endParaRPr lang="en-US" altLang="ja-JP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81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次の課題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ja-JP" altLang="en-US" sz="60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幅広い関係者の支持・</a:t>
            </a:r>
            <a:r>
              <a:rPr lang="ja-JP" altLang="en-US" sz="60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協力を得たい</a:t>
            </a:r>
            <a:endParaRPr lang="en-US" altLang="ja-JP" sz="6000" b="1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8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毎週何らかの（動作する）成果物を作成・提示することを、自身に課した。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ねらい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マネジメント層との協力関係の構築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デベロッパーとの協力関係の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構築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053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毎週何らかの（動作する）成果物を作成・提示した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基幹サービスの「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Talk-server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」のコードカバレッジの取得と静的コード解析を実施し、どこが課題でどこを対処すべきかを見えるようにした。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世界各拠点の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・テスト自動化エンジニアの成果物を１箇所に集約する活動を私の音頭で開始した。 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5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335524" y="1162762"/>
            <a:ext cx="5517766" cy="356530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defTabSz="28575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4000" b="0" kern="0" dirty="0" smtClean="0">
                <a:solidFill>
                  <a:schemeClr val="accent6"/>
                </a:solidFill>
                <a:latin typeface="ヒラギノ角ゴ ProN W6"/>
                <a:ea typeface="ヒラギノ角ゴ ProN W6"/>
                <a:cs typeface="ヒラギノ角ゴ ProN W6"/>
                <a:hlinkClick r:id="rId3"/>
              </a:rPr>
              <a:t>@hageyahhoo</a:t>
            </a:r>
            <a:endParaRPr lang="en-US" altLang="ja-JP" sz="4000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l" defTabSz="28575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b="0" kern="0" dirty="0" smtClean="0">
              <a:solidFill>
                <a:schemeClr val="accent6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352425" indent="-352425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en-US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</a:rPr>
              <a:t> 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株式</a:t>
            </a:r>
            <a:r>
              <a:rPr lang="ja-JP" altLang="en-US" kern="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会社初</a:t>
            </a:r>
            <a:r>
              <a:rPr lang="ja-JP" altLang="en-US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kern="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4"/>
              </a:rPr>
              <a:t>RSGT2016</a:t>
            </a:r>
            <a:r>
              <a:rPr lang="en-US" altLang="ja-JP" b="0" kern="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/</a:t>
            </a: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5"/>
              </a:rPr>
              <a:t>17</a:t>
            </a:r>
            <a:r>
              <a:rPr lang="ja-JP" altLang="en-US" b="0" kern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457200" indent="-457200" algn="l" defTabSz="28575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ja-JP" b="0" kern="0" dirty="0" smtClean="0">
                <a:solidFill>
                  <a:srgbClr val="595959"/>
                </a:solidFill>
                <a:latin typeface="ヒラギノ角ゴ ProN W6"/>
                <a:ea typeface="ヒラギノ角ゴ ProN W6"/>
                <a:cs typeface="ヒラギノ角ゴ ProN W6"/>
                <a:hlinkClick r:id="rId6"/>
              </a:rPr>
              <a:t>Agile2014</a:t>
            </a:r>
            <a:r>
              <a:rPr lang="ja-JP" altLang="en-US" b="0" kern="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スピーカー</a:t>
            </a:r>
            <a:endParaRPr lang="en-US" altLang="ja-JP" b="0" kern="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98" y="1415416"/>
            <a:ext cx="3048000" cy="3048000"/>
          </a:xfrm>
          <a:prstGeom prst="rect">
            <a:avLst/>
          </a:prstGeom>
          <a:ln>
            <a:noFill/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075" y="4237955"/>
            <a:ext cx="2574139" cy="2574139"/>
          </a:xfrm>
          <a:prstGeom prst="rect">
            <a:avLst/>
          </a:prstGeom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5028" y="4237955"/>
            <a:ext cx="2569856" cy="2574139"/>
          </a:xfrm>
          <a:prstGeom prst="rect">
            <a:avLst/>
          </a:prstGeom>
          <a:ln>
            <a:noFill/>
          </a:ln>
        </p:spPr>
      </p:pic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伊藤　宏幸（</a:t>
            </a:r>
            <a:r>
              <a:rPr kumimoji="1"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The HIRO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5183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論拠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Continuous Delivery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短期間で定期的に成果物を出す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そのフィードバックを持って、ゴールを再確認しつつ前進する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　　　　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↓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スクラムと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XP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を活用した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継続的な「インパクト」の創出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3133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インパクトを与える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Managing impact for a team of TEs and SETs is the job of the TEM.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・チームのイノベーション、ビジネス的な貢献、インパクトを与え続けること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実は私の仕事は、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 + TEM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Test Engineering Manager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）なのだ！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・技術・リーダーシップ・調整（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coordination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製品を知る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ユーザーを知る（＝ビジネス価値を常に考慮する）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会社内での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の認知度を少しずつ確実に高めていった。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イノベーションを起こす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⭐業務をこなすだけではなく、イノベーションを実現する。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・別に最新の技術・ツールを作るだけがイノベーションではない。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・既存のあらゆる技術・ツール・プロセス・人間関係を活用し、今までにない方法で（合法的に）改善を実現すれば良い。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具体的なものは上述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⭐価値を提供する／価値を加える 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インパクトを与える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Managing impact for a team of TEs and SETs is the job of the TEM.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・チームのイノベーション、ビジネス的な貢献、インパクトを与え続けること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実は私の仕事は、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 + TEM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Test Engineering Manager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）なのだ！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　・技術・リーダーシップ・調整（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coordination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製品を知る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ユーザーを知る（＝ビジネス価値を常に考慮する）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会社内での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の認知度を少しずつ確実に高めていった。</a:t>
            </a:r>
          </a:p>
          <a:p>
            <a:pPr marL="512763" lvl="1" indent="0" algn="ctr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636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69963" lvl="1" indent="-457200"/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成果を見せ続けることは、信頼獲得になる。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高速なフィードバック命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2425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ポイント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本番障害が多くて会社の売上・利益に影響している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2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サービスの自動テストを整備し、障害検知速度の向上・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MTTR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の短縮・障害件数の減少を実現する。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デベロッパーが適切な粒度の自動テストを書くことを当たり前にするために、教育・啓蒙・協働を推進する。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世界各拠点の</a:t>
            </a:r>
            <a:r>
              <a:rPr lang="en-US" altLang="ja-JP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QA</a:t>
            </a: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・テスト自動化エンジニアとともに、テスト自動化と品質向上に関する統一的な活動を実施していく。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継続的にインパクトを与えること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「持続可能性」の本当の意味について</a:t>
            </a:r>
          </a:p>
          <a:p>
            <a:pPr marL="512763" lvl="1" indent="0">
              <a:buNone/>
            </a:pP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984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/>
              <a:t>なぜ「持続可能性」が必要なのか？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・自分以外の人間が継続的に運用できる仕組みを作ること </a:t>
            </a:r>
          </a:p>
          <a:p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自分が生き続けることが、成功になるという</a:t>
            </a:r>
            <a:r>
              <a:rPr lang="ja-JP" altLang="en-US" sz="28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こと</a:t>
            </a:r>
            <a:endParaRPr lang="ja-JP" altLang="en-US" sz="2800" dirty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/>
              <a:t>継続するためには、成果を見せ続けることが必要。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>
              <a:buNone/>
            </a:pPr>
            <a:r>
              <a:rPr lang="ja-JP" altLang="en-US" sz="2800" dirty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だからこそ、健康であり続けること、継続的であることが必要。</a:t>
            </a:r>
            <a:endParaRPr lang="en-US" altLang="ja-JP" sz="2800" dirty="0" smtClean="0">
              <a:solidFill>
                <a:srgbClr val="7F7F7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何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3532549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定期的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650" y="445427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4.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今後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の課題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5376000"/>
            <a:ext cx="7887600" cy="720000"/>
          </a:xfrm>
          <a:prstGeom prst="rect">
            <a:avLst/>
          </a:prstGeom>
          <a:solidFill>
            <a:srgbClr val="44C404"/>
          </a:solidFill>
          <a:ln>
            <a:solidFill>
              <a:srgbClr val="44C404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5.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まとめ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2610824"/>
            <a:ext cx="7887600" cy="720000"/>
          </a:xfrm>
          <a:prstGeom prst="rect">
            <a:avLst/>
          </a:prstGeom>
          <a:solidFill>
            <a:srgbClr val="7F7F7F"/>
          </a:solidFill>
          <a:ln>
            <a:solidFill>
              <a:srgbClr val="2C2C2C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2. 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トライアル</a:t>
            </a:r>
            <a:r>
              <a:rPr lang="ja-JP" altLang="en-US" sz="2800" dirty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7161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solidFill>
            <a:srgbClr val="44C404"/>
          </a:solidFill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ja-JP" altLang="en-US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背景</a:t>
            </a:r>
            <a:endParaRPr lang="en-US" altLang="ja-JP" sz="7200" dirty="0" smtClean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algn="ctr"/>
            <a:r>
              <a:rPr kumimoji="1" lang="ja-JP" altLang="ja-JP" sz="7200" dirty="0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B</a:t>
            </a:r>
            <a:r>
              <a:rPr kumimoji="1" lang="en-US" altLang="ja-JP" sz="7200" dirty="0" err="1" smtClean="0">
                <a:solidFill>
                  <a:schemeClr val="bg1"/>
                </a:solidFill>
                <a:latin typeface="ヒラギノ角ゴ ProN W6"/>
                <a:ea typeface="ヒラギノ角ゴ ProN W6"/>
                <a:cs typeface="ヒラギノ角ゴ ProN W6"/>
              </a:rPr>
              <a:t>ackground</a:t>
            </a:r>
            <a:endParaRPr kumimoji="1" lang="ja-JP" altLang="en-US" sz="7200" dirty="0">
              <a:solidFill>
                <a:schemeClr val="bg1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2381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私の行動指針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テスト自動化で、いかに</a:t>
            </a:r>
            <a:r>
              <a:rPr lang="en-US" altLang="ja-JP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LINE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のビジネスに貢献するか？</a:t>
            </a:r>
            <a:endParaRPr lang="en-US" altLang="ja-JP" sz="4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3129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ビジネスの</a:t>
            </a:r>
            <a:r>
              <a:rPr lang="en-US" altLang="ja-JP" sz="4800" dirty="0"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4800" dirty="0"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KPI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44C404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一連の情報収集・分析は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下記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「仕事の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3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つの </a:t>
            </a:r>
            <a:r>
              <a:rPr lang="en-US" altLang="ja-JP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KPI</a:t>
            </a:r>
            <a:r>
              <a:rPr lang="ja-JP" altLang="en-US" sz="3200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32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観点に基づき</a:t>
            </a:r>
            <a:r>
              <a:rPr lang="ja-JP" altLang="en-US" sz="3200" dirty="0">
                <a:latin typeface="ヒラギノ角ゴ ProN W6"/>
                <a:ea typeface="ヒラギノ角ゴ ProN W6"/>
                <a:cs typeface="ヒラギノ角ゴ ProN W6"/>
              </a:rPr>
              <a:t>実施した</a:t>
            </a:r>
            <a:r>
              <a:rPr lang="ja-JP" altLang="en-US" sz="32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3200" dirty="0"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None/>
            </a:pPr>
            <a:endParaRPr lang="en-US" altLang="ja-JP" sz="32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売上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利益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2741571" lvl="6" indent="-5143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従業員満足度</a:t>
            </a:r>
            <a:endParaRPr lang="en-US" altLang="ja-JP" sz="32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843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皆さんにお伝えしたいこと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903288" lvl="1" indent="-390525"/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アジャイルの知識・経験は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新しい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チャレンジを行う上で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、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非常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に強力な武器となり得ること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テスト自動化を活用することで、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「</a:t>
            </a:r>
            <a:r>
              <a:rPr lang="ja-JP" altLang="en-US" sz="2800" b="1" dirty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開発にビジネスの血を通わせること</a:t>
            </a:r>
            <a:r>
              <a:rPr lang="ja-JP" altLang="en-US" sz="2800" b="1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」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重要性。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  <a:p>
            <a:pPr marL="903288" lvl="1" indent="-390525"/>
            <a:r>
              <a:rPr lang="en-US" altLang="ja-JP" sz="2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およびテスト自動化に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関する</a:t>
            </a:r>
            <a: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施策</a:t>
            </a:r>
            <a:r>
              <a:rPr lang="ja-JP" altLang="en-US" sz="2800" dirty="0">
                <a:latin typeface="ヒラギノ角ゴ ProN W6"/>
                <a:ea typeface="ヒラギノ角ゴ ProN W6"/>
                <a:cs typeface="ヒラギノ角ゴ ProN W6"/>
              </a:rPr>
              <a:t>の</a:t>
            </a:r>
            <a:r>
              <a:rPr lang="ja-JP" altLang="en-US" sz="2800" dirty="0" smtClean="0">
                <a:latin typeface="ヒラギノ角ゴ ProN W6"/>
                <a:ea typeface="ヒラギノ角ゴ ProN W6"/>
                <a:cs typeface="ヒラギノ角ゴ ProN W6"/>
              </a:rPr>
              <a:t>勘所。</a:t>
            </a:r>
            <a:endParaRPr lang="en-US" altLang="ja-JP" sz="2800" dirty="0" smtClean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4202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F</a:t>
            </a:r>
            <a:r>
              <a:rPr lang="en-US" altLang="ja-JP" sz="6000" dirty="0" smtClean="0">
                <a:solidFill>
                  <a:srgbClr val="7F7F7F"/>
                </a:solidFill>
                <a:latin typeface="ヒラギノ角ゴ ProN W6"/>
                <a:ea typeface="ヒラギノ角ゴ ProN W6"/>
                <a:cs typeface="ヒラギノ角ゴ ProN W6"/>
              </a:rPr>
              <a:t>in.</a:t>
            </a:r>
          </a:p>
        </p:txBody>
      </p:sp>
    </p:spTree>
    <p:extLst>
      <p:ext uri="{BB962C8B-B14F-4D97-AF65-F5344CB8AC3E}">
        <p14:creationId xmlns:p14="http://schemas.microsoft.com/office/powerpoint/2010/main" val="12107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en-US" altLang="ja-JP" sz="600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Test</a:t>
            </a:r>
            <a:endParaRPr lang="en-US" altLang="ja-JP" sz="6000" dirty="0" smtClean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1436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私に任されたミッション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ctr" anchorCtr="0">
            <a:noAutofit/>
          </a:bodyPr>
          <a:lstStyle/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en-US" altLang="ja-JP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部隊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の立ち上げ</a:t>
            </a:r>
            <a:endParaRPr lang="en-US" altLang="ja-JP" sz="60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および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 algn="ctr">
              <a:buNone/>
            </a:pPr>
            <a:r>
              <a:rPr lang="ja-JP" altLang="en-US" sz="60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</a:t>
            </a:r>
            <a:r>
              <a:rPr lang="ja-JP" altLang="en-US" sz="60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の推進</a:t>
            </a:r>
            <a:endParaRPr lang="en-US" altLang="ja-JP" sz="60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5" name="図 4" descr="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41" y="1811498"/>
            <a:ext cx="1143000" cy="1143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6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ja-JP" sz="4800" dirty="0" smtClean="0">
                <a:latin typeface="ヒラギノ角ゴ ProN W6"/>
                <a:ea typeface="ヒラギノ角ゴ ProN W6"/>
                <a:cs typeface="ヒラギノ角ゴ ProN W6"/>
              </a:rPr>
              <a:t>SET</a:t>
            </a:r>
            <a:r>
              <a:rPr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とは</a:t>
            </a:r>
            <a:endParaRPr kumimoji="1" lang="ja-JP" altLang="en-US" sz="4800" dirty="0"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628650" y="1689099"/>
            <a:ext cx="7886700" cy="4406400"/>
          </a:xfrm>
          <a:noFill/>
          <a:ln>
            <a:noFill/>
          </a:ln>
        </p:spPr>
        <p:txBody>
          <a:bodyPr anchor="t" anchorCtr="0">
            <a:noAutofit/>
          </a:bodyPr>
          <a:lstStyle/>
          <a:p>
            <a:pPr marL="512763" lvl="1" indent="0" algn="ctr">
              <a:buNone/>
            </a:pP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S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oftware </a:t>
            </a: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E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ngineer in </a:t>
            </a:r>
            <a:r>
              <a:rPr lang="en-US" altLang="ja-JP" sz="4000" b="1" u="sng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T</a:t>
            </a:r>
            <a:r>
              <a:rPr lang="en-US" altLang="ja-JP" sz="4000" b="1" u="sng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est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pic>
        <p:nvPicPr>
          <p:cNvPr id="6" name="図 5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927657"/>
            <a:ext cx="2448090" cy="3167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コンテンツ プレースホルダー 8"/>
          <p:cNvSpPr txBox="1">
            <a:spLocks/>
          </p:cNvSpPr>
          <p:nvPr/>
        </p:nvSpPr>
        <p:spPr>
          <a:xfrm>
            <a:off x="3075414" y="2922205"/>
            <a:ext cx="5439936" cy="31732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4050" kern="1200">
                <a:solidFill>
                  <a:srgbClr val="595959"/>
                </a:solidFill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3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3000" kern="1200">
                <a:solidFill>
                  <a:srgbClr val="595959"/>
                </a:solidFill>
                <a:latin typeface="+mj-ea"/>
                <a:ea typeface="+mj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1" indent="0">
              <a:buNone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簡潔に説明すると：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テスト自動化エンジニア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テスター兼デベロッパー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969963" lvl="1" indent="-457200"/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テスト自動化の仕組みを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構築しつつ、それをもとに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/>
            </a:r>
            <a:b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</a:b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プロセス改善も行う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  <a:p>
            <a:pPr marL="512763" lvl="1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（参考）</a:t>
            </a:r>
            <a:r>
              <a:rPr lang="en-US" altLang="ja-JP" sz="2800" u="sng" dirty="0" smtClean="0">
                <a:latin typeface="ヒラギノ角ゴ ProN W6"/>
                <a:ea typeface="ヒラギノ角ゴ ProN W6"/>
                <a:cs typeface="ヒラギノ角ゴ ProN W6"/>
                <a:hlinkClick r:id="rId5"/>
              </a:rPr>
              <a:t>Wikipedia</a:t>
            </a:r>
            <a:endParaRPr lang="en-US" altLang="ja-JP" sz="2800" u="sng" dirty="0"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3634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何を為すべきかが分からなかった</a:t>
            </a:r>
            <a:endParaRPr lang="ja-JP" altLang="en-US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0" y="46382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</a:t>
            </a:r>
            <a:r>
              <a:rPr lang="ja-JP" altLang="en-US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の支持・協力が必要だった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0695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新入社員が変革をリードするための環境づくり。</a:t>
            </a:r>
            <a:endParaRPr lang="en-US" altLang="ja-JP" sz="2400" dirty="0" smtClean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当時は新入社員で、知識が必要でした。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8650" y="21203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関係者間で、責務・課題認識にズレ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・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  <a:latin typeface="ヒラギノ角ゴ ProN W6"/>
                <a:ea typeface="ヒラギノ角ゴ ProN W6"/>
                <a:cs typeface="ヒラギノ角ゴ ProN W6"/>
              </a:rPr>
              <a:t>混乱があった。</a:t>
            </a:r>
            <a:endParaRPr lang="ja-JP" altLang="en-US" sz="2400" dirty="0">
              <a:solidFill>
                <a:schemeClr val="bg1">
                  <a:lumMod val="50000"/>
                </a:schemeClr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遭遇した課題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Challenge</a:t>
            </a:r>
            <a:r>
              <a:rPr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37695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9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1000-84CB-418E-9143-20F01318A1D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50" y="50695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定期的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に進捗と成果を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見せる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8045" y="35949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トライアル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＆エラーで高速に学習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する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8650" y="21203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indent="444500"/>
            <a:r>
              <a:rPr lang="en-US" altLang="ja-JP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　何</a:t>
            </a:r>
            <a:r>
              <a:rPr lang="ja-JP" altLang="en-US" sz="2800" dirty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を為すべきなのかを</a:t>
            </a:r>
            <a:r>
              <a:rPr lang="ja-JP" altLang="en-US" sz="2800" dirty="0" smtClean="0">
                <a:solidFill>
                  <a:srgbClr val="44C404"/>
                </a:solidFill>
                <a:latin typeface="ヒラギノ角ゴ ProN W6"/>
                <a:ea typeface="ヒラギノ角ゴ ProN W6"/>
                <a:cs typeface="ヒラギノ角ゴ ProN W6"/>
              </a:rPr>
              <a:t>見つけ出す</a:t>
            </a:r>
            <a:endParaRPr lang="ja-JP" altLang="en-US" sz="2800" dirty="0">
              <a:solidFill>
                <a:srgbClr val="44C404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0" y="328806"/>
            <a:ext cx="9144000" cy="524442"/>
          </a:xfrm>
          <a:noFill/>
          <a:ln>
            <a:noFill/>
          </a:ln>
        </p:spPr>
        <p:txBody>
          <a:bodyPr/>
          <a:lstStyle/>
          <a:p>
            <a:r>
              <a:rPr kumimoji="1" lang="ja-JP" altLang="en-US" sz="4800" dirty="0" smtClean="0">
                <a:latin typeface="ヒラギノ角ゴ ProN W6"/>
                <a:ea typeface="ヒラギノ角ゴ ProN W6"/>
                <a:cs typeface="ヒラギノ角ゴ ProN W6"/>
              </a:rPr>
              <a:t>解決方針</a:t>
            </a:r>
            <a:r>
              <a:rPr kumimoji="1"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（</a:t>
            </a:r>
            <a:r>
              <a:rPr kumimoji="1" lang="en-US" altLang="ja-JP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Solution</a:t>
            </a:r>
            <a:r>
              <a:rPr kumimoji="1" lang="ja-JP" altLang="en-US" sz="4800" dirty="0" smtClean="0">
                <a:solidFill>
                  <a:srgbClr val="0000FF"/>
                </a:solidFill>
                <a:latin typeface="ヒラギノ角ゴ ProN W6"/>
                <a:ea typeface="ヒラギノ角ゴ ProN W6"/>
                <a:cs typeface="ヒラギノ角ゴ ProN W6"/>
              </a:rPr>
              <a:t>）</a:t>
            </a:r>
            <a:endParaRPr kumimoji="1" lang="ja-JP" altLang="en-US" sz="4800" dirty="0">
              <a:solidFill>
                <a:srgbClr val="0000FF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168909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1.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何を為すべきかが分からなかった</a:t>
            </a:r>
            <a:endParaRPr lang="ja-JP" altLang="en-US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8650" y="463821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3. 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幅広い</a:t>
            </a:r>
            <a:r>
              <a:rPr lang="ja-JP" altLang="en-US" sz="2800" dirty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関係者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の支持・協力が必要だった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8045" y="3163659"/>
            <a:ext cx="7887600" cy="72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 anchorCtr="0">
            <a:no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2.</a:t>
            </a:r>
            <a:r>
              <a:rPr lang="ja-JP" altLang="en-US" sz="2800" dirty="0" smtClean="0">
                <a:solidFill>
                  <a:srgbClr val="FF0000"/>
                </a:solidFill>
                <a:latin typeface="ヒラギノ角ゴ ProN W6"/>
                <a:ea typeface="ヒラギノ角ゴ ProN W6"/>
                <a:cs typeface="ヒラギノ角ゴ ProN W6"/>
              </a:rPr>
              <a:t> テスト対象システムの詳細を知らなかった</a:t>
            </a:r>
            <a:endParaRPr lang="en-US" altLang="ja-JP" sz="2800" dirty="0">
              <a:solidFill>
                <a:srgbClr val="FF0000"/>
              </a:solidFill>
              <a:latin typeface="ヒラギノ角ゴ ProN W6"/>
              <a:ea typeface="ヒラギノ角ゴ ProN W6"/>
              <a:cs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62115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テーマ">
  <a:themeElements>
    <a:clrScheme name="ユーザー設定 6">
      <a:dk1>
        <a:srgbClr val="595959"/>
      </a:dk1>
      <a:lt1>
        <a:srgbClr val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E50012"/>
      </a:accent5>
      <a:accent6>
        <a:srgbClr val="FF7C80"/>
      </a:accent6>
      <a:hlink>
        <a:srgbClr val="0000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rgbClr val="FF0000"/>
          </a:solidFill>
        </a:ln>
      </a:spPr>
      <a:bodyPr anchor="ctr" anchorCtr="0">
        <a:noAutofit/>
      </a:bodyPr>
      <a:lstStyle>
        <a:defPPr algn="l">
          <a:defRPr sz="1800" b="0" dirty="0" smtClean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5" id="{635F5DAF-CAC2-7442-AA3A-C2EB436D7EA4}" vid="{EDE04049-9C0B-7A42-88BF-C34543A26365}"/>
    </a:ext>
  </a:extLst>
</a:theme>
</file>

<file path=ppt/theme/theme2.xml><?xml version="1.0" encoding="utf-8"?>
<a:theme xmlns:a="http://schemas.openxmlformats.org/drawingml/2006/main" name="1_Office テーマ">
  <a:themeElements>
    <a:clrScheme name="資料作成用">
      <a:dk1>
        <a:srgbClr val="595959"/>
      </a:dk1>
      <a:lt1>
        <a:sysClr val="window" lastClr="FFFFFF"/>
      </a:lt1>
      <a:dk2>
        <a:srgbClr val="E50012"/>
      </a:dk2>
      <a:lt2>
        <a:srgbClr val="DEDEDE"/>
      </a:lt2>
      <a:accent1>
        <a:srgbClr val="797979"/>
      </a:accent1>
      <a:accent2>
        <a:srgbClr val="EB9D00"/>
      </a:accent2>
      <a:accent3>
        <a:srgbClr val="BFBFBF"/>
      </a:accent3>
      <a:accent4>
        <a:srgbClr val="FFC000"/>
      </a:accent4>
      <a:accent5>
        <a:srgbClr val="595959"/>
      </a:accent5>
      <a:accent6>
        <a:srgbClr val="FF7C80"/>
      </a:accent6>
      <a:hlink>
        <a:srgbClr val="FFFFFF"/>
      </a:hlink>
      <a:folHlink>
        <a:srgbClr val="595959"/>
      </a:folHlink>
    </a:clrScheme>
    <a:fontScheme name="ユーザー定義 2">
      <a:majorFont>
        <a:latin typeface="Tw Cen MT"/>
        <a:ea typeface="HGPｺﾞｼｯｸE"/>
        <a:cs typeface=""/>
      </a:majorFont>
      <a:minorFont>
        <a:latin typeface="Franklin Gothic Book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4800" dirty="0" smtClean="0">
            <a:solidFill>
              <a:srgbClr val="595959"/>
            </a:solidFill>
            <a:latin typeface="HGPｺﾞｼｯｸE" panose="020B0900000000000000" pitchFamily="50" charset="-128"/>
            <a:ea typeface="HGPｺﾞｼｯｸE" panose="020B09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5" id="{635F5DAF-CAC2-7442-AA3A-C2EB436D7EA4}" vid="{A7687B34-BA34-1C4A-8369-B92120B45902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macテンプレート4_3</Template>
  <TotalTime>1857</TotalTime>
  <Words>1860</Words>
  <Application>Microsoft Macintosh PowerPoint</Application>
  <PresentationFormat>画面に合わせる (4:3)</PresentationFormat>
  <Paragraphs>401</Paragraphs>
  <Slides>54</Slides>
  <Notes>54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54</vt:i4>
      </vt:variant>
    </vt:vector>
  </HeadingPairs>
  <TitlesOfParts>
    <vt:vector size="63" baseType="lpstr">
      <vt:lpstr>Arial</vt:lpstr>
      <vt:lpstr>Calibri</vt:lpstr>
      <vt:lpstr>Franklin Gothic Book</vt:lpstr>
      <vt:lpstr>HGPｺﾞｼｯｸE</vt:lpstr>
      <vt:lpstr>Hiragino Kaku Gothic ProN W6</vt:lpstr>
      <vt:lpstr>ＭＳ Ｐゴシック</vt:lpstr>
      <vt:lpstr>ヒラギノ角ゴ ProN W6</vt:lpstr>
      <vt:lpstr>Office テーマ</vt:lpstr>
      <vt:lpstr>1_Office テーマ</vt:lpstr>
      <vt:lpstr> An Agile Way  As an SET  At LINE </vt:lpstr>
      <vt:lpstr>今回のテーマ</vt:lpstr>
      <vt:lpstr>裏テーマ</vt:lpstr>
      <vt:lpstr>伊藤　宏幸（The HIRO）</vt:lpstr>
      <vt:lpstr>PowerPoint プレゼンテーション</vt:lpstr>
      <vt:lpstr>私に任されたミッション</vt:lpstr>
      <vt:lpstr>SETとは</vt:lpstr>
      <vt:lpstr>遭遇した課題（Challenge）</vt:lpstr>
      <vt:lpstr>解決方針（Solution）</vt:lpstr>
      <vt:lpstr>アジェンダ</vt:lpstr>
      <vt:lpstr>PowerPoint プレゼンテーション</vt:lpstr>
      <vt:lpstr>最初に注目した課題</vt:lpstr>
      <vt:lpstr>解決方針</vt:lpstr>
      <vt:lpstr>PowerPoint プレゼンテーション</vt:lpstr>
      <vt:lpstr>※どのあたりがアジャイル？</vt:lpstr>
      <vt:lpstr>判断基準：ビジネスの3つの KPI</vt:lpstr>
      <vt:lpstr>1. 現状把握・課題発見・言語化</vt:lpstr>
      <vt:lpstr>1) テスト対象システムの解析</vt:lpstr>
      <vt:lpstr>2) 障害報告の分析</vt:lpstr>
      <vt:lpstr>3) 情報収集</vt:lpstr>
      <vt:lpstr>2. 施策・目標案の策定</vt:lpstr>
      <vt:lpstr>3. 提案と合意形成</vt:lpstr>
      <vt:lpstr>まとめ</vt:lpstr>
      <vt:lpstr>PowerPoint プレゼンテーション</vt:lpstr>
      <vt:lpstr>PowerPoint プレゼンテーション</vt:lpstr>
      <vt:lpstr>次の課題</vt:lpstr>
      <vt:lpstr>解決方針</vt:lpstr>
      <vt:lpstr>解決方針</vt:lpstr>
      <vt:lpstr>1. プロダクトの仕様の把握(2)</vt:lpstr>
      <vt:lpstr>1. プロダクトの仕様の把握(1)</vt:lpstr>
      <vt:lpstr>1. プロダクトの仕様の把握(3)</vt:lpstr>
      <vt:lpstr>1. プロダクトの仕様の把握(4)</vt:lpstr>
      <vt:lpstr>2. 開発チームの特性の把握</vt:lpstr>
      <vt:lpstr>3. チームの障害対応能力の把握</vt:lpstr>
      <vt:lpstr>まとめ</vt:lpstr>
      <vt:lpstr>PowerPoint プレゼンテーション</vt:lpstr>
      <vt:lpstr>次の課題</vt:lpstr>
      <vt:lpstr>解決方針</vt:lpstr>
      <vt:lpstr>施策</vt:lpstr>
      <vt:lpstr>論拠</vt:lpstr>
      <vt:lpstr>インパクトを与える</vt:lpstr>
      <vt:lpstr>イノベーションを起こす</vt:lpstr>
      <vt:lpstr>インパクトを与える</vt:lpstr>
      <vt:lpstr>まとめ</vt:lpstr>
      <vt:lpstr>PowerPoint プレゼンテーション</vt:lpstr>
      <vt:lpstr>ポイント</vt:lpstr>
      <vt:lpstr>なぜ「持続可能性」が必要なのか？</vt:lpstr>
      <vt:lpstr>継続するためには、成果を見せ続けることが必要。</vt:lpstr>
      <vt:lpstr>PowerPoint プレゼンテーション</vt:lpstr>
      <vt:lpstr>私の行動指針</vt:lpstr>
      <vt:lpstr>ビジネスの3つの KPI</vt:lpstr>
      <vt:lpstr>皆さんにお伝えしたいこと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世界と事例から学ぶ、 プロダクトオーナーの 「素養」としての アジャイルメトリクス</dc:title>
  <dc:creator>伊藤　宏幸</dc:creator>
  <cp:lastModifiedBy>Microsoft Office ユーザー</cp:lastModifiedBy>
  <cp:revision>2750</cp:revision>
  <dcterms:created xsi:type="dcterms:W3CDTF">2016-11-21T06:16:44Z</dcterms:created>
  <dcterms:modified xsi:type="dcterms:W3CDTF">2018-02-05T00:58:28Z</dcterms:modified>
</cp:coreProperties>
</file>