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notesMasterIdLst>
    <p:notesMasterId r:id="rId43"/>
  </p:notesMasterIdLst>
  <p:sldIdLst>
    <p:sldId id="294" r:id="rId3"/>
    <p:sldId id="295" r:id="rId4"/>
    <p:sldId id="582" r:id="rId5"/>
    <p:sldId id="583" r:id="rId6"/>
    <p:sldId id="503" r:id="rId7"/>
    <p:sldId id="589" r:id="rId8"/>
    <p:sldId id="593" r:id="rId9"/>
    <p:sldId id="590" r:id="rId10"/>
    <p:sldId id="594" r:id="rId11"/>
    <p:sldId id="591" r:id="rId12"/>
    <p:sldId id="596" r:id="rId13"/>
    <p:sldId id="592" r:id="rId14"/>
    <p:sldId id="597" r:id="rId15"/>
    <p:sldId id="595" r:id="rId16"/>
    <p:sldId id="445" r:id="rId17"/>
    <p:sldId id="584" r:id="rId18"/>
    <p:sldId id="598" r:id="rId19"/>
    <p:sldId id="599" r:id="rId20"/>
    <p:sldId id="600" r:id="rId21"/>
    <p:sldId id="601" r:id="rId22"/>
    <p:sldId id="602" r:id="rId23"/>
    <p:sldId id="451" r:id="rId24"/>
    <p:sldId id="585" r:id="rId25"/>
    <p:sldId id="603" r:id="rId26"/>
    <p:sldId id="604" r:id="rId27"/>
    <p:sldId id="605" r:id="rId28"/>
    <p:sldId id="525" r:id="rId29"/>
    <p:sldId id="529" r:id="rId30"/>
    <p:sldId id="586" r:id="rId31"/>
    <p:sldId id="606" r:id="rId32"/>
    <p:sldId id="607" r:id="rId33"/>
    <p:sldId id="608" r:id="rId34"/>
    <p:sldId id="587" r:id="rId35"/>
    <p:sldId id="609" r:id="rId36"/>
    <p:sldId id="610" r:id="rId37"/>
    <p:sldId id="611" r:id="rId38"/>
    <p:sldId id="588" r:id="rId39"/>
    <p:sldId id="612" r:id="rId40"/>
    <p:sldId id="613" r:id="rId41"/>
    <p:sldId id="614" r:id="rId4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伊藤 宏幸" initials="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4C404"/>
    <a:srgbClr val="0000FF"/>
    <a:srgbClr val="82878C"/>
    <a:srgbClr val="F2F2F2"/>
    <a:srgbClr val="E4E4EC"/>
    <a:srgbClr val="DEDEDE"/>
    <a:srgbClr val="FAFAFC"/>
    <a:srgbClr val="545454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5" autoAdjust="0"/>
    <p:restoredTop sz="82577"/>
  </p:normalViewPr>
  <p:slideViewPr>
    <p:cSldViewPr snapToGrid="0">
      <p:cViewPr>
        <p:scale>
          <a:sx n="83" d="100"/>
          <a:sy n="83" d="100"/>
        </p:scale>
        <p:origin x="-214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5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E67B1-E584-4720-817D-DD5D20C3975D}" type="datetimeFigureOut">
              <a:rPr kumimoji="1" lang="ja-JP" altLang="en-US" smtClean="0"/>
              <a:t>17/12/13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31A60-C776-4263-A2FB-8D2458602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197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132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このセッションの目的です。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1116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6259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ユーザー設定レイアウト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0" y="5279598"/>
            <a:ext cx="9144000" cy="513306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052BCCDA-7B63-404C-A04A-C54649811EC9}" type="datetime4">
              <a:rPr lang="ja-JP" altLang="en-US" smtClean="0"/>
              <a:pPr/>
              <a:t>2017年 12月 13日 </a:t>
            </a:fld>
            <a:endParaRPr lang="ja-JP" altLang="en-US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0" y="5781439"/>
            <a:ext cx="9144000" cy="547643"/>
          </a:xfrm>
        </p:spPr>
        <p:txBody>
          <a:bodyPr>
            <a:noAutofit/>
          </a:bodyPr>
          <a:lstStyle>
            <a:lvl1pPr marL="0" indent="0" algn="ctr">
              <a:buNone/>
              <a:defRPr sz="21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solidFill>
                  <a:srgbClr val="595959"/>
                </a:solidFill>
                <a:latin typeface="+mj-ea"/>
                <a:ea typeface="+mj-ea"/>
              </a:defRPr>
            </a:lvl2pPr>
            <a:lvl3pPr>
              <a:defRPr>
                <a:solidFill>
                  <a:srgbClr val="595959"/>
                </a:solidFill>
                <a:latin typeface="+mj-ea"/>
                <a:ea typeface="+mj-ea"/>
              </a:defRPr>
            </a:lvl3pPr>
            <a:lvl4pPr>
              <a:defRPr>
                <a:solidFill>
                  <a:srgbClr val="595959"/>
                </a:solidFill>
                <a:latin typeface="+mj-ea"/>
                <a:ea typeface="+mj-ea"/>
              </a:defRPr>
            </a:lvl4pPr>
            <a:lvl5pPr>
              <a:defRPr>
                <a:solidFill>
                  <a:srgbClr val="595959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 smtClean="0"/>
              <a:t>制作者の名前を入力</a:t>
            </a:r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7"/>
            <a:ext cx="9144000" cy="5279591"/>
          </a:xfrm>
          <a:solidFill>
            <a:srgbClr val="44C404"/>
          </a:solidFill>
          <a:ln>
            <a:solidFill>
              <a:srgbClr val="44C404"/>
            </a:solidFill>
          </a:ln>
        </p:spPr>
        <p:txBody>
          <a:bodyPr/>
          <a:lstStyle>
            <a:lvl1pPr>
              <a:lnSpc>
                <a:spcPts val="9375"/>
              </a:lnSpc>
              <a:defRPr sz="6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プレゼンテーション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9778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5168"/>
            <a:ext cx="9144001" cy="1166632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4585066" y="1174343"/>
            <a:ext cx="4558937" cy="5683657"/>
          </a:xfrm>
          <a:prstGeom prst="rect">
            <a:avLst/>
          </a:prstGeom>
          <a:solidFill>
            <a:srgbClr val="DEDEDE">
              <a:alpha val="9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3657B689-2040-4AA2-A102-3ED058595473}" type="datetime1">
              <a:rPr lang="ja-JP" altLang="en-US" smtClean="0"/>
              <a:pPr/>
              <a:t>17/12/13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67564" y="6356350"/>
            <a:ext cx="720000" cy="359864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19102" y="1485901"/>
            <a:ext cx="3984977" cy="4549356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solidFill>
                  <a:srgbClr val="595959"/>
                </a:solidFill>
                <a:latin typeface="+mj-ea"/>
                <a:ea typeface="+mj-ea"/>
              </a:defRPr>
            </a:lvl2pPr>
            <a:lvl3pPr>
              <a:defRPr>
                <a:solidFill>
                  <a:srgbClr val="595959"/>
                </a:solidFill>
                <a:latin typeface="+mj-ea"/>
                <a:ea typeface="+mj-ea"/>
              </a:defRPr>
            </a:lvl3pPr>
            <a:lvl4pPr>
              <a:defRPr>
                <a:solidFill>
                  <a:srgbClr val="595959"/>
                </a:solidFill>
                <a:latin typeface="+mj-ea"/>
                <a:ea typeface="+mj-ea"/>
              </a:defRPr>
            </a:lvl4pPr>
            <a:lvl5pPr>
              <a:defRPr>
                <a:solidFill>
                  <a:srgbClr val="595959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4870851" y="1485905"/>
            <a:ext cx="3992165" cy="4509169"/>
          </a:xfrm>
        </p:spPr>
        <p:txBody>
          <a:bodyPr>
            <a:normAutofit/>
          </a:bodyPr>
          <a:lstStyle>
            <a:lvl1pPr>
              <a:defRPr sz="3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58403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901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6B8FEEA6-8109-49C3-9E5B-E102B12D7F37}" type="datetime1">
              <a:rPr lang="ja-JP" altLang="en-US" smtClean="0"/>
              <a:pPr/>
              <a:t>17/12/13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67564" y="6356350"/>
            <a:ext cx="720000" cy="359864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72784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ユーザー設定レイアウト">
    <p:bg>
      <p:bgPr>
        <a:solidFill>
          <a:srgbClr val="44C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6356350"/>
          </a:xfrm>
          <a:solidFill>
            <a:srgbClr val="44C404"/>
          </a:solidFill>
          <a:ln>
            <a:solidFill>
              <a:srgbClr val="44C404"/>
            </a:solidFill>
          </a:ln>
        </p:spPr>
        <p:txBody>
          <a:bodyPr/>
          <a:lstStyle>
            <a:lvl1pPr>
              <a:lnSpc>
                <a:spcPts val="9375"/>
              </a:lnSpc>
              <a:defRPr sz="6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扉ページ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8469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0" y="5781439"/>
            <a:ext cx="9144000" cy="547643"/>
          </a:xfrm>
        </p:spPr>
        <p:txBody>
          <a:bodyPr>
            <a:noAutofit/>
          </a:bodyPr>
          <a:lstStyle>
            <a:lvl1pPr marL="0" indent="0" algn="ctr">
              <a:buNone/>
              <a:defRPr sz="21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solidFill>
                  <a:srgbClr val="595959"/>
                </a:solidFill>
                <a:latin typeface="+mj-ea"/>
                <a:ea typeface="+mj-ea"/>
              </a:defRPr>
            </a:lvl2pPr>
            <a:lvl3pPr>
              <a:defRPr>
                <a:solidFill>
                  <a:srgbClr val="595959"/>
                </a:solidFill>
                <a:latin typeface="+mj-ea"/>
                <a:ea typeface="+mj-ea"/>
              </a:defRPr>
            </a:lvl3pPr>
            <a:lvl4pPr>
              <a:defRPr>
                <a:solidFill>
                  <a:srgbClr val="595959"/>
                </a:solidFill>
                <a:latin typeface="+mj-ea"/>
                <a:ea typeface="+mj-ea"/>
              </a:defRPr>
            </a:lvl4pPr>
            <a:lvl5pPr>
              <a:defRPr>
                <a:solidFill>
                  <a:srgbClr val="595959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 smtClean="0"/>
              <a:t>制作者の名前を入力</a:t>
            </a:r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7"/>
            <a:ext cx="9144000" cy="5279591"/>
          </a:xfrm>
          <a:solidFill>
            <a:schemeClr val="tx2"/>
          </a:solidFill>
        </p:spPr>
        <p:txBody>
          <a:bodyPr/>
          <a:lstStyle>
            <a:lvl1pPr>
              <a:lnSpc>
                <a:spcPts val="9375"/>
              </a:lnSpc>
              <a:defRPr sz="6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プレゼンテーション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0" y="5279598"/>
            <a:ext cx="9144000" cy="513306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0541452E-60C8-4FD8-95AF-A908062DC191}" type="datetime4">
              <a:rPr lang="ja-JP" altLang="en-US" smtClean="0"/>
              <a:pPr/>
              <a:t>2017年 12月 13日 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2131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-1" y="-5168"/>
            <a:ext cx="9144001" cy="1166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4585066" y="1174343"/>
            <a:ext cx="4558937" cy="5683657"/>
          </a:xfrm>
          <a:prstGeom prst="rect">
            <a:avLst/>
          </a:prstGeom>
          <a:solidFill>
            <a:srgbClr val="DEDEDE">
              <a:alpha val="9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3657B689-2040-4AA2-A102-3ED058595473}" type="datetime1">
              <a:rPr lang="ja-JP" altLang="en-US" smtClean="0"/>
              <a:pPr/>
              <a:t>17/12/13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19102" y="1485901"/>
            <a:ext cx="3984977" cy="4549356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solidFill>
                  <a:srgbClr val="595959"/>
                </a:solidFill>
                <a:latin typeface="+mj-ea"/>
                <a:ea typeface="+mj-ea"/>
              </a:defRPr>
            </a:lvl2pPr>
            <a:lvl3pPr>
              <a:defRPr>
                <a:solidFill>
                  <a:srgbClr val="595959"/>
                </a:solidFill>
                <a:latin typeface="+mj-ea"/>
                <a:ea typeface="+mj-ea"/>
              </a:defRPr>
            </a:lvl3pPr>
            <a:lvl4pPr>
              <a:defRPr>
                <a:solidFill>
                  <a:srgbClr val="595959"/>
                </a:solidFill>
                <a:latin typeface="+mj-ea"/>
                <a:ea typeface="+mj-ea"/>
              </a:defRPr>
            </a:lvl4pPr>
            <a:lvl5pPr>
              <a:defRPr>
                <a:solidFill>
                  <a:srgbClr val="595959"/>
                </a:solidFill>
                <a:latin typeface="+mj-ea"/>
                <a:ea typeface="+mj-ea"/>
              </a:defRPr>
            </a:lvl5pPr>
          </a:lstStyle>
          <a:p>
            <a:pPr lvl="0"/>
            <a:endParaRPr kumimoji="1" lang="ja-JP" altLang="en-US" dirty="0" smtClean="0"/>
          </a:p>
        </p:txBody>
      </p:sp>
      <p:sp>
        <p:nvSpPr>
          <p:cNvPr id="13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4870851" y="1485905"/>
            <a:ext cx="3992165" cy="4509169"/>
          </a:xfrm>
        </p:spPr>
        <p:txBody>
          <a:bodyPr>
            <a:normAutofit/>
          </a:bodyPr>
          <a:lstStyle>
            <a:lvl1pPr>
              <a:defRPr sz="3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07865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-5168"/>
            <a:ext cx="9144001" cy="1166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901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6B8FEEA6-8109-49C3-9E5B-E102B12D7F37}" type="datetime1">
              <a:rPr lang="ja-JP" altLang="en-US" smtClean="0"/>
              <a:pPr/>
              <a:t>17/12/13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32073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ユーザー設定レイアウト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7"/>
            <a:ext cx="9144000" cy="6356351"/>
          </a:xfrm>
        </p:spPr>
        <p:txBody>
          <a:bodyPr/>
          <a:lstStyle>
            <a:lvl1pPr>
              <a:lnSpc>
                <a:spcPts val="9375"/>
              </a:lnSpc>
              <a:defRPr sz="6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扉ページ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0623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495438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9E8D857A-8BE1-48F1-B70A-19AA9B269235}" type="datetime1">
              <a:rPr lang="ja-JP" altLang="en-US" smtClean="0"/>
              <a:pPr/>
              <a:t>17/12/13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7564" y="6356350"/>
            <a:ext cx="720000" cy="359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-1" y="-5168"/>
            <a:ext cx="9144001" cy="1166632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solidFill>
                <a:srgbClr val="44C404"/>
              </a:solidFill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 smtClean="0"/>
              <a:t>マスタータイトルの書式設定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863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685783" rtl="0" eaLnBrk="1" latinLnBrk="0" hangingPunct="1">
        <a:lnSpc>
          <a:spcPct val="90000"/>
        </a:lnSpc>
        <a:spcBef>
          <a:spcPct val="0"/>
        </a:spcBef>
        <a:buNone/>
        <a:defRPr kumimoji="1" sz="4500" kern="1200">
          <a:solidFill>
            <a:schemeClr val="bg1"/>
          </a:solidFill>
          <a:latin typeface="Hiragino Kaku Gothic ProN W6" charset="-128"/>
          <a:ea typeface="Hiragino Kaku Gothic ProN W6" charset="-128"/>
          <a:cs typeface="Hiragino Kaku Gothic ProN W6" charset="-128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kumimoji="1" sz="4050" kern="1200">
          <a:solidFill>
            <a:srgbClr val="595959"/>
          </a:solidFill>
          <a:latin typeface="Hiragino Kaku Gothic ProN W6" charset="-128"/>
          <a:ea typeface="Hiragino Kaku Gothic ProN W6" charset="-128"/>
          <a:cs typeface="Hiragino Kaku Gothic ProN W6" charset="-128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6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3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0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0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495438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9E8D857A-8BE1-48F1-B70A-19AA9B269235}" type="datetime1">
              <a:rPr lang="ja-JP" altLang="en-US" smtClean="0"/>
              <a:pPr/>
              <a:t>17/12/13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7565" y="6316165"/>
            <a:ext cx="461089" cy="400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-1" y="7711"/>
            <a:ext cx="9144001" cy="1166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 smtClean="0"/>
              <a:t>マスタータイトルの書式設定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828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685783" rtl="0" eaLnBrk="1" latinLnBrk="0" hangingPunct="1">
        <a:lnSpc>
          <a:spcPct val="90000"/>
        </a:lnSpc>
        <a:spcBef>
          <a:spcPct val="0"/>
        </a:spcBef>
        <a:buNone/>
        <a:defRPr kumimoji="1" sz="4500" kern="1200">
          <a:solidFill>
            <a:schemeClr val="bg1"/>
          </a:solidFill>
          <a:latin typeface="Hiragino Kaku Gothic ProN W6" charset="-128"/>
          <a:ea typeface="Hiragino Kaku Gothic ProN W6" charset="-128"/>
          <a:cs typeface="Hiragino Kaku Gothic ProN W6" charset="-128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kumimoji="1" sz="4050" kern="1200">
          <a:solidFill>
            <a:srgbClr val="595959"/>
          </a:solidFill>
          <a:latin typeface="Hiragino Kaku Gothic ProN W6" charset="-128"/>
          <a:ea typeface="Hiragino Kaku Gothic ProN W6" charset="-128"/>
          <a:cs typeface="Hiragino Kaku Gothic ProN W6" charset="-128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6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3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0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0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hageyahhoo" TargetMode="External"/><Relationship Id="rId4" Type="http://schemas.openxmlformats.org/officeDocument/2006/relationships/hyperlink" Target="https://2016.scrumgatheringtokyo.org/index.html" TargetMode="External"/><Relationship Id="rId5" Type="http://schemas.openxmlformats.org/officeDocument/2006/relationships/hyperlink" Target="https://2017.scrumgatheringtokyo.org/index.html" TargetMode="External"/><Relationship Id="rId6" Type="http://schemas.openxmlformats.org/officeDocument/2006/relationships/hyperlink" Target="https://www.agilealliance.org/wp-content/uploads/2015/12/ExperienceReport.2014.Ito_.pdf" TargetMode="Externa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.jp/dp/0321803027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amazon.co.jp/dp/0321803027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amazon.co.jp/dp/0321803027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inecorp.com/ja/career/position/743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inecorp.com/ja/career/position/743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>Hiroyuki Ito</a:t>
            </a:r>
            <a:endParaRPr kumimoji="1" lang="ja-JP" altLang="en-US" sz="32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en-US" altLang="ja-JP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  <a:t> An</a:t>
            </a:r>
            <a:r>
              <a:rPr lang="ja-JP" altLang="en-US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en-US" altLang="ja-JP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  <a:t>Agile</a:t>
            </a:r>
            <a:r>
              <a:rPr lang="ja-JP" altLang="en-US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ja-JP" altLang="ja-JP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  <a:t>W</a:t>
            </a:r>
            <a:r>
              <a:rPr lang="en-US" altLang="ja-JP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  <a:t>ay</a:t>
            </a:r>
            <a:br>
              <a:rPr lang="en-US" altLang="ja-JP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r>
              <a:rPr lang="en-US" altLang="ja-JP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  <a:t> As an SET</a:t>
            </a:r>
            <a:br>
              <a:rPr lang="en-US" altLang="ja-JP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r>
              <a:rPr lang="en-US" altLang="ja-JP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  <a:t> At LINE</a:t>
            </a:r>
            <a:endParaRPr kumimoji="1" lang="ja-JP" altLang="en-US" sz="8800" b="1" i="1" dirty="0">
              <a:solidFill>
                <a:srgbClr val="F2F2F2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34E1-CD1B-4039-BEF8-E796808036C6}" type="datetime4">
              <a:rPr lang="ja-JP" altLang="en-US" smtClean="0"/>
              <a:t>2017年 12月 13日 </a:t>
            </a:fld>
            <a:endParaRPr lang="ja-JP" altLang="en-US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0" y="5285334"/>
            <a:ext cx="9144000" cy="496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b="1" i="0" kern="1200">
                <a:solidFill>
                  <a:srgbClr val="595959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4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b="0" dirty="0" smtClean="0">
                <a:latin typeface="ヒラギノ角ゴ ProN W6"/>
                <a:ea typeface="ヒラギノ角ゴ ProN W6"/>
                <a:cs typeface="ヒラギノ角ゴ ProN W6"/>
              </a:rPr>
              <a:t>2018</a:t>
            </a:r>
            <a:r>
              <a:rPr lang="en-US" altLang="ja-JP" sz="2800" b="0" dirty="0" smtClean="0">
                <a:latin typeface="ヒラギノ角ゴ ProN W6"/>
                <a:ea typeface="ヒラギノ角ゴ ProN W6"/>
                <a:cs typeface="ヒラギノ角ゴ ProN W6"/>
              </a:rPr>
              <a:t>/</a:t>
            </a:r>
            <a:r>
              <a:rPr lang="en-US" altLang="ja-JP" sz="2800" b="0" dirty="0" smtClean="0">
                <a:latin typeface="ヒラギノ角ゴ ProN W6"/>
                <a:ea typeface="ヒラギノ角ゴ ProN W6"/>
                <a:cs typeface="ヒラギノ角ゴ ProN W6"/>
              </a:rPr>
              <a:t>01</a:t>
            </a:r>
            <a:r>
              <a:rPr lang="en-US" altLang="ja-JP" sz="2800" b="0" dirty="0" smtClean="0">
                <a:latin typeface="ヒラギノ角ゴ ProN W6"/>
                <a:ea typeface="ヒラギノ角ゴ ProN W6"/>
                <a:cs typeface="ヒラギノ角ゴ ProN W6"/>
              </a:rPr>
              <a:t>/</a:t>
            </a:r>
            <a:r>
              <a:rPr lang="en-US" altLang="ja-JP" sz="2800" b="0" dirty="0" smtClean="0">
                <a:latin typeface="ヒラギノ角ゴ ProN W6"/>
                <a:ea typeface="ヒラギノ角ゴ ProN W6"/>
                <a:cs typeface="ヒラギノ角ゴ ProN W6"/>
              </a:rPr>
              <a:t>11</a:t>
            </a:r>
            <a:endParaRPr lang="ja-JP" altLang="en-US" sz="2800" b="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462139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LINE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における</a:t>
            </a:r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kumimoji="1" lang="ja-JP" altLang="en-US" sz="4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実態</a:t>
            </a:r>
            <a:endParaRPr kumimoji="1" lang="ja-JP" altLang="en-US" sz="4800" dirty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indent="-1574" algn="ctr"/>
            <a:r>
              <a:rPr lang="ja-JP" altLang="en-US" sz="32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「テスト自動化で何かをする人</a:t>
            </a:r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」</a:t>
            </a:r>
            <a:endParaRPr lang="en-US" altLang="ja-JP" sz="32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indent="-1574" algn="ctr"/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程度でしか認識</a:t>
            </a:r>
            <a:r>
              <a:rPr lang="ja-JP" altLang="en-US" sz="32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を言語化</a:t>
            </a:r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できておらず、</a:t>
            </a:r>
            <a:endParaRPr lang="en-US" altLang="ja-JP" sz="32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indent="-1574" algn="ctr"/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責務</a:t>
            </a:r>
            <a:r>
              <a:rPr lang="ja-JP" altLang="en-US" sz="32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の定義が揺れていた</a:t>
            </a:r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解決したい課題はあるが、それを言語化できていなかった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関係者間で、課題の共通認識が出来上がっていなかった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課題の解決方法も見えず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2000" b="1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解決自体をリード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する人間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いなかった。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そもそも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と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して働いている人がまだいなかった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46179" lvl="2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成功の後に組織化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することとなっていた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08663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LINE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における</a:t>
            </a:r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kumimoji="1" lang="ja-JP" altLang="en-US" sz="4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実態</a:t>
            </a:r>
            <a:endParaRPr kumimoji="1" lang="ja-JP" altLang="en-US" sz="4800" dirty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indent="-1574" algn="ctr"/>
            <a:r>
              <a:rPr lang="ja-JP" altLang="en-US" sz="32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「テスト自動化で何かをする人</a:t>
            </a:r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」</a:t>
            </a:r>
            <a:endParaRPr lang="en-US" altLang="ja-JP" sz="32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indent="-1574" algn="ctr"/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程度でしか認識</a:t>
            </a:r>
            <a:r>
              <a:rPr lang="ja-JP" altLang="en-US" sz="32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を言語化</a:t>
            </a:r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できておらず、</a:t>
            </a:r>
            <a:endParaRPr lang="en-US" altLang="ja-JP" sz="32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indent="-1574" algn="ctr"/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責務</a:t>
            </a:r>
            <a:r>
              <a:rPr lang="ja-JP" altLang="en-US" sz="32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の定義が揺れていた</a:t>
            </a:r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解決したい課題はあるが、それを言語化できていなかった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関係者間で、課題の共通認識が出来上がっていなかった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課題の解決方法も見えず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2000" b="1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解決自体をリード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する人間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いなかった。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そもそも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と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して働いている人がまだいなかった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46179" lvl="2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成功の後に組織化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することとなっていた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6" name="コンテンツ プレースホルダー 8"/>
          <p:cNvSpPr txBox="1">
            <a:spLocks/>
          </p:cNvSpPr>
          <p:nvPr/>
        </p:nvSpPr>
        <p:spPr>
          <a:xfrm>
            <a:off x="631471" y="2101522"/>
            <a:ext cx="7886700" cy="360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4050" kern="12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3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lvl="1" indent="0" algn="ctr">
              <a:buNone/>
            </a:pPr>
            <a:r>
              <a:rPr lang="ja-JP" altLang="en-US" b="1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スクラムフレームワークと同様</a:t>
            </a:r>
            <a:r>
              <a:rPr lang="ja-JP" altLang="en-US" b="1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b="1" dirty="0" smtClean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b="1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コンテキスト</a:t>
            </a:r>
            <a:r>
              <a:rPr lang="ja-JP" altLang="en-US" b="1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</a:t>
            </a:r>
            <a:r>
              <a:rPr lang="ja-JP" altLang="en-US" b="1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合わせて</a:t>
            </a:r>
            <a:endParaRPr lang="en-US" altLang="ja-JP" b="1" dirty="0" smtClean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b="1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責務</a:t>
            </a:r>
            <a:r>
              <a:rPr lang="ja-JP" altLang="en-US" b="1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・目標・仕事の進め方</a:t>
            </a:r>
            <a:r>
              <a:rPr lang="ja-JP" altLang="en-US" b="1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</a:t>
            </a:r>
            <a:endParaRPr lang="en-US" altLang="ja-JP" b="1" dirty="0" smtClean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b="1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再定義</a:t>
            </a:r>
            <a:r>
              <a:rPr lang="ja-JP" altLang="en-US" b="1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・調整することが必要</a:t>
            </a:r>
            <a:r>
              <a:rPr lang="ja-JP" altLang="en-US" b="1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な</a:t>
            </a:r>
            <a:endParaRPr lang="en-US" altLang="ja-JP" b="1" dirty="0" smtClean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b="1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役割</a:t>
            </a:r>
            <a:r>
              <a:rPr lang="ja-JP" altLang="en-US" b="1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であると判断した。</a:t>
            </a:r>
            <a:endParaRPr lang="en-US" altLang="ja-JP" b="1" dirty="0" smtClean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19849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903288" lvl="1" indent="-390525"/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私はこれまで</a:t>
            </a:r>
            <a:r>
              <a:rPr lang="en-US" altLang="ja-JP" sz="3200" dirty="0">
                <a:latin typeface="ヒラギノ角ゴ ProN W6"/>
                <a:ea typeface="ヒラギノ角ゴ ProN W6"/>
                <a:cs typeface="ヒラギノ角ゴ ProN W6"/>
              </a:rPr>
              <a:t>5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年間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「</a:t>
            </a:r>
            <a:r>
              <a:rPr lang="ja-JP" altLang="en-US" sz="32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アジャイルコーチ」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と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名乗って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活動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してきた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年齢も</a:t>
            </a:r>
            <a:r>
              <a:rPr lang="en-US" altLang="ja-JP" sz="3200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42</a:t>
            </a:r>
            <a:r>
              <a:rPr lang="ja-JP" altLang="en-US" sz="3200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歳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と、決して若くはない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そのまま「アジャイルコーチ」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を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続けて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はいけなかったのか？</a:t>
            </a:r>
            <a:endParaRPr kumimoji="1"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08663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t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5" name="図 4" descr="LI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232" y="5391578"/>
            <a:ext cx="1143000" cy="1143000"/>
          </a:xfrm>
          <a:prstGeom prst="rect">
            <a:avLst/>
          </a:prstGeom>
          <a:ln>
            <a:noFill/>
          </a:ln>
        </p:spPr>
      </p:pic>
      <p:sp>
        <p:nvSpPr>
          <p:cNvPr id="7" name="円形吹き出し 6"/>
          <p:cNvSpPr/>
          <p:nvPr/>
        </p:nvSpPr>
        <p:spPr>
          <a:xfrm>
            <a:off x="3774756" y="5293924"/>
            <a:ext cx="1620000" cy="720000"/>
          </a:xfrm>
          <a:prstGeom prst="wedgeEllipseCallout">
            <a:avLst>
              <a:gd name="adj1" fmla="val 76674"/>
              <a:gd name="adj2" fmla="val 25149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グローバル！</a:t>
            </a:r>
            <a:endParaRPr lang="ja-JP" altLang="en-US" sz="1200" dirty="0">
              <a:solidFill>
                <a:schemeClr val="tx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円形吹き出し 7"/>
          <p:cNvSpPr/>
          <p:nvPr/>
        </p:nvSpPr>
        <p:spPr>
          <a:xfrm>
            <a:off x="7524000" y="5645812"/>
            <a:ext cx="1620000" cy="720000"/>
          </a:xfrm>
          <a:prstGeom prst="wedgeEllipseCallout">
            <a:avLst>
              <a:gd name="adj1" fmla="val -79166"/>
              <a:gd name="adj2" fmla="val -67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社会</a:t>
            </a:r>
            <a:endParaRPr lang="en-US" altLang="ja-JP" sz="1200" dirty="0" smtClean="0">
              <a:solidFill>
                <a:schemeClr val="tx1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インフラ！</a:t>
            </a:r>
            <a:endParaRPr lang="ja-JP" altLang="en-US" sz="1200" dirty="0">
              <a:solidFill>
                <a:schemeClr val="tx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0" name="円形吹き出し 9"/>
          <p:cNvSpPr/>
          <p:nvPr/>
        </p:nvSpPr>
        <p:spPr>
          <a:xfrm>
            <a:off x="2902018" y="5997106"/>
            <a:ext cx="1620000" cy="720000"/>
          </a:xfrm>
          <a:prstGeom prst="wedgeEllipseCallout">
            <a:avLst>
              <a:gd name="adj1" fmla="val 132398"/>
              <a:gd name="adj2" fmla="val -25850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インパクト！</a:t>
            </a:r>
            <a:endParaRPr lang="ja-JP" altLang="en-US" sz="1200" dirty="0">
              <a:solidFill>
                <a:schemeClr val="tx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470259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皆さんにお伝えしたいこと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903288" lvl="1" indent="-390525"/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アジャイルの知識・経験は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新しい</a:t>
            </a:r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チャレンジを行う上で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非常</a:t>
            </a:r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に強力な武器となり得ること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テスト自動化を活用することで、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800" b="1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</a:t>
            </a:r>
            <a:r>
              <a:rPr lang="ja-JP" altLang="en-US" sz="28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開発にビジネスの血を通わせること</a:t>
            </a:r>
            <a:r>
              <a:rPr lang="ja-JP" altLang="en-US" sz="2800" b="1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」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重要性。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およびテスト自動化に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関する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施策の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勘所。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504319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アジェンダ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987773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36712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783905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3335524" y="1162762"/>
            <a:ext cx="5615306" cy="3565301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defTabSz="28575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200" b="0" kern="0" dirty="0" smtClean="0">
                <a:solidFill>
                  <a:schemeClr val="accent6"/>
                </a:solidFill>
                <a:latin typeface="ヒラギノ角ゴ ProN W6"/>
                <a:ea typeface="ヒラギノ角ゴ ProN W6"/>
                <a:cs typeface="ヒラギノ角ゴ ProN W6"/>
                <a:hlinkClick r:id="rId3"/>
              </a:rPr>
              <a:t>@hageyahhoo</a:t>
            </a:r>
            <a:endParaRPr lang="en-US" altLang="ja-JP" sz="3200" b="0" kern="0" dirty="0" smtClean="0">
              <a:solidFill>
                <a:schemeClr val="accent6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algn="l" defTabSz="285750">
              <a:spcBef>
                <a:spcPct val="20000"/>
              </a:spcBef>
              <a:buClr>
                <a:srgbClr val="FFFFFF"/>
              </a:buClr>
              <a:defRPr/>
            </a:pPr>
            <a:endParaRPr lang="en-US" altLang="ja-JP" b="0" kern="0" dirty="0">
              <a:solidFill>
                <a:schemeClr val="accent6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352425" indent="-352425" algn="l" defTabSz="28575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en-US" b="0" kern="0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First SET at </a:t>
            </a:r>
            <a:r>
              <a:rPr lang="en-US" altLang="ja-JP" kern="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LINE</a:t>
            </a:r>
            <a:r>
              <a:rPr lang="en-US" altLang="ja-JP" kern="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 Corp.</a:t>
            </a:r>
          </a:p>
          <a:p>
            <a:pPr marL="352425" indent="-352425" algn="l" defTabSz="28575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ja-JP" kern="0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Speaker of </a:t>
            </a:r>
            <a:r>
              <a:rPr lang="en-US" altLang="ja-JP" b="0" kern="0" dirty="0" smtClean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  <a:hlinkClick r:id="rId4"/>
              </a:rPr>
              <a:t>RSGT2016</a:t>
            </a:r>
            <a:r>
              <a:rPr lang="en-US" altLang="ja-JP" b="0" kern="0" dirty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</a:rPr>
              <a:t>/</a:t>
            </a:r>
            <a:r>
              <a:rPr lang="en-US" altLang="ja-JP" b="0" kern="0" dirty="0" smtClean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  <a:hlinkClick r:id="rId5"/>
              </a:rPr>
              <a:t>17</a:t>
            </a:r>
            <a:endParaRPr lang="en-US" altLang="ja-JP" b="0" kern="0" dirty="0" smtClean="0">
              <a:solidFill>
                <a:srgbClr val="595959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352425" indent="-352425" algn="l" defTabSz="28575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ja-JP" b="0" kern="0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Speaker of</a:t>
            </a:r>
            <a:r>
              <a:rPr lang="en-US" altLang="ja-JP" b="0" kern="0" dirty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en-US" altLang="ja-JP" b="0" kern="0" dirty="0" smtClean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  <a:hlinkClick r:id="rId6"/>
              </a:rPr>
              <a:t>Agile2014</a:t>
            </a:r>
            <a:endParaRPr lang="en-US" altLang="ja-JP" b="0" kern="0" dirty="0" smtClean="0">
              <a:solidFill>
                <a:srgbClr val="595959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598" y="1415416"/>
            <a:ext cx="3048000" cy="3048000"/>
          </a:xfrm>
          <a:prstGeom prst="rect">
            <a:avLst/>
          </a:prstGeom>
          <a:ln>
            <a:noFill/>
          </a:ln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9075" y="4237955"/>
            <a:ext cx="2574139" cy="2574139"/>
          </a:xfrm>
          <a:prstGeom prst="rect">
            <a:avLst/>
          </a:prstGeom>
          <a:ln>
            <a:noFill/>
          </a:ln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5028" y="4237955"/>
            <a:ext cx="2569856" cy="2574139"/>
          </a:xfrm>
          <a:prstGeom prst="rect">
            <a:avLst/>
          </a:prstGeom>
          <a:ln>
            <a:noFill/>
          </a:ln>
        </p:spPr>
      </p:pic>
      <p:sp>
        <p:nvSpPr>
          <p:cNvPr id="20" name="タイトル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  <a:ln>
            <a:noFill/>
          </a:ln>
        </p:spPr>
        <p:txBody>
          <a:bodyPr/>
          <a:lstStyle/>
          <a:p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Hiroyuki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“</a:t>
            </a:r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The HIRO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” 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Ito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518329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44C404"/>
          </a:solidFill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基本情報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22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442463"/>
              </p:ext>
            </p:extLst>
          </p:nvPr>
        </p:nvGraphicFramePr>
        <p:xfrm>
          <a:off x="628650" y="1689095"/>
          <a:ext cx="7886700" cy="37584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3943350"/>
                <a:gridCol w="3943350"/>
              </a:tblGrid>
              <a:tr h="6264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i="0" dirty="0" smtClean="0"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項目</a:t>
                      </a:r>
                      <a:endParaRPr kumimoji="1" lang="ja-JP" altLang="en-US" sz="2400" b="0" i="0" dirty="0"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C4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i="0" dirty="0" smtClean="0"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詳細</a:t>
                      </a:r>
                      <a:endParaRPr kumimoji="1" lang="ja-JP" altLang="en-US" sz="2400" b="0" i="0" dirty="0"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C404"/>
                    </a:solidFill>
                  </a:tcPr>
                </a:tc>
              </a:tr>
              <a:tr h="626400">
                <a:tc>
                  <a:txBody>
                    <a:bodyPr/>
                    <a:lstStyle/>
                    <a:p>
                      <a:r>
                        <a:rPr kumimoji="1" lang="ja-JP" altLang="en-US" sz="2400" b="0" i="0" dirty="0" smtClean="0">
                          <a:solidFill>
                            <a:schemeClr val="bg1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期間</a:t>
                      </a:r>
                      <a:endParaRPr kumimoji="1" lang="ja-JP" altLang="en-US" sz="2400" b="0" i="0" dirty="0">
                        <a:solidFill>
                          <a:schemeClr val="bg1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ja-JP" sz="2400" b="0" i="0" dirty="0" smtClean="0"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8</a:t>
                      </a:r>
                      <a:r>
                        <a:rPr kumimoji="1" lang="en-US" altLang="ja-JP" sz="2400" b="0" i="0" dirty="0" smtClean="0"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/7</a:t>
                      </a:r>
                      <a:r>
                        <a:rPr kumimoji="1" lang="ja-JP" altLang="en-US" sz="2400" b="0" i="0" dirty="0" smtClean="0"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（月）</a:t>
                      </a:r>
                      <a:r>
                        <a:rPr kumimoji="1" lang="en-US" altLang="ja-JP" sz="2400" b="0" i="0" dirty="0" smtClean="0"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- 8/11</a:t>
                      </a:r>
                      <a:r>
                        <a:rPr kumimoji="1" lang="ja-JP" altLang="en-US" sz="2400" b="0" i="0" dirty="0" smtClean="0"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（金）</a:t>
                      </a:r>
                      <a:endParaRPr kumimoji="1" lang="ja-JP" altLang="en-US" sz="2400" b="0" i="0" dirty="0"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400">
                <a:tc>
                  <a:txBody>
                    <a:bodyPr/>
                    <a:lstStyle/>
                    <a:p>
                      <a:r>
                        <a:rPr kumimoji="1" lang="ja-JP" altLang="en-US" sz="2400" b="0" i="0" dirty="0" smtClean="0">
                          <a:solidFill>
                            <a:schemeClr val="bg1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セッション数</a:t>
                      </a:r>
                      <a:endParaRPr kumimoji="1" lang="ja-JP" altLang="en-US" sz="2400" b="0" i="0" dirty="0">
                        <a:solidFill>
                          <a:schemeClr val="bg1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0" i="0" dirty="0" smtClean="0">
                          <a:solidFill>
                            <a:srgbClr val="595959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274</a:t>
                      </a:r>
                      <a:r>
                        <a:rPr kumimoji="1" lang="ja-JP" altLang="en-US" sz="2400" b="0" i="0" dirty="0" smtClean="0">
                          <a:solidFill>
                            <a:srgbClr val="44C404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（昨年比</a:t>
                      </a:r>
                      <a:r>
                        <a:rPr kumimoji="1" lang="en-US" altLang="ja-JP" sz="2400" b="0" i="0" dirty="0" smtClean="0">
                          <a:solidFill>
                            <a:srgbClr val="44C404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 -13</a:t>
                      </a:r>
                      <a:r>
                        <a:rPr kumimoji="1" lang="ja-JP" altLang="en-US" sz="2400" b="0" i="0" dirty="0" smtClean="0">
                          <a:solidFill>
                            <a:srgbClr val="44C404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）</a:t>
                      </a:r>
                      <a:endParaRPr kumimoji="1" lang="ja-JP" altLang="en-US" sz="2400" b="0" i="0" dirty="0">
                        <a:solidFill>
                          <a:srgbClr val="44C404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400">
                <a:tc>
                  <a:txBody>
                    <a:bodyPr/>
                    <a:lstStyle/>
                    <a:p>
                      <a:r>
                        <a:rPr kumimoji="1" lang="ja-JP" altLang="en-US" sz="2400" b="0" i="0" dirty="0" smtClean="0">
                          <a:solidFill>
                            <a:schemeClr val="bg1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・セッションのジャンル数</a:t>
                      </a:r>
                      <a:endParaRPr kumimoji="1" lang="ja-JP" altLang="en-US" sz="2400" b="0" i="0" dirty="0">
                        <a:solidFill>
                          <a:schemeClr val="bg1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0" i="0" dirty="0" smtClean="0">
                          <a:solidFill>
                            <a:srgbClr val="595959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21</a:t>
                      </a:r>
                      <a:r>
                        <a:rPr kumimoji="1" lang="ja-JP" altLang="en-US" sz="2400" b="0" i="0" dirty="0" smtClean="0">
                          <a:solidFill>
                            <a:srgbClr val="44C404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（昨年比</a:t>
                      </a:r>
                      <a:r>
                        <a:rPr kumimoji="1" lang="en-US" altLang="ja-JP" sz="2400" b="0" i="0" dirty="0" smtClean="0">
                          <a:solidFill>
                            <a:srgbClr val="44C404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 +1</a:t>
                      </a:r>
                      <a:r>
                        <a:rPr kumimoji="1" lang="ja-JP" altLang="en-US" sz="2400" b="0" i="0" dirty="0" smtClean="0">
                          <a:solidFill>
                            <a:srgbClr val="44C404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）</a:t>
                      </a:r>
                      <a:endParaRPr kumimoji="1" lang="ja-JP" altLang="en-US" sz="2400" b="0" i="0" dirty="0">
                        <a:solidFill>
                          <a:srgbClr val="44C404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400">
                <a:tc>
                  <a:txBody>
                    <a:bodyPr/>
                    <a:lstStyle/>
                    <a:p>
                      <a:r>
                        <a:rPr kumimoji="1" lang="ja-JP" altLang="en-US" sz="2400" b="0" i="0" dirty="0" smtClean="0">
                          <a:solidFill>
                            <a:schemeClr val="bg1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・最大同時並行トラック数</a:t>
                      </a:r>
                      <a:endParaRPr kumimoji="1" lang="ja-JP" altLang="en-US" sz="2400" b="0" i="0" dirty="0">
                        <a:solidFill>
                          <a:schemeClr val="bg1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0" i="0" dirty="0" smtClean="0">
                          <a:solidFill>
                            <a:schemeClr val="tx1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19</a:t>
                      </a:r>
                      <a:endParaRPr kumimoji="1" lang="ja-JP" altLang="en-US" sz="2400" b="0" i="0" dirty="0">
                        <a:solidFill>
                          <a:schemeClr val="tx1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400">
                <a:tc>
                  <a:txBody>
                    <a:bodyPr/>
                    <a:lstStyle/>
                    <a:p>
                      <a:r>
                        <a:rPr kumimoji="1" lang="ja-JP" altLang="en-US" sz="2400" b="0" i="0" dirty="0" smtClean="0">
                          <a:solidFill>
                            <a:schemeClr val="bg1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参加者数（国籍）</a:t>
                      </a:r>
                      <a:endParaRPr kumimoji="1" lang="ja-JP" altLang="en-US" sz="2400" b="0" i="0" dirty="0">
                        <a:solidFill>
                          <a:schemeClr val="bg1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0" i="0" dirty="0" smtClean="0">
                          <a:solidFill>
                            <a:srgbClr val="595959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2,500</a:t>
                      </a:r>
                      <a:r>
                        <a:rPr kumimoji="1" lang="ja-JP" altLang="en-US" sz="2400" b="0" i="0" dirty="0" smtClean="0">
                          <a:solidFill>
                            <a:srgbClr val="595959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名（</a:t>
                      </a:r>
                      <a:r>
                        <a:rPr kumimoji="1" lang="en-US" altLang="ja-JP" sz="2400" b="0" i="0" dirty="0" smtClean="0">
                          <a:solidFill>
                            <a:srgbClr val="595959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40</a:t>
                      </a:r>
                      <a:r>
                        <a:rPr kumimoji="1" lang="ja-JP" altLang="en-US" sz="2400" b="0" i="0" dirty="0" smtClean="0">
                          <a:solidFill>
                            <a:srgbClr val="595959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か国以上）</a:t>
                      </a:r>
                      <a:endParaRPr kumimoji="1" lang="en-US" altLang="ja-JP" sz="2400" b="0" i="0" dirty="0" smtClean="0">
                        <a:solidFill>
                          <a:srgbClr val="595959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65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559356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lang="ja-JP" altLang="en-US" smtClean="0"/>
              <a:pPr/>
              <a:t>27</a:t>
            </a:fld>
            <a:endParaRPr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テスト自動化の</a:t>
            </a:r>
            <a:r>
              <a:rPr lang="en-US" altLang="ja-JP" sz="4800" dirty="0">
                <a:latin typeface="ヒラギノ角ゴ ProN W6"/>
                <a:ea typeface="ヒラギノ角ゴ ProN W6"/>
                <a:cs typeface="ヒラギノ角ゴ ProN W6"/>
              </a:rPr>
              <a:t>7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つの無駄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ln>
            <a:noFill/>
          </a:ln>
        </p:spPr>
        <p:txBody>
          <a:bodyPr anchor="ctr">
            <a:normAutofit/>
          </a:bodyPr>
          <a:lstStyle/>
          <a:p>
            <a:r>
              <a:rPr kumimoji="1"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アジャイルサムライの</a:t>
            </a:r>
            <a:endParaRPr kumimoji="1"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>Jonathan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 さんによる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r>
              <a:rPr kumimoji="1"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テスト自動化の </a:t>
            </a:r>
            <a:r>
              <a:rPr kumimoji="1"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>Tips</a:t>
            </a:r>
          </a:p>
          <a:p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>※Spotify 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に勤務</a:t>
            </a:r>
            <a:endParaRPr kumimoji="1"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6" name="図 5" descr="WithJonath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" y="1708759"/>
            <a:ext cx="4587309" cy="3440482"/>
          </a:xfrm>
          <a:prstGeom prst="rect">
            <a:avLst/>
          </a:prstGeom>
          <a:ln>
            <a:solidFill>
              <a:srgbClr val="161616"/>
            </a:solidFill>
          </a:ln>
        </p:spPr>
      </p:pic>
    </p:spTree>
    <p:extLst>
      <p:ext uri="{BB962C8B-B14F-4D97-AF65-F5344CB8AC3E}">
        <p14:creationId xmlns:p14="http://schemas.microsoft.com/office/powerpoint/2010/main" val="3919130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lang="ja-JP" altLang="en-US" smtClean="0"/>
              <a:pPr/>
              <a:t>28</a:t>
            </a:fld>
            <a:endParaRPr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参考資料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ln>
            <a:noFill/>
          </a:ln>
        </p:spPr>
        <p:txBody>
          <a:bodyPr anchor="ctr"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kumimoji="1"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今回の話題</a:t>
            </a:r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を含む</a:t>
            </a:r>
            <a:r>
              <a:rPr kumimoji="1"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kumimoji="1"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kumimoji="1"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最新の著書</a:t>
            </a:r>
            <a:endParaRPr kumimoji="1"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71500" indent="-571500">
              <a:buFont typeface="Arial"/>
              <a:buChar char="•"/>
            </a:pPr>
            <a:r>
              <a:rPr kumimoji="1"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日本語訳が</a:t>
            </a:r>
            <a:r>
              <a:rPr kumimoji="1"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kumimoji="1"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>2</a:t>
            </a:r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>017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年</a:t>
            </a:r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>9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月に</a:t>
            </a:r>
            <a:r>
              <a:rPr kumimoji="1"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発売</a:t>
            </a:r>
            <a:endParaRPr kumimoji="1"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6" name="図 5" descr="IMG_073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73" y="1175461"/>
            <a:ext cx="3683354" cy="4911139"/>
          </a:xfrm>
          <a:prstGeom prst="rect">
            <a:avLst/>
          </a:prstGeom>
          <a:ln>
            <a:solidFill>
              <a:srgbClr val="161616"/>
            </a:solidFill>
          </a:ln>
        </p:spPr>
      </p:pic>
    </p:spTree>
    <p:extLst>
      <p:ext uri="{BB962C8B-B14F-4D97-AF65-F5344CB8AC3E}">
        <p14:creationId xmlns:p14="http://schemas.microsoft.com/office/powerpoint/2010/main" val="262745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71612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sz="80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[</a:t>
            </a:r>
            <a:r>
              <a:rPr lang="en-US" altLang="ja-JP" sz="80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Introduction</a:t>
            </a:r>
            <a:r>
              <a:rPr lang="ja-JP" altLang="ja-JP" sz="80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]</a:t>
            </a:r>
            <a:r>
              <a:rPr lang="en-US" altLang="ja-JP" sz="80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80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r>
              <a:rPr lang="en-US" altLang="ja-JP" sz="8000" dirty="0" smtClean="0">
                <a:latin typeface="ヒラギノ角ゴ ProN W6"/>
                <a:ea typeface="ヒラギノ角ゴ ProN W6"/>
                <a:cs typeface="ヒラギノ角ゴ ProN W6"/>
              </a:rPr>
              <a:t>Why</a:t>
            </a:r>
            <a:r>
              <a:rPr lang="ja-JP" altLang="en-US" sz="8000" dirty="0" smtClean="0"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en-US" altLang="ja-JP" sz="8000" dirty="0" smtClean="0">
                <a:latin typeface="ヒラギノ角ゴ ProN W6"/>
                <a:ea typeface="ヒラギノ角ゴ ProN W6"/>
                <a:cs typeface="ヒラギノ角ゴ ProN W6"/>
              </a:rPr>
              <a:t>SET?</a:t>
            </a:r>
            <a:endParaRPr lang="ja-JP" altLang="en-US" sz="80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136109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71612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34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35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36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37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71612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38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39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solidFill>
            <a:srgbClr val="44C404"/>
          </a:solidFill>
          <a:ln>
            <a:solidFill>
              <a:srgbClr val="44C404"/>
            </a:solidFill>
          </a:ln>
        </p:spPr>
        <p:txBody>
          <a:bodyPr anchor="ctr" anchorCtr="0">
            <a:noAutofit/>
          </a:bodyPr>
          <a:lstStyle/>
          <a:p>
            <a:pPr algn="ctr"/>
            <a:r>
              <a:rPr lang="en-US" altLang="ja-JP" sz="7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[</a:t>
            </a:r>
            <a:r>
              <a:rPr lang="en-US" altLang="ja-JP" sz="7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Question</a:t>
            </a:r>
            <a:r>
              <a:rPr lang="en-US" altLang="ja-JP" sz="7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]</a:t>
            </a:r>
            <a:endParaRPr lang="en-US" altLang="ja-JP" sz="7200" dirty="0" smtClean="0">
              <a:solidFill>
                <a:srgbClr val="0000F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algn="ctr"/>
            <a:r>
              <a:rPr lang="en-US" altLang="ja-JP" sz="7200" dirty="0" smtClean="0">
                <a:solidFill>
                  <a:schemeClr val="bg1">
                    <a:lumMod val="95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What is SET?</a:t>
            </a:r>
            <a:endParaRPr kumimoji="1" lang="ja-JP" altLang="en-US" sz="7200" dirty="0">
              <a:solidFill>
                <a:schemeClr val="bg1">
                  <a:lumMod val="95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581723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40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en-US" altLang="ja-JP" sz="3200" b="1" u="sng" dirty="0" smtClean="0">
                <a:latin typeface="ヒラギノ角ゴ ProN W6"/>
                <a:ea typeface="ヒラギノ角ゴ ProN W6"/>
                <a:cs typeface="ヒラギノ角ゴ ProN W6"/>
              </a:rPr>
              <a:t>The acronym of</a:t>
            </a:r>
          </a:p>
          <a:p>
            <a:pPr marL="512763" lvl="1" indent="0" algn="ctr">
              <a:buNone/>
            </a:pPr>
            <a:r>
              <a:rPr lang="en-US" altLang="ja-JP" sz="3200" b="1" u="sng" dirty="0" smtClean="0">
                <a:latin typeface="ヒラギノ角ゴ ProN W6"/>
                <a:ea typeface="ヒラギノ角ゴ ProN W6"/>
                <a:cs typeface="ヒラギノ角ゴ ProN W6"/>
              </a:rPr>
              <a:t>“</a:t>
            </a:r>
            <a:r>
              <a:rPr lang="en-US" altLang="ja-JP" sz="3200" b="1" u="sng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S</a:t>
            </a:r>
            <a:r>
              <a:rPr lang="en-US" altLang="ja-JP" sz="3200" b="1" u="sng" dirty="0" smtClean="0">
                <a:latin typeface="ヒラギノ角ゴ ProN W6"/>
                <a:ea typeface="ヒラギノ角ゴ ProN W6"/>
                <a:cs typeface="ヒラギノ角ゴ ProN W6"/>
              </a:rPr>
              <a:t>oftware </a:t>
            </a:r>
            <a:r>
              <a:rPr lang="en-US" altLang="ja-JP" sz="3200" b="1" u="sng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E</a:t>
            </a:r>
            <a:r>
              <a:rPr lang="en-US" altLang="ja-JP" sz="3200" b="1" u="sng" dirty="0">
                <a:latin typeface="ヒラギノ角ゴ ProN W6"/>
                <a:ea typeface="ヒラギノ角ゴ ProN W6"/>
                <a:cs typeface="ヒラギノ角ゴ ProN W6"/>
              </a:rPr>
              <a:t>ngineer in </a:t>
            </a:r>
            <a:r>
              <a:rPr lang="en-US" altLang="ja-JP" sz="3200" b="1" u="sng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T</a:t>
            </a:r>
            <a:r>
              <a:rPr lang="en-US" altLang="ja-JP" sz="3200" b="1" u="sng" dirty="0" smtClean="0">
                <a:latin typeface="ヒラギノ角ゴ ProN W6"/>
                <a:ea typeface="ヒラギノ角ゴ ProN W6"/>
                <a:cs typeface="ヒラギノ角ゴ ProN W6"/>
              </a:rPr>
              <a:t>est</a:t>
            </a:r>
            <a:r>
              <a:rPr lang="en-US" altLang="en-US" sz="3200" b="1" u="sng" dirty="0" smtClean="0">
                <a:latin typeface="ヒラギノ角ゴ ProN W6"/>
                <a:ea typeface="ヒラギノ角ゴ ProN W6"/>
                <a:cs typeface="ヒラギノ角ゴ ProN W6"/>
              </a:rPr>
              <a:t>”</a:t>
            </a:r>
            <a:endParaRPr lang="en-US" altLang="ja-JP" sz="3200" b="1" u="sng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2441584" lvl="6" indent="-215900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一言で言うと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2441584" lvl="6" indent="0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「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開発者寄りの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テスト自動化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エンジニア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」。</a:t>
            </a:r>
            <a:endParaRPr lang="en-US" altLang="ja-JP" sz="2000" dirty="0">
              <a:latin typeface="ヒラギノ角ゴ ProN W6"/>
              <a:ea typeface="ヒラギノ角ゴ ProN W6"/>
              <a:cs typeface="ヒラギノ角ゴ ProN W6"/>
            </a:endParaRPr>
          </a:p>
          <a:p>
            <a:pPr marL="2441584" lvl="6" indent="-215900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2441584" lvl="6" indent="-215900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書籍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『How Google 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Tests 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Software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』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2441584" lvl="6" indent="0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で有名になった、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Google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の役職の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1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つ。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2441584" lvl="6" indent="-215900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2441584" lvl="6" indent="-215900"/>
            <a:r>
              <a:rPr lang="en-US" altLang="ja-JP" sz="2000" dirty="0" err="1" smtClean="0">
                <a:latin typeface="ヒラギノ角ゴ ProN W6"/>
                <a:ea typeface="ヒラギノ角ゴ ProN W6"/>
                <a:cs typeface="ヒラギノ角ゴ ProN W6"/>
              </a:rPr>
              <a:t>DeNA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や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メル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カリで導入例がある。</a:t>
            </a:r>
            <a:endParaRPr kumimoji="1" lang="en-US" altLang="ja-JP" sz="22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5" name="図 4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10" y="3172449"/>
            <a:ext cx="2448090" cy="31678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noFill/>
          </a:ln>
        </p:spPr>
        <p:txBody>
          <a:bodyPr/>
          <a:lstStyle/>
          <a:p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Answer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470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の責務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3200" b="1" u="sng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開発者の生産性を高める</a:t>
            </a:r>
            <a:r>
              <a:rPr lang="ja-JP" altLang="en-US" sz="3200" b="1" u="sng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こと</a:t>
            </a:r>
            <a:endParaRPr lang="en-US" altLang="ja-JP" sz="3200" b="1" u="sng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2000" b="1" dirty="0" smtClean="0">
                <a:latin typeface="ヒラギノ角ゴ ProN W6"/>
                <a:ea typeface="ヒラギノ角ゴ ProN W6"/>
                <a:cs typeface="ヒラギノ角ゴ ProN W6"/>
              </a:rPr>
              <a:t>（参考）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『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How Google 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Tests 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Software』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-238125">
              <a:buNone/>
            </a:pPr>
            <a:r>
              <a:rPr lang="en-US" altLang="ja-JP" sz="2000" b="1" dirty="0" smtClean="0">
                <a:latin typeface="ヒラギノ角ゴ ProN W6"/>
                <a:ea typeface="ヒラギノ角ゴ ProN W6"/>
                <a:cs typeface="ヒラギノ角ゴ ProN W6"/>
              </a:rPr>
              <a:t>【</a:t>
            </a:r>
            <a:r>
              <a:rPr lang="ja-JP" altLang="en-US" sz="2000" b="1" dirty="0">
                <a:latin typeface="ヒラギノ角ゴ ProN W6"/>
                <a:ea typeface="ヒラギノ角ゴ ProN W6"/>
                <a:cs typeface="ヒラギノ角ゴ ProN W6"/>
              </a:rPr>
              <a:t>具体的な施策</a:t>
            </a:r>
            <a:r>
              <a:rPr lang="en-US" altLang="ja-JP" sz="2000" b="1" dirty="0" smtClean="0">
                <a:latin typeface="ヒラギノ角ゴ ProN W6"/>
                <a:ea typeface="ヒラギノ角ゴ ProN W6"/>
                <a:cs typeface="ヒラギノ角ゴ ProN W6"/>
              </a:rPr>
              <a:t>】</a:t>
            </a:r>
          </a:p>
          <a:p>
            <a:pPr marL="811213" lvl="1" indent="-298450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テスト自動化の基盤を構築し、開発者に提供すること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154105" lvl="3" indent="-298450"/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FW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・ミドルウェア・プロセス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など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11213" lvl="1" indent="-298450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11213" lvl="1" indent="-298450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開発者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とともに自動テストを作ることで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298450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開発者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のテストと品質に関するスキルと意識を高めること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11213" lvl="1" indent="-298450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11213" lvl="1" indent="-298450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に結合テストレベルのテストスクリプトを作成すること。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08663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の責務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3200" b="1" u="sng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開発者の生産性を高める</a:t>
            </a:r>
            <a:r>
              <a:rPr lang="ja-JP" altLang="en-US" sz="3200" b="1" u="sng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こと</a:t>
            </a:r>
            <a:endParaRPr lang="en-US" altLang="ja-JP" sz="3200" b="1" u="sng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2000" b="1" dirty="0" smtClean="0">
                <a:latin typeface="ヒラギノ角ゴ ProN W6"/>
                <a:ea typeface="ヒラギノ角ゴ ProN W6"/>
                <a:cs typeface="ヒラギノ角ゴ ProN W6"/>
              </a:rPr>
              <a:t>（参考）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『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How Google 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Tests 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Software』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-238125">
              <a:buNone/>
            </a:pPr>
            <a:r>
              <a:rPr lang="en-US" altLang="ja-JP" sz="2000" b="1" dirty="0" smtClean="0">
                <a:latin typeface="ヒラギノ角ゴ ProN W6"/>
                <a:ea typeface="ヒラギノ角ゴ ProN W6"/>
                <a:cs typeface="ヒラギノ角ゴ ProN W6"/>
              </a:rPr>
              <a:t>【</a:t>
            </a:r>
            <a:r>
              <a:rPr lang="ja-JP" altLang="en-US" sz="2000" b="1" dirty="0">
                <a:latin typeface="ヒラギノ角ゴ ProN W6"/>
                <a:ea typeface="ヒラギノ角ゴ ProN W6"/>
                <a:cs typeface="ヒラギノ角ゴ ProN W6"/>
              </a:rPr>
              <a:t>具体的な施策</a:t>
            </a:r>
            <a:r>
              <a:rPr lang="en-US" altLang="ja-JP" sz="2000" b="1" dirty="0" smtClean="0">
                <a:latin typeface="ヒラギノ角ゴ ProN W6"/>
                <a:ea typeface="ヒラギノ角ゴ ProN W6"/>
                <a:cs typeface="ヒラギノ角ゴ ProN W6"/>
              </a:rPr>
              <a:t>】</a:t>
            </a:r>
          </a:p>
          <a:p>
            <a:pPr marL="811213" lvl="1" indent="-298450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テスト自動化の基盤を構築し、開発者に提供すること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154105" lvl="3" indent="-298450"/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FW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・ミドルウェア・プロセス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など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154105" lvl="3" indent="-298450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11213" lvl="1" indent="-298450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開発者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とともに自動テストを作ることで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298450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開発者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のテストと品質に関するスキルと意識を高めること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11213" lvl="1" indent="-298450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11213" lvl="1" indent="-298450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に結合テストレベルのテストスクリプトを作成すること。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5" name="コンテンツ プレースホルダー 8"/>
          <p:cNvSpPr txBox="1">
            <a:spLocks/>
          </p:cNvSpPr>
          <p:nvPr/>
        </p:nvSpPr>
        <p:spPr>
          <a:xfrm rot="20700000">
            <a:off x="643343" y="2529976"/>
            <a:ext cx="7886700" cy="18000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4050" kern="12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3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lvl="1" indent="0" algn="ctr">
              <a:buNone/>
            </a:pPr>
            <a:r>
              <a:rPr lang="ja-JP" altLang="en-US" sz="48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あくまで</a:t>
            </a:r>
            <a:r>
              <a:rPr lang="en-US" altLang="ja-JP" sz="48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Google</a:t>
            </a:r>
            <a:r>
              <a:rPr lang="ja-JP" altLang="en-US" sz="48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での</a:t>
            </a:r>
            <a:endParaRPr lang="en-US" altLang="ja-JP" sz="48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48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定義で</a:t>
            </a:r>
            <a:r>
              <a:rPr lang="ja-JP" altLang="en-US" sz="48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あることに注意</a:t>
            </a:r>
            <a:endParaRPr lang="en-US" altLang="ja-JP" sz="48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483721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LINE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における</a:t>
            </a:r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の責務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3200" b="1" u="sng" dirty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採用ページ</a:t>
            </a:r>
            <a:r>
              <a:rPr lang="ja-JP" altLang="en-US" sz="3200" b="1" dirty="0">
                <a:latin typeface="ヒラギノ角ゴ ProN W6"/>
                <a:ea typeface="ヒラギノ角ゴ ProN W6"/>
                <a:cs typeface="ヒラギノ角ゴ ProN W6"/>
              </a:rPr>
              <a:t>より</a:t>
            </a:r>
            <a:r>
              <a:rPr lang="ja-JP" altLang="en-US" sz="3200" b="1" dirty="0" smtClean="0">
                <a:latin typeface="ヒラギノ角ゴ ProN W6"/>
                <a:ea typeface="ヒラギノ角ゴ ProN W6"/>
                <a:cs typeface="ヒラギノ角ゴ ProN W6"/>
              </a:rPr>
              <a:t>引用</a:t>
            </a:r>
            <a:endParaRPr lang="en-US" altLang="ja-JP" sz="3200" b="1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3200" b="1" dirty="0" smtClean="0">
                <a:latin typeface="ヒラギノ角ゴ ProN W6"/>
                <a:ea typeface="ヒラギノ角ゴ ProN W6"/>
                <a:cs typeface="ヒラギノ角ゴ ProN W6"/>
              </a:rPr>
              <a:t>（</a:t>
            </a:r>
            <a:r>
              <a:rPr lang="en-US" altLang="ja-JP" sz="3200" b="1" dirty="0">
                <a:latin typeface="ヒラギノ角ゴ ProN W6"/>
                <a:ea typeface="ヒラギノ角ゴ ProN W6"/>
                <a:cs typeface="ヒラギノ角ゴ ProN W6"/>
              </a:rPr>
              <a:t>2018</a:t>
            </a:r>
            <a:r>
              <a:rPr lang="ja-JP" altLang="en-US" sz="3200" b="1" dirty="0">
                <a:latin typeface="ヒラギノ角ゴ ProN W6"/>
                <a:ea typeface="ヒラギノ角ゴ ProN W6"/>
                <a:cs typeface="ヒラギノ角ゴ ProN W6"/>
              </a:rPr>
              <a:t>年</a:t>
            </a:r>
            <a:r>
              <a:rPr lang="en-US" altLang="ja-JP" sz="3200" b="1" dirty="0">
                <a:latin typeface="ヒラギノ角ゴ ProN W6"/>
                <a:ea typeface="ヒラギノ角ゴ ProN W6"/>
                <a:cs typeface="ヒラギノ角ゴ ProN W6"/>
              </a:rPr>
              <a:t>1</a:t>
            </a:r>
            <a:r>
              <a:rPr lang="ja-JP" altLang="en-US" sz="3200" b="1" dirty="0">
                <a:latin typeface="ヒラギノ角ゴ ProN W6"/>
                <a:ea typeface="ヒラギノ角ゴ ProN W6"/>
                <a:cs typeface="ヒラギノ角ゴ ProN W6"/>
              </a:rPr>
              <a:t>月</a:t>
            </a:r>
            <a:r>
              <a:rPr lang="en-US" altLang="ja-JP" sz="3200" b="1" dirty="0">
                <a:latin typeface="ヒラギノ角ゴ ProN W6"/>
                <a:ea typeface="ヒラギノ角ゴ ProN W6"/>
                <a:cs typeface="ヒラギノ角ゴ ProN W6"/>
              </a:rPr>
              <a:t>11</a:t>
            </a:r>
            <a:r>
              <a:rPr lang="ja-JP" altLang="en-US" sz="3200" b="1" dirty="0">
                <a:latin typeface="ヒラギノ角ゴ ProN W6"/>
                <a:ea typeface="ヒラギノ角ゴ ProN W6"/>
                <a:cs typeface="ヒラギノ角ゴ ProN W6"/>
              </a:rPr>
              <a:t>日現在</a:t>
            </a:r>
            <a:r>
              <a:rPr lang="ja-JP" altLang="en-US" sz="3200" b="1" dirty="0" smtClean="0">
                <a:latin typeface="ヒラギノ角ゴ ProN W6"/>
                <a:ea typeface="ヒラギノ角ゴ ProN W6"/>
                <a:cs typeface="ヒラギノ角ゴ ProN W6"/>
              </a:rPr>
              <a:t>）</a:t>
            </a:r>
            <a:endParaRPr lang="en-US" altLang="ja-JP" sz="2800" b="1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テスト自動化ツール及び環境の開発と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運用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400" dirty="0" err="1">
                <a:latin typeface="ヒラギノ角ゴ ProN W6"/>
                <a:ea typeface="ヒラギノ角ゴ ProN W6"/>
                <a:cs typeface="ヒラギノ角ゴ ProN W6"/>
              </a:rPr>
              <a:t>WebAPI</a:t>
            </a:r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2400" dirty="0" smtClean="0">
                <a:latin typeface="ヒラギノ角ゴ ProN W6"/>
                <a:ea typeface="ヒラギノ角ゴ ProN W6"/>
                <a:cs typeface="ヒラギノ角ゴ ProN W6"/>
              </a:rPr>
              <a:t>Web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アプリ</a:t>
            </a:r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2400" dirty="0" smtClean="0">
                <a:latin typeface="ヒラギノ角ゴ ProN W6"/>
                <a:ea typeface="ヒラギノ角ゴ ProN W6"/>
                <a:cs typeface="ヒラギノ角ゴ ProN W6"/>
              </a:rPr>
              <a:t>SmartPhone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アプリの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自動</a:t>
            </a:r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テストコードの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作成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自動テスト実施計画や自動テスト項目の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作成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コードレビューからのリスクを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判定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作成したテストの結果に伴う不具合報告</a:t>
            </a:r>
            <a:endParaRPr kumimoji="1"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3" name="図 2" descr="LI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89099"/>
            <a:ext cx="1143000" cy="1143000"/>
          </a:xfrm>
          <a:prstGeom prst="rect">
            <a:avLst/>
          </a:prstGeom>
          <a:ln>
            <a:noFill/>
          </a:ln>
        </p:spPr>
      </p:pic>
      <p:sp>
        <p:nvSpPr>
          <p:cNvPr id="6" name="円形吹き出し 5"/>
          <p:cNvSpPr/>
          <p:nvPr/>
        </p:nvSpPr>
        <p:spPr>
          <a:xfrm>
            <a:off x="2281418" y="1240151"/>
            <a:ext cx="1620000" cy="720000"/>
          </a:xfrm>
          <a:prstGeom prst="wedgeEllipseCallout">
            <a:avLst>
              <a:gd name="adj1" fmla="val -81999"/>
              <a:gd name="adj2" fmla="val 57023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募集中！</a:t>
            </a:r>
            <a:endParaRPr lang="ja-JP" altLang="en-US" dirty="0">
              <a:solidFill>
                <a:schemeClr val="tx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08663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LINE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における</a:t>
            </a:r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の責務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3200" b="1" u="sng" dirty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採用ページ</a:t>
            </a:r>
            <a:r>
              <a:rPr lang="ja-JP" altLang="en-US" sz="3200" b="1" dirty="0">
                <a:latin typeface="ヒラギノ角ゴ ProN W6"/>
                <a:ea typeface="ヒラギノ角ゴ ProN W6"/>
                <a:cs typeface="ヒラギノ角ゴ ProN W6"/>
              </a:rPr>
              <a:t>より</a:t>
            </a:r>
            <a:r>
              <a:rPr lang="ja-JP" altLang="en-US" sz="3200" b="1" dirty="0" smtClean="0">
                <a:latin typeface="ヒラギノ角ゴ ProN W6"/>
                <a:ea typeface="ヒラギノ角ゴ ProN W6"/>
                <a:cs typeface="ヒラギノ角ゴ ProN W6"/>
              </a:rPr>
              <a:t>引用</a:t>
            </a:r>
            <a:endParaRPr lang="en-US" altLang="ja-JP" sz="3200" b="1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3200" b="1" dirty="0" smtClean="0">
                <a:latin typeface="ヒラギノ角ゴ ProN W6"/>
                <a:ea typeface="ヒラギノ角ゴ ProN W6"/>
                <a:cs typeface="ヒラギノ角ゴ ProN W6"/>
              </a:rPr>
              <a:t>（</a:t>
            </a:r>
            <a:r>
              <a:rPr lang="en-US" altLang="ja-JP" sz="3200" b="1" dirty="0">
                <a:latin typeface="ヒラギノ角ゴ ProN W6"/>
                <a:ea typeface="ヒラギノ角ゴ ProN W6"/>
                <a:cs typeface="ヒラギノ角ゴ ProN W6"/>
              </a:rPr>
              <a:t>2018</a:t>
            </a:r>
            <a:r>
              <a:rPr lang="ja-JP" altLang="en-US" sz="3200" b="1" dirty="0">
                <a:latin typeface="ヒラギノ角ゴ ProN W6"/>
                <a:ea typeface="ヒラギノ角ゴ ProN W6"/>
                <a:cs typeface="ヒラギノ角ゴ ProN W6"/>
              </a:rPr>
              <a:t>年</a:t>
            </a:r>
            <a:r>
              <a:rPr lang="en-US" altLang="ja-JP" sz="3200" b="1" dirty="0">
                <a:latin typeface="ヒラギノ角ゴ ProN W6"/>
                <a:ea typeface="ヒラギノ角ゴ ProN W6"/>
                <a:cs typeface="ヒラギノ角ゴ ProN W6"/>
              </a:rPr>
              <a:t>1</a:t>
            </a:r>
            <a:r>
              <a:rPr lang="ja-JP" altLang="en-US" sz="3200" b="1" dirty="0">
                <a:latin typeface="ヒラギノ角ゴ ProN W6"/>
                <a:ea typeface="ヒラギノ角ゴ ProN W6"/>
                <a:cs typeface="ヒラギノ角ゴ ProN W6"/>
              </a:rPr>
              <a:t>月</a:t>
            </a:r>
            <a:r>
              <a:rPr lang="en-US" altLang="ja-JP" sz="3200" b="1" dirty="0">
                <a:latin typeface="ヒラギノ角ゴ ProN W6"/>
                <a:ea typeface="ヒラギノ角ゴ ProN W6"/>
                <a:cs typeface="ヒラギノ角ゴ ProN W6"/>
              </a:rPr>
              <a:t>11</a:t>
            </a:r>
            <a:r>
              <a:rPr lang="ja-JP" altLang="en-US" sz="3200" b="1" dirty="0">
                <a:latin typeface="ヒラギノ角ゴ ProN W6"/>
                <a:ea typeface="ヒラギノ角ゴ ProN W6"/>
                <a:cs typeface="ヒラギノ角ゴ ProN W6"/>
              </a:rPr>
              <a:t>日現在</a:t>
            </a:r>
            <a:r>
              <a:rPr lang="ja-JP" altLang="en-US" sz="3200" b="1" dirty="0" smtClean="0">
                <a:latin typeface="ヒラギノ角ゴ ProN W6"/>
                <a:ea typeface="ヒラギノ角ゴ ProN W6"/>
                <a:cs typeface="ヒラギノ角ゴ ProN W6"/>
              </a:rPr>
              <a:t>）</a:t>
            </a:r>
            <a:endParaRPr lang="en-US" altLang="ja-JP" sz="2800" b="1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テスト自動化ツール及び環境の開発と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運用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400" dirty="0" err="1">
                <a:latin typeface="ヒラギノ角ゴ ProN W6"/>
                <a:ea typeface="ヒラギノ角ゴ ProN W6"/>
                <a:cs typeface="ヒラギノ角ゴ ProN W6"/>
              </a:rPr>
              <a:t>WebAPI</a:t>
            </a:r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2400" dirty="0" smtClean="0">
                <a:latin typeface="ヒラギノ角ゴ ProN W6"/>
                <a:ea typeface="ヒラギノ角ゴ ProN W6"/>
                <a:cs typeface="ヒラギノ角ゴ ProN W6"/>
              </a:rPr>
              <a:t>Web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アプリ</a:t>
            </a:r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2400" dirty="0" smtClean="0">
                <a:latin typeface="ヒラギノ角ゴ ProN W6"/>
                <a:ea typeface="ヒラギノ角ゴ ProN W6"/>
                <a:cs typeface="ヒラギノ角ゴ ProN W6"/>
              </a:rPr>
              <a:t>SmartPhone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アプリの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自動</a:t>
            </a:r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テストコードの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作成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自動テスト実施計画や自動テスト項目の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作成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コードレビューからのリスクを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判定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作成したテストの結果に伴う不具合報告</a:t>
            </a:r>
            <a:endParaRPr kumimoji="1"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5" name="コンテンツ プレースホルダー 8"/>
          <p:cNvSpPr txBox="1">
            <a:spLocks/>
          </p:cNvSpPr>
          <p:nvPr/>
        </p:nvSpPr>
        <p:spPr>
          <a:xfrm rot="20700000">
            <a:off x="643343" y="2529976"/>
            <a:ext cx="7886700" cy="18000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4050" kern="12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3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lvl="1" indent="0" algn="ctr">
              <a:buNone/>
            </a:pPr>
            <a:r>
              <a:rPr lang="ja-JP" altLang="en-US" sz="48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実態と異なっている</a:t>
            </a:r>
            <a:r>
              <a:rPr lang="ja-JP" altLang="en-US" sz="48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！</a:t>
            </a:r>
            <a:endParaRPr lang="en-US" altLang="ja-JP" sz="48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48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（</a:t>
            </a:r>
            <a:r>
              <a:rPr lang="ja-JP" altLang="en-US" sz="48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現在鋭意修正中）</a:t>
            </a:r>
            <a:endParaRPr lang="en-US" altLang="ja-JP" sz="48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6" name="図 5" descr="LI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89099"/>
            <a:ext cx="1143000" cy="1143000"/>
          </a:xfrm>
          <a:prstGeom prst="rect">
            <a:avLst/>
          </a:prstGeom>
          <a:ln>
            <a:noFill/>
          </a:ln>
        </p:spPr>
      </p:pic>
      <p:sp>
        <p:nvSpPr>
          <p:cNvPr id="7" name="円形吹き出し 6"/>
          <p:cNvSpPr/>
          <p:nvPr/>
        </p:nvSpPr>
        <p:spPr>
          <a:xfrm>
            <a:off x="2281418" y="1240151"/>
            <a:ext cx="1620000" cy="720000"/>
          </a:xfrm>
          <a:prstGeom prst="wedgeEllipseCallout">
            <a:avLst>
              <a:gd name="adj1" fmla="val -81999"/>
              <a:gd name="adj2" fmla="val 57023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募集中！</a:t>
            </a:r>
            <a:endParaRPr lang="ja-JP" altLang="en-US" dirty="0">
              <a:solidFill>
                <a:schemeClr val="tx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835407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ユーザー設定 6">
      <a:dk1>
        <a:srgbClr val="595959"/>
      </a:dk1>
      <a:lt1>
        <a:srgbClr val="FFFFFF"/>
      </a:lt1>
      <a:dk2>
        <a:srgbClr val="E50012"/>
      </a:dk2>
      <a:lt2>
        <a:srgbClr val="DEDEDE"/>
      </a:lt2>
      <a:accent1>
        <a:srgbClr val="797979"/>
      </a:accent1>
      <a:accent2>
        <a:srgbClr val="EB9D00"/>
      </a:accent2>
      <a:accent3>
        <a:srgbClr val="BFBFBF"/>
      </a:accent3>
      <a:accent4>
        <a:srgbClr val="FFC000"/>
      </a:accent4>
      <a:accent5>
        <a:srgbClr val="E50012"/>
      </a:accent5>
      <a:accent6>
        <a:srgbClr val="FF7C80"/>
      </a:accent6>
      <a:hlink>
        <a:srgbClr val="0000FF"/>
      </a:hlink>
      <a:folHlink>
        <a:srgbClr val="595959"/>
      </a:folHlink>
    </a:clrScheme>
    <a:fontScheme name="ユーザー定義 2">
      <a:majorFont>
        <a:latin typeface="Tw Cen MT"/>
        <a:ea typeface="HGPｺﾞｼｯｸE"/>
        <a:cs typeface=""/>
      </a:majorFont>
      <a:minorFont>
        <a:latin typeface="Franklin Gothic Book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FBFBF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solidFill>
            <a:srgbClr val="FF0000"/>
          </a:solidFill>
        </a:ln>
      </a:spPr>
      <a:bodyPr anchor="ctr" anchorCtr="0">
        <a:noAutofit/>
      </a:bodyPr>
      <a:lstStyle>
        <a:defPPr algn="l">
          <a:defRPr sz="1800" b="0" dirty="0" smtClean="0">
            <a:solidFill>
              <a:schemeClr val="tx1"/>
            </a:solidFill>
            <a:latin typeface="Hiragino Kaku Gothic Pro W3" charset="-128"/>
            <a:ea typeface="Hiragino Kaku Gothic Pro W3" charset="-128"/>
            <a:cs typeface="Hiragino Kaku Gothic Pro W3" charset="-128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プレゼンテーション5" id="{635F5DAF-CAC2-7442-AA3A-C2EB436D7EA4}" vid="{EDE04049-9C0B-7A42-88BF-C34543A26365}"/>
    </a:ext>
  </a:extLst>
</a:theme>
</file>

<file path=ppt/theme/theme2.xml><?xml version="1.0" encoding="utf-8"?>
<a:theme xmlns:a="http://schemas.openxmlformats.org/drawingml/2006/main" name="1_Office テーマ">
  <a:themeElements>
    <a:clrScheme name="資料作成用">
      <a:dk1>
        <a:srgbClr val="595959"/>
      </a:dk1>
      <a:lt1>
        <a:sysClr val="window" lastClr="FFFFFF"/>
      </a:lt1>
      <a:dk2>
        <a:srgbClr val="E50012"/>
      </a:dk2>
      <a:lt2>
        <a:srgbClr val="DEDEDE"/>
      </a:lt2>
      <a:accent1>
        <a:srgbClr val="797979"/>
      </a:accent1>
      <a:accent2>
        <a:srgbClr val="EB9D00"/>
      </a:accent2>
      <a:accent3>
        <a:srgbClr val="BFBFBF"/>
      </a:accent3>
      <a:accent4>
        <a:srgbClr val="FFC000"/>
      </a:accent4>
      <a:accent5>
        <a:srgbClr val="595959"/>
      </a:accent5>
      <a:accent6>
        <a:srgbClr val="FF7C80"/>
      </a:accent6>
      <a:hlink>
        <a:srgbClr val="FFFFFF"/>
      </a:hlink>
      <a:folHlink>
        <a:srgbClr val="595959"/>
      </a:folHlink>
    </a:clrScheme>
    <a:fontScheme name="ユーザー定義 2">
      <a:majorFont>
        <a:latin typeface="Tw Cen MT"/>
        <a:ea typeface="HGPｺﾞｼｯｸE"/>
        <a:cs typeface=""/>
      </a:majorFont>
      <a:minorFont>
        <a:latin typeface="Franklin Gothic Book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FBFBF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kumimoji="1" sz="4800" dirty="0" smtClean="0">
            <a:solidFill>
              <a:srgbClr val="595959"/>
            </a:solidFill>
            <a:latin typeface="HGPｺﾞｼｯｸE" panose="020B0900000000000000" pitchFamily="50" charset="-128"/>
            <a:ea typeface="HGPｺﾞｼｯｸE" panose="020B0900000000000000" pitchFamily="50" charset="-128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プレゼンテーション5" id="{635F5DAF-CAC2-7442-AA3A-C2EB436D7EA4}" vid="{A7687B34-BA34-1C4A-8369-B92120B45902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macテンプレート4_3</Template>
  <TotalTime>1433</TotalTime>
  <Words>3143</Words>
  <Application>Microsoft Macintosh PowerPoint</Application>
  <PresentationFormat>画面に合わせる (4:3)</PresentationFormat>
  <Paragraphs>469</Paragraphs>
  <Slides>40</Slides>
  <Notes>37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40</vt:i4>
      </vt:variant>
    </vt:vector>
  </HeadingPairs>
  <TitlesOfParts>
    <vt:vector size="42" baseType="lpstr">
      <vt:lpstr>Office テーマ</vt:lpstr>
      <vt:lpstr>1_Office テーマ</vt:lpstr>
      <vt:lpstr> An Agile Way  As an SET  At LINE</vt:lpstr>
      <vt:lpstr>Hiroyuki “The HIRO” Ito</vt:lpstr>
      <vt:lpstr>[Introduction] Why SET?</vt:lpstr>
      <vt:lpstr>PowerPoint プレゼンテーション</vt:lpstr>
      <vt:lpstr>Answer</vt:lpstr>
      <vt:lpstr>SETの責務</vt:lpstr>
      <vt:lpstr>SETの責務</vt:lpstr>
      <vt:lpstr>LINEにおけるSETの責務</vt:lpstr>
      <vt:lpstr>LINEにおけるSETの責務</vt:lpstr>
      <vt:lpstr>LINEにおけるSETの実態</vt:lpstr>
      <vt:lpstr>LINEにおけるSETの実態</vt:lpstr>
      <vt:lpstr>なぜSETになったのか？</vt:lpstr>
      <vt:lpstr>なぜSETになったのか？</vt:lpstr>
      <vt:lpstr>皆さんにお伝えしたいこと</vt:lpstr>
      <vt:lpstr>アジェンダ</vt:lpstr>
      <vt:lpstr>PowerPoint プレゼンテーション</vt:lpstr>
      <vt:lpstr>なぜSETになったのか？</vt:lpstr>
      <vt:lpstr>なぜSETになったのか？</vt:lpstr>
      <vt:lpstr>なぜSETになったのか？</vt:lpstr>
      <vt:lpstr>なぜSETになったのか？</vt:lpstr>
      <vt:lpstr>なぜSETになったのか？</vt:lpstr>
      <vt:lpstr>基本情報</vt:lpstr>
      <vt:lpstr>PowerPoint プレゼンテーション</vt:lpstr>
      <vt:lpstr>なぜSETになったのか？</vt:lpstr>
      <vt:lpstr>なぜSETになったのか？</vt:lpstr>
      <vt:lpstr>なぜSETになったのか？</vt:lpstr>
      <vt:lpstr>テスト自動化の7つの無駄</vt:lpstr>
      <vt:lpstr>参考資料</vt:lpstr>
      <vt:lpstr>PowerPoint プレゼンテーション</vt:lpstr>
      <vt:lpstr>なぜSETになったのか？</vt:lpstr>
      <vt:lpstr>なぜSETになったのか？</vt:lpstr>
      <vt:lpstr>なぜSETになったのか？</vt:lpstr>
      <vt:lpstr>PowerPoint プレゼンテーション</vt:lpstr>
      <vt:lpstr>なぜSETになったのか？</vt:lpstr>
      <vt:lpstr>なぜSETになったのか？</vt:lpstr>
      <vt:lpstr>なぜSETになったのか？</vt:lpstr>
      <vt:lpstr>PowerPoint プレゼンテーション</vt:lpstr>
      <vt:lpstr>なぜSETになったのか？</vt:lpstr>
      <vt:lpstr>なぜSETになったのか？</vt:lpstr>
      <vt:lpstr>なぜSETになったのか？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世界と事例から学ぶ、 プロダクトオーナーの 「素養」としての アジャイルメトリクス</dc:title>
  <dc:creator>伊藤　宏幸</dc:creator>
  <cp:lastModifiedBy>伊藤 宏幸</cp:lastModifiedBy>
  <cp:revision>1963</cp:revision>
  <dcterms:created xsi:type="dcterms:W3CDTF">2016-11-21T06:16:44Z</dcterms:created>
  <dcterms:modified xsi:type="dcterms:W3CDTF">2017-12-13T05:31:44Z</dcterms:modified>
</cp:coreProperties>
</file>