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56"/>
  </p:notesMasterIdLst>
  <p:sldIdLst>
    <p:sldId id="294" r:id="rId3"/>
    <p:sldId id="637" r:id="rId4"/>
    <p:sldId id="638" r:id="rId5"/>
    <p:sldId id="295" r:id="rId6"/>
    <p:sldId id="641" r:id="rId7"/>
    <p:sldId id="642" r:id="rId8"/>
    <p:sldId id="664" r:id="rId9"/>
    <p:sldId id="660" r:id="rId10"/>
    <p:sldId id="661" r:id="rId11"/>
    <p:sldId id="445" r:id="rId12"/>
    <p:sldId id="584" r:id="rId13"/>
    <p:sldId id="659" r:id="rId14"/>
    <p:sldId id="600" r:id="rId15"/>
    <p:sldId id="673" r:id="rId16"/>
    <p:sldId id="677" r:id="rId17"/>
    <p:sldId id="678" r:id="rId18"/>
    <p:sldId id="602" r:id="rId19"/>
    <p:sldId id="670" r:id="rId20"/>
    <p:sldId id="671" r:id="rId21"/>
    <p:sldId id="672" r:id="rId22"/>
    <p:sldId id="674" r:id="rId23"/>
    <p:sldId id="675" r:id="rId24"/>
    <p:sldId id="676" r:id="rId25"/>
    <p:sldId id="666" r:id="rId26"/>
    <p:sldId id="585" r:id="rId27"/>
    <p:sldId id="620" r:id="rId28"/>
    <p:sldId id="621" r:id="rId29"/>
    <p:sldId id="622" r:id="rId30"/>
    <p:sldId id="629" r:id="rId31"/>
    <p:sldId id="603" r:id="rId32"/>
    <p:sldId id="632" r:id="rId33"/>
    <p:sldId id="679" r:id="rId34"/>
    <p:sldId id="604" r:id="rId35"/>
    <p:sldId id="605" r:id="rId36"/>
    <p:sldId id="624" r:id="rId37"/>
    <p:sldId id="586" r:id="rId38"/>
    <p:sldId id="627" r:id="rId39"/>
    <p:sldId id="628" r:id="rId40"/>
    <p:sldId id="680" r:id="rId41"/>
    <p:sldId id="636" r:id="rId42"/>
    <p:sldId id="681" r:id="rId43"/>
    <p:sldId id="682" r:id="rId44"/>
    <p:sldId id="683" r:id="rId45"/>
    <p:sldId id="684" r:id="rId46"/>
    <p:sldId id="587" r:id="rId47"/>
    <p:sldId id="643" r:id="rId48"/>
    <p:sldId id="685" r:id="rId49"/>
    <p:sldId id="686" r:id="rId50"/>
    <p:sldId id="588" r:id="rId51"/>
    <p:sldId id="655" r:id="rId52"/>
    <p:sldId id="656" r:id="rId53"/>
    <p:sldId id="652" r:id="rId54"/>
    <p:sldId id="687" r:id="rId5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82645" autoAdjust="0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31T11:50:21.861" idx="13">
    <p:pos x="260" y="780"/>
    <p:text>イメージは、シェフ大泉のメニュー。
ドン！とアニメーションしたい。
フォントをいじれないか？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2-04T14:26:54.077" idx="20">
    <p:pos x="135" y="482"/>
    <p:text>背景をなんとかできないか？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7T15:38:06.594" idx="25">
    <p:pos x="1311" y="1157"/>
    <p:text>上３行はコメント行き＆口頭説明へ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18/02/04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プロダクトオーナー祭り</a:t>
            </a:r>
            <a:r>
              <a:rPr lang="en-US" altLang="ja-JP" sz="1200" b="1" dirty="0" smtClean="0">
                <a:latin typeface="+mn-ea"/>
                <a:ea typeface="+mn-ea"/>
                <a:cs typeface="HGPｺﾞｼｯｸE"/>
              </a:rPr>
              <a:t>2018 </a:t>
            </a: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～世界を創るのは俺たちだ！～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/>
            </a:r>
            <a:br>
              <a:rPr kumimoji="1" lang="en-US" altLang="ja-JP" sz="1200" dirty="0" smtClean="0">
                <a:latin typeface="+mn-ea"/>
                <a:ea typeface="+mn-ea"/>
                <a:cs typeface="HGPｺﾞｼｯｸE"/>
              </a:rPr>
            </a:b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https://</a:t>
            </a:r>
            <a:r>
              <a:rPr kumimoji="1" lang="en-US" altLang="ja-JP" sz="1200" dirty="0" err="1" smtClean="0">
                <a:latin typeface="+mn-ea"/>
                <a:ea typeface="+mn-ea"/>
                <a:cs typeface="HGPｺﾞｼｯｸE"/>
              </a:rPr>
              <a:t>postudy.doorkeeper.jp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/events/64846</a:t>
            </a:r>
            <a:endParaRPr kumimoji="1" lang="ja-JP" altLang="en-US" sz="1200" dirty="0">
              <a:latin typeface="+mn-ea"/>
              <a:ea typeface="+mn-ea"/>
              <a:cs typeface="HGPｺﾞｼｯｸE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solidFill>
                  <a:schemeClr val="tx2"/>
                </a:solidFill>
              </a:rPr>
              <a:t>「ミッション」という言葉は、「プロダクト企画」・「ソフトウェア開発プロジェクト」と置き換えていただいても問題ありません。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⭐️汎用＆言いたいこと</a:t>
            </a:r>
            <a:endParaRPr lang="en-US" altLang="ja-JP" dirty="0" smtClean="0"/>
          </a:p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・特に</a:t>
            </a:r>
            <a:r>
              <a:rPr lang="en-US" altLang="ja-JP" sz="1200" b="0" dirty="0" smtClean="0">
                <a:latin typeface="+mn-ea"/>
                <a:ea typeface="+mn-ea"/>
              </a:rPr>
              <a:t>Google</a:t>
            </a:r>
            <a:r>
              <a:rPr lang="ja-JP" altLang="en-US" sz="1200" b="0" dirty="0" smtClean="0">
                <a:latin typeface="+mn-ea"/>
                <a:ea typeface="+mn-ea"/>
              </a:rPr>
              <a:t>における役職の呼称。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　・</a:t>
            </a:r>
            <a:r>
              <a:rPr lang="en-US" altLang="ja-JP" sz="1200" b="0" dirty="0" smtClean="0">
                <a:latin typeface="+mn-ea"/>
                <a:ea typeface="+mn-ea"/>
              </a:rPr>
              <a:t>”Software Development Engineer in Test” (SDET) </a:t>
            </a:r>
            <a:r>
              <a:rPr lang="ja-JP" altLang="en-US" sz="1200" b="0" dirty="0" smtClean="0">
                <a:latin typeface="+mn-ea"/>
                <a:ea typeface="+mn-ea"/>
              </a:rPr>
              <a:t>と意味は同じ。（</a:t>
            </a:r>
            <a:r>
              <a:rPr lang="en-US" altLang="ja-JP" sz="1200" b="0" dirty="0" smtClean="0">
                <a:latin typeface="+mn-ea"/>
                <a:ea typeface="+mn-ea"/>
              </a:rPr>
              <a:t>Microsoft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Amazon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Apple</a:t>
            </a:r>
            <a:r>
              <a:rPr lang="ja-JP" altLang="en-US" sz="1200" b="0" dirty="0" smtClean="0">
                <a:latin typeface="+mn-ea"/>
                <a:ea typeface="+mn-ea"/>
              </a:rPr>
              <a:t>）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　・日本では、</a:t>
            </a:r>
            <a:r>
              <a:rPr kumimoji="1" lang="en-US" altLang="ja-JP" sz="1200" b="0" dirty="0" err="1" smtClean="0">
                <a:latin typeface="+mn-ea"/>
                <a:ea typeface="+mn-ea"/>
              </a:rPr>
              <a:t>DeNA</a:t>
            </a:r>
            <a:r>
              <a:rPr kumimoji="1" lang="ja-JP" altLang="en-US" sz="1200" b="0" dirty="0" smtClean="0">
                <a:latin typeface="+mn-ea"/>
                <a:ea typeface="+mn-ea"/>
              </a:rPr>
              <a:t>やメルカリなどで採用されている。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・後工程で手動テストを行う</a:t>
            </a:r>
            <a:r>
              <a:rPr kumimoji="1" lang="en-US" altLang="ja-JP" sz="1200" b="0" dirty="0" smtClean="0">
                <a:latin typeface="+mn-ea"/>
                <a:ea typeface="+mn-ea"/>
              </a:rPr>
              <a:t>QA</a:t>
            </a:r>
            <a:r>
              <a:rPr kumimoji="1" lang="ja-JP" altLang="en-US" sz="1200" b="0" dirty="0" smtClean="0">
                <a:latin typeface="+mn-ea"/>
                <a:ea typeface="+mn-ea"/>
              </a:rPr>
              <a:t>とは異なり、開発者と一緒に働きながら上述の業務を行うことが特徴。</a:t>
            </a:r>
            <a:endParaRPr kumimoji="1" lang="en-US" altLang="ja-JP" sz="1200" b="0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solidFill>
                <a:schemeClr val="tx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 smtClean="0">
                <a:latin typeface="+mn-ea"/>
                <a:ea typeface="+mn-ea"/>
              </a:rPr>
              <a:t>アジャイルコーチとしてのこれまでの知識・経験を、具体的にどのように活用していったのかを、事例をベースに紹介していきます。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2018年 2月 4日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2018年 2月 4日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comments" Target="../comments/commen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Software_Development_Engineer_in_Tes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7"/>
            <a:ext cx="9144000" cy="527959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kumimoji="1" lang="ja-JP" altLang="en-US" sz="4000" b="1" i="1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2018年 2月 4日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02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17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4406608"/>
            <a:ext cx="91440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r>
              <a:rPr lang="ja-JP" altLang="en-US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プロダクトオーナーシップ編</a:t>
            </a:r>
            <a:r>
              <a:rPr lang="en-US" altLang="ja-JP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endParaRPr lang="ja-JP" altLang="en-US" sz="4800" dirty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最初に注目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した課題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関係者間の</a:t>
            </a:r>
            <a:r>
              <a:rPr lang="en-US" altLang="ja-JP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に対する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・課題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認識のズレと混乱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共通認識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課題の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言語化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課題を整理し施策実施を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リードする人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482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現状把握・課題発見・言語化による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共通認識づくり</a:t>
            </a:r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を解決する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ための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施策および目標案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の策定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上記の役員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マネージャー陣への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提案と合意形成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↓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↓↓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76892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※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どのあたりがアジャイル？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プロダクトのイメージづくり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短期間のゴール・施策の決定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定期的な振り返りと調整？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06429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判断基準：ビジネスの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9053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現状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把握・課題発見・言語化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テスト対象システムの解析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報告の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分析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・テスト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自動化エンジニアからの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収集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テスト対象システムの解析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CI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(Jenkins)</a:t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 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+</a:t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28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SonarQube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静的コード解析）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 +</a:t>
            </a:r>
          </a:p>
          <a:p>
            <a:pPr marL="512763" lvl="1" indent="0">
              <a:buNone/>
            </a:pPr>
            <a:r>
              <a:rPr lang="en-US" altLang="ja-JP" sz="28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JaCoCo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814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障害報告の分析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・どのサービス・プロダクトで障害が多く発生しているか？ </a:t>
            </a:r>
          </a:p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売上・利益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に影響のあった障害とその原因は何か？ </a:t>
            </a:r>
          </a:p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・どのような施策があれば、障害および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を減らせたか？ </a:t>
            </a:r>
          </a:p>
        </p:txBody>
      </p:sp>
    </p:spTree>
    <p:extLst>
      <p:ext uri="{BB962C8B-B14F-4D97-AF65-F5344CB8AC3E}">
        <p14:creationId xmlns:p14="http://schemas.microsoft.com/office/powerpoint/2010/main" val="248521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今回のテーマ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アジャイルの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知識・経験を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活用した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ミッション遂行方法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4976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情報収集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・テスト自動化エンジニアが意見交換している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グループがあったので、それに加えてもらった。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・上記グループで、こちらから定期的に施策案をぶつけることで、課題に対する温度感などを分析した。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マネージャーたちと直接会って話をして、現状と課題を聞き出した。 </a:t>
            </a: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48521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施策・目標案の策定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以下を週次・四半期単位で振り返り、改善を行いながら進める。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1.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障害頻度、売上・利益への影響度の高さから、外部公開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API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に優先的に自動テストを組み込み、障害検知速度の向上と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の短縮を図る。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2.Talk-Server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で、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がいなくても、開発者が自力でテストスクリプトを書けるようにする。（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自走化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3.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スタンプなどのショップは、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と開発者とを連携させることで、障害検知速度の向上と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の短縮を図る。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4.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施策が増えてしまい、私一人では回らなくなってしまったので、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の採用に力を入れる（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2018/3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までに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名！） </a:t>
            </a: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738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提案と合意形成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半年間のマイルストーンを設定し、役員・マネージャー陣に提案し合意を得た。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現在この案をもとに施策を開始している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738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・施策のはじめ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認識・課題の言語化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は、テスト（自動化）の観点から、現状および課題を発見・整理し、ビジネス的に言語化すべし。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・施策および目標案の策定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ソリューションリーダーとしての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・課題発見とソリューションの策定・実施を、チーム・組織を超えてリードしていくべし。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・技術・メトリクス・人脈で、迅速に目に見えるソリューションを作り上げて、チーム・組織に「インパクト」を与えるべし。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としての施策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開発者＆テスター（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）で品質を作り込む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・開発者にテストスクリプトを書くことを習慣付け、品質を作り込む。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・テスター（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）と開発者を一心同体とし、両者の協働により品質を作り込む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177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↑↑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6078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何を為すべきかは分かった。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Why &amp; What</a:t>
            </a:r>
            <a:r>
              <a:rPr lang="ja-JP" altLang="en-US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どう解決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す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べきか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が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分からない！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How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459301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917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39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512763" algn="ctr">
              <a:buNone/>
            </a:pPr>
            <a:r>
              <a:rPr lang="en-US" altLang="ja-JP" sz="4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活用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した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512763" algn="ctr">
              <a:buNone/>
            </a:pP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高速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な学習の仕組みの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5735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(2)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で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知りたい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ところを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動かす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※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結局これでは？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dirty="0" err="1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ests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dirty="0" err="1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hould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help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us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understand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he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SUT.</a:t>
            </a: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裏テーマ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では実際に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どのような取組を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行っているか？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8" y="2285781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5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ja-JP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pt-BR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pt-BR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pt-BR" altLang="ja-JP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marL="969963" lvl="1" indent="-4572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入社後すぐに成果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を出す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ために、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把握の迅速化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が必要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仕様書や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Wiki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は重要だが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が最新でない可能性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がある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である以上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自動化を活用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したい。</a:t>
            </a:r>
            <a:endParaRPr lang="pt-BR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(3)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安全にシステムを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壊せる」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D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Not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Harm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kumimoji="1" lang="en-US" altLang="ja-JP" sz="32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asy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to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Run</a:t>
            </a:r>
          </a:p>
          <a:p>
            <a:pPr marL="512763" lvl="1" indent="0">
              <a:buNone/>
            </a:pPr>
            <a:endParaRPr lang="en-US" altLang="ja-JP" sz="32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XUnit Test Patterns</a:t>
            </a:r>
            <a:endParaRPr kumimoji="1" lang="en-US" altLang="ja-JP" sz="32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7860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4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自動テスト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心理的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安全性の基礎</a:t>
            </a: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kumimoji="1"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Modern Agile</a:t>
            </a: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669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開発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チームの特性の把握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000" b="1" dirty="0"/>
              <a:t>既存の全てのテストを</a:t>
            </a:r>
            <a:r>
              <a:rPr lang="ja-JP" altLang="en-US" sz="2000" b="1" dirty="0" smtClean="0"/>
              <a:t>解析</a:t>
            </a:r>
            <a:r>
              <a:rPr lang="ja-JP" altLang="en-US" sz="2000" b="1" dirty="0" smtClean="0"/>
              <a:t>し、開発チームの特性を知る。</a:t>
            </a:r>
            <a:endParaRPr lang="en-US" altLang="ja-JP" sz="2000" b="1" dirty="0" smtClean="0"/>
          </a:p>
          <a:p>
            <a:pPr marL="512763" lvl="1" indent="0">
              <a:buNone/>
            </a:pPr>
            <a:r>
              <a:rPr kumimoji="1"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・既存のテストを動かす</a:t>
            </a:r>
            <a:endParaRPr kumimoji="1" lang="en-US" altLang="ja-JP" sz="20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・テストの利用状況を確認する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チーム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の障害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対応能力の把握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スモークテストを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作り障害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検知を行う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E2E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テスト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・正常系全てと、異常系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ケースを実装する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・定期実行し、問題があったら即関係者にメール通知する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・本番環境＆ステージング環境を対象とする </a:t>
            </a:r>
          </a:p>
          <a:p>
            <a:pPr marL="512763" lvl="1" indent="0">
              <a:buNone/>
            </a:pP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テスト自動化を駆使して、高速な学習の仕組みを構築・運用すべし！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・テストスクリプトで、知りたいところを動かす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・テストスクリプトは、「安全にシステムを壊せる」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・簡単な仕組みで、短期間で効果を出すこと </a:t>
            </a:r>
          </a:p>
          <a:p>
            <a:pPr marL="512763" lvl="1" indent="0">
              <a:buNone/>
            </a:pPr>
            <a:endParaRPr lang="en-US" altLang="ja-JP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1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ja-JP" altLang="en-US" sz="6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幅広い関係者の支持・</a:t>
            </a:r>
            <a:r>
              <a:rPr lang="ja-JP" altLang="en-US" sz="6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協力</a:t>
            </a:r>
            <a:r>
              <a:rPr lang="ja-JP" altLang="en-US" sz="6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を得たい</a:t>
            </a:r>
            <a:endParaRPr lang="en-US" altLang="ja-JP" sz="6000" b="1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823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毎週何らかの（動作する）成果物を作成・提示することを、自身に課した。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ねらい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マネジメント層との協力関係の構築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デベロッパーとの協力関係の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5354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毎週何らかの（動作する）成果物を作成・提示した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基幹サービスの「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」のコードカバレッジの取得と静的コード解析を実施し、どこが課題でどこを対処すべきかを見えるようにした。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・テスト自動化エンジニアの成果物を１箇所に集約する活動を私の音頭で開始した。 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549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40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論拠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Continuous Delivery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短期間で定期的に成果物を出す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そのフィードバックを持って、ゴールを再確認しつつ前進する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　　　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↓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スクラムと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を活用した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継続的な「インパクト」の創出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31332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インパクトを与える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Managing impact for a team of TEs and SETs is the job of the TEM.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・チームのイノベーション、ビジネス的な貢献、インパクトを与え続けること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実は私の仕事は、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 + TEM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Test Engineering Manager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）なのだ！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・技術・リーダーシップ・調整（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coordination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製品を知る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ユーザーを知る（＝ビジネス価値を常に考慮する）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会社内での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の認知度を少しずつ確実に高めていった。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イノベーションを起こす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⭐業務をこなすだけではなく、イノベーションを実現する。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・別に最新の技術・ツールを作るだけがイノベーションではない。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・既存のあらゆる技術・ツール・プロセス・人間関係を活用し、今までにない方法で（合法的に）改善を実現すれば良い。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具体的なものは上述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⭐価値を提供する／価値を加える 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インパクトを与える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Managing impact for a team of TEs and SETs is the job of the TEM.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・チームのイノベーション、ビジネス的な貢献、インパクトを与え続けること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実は私の仕事は、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 + TEM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Test Engineering Manager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）なのだ！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・技術・リーダーシップ・調整（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coordination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製品を知る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ユーザーを知る（＝ビジネス価値を常に考慮する）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会社内での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の認知度を少しずつ確実に高めていった。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69963" lvl="1" indent="-457200"/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成果を見せ続けることは、信頼獲得になる。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高速なフィードバック命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24257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ポイント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本番障害が多くて会社の売上・利益に影響している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サービスの自動テストを整備し、障害検知速度の向上・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の短縮・障害件数の減少を実現する。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デベロッパーが適切な粒度の自動テストを書くことを当たり前にするために、教育・啓蒙・協働を推進する。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・テスト自動化エンジニアとともに、テスト自動化と品質向上に関する統一的な活動を実施していく。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継続的にインパクトを与えること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「持続可能性」の本当の意味について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98462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/>
              <a:t>なぜ「持続可能性」が必要なのか？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自分以外の人間が継続的に運用できる仕組みを作ること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自分が生き続けることが、成功になるという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/>
              <a:t>継続するためには、成果を見せ続けることが必要。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だからこそ、健康であり続けること、継続的であることが必要。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背景</a:t>
            </a:r>
            <a:endParaRPr lang="en-US" altLang="ja-JP" sz="7200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kumimoji="1" lang="ja-JP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B</a:t>
            </a:r>
            <a:r>
              <a:rPr kumimoji="1" lang="en-US" altLang="ja-JP" sz="7200" dirty="0" err="1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ackground</a:t>
            </a:r>
            <a:endParaRPr kumimoji="1"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3813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私の行動指針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テスト自動化で、いかに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のビジネスに貢献するか？</a:t>
            </a:r>
            <a:endParaRPr lang="en-US" altLang="ja-JP" sz="4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1298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ビジネスの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436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20225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F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in.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1075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私に任されたミッション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部隊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の立ち上げ</a:t>
            </a:r>
            <a:endParaRPr lang="en-US" altLang="ja-JP" sz="60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および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の推進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1" y="1811498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6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 algn="ctr">
              <a:buNone/>
            </a:pP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est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927657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3075414" y="2922205"/>
            <a:ext cx="5439936" cy="31732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簡潔に説明すると：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テスト自動化エンジニア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テスター兼デベロッパー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テスト自動化の仕組みを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構築しつつ、それをもとに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プロセス改善も行う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800" u="sng" dirty="0" smtClean="0">
                <a:latin typeface="ヒラギノ角ゴ ProN W6"/>
                <a:ea typeface="ヒラギノ角ゴ ProN W6"/>
                <a:cs typeface="ヒラギノ角ゴ ProN W6"/>
                <a:hlinkClick r:id="rId5"/>
              </a:rPr>
              <a:t>Wikipedia</a:t>
            </a:r>
            <a:endParaRPr lang="en-US" altLang="ja-JP" sz="2800" u="sng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36342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新入社員が変革をリードするための環境づくり。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当時は新入社員で、知識が必要でした。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関係者間で、責務・課題認識にズレ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混乱があった。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遭遇した課題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Challenge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695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定期的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トライアル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何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Solution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62115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1857</TotalTime>
  <Words>1865</Words>
  <Application>Microsoft Macintosh PowerPoint</Application>
  <PresentationFormat>画面に合わせる (4:3)</PresentationFormat>
  <Paragraphs>397</Paragraphs>
  <Slides>53</Slides>
  <Notes>53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53</vt:i4>
      </vt:variant>
    </vt:vector>
  </HeadingPairs>
  <TitlesOfParts>
    <vt:vector size="55" baseType="lpstr">
      <vt:lpstr>Office テーマ</vt:lpstr>
      <vt:lpstr>1_Office テーマ</vt:lpstr>
      <vt:lpstr> An Agile Way  As an SET  At LINE </vt:lpstr>
      <vt:lpstr>今回のテーマ</vt:lpstr>
      <vt:lpstr>裏テーマ</vt:lpstr>
      <vt:lpstr>伊藤　宏幸（The HIRO）</vt:lpstr>
      <vt:lpstr>PowerPoint プレゼンテーション</vt:lpstr>
      <vt:lpstr>私に任されたミッション</vt:lpstr>
      <vt:lpstr>SETとは</vt:lpstr>
      <vt:lpstr>遭遇した課題（Challenge）</vt:lpstr>
      <vt:lpstr>解決方針（Solution）</vt:lpstr>
      <vt:lpstr>アジェンダ</vt:lpstr>
      <vt:lpstr>PowerPoint プレゼンテーション</vt:lpstr>
      <vt:lpstr>最初に注目した課題</vt:lpstr>
      <vt:lpstr>解決方針</vt:lpstr>
      <vt:lpstr>PowerPoint プレゼンテーション</vt:lpstr>
      <vt:lpstr>※どのあたりがアジャイル？</vt:lpstr>
      <vt:lpstr>判断基準：ビジネスの3つの KPI</vt:lpstr>
      <vt:lpstr>1. 現状把握・課題発見・言語化</vt:lpstr>
      <vt:lpstr>1) テスト対象システムの解析</vt:lpstr>
      <vt:lpstr>2) 障害報告の分析</vt:lpstr>
      <vt:lpstr>3) 情報収集</vt:lpstr>
      <vt:lpstr>2. 施策・目標案の策定</vt:lpstr>
      <vt:lpstr>3. 提案と合意形成</vt:lpstr>
      <vt:lpstr>まとめ</vt:lpstr>
      <vt:lpstr>PowerPoint プレゼンテーション</vt:lpstr>
      <vt:lpstr>PowerPoint プレゼンテーション</vt:lpstr>
      <vt:lpstr>次の課題</vt:lpstr>
      <vt:lpstr>解決方針</vt:lpstr>
      <vt:lpstr>解決方針</vt:lpstr>
      <vt:lpstr>1. プロダクトの仕様の把握(2)</vt:lpstr>
      <vt:lpstr>1. プロダクトの仕様の把握(1)</vt:lpstr>
      <vt:lpstr>1. プロダクトの仕様の把握(3)</vt:lpstr>
      <vt:lpstr>1. プロダクトの仕様の把握(4)</vt:lpstr>
      <vt:lpstr>2. 開発チームの特性の把握</vt:lpstr>
      <vt:lpstr>3. チームの障害対応能力の把握</vt:lpstr>
      <vt:lpstr>まとめ</vt:lpstr>
      <vt:lpstr>PowerPoint プレゼンテーション</vt:lpstr>
      <vt:lpstr>次の課題</vt:lpstr>
      <vt:lpstr>解決方針</vt:lpstr>
      <vt:lpstr>施策</vt:lpstr>
      <vt:lpstr>論拠</vt:lpstr>
      <vt:lpstr>インパクトを与える</vt:lpstr>
      <vt:lpstr>イノベーションを起こす</vt:lpstr>
      <vt:lpstr>インパクトを与える</vt:lpstr>
      <vt:lpstr>まとめ</vt:lpstr>
      <vt:lpstr>PowerPoint プレゼンテーション</vt:lpstr>
      <vt:lpstr>ポイント</vt:lpstr>
      <vt:lpstr>なぜ「持続可能性」が必要なのか？</vt:lpstr>
      <vt:lpstr>継続するためには、成果を見せ続けることが必要。</vt:lpstr>
      <vt:lpstr>PowerPoint プレゼンテーション</vt:lpstr>
      <vt:lpstr>私の行動指針</vt:lpstr>
      <vt:lpstr>ビジネスの3つの KPI</vt:lpstr>
      <vt:lpstr>皆さんにお伝えしたいこと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2749</cp:revision>
  <dcterms:created xsi:type="dcterms:W3CDTF">2016-11-21T06:16:44Z</dcterms:created>
  <dcterms:modified xsi:type="dcterms:W3CDTF">2018-02-04T12:00:15Z</dcterms:modified>
</cp:coreProperties>
</file>