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498" r:id="rId5"/>
    <p:sldId id="930" r:id="rId6"/>
    <p:sldId id="814" r:id="rId7"/>
    <p:sldId id="895" r:id="rId8"/>
    <p:sldId id="929" r:id="rId9"/>
    <p:sldId id="932" r:id="rId10"/>
    <p:sldId id="931" r:id="rId11"/>
    <p:sldId id="979" r:id="rId12"/>
    <p:sldId id="933" r:id="rId13"/>
    <p:sldId id="914" r:id="rId14"/>
    <p:sldId id="921" r:id="rId15"/>
    <p:sldId id="934" r:id="rId16"/>
    <p:sldId id="950" r:id="rId17"/>
    <p:sldId id="935" r:id="rId18"/>
    <p:sldId id="913" r:id="rId19"/>
    <p:sldId id="915" r:id="rId20"/>
    <p:sldId id="916" r:id="rId21"/>
    <p:sldId id="923" r:id="rId22"/>
    <p:sldId id="922" r:id="rId23"/>
    <p:sldId id="924" r:id="rId24"/>
    <p:sldId id="925" r:id="rId25"/>
    <p:sldId id="947" r:id="rId26"/>
    <p:sldId id="973" r:id="rId27"/>
    <p:sldId id="957" r:id="rId28"/>
    <p:sldId id="956" r:id="rId29"/>
    <p:sldId id="960" r:id="rId30"/>
    <p:sldId id="961" r:id="rId31"/>
    <p:sldId id="971" r:id="rId32"/>
    <p:sldId id="962" r:id="rId33"/>
    <p:sldId id="970" r:id="rId34"/>
    <p:sldId id="964" r:id="rId35"/>
    <p:sldId id="965" r:id="rId36"/>
    <p:sldId id="966" r:id="rId37"/>
    <p:sldId id="963" r:id="rId38"/>
    <p:sldId id="976" r:id="rId39"/>
    <p:sldId id="969" r:id="rId40"/>
    <p:sldId id="972" r:id="rId41"/>
    <p:sldId id="978" r:id="rId42"/>
    <p:sldId id="977" r:id="rId43"/>
    <p:sldId id="968" r:id="rId44"/>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伊藤 宏幸" initials="" lastIdx="11" clrIdx="0"/>
  <p:cmAuthor id="1" name="楽天株式会社" initials="楽天株式会社" lastIdx="19" clrIdx="1"/>
  <p:cmAuthor id="2" name="Hiroyuki Ito (The Hiro)" initials="TheHiro"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C404"/>
    <a:srgbClr val="44C044"/>
    <a:srgbClr val="FF3432"/>
    <a:srgbClr val="0066FF"/>
    <a:srgbClr val="F0D296"/>
    <a:srgbClr val="FF9966"/>
    <a:srgbClr val="FF6600"/>
    <a:srgbClr val="BF0000"/>
    <a:srgbClr val="4D4D4D"/>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A488322-F2BA-4B5B-9748-0D474271808F}" styleName="中間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淡色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24" autoAdjust="0"/>
    <p:restoredTop sz="95158" autoAdjust="0"/>
  </p:normalViewPr>
  <p:slideViewPr>
    <p:cSldViewPr showGuides="1">
      <p:cViewPr varScale="1">
        <p:scale>
          <a:sx n="102" d="100"/>
          <a:sy n="102" d="100"/>
        </p:scale>
        <p:origin x="-2184" y="-112"/>
      </p:cViewPr>
      <p:guideLst>
        <p:guide orient="horz" pos="3861"/>
        <p:guide orient="horz" pos="2047"/>
        <p:guide orient="horz" pos="164"/>
        <p:guide orient="horz" pos="1706"/>
        <p:guide orient="horz" pos="504"/>
        <p:guide orient="horz" pos="3385"/>
        <p:guide orient="horz" pos="391"/>
        <p:guide pos="226"/>
        <p:guide pos="553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4AE22AB-730F-4C4B-A6E7-89E97B93078F}" type="datetimeFigureOut">
              <a:rPr kumimoji="1" lang="ja-JP" altLang="en-US" smtClean="0"/>
              <a:t>18/02/12</a:t>
            </a:fld>
            <a:endParaRPr kumimoji="1" lang="ja-JP" altLang="en-US" dirty="0"/>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D38E3F1-FAA5-4043-BB02-BBDB9D30AFA5}" type="slidenum">
              <a:rPr kumimoji="1" lang="ja-JP" altLang="en-US" smtClean="0"/>
              <a:t>‹#›</a:t>
            </a:fld>
            <a:endParaRPr kumimoji="1" lang="ja-JP" altLang="en-US" dirty="0"/>
          </a:p>
        </p:txBody>
      </p:sp>
    </p:spTree>
    <p:extLst>
      <p:ext uri="{BB962C8B-B14F-4D97-AF65-F5344CB8AC3E}">
        <p14:creationId xmlns:p14="http://schemas.microsoft.com/office/powerpoint/2010/main" val="244114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a:t>
            </a:fld>
            <a:endParaRPr kumimoji="1" lang="ja-JP" altLang="en-US" dirty="0"/>
          </a:p>
        </p:txBody>
      </p:sp>
    </p:spTree>
    <p:extLst>
      <p:ext uri="{BB962C8B-B14F-4D97-AF65-F5344CB8AC3E}">
        <p14:creationId xmlns:p14="http://schemas.microsoft.com/office/powerpoint/2010/main" val="8231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11</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13</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14</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21</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23</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24</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25</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26</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27</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28</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29</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30</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31</a:t>
            </a:fld>
            <a:endParaRPr kumimoji="1" lang="ja-JP" altLang="en-US" dirty="0"/>
          </a:p>
        </p:txBody>
      </p:sp>
    </p:spTree>
    <p:extLst>
      <p:ext uri="{BB962C8B-B14F-4D97-AF65-F5344CB8AC3E}">
        <p14:creationId xmlns:p14="http://schemas.microsoft.com/office/powerpoint/2010/main" val="476684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34</a:t>
            </a:fld>
            <a:endParaRPr kumimoji="1" lang="ja-JP" altLang="en-US" dirty="0"/>
          </a:p>
        </p:txBody>
      </p:sp>
    </p:spTree>
    <p:extLst>
      <p:ext uri="{BB962C8B-B14F-4D97-AF65-F5344CB8AC3E}">
        <p14:creationId xmlns:p14="http://schemas.microsoft.com/office/powerpoint/2010/main" val="476684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35</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36</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37</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38</a:t>
            </a:fld>
            <a:endParaRPr kumimoji="1" lang="ja-JP" altLang="en-US" dirty="0"/>
          </a:p>
        </p:txBody>
      </p:sp>
    </p:spTree>
    <p:extLst>
      <p:ext uri="{BB962C8B-B14F-4D97-AF65-F5344CB8AC3E}">
        <p14:creationId xmlns:p14="http://schemas.microsoft.com/office/powerpoint/2010/main" val="47668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39</a:t>
            </a:fld>
            <a:endParaRPr kumimoji="1" lang="ja-JP" altLang="en-US" dirty="0"/>
          </a:p>
        </p:txBody>
      </p:sp>
    </p:spTree>
    <p:extLst>
      <p:ext uri="{BB962C8B-B14F-4D97-AF65-F5344CB8AC3E}">
        <p14:creationId xmlns:p14="http://schemas.microsoft.com/office/powerpoint/2010/main" val="4766849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40</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6</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7</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6931A60-C776-4263-A2FB-8D24586021F6}" type="slidenum">
              <a:rPr kumimoji="1" lang="ja-JP" altLang="en-US" smtClean="0"/>
              <a:t>8</a:t>
            </a:fld>
            <a:endParaRPr kumimoji="1" lang="ja-JP" altLang="en-US"/>
          </a:p>
        </p:txBody>
      </p:sp>
    </p:spTree>
    <p:extLst>
      <p:ext uri="{BB962C8B-B14F-4D97-AF65-F5344CB8AC3E}">
        <p14:creationId xmlns:p14="http://schemas.microsoft.com/office/powerpoint/2010/main" val="925111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9</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タイトル 1"/>
          <p:cNvSpPr>
            <a:spLocks noGrp="1"/>
          </p:cNvSpPr>
          <p:nvPr>
            <p:ph type="ctrTitle"/>
          </p:nvPr>
        </p:nvSpPr>
        <p:spPr>
          <a:xfrm>
            <a:off x="360000" y="540000"/>
            <a:ext cx="8424000" cy="2160000"/>
          </a:xfrm>
          <a:prstGeom prst="rect">
            <a:avLst/>
          </a:prstGeom>
          <a:noFill/>
        </p:spPr>
        <p:txBody>
          <a:bodyPr anchor="b" anchorCtr="0">
            <a:normAutofit/>
          </a:bodyPr>
          <a:lstStyle>
            <a:lvl1pPr algn="l">
              <a:defRPr sz="4000" baseline="0">
                <a:solidFill>
                  <a:srgbClr val="BF0000"/>
                </a:solidFill>
                <a:latin typeface="Arial" pitchFamily="34" charset="0"/>
                <a:ea typeface="ＭＳ Ｐゴシック" pitchFamily="50" charset="-128"/>
              </a:defRPr>
            </a:lvl1pPr>
          </a:lstStyle>
          <a:p>
            <a:r>
              <a:rPr kumimoji="1" lang="ja-JP" altLang="en-US" smtClean="0"/>
              <a:t>マスター タイトルの書式設定</a:t>
            </a:r>
            <a:endParaRPr kumimoji="1" lang="ja-JP" altLang="en-US" dirty="0"/>
          </a:p>
        </p:txBody>
      </p:sp>
      <p:sp>
        <p:nvSpPr>
          <p:cNvPr id="6" name="サブタイトル 2"/>
          <p:cNvSpPr>
            <a:spLocks noGrp="1"/>
          </p:cNvSpPr>
          <p:nvPr>
            <p:ph type="subTitle" idx="1"/>
          </p:nvPr>
        </p:nvSpPr>
        <p:spPr>
          <a:xfrm>
            <a:off x="360000" y="3204000"/>
            <a:ext cx="8424000" cy="2160000"/>
          </a:xfrm>
          <a:prstGeom prst="rect">
            <a:avLst/>
          </a:prstGeom>
          <a:noFill/>
        </p:spPr>
        <p:txBody>
          <a:bodyPr>
            <a:normAutofit/>
          </a:bodyPr>
          <a:lstStyle>
            <a:lvl1pPr marL="0" indent="0" algn="l">
              <a:buNone/>
              <a:defRPr sz="1400" b="1" baseline="0">
                <a:solidFill>
                  <a:schemeClr val="tx1"/>
                </a:solidFill>
                <a:latin typeface="Arial Unicode MS" pitchFamily="50" charset="-128"/>
                <a:ea typeface="ＭＳ Ｐゴシック" pitchFamily="50"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Tree>
    <p:extLst>
      <p:ext uri="{BB962C8B-B14F-4D97-AF65-F5344CB8AC3E}">
        <p14:creationId xmlns:p14="http://schemas.microsoft.com/office/powerpoint/2010/main" val="38337711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hasCustomPrompt="1"/>
          </p:nvPr>
        </p:nvSpPr>
        <p:spPr>
          <a:xfrm>
            <a:off x="360000" y="252000"/>
            <a:ext cx="8424000" cy="360000"/>
          </a:xfrm>
          <a:prstGeom prst="rect">
            <a:avLst/>
          </a:prstGeom>
          <a:noFill/>
        </p:spPr>
        <p:txBody>
          <a:bodyPr anchor="ctr" anchorCtr="1">
            <a:normAutofit/>
          </a:bodyPr>
          <a:lstStyle>
            <a:lvl1pPr algn="ctr">
              <a:defRPr sz="2800" b="1" baseline="0">
                <a:solidFill>
                  <a:srgbClr val="BF0000"/>
                </a:solidFill>
                <a:latin typeface="Arial" pitchFamily="34" charset="0"/>
                <a:ea typeface="ＭＳ Ｐゴシック" pitchFamily="50" charset="-128"/>
              </a:defRPr>
            </a:lvl1pPr>
          </a:lstStyle>
          <a:p>
            <a:r>
              <a:rPr kumimoji="1" lang="ja-JP" altLang="en-US" dirty="0" smtClean="0"/>
              <a:t>スライド見出し</a:t>
            </a:r>
            <a:endParaRPr kumimoji="1" lang="ja-JP" altLang="en-US" dirty="0"/>
          </a:p>
        </p:txBody>
      </p:sp>
      <p:sp>
        <p:nvSpPr>
          <p:cNvPr id="10" name="スライド番号プレースホルダー 5"/>
          <p:cNvSpPr>
            <a:spLocks noGrp="1"/>
          </p:cNvSpPr>
          <p:nvPr>
            <p:ph type="sldNum" sz="quarter" idx="12"/>
          </p:nvPr>
        </p:nvSpPr>
        <p:spPr>
          <a:xfrm>
            <a:off x="6553200" y="6356350"/>
            <a:ext cx="2133600" cy="365125"/>
          </a:xfrm>
          <a:prstGeom prst="rect">
            <a:avLst/>
          </a:prstGeom>
        </p:spPr>
        <p:txBody>
          <a:bodyPr/>
          <a:lstStyle/>
          <a:p>
            <a:endParaRPr kumimoji="1" lang="ja-JP" altLang="en-US" dirty="0"/>
          </a:p>
        </p:txBody>
      </p:sp>
      <p:sp>
        <p:nvSpPr>
          <p:cNvPr id="11" name="スライド番号プレースホルダ 2"/>
          <p:cNvSpPr txBox="1">
            <a:spLocks noGrp="1"/>
          </p:cNvSpPr>
          <p:nvPr userDrawn="1"/>
        </p:nvSpPr>
        <p:spPr bwMode="auto">
          <a:xfrm>
            <a:off x="8600504" y="6387135"/>
            <a:ext cx="255198" cy="246221"/>
          </a:xfrm>
          <a:prstGeom prst="rect">
            <a:avLst/>
          </a:prstGeom>
          <a:noFill/>
          <a:ln>
            <a:miter lim="800000"/>
            <a:headEnd/>
            <a:tailEnd/>
          </a:ln>
        </p:spPr>
        <p:txBody>
          <a:bodyPr wrap="none">
            <a:spAutoFit/>
          </a:bodyPr>
          <a:lstStyle/>
          <a:p>
            <a:pPr algn="r">
              <a:defRPr/>
            </a:pPr>
            <a:fld id="{A4208183-D1D2-4F7E-8D00-ABEF26284ACB}" type="slidenum">
              <a:rPr lang="en-US" altLang="ja-JP" sz="1000" b="1">
                <a:latin typeface="Arial" pitchFamily="34" charset="0"/>
                <a:cs typeface="Arial" pitchFamily="34" charset="0"/>
              </a:rPr>
              <a:pPr algn="r">
                <a:defRPr/>
              </a:pPr>
              <a:t>‹#›</a:t>
            </a:fld>
            <a:endParaRPr lang="en-US" altLang="ja-JP" sz="1000" b="1" dirty="0">
              <a:latin typeface="Arial" pitchFamily="34" charset="0"/>
              <a:cs typeface="Arial" pitchFamily="34" charset="0"/>
            </a:endParaRPr>
          </a:p>
        </p:txBody>
      </p:sp>
    </p:spTree>
    <p:extLst>
      <p:ext uri="{BB962C8B-B14F-4D97-AF65-F5344CB8AC3E}">
        <p14:creationId xmlns:p14="http://schemas.microsoft.com/office/powerpoint/2010/main" val="172030585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328806"/>
            <a:ext cx="9144000" cy="524442"/>
          </a:xfrm>
          <a:prstGeom prst="rect">
            <a:avLst/>
          </a:prstGeom>
        </p:spPr>
        <p:txBody>
          <a:bodyPr/>
          <a:lstStyle>
            <a:lvl1pPr>
              <a:defRPr>
                <a:latin typeface="Hiragino Kaku Gothic ProN W6" charset="-128"/>
                <a:ea typeface="Hiragino Kaku Gothic ProN W6" charset="-128"/>
                <a:cs typeface="Hiragino Kaku Gothic ProN W6" charset="-128"/>
              </a:defRPr>
            </a:lvl1pPr>
          </a:lstStyle>
          <a:p>
            <a:r>
              <a:rPr kumimoji="1" lang="ja-JP" altLang="en-US" smtClean="0"/>
              <a:t>マスター タイトルの書式設定</a:t>
            </a:r>
            <a:endParaRPr kumimoji="1" lang="ja-JP" altLang="en-US" dirty="0"/>
          </a:p>
        </p:txBody>
      </p:sp>
      <p:sp>
        <p:nvSpPr>
          <p:cNvPr id="3" name="コンテンツ プレースホルダー 2"/>
          <p:cNvSpPr>
            <a:spLocks noGrp="1"/>
          </p:cNvSpPr>
          <p:nvPr>
            <p:ph idx="1"/>
          </p:nvPr>
        </p:nvSpPr>
        <p:spPr>
          <a:xfrm>
            <a:off x="628650" y="1689099"/>
            <a:ext cx="7886700" cy="4406901"/>
          </a:xfrm>
          <a:prstGeom prst="rect">
            <a:avLst/>
          </a:prstGeom>
        </p:spPr>
        <p:txBody>
          <a:bodyPr/>
          <a:lstStyle>
            <a:lvl1pPr>
              <a:defRPr>
                <a:latin typeface="Hiragino Kaku Gothic ProN W6" charset="-128"/>
                <a:ea typeface="Hiragino Kaku Gothic ProN W6" charset="-128"/>
                <a:cs typeface="Hiragino Kaku Gothic ProN W6" charset="-128"/>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628650" y="6356357"/>
            <a:ext cx="2057400" cy="365125"/>
          </a:xfrm>
          <a:prstGeom prst="rect">
            <a:avLst/>
          </a:prstGeom>
        </p:spPr>
        <p:txBody>
          <a:bodyPr/>
          <a:lstStyle>
            <a:lvl1pPr>
              <a:defRPr>
                <a:latin typeface="Hiragino Kaku Gothic ProN W6" charset="-128"/>
                <a:ea typeface="Hiragino Kaku Gothic ProN W6" charset="-128"/>
                <a:cs typeface="Hiragino Kaku Gothic ProN W6" charset="-128"/>
              </a:defRPr>
            </a:lvl1pPr>
          </a:lstStyle>
          <a:p>
            <a:fld id="{6B8FEEA6-8109-49C3-9E5B-E102B12D7F37}" type="datetime1">
              <a:rPr lang="ja-JP" altLang="en-US" smtClean="0"/>
              <a:pPr/>
              <a:t>18/02/12</a:t>
            </a:fld>
            <a:endParaRPr lang="ja-JP" altLang="en-US"/>
          </a:p>
        </p:txBody>
      </p:sp>
      <p:sp>
        <p:nvSpPr>
          <p:cNvPr id="6" name="スライド番号プレースホルダー 5"/>
          <p:cNvSpPr>
            <a:spLocks noGrp="1"/>
          </p:cNvSpPr>
          <p:nvPr>
            <p:ph type="sldNum" sz="quarter" idx="12"/>
          </p:nvPr>
        </p:nvSpPr>
        <p:spPr>
          <a:xfrm>
            <a:off x="167564" y="6356350"/>
            <a:ext cx="720000" cy="359864"/>
          </a:xfrm>
          <a:prstGeom prst="rect">
            <a:avLst/>
          </a:prstGeom>
        </p:spPr>
        <p:txBody>
          <a:bodyPr/>
          <a:lstStyle>
            <a:lvl1pPr>
              <a:defRPr>
                <a:latin typeface="Hiragino Kaku Gothic ProN W6" charset="-128"/>
                <a:ea typeface="Hiragino Kaku Gothic ProN W6" charset="-128"/>
                <a:cs typeface="Hiragino Kaku Gothic ProN W6" charset="-128"/>
              </a:defRPr>
            </a:lvl1pPr>
          </a:lstStyle>
          <a:p>
            <a:fld id="{A60C1000-84CB-418E-9143-20F01318A1D3}" type="slidenum">
              <a:rPr lang="ja-JP" altLang="en-US" smtClean="0"/>
              <a:pPr/>
              <a:t>‹#›</a:t>
            </a:fld>
            <a:endParaRPr lang="ja-JP" altLang="en-US"/>
          </a:p>
        </p:txBody>
      </p:sp>
    </p:spTree>
    <p:extLst>
      <p:ext uri="{BB962C8B-B14F-4D97-AF65-F5344CB8AC3E}">
        <p14:creationId xmlns:p14="http://schemas.microsoft.com/office/powerpoint/2010/main" val="3726526141"/>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695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twitter.com/hageyahhoo" TargetMode="External"/><Relationship Id="rId4" Type="http://schemas.openxmlformats.org/officeDocument/2006/relationships/hyperlink" Target="https://2016.scrumgatheringtokyo.org/index.html" TargetMode="External"/><Relationship Id="rId5" Type="http://schemas.openxmlformats.org/officeDocument/2006/relationships/hyperlink" Target="https://2017.scrumgatheringtokyo.org/index.html" TargetMode="External"/><Relationship Id="rId6" Type="http://schemas.openxmlformats.org/officeDocument/2006/relationships/hyperlink" Target="https://www.agilealliance.org/wp-content/uploads/2015/12/ExperienceReport.2014.Ito_.pdf" TargetMode="Externa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7504" y="1143328"/>
            <a:ext cx="8928992" cy="3600000"/>
          </a:xfrm>
          <a:prstGeom prst="rect">
            <a:avLst/>
          </a:prstGeom>
          <a:ln>
            <a:noFill/>
          </a:ln>
        </p:spPr>
        <p:txBody>
          <a:bodyPr wrap="square" anchor="ctr" anchorCtr="0">
            <a:noAutofit/>
          </a:bodyPr>
          <a:lstStyle/>
          <a:p>
            <a:pPr algn="ctr"/>
            <a:r>
              <a:rPr lang="ja-JP" altLang="en-US" sz="6600" b="1" dirty="0" smtClean="0">
                <a:solidFill>
                  <a:srgbClr val="44C404"/>
                </a:solidFill>
                <a:latin typeface="ヒラギノ角ゴ Pro W6"/>
                <a:ea typeface="ヒラギノ角ゴ Pro W6"/>
                <a:cs typeface="ヒラギノ角ゴ Pro W6"/>
              </a:rPr>
              <a:t>メトリクスによる</a:t>
            </a:r>
            <a:endParaRPr lang="en-US" altLang="ja-JP" sz="6600" b="1" dirty="0" smtClean="0">
              <a:solidFill>
                <a:srgbClr val="44C404"/>
              </a:solidFill>
              <a:latin typeface="ヒラギノ角ゴ Pro W6"/>
              <a:ea typeface="ヒラギノ角ゴ Pro W6"/>
              <a:cs typeface="ヒラギノ角ゴ Pro W6"/>
            </a:endParaRPr>
          </a:p>
          <a:p>
            <a:pPr algn="ctr"/>
            <a:r>
              <a:rPr lang="ja-JP" altLang="en-US" sz="6600" b="1" dirty="0" smtClean="0">
                <a:solidFill>
                  <a:srgbClr val="44C404"/>
                </a:solidFill>
                <a:latin typeface="ヒラギノ角ゴ Pro W6"/>
                <a:ea typeface="ヒラギノ角ゴ Pro W6"/>
                <a:cs typeface="ヒラギノ角ゴ Pro W6"/>
              </a:rPr>
              <a:t>「見える化」の</a:t>
            </a:r>
            <a:r>
              <a:rPr lang="ja-JP" altLang="en-US" sz="6600" b="1" dirty="0" smtClean="0">
                <a:solidFill>
                  <a:srgbClr val="44C404"/>
                </a:solidFill>
                <a:latin typeface="ヒラギノ角ゴ Pro W6"/>
                <a:ea typeface="ヒラギノ角ゴ Pro W6"/>
                <a:cs typeface="ヒラギノ角ゴ Pro W6"/>
              </a:rPr>
              <a:t>ススメ</a:t>
            </a:r>
            <a:endParaRPr lang="en-US" altLang="ja-JP" sz="6600" b="1" dirty="0">
              <a:solidFill>
                <a:srgbClr val="44C404"/>
              </a:solidFill>
              <a:latin typeface="ヒラギノ角ゴ Pro W6"/>
              <a:ea typeface="ヒラギノ角ゴ Pro W6"/>
              <a:cs typeface="ヒラギノ角ゴ Pro W6"/>
            </a:endParaRPr>
          </a:p>
          <a:p>
            <a:pPr algn="ctr"/>
            <a:r>
              <a:rPr lang="en-US" altLang="ja-JP" sz="4800" dirty="0" smtClean="0">
                <a:solidFill>
                  <a:srgbClr val="44C404"/>
                </a:solidFill>
                <a:latin typeface="ヒラギノ角ゴ Pro W6"/>
                <a:ea typeface="ヒラギノ角ゴ Pro W6"/>
                <a:cs typeface="ヒラギノ角ゴ Pro W6"/>
              </a:rPr>
              <a:t>-</a:t>
            </a:r>
            <a:r>
              <a:rPr lang="en-US" altLang="ja-JP" sz="4800" dirty="0" smtClean="0">
                <a:solidFill>
                  <a:srgbClr val="44C404"/>
                </a:solidFill>
                <a:latin typeface="ヒラギノ角ゴ Pro W6"/>
                <a:ea typeface="ヒラギノ角ゴ Pro W6"/>
                <a:cs typeface="ヒラギノ角ゴ Pro W6"/>
              </a:rPr>
              <a:t>No </a:t>
            </a:r>
            <a:r>
              <a:rPr lang="ja-JP" altLang="en-US" sz="4800" dirty="0" smtClean="0">
                <a:solidFill>
                  <a:srgbClr val="44C404"/>
                </a:solidFill>
                <a:latin typeface="ヒラギノ角ゴ Pro W6"/>
                <a:ea typeface="ヒラギノ角ゴ Pro W6"/>
                <a:cs typeface="ヒラギノ角ゴ Pro W6"/>
              </a:rPr>
              <a:t>見える化、</a:t>
            </a:r>
            <a:r>
              <a:rPr lang="en-US" altLang="ja-JP" sz="4800" dirty="0" smtClean="0">
                <a:solidFill>
                  <a:srgbClr val="44C404"/>
                </a:solidFill>
                <a:latin typeface="ヒラギノ角ゴ Pro W6"/>
                <a:ea typeface="ヒラギノ角ゴ Pro W6"/>
                <a:cs typeface="ヒラギノ角ゴ Pro W6"/>
              </a:rPr>
              <a:t>No </a:t>
            </a:r>
            <a:r>
              <a:rPr lang="ja-JP" altLang="en-US" sz="4800" dirty="0" smtClean="0">
                <a:solidFill>
                  <a:srgbClr val="44C404"/>
                </a:solidFill>
                <a:latin typeface="ヒラギノ角ゴ Pro W6"/>
                <a:ea typeface="ヒラギノ角ゴ Pro W6"/>
                <a:cs typeface="ヒラギノ角ゴ Pro W6"/>
              </a:rPr>
              <a:t>改善</a:t>
            </a:r>
            <a:r>
              <a:rPr lang="en-US" altLang="ja-JP" sz="4800" dirty="0" smtClean="0">
                <a:solidFill>
                  <a:srgbClr val="44C404"/>
                </a:solidFill>
                <a:latin typeface="ヒラギノ角ゴ Pro W6"/>
                <a:ea typeface="ヒラギノ角ゴ Pro W6"/>
                <a:cs typeface="ヒラギノ角ゴ Pro W6"/>
              </a:rPr>
              <a:t>-</a:t>
            </a:r>
            <a:endParaRPr lang="en-US" altLang="ja-JP" sz="4800" dirty="0" smtClean="0">
              <a:solidFill>
                <a:srgbClr val="44C404"/>
              </a:solidFill>
              <a:latin typeface="ヒラギノ角ゴ Pro W6"/>
              <a:ea typeface="ヒラギノ角ゴ Pro W6"/>
              <a:cs typeface="ヒラギノ角ゴ Pro W6"/>
            </a:endParaRPr>
          </a:p>
        </p:txBody>
      </p:sp>
      <p:sp>
        <p:nvSpPr>
          <p:cNvPr id="5" name="正方形/長方形 4"/>
          <p:cNvSpPr/>
          <p:nvPr/>
        </p:nvSpPr>
        <p:spPr>
          <a:xfrm>
            <a:off x="359601" y="4750294"/>
            <a:ext cx="8424798" cy="1080000"/>
          </a:xfrm>
          <a:prstGeom prst="rect">
            <a:avLst/>
          </a:prstGeom>
          <a:ln>
            <a:noFill/>
          </a:ln>
        </p:spPr>
        <p:txBody>
          <a:bodyPr wrap="square" anchor="ctr" anchorCtr="0">
            <a:noAutofit/>
          </a:bodyPr>
          <a:lstStyle/>
          <a:p>
            <a:pPr algn="ctr"/>
            <a:r>
              <a:rPr lang="en-US" altLang="ja-JP" sz="2800" dirty="0" smtClean="0">
                <a:latin typeface="ヒラギノ角ゴ Pro W6"/>
                <a:ea typeface="ヒラギノ角ゴ Pro W6"/>
                <a:cs typeface="ヒラギノ角ゴ Pro W6"/>
              </a:rPr>
              <a:t>201</a:t>
            </a:r>
            <a:r>
              <a:rPr lang="en-US" altLang="ja-JP" sz="2800" dirty="0" smtClean="0">
                <a:latin typeface="ヒラギノ角ゴ Pro W6"/>
                <a:ea typeface="ヒラギノ角ゴ Pro W6"/>
                <a:cs typeface="ヒラギノ角ゴ Pro W6"/>
              </a:rPr>
              <a:t>8</a:t>
            </a:r>
            <a:r>
              <a:rPr lang="en-US" altLang="ja-JP" sz="2800" dirty="0" smtClean="0">
                <a:latin typeface="ヒラギノ角ゴ Pro W6"/>
                <a:ea typeface="ヒラギノ角ゴ Pro W6"/>
                <a:cs typeface="ヒラギノ角ゴ Pro W6"/>
              </a:rPr>
              <a:t>/</a:t>
            </a:r>
            <a:r>
              <a:rPr lang="en-US" altLang="ja-JP" sz="2800" dirty="0" smtClean="0">
                <a:latin typeface="ヒラギノ角ゴ Pro W6"/>
                <a:ea typeface="ヒラギノ角ゴ Pro W6"/>
                <a:cs typeface="ヒラギノ角ゴ Pro W6"/>
              </a:rPr>
              <a:t>02</a:t>
            </a:r>
            <a:r>
              <a:rPr lang="en-US" altLang="ja-JP" sz="2800" dirty="0" smtClean="0">
                <a:latin typeface="ヒラギノ角ゴ Pro W6"/>
                <a:ea typeface="ヒラギノ角ゴ Pro W6"/>
                <a:cs typeface="ヒラギノ角ゴ Pro W6"/>
              </a:rPr>
              <a:t>/2</a:t>
            </a:r>
            <a:r>
              <a:rPr lang="en-US" altLang="ja-JP" sz="2800" dirty="0" smtClean="0">
                <a:latin typeface="ヒラギノ角ゴ Pro W6"/>
                <a:ea typeface="ヒラギノ角ゴ Pro W6"/>
                <a:cs typeface="ヒラギノ角ゴ Pro W6"/>
              </a:rPr>
              <a:t>4</a:t>
            </a:r>
            <a:endParaRPr lang="en-US" altLang="ja-JP" sz="2800" dirty="0" smtClean="0">
              <a:latin typeface="ヒラギノ角ゴ Pro W6"/>
              <a:ea typeface="ヒラギノ角ゴ Pro W6"/>
              <a:cs typeface="ヒラギノ角ゴ Pro W6"/>
            </a:endParaRPr>
          </a:p>
          <a:p>
            <a:pPr algn="ctr"/>
            <a:r>
              <a:rPr lang="ja-JP" altLang="en-US" sz="2800" dirty="0" smtClean="0">
                <a:latin typeface="ヒラギノ角ゴ Pro W6"/>
                <a:ea typeface="ヒラギノ角ゴ Pro W6"/>
                <a:cs typeface="ヒラギノ角ゴ Pro W6"/>
              </a:rPr>
              <a:t>伊藤　宏幸</a:t>
            </a:r>
            <a:endParaRPr lang="en-US" altLang="ja-JP" sz="2800" dirty="0" smtClean="0">
              <a:latin typeface="ヒラギノ角ゴ Pro W6"/>
              <a:ea typeface="ヒラギノ角ゴ Pro W6"/>
              <a:cs typeface="ヒラギノ角ゴ Pro W6"/>
            </a:endParaRPr>
          </a:p>
        </p:txBody>
      </p:sp>
    </p:spTree>
    <p:extLst>
      <p:ext uri="{BB962C8B-B14F-4D97-AF65-F5344CB8AC3E}">
        <p14:creationId xmlns:p14="http://schemas.microsoft.com/office/powerpoint/2010/main" val="8486720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solidFill>
            <a:srgbClr val="FF0000"/>
          </a:solidFill>
          <a:ln>
            <a:noFill/>
          </a:ln>
        </p:spPr>
        <p:txBody>
          <a:bodyPr>
            <a:normAutofit fontScale="90000"/>
          </a:bodyPr>
          <a:lstStyle/>
          <a:p>
            <a:r>
              <a:rPr kumimoji="1" lang="ja-JP" altLang="en-US" b="0" dirty="0" smtClean="0">
                <a:solidFill>
                  <a:srgbClr val="44C404"/>
                </a:solidFill>
                <a:latin typeface="ヒラギノ角ゴ Pro W6"/>
                <a:ea typeface="ヒラギノ角ゴ Pro W6"/>
                <a:cs typeface="ヒラギノ角ゴ Pro W6"/>
              </a:rPr>
              <a:t>落ちないバーンダウン</a:t>
            </a:r>
            <a:endParaRPr kumimoji="1" lang="ja-JP" altLang="en-US" b="0" dirty="0">
              <a:solidFill>
                <a:srgbClr val="44C404"/>
              </a:solidFill>
              <a:latin typeface="ヒラギノ角ゴ Pro W6"/>
              <a:ea typeface="ヒラギノ角ゴ Pro W6"/>
              <a:cs typeface="ヒラギノ角ゴ Pro W6"/>
            </a:endParaRPr>
          </a:p>
        </p:txBody>
      </p:sp>
      <p:pic>
        <p:nvPicPr>
          <p:cNvPr id="2" name="図 1" descr="Burndow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7284"/>
            <a:ext cx="9144000" cy="4223432"/>
          </a:xfrm>
          <a:prstGeom prst="rect">
            <a:avLst/>
          </a:prstGeom>
          <a:ln>
            <a:solidFill>
              <a:schemeClr val="tx1"/>
            </a:solidFill>
          </a:ln>
        </p:spPr>
      </p:pic>
    </p:spTree>
    <p:extLst>
      <p:ext uri="{BB962C8B-B14F-4D97-AF65-F5344CB8AC3E}">
        <p14:creationId xmlns:p14="http://schemas.microsoft.com/office/powerpoint/2010/main" val="56086227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571500" indent="-571500" algn="l">
              <a:buFont typeface="Arial"/>
              <a:buChar char="•"/>
            </a:pPr>
            <a:r>
              <a:rPr lang="ja-JP" altLang="en-US" sz="3600" b="0" dirty="0" smtClean="0">
                <a:solidFill>
                  <a:srgbClr val="000000"/>
                </a:solidFill>
                <a:latin typeface="+mn-ea"/>
                <a:ea typeface="+mn-ea"/>
                <a:cs typeface="ＭＳ 明朝"/>
              </a:rPr>
              <a:t>レビューの負荷が大きい？</a:t>
            </a:r>
            <a:endParaRPr lang="en-US" altLang="ja-JP" sz="3600" b="0" dirty="0" smtClean="0">
              <a:solidFill>
                <a:srgbClr val="000000"/>
              </a:solidFill>
              <a:latin typeface="+mn-ea"/>
              <a:ea typeface="+mn-ea"/>
              <a:cs typeface="ＭＳ 明朝"/>
            </a:endParaRPr>
          </a:p>
          <a:p>
            <a:pPr marL="571500" indent="-571500" algn="l">
              <a:buFont typeface="Arial"/>
              <a:buChar char="•"/>
            </a:pPr>
            <a:r>
              <a:rPr lang="ja-JP" altLang="en-US" sz="3600" b="0" dirty="0" smtClean="0">
                <a:solidFill>
                  <a:srgbClr val="000000"/>
                </a:solidFill>
                <a:latin typeface="+mn-ea"/>
                <a:ea typeface="+mn-ea"/>
                <a:cs typeface="ＭＳ 明朝"/>
              </a:rPr>
              <a:t>特に難しい機能だった？</a:t>
            </a:r>
            <a:endParaRPr lang="en-US" altLang="ja-JP" sz="3600" b="0" dirty="0" smtClean="0">
              <a:solidFill>
                <a:srgbClr val="000000"/>
              </a:solidFill>
              <a:latin typeface="+mn-ea"/>
              <a:ea typeface="+mn-ea"/>
              <a:cs typeface="ＭＳ 明朝"/>
            </a:endParaRPr>
          </a:p>
          <a:p>
            <a:pPr marL="571500" indent="-571500" algn="l">
              <a:buFont typeface="Arial"/>
              <a:buChar char="•"/>
            </a:pPr>
            <a:r>
              <a:rPr lang="ja-JP" altLang="en-US" sz="3600" b="0" dirty="0" smtClean="0">
                <a:solidFill>
                  <a:srgbClr val="000000"/>
                </a:solidFill>
                <a:latin typeface="+mn-ea"/>
                <a:ea typeface="+mn-ea"/>
                <a:cs typeface="ＭＳ 明朝"/>
              </a:rPr>
              <a:t>単にチケットをクローズし忘れている？</a:t>
            </a:r>
            <a:endParaRPr lang="en-US" altLang="ja-JP" sz="3600" b="0" dirty="0" smtClean="0">
              <a:solidFill>
                <a:srgbClr val="000000"/>
              </a:solidFill>
              <a:latin typeface="+mn-ea"/>
              <a:ea typeface="+mn-ea"/>
              <a:cs typeface="ＭＳ 明朝"/>
            </a:endParaRPr>
          </a:p>
          <a:p>
            <a:pPr marL="571500" indent="-571500" algn="l">
              <a:buFont typeface="Arial"/>
              <a:buChar char="•"/>
            </a:pPr>
            <a:r>
              <a:rPr lang="ja-JP" altLang="en-US" sz="3600" b="0" dirty="0" smtClean="0">
                <a:solidFill>
                  <a:srgbClr val="000000"/>
                </a:solidFill>
                <a:latin typeface="+mn-ea"/>
                <a:ea typeface="+mn-ea"/>
                <a:cs typeface="ＭＳ 明朝"/>
              </a:rPr>
              <a:t>ビットコインで大損こいて</a:t>
            </a:r>
            <a:endParaRPr lang="en-US" altLang="ja-JP" sz="3600" b="0" dirty="0" smtClean="0">
              <a:solidFill>
                <a:srgbClr val="000000"/>
              </a:solidFill>
              <a:latin typeface="+mn-ea"/>
              <a:ea typeface="+mn-ea"/>
              <a:cs typeface="ＭＳ 明朝"/>
            </a:endParaRPr>
          </a:p>
          <a:p>
            <a:pPr indent="542925" algn="l"/>
            <a:r>
              <a:rPr lang="ja-JP" altLang="en-US" sz="3600" b="0" dirty="0" smtClean="0">
                <a:solidFill>
                  <a:srgbClr val="000000"/>
                </a:solidFill>
                <a:latin typeface="+mn-ea"/>
                <a:ea typeface="+mn-ea"/>
                <a:cs typeface="ＭＳ 明朝"/>
              </a:rPr>
              <a:t>業務どころではなかった？</a:t>
            </a:r>
            <a:endParaRPr lang="en-US" altLang="ja-JP" sz="3600" b="0" dirty="0" smtClean="0">
              <a:solidFill>
                <a:srgbClr val="000000"/>
              </a:solidFill>
              <a:latin typeface="+mn-ea"/>
              <a:ea typeface="+mn-ea"/>
              <a:cs typeface="ＭＳ 明朝"/>
            </a:endParaRPr>
          </a:p>
        </p:txBody>
      </p:sp>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b="0" dirty="0" smtClean="0">
                <a:solidFill>
                  <a:srgbClr val="44C404"/>
                </a:solidFill>
                <a:latin typeface="ヒラギノ角ゴ Pro W6"/>
                <a:ea typeface="ヒラギノ角ゴ Pro W6"/>
                <a:cs typeface="ヒラギノ角ゴ Pro W6"/>
              </a:rPr>
              <a:t>原因？</a:t>
            </a:r>
            <a:endParaRPr kumimoji="1" lang="ja-JP" altLang="en-US" b="0" dirty="0">
              <a:solidFill>
                <a:srgbClr val="44C404"/>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20900015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473176"/>
          </a:xfrm>
          <a:prstGeom prst="rect">
            <a:avLst/>
          </a:prstGeom>
          <a:noFill/>
          <a:ln>
            <a:solidFill>
              <a:srgbClr val="FFFFFF"/>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dirty="0" smtClean="0">
                <a:solidFill>
                  <a:srgbClr val="BF0000"/>
                </a:solidFill>
                <a:latin typeface="+mn-ea"/>
                <a:ea typeface="+mn-ea"/>
                <a:cs typeface="ＭＳ 明朝"/>
              </a:rPr>
              <a:t>これだけでは</a:t>
            </a:r>
            <a:endParaRPr lang="en-US" altLang="ja-JP" sz="9600" dirty="0" smtClean="0">
              <a:solidFill>
                <a:srgbClr val="BF0000"/>
              </a:solidFill>
              <a:latin typeface="+mn-ea"/>
              <a:ea typeface="+mn-ea"/>
              <a:cs typeface="ＭＳ 明朝"/>
            </a:endParaRPr>
          </a:p>
          <a:p>
            <a:r>
              <a:rPr lang="ja-JP" altLang="en-US" sz="9600" dirty="0" smtClean="0">
                <a:solidFill>
                  <a:srgbClr val="BF0000"/>
                </a:solidFill>
                <a:latin typeface="+mn-ea"/>
                <a:ea typeface="+mn-ea"/>
                <a:cs typeface="ＭＳ 明朝"/>
              </a:rPr>
              <a:t>分からん。</a:t>
            </a:r>
            <a:endParaRPr lang="en-US" altLang="ja-JP" sz="9600" dirty="0" smtClean="0">
              <a:solidFill>
                <a:srgbClr val="BF0000"/>
              </a:solidFill>
              <a:latin typeface="+mn-ea"/>
              <a:ea typeface="+mn-ea"/>
              <a:cs typeface="ＭＳ 明朝"/>
            </a:endParaRPr>
          </a:p>
        </p:txBody>
      </p:sp>
    </p:spTree>
    <p:extLst>
      <p:ext uri="{BB962C8B-B14F-4D97-AF65-F5344CB8AC3E}">
        <p14:creationId xmlns:p14="http://schemas.microsoft.com/office/powerpoint/2010/main" val="23238777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rgbClr val="000000"/>
                </a:solidFill>
                <a:latin typeface="+mn-ea"/>
                <a:ea typeface="+mn-ea"/>
                <a:cs typeface="ＭＳ 明朝"/>
              </a:rPr>
              <a:t>メトリクスの</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工夫や活用で、</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状況を</a:t>
            </a:r>
            <a:r>
              <a:rPr lang="ja-JP" altLang="en-US" sz="7200" dirty="0" smtClean="0">
                <a:solidFill>
                  <a:srgbClr val="BF0000"/>
                </a:solidFill>
                <a:latin typeface="+mn-ea"/>
                <a:ea typeface="+mn-ea"/>
                <a:cs typeface="ＭＳ 明朝"/>
              </a:rPr>
              <a:t>「見える化」</a:t>
            </a:r>
            <a:endParaRPr lang="en-US" altLang="ja-JP" sz="7200" dirty="0" smtClean="0">
              <a:solidFill>
                <a:srgbClr val="BF0000"/>
              </a:solidFill>
              <a:latin typeface="+mn-ea"/>
              <a:ea typeface="+mn-ea"/>
              <a:cs typeface="ＭＳ 明朝"/>
            </a:endParaRPr>
          </a:p>
          <a:p>
            <a:r>
              <a:rPr lang="ja-JP" altLang="en-US" sz="7200" b="0" dirty="0" smtClean="0">
                <a:solidFill>
                  <a:srgbClr val="000000"/>
                </a:solidFill>
                <a:latin typeface="+mn-ea"/>
                <a:ea typeface="+mn-ea"/>
                <a:cs typeface="ＭＳ 明朝"/>
              </a:rPr>
              <a:t>してみよう。</a:t>
            </a:r>
            <a:endParaRPr lang="en-US" altLang="ja-JP" sz="7200" b="0" dirty="0">
              <a:solidFill>
                <a:srgbClr val="000000"/>
              </a:solidFill>
              <a:latin typeface="+mn-ea"/>
              <a:ea typeface="+mn-ea"/>
              <a:cs typeface="ＭＳ 明朝"/>
            </a:endParaRPr>
          </a:p>
        </p:txBody>
      </p:sp>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b="0" kern="0" dirty="0" smtClean="0">
                <a:solidFill>
                  <a:srgbClr val="44C404"/>
                </a:solidFill>
                <a:latin typeface="ヒラギノ角ゴ Pro W6"/>
                <a:ea typeface="ヒラギノ角ゴ Pro W6"/>
                <a:cs typeface="ヒラギノ角ゴ Pro W6"/>
              </a:rPr>
              <a:t>本日の</a:t>
            </a:r>
            <a:r>
              <a:rPr lang="ja-JP" altLang="en-US" b="0" kern="0" dirty="0" smtClean="0">
                <a:solidFill>
                  <a:srgbClr val="44C404"/>
                </a:solidFill>
                <a:latin typeface="ヒラギノ角ゴ Pro W6"/>
                <a:ea typeface="ヒラギノ角ゴ Pro W6"/>
                <a:cs typeface="ヒラギノ角ゴ Pro W6"/>
              </a:rPr>
              <a:t>お題（</a:t>
            </a:r>
            <a:r>
              <a:rPr lang="ja-JP" altLang="en-US" b="0" kern="0" dirty="0" smtClean="0">
                <a:solidFill>
                  <a:srgbClr val="44C404"/>
                </a:solidFill>
                <a:latin typeface="ヒラギノ角ゴ Pro W6"/>
                <a:ea typeface="ヒラギノ角ゴ Pro W6"/>
                <a:cs typeface="ヒラギノ角ゴ Pro W6"/>
              </a:rPr>
              <a:t>再掲）</a:t>
            </a:r>
            <a:endParaRPr kumimoji="1" lang="ja-JP" altLang="en-US" b="0" dirty="0">
              <a:solidFill>
                <a:srgbClr val="44C404"/>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19019317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571500" indent="-571500" algn="l">
              <a:buFont typeface="Arial"/>
              <a:buChar char="•"/>
            </a:pPr>
            <a:r>
              <a:rPr lang="ja-JP" altLang="en-US" sz="3600" dirty="0">
                <a:solidFill>
                  <a:srgbClr val="BF0000"/>
                </a:solidFill>
                <a:latin typeface="+mn-ea"/>
                <a:cs typeface="ＭＳ 明朝"/>
              </a:rPr>
              <a:t>レビューの負荷が大きい？</a:t>
            </a:r>
            <a:endParaRPr lang="en-US" altLang="ja-JP" sz="3600" dirty="0" smtClean="0">
              <a:solidFill>
                <a:srgbClr val="BF0000"/>
              </a:solidFill>
              <a:latin typeface="+mn-ea"/>
              <a:ea typeface="+mn-ea"/>
              <a:cs typeface="ＭＳ 明朝"/>
            </a:endParaRPr>
          </a:p>
          <a:p>
            <a:pPr marL="571500" indent="-571500" algn="l">
              <a:buFont typeface="Arial"/>
              <a:buChar char="•"/>
            </a:pPr>
            <a:r>
              <a:rPr lang="ja-JP" altLang="en-US" sz="3600" b="0" dirty="0" smtClean="0">
                <a:solidFill>
                  <a:srgbClr val="000000"/>
                </a:solidFill>
                <a:latin typeface="+mn-ea"/>
                <a:ea typeface="+mn-ea"/>
                <a:cs typeface="ＭＳ 明朝"/>
              </a:rPr>
              <a:t>特に難しい機能だった？</a:t>
            </a:r>
            <a:endParaRPr lang="en-US" altLang="ja-JP" sz="3600" b="0" dirty="0" smtClean="0">
              <a:solidFill>
                <a:srgbClr val="000000"/>
              </a:solidFill>
              <a:latin typeface="+mn-ea"/>
              <a:ea typeface="+mn-ea"/>
              <a:cs typeface="ＭＳ 明朝"/>
            </a:endParaRPr>
          </a:p>
          <a:p>
            <a:pPr marL="571500" indent="-571500" algn="l">
              <a:buFont typeface="Arial"/>
              <a:buChar char="•"/>
            </a:pPr>
            <a:r>
              <a:rPr lang="ja-JP" altLang="en-US" sz="3600" b="0" dirty="0" smtClean="0">
                <a:solidFill>
                  <a:srgbClr val="000000"/>
                </a:solidFill>
                <a:latin typeface="+mn-ea"/>
                <a:ea typeface="+mn-ea"/>
                <a:cs typeface="ＭＳ 明朝"/>
              </a:rPr>
              <a:t>単にチケットをクローズし忘れている？</a:t>
            </a:r>
            <a:endParaRPr lang="en-US" altLang="ja-JP" sz="3600" b="0" dirty="0" smtClean="0">
              <a:solidFill>
                <a:srgbClr val="000000"/>
              </a:solidFill>
              <a:latin typeface="+mn-ea"/>
              <a:ea typeface="+mn-ea"/>
              <a:cs typeface="ＭＳ 明朝"/>
            </a:endParaRPr>
          </a:p>
          <a:p>
            <a:pPr marL="571500" indent="-571500" algn="l">
              <a:buFont typeface="Arial"/>
              <a:buChar char="•"/>
            </a:pPr>
            <a:r>
              <a:rPr lang="ja-JP" altLang="en-US" sz="3600" b="0" dirty="0" smtClean="0">
                <a:solidFill>
                  <a:srgbClr val="000000"/>
                </a:solidFill>
                <a:latin typeface="+mn-ea"/>
                <a:ea typeface="+mn-ea"/>
                <a:cs typeface="ＭＳ 明朝"/>
              </a:rPr>
              <a:t>ビットコインで大損こいて</a:t>
            </a:r>
            <a:endParaRPr lang="en-US" altLang="ja-JP" sz="3600" b="0" dirty="0" smtClean="0">
              <a:solidFill>
                <a:srgbClr val="000000"/>
              </a:solidFill>
              <a:latin typeface="+mn-ea"/>
              <a:ea typeface="+mn-ea"/>
              <a:cs typeface="ＭＳ 明朝"/>
            </a:endParaRPr>
          </a:p>
          <a:p>
            <a:pPr indent="542925" algn="l"/>
            <a:r>
              <a:rPr lang="ja-JP" altLang="en-US" sz="3600" b="0" dirty="0" smtClean="0">
                <a:solidFill>
                  <a:srgbClr val="000000"/>
                </a:solidFill>
                <a:latin typeface="+mn-ea"/>
                <a:ea typeface="+mn-ea"/>
                <a:cs typeface="ＭＳ 明朝"/>
              </a:rPr>
              <a:t>業務どころではなかった？</a:t>
            </a:r>
            <a:endParaRPr lang="en-US" altLang="ja-JP" sz="3600" b="0" dirty="0" smtClean="0">
              <a:solidFill>
                <a:srgbClr val="000000"/>
              </a:solidFill>
              <a:latin typeface="+mn-ea"/>
              <a:ea typeface="+mn-ea"/>
              <a:cs typeface="ＭＳ 明朝"/>
            </a:endParaRPr>
          </a:p>
        </p:txBody>
      </p:sp>
      <p:sp>
        <p:nvSpPr>
          <p:cNvPr id="5" name="正方形/長方形 4"/>
          <p:cNvSpPr/>
          <p:nvPr/>
        </p:nvSpPr>
        <p:spPr bwMode="auto">
          <a:xfrm>
            <a:off x="251520" y="1925965"/>
            <a:ext cx="8064896" cy="648072"/>
          </a:xfrm>
          <a:prstGeom prst="rect">
            <a:avLst/>
          </a:prstGeom>
          <a:noFill/>
          <a:ln w="38100">
            <a:solidFill>
              <a:srgbClr val="FF0000"/>
            </a:solidFill>
          </a:ln>
          <a:effectLst>
            <a:outerShdw blurRad="88900" dist="38100" dir="8100000" algn="tr" rotWithShape="0">
              <a:prstClr val="black">
                <a:alpha val="30000"/>
              </a:prstClr>
            </a:outerShdw>
          </a:effectLst>
          <a:extLst/>
        </p:spPr>
        <p:txBody>
          <a:bodyPr rtlCol="0" anchor="ctr" anchorCtr="0"/>
          <a:lstStyle/>
          <a:p>
            <a:pPr algn="ctr"/>
            <a:endParaRPr kumimoji="1" lang="ja-JP" altLang="en-US" dirty="0" smtClean="0"/>
          </a:p>
        </p:txBody>
      </p:sp>
      <p:sp>
        <p:nvSpPr>
          <p:cNvPr id="6" name="四角形吹き出し 5"/>
          <p:cNvSpPr/>
          <p:nvPr/>
        </p:nvSpPr>
        <p:spPr bwMode="auto">
          <a:xfrm>
            <a:off x="3887456" y="701829"/>
            <a:ext cx="4896544" cy="720080"/>
          </a:xfrm>
          <a:prstGeom prst="wedgeRectCallout">
            <a:avLst>
              <a:gd name="adj1" fmla="val -65245"/>
              <a:gd name="adj2" fmla="val 119001"/>
            </a:avLst>
          </a:prstGeom>
          <a:solidFill>
            <a:srgbClr val="FFFF00"/>
          </a:solidFill>
          <a:ln w="38100">
            <a:solidFill>
              <a:srgbClr val="FF0000"/>
            </a:solidFill>
          </a:ln>
          <a:effectLst>
            <a:outerShdw blurRad="88900" dist="38100" dir="8100000" algn="tr" rotWithShape="0">
              <a:prstClr val="black">
                <a:alpha val="30000"/>
              </a:prstClr>
            </a:outerShdw>
          </a:effectLst>
          <a:extLst/>
        </p:spPr>
        <p:txBody>
          <a:bodyPr rtlCol="0" anchor="ctr" anchorCtr="0"/>
          <a:lstStyle/>
          <a:p>
            <a:pPr algn="ctr"/>
            <a:r>
              <a:rPr kumimoji="1" lang="ja-JP" altLang="en-US" sz="3600" dirty="0" smtClean="0"/>
              <a:t>実際に計測してみた</a:t>
            </a:r>
          </a:p>
        </p:txBody>
      </p:sp>
    </p:spTree>
    <p:extLst>
      <p:ext uri="{BB962C8B-B14F-4D97-AF65-F5344CB8AC3E}">
        <p14:creationId xmlns:p14="http://schemas.microsoft.com/office/powerpoint/2010/main" val="11361319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lang="ja-JP" altLang="en-US" b="0" dirty="0" smtClean="0">
                <a:solidFill>
                  <a:srgbClr val="44C404"/>
                </a:solidFill>
                <a:latin typeface="ヒラギノ角ゴ Pro W6"/>
                <a:ea typeface="ヒラギノ角ゴ Pro W6"/>
                <a:cs typeface="ヒラギノ角ゴ Pro W6"/>
              </a:rPr>
              <a:t>計測初日</a:t>
            </a:r>
            <a:endParaRPr kumimoji="1" lang="ja-JP" altLang="en-US" b="0" dirty="0">
              <a:solidFill>
                <a:srgbClr val="44C404"/>
              </a:solidFill>
              <a:latin typeface="ヒラギノ角ゴ Pro W6"/>
              <a:ea typeface="ヒラギノ角ゴ Pro W6"/>
              <a:cs typeface="ヒラギノ角ゴ Pro W6"/>
            </a:endParaRPr>
          </a:p>
        </p:txBody>
      </p:sp>
      <p:pic>
        <p:nvPicPr>
          <p:cNvPr id="11" name="図 10" descr="Dots_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687582"/>
            <a:ext cx="7488832" cy="5616624"/>
          </a:xfrm>
          <a:prstGeom prst="rect">
            <a:avLst/>
          </a:prstGeom>
        </p:spPr>
      </p:pic>
    </p:spTree>
    <p:extLst>
      <p:ext uri="{BB962C8B-B14F-4D97-AF65-F5344CB8AC3E}">
        <p14:creationId xmlns:p14="http://schemas.microsoft.com/office/powerpoint/2010/main" val="16430919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lang="ja-JP" altLang="en-US" b="0" dirty="0" smtClean="0">
                <a:solidFill>
                  <a:srgbClr val="44C404"/>
                </a:solidFill>
                <a:latin typeface="ヒラギノ角ゴ Pro W6"/>
                <a:ea typeface="ヒラギノ角ゴ Pro W6"/>
                <a:cs typeface="ヒラギノ角ゴ Pro W6"/>
              </a:rPr>
              <a:t>計測初日</a:t>
            </a:r>
            <a:endParaRPr kumimoji="1" lang="ja-JP" altLang="en-US" b="0" dirty="0">
              <a:solidFill>
                <a:srgbClr val="44C404"/>
              </a:solidFill>
              <a:latin typeface="ヒラギノ角ゴ Pro W6"/>
              <a:ea typeface="ヒラギノ角ゴ Pro W6"/>
              <a:cs typeface="ヒラギノ角ゴ Pro W6"/>
            </a:endParaRPr>
          </a:p>
        </p:txBody>
      </p:sp>
      <p:pic>
        <p:nvPicPr>
          <p:cNvPr id="2" name="図 1" descr="Dots_0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0" y="687600"/>
            <a:ext cx="7488000" cy="5616000"/>
          </a:xfrm>
          <a:prstGeom prst="rect">
            <a:avLst/>
          </a:prstGeom>
        </p:spPr>
      </p:pic>
    </p:spTree>
    <p:extLst>
      <p:ext uri="{BB962C8B-B14F-4D97-AF65-F5344CB8AC3E}">
        <p14:creationId xmlns:p14="http://schemas.microsoft.com/office/powerpoint/2010/main" val="165988580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b="0" dirty="0" smtClean="0">
                <a:solidFill>
                  <a:srgbClr val="44C404"/>
                </a:solidFill>
                <a:latin typeface="ヒラギノ角ゴ Pro W6"/>
                <a:ea typeface="ヒラギノ角ゴ Pro W6"/>
                <a:cs typeface="ヒラギノ角ゴ Pro W6"/>
              </a:rPr>
              <a:t>計測</a:t>
            </a:r>
            <a:r>
              <a:rPr kumimoji="1" lang="en-US" altLang="ja-JP" b="0" dirty="0" smtClean="0">
                <a:solidFill>
                  <a:srgbClr val="44C404"/>
                </a:solidFill>
                <a:latin typeface="ヒラギノ角ゴ Pro W6"/>
                <a:ea typeface="ヒラギノ角ゴ Pro W6"/>
                <a:cs typeface="ヒラギノ角ゴ Pro W6"/>
              </a:rPr>
              <a:t>3</a:t>
            </a:r>
            <a:r>
              <a:rPr kumimoji="1" lang="ja-JP" altLang="en-US" b="0" dirty="0" smtClean="0">
                <a:solidFill>
                  <a:srgbClr val="44C404"/>
                </a:solidFill>
                <a:latin typeface="ヒラギノ角ゴ Pro W6"/>
                <a:ea typeface="ヒラギノ角ゴ Pro W6"/>
                <a:cs typeface="ヒラギノ角ゴ Pro W6"/>
              </a:rPr>
              <a:t>日目</a:t>
            </a:r>
            <a:endParaRPr kumimoji="1" lang="ja-JP" altLang="en-US" b="0" dirty="0">
              <a:solidFill>
                <a:srgbClr val="44C404"/>
              </a:solidFill>
              <a:latin typeface="ヒラギノ角ゴ Pro W6"/>
              <a:ea typeface="ヒラギノ角ゴ Pro W6"/>
              <a:cs typeface="ヒラギノ角ゴ Pro W6"/>
            </a:endParaRPr>
          </a:p>
        </p:txBody>
      </p:sp>
      <p:pic>
        <p:nvPicPr>
          <p:cNvPr id="2" name="図 1" descr="Dots_0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0" y="687600"/>
            <a:ext cx="7488000" cy="5616000"/>
          </a:xfrm>
          <a:prstGeom prst="rect">
            <a:avLst/>
          </a:prstGeom>
        </p:spPr>
      </p:pic>
    </p:spTree>
    <p:extLst>
      <p:ext uri="{BB962C8B-B14F-4D97-AF65-F5344CB8AC3E}">
        <p14:creationId xmlns:p14="http://schemas.microsoft.com/office/powerpoint/2010/main" val="16598858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b="0" dirty="0" smtClean="0">
                <a:solidFill>
                  <a:srgbClr val="44C404"/>
                </a:solidFill>
                <a:latin typeface="ヒラギノ角ゴ Pro W6"/>
                <a:ea typeface="ヒラギノ角ゴ Pro W6"/>
                <a:cs typeface="ヒラギノ角ゴ Pro W6"/>
              </a:rPr>
              <a:t>計測</a:t>
            </a:r>
            <a:r>
              <a:rPr kumimoji="1" lang="en-US" altLang="ja-JP" b="0" dirty="0" smtClean="0">
                <a:solidFill>
                  <a:srgbClr val="44C404"/>
                </a:solidFill>
                <a:latin typeface="ヒラギノ角ゴ Pro W6"/>
                <a:ea typeface="ヒラギノ角ゴ Pro W6"/>
                <a:cs typeface="ヒラギノ角ゴ Pro W6"/>
              </a:rPr>
              <a:t>3</a:t>
            </a:r>
            <a:r>
              <a:rPr kumimoji="1" lang="ja-JP" altLang="en-US" b="0" dirty="0" smtClean="0">
                <a:solidFill>
                  <a:srgbClr val="44C404"/>
                </a:solidFill>
                <a:latin typeface="ヒラギノ角ゴ Pro W6"/>
                <a:ea typeface="ヒラギノ角ゴ Pro W6"/>
                <a:cs typeface="ヒラギノ角ゴ Pro W6"/>
              </a:rPr>
              <a:t>日目</a:t>
            </a:r>
            <a:endParaRPr kumimoji="1" lang="ja-JP" altLang="en-US" b="0" dirty="0">
              <a:solidFill>
                <a:srgbClr val="44C404"/>
              </a:solidFill>
              <a:latin typeface="ヒラギノ角ゴ Pro W6"/>
              <a:ea typeface="ヒラギノ角ゴ Pro W6"/>
              <a:cs typeface="ヒラギノ角ゴ Pro W6"/>
            </a:endParaRPr>
          </a:p>
        </p:txBody>
      </p:sp>
      <p:pic>
        <p:nvPicPr>
          <p:cNvPr id="2" name="図 1" descr="Dots_0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0" y="687600"/>
            <a:ext cx="7488000" cy="5616000"/>
          </a:xfrm>
          <a:prstGeom prst="rect">
            <a:avLst/>
          </a:prstGeom>
        </p:spPr>
      </p:pic>
    </p:spTree>
    <p:extLst>
      <p:ext uri="{BB962C8B-B14F-4D97-AF65-F5344CB8AC3E}">
        <p14:creationId xmlns:p14="http://schemas.microsoft.com/office/powerpoint/2010/main" val="28348146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b="0" dirty="0" smtClean="0">
                <a:solidFill>
                  <a:srgbClr val="44C404"/>
                </a:solidFill>
                <a:latin typeface="ヒラギノ角ゴ Pro W6"/>
                <a:ea typeface="ヒラギノ角ゴ Pro W6"/>
                <a:cs typeface="ヒラギノ角ゴ Pro W6"/>
              </a:rPr>
              <a:t>計測</a:t>
            </a:r>
            <a:r>
              <a:rPr kumimoji="1" lang="en-US" altLang="ja-JP" b="0" dirty="0" smtClean="0">
                <a:solidFill>
                  <a:srgbClr val="44C404"/>
                </a:solidFill>
                <a:latin typeface="ヒラギノ角ゴ Pro W6"/>
                <a:ea typeface="ヒラギノ角ゴ Pro W6"/>
                <a:cs typeface="ヒラギノ角ゴ Pro W6"/>
              </a:rPr>
              <a:t>3</a:t>
            </a:r>
            <a:r>
              <a:rPr kumimoji="1" lang="ja-JP" altLang="en-US" b="0" dirty="0" smtClean="0">
                <a:solidFill>
                  <a:srgbClr val="44C404"/>
                </a:solidFill>
                <a:latin typeface="ヒラギノ角ゴ Pro W6"/>
                <a:ea typeface="ヒラギノ角ゴ Pro W6"/>
                <a:cs typeface="ヒラギノ角ゴ Pro W6"/>
              </a:rPr>
              <a:t>日目</a:t>
            </a:r>
            <a:endParaRPr kumimoji="1" lang="ja-JP" altLang="en-US" b="0" dirty="0">
              <a:solidFill>
                <a:srgbClr val="44C404"/>
              </a:solidFill>
              <a:latin typeface="ヒラギノ角ゴ Pro W6"/>
              <a:ea typeface="ヒラギノ角ゴ Pro W6"/>
              <a:cs typeface="ヒラギノ角ゴ Pro W6"/>
            </a:endParaRPr>
          </a:p>
        </p:txBody>
      </p:sp>
      <p:pic>
        <p:nvPicPr>
          <p:cNvPr id="2" name="図 1" descr="Dots_0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0" y="687600"/>
            <a:ext cx="7488000" cy="5616000"/>
          </a:xfrm>
          <a:prstGeom prst="rect">
            <a:avLst/>
          </a:prstGeom>
        </p:spPr>
      </p:pic>
    </p:spTree>
    <p:extLst>
      <p:ext uri="{BB962C8B-B14F-4D97-AF65-F5344CB8AC3E}">
        <p14:creationId xmlns:p14="http://schemas.microsoft.com/office/powerpoint/2010/main" val="28348146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bg1">
                    <a:lumMod val="50000"/>
                  </a:schemeClr>
                </a:solidFill>
                <a:latin typeface="ヒラギノ角ゴ Pro W6"/>
                <a:ea typeface="ヒラギノ角ゴ Pro W6"/>
                <a:cs typeface="ヒラギノ角ゴ Pro W6"/>
              </a:rPr>
              <a:t>身の周りで</a:t>
            </a:r>
            <a:endParaRPr lang="en-US" altLang="ja-JP" sz="7200" b="0" dirty="0" smtClean="0">
              <a:solidFill>
                <a:schemeClr val="bg1">
                  <a:lumMod val="50000"/>
                </a:schemeClr>
              </a:solidFill>
              <a:latin typeface="ヒラギノ角ゴ Pro W6"/>
              <a:ea typeface="ヒラギノ角ゴ Pro W6"/>
              <a:cs typeface="ヒラギノ角ゴ Pro W6"/>
            </a:endParaRPr>
          </a:p>
          <a:p>
            <a:r>
              <a:rPr lang="ja-JP" altLang="en-US" sz="7200" b="0" dirty="0" smtClean="0">
                <a:solidFill>
                  <a:schemeClr val="bg1">
                    <a:lumMod val="50000"/>
                  </a:schemeClr>
                </a:solidFill>
                <a:latin typeface="ヒラギノ角ゴ Pro W6"/>
                <a:ea typeface="ヒラギノ角ゴ Pro W6"/>
                <a:cs typeface="ヒラギノ角ゴ Pro W6"/>
              </a:rPr>
              <a:t>こんなこと</a:t>
            </a:r>
            <a:endParaRPr lang="en-US" altLang="ja-JP" sz="7200" b="0" dirty="0" smtClean="0">
              <a:solidFill>
                <a:schemeClr val="bg1">
                  <a:lumMod val="50000"/>
                </a:schemeClr>
              </a:solidFill>
              <a:latin typeface="ヒラギノ角ゴ Pro W6"/>
              <a:ea typeface="ヒラギノ角ゴ Pro W6"/>
              <a:cs typeface="ヒラギノ角ゴ Pro W6"/>
            </a:endParaRPr>
          </a:p>
          <a:p>
            <a:r>
              <a:rPr lang="ja-JP" altLang="en-US" sz="7200" b="0" dirty="0" smtClean="0">
                <a:solidFill>
                  <a:srgbClr val="FF0000"/>
                </a:solidFill>
                <a:latin typeface="ヒラギノ角ゴ Pro W6"/>
                <a:ea typeface="ヒラギノ角ゴ Pro W6"/>
                <a:cs typeface="ヒラギノ角ゴ Pro W6"/>
              </a:rPr>
              <a:t>ありませんか？</a:t>
            </a:r>
            <a:endParaRPr lang="en-US" altLang="ja-JP" sz="7200" b="0" dirty="0" smtClean="0">
              <a:solidFill>
                <a:srgbClr val="FF0000"/>
              </a:solidFill>
              <a:latin typeface="ヒラギノ角ゴ Pro W6"/>
              <a:ea typeface="ヒラギノ角ゴ Pro W6"/>
              <a:cs typeface="ヒラギノ角ゴ Pro W6"/>
            </a:endParaRPr>
          </a:p>
        </p:txBody>
      </p:sp>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b="0" dirty="0" smtClean="0">
                <a:solidFill>
                  <a:srgbClr val="44C404"/>
                </a:solidFill>
                <a:latin typeface="ヒラギノ角ゴ Pro W6"/>
                <a:ea typeface="ヒラギノ角ゴ Pro W6"/>
                <a:cs typeface="ヒラギノ角ゴ Pro W6"/>
              </a:rPr>
              <a:t>質問</a:t>
            </a:r>
            <a:endParaRPr kumimoji="1" lang="ja-JP" altLang="en-US" b="0" dirty="0">
              <a:solidFill>
                <a:srgbClr val="44C404"/>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36941989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b="0" dirty="0" smtClean="0">
                <a:solidFill>
                  <a:srgbClr val="44C404"/>
                </a:solidFill>
                <a:latin typeface="ヒラギノ角ゴ Pro W6"/>
                <a:ea typeface="ヒラギノ角ゴ Pro W6"/>
                <a:cs typeface="ヒラギノ角ゴ Pro W6"/>
              </a:rPr>
              <a:t>計測</a:t>
            </a:r>
            <a:r>
              <a:rPr kumimoji="1" lang="en-US" altLang="ja-JP" b="0" dirty="0" smtClean="0">
                <a:solidFill>
                  <a:srgbClr val="44C404"/>
                </a:solidFill>
                <a:latin typeface="ヒラギノ角ゴ Pro W6"/>
                <a:ea typeface="ヒラギノ角ゴ Pro W6"/>
                <a:cs typeface="ヒラギノ角ゴ Pro W6"/>
              </a:rPr>
              <a:t>3</a:t>
            </a:r>
            <a:r>
              <a:rPr kumimoji="1" lang="ja-JP" altLang="en-US" b="0" dirty="0" smtClean="0">
                <a:solidFill>
                  <a:srgbClr val="44C404"/>
                </a:solidFill>
                <a:latin typeface="ヒラギノ角ゴ Pro W6"/>
                <a:ea typeface="ヒラギノ角ゴ Pro W6"/>
                <a:cs typeface="ヒラギノ角ゴ Pro W6"/>
              </a:rPr>
              <a:t>日目</a:t>
            </a:r>
            <a:endParaRPr kumimoji="1" lang="ja-JP" altLang="en-US" b="0" dirty="0">
              <a:solidFill>
                <a:srgbClr val="44C404"/>
              </a:solidFill>
              <a:latin typeface="ヒラギノ角ゴ Pro W6"/>
              <a:ea typeface="ヒラギノ角ゴ Pro W6"/>
              <a:cs typeface="ヒラギノ角ゴ Pro W6"/>
            </a:endParaRPr>
          </a:p>
        </p:txBody>
      </p:sp>
      <p:pic>
        <p:nvPicPr>
          <p:cNvPr id="2" name="図 1" descr="Dots_0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0" y="687600"/>
            <a:ext cx="7488000" cy="5616000"/>
          </a:xfrm>
          <a:prstGeom prst="rect">
            <a:avLst/>
          </a:prstGeom>
        </p:spPr>
      </p:pic>
    </p:spTree>
    <p:extLst>
      <p:ext uri="{BB962C8B-B14F-4D97-AF65-F5344CB8AC3E}">
        <p14:creationId xmlns:p14="http://schemas.microsoft.com/office/powerpoint/2010/main" val="283481462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FFFFFF"/>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rgbClr val="000000"/>
                </a:solidFill>
                <a:latin typeface="+mn-ea"/>
                <a:ea typeface="+mn-ea"/>
                <a:cs typeface="ＭＳ 明朝"/>
              </a:rPr>
              <a:t>ちょっと計測してみる</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手間を挟むだけで、</a:t>
            </a:r>
          </a:p>
          <a:p>
            <a:r>
              <a:rPr lang="ja-JP" altLang="en-US" sz="7200" b="0" dirty="0" smtClean="0">
                <a:solidFill>
                  <a:srgbClr val="000000"/>
                </a:solidFill>
                <a:latin typeface="+mn-ea"/>
                <a:ea typeface="+mn-ea"/>
                <a:cs typeface="ＭＳ 明朝"/>
              </a:rPr>
              <a:t>これだけのことが</a:t>
            </a:r>
            <a:endParaRPr lang="en-US" altLang="ja-JP" sz="7200" b="0" dirty="0" smtClean="0">
              <a:solidFill>
                <a:srgbClr val="000000"/>
              </a:solidFill>
              <a:latin typeface="+mn-ea"/>
              <a:ea typeface="+mn-ea"/>
              <a:cs typeface="ＭＳ 明朝"/>
            </a:endParaRPr>
          </a:p>
          <a:p>
            <a:r>
              <a:rPr lang="ja-JP" altLang="en-US" sz="7200" dirty="0" smtClean="0">
                <a:solidFill>
                  <a:srgbClr val="BF0000"/>
                </a:solidFill>
                <a:latin typeface="+mn-ea"/>
                <a:ea typeface="+mn-ea"/>
                <a:cs typeface="ＭＳ 明朝"/>
              </a:rPr>
              <a:t>分かるようになる</a:t>
            </a:r>
            <a:r>
              <a:rPr lang="ja-JP" altLang="en-US" sz="7200" b="0" dirty="0" smtClean="0">
                <a:solidFill>
                  <a:srgbClr val="000000"/>
                </a:solidFill>
                <a:latin typeface="+mn-ea"/>
                <a:ea typeface="+mn-ea"/>
                <a:cs typeface="ＭＳ 明朝"/>
              </a:rPr>
              <a:t>。</a:t>
            </a:r>
            <a:endParaRPr lang="en-US" altLang="ja-JP" sz="72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912688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rgbClr val="000000"/>
                </a:solidFill>
                <a:latin typeface="+mn-ea"/>
                <a:ea typeface="+mn-ea"/>
                <a:cs typeface="ＭＳ 明朝"/>
              </a:rPr>
              <a:t>これって</a:t>
            </a:r>
            <a:endParaRPr lang="en-US" altLang="en-US" sz="7200" b="0" dirty="0" smtClean="0">
              <a:solidFill>
                <a:srgbClr val="000000"/>
              </a:solidFill>
              <a:latin typeface="+mn-ea"/>
              <a:ea typeface="+mn-ea"/>
              <a:cs typeface="ＭＳ 明朝"/>
            </a:endParaRPr>
          </a:p>
          <a:p>
            <a:r>
              <a:rPr lang="en-US" altLang="en-US" sz="7200" dirty="0" smtClean="0">
                <a:solidFill>
                  <a:srgbClr val="BF0000"/>
                </a:solidFill>
                <a:latin typeface="+mn-ea"/>
                <a:ea typeface="+mn-ea"/>
                <a:cs typeface="ＭＳ 明朝"/>
              </a:rPr>
              <a:t>わくわく</a:t>
            </a:r>
          </a:p>
          <a:p>
            <a:r>
              <a:rPr lang="en-US" altLang="en-US" sz="7200" b="0" dirty="0" smtClean="0">
                <a:solidFill>
                  <a:srgbClr val="000000"/>
                </a:solidFill>
                <a:latin typeface="+mn-ea"/>
                <a:ea typeface="+mn-ea"/>
                <a:cs typeface="ＭＳ 明朝"/>
              </a:rPr>
              <a:t>しませんか？</a:t>
            </a:r>
            <a:endParaRPr lang="en-US" altLang="ja-JP" sz="72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21628224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dirty="0" smtClean="0">
                <a:solidFill>
                  <a:srgbClr val="44C404"/>
                </a:solidFill>
                <a:latin typeface="+mn-ea"/>
                <a:ea typeface="+mn-ea"/>
                <a:cs typeface="ＭＳ 明朝"/>
              </a:rPr>
              <a:t>ワークショップを</a:t>
            </a:r>
            <a:endParaRPr lang="en-US" altLang="ja-JP" sz="9600" dirty="0" smtClean="0">
              <a:solidFill>
                <a:srgbClr val="44C404"/>
              </a:solidFill>
              <a:latin typeface="+mn-ea"/>
              <a:ea typeface="+mn-ea"/>
              <a:cs typeface="ＭＳ 明朝"/>
            </a:endParaRPr>
          </a:p>
          <a:p>
            <a:r>
              <a:rPr lang="ja-JP" altLang="en-US" sz="9600" b="0" dirty="0" smtClean="0">
                <a:solidFill>
                  <a:srgbClr val="44C404"/>
                </a:solidFill>
                <a:latin typeface="+mn-ea"/>
                <a:ea typeface="+mn-ea"/>
                <a:cs typeface="ＭＳ 明朝"/>
              </a:rPr>
              <a:t>始めましょう！</a:t>
            </a:r>
            <a:endParaRPr lang="en-US" altLang="ja-JP" sz="9600" b="0" dirty="0" smtClean="0">
              <a:solidFill>
                <a:srgbClr val="44C404"/>
              </a:solidFill>
              <a:latin typeface="+mn-ea"/>
              <a:ea typeface="+mn-ea"/>
              <a:cs typeface="ＭＳ 明朝"/>
            </a:endParaRPr>
          </a:p>
        </p:txBody>
      </p:sp>
    </p:spTree>
    <p:extLst>
      <p:ext uri="{BB962C8B-B14F-4D97-AF65-F5344CB8AC3E}">
        <p14:creationId xmlns:p14="http://schemas.microsoft.com/office/powerpoint/2010/main" val="336829510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a:ln>
            <a:noFill/>
          </a:ln>
        </p:spPr>
        <p:txBody>
          <a:bodyPr>
            <a:normAutofit fontScale="90000"/>
          </a:bodyPr>
          <a:lstStyle/>
          <a:p>
            <a:r>
              <a:rPr kumimoji="1" lang="ja-JP" altLang="en-US" b="0" dirty="0" smtClean="0">
                <a:solidFill>
                  <a:srgbClr val="44C404"/>
                </a:solidFill>
                <a:latin typeface="ヒラギノ角ゴ Pro W6"/>
                <a:ea typeface="ヒラギノ角ゴ Pro W6"/>
                <a:cs typeface="ヒラギノ角ゴ Pro W6"/>
              </a:rPr>
              <a:t>ワークショップの流れ</a:t>
            </a:r>
            <a:endParaRPr kumimoji="1" lang="ja-JP" altLang="en-US" b="0" dirty="0">
              <a:solidFill>
                <a:srgbClr val="44C404"/>
              </a:solidFill>
              <a:latin typeface="ヒラギノ角ゴ Pro W6"/>
              <a:ea typeface="ヒラギノ角ゴ Pro W6"/>
              <a:cs typeface="ヒラギノ角ゴ Pro W6"/>
            </a:endParaRPr>
          </a:p>
        </p:txBody>
      </p:sp>
      <p:sp>
        <p:nvSpPr>
          <p:cNvPr id="5" name="Text Box 17"/>
          <p:cNvSpPr txBox="1">
            <a:spLocks noChangeArrowheads="1"/>
          </p:cNvSpPr>
          <p:nvPr/>
        </p:nvSpPr>
        <p:spPr bwMode="auto">
          <a:xfrm>
            <a:off x="377999" y="2728800"/>
            <a:ext cx="8380800" cy="540000"/>
          </a:xfrm>
          <a:prstGeom prst="rect">
            <a:avLst/>
          </a:prstGeom>
          <a:solidFill>
            <a:srgbClr val="44C404"/>
          </a:solidFill>
          <a:ln w="12700">
            <a:solidFill>
              <a:srgbClr val="44C404"/>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Sprint 2:</a:t>
            </a:r>
            <a:r>
              <a:rPr lang="en-US" altLang="ja-JP" b="1" kern="0" dirty="0">
                <a:solidFill>
                  <a:srgbClr val="FFFFFF"/>
                </a:solidFill>
                <a:latin typeface="+mn-lt"/>
                <a:ea typeface="ＭＳ Ｐゴシック" panose="020B0600070205080204" pitchFamily="50" charset="-128"/>
              </a:rPr>
              <a:t> </a:t>
            </a:r>
            <a:r>
              <a:rPr lang="ja-JP" altLang="en-US" b="1" kern="0" dirty="0" smtClean="0">
                <a:solidFill>
                  <a:srgbClr val="FFFFFF"/>
                </a:solidFill>
                <a:latin typeface="+mn-lt"/>
                <a:ea typeface="ＭＳ Ｐゴシック" panose="020B0600070205080204" pitchFamily="50" charset="-128"/>
              </a:rPr>
              <a:t>メトリクス案の検討</a:t>
            </a:r>
            <a:r>
              <a:rPr lang="en-US" altLang="ja-JP" b="1" kern="0" dirty="0" smtClean="0">
                <a:solidFill>
                  <a:srgbClr val="FFFFFF"/>
                </a:solidFill>
                <a:latin typeface="+mn-lt"/>
                <a:ea typeface="ＭＳ Ｐゴシック" panose="020B0600070205080204" pitchFamily="50" charset="-128"/>
              </a:rPr>
              <a:t>										</a:t>
            </a:r>
            <a:r>
              <a:rPr lang="ja-JP" altLang="en-US" b="1" kern="0" dirty="0" smtClean="0">
                <a:solidFill>
                  <a:srgbClr val="FFFFFF"/>
                </a:solidFill>
                <a:latin typeface="+mn-lt"/>
                <a:ea typeface="ＭＳ Ｐゴシック" panose="020B0600070205080204" pitchFamily="50" charset="-128"/>
              </a:rPr>
              <a:t>（</a:t>
            </a:r>
            <a:r>
              <a:rPr lang="en-US" altLang="ja-JP" b="1" kern="0" dirty="0" smtClean="0">
                <a:solidFill>
                  <a:srgbClr val="FFFFFF"/>
                </a:solidFill>
                <a:latin typeface="+mn-lt"/>
                <a:ea typeface="ＭＳ Ｐゴシック" panose="020B0600070205080204" pitchFamily="50" charset="-128"/>
              </a:rPr>
              <a:t>15</a:t>
            </a:r>
            <a:r>
              <a:rPr lang="ja-JP" altLang="en-US" b="1" kern="0" dirty="0" smtClean="0">
                <a:solidFill>
                  <a:srgbClr val="FFFFFF"/>
                </a:solidFill>
                <a:latin typeface="+mn-lt"/>
                <a:ea typeface="ＭＳ Ｐゴシック" panose="020B0600070205080204" pitchFamily="50" charset="-128"/>
              </a:rPr>
              <a:t>分）</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10" name="Text Box 17"/>
          <p:cNvSpPr txBox="1">
            <a:spLocks noChangeArrowheads="1"/>
          </p:cNvSpPr>
          <p:nvPr/>
        </p:nvSpPr>
        <p:spPr bwMode="auto">
          <a:xfrm>
            <a:off x="377999" y="3679200"/>
            <a:ext cx="8380800" cy="540000"/>
          </a:xfrm>
          <a:prstGeom prst="rect">
            <a:avLst/>
          </a:prstGeom>
          <a:solidFill>
            <a:srgbClr val="44C404"/>
          </a:solidFill>
          <a:ln w="12700">
            <a:solidFill>
              <a:srgbClr val="44C404"/>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Sprint 3: </a:t>
            </a:r>
            <a:r>
              <a:rPr lang="ja-JP" altLang="en-US" b="1" kern="0" dirty="0" smtClean="0">
                <a:solidFill>
                  <a:srgbClr val="FFFFFF"/>
                </a:solidFill>
                <a:latin typeface="+mn-lt"/>
                <a:ea typeface="ＭＳ Ｐゴシック" panose="020B0600070205080204" pitchFamily="50" charset="-128"/>
              </a:rPr>
              <a:t>トレードショー</a:t>
            </a:r>
            <a:r>
              <a:rPr lang="en-US" altLang="ja-JP" b="1" kern="0" dirty="0" smtClean="0">
                <a:solidFill>
                  <a:srgbClr val="FFFFFF"/>
                </a:solidFill>
                <a:latin typeface="+mn-lt"/>
                <a:ea typeface="ＭＳ Ｐゴシック" panose="020B0600070205080204" pitchFamily="50" charset="-128"/>
              </a:rPr>
              <a:t>												</a:t>
            </a:r>
            <a:r>
              <a:rPr lang="ja-JP" altLang="en-US" b="1" kern="0" dirty="0" smtClean="0">
                <a:solidFill>
                  <a:srgbClr val="FFFFFF"/>
                </a:solidFill>
                <a:latin typeface="+mn-lt"/>
                <a:ea typeface="ＭＳ Ｐゴシック" panose="020B0600070205080204" pitchFamily="50" charset="-128"/>
              </a:rPr>
              <a:t>（</a:t>
            </a:r>
            <a:r>
              <a:rPr lang="en-US" altLang="ja-JP" b="1" kern="0" dirty="0" smtClean="0">
                <a:solidFill>
                  <a:srgbClr val="FFFFFF"/>
                </a:solidFill>
                <a:latin typeface="+mn-lt"/>
                <a:ea typeface="ＭＳ Ｐゴシック" panose="020B0600070205080204" pitchFamily="50" charset="-128"/>
              </a:rPr>
              <a:t>10</a:t>
            </a:r>
            <a:r>
              <a:rPr lang="ja-JP" altLang="en-US" b="1" kern="0" dirty="0" smtClean="0">
                <a:solidFill>
                  <a:srgbClr val="FFFFFF"/>
                </a:solidFill>
                <a:latin typeface="+mn-lt"/>
                <a:ea typeface="ＭＳ Ｐゴシック" panose="020B0600070205080204" pitchFamily="50" charset="-128"/>
              </a:rPr>
              <a:t>分）</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11" name="Text Box 17"/>
          <p:cNvSpPr txBox="1">
            <a:spLocks noChangeArrowheads="1"/>
          </p:cNvSpPr>
          <p:nvPr/>
        </p:nvSpPr>
        <p:spPr bwMode="auto">
          <a:xfrm>
            <a:off x="377999" y="4629600"/>
            <a:ext cx="8380800" cy="540000"/>
          </a:xfrm>
          <a:prstGeom prst="rect">
            <a:avLst/>
          </a:prstGeom>
          <a:solidFill>
            <a:srgbClr val="44C404"/>
          </a:solidFill>
          <a:ln w="12700">
            <a:solidFill>
              <a:srgbClr val="44C404"/>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Sprint 4: </a:t>
            </a:r>
            <a:r>
              <a:rPr lang="ja-JP" altLang="en-US" b="1" kern="0" dirty="0" smtClean="0">
                <a:solidFill>
                  <a:srgbClr val="FFFFFF"/>
                </a:solidFill>
                <a:latin typeface="+mn-lt"/>
              </a:rPr>
              <a:t>改善（検査と適応）</a:t>
            </a:r>
            <a:r>
              <a:rPr lang="en-US" altLang="ja-JP" b="1" kern="0" dirty="0" smtClean="0">
                <a:solidFill>
                  <a:srgbClr val="FFFFFF"/>
                </a:solidFill>
                <a:latin typeface="+mn-lt"/>
              </a:rPr>
              <a:t>										</a:t>
            </a:r>
            <a:r>
              <a:rPr lang="ja-JP" altLang="en-US" b="1" kern="0" dirty="0" smtClean="0">
                <a:solidFill>
                  <a:srgbClr val="FFFFFF"/>
                </a:solidFill>
                <a:latin typeface="+mn-lt"/>
              </a:rPr>
              <a:t>（</a:t>
            </a:r>
            <a:r>
              <a:rPr lang="en-US" altLang="ja-JP" b="1" kern="0" dirty="0" smtClean="0">
                <a:solidFill>
                  <a:srgbClr val="FFFFFF"/>
                </a:solidFill>
                <a:latin typeface="+mn-lt"/>
              </a:rPr>
              <a:t>20</a:t>
            </a:r>
            <a:r>
              <a:rPr lang="ja-JP" altLang="en-US" b="1" kern="0" dirty="0" smtClean="0">
                <a:solidFill>
                  <a:srgbClr val="FFFFFF"/>
                </a:solidFill>
                <a:latin typeface="+mn-lt"/>
              </a:rPr>
              <a:t>分）</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2" name="Text Box 17"/>
          <p:cNvSpPr txBox="1">
            <a:spLocks noChangeArrowheads="1"/>
          </p:cNvSpPr>
          <p:nvPr/>
        </p:nvSpPr>
        <p:spPr bwMode="auto">
          <a:xfrm>
            <a:off x="378000" y="5580000"/>
            <a:ext cx="8380800" cy="540000"/>
          </a:xfrm>
          <a:prstGeom prst="rect">
            <a:avLst/>
          </a:prstGeom>
          <a:solidFill>
            <a:srgbClr val="44C404"/>
          </a:solidFill>
          <a:ln w="12700">
            <a:solidFill>
              <a:srgbClr val="44C404"/>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Sprint 5: </a:t>
            </a:r>
            <a:r>
              <a:rPr lang="ja-JP" altLang="en-US" b="1" kern="0" dirty="0" smtClean="0">
                <a:solidFill>
                  <a:srgbClr val="FFFFFF"/>
                </a:solidFill>
                <a:latin typeface="+mn-lt"/>
              </a:rPr>
              <a:t>はっぴょう！（時間があれば）</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3" name="Text Box 17"/>
          <p:cNvSpPr txBox="1">
            <a:spLocks noChangeArrowheads="1"/>
          </p:cNvSpPr>
          <p:nvPr/>
        </p:nvSpPr>
        <p:spPr bwMode="auto">
          <a:xfrm>
            <a:off x="377999" y="828000"/>
            <a:ext cx="8380800" cy="540000"/>
          </a:xfrm>
          <a:prstGeom prst="rect">
            <a:avLst/>
          </a:prstGeom>
          <a:solidFill>
            <a:srgbClr val="44C404"/>
          </a:solidFill>
          <a:ln w="12700">
            <a:solidFill>
              <a:srgbClr val="44C404"/>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Sprint 0: </a:t>
            </a:r>
            <a:r>
              <a:rPr lang="ja-JP" altLang="en-US" b="1" kern="0" dirty="0" smtClean="0">
                <a:solidFill>
                  <a:srgbClr val="FFFFFF"/>
                </a:solidFill>
                <a:latin typeface="+mn-lt"/>
                <a:ea typeface="ＭＳ Ｐゴシック" panose="020B0600070205080204" pitchFamily="50" charset="-128"/>
              </a:rPr>
              <a:t>チームづくり</a:t>
            </a:r>
            <a:r>
              <a:rPr lang="en-US" altLang="ja-JP" b="1" kern="0" dirty="0" smtClean="0">
                <a:solidFill>
                  <a:srgbClr val="FFFFFF"/>
                </a:solidFill>
                <a:latin typeface="+mn-lt"/>
                <a:ea typeface="ＭＳ Ｐゴシック" panose="020B0600070205080204" pitchFamily="50" charset="-128"/>
              </a:rPr>
              <a:t>												</a:t>
            </a:r>
            <a:r>
              <a:rPr lang="ja-JP" altLang="en-US" b="1" kern="0" dirty="0" smtClean="0">
                <a:solidFill>
                  <a:srgbClr val="FFFFFF"/>
                </a:solidFill>
                <a:latin typeface="+mn-lt"/>
                <a:ea typeface="ＭＳ Ｐゴシック" panose="020B0600070205080204" pitchFamily="50" charset="-128"/>
              </a:rPr>
              <a:t>（</a:t>
            </a:r>
            <a:r>
              <a:rPr lang="en-US" altLang="ja-JP" b="1" kern="0" dirty="0" smtClean="0">
                <a:solidFill>
                  <a:srgbClr val="FFFFFF"/>
                </a:solidFill>
                <a:latin typeface="+mn-lt"/>
                <a:ea typeface="ＭＳ Ｐゴシック" panose="020B0600070205080204" pitchFamily="50" charset="-128"/>
              </a:rPr>
              <a:t>5</a:t>
            </a:r>
            <a:r>
              <a:rPr lang="ja-JP" altLang="en-US" b="1" kern="0" dirty="0" smtClean="0">
                <a:solidFill>
                  <a:srgbClr val="FFFFFF"/>
                </a:solidFill>
                <a:latin typeface="+mn-lt"/>
                <a:ea typeface="ＭＳ Ｐゴシック" panose="020B0600070205080204" pitchFamily="50" charset="-128"/>
              </a:rPr>
              <a:t>分）</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377999" y="1778400"/>
            <a:ext cx="8380800" cy="540000"/>
          </a:xfrm>
          <a:prstGeom prst="rect">
            <a:avLst/>
          </a:prstGeom>
          <a:solidFill>
            <a:srgbClr val="44C404"/>
          </a:solidFill>
          <a:ln w="12700">
            <a:solidFill>
              <a:srgbClr val="44C404"/>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noProof="0" dirty="0" smtClean="0">
                <a:solidFill>
                  <a:srgbClr val="FFFFFF"/>
                </a:solidFill>
                <a:latin typeface="+mn-lt"/>
                <a:ea typeface="ＭＳ Ｐゴシック" panose="020B0600070205080204" pitchFamily="50" charset="-128"/>
              </a:rPr>
              <a:t>Sprint 1:</a:t>
            </a:r>
            <a:r>
              <a:rPr lang="en-US" altLang="ja-JP" b="1" kern="0" dirty="0" smtClean="0">
                <a:solidFill>
                  <a:srgbClr val="FFFFFF"/>
                </a:solidFill>
                <a:latin typeface="+mn-lt"/>
                <a:ea typeface="ＭＳ Ｐゴシック" panose="020B0600070205080204" pitchFamily="50" charset="-128"/>
              </a:rPr>
              <a:t> </a:t>
            </a:r>
            <a:r>
              <a:rPr lang="ja-JP" altLang="en-US" b="1" kern="0" noProof="0" dirty="0" smtClean="0">
                <a:solidFill>
                  <a:srgbClr val="FFFFFF"/>
                </a:solidFill>
                <a:latin typeface="+mn-lt"/>
                <a:ea typeface="ＭＳ Ｐゴシック" panose="020B0600070205080204" pitchFamily="50" charset="-128"/>
              </a:rPr>
              <a:t>課題の共有</a:t>
            </a:r>
            <a:r>
              <a:rPr lang="en-US" altLang="ja-JP" b="1" kern="0" noProof="0" dirty="0" smtClean="0">
                <a:solidFill>
                  <a:srgbClr val="FFFFFF"/>
                </a:solidFill>
                <a:latin typeface="+mn-lt"/>
                <a:ea typeface="ＭＳ Ｐゴシック" panose="020B0600070205080204" pitchFamily="50" charset="-128"/>
              </a:rPr>
              <a:t>												</a:t>
            </a:r>
            <a:r>
              <a:rPr lang="ja-JP" altLang="en-US" b="1" kern="0" noProof="0" dirty="0" smtClean="0">
                <a:solidFill>
                  <a:srgbClr val="FFFFFF"/>
                </a:solidFill>
                <a:latin typeface="+mn-lt"/>
                <a:ea typeface="ＭＳ Ｐゴシック" panose="020B0600070205080204" pitchFamily="50" charset="-128"/>
              </a:rPr>
              <a:t>（</a:t>
            </a:r>
            <a:r>
              <a:rPr lang="en-US" altLang="ja-JP" b="1" kern="0" noProof="0" dirty="0" smtClean="0">
                <a:solidFill>
                  <a:srgbClr val="FFFFFF"/>
                </a:solidFill>
                <a:latin typeface="+mn-lt"/>
                <a:ea typeface="ＭＳ Ｐゴシック" panose="020B0600070205080204" pitchFamily="50" charset="-128"/>
              </a:rPr>
              <a:t>15</a:t>
            </a:r>
            <a:r>
              <a:rPr lang="ja-JP" altLang="en-US" b="1" kern="0" noProof="0" dirty="0" smtClean="0">
                <a:solidFill>
                  <a:srgbClr val="FFFFFF"/>
                </a:solidFill>
                <a:latin typeface="+mn-lt"/>
                <a:ea typeface="ＭＳ Ｐゴシック" panose="020B0600070205080204" pitchFamily="50" charset="-128"/>
              </a:rPr>
              <a:t>分）</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Tree>
    <p:extLst>
      <p:ext uri="{BB962C8B-B14F-4D97-AF65-F5344CB8AC3E}">
        <p14:creationId xmlns:p14="http://schemas.microsoft.com/office/powerpoint/2010/main" val="121887861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44C404"/>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4800" dirty="0" smtClean="0">
                <a:solidFill>
                  <a:schemeClr val="tx1"/>
                </a:solidFill>
                <a:latin typeface="+mn-ea"/>
                <a:ea typeface="+mn-ea"/>
              </a:rPr>
              <a:t>あなたは</a:t>
            </a:r>
            <a:r>
              <a:rPr lang="ja-JP" altLang="en-US" sz="4800" dirty="0" smtClean="0">
                <a:solidFill>
                  <a:srgbClr val="BF0000"/>
                </a:solidFill>
                <a:latin typeface="+mn-ea"/>
                <a:ea typeface="+mn-ea"/>
              </a:rPr>
              <a:t>マネージャ</a:t>
            </a:r>
            <a:r>
              <a:rPr lang="ja-JP" altLang="en-US" sz="4800" dirty="0" smtClean="0">
                <a:solidFill>
                  <a:schemeClr val="tx1"/>
                </a:solidFill>
                <a:latin typeface="+mn-ea"/>
                <a:ea typeface="+mn-ea"/>
              </a:rPr>
              <a:t>ですか？</a:t>
            </a:r>
            <a:endParaRPr lang="en-US" altLang="ja-JP" sz="4800" dirty="0" smtClean="0">
              <a:solidFill>
                <a:schemeClr val="tx1"/>
              </a:solidFill>
              <a:latin typeface="+mn-ea"/>
              <a:ea typeface="+mn-ea"/>
            </a:endParaRPr>
          </a:p>
          <a:p>
            <a:r>
              <a:rPr lang="ja-JP" altLang="en-US" sz="4800" dirty="0" smtClean="0">
                <a:solidFill>
                  <a:schemeClr val="tx1"/>
                </a:solidFill>
                <a:latin typeface="+mn-ea"/>
                <a:ea typeface="+mn-ea"/>
              </a:rPr>
              <a:t>それとも</a:t>
            </a:r>
            <a:r>
              <a:rPr lang="ja-JP" altLang="en-US" sz="4800" dirty="0" smtClean="0">
                <a:solidFill>
                  <a:srgbClr val="BF0000"/>
                </a:solidFill>
                <a:latin typeface="+mn-ea"/>
                <a:ea typeface="+mn-ea"/>
              </a:rPr>
              <a:t>開発者</a:t>
            </a:r>
            <a:r>
              <a:rPr lang="ja-JP" altLang="en-US" sz="4800" dirty="0" smtClean="0">
                <a:solidFill>
                  <a:schemeClr val="tx1"/>
                </a:solidFill>
                <a:latin typeface="+mn-ea"/>
                <a:ea typeface="+mn-ea"/>
              </a:rPr>
              <a:t>ですか？</a:t>
            </a:r>
            <a:endParaRPr lang="en-US" altLang="ja-JP" sz="4800" dirty="0" smtClean="0">
              <a:solidFill>
                <a:schemeClr val="tx1"/>
              </a:solidFill>
              <a:latin typeface="+mn-ea"/>
              <a:ea typeface="+mn-ea"/>
            </a:endParaRPr>
          </a:p>
          <a:p>
            <a:endParaRPr lang="en-US" altLang="ja-JP" sz="4800"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マネージャと開発者とが均等になるように</a:t>
            </a:r>
            <a:endParaRPr lang="en-US" altLang="ja-JP" b="0" dirty="0">
              <a:solidFill>
                <a:schemeClr val="tx1"/>
              </a:solidFill>
              <a:latin typeface="+mn-ea"/>
              <a:ea typeface="+mn-ea"/>
            </a:endParaRPr>
          </a:p>
          <a:p>
            <a:pPr marL="452438" algn="l"/>
            <a:r>
              <a:rPr lang="ja-JP" altLang="en-US" b="0" dirty="0" smtClean="0">
                <a:solidFill>
                  <a:schemeClr val="tx1"/>
                </a:solidFill>
                <a:latin typeface="+mn-ea"/>
                <a:ea typeface="+mn-ea"/>
              </a:rPr>
              <a:t>チームを作ってください。</a:t>
            </a:r>
            <a:endParaRPr lang="en-US" altLang="ja-JP" b="0" dirty="0">
              <a:solidFill>
                <a:schemeClr val="tx1"/>
              </a:solidFill>
              <a:latin typeface="+mn-ea"/>
              <a:ea typeface="+mn-ea"/>
            </a:endParaRPr>
          </a:p>
          <a:p>
            <a:pPr marL="457200" indent="-457200" algn="l">
              <a:buFont typeface="Arial"/>
              <a:buChar char="•"/>
            </a:pPr>
            <a:r>
              <a:rPr lang="en-US" altLang="ja-JP" b="0" dirty="0" smtClean="0">
                <a:solidFill>
                  <a:schemeClr val="tx1"/>
                </a:solidFill>
                <a:latin typeface="+mn-ea"/>
                <a:ea typeface="+mn-ea"/>
              </a:rPr>
              <a:t>PO</a:t>
            </a:r>
            <a:r>
              <a:rPr lang="ja-JP" altLang="en-US" b="0" dirty="0" smtClean="0">
                <a:solidFill>
                  <a:schemeClr val="tx1"/>
                </a:solidFill>
                <a:latin typeface="+mn-ea"/>
                <a:ea typeface="+mn-ea"/>
              </a:rPr>
              <a:t>は、基本「マネージャ」になってください。</a:t>
            </a:r>
            <a:endParaRPr lang="en-US" altLang="ja-JP" b="0" dirty="0" smtClean="0">
              <a:solidFill>
                <a:schemeClr val="tx1"/>
              </a:solidFill>
              <a:latin typeface="+mn-ea"/>
              <a:ea typeface="+mn-ea"/>
            </a:endParaRPr>
          </a:p>
        </p:txBody>
      </p:sp>
      <p:sp>
        <p:nvSpPr>
          <p:cNvPr id="4" name="タイトル 1"/>
          <p:cNvSpPr>
            <a:spLocks noGrp="1"/>
          </p:cNvSpPr>
          <p:nvPr>
            <p:ph type="title"/>
          </p:nvPr>
        </p:nvSpPr>
        <p:spPr>
          <a:xfrm>
            <a:off x="360000" y="332696"/>
            <a:ext cx="8424000" cy="360000"/>
          </a:xfrm>
          <a:solidFill>
            <a:srgbClr val="44C404"/>
          </a:solidFill>
          <a:ln>
            <a:solidFill>
              <a:srgbClr val="44C404"/>
            </a:solidFill>
          </a:ln>
        </p:spPr>
        <p:txBody>
          <a:bodyPr>
            <a:noAutofit/>
          </a:bodyPr>
          <a:lstStyle/>
          <a:p>
            <a:r>
              <a:rPr kumimoji="1" lang="en-US" altLang="ja-JP" sz="2500" b="0" dirty="0" smtClean="0">
                <a:solidFill>
                  <a:schemeClr val="bg1"/>
                </a:solidFill>
                <a:latin typeface="ヒラギノ角ゴ Pro W6"/>
                <a:ea typeface="ヒラギノ角ゴ Pro W6"/>
                <a:cs typeface="ヒラギノ角ゴ Pro W6"/>
              </a:rPr>
              <a:t>Sprint 0: </a:t>
            </a:r>
            <a:r>
              <a:rPr kumimoji="1" lang="ja-JP" altLang="en-US" sz="2500" b="0" dirty="0" smtClean="0">
                <a:solidFill>
                  <a:schemeClr val="bg1"/>
                </a:solidFill>
                <a:latin typeface="ヒラギノ角ゴ Pro W6"/>
                <a:ea typeface="ヒラギノ角ゴ Pro W6"/>
                <a:cs typeface="ヒラギノ角ゴ Pro W6"/>
              </a:rPr>
              <a:t>チームづくり</a:t>
            </a:r>
            <a:r>
              <a:rPr kumimoji="1" lang="ja-JP" altLang="en-US" sz="2500" b="0" dirty="0" smtClean="0">
                <a:solidFill>
                  <a:srgbClr val="FF0000"/>
                </a:solidFill>
                <a:latin typeface="ヒラギノ角ゴ Pro W6"/>
                <a:ea typeface="ヒラギノ角ゴ Pro W6"/>
                <a:cs typeface="ヒラギノ角ゴ Pro W6"/>
              </a:rPr>
              <a:t>（</a:t>
            </a:r>
            <a:r>
              <a:rPr kumimoji="1" lang="en-US" altLang="ja-JP" sz="2500" b="0" dirty="0" smtClean="0">
                <a:solidFill>
                  <a:srgbClr val="FF0000"/>
                </a:solidFill>
                <a:latin typeface="ヒラギノ角ゴ Pro W6"/>
                <a:ea typeface="ヒラギノ角ゴ Pro W6"/>
                <a:cs typeface="ヒラギノ角ゴ Pro W6"/>
              </a:rPr>
              <a:t>5</a:t>
            </a:r>
            <a:r>
              <a:rPr kumimoji="1" lang="ja-JP" altLang="en-US" sz="2500" b="0" dirty="0" smtClean="0">
                <a:solidFill>
                  <a:srgbClr val="FF0000"/>
                </a:solidFill>
                <a:latin typeface="ヒラギノ角ゴ Pro W6"/>
                <a:ea typeface="ヒラギノ角ゴ Pro W6"/>
                <a:cs typeface="ヒラギノ角ゴ Pro W6"/>
              </a:rPr>
              <a:t>分）</a:t>
            </a:r>
            <a:endParaRPr kumimoji="1" lang="ja-JP" altLang="en-US" sz="2500" b="0" dirty="0">
              <a:solidFill>
                <a:srgbClr val="FF0000"/>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342941355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44C404"/>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4800" dirty="0" smtClean="0">
                <a:solidFill>
                  <a:schemeClr val="tx1"/>
                </a:solidFill>
                <a:latin typeface="+mn-ea"/>
                <a:ea typeface="+mn-ea"/>
              </a:rPr>
              <a:t>次の</a:t>
            </a:r>
            <a:r>
              <a:rPr lang="en-US" altLang="ja-JP" sz="4800" dirty="0" smtClean="0">
                <a:solidFill>
                  <a:srgbClr val="BF0000"/>
                </a:solidFill>
                <a:latin typeface="+mn-ea"/>
                <a:ea typeface="+mn-ea"/>
              </a:rPr>
              <a:t>3</a:t>
            </a:r>
            <a:r>
              <a:rPr lang="ja-JP" altLang="en-US" sz="4800" dirty="0" smtClean="0">
                <a:solidFill>
                  <a:srgbClr val="BF0000"/>
                </a:solidFill>
                <a:latin typeface="+mn-ea"/>
                <a:ea typeface="+mn-ea"/>
              </a:rPr>
              <a:t>点</a:t>
            </a:r>
            <a:r>
              <a:rPr lang="ja-JP" altLang="en-US" sz="4800" dirty="0" smtClean="0">
                <a:solidFill>
                  <a:schemeClr val="tx1"/>
                </a:solidFill>
                <a:latin typeface="+mn-ea"/>
                <a:ea typeface="+mn-ea"/>
              </a:rPr>
              <a:t>を</a:t>
            </a:r>
            <a:r>
              <a:rPr lang="ja-JP" altLang="en-US" sz="4800" dirty="0">
                <a:solidFill>
                  <a:schemeClr val="tx1"/>
                </a:solidFill>
                <a:latin typeface="+mn-ea"/>
              </a:rPr>
              <a:t>一人ずつ</a:t>
            </a:r>
            <a:r>
              <a:rPr lang="ja-JP" altLang="en-US" sz="4800" dirty="0" smtClean="0">
                <a:solidFill>
                  <a:schemeClr val="tx1"/>
                </a:solidFill>
                <a:latin typeface="+mn-ea"/>
                <a:ea typeface="+mn-ea"/>
              </a:rPr>
              <a:t>、</a:t>
            </a:r>
            <a:endParaRPr lang="en-US" altLang="ja-JP" sz="4800" dirty="0" smtClean="0">
              <a:solidFill>
                <a:schemeClr val="tx1"/>
              </a:solidFill>
              <a:latin typeface="+mn-ea"/>
              <a:ea typeface="+mn-ea"/>
            </a:endParaRPr>
          </a:p>
          <a:p>
            <a:r>
              <a:rPr lang="ja-JP" altLang="en-US" sz="4800" dirty="0" smtClean="0">
                <a:solidFill>
                  <a:schemeClr val="tx1"/>
                </a:solidFill>
                <a:latin typeface="+mn-ea"/>
                <a:ea typeface="+mn-ea"/>
              </a:rPr>
              <a:t>チーム内で共有してください。</a:t>
            </a:r>
            <a:endParaRPr lang="en-US" altLang="ja-JP" sz="4800" dirty="0" smtClean="0">
              <a:solidFill>
                <a:schemeClr val="tx1"/>
              </a:solidFill>
              <a:latin typeface="+mn-ea"/>
              <a:ea typeface="+mn-ea"/>
            </a:endParaRPr>
          </a:p>
          <a:p>
            <a:endParaRPr lang="en-US" altLang="ja-JP" sz="4800"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自己紹介</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自分がいま課題だと思っていることは何ですか？</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その課題は、どうすれば「見える化」することができるでしょうか？</a:t>
            </a:r>
            <a:endParaRPr lang="en-US" altLang="ja-JP" b="0" dirty="0" smtClean="0">
              <a:solidFill>
                <a:schemeClr val="tx1"/>
              </a:solidFill>
              <a:latin typeface="+mn-ea"/>
              <a:ea typeface="+mn-ea"/>
            </a:endParaRPr>
          </a:p>
        </p:txBody>
      </p:sp>
      <p:sp>
        <p:nvSpPr>
          <p:cNvPr id="4" name="タイトル 1"/>
          <p:cNvSpPr>
            <a:spLocks noGrp="1"/>
          </p:cNvSpPr>
          <p:nvPr>
            <p:ph type="title"/>
          </p:nvPr>
        </p:nvSpPr>
        <p:spPr>
          <a:xfrm>
            <a:off x="360000" y="332696"/>
            <a:ext cx="8424000" cy="360000"/>
          </a:xfrm>
          <a:solidFill>
            <a:srgbClr val="44C404"/>
          </a:solidFill>
          <a:ln>
            <a:solidFill>
              <a:srgbClr val="44C404"/>
            </a:solidFill>
          </a:ln>
        </p:spPr>
        <p:txBody>
          <a:bodyPr>
            <a:noAutofit/>
          </a:bodyPr>
          <a:lstStyle/>
          <a:p>
            <a:pPr lvl="0"/>
            <a:r>
              <a:rPr lang="en-US" altLang="ja-JP" sz="2500" b="0" kern="0" dirty="0" smtClean="0">
                <a:solidFill>
                  <a:srgbClr val="FFFFFF"/>
                </a:solidFill>
                <a:latin typeface="ヒラギノ角ゴ Pro W6"/>
                <a:ea typeface="ヒラギノ角ゴ Pro W6"/>
                <a:cs typeface="ヒラギノ角ゴ Pro W6"/>
              </a:rPr>
              <a:t>Sprint 1: </a:t>
            </a:r>
            <a:r>
              <a:rPr lang="ja-JP" altLang="en-US" sz="2500" b="0" kern="0" dirty="0" smtClean="0">
                <a:solidFill>
                  <a:srgbClr val="FFFFFF"/>
                </a:solidFill>
                <a:latin typeface="ヒラギノ角ゴ Pro W6"/>
                <a:ea typeface="ヒラギノ角ゴ Pro W6"/>
                <a:cs typeface="ヒラギノ角ゴ Pro W6"/>
              </a:rPr>
              <a:t>課題</a:t>
            </a:r>
            <a:r>
              <a:rPr lang="ja-JP" altLang="en-US" sz="2500" b="0" kern="0" dirty="0">
                <a:solidFill>
                  <a:srgbClr val="FFFFFF"/>
                </a:solidFill>
                <a:latin typeface="ヒラギノ角ゴ Pro W6"/>
                <a:ea typeface="ヒラギノ角ゴ Pro W6"/>
                <a:cs typeface="ヒラギノ角ゴ Pro W6"/>
              </a:rPr>
              <a:t>の</a:t>
            </a:r>
            <a:r>
              <a:rPr lang="ja-JP" altLang="en-US" sz="2500" b="0" kern="0" dirty="0" smtClean="0">
                <a:solidFill>
                  <a:srgbClr val="FFFFFF"/>
                </a:solidFill>
                <a:latin typeface="ヒラギノ角ゴ Pro W6"/>
                <a:ea typeface="ヒラギノ角ゴ Pro W6"/>
                <a:cs typeface="ヒラギノ角ゴ Pro W6"/>
              </a:rPr>
              <a:t>共有</a:t>
            </a:r>
            <a:r>
              <a:rPr lang="ja-JP" altLang="en-US" sz="2500" b="0" kern="0" dirty="0" smtClean="0">
                <a:solidFill>
                  <a:srgbClr val="FF0000"/>
                </a:solidFill>
                <a:latin typeface="ヒラギノ角ゴ Pro W6"/>
                <a:ea typeface="ヒラギノ角ゴ Pro W6"/>
                <a:cs typeface="ヒラギノ角ゴ Pro W6"/>
              </a:rPr>
              <a:t>（</a:t>
            </a:r>
            <a:r>
              <a:rPr lang="en-US" altLang="ja-JP" sz="2500" b="0" kern="0" dirty="0" smtClean="0">
                <a:solidFill>
                  <a:srgbClr val="FF0000"/>
                </a:solidFill>
                <a:latin typeface="ヒラギノ角ゴ Pro W6"/>
                <a:ea typeface="ヒラギノ角ゴ Pro W6"/>
                <a:cs typeface="ヒラギノ角ゴ Pro W6"/>
              </a:rPr>
              <a:t>15</a:t>
            </a:r>
            <a:r>
              <a:rPr lang="ja-JP" altLang="en-US" sz="2500" b="0" kern="0" dirty="0" smtClean="0">
                <a:solidFill>
                  <a:srgbClr val="FF0000"/>
                </a:solidFill>
                <a:latin typeface="ヒラギノ角ゴ Pro W6"/>
                <a:ea typeface="ヒラギノ角ゴ Pro W6"/>
                <a:cs typeface="ヒラギノ角ゴ Pro W6"/>
              </a:rPr>
              <a:t>分）</a:t>
            </a:r>
            <a:endParaRPr kumimoji="1" lang="ja-JP" altLang="en-US" sz="2500" b="0" dirty="0">
              <a:solidFill>
                <a:srgbClr val="FF0000"/>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48737115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44C404"/>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4800" dirty="0" smtClean="0">
                <a:solidFill>
                  <a:srgbClr val="BF0000"/>
                </a:solidFill>
                <a:latin typeface="+mn-ea"/>
                <a:ea typeface="+mn-ea"/>
              </a:rPr>
              <a:t>がっつり</a:t>
            </a:r>
            <a:r>
              <a:rPr lang="ja-JP" altLang="en-US" sz="4800" dirty="0" smtClean="0">
                <a:solidFill>
                  <a:schemeClr val="tx1"/>
                </a:solidFill>
                <a:latin typeface="+mn-ea"/>
                <a:ea typeface="+mn-ea"/>
              </a:rPr>
              <a:t>考えましょう！</a:t>
            </a:r>
            <a:endParaRPr lang="en-US" altLang="ja-JP" sz="4800" dirty="0">
              <a:solidFill>
                <a:schemeClr val="tx1"/>
              </a:solidFill>
              <a:latin typeface="+mn-ea"/>
              <a:ea typeface="+mn-ea"/>
            </a:endParaRPr>
          </a:p>
          <a:p>
            <a:endParaRPr lang="en-US" altLang="ja-JP" sz="4800" dirty="0" smtClean="0">
              <a:solidFill>
                <a:schemeClr val="tx1"/>
              </a:solidFill>
              <a:latin typeface="+mn-ea"/>
              <a:ea typeface="+mn-ea"/>
            </a:endParaRPr>
          </a:p>
          <a:p>
            <a:pPr marL="457200" indent="-457200" algn="l">
              <a:buFont typeface="Arial"/>
              <a:buChar char="•"/>
            </a:pPr>
            <a:r>
              <a:rPr lang="en-US" altLang="ja-JP" b="0" dirty="0" smtClean="0">
                <a:solidFill>
                  <a:schemeClr val="tx1"/>
                </a:solidFill>
                <a:latin typeface="+mn-ea"/>
                <a:ea typeface="+mn-ea"/>
              </a:rPr>
              <a:t>1st Sprint</a:t>
            </a:r>
            <a:r>
              <a:rPr lang="ja-JP" altLang="en-US" b="0" dirty="0" smtClean="0">
                <a:solidFill>
                  <a:schemeClr val="tx1"/>
                </a:solidFill>
                <a:latin typeface="+mn-ea"/>
                <a:ea typeface="+mn-ea"/>
              </a:rPr>
              <a:t>で出した課題のうちの</a:t>
            </a:r>
            <a:r>
              <a:rPr lang="en-US" altLang="ja-JP" dirty="0" smtClean="0">
                <a:solidFill>
                  <a:srgbClr val="BF0000"/>
                </a:solidFill>
                <a:latin typeface="+mn-ea"/>
                <a:ea typeface="+mn-ea"/>
              </a:rPr>
              <a:t>1</a:t>
            </a:r>
            <a:r>
              <a:rPr lang="ja-JP" altLang="en-US" dirty="0" smtClean="0">
                <a:solidFill>
                  <a:srgbClr val="BF0000"/>
                </a:solidFill>
                <a:latin typeface="+mn-ea"/>
                <a:ea typeface="+mn-ea"/>
              </a:rPr>
              <a:t>つ</a:t>
            </a:r>
            <a:r>
              <a:rPr lang="ja-JP" altLang="en-US" b="0" dirty="0" smtClean="0">
                <a:solidFill>
                  <a:schemeClr val="tx1"/>
                </a:solidFill>
                <a:latin typeface="+mn-ea"/>
                <a:ea typeface="+mn-ea"/>
              </a:rPr>
              <a:t>を、</a:t>
            </a:r>
            <a:endParaRPr lang="en-US" altLang="ja-JP" b="0" dirty="0" smtClean="0">
              <a:solidFill>
                <a:schemeClr val="tx1"/>
              </a:solidFill>
              <a:latin typeface="+mn-ea"/>
              <a:ea typeface="+mn-ea"/>
            </a:endParaRPr>
          </a:p>
          <a:p>
            <a:pPr indent="452438" algn="l"/>
            <a:r>
              <a:rPr lang="ja-JP" altLang="en-US" b="0" dirty="0" smtClean="0">
                <a:solidFill>
                  <a:schemeClr val="tx1"/>
                </a:solidFill>
                <a:latin typeface="+mn-ea"/>
                <a:ea typeface="+mn-ea"/>
              </a:rPr>
              <a:t>そのチームで考える課題として選択してください。</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その課題について、どのようなメトリクスを取れば</a:t>
            </a:r>
            <a:endParaRPr lang="en-US" altLang="ja-JP" b="0" dirty="0" smtClean="0">
              <a:solidFill>
                <a:schemeClr val="tx1"/>
              </a:solidFill>
              <a:latin typeface="+mn-ea"/>
              <a:ea typeface="+mn-ea"/>
            </a:endParaRPr>
          </a:p>
          <a:p>
            <a:pPr indent="452438" algn="l"/>
            <a:r>
              <a:rPr lang="ja-JP" altLang="en-US" b="0" dirty="0" smtClean="0">
                <a:solidFill>
                  <a:schemeClr val="tx1"/>
                </a:solidFill>
                <a:latin typeface="+mn-ea"/>
                <a:ea typeface="+mn-ea"/>
              </a:rPr>
              <a:t>良いのかを、チーム全員で考えてください。</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案を模造紙にまとめ、発表できる形にしてください。</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チーム名を決めてください</a:t>
            </a:r>
            <a:r>
              <a:rPr lang="ja-JP" altLang="en-US" dirty="0" smtClean="0">
                <a:solidFill>
                  <a:srgbClr val="BF0000"/>
                </a:solidFill>
                <a:latin typeface="+mn-ea"/>
                <a:ea typeface="+mn-ea"/>
              </a:rPr>
              <a:t>（重要！）</a:t>
            </a:r>
            <a:r>
              <a:rPr lang="ja-JP" altLang="en-US" b="0" dirty="0" smtClean="0">
                <a:solidFill>
                  <a:schemeClr val="tx1"/>
                </a:solidFill>
                <a:latin typeface="+mn-ea"/>
                <a:ea typeface="+mn-ea"/>
              </a:rPr>
              <a:t>。</a:t>
            </a:r>
            <a:endParaRPr lang="en-US" altLang="ja-JP" b="0" dirty="0" smtClean="0">
              <a:solidFill>
                <a:schemeClr val="tx1"/>
              </a:solidFill>
              <a:latin typeface="+mn-ea"/>
              <a:ea typeface="+mn-ea"/>
            </a:endParaRPr>
          </a:p>
        </p:txBody>
      </p:sp>
      <p:sp>
        <p:nvSpPr>
          <p:cNvPr id="4" name="タイトル 1"/>
          <p:cNvSpPr>
            <a:spLocks noGrp="1"/>
          </p:cNvSpPr>
          <p:nvPr>
            <p:ph type="title"/>
          </p:nvPr>
        </p:nvSpPr>
        <p:spPr>
          <a:xfrm>
            <a:off x="360000" y="332696"/>
            <a:ext cx="8424000" cy="360000"/>
          </a:xfrm>
          <a:solidFill>
            <a:srgbClr val="44C404"/>
          </a:solidFill>
          <a:ln>
            <a:solidFill>
              <a:srgbClr val="44C404"/>
            </a:solidFill>
          </a:ln>
        </p:spPr>
        <p:txBody>
          <a:bodyPr>
            <a:noAutofit/>
          </a:bodyPr>
          <a:lstStyle/>
          <a:p>
            <a:r>
              <a:rPr lang="en-US" altLang="ja-JP" sz="2500" b="0" kern="0" dirty="0" smtClean="0">
                <a:solidFill>
                  <a:srgbClr val="FFFFFF"/>
                </a:solidFill>
                <a:latin typeface="ヒラギノ角ゴ Pro W6"/>
                <a:ea typeface="ヒラギノ角ゴ Pro W6"/>
                <a:cs typeface="ヒラギノ角ゴ Pro W6"/>
              </a:rPr>
              <a:t>Sprint 2: </a:t>
            </a:r>
            <a:r>
              <a:rPr lang="ja-JP" altLang="en-US" sz="2500" b="0" kern="0" dirty="0" smtClean="0">
                <a:solidFill>
                  <a:srgbClr val="FFFFFF"/>
                </a:solidFill>
                <a:latin typeface="ヒラギノ角ゴ Pro W6"/>
                <a:ea typeface="ヒラギノ角ゴ Pro W6"/>
                <a:cs typeface="ヒラギノ角ゴ Pro W6"/>
              </a:rPr>
              <a:t>メトリクス</a:t>
            </a:r>
            <a:r>
              <a:rPr lang="ja-JP" altLang="en-US" sz="2500" b="0" kern="0" dirty="0">
                <a:solidFill>
                  <a:srgbClr val="FFFFFF"/>
                </a:solidFill>
                <a:latin typeface="ヒラギノ角ゴ Pro W6"/>
                <a:ea typeface="ヒラギノ角ゴ Pro W6"/>
                <a:cs typeface="ヒラギノ角ゴ Pro W6"/>
              </a:rPr>
              <a:t>案の</a:t>
            </a:r>
            <a:r>
              <a:rPr lang="ja-JP" altLang="en-US" sz="2500" b="0" kern="0" dirty="0" smtClean="0">
                <a:solidFill>
                  <a:srgbClr val="FFFFFF"/>
                </a:solidFill>
                <a:latin typeface="ヒラギノ角ゴ Pro W6"/>
                <a:ea typeface="ヒラギノ角ゴ Pro W6"/>
                <a:cs typeface="ヒラギノ角ゴ Pro W6"/>
              </a:rPr>
              <a:t>検討</a:t>
            </a:r>
            <a:r>
              <a:rPr lang="ja-JP" altLang="en-US" sz="2500" b="0" kern="0" dirty="0" smtClean="0">
                <a:solidFill>
                  <a:srgbClr val="FF0000"/>
                </a:solidFill>
                <a:latin typeface="ヒラギノ角ゴ Pro W6"/>
                <a:ea typeface="ヒラギノ角ゴ Pro W6"/>
                <a:cs typeface="ヒラギノ角ゴ Pro W6"/>
              </a:rPr>
              <a:t>（</a:t>
            </a:r>
            <a:r>
              <a:rPr lang="en-US" altLang="ja-JP" sz="2500" b="0" kern="0" dirty="0" smtClean="0">
                <a:solidFill>
                  <a:srgbClr val="FF0000"/>
                </a:solidFill>
                <a:latin typeface="ヒラギノ角ゴ Pro W6"/>
                <a:ea typeface="ヒラギノ角ゴ Pro W6"/>
                <a:cs typeface="ヒラギノ角ゴ Pro W6"/>
              </a:rPr>
              <a:t>15</a:t>
            </a:r>
            <a:r>
              <a:rPr lang="ja-JP" altLang="en-US" sz="2500" b="0" kern="0" dirty="0" smtClean="0">
                <a:solidFill>
                  <a:srgbClr val="FF0000"/>
                </a:solidFill>
                <a:latin typeface="ヒラギノ角ゴ Pro W6"/>
                <a:ea typeface="ヒラギノ角ゴ Pro W6"/>
                <a:cs typeface="ヒラギノ角ゴ Pro W6"/>
              </a:rPr>
              <a:t>分）</a:t>
            </a:r>
            <a:endParaRPr kumimoji="1" lang="ja-JP" altLang="en-US" sz="2500" b="0" dirty="0">
              <a:solidFill>
                <a:srgbClr val="FF0000"/>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345031192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44C404"/>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b="0" dirty="0" smtClean="0">
                <a:solidFill>
                  <a:schemeClr val="tx1"/>
                </a:solidFill>
                <a:latin typeface="+mn-ea"/>
                <a:ea typeface="+mn-ea"/>
              </a:rPr>
              <a:t>そのメトリクスは、</a:t>
            </a:r>
            <a:r>
              <a:rPr lang="ja-JP" altLang="en-US" dirty="0" smtClean="0">
                <a:solidFill>
                  <a:srgbClr val="BF0000"/>
                </a:solidFill>
                <a:latin typeface="+mn-ea"/>
                <a:ea typeface="+mn-ea"/>
              </a:rPr>
              <a:t>マネージャ・開発者それぞれの</a:t>
            </a:r>
            <a:endParaRPr lang="en-US" altLang="ja-JP" dirty="0" smtClean="0">
              <a:solidFill>
                <a:srgbClr val="BF0000"/>
              </a:solidFill>
              <a:latin typeface="+mn-ea"/>
              <a:ea typeface="+mn-ea"/>
            </a:endParaRPr>
          </a:p>
          <a:p>
            <a:pPr indent="452438" algn="l"/>
            <a:r>
              <a:rPr lang="ja-JP" altLang="en-US" dirty="0" smtClean="0">
                <a:solidFill>
                  <a:srgbClr val="BF0000"/>
                </a:solidFill>
                <a:latin typeface="+mn-ea"/>
                <a:ea typeface="+mn-ea"/>
              </a:rPr>
              <a:t>視点から嬉しいもの</a:t>
            </a:r>
            <a:r>
              <a:rPr lang="ja-JP" altLang="en-US" b="0" dirty="0" smtClean="0">
                <a:solidFill>
                  <a:schemeClr val="tx1"/>
                </a:solidFill>
                <a:latin typeface="+mn-ea"/>
                <a:ea typeface="+mn-ea"/>
              </a:rPr>
              <a:t>になっていますか？</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rgbClr val="000000"/>
                </a:solidFill>
                <a:latin typeface="+mn-ea"/>
                <a:ea typeface="+mn-ea"/>
              </a:rPr>
              <a:t>嬉しくなければ、どうすれば嬉しいものに</a:t>
            </a:r>
            <a:endParaRPr lang="en-US" altLang="ja-JP" b="0" dirty="0" smtClean="0">
              <a:solidFill>
                <a:srgbClr val="000000"/>
              </a:solidFill>
              <a:latin typeface="+mn-ea"/>
              <a:ea typeface="+mn-ea"/>
            </a:endParaRPr>
          </a:p>
          <a:p>
            <a:pPr indent="452438" algn="l"/>
            <a:r>
              <a:rPr lang="ja-JP" altLang="en-US" b="0" dirty="0" smtClean="0">
                <a:solidFill>
                  <a:srgbClr val="000000"/>
                </a:solidFill>
                <a:latin typeface="+mn-ea"/>
                <a:ea typeface="+mn-ea"/>
              </a:rPr>
              <a:t>できますか？</a:t>
            </a:r>
            <a:endParaRPr lang="en-US" altLang="ja-JP" b="0" dirty="0" smtClean="0">
              <a:solidFill>
                <a:srgbClr val="000000"/>
              </a:solidFill>
              <a:latin typeface="+mn-ea"/>
              <a:ea typeface="+mn-ea"/>
            </a:endParaRPr>
          </a:p>
          <a:p>
            <a:pPr marL="457200" indent="-457200" algn="l">
              <a:buFont typeface="Arial"/>
              <a:buChar char="•"/>
            </a:pPr>
            <a:r>
              <a:rPr lang="ja-JP" altLang="en-US" b="0" dirty="0" smtClean="0">
                <a:solidFill>
                  <a:schemeClr val="tx1"/>
                </a:solidFill>
                <a:latin typeface="+mn-ea"/>
                <a:ea typeface="+mn-ea"/>
              </a:rPr>
              <a:t>発表できる形になっていますか？</a:t>
            </a:r>
            <a:endParaRPr lang="en-US" altLang="ja-JP" b="0" dirty="0" smtClean="0">
              <a:solidFill>
                <a:schemeClr val="tx1"/>
              </a:solidFill>
              <a:latin typeface="+mn-ea"/>
              <a:ea typeface="+mn-ea"/>
            </a:endParaRPr>
          </a:p>
        </p:txBody>
      </p:sp>
      <p:sp>
        <p:nvSpPr>
          <p:cNvPr id="2" name="タイトル 1"/>
          <p:cNvSpPr>
            <a:spLocks noGrp="1"/>
          </p:cNvSpPr>
          <p:nvPr>
            <p:ph type="title"/>
          </p:nvPr>
        </p:nvSpPr>
        <p:spPr/>
        <p:txBody>
          <a:bodyPr>
            <a:normAutofit fontScale="90000"/>
          </a:bodyPr>
          <a:lstStyle/>
          <a:p>
            <a:r>
              <a:rPr kumimoji="1" lang="ja-JP" altLang="en-US" b="0" dirty="0" smtClean="0">
                <a:solidFill>
                  <a:srgbClr val="44C404"/>
                </a:solidFill>
                <a:latin typeface="ヒラギノ角ゴ Pro W6"/>
                <a:ea typeface="ヒラギノ角ゴ Pro W6"/>
                <a:cs typeface="ヒラギノ角ゴ Pro W6"/>
              </a:rPr>
              <a:t>ポイント！</a:t>
            </a:r>
            <a:endParaRPr kumimoji="1" lang="ja-JP" altLang="en-US" b="0" dirty="0">
              <a:solidFill>
                <a:srgbClr val="44C404"/>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16751541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44C404"/>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4800" dirty="0" smtClean="0">
                <a:solidFill>
                  <a:srgbClr val="44C404"/>
                </a:solidFill>
                <a:latin typeface="+mn-ea"/>
                <a:ea typeface="+mn-ea"/>
              </a:rPr>
              <a:t>見せてみよう！</a:t>
            </a:r>
            <a:endParaRPr lang="en-US" altLang="ja-JP" sz="4800" dirty="0">
              <a:solidFill>
                <a:srgbClr val="44C404"/>
              </a:solidFill>
              <a:latin typeface="+mn-ea"/>
              <a:ea typeface="+mn-ea"/>
            </a:endParaRPr>
          </a:p>
          <a:p>
            <a:endParaRPr lang="en-US" altLang="ja-JP" sz="480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チームのうち</a:t>
            </a:r>
            <a:r>
              <a:rPr lang="en-US" altLang="ja-JP" b="0" dirty="0" smtClean="0">
                <a:solidFill>
                  <a:schemeClr val="tx1"/>
                </a:solidFill>
                <a:latin typeface="+mn-ea"/>
                <a:ea typeface="+mn-ea"/>
              </a:rPr>
              <a:t>1</a:t>
            </a:r>
            <a:r>
              <a:rPr lang="ja-JP" altLang="en-US" b="0" dirty="0" smtClean="0">
                <a:solidFill>
                  <a:schemeClr val="tx1"/>
                </a:solidFill>
                <a:latin typeface="+mn-ea"/>
                <a:ea typeface="+mn-ea"/>
              </a:rPr>
              <a:t>名は、自分たちの作成したメトリクス案を説明する要員として残ってください。</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他のチームのメンバーは、他チームの説明を聞きに行ってください。</a:t>
            </a:r>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説明を聞いた人は、何をどうすればもっと良くなるか、フィードバックを付箋で渡してあげてください。</a:t>
            </a:r>
            <a:endParaRPr lang="en-US" altLang="ja-JP" b="0" dirty="0" smtClean="0">
              <a:solidFill>
                <a:schemeClr val="tx1"/>
              </a:solidFill>
              <a:latin typeface="+mn-ea"/>
              <a:ea typeface="+mn-ea"/>
            </a:endParaRPr>
          </a:p>
        </p:txBody>
      </p:sp>
      <p:sp>
        <p:nvSpPr>
          <p:cNvPr id="4" name="タイトル 1"/>
          <p:cNvSpPr>
            <a:spLocks noGrp="1"/>
          </p:cNvSpPr>
          <p:nvPr>
            <p:ph type="title"/>
          </p:nvPr>
        </p:nvSpPr>
        <p:spPr>
          <a:xfrm>
            <a:off x="360000" y="332696"/>
            <a:ext cx="8424000" cy="360000"/>
          </a:xfrm>
          <a:solidFill>
            <a:srgbClr val="44C404"/>
          </a:solidFill>
          <a:ln>
            <a:solidFill>
              <a:srgbClr val="44C404"/>
            </a:solidFill>
          </a:ln>
        </p:spPr>
        <p:txBody>
          <a:bodyPr>
            <a:noAutofit/>
          </a:bodyPr>
          <a:lstStyle/>
          <a:p>
            <a:r>
              <a:rPr lang="en-US" altLang="ja-JP" sz="2500" b="0" kern="0" dirty="0" smtClean="0">
                <a:solidFill>
                  <a:srgbClr val="FFFFFF"/>
                </a:solidFill>
                <a:latin typeface="ヒラギノ角ゴ Pro W6"/>
                <a:ea typeface="ヒラギノ角ゴ Pro W6"/>
                <a:cs typeface="ヒラギノ角ゴ Pro W6"/>
              </a:rPr>
              <a:t>Sprint 3: </a:t>
            </a:r>
            <a:r>
              <a:rPr lang="ja-JP" altLang="en-US" sz="2500" b="0" kern="0" dirty="0" smtClean="0">
                <a:solidFill>
                  <a:srgbClr val="FFFFFF"/>
                </a:solidFill>
                <a:latin typeface="ヒラギノ角ゴ Pro W6"/>
                <a:ea typeface="ヒラギノ角ゴ Pro W6"/>
                <a:cs typeface="ヒラギノ角ゴ Pro W6"/>
              </a:rPr>
              <a:t>トレードショー</a:t>
            </a:r>
            <a:r>
              <a:rPr lang="ja-JP" altLang="en-US" sz="2500" b="0" kern="0" dirty="0" smtClean="0">
                <a:solidFill>
                  <a:srgbClr val="FF0000"/>
                </a:solidFill>
                <a:latin typeface="ヒラギノ角ゴ Pro W6"/>
                <a:ea typeface="ヒラギノ角ゴ Pro W6"/>
                <a:cs typeface="ヒラギノ角ゴ Pro W6"/>
              </a:rPr>
              <a:t>（</a:t>
            </a:r>
            <a:r>
              <a:rPr lang="en-US" altLang="ja-JP" sz="2500" b="0" kern="0" dirty="0" smtClean="0">
                <a:solidFill>
                  <a:srgbClr val="FF0000"/>
                </a:solidFill>
                <a:latin typeface="ヒラギノ角ゴ Pro W6"/>
                <a:ea typeface="ヒラギノ角ゴ Pro W6"/>
                <a:cs typeface="ヒラギノ角ゴ Pro W6"/>
              </a:rPr>
              <a:t>5</a:t>
            </a:r>
            <a:r>
              <a:rPr lang="ja-JP" altLang="en-US" sz="2500" b="0" kern="0" dirty="0" smtClean="0">
                <a:solidFill>
                  <a:srgbClr val="FF0000"/>
                </a:solidFill>
                <a:latin typeface="ヒラギノ角ゴ Pro W6"/>
                <a:ea typeface="ヒラギノ角ゴ Pro W6"/>
                <a:cs typeface="ヒラギノ角ゴ Pro W6"/>
              </a:rPr>
              <a:t>分</a:t>
            </a:r>
            <a:r>
              <a:rPr lang="en-US" altLang="ja-JP" sz="2500" b="0" kern="0" dirty="0" smtClean="0">
                <a:solidFill>
                  <a:srgbClr val="FF0000"/>
                </a:solidFill>
                <a:latin typeface="ヒラギノ角ゴ Pro W6"/>
                <a:ea typeface="ヒラギノ角ゴ Pro W6"/>
                <a:cs typeface="ヒラギノ角ゴ Pro W6"/>
              </a:rPr>
              <a:t>×2</a:t>
            </a:r>
            <a:r>
              <a:rPr lang="ja-JP" altLang="en-US" sz="2500" b="0" kern="0" dirty="0" smtClean="0">
                <a:solidFill>
                  <a:srgbClr val="FF0000"/>
                </a:solidFill>
                <a:latin typeface="ヒラギノ角ゴ Pro W6"/>
                <a:ea typeface="ヒラギノ角ゴ Pro W6"/>
                <a:cs typeface="ヒラギノ角ゴ Pro W6"/>
              </a:rPr>
              <a:t>回）</a:t>
            </a:r>
            <a:endParaRPr kumimoji="1" lang="ja-JP" altLang="en-US" sz="2500" b="0" dirty="0">
              <a:solidFill>
                <a:srgbClr val="FF0000"/>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28434315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6000" b="0" dirty="0" smtClean="0">
                <a:solidFill>
                  <a:srgbClr val="7F7F7F"/>
                </a:solidFill>
                <a:latin typeface="ヒラギノ角ゴ Pro W6"/>
                <a:ea typeface="ヒラギノ角ゴ Pro W6"/>
                <a:cs typeface="ヒラギノ角ゴ Pro W6"/>
              </a:rPr>
              <a:t>開発者の進捗報告だと、</a:t>
            </a:r>
            <a:endParaRPr lang="en-US" altLang="ja-JP" sz="6000" b="0" dirty="0" smtClean="0">
              <a:solidFill>
                <a:srgbClr val="7F7F7F"/>
              </a:solidFill>
              <a:latin typeface="ヒラギノ角ゴ Pro W6"/>
              <a:ea typeface="ヒラギノ角ゴ Pro W6"/>
              <a:cs typeface="ヒラギノ角ゴ Pro W6"/>
            </a:endParaRPr>
          </a:p>
          <a:p>
            <a:r>
              <a:rPr lang="ja-JP" altLang="en-US" sz="6000" b="0" dirty="0" smtClean="0">
                <a:solidFill>
                  <a:srgbClr val="7F7F7F"/>
                </a:solidFill>
                <a:latin typeface="ヒラギノ角ゴ Pro W6"/>
                <a:ea typeface="ヒラギノ角ゴ Pro W6"/>
                <a:cs typeface="ヒラギノ角ゴ Pro W6"/>
              </a:rPr>
              <a:t>結局何がどこまで</a:t>
            </a:r>
            <a:endParaRPr lang="en-US" altLang="ja-JP" sz="6000" b="0" dirty="0" smtClean="0">
              <a:solidFill>
                <a:srgbClr val="7F7F7F"/>
              </a:solidFill>
              <a:latin typeface="ヒラギノ角ゴ Pro W6"/>
              <a:ea typeface="ヒラギノ角ゴ Pro W6"/>
              <a:cs typeface="ヒラギノ角ゴ Pro W6"/>
            </a:endParaRPr>
          </a:p>
          <a:p>
            <a:r>
              <a:rPr lang="ja-JP" altLang="en-US" sz="6000" b="0" dirty="0" smtClean="0">
                <a:solidFill>
                  <a:srgbClr val="7F7F7F"/>
                </a:solidFill>
                <a:latin typeface="ヒラギノ角ゴ Pro W6"/>
                <a:ea typeface="ヒラギノ角ゴ Pro W6"/>
                <a:cs typeface="ヒラギノ角ゴ Pro W6"/>
              </a:rPr>
              <a:t>できているのか</a:t>
            </a:r>
            <a:endParaRPr lang="en-US" altLang="ja-JP" sz="6000" b="0" dirty="0" smtClean="0">
              <a:solidFill>
                <a:srgbClr val="7F7F7F"/>
              </a:solidFill>
              <a:latin typeface="ヒラギノ角ゴ Pro W6"/>
              <a:ea typeface="ヒラギノ角ゴ Pro W6"/>
              <a:cs typeface="ヒラギノ角ゴ Pro W6"/>
            </a:endParaRPr>
          </a:p>
          <a:p>
            <a:r>
              <a:rPr lang="ja-JP" altLang="en-US" sz="6000" b="0" dirty="0" smtClean="0">
                <a:solidFill>
                  <a:srgbClr val="FF0000"/>
                </a:solidFill>
                <a:latin typeface="ヒラギノ角ゴ Pro W6"/>
                <a:ea typeface="ヒラギノ角ゴ Pro W6"/>
                <a:cs typeface="ヒラギノ角ゴ Pro W6"/>
              </a:rPr>
              <a:t>分からない</a:t>
            </a:r>
            <a:endParaRPr lang="en-US" altLang="ja-JP" sz="6000" b="0" dirty="0" smtClean="0">
              <a:solidFill>
                <a:srgbClr val="FF0000"/>
              </a:solidFill>
              <a:latin typeface="ヒラギノ角ゴ Pro W6"/>
              <a:ea typeface="ヒラギノ角ゴ Pro W6"/>
              <a:cs typeface="ヒラギノ角ゴ Pro W6"/>
            </a:endParaRPr>
          </a:p>
        </p:txBody>
      </p:sp>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b="0" dirty="0" smtClean="0">
                <a:solidFill>
                  <a:srgbClr val="44C404"/>
                </a:solidFill>
                <a:latin typeface="ヒラギノ角ゴ Pro W6"/>
                <a:ea typeface="ヒラギノ角ゴ Pro W6"/>
                <a:cs typeface="ヒラギノ角ゴ Pro W6"/>
              </a:rPr>
              <a:t>マネージャとして</a:t>
            </a:r>
            <a:endParaRPr kumimoji="1" lang="ja-JP" altLang="en-US" b="0" dirty="0">
              <a:solidFill>
                <a:srgbClr val="44C404"/>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419298391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44C404"/>
                </a:solidFill>
                <a:latin typeface="+mn-ea"/>
                <a:ea typeface="+mn-ea"/>
                <a:cs typeface="ＭＳ 明朝"/>
              </a:rPr>
              <a:t>ちょっと一息</a:t>
            </a:r>
            <a:endParaRPr lang="en-US" altLang="ja-JP" sz="9600" b="0" dirty="0" smtClean="0">
              <a:solidFill>
                <a:srgbClr val="44C404"/>
              </a:solidFill>
              <a:latin typeface="+mn-ea"/>
              <a:ea typeface="+mn-ea"/>
              <a:cs typeface="ＭＳ 明朝"/>
            </a:endParaRPr>
          </a:p>
        </p:txBody>
      </p:sp>
    </p:spTree>
    <p:extLst>
      <p:ext uri="{BB962C8B-B14F-4D97-AF65-F5344CB8AC3E}">
        <p14:creationId xmlns:p14="http://schemas.microsoft.com/office/powerpoint/2010/main" val="48444339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60000" y="252000"/>
            <a:ext cx="8424000" cy="360000"/>
          </a:xfrm>
          <a:solidFill>
            <a:srgbClr val="FFFFFF"/>
          </a:solidFill>
          <a:ln>
            <a:noFill/>
          </a:ln>
        </p:spPr>
        <p:txBody>
          <a:bodyPr>
            <a:normAutofit fontScale="90000"/>
          </a:bodyPr>
          <a:lstStyle/>
          <a:p>
            <a:r>
              <a:rPr lang="ja-JP" altLang="en-US" b="0" dirty="0" smtClean="0">
                <a:solidFill>
                  <a:srgbClr val="44C404"/>
                </a:solidFill>
                <a:latin typeface="ヒラギノ角ゴ Pro W6"/>
                <a:ea typeface="ヒラギノ角ゴ Pro W6"/>
                <a:cs typeface="ヒラギノ角ゴ Pro W6"/>
              </a:rPr>
              <a:t>メトリクス例（</a:t>
            </a:r>
            <a:r>
              <a:rPr lang="en-US" altLang="ja-JP" b="0" dirty="0" smtClean="0">
                <a:solidFill>
                  <a:srgbClr val="44C404"/>
                </a:solidFill>
                <a:latin typeface="ヒラギノ角ゴ Pro W6"/>
                <a:ea typeface="ヒラギノ角ゴ Pro W6"/>
                <a:cs typeface="ヒラギノ角ゴ Pro W6"/>
              </a:rPr>
              <a:t>1</a:t>
            </a:r>
            <a:r>
              <a:rPr lang="ja-JP" altLang="en-US" b="0" dirty="0" smtClean="0">
                <a:solidFill>
                  <a:srgbClr val="44C404"/>
                </a:solidFill>
                <a:latin typeface="ヒラギノ角ゴ Pro W6"/>
                <a:ea typeface="ヒラギノ角ゴ Pro W6"/>
                <a:cs typeface="ヒラギノ角ゴ Pro W6"/>
              </a:rPr>
              <a:t>）</a:t>
            </a:r>
            <a:r>
              <a:rPr lang="en-US" altLang="ja-JP" b="0" dirty="0" smtClean="0">
                <a:solidFill>
                  <a:srgbClr val="44C404"/>
                </a:solidFill>
                <a:latin typeface="ヒラギノ角ゴ Pro W6"/>
                <a:ea typeface="ヒラギノ角ゴ Pro W6"/>
                <a:cs typeface="ヒラギノ角ゴ Pro W6"/>
              </a:rPr>
              <a:t>: F</a:t>
            </a:r>
            <a:r>
              <a:rPr lang="en-US" altLang="ja-JP" b="0" dirty="0" smtClean="0">
                <a:solidFill>
                  <a:srgbClr val="44C404"/>
                </a:solidFill>
                <a:latin typeface="ヒラギノ角ゴ Pro W6"/>
                <a:ea typeface="ヒラギノ角ゴ Pro W6"/>
                <a:cs typeface="ヒラギノ角ゴ Pro W6"/>
              </a:rPr>
              <a:t>rom </a:t>
            </a:r>
            <a:r>
              <a:rPr lang="en-US" altLang="ja-JP" b="0" dirty="0" smtClean="0">
                <a:solidFill>
                  <a:srgbClr val="44C404"/>
                </a:solidFill>
                <a:latin typeface="ヒラギノ角ゴ Pro W6"/>
                <a:ea typeface="ヒラギノ角ゴ Pro W6"/>
                <a:cs typeface="ヒラギノ角ゴ Pro W6"/>
              </a:rPr>
              <a:t>Agile2014</a:t>
            </a:r>
            <a:endParaRPr kumimoji="1" lang="ja-JP" altLang="en-US" b="0" dirty="0">
              <a:solidFill>
                <a:srgbClr val="44C404"/>
              </a:solidFill>
              <a:latin typeface="ヒラギノ角ゴ Pro W6"/>
              <a:ea typeface="ヒラギノ角ゴ Pro W6"/>
              <a:cs typeface="ヒラギノ角ゴ Pro W6"/>
            </a:endParaRPr>
          </a:p>
        </p:txBody>
      </p:sp>
      <p:sp>
        <p:nvSpPr>
          <p:cNvPr id="10" name="タイトル 2"/>
          <p:cNvSpPr txBox="1">
            <a:spLocks/>
          </p:cNvSpPr>
          <p:nvPr/>
        </p:nvSpPr>
        <p:spPr>
          <a:xfrm>
            <a:off x="252000" y="945456"/>
            <a:ext cx="8640000"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400" dirty="0">
                <a:solidFill>
                  <a:srgbClr val="BF0000"/>
                </a:solidFill>
                <a:latin typeface="+mn-lt"/>
                <a:ea typeface="ＭＳ ゴシック"/>
                <a:cs typeface="ＭＳ ゴシック"/>
              </a:rPr>
              <a:t>C</a:t>
            </a:r>
            <a:r>
              <a:rPr lang="en-US" altLang="ja-JP" sz="2400" dirty="0" smtClean="0">
                <a:solidFill>
                  <a:srgbClr val="BF0000"/>
                </a:solidFill>
                <a:latin typeface="+mn-lt"/>
                <a:ea typeface="ＭＳ ゴシック"/>
                <a:cs typeface="ＭＳ ゴシック"/>
              </a:rPr>
              <a:t>umulative Flow Diagram (CFD)</a:t>
            </a:r>
          </a:p>
          <a:p>
            <a:pPr algn="l"/>
            <a:r>
              <a:rPr lang="en-US" altLang="ja-JP" sz="2400" b="0" dirty="0" smtClean="0">
                <a:solidFill>
                  <a:schemeClr val="tx1"/>
                </a:solidFill>
                <a:latin typeface="+mn-lt"/>
                <a:ea typeface="ＭＳ ゴシック"/>
                <a:cs typeface="ＭＳ ゴシック"/>
              </a:rPr>
              <a:t>※</a:t>
            </a:r>
            <a:r>
              <a:rPr lang="ja-JP" altLang="en-US" sz="2400" b="0" dirty="0" smtClean="0">
                <a:solidFill>
                  <a:schemeClr val="tx1"/>
                </a:solidFill>
                <a:latin typeface="+mn-lt"/>
                <a:ea typeface="ＭＳ ゴシック"/>
                <a:cs typeface="ＭＳ ゴシック"/>
              </a:rPr>
              <a:t>複雑なので後述</a:t>
            </a:r>
            <a:endParaRPr lang="en-US" altLang="ja-JP" sz="2400" b="0" dirty="0">
              <a:solidFill>
                <a:schemeClr val="tx1"/>
              </a:solidFill>
              <a:latin typeface="+mn-lt"/>
              <a:ea typeface="ＭＳ ゴシック"/>
              <a:cs typeface="ＭＳ ゴシック"/>
            </a:endParaRPr>
          </a:p>
        </p:txBody>
      </p:sp>
      <p:sp>
        <p:nvSpPr>
          <p:cNvPr id="11" name="タイトル 2"/>
          <p:cNvSpPr txBox="1">
            <a:spLocks/>
          </p:cNvSpPr>
          <p:nvPr/>
        </p:nvSpPr>
        <p:spPr>
          <a:xfrm>
            <a:off x="252000" y="3657270"/>
            <a:ext cx="8640000"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サイクル・タイム</a:t>
            </a:r>
            <a:endParaRPr lang="en-US" altLang="ja-JP" sz="2400" dirty="0" smtClean="0">
              <a:solidFill>
                <a:srgbClr val="BF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チケットが次のフェーズに移動するのに、</a:t>
            </a:r>
            <a:endParaRPr lang="en-US" altLang="ja-JP" sz="2400" b="0" dirty="0" smtClean="0">
              <a:solidFill>
                <a:srgbClr val="00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どれだけ時間がかかっているのか？</a:t>
            </a:r>
            <a:endParaRPr lang="en-US" altLang="ja-JP" sz="2400" b="0" dirty="0">
              <a:solidFill>
                <a:srgbClr val="000000"/>
              </a:solidFill>
              <a:latin typeface="+mn-lt"/>
              <a:ea typeface="ＭＳ ゴシック"/>
              <a:cs typeface="ＭＳ ゴシック"/>
            </a:endParaRPr>
          </a:p>
        </p:txBody>
      </p:sp>
      <p:sp>
        <p:nvSpPr>
          <p:cNvPr id="6" name="タイトル 2"/>
          <p:cNvSpPr txBox="1">
            <a:spLocks/>
          </p:cNvSpPr>
          <p:nvPr/>
        </p:nvSpPr>
        <p:spPr>
          <a:xfrm>
            <a:off x="252000" y="2301363"/>
            <a:ext cx="8640000"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スループット</a:t>
            </a:r>
            <a:endParaRPr lang="en-US" altLang="ja-JP" sz="2400" dirty="0" smtClean="0">
              <a:solidFill>
                <a:srgbClr val="BF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ある一定期間で、どれだけのチケットが終了しているのか？</a:t>
            </a:r>
            <a:endParaRPr lang="en-US" altLang="ja-JP" sz="2400" b="0" dirty="0">
              <a:solidFill>
                <a:srgbClr val="000000"/>
              </a:solidFill>
              <a:latin typeface="+mn-lt"/>
              <a:ea typeface="ＭＳ ゴシック"/>
              <a:cs typeface="ＭＳ ゴシック"/>
            </a:endParaRPr>
          </a:p>
        </p:txBody>
      </p:sp>
      <p:sp>
        <p:nvSpPr>
          <p:cNvPr id="8" name="タイトル 2"/>
          <p:cNvSpPr txBox="1">
            <a:spLocks/>
          </p:cNvSpPr>
          <p:nvPr/>
        </p:nvSpPr>
        <p:spPr>
          <a:xfrm>
            <a:off x="251520" y="5013176"/>
            <a:ext cx="8640000"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リード・タイム</a:t>
            </a:r>
            <a:endParaRPr lang="en-US" altLang="ja-JP" sz="2400" dirty="0" smtClean="0">
              <a:solidFill>
                <a:srgbClr val="BF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チケットが開始してから終了するまで、</a:t>
            </a:r>
            <a:endParaRPr lang="en-US" altLang="ja-JP" sz="2400" b="0" dirty="0" smtClean="0">
              <a:solidFill>
                <a:srgbClr val="00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どれだけ時間がかかっているのか？</a:t>
            </a:r>
            <a:endParaRPr lang="en-US" altLang="ja-JP" sz="2400" b="0" dirty="0">
              <a:solidFill>
                <a:srgbClr val="000000"/>
              </a:solidFill>
              <a:latin typeface="+mn-lt"/>
              <a:ea typeface="ＭＳ ゴシック"/>
              <a:cs typeface="ＭＳ ゴシック"/>
            </a:endParaRPr>
          </a:p>
        </p:txBody>
      </p:sp>
    </p:spTree>
    <p:extLst>
      <p:ext uri="{BB962C8B-B14F-4D97-AF65-F5344CB8AC3E}">
        <p14:creationId xmlns:p14="http://schemas.microsoft.com/office/powerpoint/2010/main" val="37267648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b="0" dirty="0" smtClean="0">
                <a:solidFill>
                  <a:srgbClr val="44C404"/>
                </a:solidFill>
                <a:latin typeface="ヒラギノ角ゴ Pro W6"/>
                <a:ea typeface="ヒラギノ角ゴ Pro W6"/>
                <a:cs typeface="ヒラギノ角ゴ Pro W6"/>
              </a:rPr>
              <a:t>Cumulative Flow Diagram</a:t>
            </a:r>
            <a:r>
              <a:rPr lang="en-US" altLang="ja-JP" b="0" dirty="0">
                <a:solidFill>
                  <a:srgbClr val="44C404"/>
                </a:solidFill>
                <a:latin typeface="ヒラギノ角ゴ Pro W6"/>
                <a:ea typeface="ヒラギノ角ゴ Pro W6"/>
                <a:cs typeface="ヒラギノ角ゴ Pro W6"/>
              </a:rPr>
              <a:t> </a:t>
            </a:r>
            <a:r>
              <a:rPr lang="en-US" altLang="ja-JP" b="0" dirty="0" smtClean="0">
                <a:solidFill>
                  <a:srgbClr val="44C404"/>
                </a:solidFill>
                <a:latin typeface="ヒラギノ角ゴ Pro W6"/>
                <a:ea typeface="ヒラギノ角ゴ Pro W6"/>
                <a:cs typeface="ヒラギノ角ゴ Pro W6"/>
              </a:rPr>
              <a:t>(CFD)</a:t>
            </a:r>
            <a:endParaRPr kumimoji="1" lang="ja-JP" altLang="en-US" b="0" dirty="0">
              <a:solidFill>
                <a:srgbClr val="44C404"/>
              </a:solidFill>
              <a:latin typeface="ヒラギノ角ゴ Pro W6"/>
              <a:ea typeface="ヒラギノ角ゴ Pro W6"/>
              <a:cs typeface="ヒラギノ角ゴ Pro W6"/>
            </a:endParaRPr>
          </a:p>
        </p:txBody>
      </p:sp>
      <p:pic>
        <p:nvPicPr>
          <p:cNvPr id="3" name="図 2" descr="CFD_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5079"/>
            <a:ext cx="9144000" cy="3987843"/>
          </a:xfrm>
          <a:prstGeom prst="rect">
            <a:avLst/>
          </a:prstGeom>
        </p:spPr>
      </p:pic>
    </p:spTree>
    <p:extLst>
      <p:ext uri="{BB962C8B-B14F-4D97-AF65-F5344CB8AC3E}">
        <p14:creationId xmlns:p14="http://schemas.microsoft.com/office/powerpoint/2010/main" val="142997700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a:spLocks noGrp="1"/>
          </p:cNvSpPr>
          <p:nvPr>
            <p:ph type="title"/>
          </p:nvPr>
        </p:nvSpPr>
        <p:spPr>
          <a:xfrm>
            <a:off x="360000" y="252000"/>
            <a:ext cx="8424000" cy="360000"/>
          </a:xfrm>
          <a:noFill/>
          <a:ln>
            <a:noFill/>
          </a:ln>
        </p:spPr>
        <p:txBody>
          <a:bodyPr>
            <a:normAutofit fontScale="90000"/>
          </a:bodyPr>
          <a:lstStyle/>
          <a:p>
            <a:r>
              <a:rPr lang="ja-JP" altLang="en-US" b="0" dirty="0" smtClean="0">
                <a:solidFill>
                  <a:srgbClr val="44C404"/>
                </a:solidFill>
                <a:latin typeface="ヒラギノ角ゴ Pro W6"/>
                <a:ea typeface="ヒラギノ角ゴ Pro W6"/>
                <a:cs typeface="ヒラギノ角ゴ Pro W6"/>
              </a:rPr>
              <a:t>見方</a:t>
            </a:r>
            <a:endParaRPr kumimoji="1" lang="ja-JP" altLang="en-US" b="0" dirty="0">
              <a:solidFill>
                <a:srgbClr val="44C404"/>
              </a:solidFill>
              <a:latin typeface="ヒラギノ角ゴ Pro W6"/>
              <a:ea typeface="ヒラギノ角ゴ Pro W6"/>
              <a:cs typeface="ヒラギノ角ゴ Pro W6"/>
            </a:endParaRPr>
          </a:p>
        </p:txBody>
      </p:sp>
      <p:pic>
        <p:nvPicPr>
          <p:cNvPr id="4" name="図 3" descr="CFD_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8973"/>
            <a:ext cx="9144000" cy="3980055"/>
          </a:xfrm>
          <a:prstGeom prst="rect">
            <a:avLst/>
          </a:prstGeom>
        </p:spPr>
      </p:pic>
    </p:spTree>
    <p:extLst>
      <p:ext uri="{BB962C8B-B14F-4D97-AF65-F5344CB8AC3E}">
        <p14:creationId xmlns:p14="http://schemas.microsoft.com/office/powerpoint/2010/main" val="38862648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60000" y="252000"/>
            <a:ext cx="8424000" cy="360000"/>
          </a:xfrm>
          <a:solidFill>
            <a:srgbClr val="FFFFFF"/>
          </a:solidFill>
          <a:ln>
            <a:noFill/>
          </a:ln>
        </p:spPr>
        <p:txBody>
          <a:bodyPr>
            <a:normAutofit fontScale="90000"/>
          </a:bodyPr>
          <a:lstStyle/>
          <a:p>
            <a:r>
              <a:rPr lang="ja-JP" altLang="en-US" b="0" dirty="0" smtClean="0">
                <a:solidFill>
                  <a:srgbClr val="44C404"/>
                </a:solidFill>
                <a:latin typeface="ヒラギノ角ゴ Pro W6"/>
                <a:ea typeface="ヒラギノ角ゴ Pro W6"/>
                <a:cs typeface="ヒラギノ角ゴ Pro W6"/>
              </a:rPr>
              <a:t>メトリクスのポイント</a:t>
            </a:r>
            <a:endParaRPr kumimoji="1" lang="ja-JP" altLang="en-US" b="0" dirty="0">
              <a:solidFill>
                <a:srgbClr val="44C404"/>
              </a:solidFill>
              <a:latin typeface="ヒラギノ角ゴ Pro W6"/>
              <a:ea typeface="ヒラギノ角ゴ Pro W6"/>
              <a:cs typeface="ヒラギノ角ゴ Pro W6"/>
            </a:endParaRPr>
          </a:p>
        </p:txBody>
      </p:sp>
      <p:sp>
        <p:nvSpPr>
          <p:cNvPr id="10" name="タイトル 2"/>
          <p:cNvSpPr txBox="1">
            <a:spLocks/>
          </p:cNvSpPr>
          <p:nvPr/>
        </p:nvSpPr>
        <p:spPr>
          <a:xfrm>
            <a:off x="252000" y="945456"/>
            <a:ext cx="8640000"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a:solidFill>
                  <a:srgbClr val="BF0000"/>
                </a:solidFill>
                <a:ea typeface="ＭＳ ゴシック"/>
                <a:cs typeface="ＭＳ ゴシック"/>
              </a:rPr>
              <a:t>考えることのプラスになる情報を</a:t>
            </a:r>
            <a:r>
              <a:rPr lang="ja-JP" altLang="en-US" sz="2400" dirty="0" smtClean="0">
                <a:solidFill>
                  <a:srgbClr val="BF0000"/>
                </a:solidFill>
                <a:ea typeface="ＭＳ ゴシック"/>
                <a:cs typeface="ＭＳ ゴシック"/>
              </a:rPr>
              <a:t>見つけよう</a:t>
            </a:r>
            <a:endParaRPr lang="en-US" altLang="ja-JP" sz="2400" dirty="0">
              <a:solidFill>
                <a:srgbClr val="BF0000"/>
              </a:solidFill>
              <a:ea typeface="ＭＳ ゴシック"/>
              <a:cs typeface="ＭＳ ゴシック"/>
            </a:endParaRPr>
          </a:p>
          <a:p>
            <a:pPr marL="342900" indent="-342900" algn="l">
              <a:buFont typeface="Arial"/>
              <a:buChar char="•"/>
            </a:pPr>
            <a:r>
              <a:rPr lang="ja-JP" altLang="en-US" sz="2400" b="0" dirty="0" smtClean="0">
                <a:solidFill>
                  <a:schemeClr val="tx1"/>
                </a:solidFill>
                <a:latin typeface="+mn-lt"/>
                <a:ea typeface="ＭＳ ゴシック"/>
                <a:cs typeface="ＭＳ ゴシック"/>
              </a:rPr>
              <a:t>現状の問題はどこにあるのか？</a:t>
            </a:r>
            <a:endParaRPr lang="en-US" altLang="ja-JP" sz="2400" b="0" dirty="0" smtClean="0">
              <a:solidFill>
                <a:schemeClr val="tx1"/>
              </a:solidFill>
              <a:latin typeface="+mn-lt"/>
              <a:ea typeface="ＭＳ ゴシック"/>
              <a:cs typeface="ＭＳ ゴシック"/>
            </a:endParaRPr>
          </a:p>
          <a:p>
            <a:pPr marL="342900" indent="-342900" algn="l">
              <a:buFont typeface="Arial"/>
              <a:buChar char="•"/>
            </a:pPr>
            <a:r>
              <a:rPr lang="ja-JP" altLang="en-US" sz="2400" b="0" dirty="0" smtClean="0">
                <a:solidFill>
                  <a:schemeClr val="tx1"/>
                </a:solidFill>
                <a:latin typeface="+mn-lt"/>
                <a:ea typeface="ＭＳ ゴシック"/>
                <a:cs typeface="ＭＳ ゴシック"/>
              </a:rPr>
              <a:t>改善施策の成果はどうだったか？</a:t>
            </a:r>
          </a:p>
        </p:txBody>
      </p:sp>
      <p:sp>
        <p:nvSpPr>
          <p:cNvPr id="11" name="タイトル 2"/>
          <p:cNvSpPr txBox="1">
            <a:spLocks/>
          </p:cNvSpPr>
          <p:nvPr/>
        </p:nvSpPr>
        <p:spPr>
          <a:xfrm>
            <a:off x="252000" y="3657270"/>
            <a:ext cx="8640000"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適切なものがなければ創ろう</a:t>
            </a:r>
            <a:endParaRPr lang="en-US" altLang="ja-JP" sz="2400" dirty="0" smtClean="0">
              <a:solidFill>
                <a:srgbClr val="BF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創ってはいけないとは、誰も言っていない。</a:t>
            </a:r>
            <a:endParaRPr lang="en-US" altLang="ja-JP" sz="2400" b="0" dirty="0" smtClean="0">
              <a:solidFill>
                <a:srgbClr val="000000"/>
              </a:solidFill>
              <a:latin typeface="+mn-lt"/>
              <a:ea typeface="ＭＳ ゴシック"/>
              <a:cs typeface="ＭＳ ゴシック"/>
            </a:endParaRPr>
          </a:p>
          <a:p>
            <a:pPr algn="l"/>
            <a:r>
              <a:rPr lang="en-US" altLang="ja-JP" sz="2400" b="0" dirty="0" smtClean="0">
                <a:solidFill>
                  <a:srgbClr val="000000"/>
                </a:solidFill>
                <a:latin typeface="+mn-lt"/>
                <a:ea typeface="ＭＳ ゴシック"/>
                <a:cs typeface="ＭＳ ゴシック"/>
              </a:rPr>
              <a:t>→</a:t>
            </a:r>
            <a:r>
              <a:rPr lang="ja-JP" altLang="en-US" sz="2400" b="0" dirty="0" smtClean="0">
                <a:solidFill>
                  <a:srgbClr val="000000"/>
                </a:solidFill>
                <a:latin typeface="+mn-lt"/>
                <a:ea typeface="ＭＳ ゴシック"/>
                <a:cs typeface="ＭＳ ゴシック"/>
              </a:rPr>
              <a:t>創っても良いということ！</a:t>
            </a:r>
            <a:endParaRPr lang="en-US" altLang="ja-JP" sz="2400" b="0" dirty="0" smtClean="0">
              <a:solidFill>
                <a:srgbClr val="000000"/>
              </a:solidFill>
              <a:latin typeface="+mn-lt"/>
              <a:ea typeface="ＭＳ ゴシック"/>
              <a:cs typeface="ＭＳ ゴシック"/>
            </a:endParaRPr>
          </a:p>
        </p:txBody>
      </p:sp>
      <p:sp>
        <p:nvSpPr>
          <p:cNvPr id="6" name="タイトル 2"/>
          <p:cNvSpPr txBox="1">
            <a:spLocks/>
          </p:cNvSpPr>
          <p:nvPr/>
        </p:nvSpPr>
        <p:spPr>
          <a:xfrm>
            <a:off x="252000" y="2301363"/>
            <a:ext cx="8640000"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数値の変化に意味を見い出そう</a:t>
            </a:r>
            <a:endParaRPr lang="en-US" altLang="ja-JP" sz="2400" dirty="0" smtClean="0">
              <a:solidFill>
                <a:srgbClr val="BF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変化が見える情報であれば、役に立ちうるということ。</a:t>
            </a:r>
            <a:endParaRPr lang="en-US" altLang="ja-JP" sz="2400" b="0" dirty="0" smtClean="0">
              <a:solidFill>
                <a:srgbClr val="000000"/>
              </a:solidFill>
              <a:latin typeface="+mn-lt"/>
              <a:ea typeface="ＭＳ ゴシック"/>
              <a:cs typeface="ＭＳ ゴシック"/>
            </a:endParaRPr>
          </a:p>
        </p:txBody>
      </p:sp>
      <p:sp>
        <p:nvSpPr>
          <p:cNvPr id="8" name="タイトル 2"/>
          <p:cNvSpPr txBox="1">
            <a:spLocks/>
          </p:cNvSpPr>
          <p:nvPr/>
        </p:nvSpPr>
        <p:spPr>
          <a:xfrm>
            <a:off x="251520" y="5013176"/>
            <a:ext cx="8640000"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コミュニケーションの手段として使おう</a:t>
            </a:r>
          </a:p>
          <a:p>
            <a:pPr algn="l"/>
            <a:r>
              <a:rPr lang="ja-JP" altLang="en-US" sz="2400" b="0" dirty="0" smtClean="0">
                <a:solidFill>
                  <a:srgbClr val="000000"/>
                </a:solidFill>
                <a:latin typeface="+mn-lt"/>
                <a:ea typeface="ＭＳ ゴシック"/>
                <a:cs typeface="ＭＳ ゴシック"/>
              </a:rPr>
              <a:t>話すのに使い易いものとなっているか？</a:t>
            </a:r>
            <a:endParaRPr lang="en-US" altLang="ja-JP" sz="2400" b="0" dirty="0" smtClean="0">
              <a:solidFill>
                <a:srgbClr val="000000"/>
              </a:solidFill>
              <a:latin typeface="+mn-lt"/>
              <a:ea typeface="ＭＳ ゴシック"/>
              <a:cs typeface="ＭＳ ゴシック"/>
            </a:endParaRPr>
          </a:p>
        </p:txBody>
      </p:sp>
    </p:spTree>
    <p:extLst>
      <p:ext uri="{BB962C8B-B14F-4D97-AF65-F5344CB8AC3E}">
        <p14:creationId xmlns:p14="http://schemas.microsoft.com/office/powerpoint/2010/main" val="42850272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44C404"/>
                </a:solidFill>
                <a:latin typeface="+mn-ea"/>
                <a:ea typeface="+mn-ea"/>
                <a:cs typeface="ＭＳ 明朝"/>
              </a:rPr>
              <a:t>仮説を</a:t>
            </a:r>
            <a:endParaRPr lang="en-US" altLang="ja-JP" sz="9600" b="0" dirty="0" smtClean="0">
              <a:solidFill>
                <a:srgbClr val="44C404"/>
              </a:solidFill>
              <a:latin typeface="+mn-ea"/>
              <a:ea typeface="+mn-ea"/>
              <a:cs typeface="ＭＳ 明朝"/>
            </a:endParaRPr>
          </a:p>
          <a:p>
            <a:r>
              <a:rPr lang="ja-JP" altLang="en-US" sz="9600" b="0" dirty="0" smtClean="0">
                <a:solidFill>
                  <a:srgbClr val="44C404"/>
                </a:solidFill>
                <a:latin typeface="+mn-ea"/>
                <a:ea typeface="+mn-ea"/>
                <a:cs typeface="ＭＳ 明朝"/>
              </a:rPr>
              <a:t>いかに</a:t>
            </a:r>
            <a:endParaRPr lang="en-US" altLang="ja-JP" sz="9600" b="0" dirty="0" smtClean="0">
              <a:solidFill>
                <a:srgbClr val="44C404"/>
              </a:solidFill>
              <a:latin typeface="+mn-ea"/>
              <a:ea typeface="+mn-ea"/>
              <a:cs typeface="ＭＳ 明朝"/>
            </a:endParaRPr>
          </a:p>
          <a:p>
            <a:r>
              <a:rPr lang="ja-JP" altLang="en-US" sz="9600" b="0" dirty="0" smtClean="0">
                <a:solidFill>
                  <a:srgbClr val="44C404"/>
                </a:solidFill>
                <a:latin typeface="+mn-ea"/>
                <a:ea typeface="+mn-ea"/>
                <a:cs typeface="ＭＳ 明朝"/>
              </a:rPr>
              <a:t>設定できるか？</a:t>
            </a:r>
            <a:endParaRPr lang="en-US" altLang="ja-JP" sz="9600" b="0" dirty="0" smtClean="0">
              <a:solidFill>
                <a:srgbClr val="44C404"/>
              </a:solidFill>
              <a:latin typeface="+mn-ea"/>
              <a:ea typeface="+mn-ea"/>
              <a:cs typeface="ＭＳ 明朝"/>
            </a:endParaRPr>
          </a:p>
        </p:txBody>
      </p:sp>
      <p:sp>
        <p:nvSpPr>
          <p:cNvPr id="4" name="タイトル 1"/>
          <p:cNvSpPr>
            <a:spLocks noGrp="1"/>
          </p:cNvSpPr>
          <p:nvPr>
            <p:ph type="title"/>
          </p:nvPr>
        </p:nvSpPr>
        <p:spPr>
          <a:xfrm>
            <a:off x="360000" y="252000"/>
            <a:ext cx="8424000" cy="360000"/>
          </a:xfrm>
          <a:solidFill>
            <a:srgbClr val="FFFFFF"/>
          </a:solidFill>
          <a:ln>
            <a:noFill/>
          </a:ln>
        </p:spPr>
        <p:txBody>
          <a:bodyPr>
            <a:normAutofit fontScale="90000"/>
          </a:bodyPr>
          <a:lstStyle/>
          <a:p>
            <a:r>
              <a:rPr lang="ja-JP" altLang="en-US" b="0" dirty="0" smtClean="0">
                <a:solidFill>
                  <a:srgbClr val="44C404"/>
                </a:solidFill>
                <a:latin typeface="ヒラギノ角ゴ Pro W6"/>
                <a:ea typeface="ヒラギノ角ゴ Pro W6"/>
                <a:cs typeface="ヒラギノ角ゴ Pro W6"/>
              </a:rPr>
              <a:t>メトリクスのポイント</a:t>
            </a:r>
            <a:endParaRPr kumimoji="1" lang="ja-JP" altLang="en-US" b="0" dirty="0">
              <a:solidFill>
                <a:srgbClr val="44C404"/>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16178975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44C404"/>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b="0" dirty="0" smtClean="0">
                <a:solidFill>
                  <a:schemeClr val="tx1"/>
                </a:solidFill>
                <a:latin typeface="+mn-ea"/>
                <a:ea typeface="+mn-ea"/>
              </a:rPr>
              <a:t>以下の情報をもとに、メトリクスを</a:t>
            </a:r>
            <a:r>
              <a:rPr lang="ja-JP" altLang="en-US" dirty="0" smtClean="0">
                <a:solidFill>
                  <a:srgbClr val="BF0000"/>
                </a:solidFill>
                <a:latin typeface="+mn-ea"/>
                <a:ea typeface="+mn-ea"/>
              </a:rPr>
              <a:t>洗練</a:t>
            </a:r>
            <a:r>
              <a:rPr lang="ja-JP" altLang="en-US" b="0" dirty="0" smtClean="0">
                <a:solidFill>
                  <a:schemeClr val="tx1"/>
                </a:solidFill>
                <a:latin typeface="+mn-ea"/>
                <a:ea typeface="+mn-ea"/>
              </a:rPr>
              <a:t>しましょう。</a:t>
            </a:r>
            <a:endParaRPr lang="en-US" altLang="ja-JP" b="0" dirty="0" smtClean="0">
              <a:solidFill>
                <a:schemeClr val="tx1"/>
              </a:solidFill>
              <a:latin typeface="+mn-ea"/>
              <a:ea typeface="+mn-ea"/>
            </a:endParaRPr>
          </a:p>
          <a:p>
            <a:pPr marL="914400" lvl="1" indent="-457200">
              <a:buFont typeface="Arial"/>
              <a:buChar char="•"/>
            </a:pPr>
            <a:r>
              <a:rPr lang="ja-JP" altLang="en-US" sz="2800" b="0" dirty="0" smtClean="0">
                <a:solidFill>
                  <a:schemeClr val="tx1"/>
                </a:solidFill>
                <a:latin typeface="+mn-ea"/>
              </a:rPr>
              <a:t>トレードショーで他チームのメンバーから得たフィードバック</a:t>
            </a:r>
            <a:endParaRPr lang="en-US" altLang="ja-JP" sz="2800" b="0" dirty="0" smtClean="0">
              <a:solidFill>
                <a:schemeClr val="tx1"/>
              </a:solidFill>
              <a:latin typeface="+mn-ea"/>
            </a:endParaRPr>
          </a:p>
          <a:p>
            <a:pPr marL="914400" lvl="1" indent="-457200">
              <a:buFont typeface="Arial"/>
              <a:buChar char="•"/>
            </a:pPr>
            <a:r>
              <a:rPr lang="ja-JP" altLang="en-US" sz="2800" b="0" dirty="0" smtClean="0">
                <a:solidFill>
                  <a:schemeClr val="tx1"/>
                </a:solidFill>
                <a:latin typeface="+mn-ea"/>
              </a:rPr>
              <a:t>トレードショーで他チームから「盗んで」来た情報</a:t>
            </a:r>
            <a:endParaRPr lang="en-US" altLang="ja-JP" sz="2800" b="0" dirty="0" smtClean="0">
              <a:solidFill>
                <a:schemeClr val="tx1"/>
              </a:solidFill>
              <a:latin typeface="+mn-ea"/>
            </a:endParaRPr>
          </a:p>
          <a:p>
            <a:pPr marL="914400" lvl="1" indent="-457200">
              <a:buFont typeface="Arial"/>
              <a:buChar char="•"/>
            </a:pPr>
            <a:r>
              <a:rPr lang="ja-JP" altLang="en-US" sz="2800" b="0" dirty="0" smtClean="0">
                <a:solidFill>
                  <a:schemeClr val="tx1"/>
                </a:solidFill>
                <a:latin typeface="+mn-ea"/>
              </a:rPr>
              <a:t>追加説明を受けての「気付き」</a:t>
            </a:r>
            <a:endParaRPr lang="en-US" altLang="ja-JP" sz="2800" b="0" dirty="0" smtClean="0">
              <a:solidFill>
                <a:schemeClr val="tx1"/>
              </a:solidFill>
              <a:latin typeface="+mn-ea"/>
            </a:endParaRPr>
          </a:p>
          <a:p>
            <a:pPr algn="l"/>
            <a:endParaRPr lang="en-US" altLang="ja-JP" b="0" dirty="0" smtClean="0">
              <a:solidFill>
                <a:schemeClr val="tx1"/>
              </a:solidFill>
              <a:latin typeface="+mn-ea"/>
              <a:ea typeface="+mn-ea"/>
            </a:endParaRPr>
          </a:p>
          <a:p>
            <a:pPr marL="457200" indent="-457200" algn="l">
              <a:buFont typeface="Arial"/>
              <a:buChar char="•"/>
            </a:pPr>
            <a:r>
              <a:rPr lang="ja-JP" altLang="en-US" b="0" dirty="0" smtClean="0">
                <a:solidFill>
                  <a:schemeClr val="tx1"/>
                </a:solidFill>
                <a:latin typeface="+mn-ea"/>
                <a:ea typeface="+mn-ea"/>
              </a:rPr>
              <a:t>併せて、</a:t>
            </a:r>
            <a:r>
              <a:rPr lang="ja-JP" altLang="en-US" dirty="0" smtClean="0">
                <a:solidFill>
                  <a:srgbClr val="BF0000"/>
                </a:solidFill>
                <a:latin typeface="+mn-ea"/>
                <a:ea typeface="+mn-ea"/>
              </a:rPr>
              <a:t>具体的な算出方法</a:t>
            </a:r>
            <a:r>
              <a:rPr lang="ja-JP" altLang="en-US" b="0" dirty="0" smtClean="0">
                <a:solidFill>
                  <a:schemeClr val="tx1"/>
                </a:solidFill>
                <a:latin typeface="+mn-ea"/>
                <a:ea typeface="+mn-ea"/>
              </a:rPr>
              <a:t>についても突き詰めて</a:t>
            </a:r>
            <a:endParaRPr lang="en-US" altLang="ja-JP" b="0" dirty="0" smtClean="0">
              <a:solidFill>
                <a:schemeClr val="tx1"/>
              </a:solidFill>
              <a:latin typeface="+mn-ea"/>
              <a:ea typeface="+mn-ea"/>
            </a:endParaRPr>
          </a:p>
          <a:p>
            <a:pPr indent="452438" algn="l"/>
            <a:r>
              <a:rPr lang="ja-JP" altLang="en-US" b="0" dirty="0" smtClean="0">
                <a:solidFill>
                  <a:schemeClr val="tx1"/>
                </a:solidFill>
                <a:latin typeface="+mn-ea"/>
                <a:ea typeface="+mn-ea"/>
              </a:rPr>
              <a:t>みましょう。</a:t>
            </a:r>
            <a:endParaRPr lang="en-US" altLang="ja-JP" b="0" dirty="0" smtClean="0">
              <a:solidFill>
                <a:schemeClr val="tx1"/>
              </a:solidFill>
              <a:latin typeface="+mn-ea"/>
              <a:ea typeface="+mn-ea"/>
            </a:endParaRPr>
          </a:p>
        </p:txBody>
      </p:sp>
      <p:sp>
        <p:nvSpPr>
          <p:cNvPr id="4" name="タイトル 1"/>
          <p:cNvSpPr>
            <a:spLocks noGrp="1"/>
          </p:cNvSpPr>
          <p:nvPr>
            <p:ph type="title"/>
          </p:nvPr>
        </p:nvSpPr>
        <p:spPr>
          <a:xfrm>
            <a:off x="360000" y="332696"/>
            <a:ext cx="8424000" cy="360000"/>
          </a:xfrm>
          <a:solidFill>
            <a:srgbClr val="44C404"/>
          </a:solidFill>
          <a:ln>
            <a:solidFill>
              <a:srgbClr val="44C404"/>
            </a:solidFill>
          </a:ln>
        </p:spPr>
        <p:txBody>
          <a:bodyPr>
            <a:noAutofit/>
          </a:bodyPr>
          <a:lstStyle/>
          <a:p>
            <a:r>
              <a:rPr lang="en-US" altLang="ja-JP" sz="2500" b="0" kern="0" dirty="0">
                <a:solidFill>
                  <a:srgbClr val="FFFFFF"/>
                </a:solidFill>
                <a:latin typeface="ヒラギノ角ゴ Pro W6"/>
                <a:ea typeface="ヒラギノ角ゴ Pro W6"/>
                <a:cs typeface="ヒラギノ角ゴ Pro W6"/>
              </a:rPr>
              <a:t>Sprint 4: </a:t>
            </a:r>
            <a:r>
              <a:rPr lang="ja-JP" altLang="en-US" sz="2500" b="0" kern="0" dirty="0">
                <a:solidFill>
                  <a:srgbClr val="FFFFFF"/>
                </a:solidFill>
                <a:latin typeface="ヒラギノ角ゴ Pro W6"/>
                <a:ea typeface="ヒラギノ角ゴ Pro W6"/>
                <a:cs typeface="ヒラギノ角ゴ Pro W6"/>
              </a:rPr>
              <a:t>改善（検査と適応</a:t>
            </a:r>
            <a:r>
              <a:rPr lang="ja-JP" altLang="en-US" sz="2500" b="0" kern="0" dirty="0" smtClean="0">
                <a:solidFill>
                  <a:srgbClr val="FFFFFF"/>
                </a:solidFill>
                <a:latin typeface="ヒラギノ角ゴ Pro W6"/>
                <a:ea typeface="ヒラギノ角ゴ Pro W6"/>
                <a:cs typeface="ヒラギノ角ゴ Pro W6"/>
              </a:rPr>
              <a:t>）</a:t>
            </a:r>
            <a:r>
              <a:rPr lang="ja-JP" altLang="en-US" sz="2500" b="0" kern="0" dirty="0" smtClean="0">
                <a:solidFill>
                  <a:srgbClr val="FF0000"/>
                </a:solidFill>
                <a:latin typeface="ヒラギノ角ゴ Pro W6"/>
                <a:ea typeface="ヒラギノ角ゴ Pro W6"/>
                <a:cs typeface="ヒラギノ角ゴ Pro W6"/>
              </a:rPr>
              <a:t>（</a:t>
            </a:r>
            <a:r>
              <a:rPr lang="en-US" altLang="ja-JP" sz="2500" b="0" kern="0" dirty="0" smtClean="0">
                <a:solidFill>
                  <a:srgbClr val="FF0000"/>
                </a:solidFill>
                <a:latin typeface="ヒラギノ角ゴ Pro W6"/>
                <a:ea typeface="ヒラギノ角ゴ Pro W6"/>
                <a:cs typeface="ヒラギノ角ゴ Pro W6"/>
              </a:rPr>
              <a:t>20</a:t>
            </a:r>
            <a:r>
              <a:rPr lang="ja-JP" altLang="en-US" sz="2500" b="0" kern="0" dirty="0" smtClean="0">
                <a:solidFill>
                  <a:srgbClr val="FF0000"/>
                </a:solidFill>
                <a:latin typeface="ヒラギノ角ゴ Pro W6"/>
                <a:ea typeface="ヒラギノ角ゴ Pro W6"/>
                <a:cs typeface="ヒラギノ角ゴ Pro W6"/>
              </a:rPr>
              <a:t>分）</a:t>
            </a:r>
            <a:endParaRPr kumimoji="1" lang="ja-JP" altLang="en-US" sz="2500" b="0" dirty="0">
              <a:solidFill>
                <a:srgbClr val="FF0000"/>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212162088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44C404"/>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b="0" dirty="0" smtClean="0">
                <a:solidFill>
                  <a:srgbClr val="BF0000"/>
                </a:solidFill>
                <a:latin typeface="+mn-ea"/>
                <a:ea typeface="+mn-ea"/>
              </a:rPr>
              <a:t>時間があれば。</a:t>
            </a:r>
            <a:endParaRPr lang="en-US" altLang="ja-JP" b="0" dirty="0" smtClean="0">
              <a:solidFill>
                <a:srgbClr val="BF0000"/>
              </a:solidFill>
              <a:latin typeface="+mn-ea"/>
              <a:ea typeface="+mn-ea"/>
            </a:endParaRPr>
          </a:p>
        </p:txBody>
      </p:sp>
      <p:sp>
        <p:nvSpPr>
          <p:cNvPr id="4" name="タイトル 1"/>
          <p:cNvSpPr>
            <a:spLocks noGrp="1"/>
          </p:cNvSpPr>
          <p:nvPr>
            <p:ph type="title"/>
          </p:nvPr>
        </p:nvSpPr>
        <p:spPr>
          <a:xfrm>
            <a:off x="360000" y="332696"/>
            <a:ext cx="8424000" cy="360000"/>
          </a:xfrm>
          <a:solidFill>
            <a:srgbClr val="44C404"/>
          </a:solidFill>
          <a:ln>
            <a:solidFill>
              <a:srgbClr val="44C404"/>
            </a:solidFill>
          </a:ln>
        </p:spPr>
        <p:txBody>
          <a:bodyPr>
            <a:noAutofit/>
          </a:bodyPr>
          <a:lstStyle/>
          <a:p>
            <a:r>
              <a:rPr lang="en-US" altLang="ja-JP" sz="2500" b="0" kern="0" dirty="0">
                <a:solidFill>
                  <a:srgbClr val="FFFFFF"/>
                </a:solidFill>
                <a:latin typeface="ヒラギノ角ゴ Pro W6"/>
                <a:ea typeface="ヒラギノ角ゴ Pro W6"/>
                <a:cs typeface="ヒラギノ角ゴ Pro W6"/>
              </a:rPr>
              <a:t>Sprint </a:t>
            </a:r>
            <a:r>
              <a:rPr lang="en-US" altLang="ja-JP" sz="2500" b="0" kern="0" dirty="0" smtClean="0">
                <a:solidFill>
                  <a:srgbClr val="FFFFFF"/>
                </a:solidFill>
                <a:latin typeface="ヒラギノ角ゴ Pro W6"/>
                <a:ea typeface="ヒラギノ角ゴ Pro W6"/>
                <a:cs typeface="ヒラギノ角ゴ Pro W6"/>
              </a:rPr>
              <a:t>5: </a:t>
            </a:r>
            <a:r>
              <a:rPr lang="ja-JP" altLang="en-US" sz="2500" b="0" kern="0" dirty="0" smtClean="0">
                <a:solidFill>
                  <a:srgbClr val="FFFFFF"/>
                </a:solidFill>
                <a:latin typeface="ヒラギノ角ゴ Pro W6"/>
                <a:ea typeface="ヒラギノ角ゴ Pro W6"/>
                <a:cs typeface="ヒラギノ角ゴ Pro W6"/>
              </a:rPr>
              <a:t>はっぴょう</a:t>
            </a:r>
            <a:r>
              <a:rPr lang="ja-JP" altLang="en-US" sz="2500" b="0" kern="0" dirty="0" smtClean="0">
                <a:solidFill>
                  <a:srgbClr val="FFFFFF"/>
                </a:solidFill>
                <a:latin typeface="ヒラギノ角ゴ Pro W6"/>
                <a:ea typeface="ヒラギノ角ゴ Pro W6"/>
                <a:cs typeface="ヒラギノ角ゴ Pro W6"/>
              </a:rPr>
              <a:t>！</a:t>
            </a:r>
            <a:r>
              <a:rPr lang="ja-JP" altLang="en-US" sz="2500" b="0" kern="0" dirty="0" smtClean="0">
                <a:solidFill>
                  <a:srgbClr val="FF0000"/>
                </a:solidFill>
                <a:latin typeface="ヒラギノ角ゴ Pro W6"/>
                <a:ea typeface="ヒラギノ角ゴ Pro W6"/>
                <a:cs typeface="ヒラギノ角ゴ Pro W6"/>
              </a:rPr>
              <a:t>（</a:t>
            </a:r>
            <a:r>
              <a:rPr lang="en-US" altLang="ja-JP" sz="2500" b="0" kern="0" dirty="0" smtClean="0">
                <a:solidFill>
                  <a:srgbClr val="FF0000"/>
                </a:solidFill>
                <a:latin typeface="ヒラギノ角ゴ Pro W6"/>
                <a:ea typeface="ヒラギノ角ゴ Pro W6"/>
                <a:cs typeface="ヒラギノ角ゴ Pro W6"/>
              </a:rPr>
              <a:t>15</a:t>
            </a:r>
            <a:r>
              <a:rPr lang="ja-JP" altLang="en-US" sz="2500" b="0" kern="0" dirty="0" smtClean="0">
                <a:solidFill>
                  <a:srgbClr val="FF0000"/>
                </a:solidFill>
                <a:latin typeface="ヒラギノ角ゴ Pro W6"/>
                <a:ea typeface="ヒラギノ角ゴ Pro W6"/>
                <a:cs typeface="ヒラギノ角ゴ Pro W6"/>
              </a:rPr>
              <a:t>分）</a:t>
            </a:r>
            <a:endParaRPr kumimoji="1" lang="ja-JP" altLang="en-US" sz="2500" b="0" dirty="0">
              <a:solidFill>
                <a:srgbClr val="FF0000"/>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291285623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60000" y="252000"/>
            <a:ext cx="8424000" cy="360000"/>
          </a:xfrm>
          <a:solidFill>
            <a:srgbClr val="FFFFFF"/>
          </a:solidFill>
          <a:ln>
            <a:noFill/>
          </a:ln>
        </p:spPr>
        <p:txBody>
          <a:bodyPr>
            <a:normAutofit fontScale="90000"/>
          </a:bodyPr>
          <a:lstStyle/>
          <a:p>
            <a:r>
              <a:rPr lang="ja-JP" altLang="en-US" b="0" dirty="0" smtClean="0">
                <a:solidFill>
                  <a:srgbClr val="44C404"/>
                </a:solidFill>
                <a:latin typeface="ヒラギノ角ゴ Pro W6"/>
                <a:ea typeface="ヒラギノ角ゴ Pro W6"/>
                <a:cs typeface="ヒラギノ角ゴ Pro W6"/>
              </a:rPr>
              <a:t>メトリクスの</a:t>
            </a:r>
            <a:r>
              <a:rPr lang="ja-JP" altLang="en-US" b="0" dirty="0" smtClean="0">
                <a:solidFill>
                  <a:srgbClr val="44C404"/>
                </a:solidFill>
                <a:latin typeface="ヒラギノ角ゴ Pro W6"/>
                <a:ea typeface="ヒラギノ角ゴ Pro W6"/>
                <a:cs typeface="ヒラギノ角ゴ Pro W6"/>
              </a:rPr>
              <a:t>ポイント（</a:t>
            </a:r>
            <a:r>
              <a:rPr lang="ja-JP" altLang="en-US" b="0" dirty="0" smtClean="0">
                <a:solidFill>
                  <a:srgbClr val="44C404"/>
                </a:solidFill>
                <a:latin typeface="ヒラギノ角ゴ Pro W6"/>
                <a:ea typeface="ヒラギノ角ゴ Pro W6"/>
                <a:cs typeface="ヒラギノ角ゴ Pro W6"/>
              </a:rPr>
              <a:t>再掲）</a:t>
            </a:r>
            <a:endParaRPr kumimoji="1" lang="ja-JP" altLang="en-US" b="0" dirty="0">
              <a:solidFill>
                <a:srgbClr val="44C404"/>
              </a:solidFill>
              <a:latin typeface="ヒラギノ角ゴ Pro W6"/>
              <a:ea typeface="ヒラギノ角ゴ Pro W6"/>
              <a:cs typeface="ヒラギノ角ゴ Pro W6"/>
            </a:endParaRPr>
          </a:p>
        </p:txBody>
      </p:sp>
      <p:sp>
        <p:nvSpPr>
          <p:cNvPr id="10" name="タイトル 2"/>
          <p:cNvSpPr txBox="1">
            <a:spLocks/>
          </p:cNvSpPr>
          <p:nvPr/>
        </p:nvSpPr>
        <p:spPr>
          <a:xfrm>
            <a:off x="252000" y="945456"/>
            <a:ext cx="8640000"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a:solidFill>
                  <a:srgbClr val="BF0000"/>
                </a:solidFill>
                <a:ea typeface="ＭＳ ゴシック"/>
                <a:cs typeface="ＭＳ ゴシック"/>
              </a:rPr>
              <a:t>考えることのプラスになる情報を</a:t>
            </a:r>
            <a:r>
              <a:rPr lang="ja-JP" altLang="en-US" sz="2400" dirty="0" smtClean="0">
                <a:solidFill>
                  <a:srgbClr val="BF0000"/>
                </a:solidFill>
                <a:ea typeface="ＭＳ ゴシック"/>
                <a:cs typeface="ＭＳ ゴシック"/>
              </a:rPr>
              <a:t>見つけよう</a:t>
            </a:r>
            <a:endParaRPr lang="en-US" altLang="ja-JP" sz="2400" dirty="0">
              <a:solidFill>
                <a:srgbClr val="BF0000"/>
              </a:solidFill>
              <a:ea typeface="ＭＳ ゴシック"/>
              <a:cs typeface="ＭＳ ゴシック"/>
            </a:endParaRPr>
          </a:p>
          <a:p>
            <a:pPr marL="342900" indent="-342900" algn="l">
              <a:buFont typeface="Arial"/>
              <a:buChar char="•"/>
            </a:pPr>
            <a:r>
              <a:rPr lang="ja-JP" altLang="en-US" sz="2400" b="0" dirty="0" smtClean="0">
                <a:solidFill>
                  <a:schemeClr val="tx1"/>
                </a:solidFill>
                <a:latin typeface="+mn-lt"/>
                <a:ea typeface="ＭＳ ゴシック"/>
                <a:cs typeface="ＭＳ ゴシック"/>
              </a:rPr>
              <a:t>現状の問題はどこにあるのか？</a:t>
            </a:r>
            <a:endParaRPr lang="en-US" altLang="ja-JP" sz="2400" b="0" dirty="0" smtClean="0">
              <a:solidFill>
                <a:schemeClr val="tx1"/>
              </a:solidFill>
              <a:latin typeface="+mn-lt"/>
              <a:ea typeface="ＭＳ ゴシック"/>
              <a:cs typeface="ＭＳ ゴシック"/>
            </a:endParaRPr>
          </a:p>
          <a:p>
            <a:pPr marL="342900" indent="-342900" algn="l">
              <a:buFont typeface="Arial"/>
              <a:buChar char="•"/>
            </a:pPr>
            <a:r>
              <a:rPr lang="ja-JP" altLang="en-US" sz="2400" b="0" dirty="0" smtClean="0">
                <a:solidFill>
                  <a:schemeClr val="tx1"/>
                </a:solidFill>
                <a:latin typeface="+mn-lt"/>
                <a:ea typeface="ＭＳ ゴシック"/>
                <a:cs typeface="ＭＳ ゴシック"/>
              </a:rPr>
              <a:t>改善施策の成果はどうだったか？</a:t>
            </a:r>
          </a:p>
        </p:txBody>
      </p:sp>
      <p:sp>
        <p:nvSpPr>
          <p:cNvPr id="11" name="タイトル 2"/>
          <p:cNvSpPr txBox="1">
            <a:spLocks/>
          </p:cNvSpPr>
          <p:nvPr/>
        </p:nvSpPr>
        <p:spPr>
          <a:xfrm>
            <a:off x="252000" y="3657270"/>
            <a:ext cx="8640000"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適切なものがなければ創ろう</a:t>
            </a:r>
            <a:endParaRPr lang="en-US" altLang="ja-JP" sz="2400" dirty="0" smtClean="0">
              <a:solidFill>
                <a:srgbClr val="BF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創ってはいけないとは、誰も言っていない。</a:t>
            </a:r>
            <a:endParaRPr lang="en-US" altLang="ja-JP" sz="2400" b="0" dirty="0" smtClean="0">
              <a:solidFill>
                <a:srgbClr val="000000"/>
              </a:solidFill>
              <a:latin typeface="+mn-lt"/>
              <a:ea typeface="ＭＳ ゴシック"/>
              <a:cs typeface="ＭＳ ゴシック"/>
            </a:endParaRPr>
          </a:p>
          <a:p>
            <a:pPr algn="l"/>
            <a:r>
              <a:rPr lang="en-US" altLang="ja-JP" sz="2400" b="0" dirty="0" smtClean="0">
                <a:solidFill>
                  <a:srgbClr val="000000"/>
                </a:solidFill>
                <a:latin typeface="+mn-lt"/>
                <a:ea typeface="ＭＳ ゴシック"/>
                <a:cs typeface="ＭＳ ゴシック"/>
              </a:rPr>
              <a:t>→</a:t>
            </a:r>
            <a:r>
              <a:rPr lang="ja-JP" altLang="en-US" sz="2400" b="0" dirty="0" smtClean="0">
                <a:solidFill>
                  <a:srgbClr val="000000"/>
                </a:solidFill>
                <a:latin typeface="+mn-lt"/>
                <a:ea typeface="ＭＳ ゴシック"/>
                <a:cs typeface="ＭＳ ゴシック"/>
              </a:rPr>
              <a:t>創っても良いということ！</a:t>
            </a:r>
            <a:endParaRPr lang="en-US" altLang="ja-JP" sz="2400" b="0" dirty="0" smtClean="0">
              <a:solidFill>
                <a:srgbClr val="000000"/>
              </a:solidFill>
              <a:latin typeface="+mn-lt"/>
              <a:ea typeface="ＭＳ ゴシック"/>
              <a:cs typeface="ＭＳ ゴシック"/>
            </a:endParaRPr>
          </a:p>
        </p:txBody>
      </p:sp>
      <p:sp>
        <p:nvSpPr>
          <p:cNvPr id="6" name="タイトル 2"/>
          <p:cNvSpPr txBox="1">
            <a:spLocks/>
          </p:cNvSpPr>
          <p:nvPr/>
        </p:nvSpPr>
        <p:spPr>
          <a:xfrm>
            <a:off x="252000" y="2301363"/>
            <a:ext cx="8640000"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数値の変化に意味を見い出そう</a:t>
            </a:r>
            <a:endParaRPr lang="en-US" altLang="ja-JP" sz="2400" dirty="0" smtClean="0">
              <a:solidFill>
                <a:srgbClr val="BF0000"/>
              </a:solidFill>
              <a:latin typeface="+mn-lt"/>
              <a:ea typeface="ＭＳ ゴシック"/>
              <a:cs typeface="ＭＳ ゴシック"/>
            </a:endParaRPr>
          </a:p>
          <a:p>
            <a:pPr algn="l"/>
            <a:r>
              <a:rPr lang="ja-JP" altLang="en-US" sz="2400" b="0" dirty="0" smtClean="0">
                <a:solidFill>
                  <a:srgbClr val="000000"/>
                </a:solidFill>
                <a:latin typeface="+mn-lt"/>
                <a:ea typeface="ＭＳ ゴシック"/>
                <a:cs typeface="ＭＳ ゴシック"/>
              </a:rPr>
              <a:t>変化が見える情報であれば、役に立ちうるということ。</a:t>
            </a:r>
            <a:endParaRPr lang="en-US" altLang="ja-JP" sz="2400" b="0" dirty="0" smtClean="0">
              <a:solidFill>
                <a:srgbClr val="000000"/>
              </a:solidFill>
              <a:latin typeface="+mn-lt"/>
              <a:ea typeface="ＭＳ ゴシック"/>
              <a:cs typeface="ＭＳ ゴシック"/>
            </a:endParaRPr>
          </a:p>
        </p:txBody>
      </p:sp>
      <p:sp>
        <p:nvSpPr>
          <p:cNvPr id="8" name="タイトル 2"/>
          <p:cNvSpPr txBox="1">
            <a:spLocks/>
          </p:cNvSpPr>
          <p:nvPr/>
        </p:nvSpPr>
        <p:spPr>
          <a:xfrm>
            <a:off x="251520" y="5013176"/>
            <a:ext cx="8640000"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rgbClr val="BF0000"/>
                </a:solidFill>
                <a:latin typeface="+mn-lt"/>
                <a:ea typeface="ＭＳ ゴシック"/>
                <a:cs typeface="ＭＳ ゴシック"/>
              </a:rPr>
              <a:t>コミュニケーションの手段として使おう</a:t>
            </a:r>
          </a:p>
          <a:p>
            <a:pPr algn="l"/>
            <a:r>
              <a:rPr lang="ja-JP" altLang="en-US" sz="2400" b="0" dirty="0" smtClean="0">
                <a:solidFill>
                  <a:srgbClr val="000000"/>
                </a:solidFill>
                <a:latin typeface="+mn-lt"/>
                <a:ea typeface="ＭＳ ゴシック"/>
                <a:cs typeface="ＭＳ ゴシック"/>
              </a:rPr>
              <a:t>話すのに使い易いものとなっているか？</a:t>
            </a:r>
            <a:endParaRPr lang="en-US" altLang="ja-JP" sz="2400" b="0" dirty="0" smtClean="0">
              <a:solidFill>
                <a:srgbClr val="000000"/>
              </a:solidFill>
              <a:latin typeface="+mn-lt"/>
              <a:ea typeface="ＭＳ ゴシック"/>
              <a:cs typeface="ＭＳ ゴシック"/>
            </a:endParaRPr>
          </a:p>
        </p:txBody>
      </p:sp>
    </p:spTree>
    <p:extLst>
      <p:ext uri="{BB962C8B-B14F-4D97-AF65-F5344CB8AC3E}">
        <p14:creationId xmlns:p14="http://schemas.microsoft.com/office/powerpoint/2010/main" val="361691738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60000" y="252000"/>
            <a:ext cx="8424000" cy="360000"/>
          </a:xfrm>
          <a:noFill/>
          <a:ln>
            <a:noFill/>
          </a:ln>
        </p:spPr>
        <p:txBody>
          <a:bodyPr>
            <a:normAutofit fontScale="90000"/>
          </a:bodyPr>
          <a:lstStyle/>
          <a:p>
            <a:r>
              <a:rPr lang="ja-JP" altLang="en-US" b="0" dirty="0" smtClean="0">
                <a:solidFill>
                  <a:srgbClr val="44C404"/>
                </a:solidFill>
                <a:latin typeface="ヒラギノ角ゴ Pro W6"/>
                <a:ea typeface="ヒラギノ角ゴ Pro W6"/>
                <a:cs typeface="ヒラギノ角ゴ Pro W6"/>
              </a:rPr>
              <a:t>メトリクス例（</a:t>
            </a:r>
            <a:r>
              <a:rPr lang="en-US" altLang="ja-JP" b="0" dirty="0" smtClean="0">
                <a:solidFill>
                  <a:srgbClr val="44C404"/>
                </a:solidFill>
                <a:latin typeface="ヒラギノ角ゴ Pro W6"/>
                <a:ea typeface="ヒラギノ角ゴ Pro W6"/>
                <a:cs typeface="ヒラギノ角ゴ Pro W6"/>
              </a:rPr>
              <a:t>2</a:t>
            </a:r>
            <a:r>
              <a:rPr lang="ja-JP" altLang="en-US" b="0" dirty="0" smtClean="0">
                <a:solidFill>
                  <a:srgbClr val="44C404"/>
                </a:solidFill>
                <a:latin typeface="ヒラギノ角ゴ Pro W6"/>
                <a:ea typeface="ヒラギノ角ゴ Pro W6"/>
                <a:cs typeface="ヒラギノ角ゴ Pro W6"/>
              </a:rPr>
              <a:t>）</a:t>
            </a:r>
            <a:r>
              <a:rPr lang="en-US" altLang="ja-JP" b="0" dirty="0" smtClean="0">
                <a:solidFill>
                  <a:srgbClr val="44C404"/>
                </a:solidFill>
                <a:latin typeface="ヒラギノ角ゴ Pro W6"/>
                <a:ea typeface="ヒラギノ角ゴ Pro W6"/>
                <a:cs typeface="ヒラギノ角ゴ Pro W6"/>
              </a:rPr>
              <a:t>: F</a:t>
            </a:r>
            <a:r>
              <a:rPr lang="en-US" altLang="ja-JP" b="0" dirty="0" smtClean="0">
                <a:solidFill>
                  <a:srgbClr val="44C404"/>
                </a:solidFill>
                <a:latin typeface="ヒラギノ角ゴ Pro W6"/>
                <a:ea typeface="ヒラギノ角ゴ Pro W6"/>
                <a:cs typeface="ヒラギノ角ゴ Pro W6"/>
              </a:rPr>
              <a:t>rom </a:t>
            </a:r>
            <a:r>
              <a:rPr lang="ja-JP" altLang="en-US" b="0" dirty="0" smtClean="0">
                <a:solidFill>
                  <a:srgbClr val="44C404"/>
                </a:solidFill>
                <a:latin typeface="ヒラギノ角ゴ Pro W6"/>
                <a:ea typeface="ヒラギノ角ゴ Pro W6"/>
                <a:cs typeface="ヒラギノ角ゴ Pro W6"/>
              </a:rPr>
              <a:t>現場</a:t>
            </a:r>
            <a:endParaRPr kumimoji="1" lang="ja-JP" altLang="en-US" b="0" dirty="0">
              <a:solidFill>
                <a:srgbClr val="44C404"/>
              </a:solidFill>
              <a:latin typeface="ヒラギノ角ゴ Pro W6"/>
              <a:ea typeface="ヒラギノ角ゴ Pro W6"/>
              <a:cs typeface="ヒラギノ角ゴ Pro W6"/>
            </a:endParaRPr>
          </a:p>
        </p:txBody>
      </p:sp>
      <p:sp>
        <p:nvSpPr>
          <p:cNvPr id="10" name="タイトル 2"/>
          <p:cNvSpPr txBox="1">
            <a:spLocks/>
          </p:cNvSpPr>
          <p:nvPr/>
        </p:nvSpPr>
        <p:spPr>
          <a:xfrm>
            <a:off x="252000" y="945456"/>
            <a:ext cx="4175984"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smtClean="0">
                <a:solidFill>
                  <a:schemeClr val="tx1"/>
                </a:solidFill>
                <a:latin typeface="+mn-ea"/>
                <a:ea typeface="+mn-ea"/>
                <a:cs typeface="ＭＳ ゴシック"/>
              </a:rPr>
              <a:t>機能追加・修正の頻度</a:t>
            </a:r>
            <a:endParaRPr lang="en-US" altLang="ja-JP" sz="3200" b="0" dirty="0">
              <a:solidFill>
                <a:schemeClr val="tx1"/>
              </a:solidFill>
              <a:latin typeface="+mn-ea"/>
              <a:ea typeface="+mn-ea"/>
              <a:cs typeface="ＭＳ ゴシック"/>
            </a:endParaRPr>
          </a:p>
        </p:txBody>
      </p:sp>
      <p:sp>
        <p:nvSpPr>
          <p:cNvPr id="9" name="タイトル 2"/>
          <p:cNvSpPr txBox="1">
            <a:spLocks/>
          </p:cNvSpPr>
          <p:nvPr/>
        </p:nvSpPr>
        <p:spPr>
          <a:xfrm>
            <a:off x="4716016" y="945456"/>
            <a:ext cx="4175984"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a:solidFill>
                  <a:schemeClr val="tx1"/>
                </a:solidFill>
                <a:latin typeface="+mn-ea"/>
                <a:ea typeface="+mn-ea"/>
                <a:cs typeface="ＭＳ ゴシック"/>
              </a:rPr>
              <a:t>割り込み率</a:t>
            </a:r>
            <a:endParaRPr lang="en-US" altLang="ja-JP" sz="3200" b="0" dirty="0">
              <a:solidFill>
                <a:schemeClr val="tx1"/>
              </a:solidFill>
              <a:latin typeface="+mn-ea"/>
              <a:ea typeface="+mn-ea"/>
              <a:cs typeface="ＭＳ ゴシック"/>
            </a:endParaRPr>
          </a:p>
        </p:txBody>
      </p:sp>
      <p:sp>
        <p:nvSpPr>
          <p:cNvPr id="12" name="タイトル 2"/>
          <p:cNvSpPr txBox="1">
            <a:spLocks/>
          </p:cNvSpPr>
          <p:nvPr/>
        </p:nvSpPr>
        <p:spPr>
          <a:xfrm>
            <a:off x="251520" y="2265115"/>
            <a:ext cx="4175984"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a:solidFill>
                  <a:schemeClr val="tx1"/>
                </a:solidFill>
                <a:latin typeface="+mn-ea"/>
                <a:ea typeface="+mn-ea"/>
                <a:cs typeface="ＭＳ ゴシック"/>
              </a:rPr>
              <a:t>残</a:t>
            </a:r>
            <a:r>
              <a:rPr lang="ja-JP" altLang="en-US" sz="3200" b="0" dirty="0" smtClean="0">
                <a:solidFill>
                  <a:schemeClr val="tx1"/>
                </a:solidFill>
                <a:latin typeface="+mn-ea"/>
                <a:ea typeface="+mn-ea"/>
                <a:cs typeface="ＭＳ ゴシック"/>
              </a:rPr>
              <a:t>タスク数</a:t>
            </a:r>
            <a:endParaRPr lang="en-US" altLang="ja-JP" sz="3200" b="0" dirty="0">
              <a:solidFill>
                <a:schemeClr val="tx1"/>
              </a:solidFill>
              <a:latin typeface="+mn-ea"/>
              <a:ea typeface="+mn-ea"/>
              <a:cs typeface="ＭＳ ゴシック"/>
            </a:endParaRPr>
          </a:p>
        </p:txBody>
      </p:sp>
      <p:sp>
        <p:nvSpPr>
          <p:cNvPr id="13" name="タイトル 2"/>
          <p:cNvSpPr txBox="1">
            <a:spLocks/>
          </p:cNvSpPr>
          <p:nvPr/>
        </p:nvSpPr>
        <p:spPr>
          <a:xfrm>
            <a:off x="4715536" y="2265115"/>
            <a:ext cx="4175984"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a:solidFill>
                  <a:schemeClr val="tx1"/>
                </a:solidFill>
                <a:latin typeface="+mn-ea"/>
                <a:ea typeface="+mn-ea"/>
                <a:cs typeface="ＭＳ ゴシック"/>
              </a:rPr>
              <a:t>タスクの完了率</a:t>
            </a:r>
            <a:endParaRPr lang="en-US" altLang="ja-JP" sz="3200" b="0" dirty="0">
              <a:solidFill>
                <a:schemeClr val="tx1"/>
              </a:solidFill>
              <a:latin typeface="+mn-ea"/>
              <a:ea typeface="+mn-ea"/>
              <a:cs typeface="ＭＳ ゴシック"/>
            </a:endParaRPr>
          </a:p>
        </p:txBody>
      </p:sp>
      <p:sp>
        <p:nvSpPr>
          <p:cNvPr id="14" name="タイトル 2"/>
          <p:cNvSpPr txBox="1">
            <a:spLocks/>
          </p:cNvSpPr>
          <p:nvPr/>
        </p:nvSpPr>
        <p:spPr>
          <a:xfrm>
            <a:off x="252000" y="3584774"/>
            <a:ext cx="4175984"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smtClean="0">
                <a:solidFill>
                  <a:schemeClr val="tx1"/>
                </a:solidFill>
                <a:latin typeface="+mn-ea"/>
                <a:ea typeface="+mn-ea"/>
                <a:cs typeface="ＭＳ ゴシック"/>
              </a:rPr>
              <a:t>バグの件数</a:t>
            </a:r>
            <a:endParaRPr lang="en-US" altLang="ja-JP" sz="3200" b="0" dirty="0">
              <a:solidFill>
                <a:schemeClr val="tx1"/>
              </a:solidFill>
              <a:latin typeface="+mn-ea"/>
              <a:ea typeface="+mn-ea"/>
              <a:cs typeface="ＭＳ ゴシック"/>
            </a:endParaRPr>
          </a:p>
        </p:txBody>
      </p:sp>
      <p:sp>
        <p:nvSpPr>
          <p:cNvPr id="15" name="タイトル 2"/>
          <p:cNvSpPr txBox="1">
            <a:spLocks/>
          </p:cNvSpPr>
          <p:nvPr/>
        </p:nvSpPr>
        <p:spPr>
          <a:xfrm>
            <a:off x="4716016" y="3584774"/>
            <a:ext cx="4175984"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a:solidFill>
                  <a:schemeClr val="tx1"/>
                </a:solidFill>
                <a:latin typeface="+mn-ea"/>
                <a:ea typeface="+mn-ea"/>
                <a:cs typeface="ＭＳ ゴシック"/>
              </a:rPr>
              <a:t>デグレの頻度</a:t>
            </a:r>
            <a:endParaRPr lang="en-US" altLang="ja-JP" sz="3200" b="0" dirty="0">
              <a:solidFill>
                <a:schemeClr val="tx1"/>
              </a:solidFill>
              <a:latin typeface="+mn-ea"/>
              <a:ea typeface="+mn-ea"/>
              <a:cs typeface="ＭＳ ゴシック"/>
            </a:endParaRPr>
          </a:p>
        </p:txBody>
      </p:sp>
      <p:sp>
        <p:nvSpPr>
          <p:cNvPr id="16" name="タイトル 2"/>
          <p:cNvSpPr txBox="1">
            <a:spLocks/>
          </p:cNvSpPr>
          <p:nvPr/>
        </p:nvSpPr>
        <p:spPr>
          <a:xfrm>
            <a:off x="251520" y="4904432"/>
            <a:ext cx="4175984"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a:solidFill>
                  <a:schemeClr val="tx1"/>
                </a:solidFill>
                <a:latin typeface="+mn-ea"/>
                <a:ea typeface="+mn-ea"/>
                <a:cs typeface="ＭＳ ゴシック"/>
              </a:rPr>
              <a:t>テストの実行</a:t>
            </a:r>
            <a:r>
              <a:rPr lang="ja-JP" altLang="en-US" sz="3200" b="0" dirty="0" smtClean="0">
                <a:solidFill>
                  <a:schemeClr val="tx1"/>
                </a:solidFill>
                <a:latin typeface="+mn-ea"/>
                <a:ea typeface="+mn-ea"/>
                <a:cs typeface="ＭＳ ゴシック"/>
              </a:rPr>
              <a:t>時間</a:t>
            </a:r>
            <a:endParaRPr lang="en-US" altLang="ja-JP" sz="3200" b="0" dirty="0">
              <a:solidFill>
                <a:schemeClr val="tx1"/>
              </a:solidFill>
              <a:latin typeface="+mn-ea"/>
              <a:ea typeface="+mn-ea"/>
              <a:cs typeface="ＭＳ ゴシック"/>
            </a:endParaRPr>
          </a:p>
        </p:txBody>
      </p:sp>
      <p:sp>
        <p:nvSpPr>
          <p:cNvPr id="17" name="タイトル 2"/>
          <p:cNvSpPr txBox="1">
            <a:spLocks/>
          </p:cNvSpPr>
          <p:nvPr/>
        </p:nvSpPr>
        <p:spPr>
          <a:xfrm>
            <a:off x="4715536" y="4904432"/>
            <a:ext cx="4175984" cy="1080000"/>
          </a:xfrm>
          <a:prstGeom prst="rect">
            <a:avLst/>
          </a:prstGeom>
          <a:solidFill>
            <a:srgbClr val="F0D296"/>
          </a:solidFill>
          <a:ln>
            <a:solidFill>
              <a:srgbClr val="44C404"/>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3200" b="0" dirty="0" smtClean="0">
                <a:solidFill>
                  <a:schemeClr val="tx1"/>
                </a:solidFill>
                <a:latin typeface="+mn-ea"/>
                <a:ea typeface="+mn-ea"/>
                <a:cs typeface="ＭＳ ゴシック"/>
              </a:rPr>
              <a:t>テスト網羅率</a:t>
            </a:r>
            <a:endParaRPr lang="en-US" altLang="ja-JP" sz="3200" b="0" dirty="0">
              <a:solidFill>
                <a:schemeClr val="tx1"/>
              </a:solidFill>
              <a:latin typeface="+mn-ea"/>
              <a:ea typeface="+mn-ea"/>
              <a:cs typeface="ＭＳ ゴシック"/>
            </a:endParaRPr>
          </a:p>
        </p:txBody>
      </p:sp>
    </p:spTree>
    <p:extLst>
      <p:ext uri="{BB962C8B-B14F-4D97-AF65-F5344CB8AC3E}">
        <p14:creationId xmlns:p14="http://schemas.microsoft.com/office/powerpoint/2010/main" val="23591062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6000" b="0" dirty="0" smtClean="0">
                <a:solidFill>
                  <a:schemeClr val="bg1">
                    <a:lumMod val="50000"/>
                  </a:schemeClr>
                </a:solidFill>
                <a:latin typeface="ヒラギノ角ゴ Pro W6"/>
                <a:ea typeface="ヒラギノ角ゴ Pro W6"/>
                <a:cs typeface="ヒラギノ角ゴ Pro W6"/>
              </a:rPr>
              <a:t>これだけクールな</a:t>
            </a:r>
            <a:endParaRPr lang="en-US" altLang="ja-JP" sz="6000" b="0" dirty="0" smtClean="0">
              <a:solidFill>
                <a:schemeClr val="bg1">
                  <a:lumMod val="50000"/>
                </a:schemeClr>
              </a:solidFill>
              <a:latin typeface="ヒラギノ角ゴ Pro W6"/>
              <a:ea typeface="ヒラギノ角ゴ Pro W6"/>
              <a:cs typeface="ヒラギノ角ゴ Pro W6"/>
            </a:endParaRPr>
          </a:p>
          <a:p>
            <a:r>
              <a:rPr lang="ja-JP" altLang="en-US" sz="6000" b="0" dirty="0" smtClean="0">
                <a:solidFill>
                  <a:schemeClr val="bg1">
                    <a:lumMod val="50000"/>
                  </a:schemeClr>
                </a:solidFill>
                <a:latin typeface="ヒラギノ角ゴ Pro W6"/>
                <a:ea typeface="ヒラギノ角ゴ Pro W6"/>
                <a:cs typeface="ヒラギノ角ゴ Pro W6"/>
              </a:rPr>
              <a:t>コードを</a:t>
            </a:r>
            <a:r>
              <a:rPr lang="ja-JP" altLang="en-US" sz="6000" b="0" dirty="0" smtClean="0">
                <a:solidFill>
                  <a:schemeClr val="bg1">
                    <a:lumMod val="50000"/>
                  </a:schemeClr>
                </a:solidFill>
                <a:latin typeface="ヒラギノ角ゴ Pro W6"/>
                <a:ea typeface="ヒラギノ角ゴ Pro W6"/>
                <a:cs typeface="ヒラギノ角ゴ Pro W6"/>
              </a:rPr>
              <a:t>書いて</a:t>
            </a:r>
            <a:r>
              <a:rPr lang="ja-JP" altLang="en-US" sz="6000" b="0" dirty="0" smtClean="0">
                <a:solidFill>
                  <a:schemeClr val="bg1">
                    <a:lumMod val="50000"/>
                  </a:schemeClr>
                </a:solidFill>
                <a:latin typeface="ヒラギノ角ゴ Pro W6"/>
                <a:ea typeface="ヒラギノ角ゴ Pro W6"/>
                <a:cs typeface="ヒラギノ角ゴ Pro W6"/>
              </a:rPr>
              <a:t>も</a:t>
            </a:r>
            <a:r>
              <a:rPr lang="ja-JP" altLang="en-US" sz="6000" b="0" dirty="0" smtClean="0">
                <a:solidFill>
                  <a:schemeClr val="bg1">
                    <a:lumMod val="50000"/>
                  </a:schemeClr>
                </a:solidFill>
                <a:latin typeface="ヒラギノ角ゴ Pro W6"/>
                <a:ea typeface="ヒラギノ角ゴ Pro W6"/>
                <a:cs typeface="ヒラギノ角ゴ Pro W6"/>
              </a:rPr>
              <a:t>、</a:t>
            </a:r>
            <a:endParaRPr lang="en-US" altLang="ja-JP" sz="6000" b="0" dirty="0" smtClean="0">
              <a:solidFill>
                <a:schemeClr val="bg1">
                  <a:lumMod val="50000"/>
                </a:schemeClr>
              </a:solidFill>
              <a:latin typeface="ヒラギノ角ゴ Pro W6"/>
              <a:ea typeface="ヒラギノ角ゴ Pro W6"/>
              <a:cs typeface="ヒラギノ角ゴ Pro W6"/>
            </a:endParaRPr>
          </a:p>
          <a:p>
            <a:r>
              <a:rPr lang="ja-JP" altLang="en-US" sz="6000" b="0" dirty="0" smtClean="0">
                <a:solidFill>
                  <a:schemeClr val="bg1">
                    <a:lumMod val="50000"/>
                  </a:schemeClr>
                </a:solidFill>
                <a:latin typeface="ヒラギノ角ゴ Pro W6"/>
                <a:ea typeface="ヒラギノ角ゴ Pro W6"/>
                <a:cs typeface="ヒラギノ角ゴ Pro W6"/>
              </a:rPr>
              <a:t>マネージャがキチンと</a:t>
            </a:r>
            <a:endParaRPr lang="en-US" altLang="ja-JP" sz="6000" b="0" dirty="0" smtClean="0">
              <a:solidFill>
                <a:schemeClr val="bg1">
                  <a:lumMod val="50000"/>
                </a:schemeClr>
              </a:solidFill>
              <a:latin typeface="ヒラギノ角ゴ Pro W6"/>
              <a:ea typeface="ヒラギノ角ゴ Pro W6"/>
              <a:cs typeface="ヒラギノ角ゴ Pro W6"/>
            </a:endParaRPr>
          </a:p>
          <a:p>
            <a:r>
              <a:rPr lang="ja-JP" altLang="en-US" sz="6000" b="0" dirty="0" smtClean="0">
                <a:solidFill>
                  <a:srgbClr val="FF0000"/>
                </a:solidFill>
                <a:latin typeface="ヒラギノ角ゴ Pro W6"/>
                <a:ea typeface="ヒラギノ角ゴ Pro W6"/>
                <a:cs typeface="ヒラギノ角ゴ Pro W6"/>
              </a:rPr>
              <a:t>評価して</a:t>
            </a:r>
            <a:r>
              <a:rPr lang="ja-JP" altLang="en-US" sz="6000" b="0" dirty="0" smtClean="0">
                <a:solidFill>
                  <a:srgbClr val="FF0000"/>
                </a:solidFill>
                <a:latin typeface="ヒラギノ角ゴ Pro W6"/>
                <a:ea typeface="ヒラギノ角ゴ Pro W6"/>
                <a:cs typeface="ヒラギノ角ゴ Pro W6"/>
              </a:rPr>
              <a:t>くれない</a:t>
            </a:r>
            <a:endParaRPr lang="en-US" altLang="ja-JP" sz="6000" b="0" dirty="0" smtClean="0">
              <a:solidFill>
                <a:srgbClr val="FF0000"/>
              </a:solidFill>
              <a:latin typeface="ヒラギノ角ゴ Pro W6"/>
              <a:ea typeface="ヒラギノ角ゴ Pro W6"/>
              <a:cs typeface="ヒラギノ角ゴ Pro W6"/>
            </a:endParaRPr>
          </a:p>
        </p:txBody>
      </p:sp>
      <p:sp>
        <p:nvSpPr>
          <p:cNvPr id="5" name="タイトル 1"/>
          <p:cNvSpPr>
            <a:spLocks noGrp="1"/>
          </p:cNvSpPr>
          <p:nvPr>
            <p:ph type="title"/>
          </p:nvPr>
        </p:nvSpPr>
        <p:spPr>
          <a:xfrm>
            <a:off x="360000" y="252000"/>
            <a:ext cx="8424000" cy="360000"/>
          </a:xfrm>
          <a:noFill/>
          <a:ln>
            <a:noFill/>
          </a:ln>
        </p:spPr>
        <p:txBody>
          <a:bodyPr>
            <a:normAutofit fontScale="90000"/>
          </a:bodyPr>
          <a:lstStyle/>
          <a:p>
            <a:r>
              <a:rPr kumimoji="1" lang="ja-JP" altLang="en-US" b="0" dirty="0" smtClean="0">
                <a:solidFill>
                  <a:srgbClr val="44C404"/>
                </a:solidFill>
                <a:latin typeface="ヒラギノ角ゴ Pro W6"/>
                <a:ea typeface="ヒラギノ角ゴ Pro W6"/>
                <a:cs typeface="ヒラギノ角ゴ Pro W6"/>
              </a:rPr>
              <a:t>開発者として</a:t>
            </a:r>
            <a:endParaRPr kumimoji="1" lang="ja-JP" altLang="en-US" b="0" dirty="0">
              <a:solidFill>
                <a:srgbClr val="44C404"/>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411233552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473176"/>
          </a:xfrm>
          <a:prstGeom prst="rect">
            <a:avLst/>
          </a:prstGeom>
          <a:solidFill>
            <a:srgbClr val="FFFFFF"/>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rgbClr val="44C404"/>
                </a:solidFill>
                <a:latin typeface="ヒラギノ角ゴ Pro W6"/>
                <a:ea typeface="ヒラギノ角ゴ Pro W6"/>
                <a:cs typeface="ヒラギノ角ゴ Pro W6"/>
              </a:rPr>
              <a:t>あなた</a:t>
            </a:r>
            <a:r>
              <a:rPr lang="ja-JP" altLang="en-US" sz="7200" b="0" dirty="0" smtClean="0">
                <a:solidFill>
                  <a:srgbClr val="44C404"/>
                </a:solidFill>
                <a:latin typeface="ヒラギノ角ゴ Pro W6"/>
                <a:ea typeface="ヒラギノ角ゴ Pro W6"/>
                <a:cs typeface="ヒラギノ角ゴ Pro W6"/>
              </a:rPr>
              <a:t>の</a:t>
            </a:r>
            <a:r>
              <a:rPr lang="ja-JP" altLang="en-US" sz="7200" b="0" dirty="0" smtClean="0">
                <a:solidFill>
                  <a:srgbClr val="44C404"/>
                </a:solidFill>
                <a:latin typeface="ヒラギノ角ゴ Pro W6"/>
                <a:ea typeface="ヒラギノ角ゴ Pro W6"/>
                <a:cs typeface="ヒラギノ角ゴ Pro W6"/>
              </a:rPr>
              <a:t>アイデアで</a:t>
            </a:r>
            <a:r>
              <a:rPr lang="en-US" altLang="ja-JP" sz="7200" b="0" dirty="0" smtClean="0">
                <a:solidFill>
                  <a:srgbClr val="44C404"/>
                </a:solidFill>
                <a:latin typeface="ヒラギノ角ゴ Pro W6"/>
                <a:ea typeface="ヒラギノ角ゴ Pro W6"/>
                <a:cs typeface="ヒラギノ角ゴ Pro W6"/>
              </a:rPr>
              <a:t/>
            </a:r>
            <a:br>
              <a:rPr lang="en-US" altLang="ja-JP" sz="7200" b="0" dirty="0" smtClean="0">
                <a:solidFill>
                  <a:srgbClr val="44C404"/>
                </a:solidFill>
                <a:latin typeface="ヒラギノ角ゴ Pro W6"/>
                <a:ea typeface="ヒラギノ角ゴ Pro W6"/>
                <a:cs typeface="ヒラギノ角ゴ Pro W6"/>
              </a:rPr>
            </a:br>
            <a:r>
              <a:rPr lang="ja-JP" altLang="en-US" sz="7200" b="0" dirty="0" smtClean="0">
                <a:solidFill>
                  <a:srgbClr val="44C404"/>
                </a:solidFill>
                <a:latin typeface="ヒラギノ角ゴ Pro W6"/>
                <a:ea typeface="ヒラギノ角ゴ Pro W6"/>
                <a:cs typeface="ヒラギノ角ゴ Pro W6"/>
              </a:rPr>
              <a:t>改善の一手を！</a:t>
            </a:r>
            <a:endParaRPr lang="en-US" altLang="ja-JP" sz="7200" b="0" dirty="0" smtClean="0">
              <a:solidFill>
                <a:srgbClr val="44C404"/>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24416215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180000" y="1192412"/>
            <a:ext cx="878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rgbClr val="7F7F7F"/>
                </a:solidFill>
                <a:latin typeface="ヒラギノ角ゴ Pro W6"/>
                <a:ea typeface="ヒラギノ角ゴ Pro W6"/>
                <a:cs typeface="ヒラギノ角ゴ Pro W6"/>
              </a:rPr>
              <a:t>状況</a:t>
            </a:r>
            <a:r>
              <a:rPr lang="ja-JP" altLang="en-US" sz="7200" b="0" dirty="0" smtClean="0">
                <a:solidFill>
                  <a:srgbClr val="7F7F7F"/>
                </a:solidFill>
                <a:latin typeface="ヒラギノ角ゴ Pro W6"/>
                <a:ea typeface="ヒラギノ角ゴ Pro W6"/>
                <a:cs typeface="ヒラギノ角ゴ Pro W6"/>
              </a:rPr>
              <a:t>が</a:t>
            </a:r>
            <a:endParaRPr lang="en-US" altLang="ja-JP" sz="7200" b="0" dirty="0" smtClean="0">
              <a:solidFill>
                <a:srgbClr val="7F7F7F"/>
              </a:solidFill>
              <a:latin typeface="ヒラギノ角ゴ Pro W6"/>
              <a:ea typeface="ヒラギノ角ゴ Pro W6"/>
              <a:cs typeface="ヒラギノ角ゴ Pro W6"/>
            </a:endParaRPr>
          </a:p>
          <a:p>
            <a:r>
              <a:rPr lang="ja-JP" altLang="en-US" sz="7200" b="0" dirty="0" smtClean="0">
                <a:solidFill>
                  <a:srgbClr val="7F7F7F"/>
                </a:solidFill>
                <a:latin typeface="ヒラギノ角ゴ Pro W6"/>
                <a:ea typeface="ヒラギノ角ゴ Pro W6"/>
                <a:cs typeface="ヒラギノ角ゴ Pro W6"/>
              </a:rPr>
              <a:t>見えない</a:t>
            </a:r>
            <a:r>
              <a:rPr lang="ja-JP" altLang="en-US" sz="7200" b="0" dirty="0" smtClean="0">
                <a:solidFill>
                  <a:srgbClr val="7F7F7F"/>
                </a:solidFill>
                <a:latin typeface="ヒラギノ角ゴ Pro W6"/>
                <a:ea typeface="ヒラギノ角ゴ Pro W6"/>
                <a:cs typeface="ヒラギノ角ゴ Pro W6"/>
              </a:rPr>
              <a:t>ことを</a:t>
            </a:r>
            <a:endParaRPr lang="en-US" altLang="ja-JP" sz="7200" b="0" dirty="0" smtClean="0">
              <a:solidFill>
                <a:srgbClr val="7F7F7F"/>
              </a:solidFill>
              <a:latin typeface="ヒラギノ角ゴ Pro W6"/>
              <a:ea typeface="ヒラギノ角ゴ Pro W6"/>
              <a:cs typeface="ヒラギノ角ゴ Pro W6"/>
            </a:endParaRPr>
          </a:p>
          <a:p>
            <a:r>
              <a:rPr lang="ja-JP" altLang="en-US" sz="7200" b="0" dirty="0" smtClean="0">
                <a:solidFill>
                  <a:srgbClr val="FF0000"/>
                </a:solidFill>
                <a:latin typeface="ヒラギノ角ゴ Pro W6"/>
                <a:ea typeface="ヒラギノ角ゴ Pro W6"/>
                <a:cs typeface="ヒラギノ角ゴ Pro W6"/>
              </a:rPr>
              <a:t>他人のせい</a:t>
            </a:r>
            <a:r>
              <a:rPr lang="ja-JP" altLang="en-US" sz="7200" b="0" dirty="0" smtClean="0">
                <a:solidFill>
                  <a:srgbClr val="7F7F7F"/>
                </a:solidFill>
                <a:latin typeface="ヒラギノ角ゴ Pro W6"/>
                <a:ea typeface="ヒラギノ角ゴ Pro W6"/>
                <a:cs typeface="ヒラギノ角ゴ Pro W6"/>
              </a:rPr>
              <a:t>にして</a:t>
            </a:r>
            <a:endParaRPr lang="en-US" altLang="ja-JP" sz="7200" b="0" dirty="0" smtClean="0">
              <a:solidFill>
                <a:srgbClr val="7F7F7F"/>
              </a:solidFill>
              <a:latin typeface="ヒラギノ角ゴ Pro W6"/>
              <a:ea typeface="ヒラギノ角ゴ Pro W6"/>
              <a:cs typeface="ヒラギノ角ゴ Pro W6"/>
            </a:endParaRPr>
          </a:p>
          <a:p>
            <a:r>
              <a:rPr lang="ja-JP" altLang="en-US" sz="7200" b="0" dirty="0" smtClean="0">
                <a:solidFill>
                  <a:srgbClr val="7F7F7F"/>
                </a:solidFill>
                <a:latin typeface="ヒラギノ角ゴ Pro W6"/>
                <a:ea typeface="ヒラギノ角ゴ Pro W6"/>
                <a:cs typeface="ヒラギノ角ゴ Pro W6"/>
              </a:rPr>
              <a:t>いませんか？</a:t>
            </a:r>
            <a:endParaRPr lang="en-US" altLang="ja-JP" sz="7200" b="0" dirty="0" smtClean="0">
              <a:solidFill>
                <a:srgbClr val="7F7F7F"/>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12502187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bg1">
                    <a:lumMod val="50000"/>
                  </a:schemeClr>
                </a:solidFill>
                <a:latin typeface="ヒラギノ角ゴ Pro W6"/>
                <a:ea typeface="ヒラギノ角ゴ Pro W6"/>
                <a:cs typeface="ヒラギノ角ゴ Pro W6"/>
              </a:rPr>
              <a:t>状況把握</a:t>
            </a:r>
            <a:r>
              <a:rPr lang="ja-JP" altLang="en-US" sz="7200" b="0" dirty="0" smtClean="0">
                <a:solidFill>
                  <a:schemeClr val="bg1">
                    <a:lumMod val="50000"/>
                  </a:schemeClr>
                </a:solidFill>
                <a:latin typeface="ヒラギノ角ゴ Pro W6"/>
                <a:ea typeface="ヒラギノ角ゴ Pro W6"/>
                <a:cs typeface="ヒラギノ角ゴ Pro W6"/>
              </a:rPr>
              <a:t>は</a:t>
            </a:r>
            <a:endParaRPr lang="en-US" altLang="ja-JP" sz="7200" b="0" dirty="0" smtClean="0">
              <a:solidFill>
                <a:schemeClr val="bg1">
                  <a:lumMod val="50000"/>
                </a:schemeClr>
              </a:solidFill>
              <a:latin typeface="ヒラギノ角ゴ Pro W6"/>
              <a:ea typeface="ヒラギノ角ゴ Pro W6"/>
              <a:cs typeface="ヒラギノ角ゴ Pro W6"/>
            </a:endParaRPr>
          </a:p>
          <a:p>
            <a:r>
              <a:rPr lang="ja-JP" altLang="en-US" sz="7200" b="0" dirty="0" smtClean="0">
                <a:solidFill>
                  <a:srgbClr val="44C404"/>
                </a:solidFill>
                <a:latin typeface="ヒラギノ角ゴ Pro W6"/>
                <a:ea typeface="ヒラギノ角ゴ Pro W6"/>
                <a:cs typeface="ヒラギノ角ゴ Pro W6"/>
              </a:rPr>
              <a:t>チーム全員</a:t>
            </a:r>
            <a:r>
              <a:rPr lang="ja-JP" altLang="en-US" sz="7200" b="0" dirty="0" smtClean="0">
                <a:solidFill>
                  <a:srgbClr val="7F7F7F"/>
                </a:solidFill>
                <a:latin typeface="ヒラギノ角ゴ Pro W6"/>
                <a:ea typeface="ヒラギノ角ゴ Pro W6"/>
                <a:cs typeface="ヒラギノ角ゴ Pro W6"/>
              </a:rPr>
              <a:t>の</a:t>
            </a:r>
            <a:endParaRPr lang="en-US" altLang="ja-JP" sz="7200" b="0" dirty="0" smtClean="0">
              <a:solidFill>
                <a:srgbClr val="7F7F7F"/>
              </a:solidFill>
              <a:latin typeface="ヒラギノ角ゴ Pro W6"/>
              <a:ea typeface="ヒラギノ角ゴ Pro W6"/>
              <a:cs typeface="ヒラギノ角ゴ Pro W6"/>
            </a:endParaRPr>
          </a:p>
          <a:p>
            <a:r>
              <a:rPr lang="ja-JP" altLang="en-US" sz="7200" b="0" dirty="0" smtClean="0">
                <a:solidFill>
                  <a:srgbClr val="7F7F7F"/>
                </a:solidFill>
                <a:latin typeface="ヒラギノ角ゴ Pro W6"/>
                <a:ea typeface="ヒラギノ角ゴ Pro W6"/>
                <a:cs typeface="ヒラギノ角ゴ Pro W6"/>
              </a:rPr>
              <a:t>責務</a:t>
            </a:r>
            <a:r>
              <a:rPr lang="ja-JP" altLang="en-US" sz="7200" b="0" dirty="0" smtClean="0">
                <a:solidFill>
                  <a:srgbClr val="7F7F7F"/>
                </a:solidFill>
                <a:latin typeface="ヒラギノ角ゴ Pro W6"/>
                <a:ea typeface="ヒラギノ角ゴ Pro W6"/>
                <a:cs typeface="ヒラギノ角ゴ Pro W6"/>
              </a:rPr>
              <a:t>です</a:t>
            </a:r>
            <a:endParaRPr lang="en-US" altLang="ja-JP" sz="7200" b="0" dirty="0" smtClean="0">
              <a:solidFill>
                <a:srgbClr val="7F7F7F"/>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12754973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bg1">
                    <a:lumMod val="50000"/>
                  </a:schemeClr>
                </a:solidFill>
                <a:latin typeface="ヒラギノ角ゴ Pro W6"/>
                <a:ea typeface="ヒラギノ角ゴ Pro W6"/>
                <a:cs typeface="ヒラギノ角ゴ Pro W6"/>
              </a:rPr>
              <a:t>メトリクスの</a:t>
            </a:r>
            <a:endParaRPr lang="en-US" altLang="ja-JP" sz="7200" b="0" dirty="0" smtClean="0">
              <a:solidFill>
                <a:schemeClr val="bg1">
                  <a:lumMod val="50000"/>
                </a:schemeClr>
              </a:solidFill>
              <a:latin typeface="ヒラギノ角ゴ Pro W6"/>
              <a:ea typeface="ヒラギノ角ゴ Pro W6"/>
              <a:cs typeface="ヒラギノ角ゴ Pro W6"/>
            </a:endParaRPr>
          </a:p>
          <a:p>
            <a:r>
              <a:rPr lang="ja-JP" altLang="en-US" sz="7200" b="0" dirty="0" smtClean="0">
                <a:solidFill>
                  <a:schemeClr val="bg1">
                    <a:lumMod val="50000"/>
                  </a:schemeClr>
                </a:solidFill>
                <a:latin typeface="ヒラギノ角ゴ Pro W6"/>
                <a:ea typeface="ヒラギノ角ゴ Pro W6"/>
                <a:cs typeface="ヒラギノ角ゴ Pro W6"/>
              </a:rPr>
              <a:t>工夫や活用で、</a:t>
            </a:r>
            <a:endParaRPr lang="en-US" altLang="ja-JP" sz="7200" b="0" dirty="0" smtClean="0">
              <a:solidFill>
                <a:schemeClr val="bg1">
                  <a:lumMod val="50000"/>
                </a:schemeClr>
              </a:solidFill>
              <a:latin typeface="ヒラギノ角ゴ Pro W6"/>
              <a:ea typeface="ヒラギノ角ゴ Pro W6"/>
              <a:cs typeface="ヒラギノ角ゴ Pro W6"/>
            </a:endParaRPr>
          </a:p>
          <a:p>
            <a:r>
              <a:rPr lang="ja-JP" altLang="en-US" sz="7200" b="0" dirty="0" smtClean="0">
                <a:solidFill>
                  <a:schemeClr val="bg1">
                    <a:lumMod val="50000"/>
                  </a:schemeClr>
                </a:solidFill>
                <a:latin typeface="ヒラギノ角ゴ Pro W6"/>
                <a:ea typeface="ヒラギノ角ゴ Pro W6"/>
                <a:cs typeface="ヒラギノ角ゴ Pro W6"/>
              </a:rPr>
              <a:t>状況を</a:t>
            </a:r>
            <a:r>
              <a:rPr lang="ja-JP" altLang="en-US" sz="7200" b="0" dirty="0" smtClean="0">
                <a:solidFill>
                  <a:srgbClr val="44C404"/>
                </a:solidFill>
                <a:latin typeface="ヒラギノ角ゴ Pro W6"/>
                <a:ea typeface="ヒラギノ角ゴ Pro W6"/>
                <a:cs typeface="ヒラギノ角ゴ Pro W6"/>
              </a:rPr>
              <a:t>「見える化」</a:t>
            </a:r>
            <a:endParaRPr lang="en-US" altLang="ja-JP" sz="7200" b="0" dirty="0" smtClean="0">
              <a:solidFill>
                <a:srgbClr val="44C404"/>
              </a:solidFill>
              <a:latin typeface="ヒラギノ角ゴ Pro W6"/>
              <a:ea typeface="ヒラギノ角ゴ Pro W6"/>
              <a:cs typeface="ヒラギノ角ゴ Pro W6"/>
            </a:endParaRPr>
          </a:p>
          <a:p>
            <a:r>
              <a:rPr lang="ja-JP" altLang="en-US" sz="7200" b="0" dirty="0" smtClean="0">
                <a:solidFill>
                  <a:srgbClr val="7F7F7F"/>
                </a:solidFill>
                <a:latin typeface="ヒラギノ角ゴ Pro W6"/>
                <a:ea typeface="ヒラギノ角ゴ Pro W6"/>
                <a:cs typeface="ヒラギノ角ゴ Pro W6"/>
              </a:rPr>
              <a:t>して</a:t>
            </a:r>
            <a:r>
              <a:rPr lang="ja-JP" altLang="en-US" sz="7200" b="0" dirty="0" smtClean="0">
                <a:solidFill>
                  <a:srgbClr val="7F7F7F"/>
                </a:solidFill>
                <a:latin typeface="ヒラギノ角ゴ Pro W6"/>
                <a:ea typeface="ヒラギノ角ゴ Pro W6"/>
                <a:cs typeface="ヒラギノ角ゴ Pro W6"/>
              </a:rPr>
              <a:t>みよう</a:t>
            </a:r>
            <a:endParaRPr lang="en-US" altLang="ja-JP" sz="7200" b="0" dirty="0">
              <a:solidFill>
                <a:srgbClr val="7F7F7F"/>
              </a:solidFill>
              <a:latin typeface="ヒラギノ角ゴ Pro W6"/>
              <a:ea typeface="ヒラギノ角ゴ Pro W6"/>
              <a:cs typeface="ヒラギノ角ゴ Pro W6"/>
            </a:endParaRPr>
          </a:p>
        </p:txBody>
      </p:sp>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b="0" kern="0" dirty="0" smtClean="0">
                <a:solidFill>
                  <a:srgbClr val="44C404"/>
                </a:solidFill>
                <a:latin typeface="ヒラギノ角ゴ Pro W6"/>
                <a:ea typeface="ヒラギノ角ゴ Pro W6"/>
                <a:cs typeface="ヒラギノ角ゴ Pro W6"/>
              </a:rPr>
              <a:t>本日のお題</a:t>
            </a:r>
            <a:endParaRPr kumimoji="1" lang="ja-JP" altLang="en-US" b="0" dirty="0">
              <a:solidFill>
                <a:srgbClr val="44C404"/>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22664877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60C1000-84CB-418E-9143-20F01318A1D3}" type="slidenum">
              <a:rPr kumimoji="1" lang="ja-JP" altLang="en-US" smtClean="0"/>
              <a:t>8</a:t>
            </a:fld>
            <a:endParaRPr kumimoji="1" lang="ja-JP" altLang="en-US"/>
          </a:p>
        </p:txBody>
      </p:sp>
      <p:sp>
        <p:nvSpPr>
          <p:cNvPr id="7" name="タイトル 2"/>
          <p:cNvSpPr txBox="1">
            <a:spLocks/>
          </p:cNvSpPr>
          <p:nvPr/>
        </p:nvSpPr>
        <p:spPr>
          <a:xfrm>
            <a:off x="3335524" y="1162762"/>
            <a:ext cx="5517766" cy="356530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defTabSz="285750">
              <a:spcBef>
                <a:spcPct val="20000"/>
              </a:spcBef>
              <a:buClr>
                <a:srgbClr val="FFFFFF"/>
              </a:buClr>
              <a:defRPr/>
            </a:pPr>
            <a:r>
              <a:rPr lang="en-US" altLang="ja-JP" sz="4000" b="0" kern="0" dirty="0" smtClean="0">
                <a:solidFill>
                  <a:schemeClr val="accent6"/>
                </a:solidFill>
                <a:latin typeface="ヒラギノ角ゴ ProN W6"/>
                <a:ea typeface="ヒラギノ角ゴ ProN W6"/>
                <a:cs typeface="ヒラギノ角ゴ ProN W6"/>
                <a:hlinkClick r:id="rId3"/>
              </a:rPr>
              <a:t>@hageyahhoo</a:t>
            </a:r>
            <a:endParaRPr lang="en-US" altLang="ja-JP" sz="4000" b="0" kern="0" dirty="0" smtClean="0">
              <a:solidFill>
                <a:schemeClr val="accent6"/>
              </a:solidFill>
              <a:latin typeface="ヒラギノ角ゴ ProN W6"/>
              <a:ea typeface="ヒラギノ角ゴ ProN W6"/>
              <a:cs typeface="ヒラギノ角ゴ ProN W6"/>
            </a:endParaRPr>
          </a:p>
          <a:p>
            <a:pPr algn="l" defTabSz="285750">
              <a:spcBef>
                <a:spcPct val="20000"/>
              </a:spcBef>
              <a:buClr>
                <a:srgbClr val="FFFFFF"/>
              </a:buClr>
              <a:defRPr/>
            </a:pPr>
            <a:endParaRPr lang="en-US" altLang="ja-JP" b="0" kern="0" dirty="0" smtClean="0">
              <a:solidFill>
                <a:schemeClr val="accent6"/>
              </a:solidFill>
              <a:latin typeface="ヒラギノ角ゴ ProN W6"/>
              <a:ea typeface="ヒラギノ角ゴ ProN W6"/>
              <a:cs typeface="ヒラギノ角ゴ ProN W6"/>
            </a:endParaRPr>
          </a:p>
          <a:p>
            <a:pPr marL="352425" indent="-352425" algn="l" defTabSz="285750">
              <a:spcBef>
                <a:spcPct val="20000"/>
              </a:spcBef>
              <a:buFont typeface="Arial" charset="0"/>
              <a:buChar char="•"/>
              <a:defRPr/>
            </a:pPr>
            <a:r>
              <a:rPr lang="en-US" altLang="en-US" b="0" kern="0" dirty="0" smtClean="0">
                <a:solidFill>
                  <a:srgbClr val="595959"/>
                </a:solidFill>
                <a:latin typeface="ヒラギノ角ゴ ProN W6"/>
                <a:ea typeface="ヒラギノ角ゴ ProN W6"/>
                <a:cs typeface="ヒラギノ角ゴ ProN W6"/>
              </a:rPr>
              <a:t> </a:t>
            </a:r>
            <a:r>
              <a:rPr lang="en-US" altLang="ja-JP" kern="0" dirty="0" smtClean="0">
                <a:solidFill>
                  <a:srgbClr val="44C404"/>
                </a:solidFill>
                <a:latin typeface="ヒラギノ角ゴ ProN W6"/>
                <a:ea typeface="ヒラギノ角ゴ ProN W6"/>
                <a:cs typeface="ヒラギノ角ゴ ProN W6"/>
              </a:rPr>
              <a:t>LINE</a:t>
            </a:r>
            <a:r>
              <a:rPr lang="ja-JP" altLang="en-US" kern="0" smtClean="0">
                <a:solidFill>
                  <a:srgbClr val="44C404"/>
                </a:solidFill>
                <a:latin typeface="ヒラギノ角ゴ ProN W6"/>
                <a:ea typeface="ヒラギノ角ゴ ProN W6"/>
                <a:cs typeface="ヒラギノ角ゴ ProN W6"/>
              </a:rPr>
              <a:t>株式</a:t>
            </a:r>
            <a:r>
              <a:rPr lang="ja-JP" altLang="en-US" kern="0">
                <a:solidFill>
                  <a:srgbClr val="44C404"/>
                </a:solidFill>
                <a:latin typeface="ヒラギノ角ゴ ProN W6"/>
                <a:ea typeface="ヒラギノ角ゴ ProN W6"/>
                <a:cs typeface="ヒラギノ角ゴ ProN W6"/>
              </a:rPr>
              <a:t>会社初</a:t>
            </a:r>
            <a:r>
              <a:rPr lang="ja-JP" altLang="en-US" kern="0" smtClean="0">
                <a:solidFill>
                  <a:srgbClr val="44C404"/>
                </a:solidFill>
                <a:latin typeface="ヒラギノ角ゴ ProN W6"/>
                <a:ea typeface="ヒラギノ角ゴ ProN W6"/>
                <a:cs typeface="ヒラギノ角ゴ ProN W6"/>
              </a:rPr>
              <a:t>の</a:t>
            </a:r>
            <a:r>
              <a:rPr lang="en-US" altLang="ja-JP" kern="0" dirty="0" smtClean="0">
                <a:solidFill>
                  <a:srgbClr val="44C404"/>
                </a:solidFill>
                <a:latin typeface="ヒラギノ角ゴ ProN W6"/>
                <a:ea typeface="ヒラギノ角ゴ ProN W6"/>
                <a:cs typeface="ヒラギノ角ゴ ProN W6"/>
              </a:rPr>
              <a:t>SET</a:t>
            </a:r>
          </a:p>
          <a:p>
            <a:pPr marL="457200" indent="-457200" algn="l" defTabSz="285750">
              <a:spcBef>
                <a:spcPct val="20000"/>
              </a:spcBef>
              <a:buFont typeface="Arial" charset="0"/>
              <a:buChar char="•"/>
              <a:defRPr/>
            </a:pPr>
            <a:r>
              <a:rPr lang="en-US" altLang="ja-JP" b="0" kern="0" dirty="0" smtClean="0">
                <a:solidFill>
                  <a:srgbClr val="595959"/>
                </a:solidFill>
                <a:latin typeface="ヒラギノ角ゴ ProN W6"/>
                <a:ea typeface="ヒラギノ角ゴ ProN W6"/>
                <a:cs typeface="ヒラギノ角ゴ ProN W6"/>
                <a:hlinkClick r:id="rId4"/>
              </a:rPr>
              <a:t>RSGT2016</a:t>
            </a:r>
            <a:r>
              <a:rPr lang="en-US" altLang="ja-JP" b="0" kern="0" dirty="0">
                <a:solidFill>
                  <a:schemeClr val="bg1">
                    <a:lumMod val="50000"/>
                  </a:schemeClr>
                </a:solidFill>
                <a:latin typeface="ヒラギノ角ゴ ProN W6"/>
                <a:ea typeface="ヒラギノ角ゴ ProN W6"/>
                <a:cs typeface="ヒラギノ角ゴ ProN W6"/>
              </a:rPr>
              <a:t>/</a:t>
            </a:r>
            <a:r>
              <a:rPr lang="en-US" altLang="ja-JP" b="0" kern="0" dirty="0" smtClean="0">
                <a:solidFill>
                  <a:srgbClr val="595959"/>
                </a:solidFill>
                <a:latin typeface="ヒラギノ角ゴ ProN W6"/>
                <a:ea typeface="ヒラギノ角ゴ ProN W6"/>
                <a:cs typeface="ヒラギノ角ゴ ProN W6"/>
                <a:hlinkClick r:id="rId5"/>
              </a:rPr>
              <a:t>17</a:t>
            </a:r>
            <a:r>
              <a:rPr lang="ja-JP" altLang="en-US" b="0" kern="0" smtClean="0">
                <a:solidFill>
                  <a:srgbClr val="7F7F7F"/>
                </a:solidFill>
                <a:latin typeface="ヒラギノ角ゴ ProN W6"/>
                <a:ea typeface="ヒラギノ角ゴ ProN W6"/>
                <a:cs typeface="ヒラギノ角ゴ ProN W6"/>
              </a:rPr>
              <a:t>スピーカー</a:t>
            </a:r>
            <a:endParaRPr lang="en-US" altLang="ja-JP" b="0" kern="0" dirty="0" smtClean="0">
              <a:solidFill>
                <a:srgbClr val="7F7F7F"/>
              </a:solidFill>
              <a:latin typeface="ヒラギノ角ゴ ProN W6"/>
              <a:ea typeface="ヒラギノ角ゴ ProN W6"/>
              <a:cs typeface="ヒラギノ角ゴ ProN W6"/>
            </a:endParaRPr>
          </a:p>
          <a:p>
            <a:pPr marL="457200" indent="-457200" algn="l" defTabSz="285750">
              <a:spcBef>
                <a:spcPct val="20000"/>
              </a:spcBef>
              <a:buFont typeface="Arial" charset="0"/>
              <a:buChar char="•"/>
              <a:defRPr/>
            </a:pPr>
            <a:r>
              <a:rPr lang="en-US" altLang="ja-JP" b="0" kern="0" dirty="0" smtClean="0">
                <a:solidFill>
                  <a:srgbClr val="595959"/>
                </a:solidFill>
                <a:latin typeface="ヒラギノ角ゴ ProN W6"/>
                <a:ea typeface="ヒラギノ角ゴ ProN W6"/>
                <a:cs typeface="ヒラギノ角ゴ ProN W6"/>
                <a:hlinkClick r:id="rId6"/>
              </a:rPr>
              <a:t>Agile2014</a:t>
            </a:r>
            <a:r>
              <a:rPr lang="ja-JP" altLang="en-US" b="0" kern="0" smtClean="0">
                <a:solidFill>
                  <a:srgbClr val="7F7F7F"/>
                </a:solidFill>
                <a:latin typeface="ヒラギノ角ゴ ProN W6"/>
                <a:ea typeface="ヒラギノ角ゴ ProN W6"/>
                <a:cs typeface="ヒラギノ角ゴ ProN W6"/>
              </a:rPr>
              <a:t>スピーカー</a:t>
            </a:r>
            <a:endParaRPr lang="en-US" altLang="ja-JP" b="0" kern="0" dirty="0" smtClean="0">
              <a:solidFill>
                <a:srgbClr val="7F7F7F"/>
              </a:solidFill>
              <a:latin typeface="ヒラギノ角ゴ ProN W6"/>
              <a:ea typeface="ヒラギノ角ゴ ProN W6"/>
              <a:cs typeface="ヒラギノ角ゴ ProN W6"/>
            </a:endParaRPr>
          </a:p>
        </p:txBody>
      </p:sp>
      <p:pic>
        <p:nvPicPr>
          <p:cNvPr id="2" name="図 1"/>
          <p:cNvPicPr>
            <a:picLocks noChangeAspect="1"/>
          </p:cNvPicPr>
          <p:nvPr/>
        </p:nvPicPr>
        <p:blipFill>
          <a:blip r:embed="rId7"/>
          <a:stretch>
            <a:fillRect/>
          </a:stretch>
        </p:blipFill>
        <p:spPr>
          <a:xfrm>
            <a:off x="278598" y="1415416"/>
            <a:ext cx="3048000" cy="3048000"/>
          </a:xfrm>
          <a:prstGeom prst="rect">
            <a:avLst/>
          </a:prstGeom>
          <a:ln>
            <a:noFill/>
          </a:ln>
        </p:spPr>
      </p:pic>
      <p:pic>
        <p:nvPicPr>
          <p:cNvPr id="15" name="図 14"/>
          <p:cNvPicPr>
            <a:picLocks noChangeAspect="1"/>
          </p:cNvPicPr>
          <p:nvPr/>
        </p:nvPicPr>
        <p:blipFill>
          <a:blip r:embed="rId8"/>
          <a:stretch>
            <a:fillRect/>
          </a:stretch>
        </p:blipFill>
        <p:spPr>
          <a:xfrm>
            <a:off x="1989075" y="4237955"/>
            <a:ext cx="2574139" cy="2574139"/>
          </a:xfrm>
          <a:prstGeom prst="rect">
            <a:avLst/>
          </a:prstGeom>
          <a:ln>
            <a:noFill/>
          </a:ln>
        </p:spPr>
      </p:pic>
      <p:pic>
        <p:nvPicPr>
          <p:cNvPr id="16" name="図 15"/>
          <p:cNvPicPr>
            <a:picLocks noChangeAspect="1"/>
          </p:cNvPicPr>
          <p:nvPr/>
        </p:nvPicPr>
        <p:blipFill>
          <a:blip r:embed="rId9"/>
          <a:stretch>
            <a:fillRect/>
          </a:stretch>
        </p:blipFill>
        <p:spPr>
          <a:xfrm>
            <a:off x="4555028" y="4237955"/>
            <a:ext cx="2569856" cy="2574139"/>
          </a:xfrm>
          <a:prstGeom prst="rect">
            <a:avLst/>
          </a:prstGeom>
          <a:ln>
            <a:noFill/>
          </a:ln>
        </p:spPr>
      </p:pic>
      <p:sp>
        <p:nvSpPr>
          <p:cNvPr id="20" name="タイトル 1"/>
          <p:cNvSpPr>
            <a:spLocks noGrp="1"/>
          </p:cNvSpPr>
          <p:nvPr>
            <p:ph type="title"/>
          </p:nvPr>
        </p:nvSpPr>
        <p:spPr>
          <a:xfrm>
            <a:off x="0" y="328806"/>
            <a:ext cx="9144000" cy="524442"/>
          </a:xfrm>
          <a:noFill/>
          <a:ln>
            <a:noFill/>
          </a:ln>
        </p:spPr>
        <p:txBody>
          <a:bodyPr/>
          <a:lstStyle/>
          <a:p>
            <a:r>
              <a:rPr kumimoji="1" lang="ja-JP" altLang="en-US" sz="4800" dirty="0" smtClean="0">
                <a:solidFill>
                  <a:srgbClr val="44C404"/>
                </a:solidFill>
                <a:latin typeface="ヒラギノ角ゴ ProN W6"/>
                <a:ea typeface="ヒラギノ角ゴ ProN W6"/>
                <a:cs typeface="ヒラギノ角ゴ ProN W6"/>
              </a:rPr>
              <a:t>伊藤　宏幸（</a:t>
            </a:r>
            <a:r>
              <a:rPr kumimoji="1" lang="en-US" altLang="ja-JP" sz="4800" dirty="0" smtClean="0">
                <a:solidFill>
                  <a:srgbClr val="44C404"/>
                </a:solidFill>
                <a:latin typeface="ヒラギノ角ゴ ProN W6"/>
                <a:ea typeface="ヒラギノ角ゴ ProN W6"/>
                <a:cs typeface="ヒラギノ角ゴ ProN W6"/>
              </a:rPr>
              <a:t>The HIRO</a:t>
            </a:r>
            <a:r>
              <a:rPr lang="ja-JP" altLang="en-US" sz="4800" dirty="0" smtClean="0">
                <a:solidFill>
                  <a:srgbClr val="44C404"/>
                </a:solidFill>
                <a:latin typeface="ヒラギノ角ゴ ProN W6"/>
                <a:ea typeface="ヒラギノ角ゴ ProN W6"/>
                <a:cs typeface="ヒラギノ角ゴ ProN W6"/>
              </a:rPr>
              <a:t>）</a:t>
            </a:r>
            <a:endParaRPr kumimoji="1" lang="ja-JP" altLang="en-US" sz="4800" dirty="0">
              <a:solidFill>
                <a:srgbClr val="44C404"/>
              </a:solidFill>
              <a:latin typeface="ヒラギノ角ゴ ProN W6"/>
              <a:ea typeface="ヒラギノ角ゴ ProN W6"/>
              <a:cs typeface="ヒラギノ角ゴ ProN W6"/>
            </a:endParaRPr>
          </a:p>
        </p:txBody>
      </p:sp>
    </p:spTree>
    <p:extLst>
      <p:ext uri="{BB962C8B-B14F-4D97-AF65-F5344CB8AC3E}">
        <p14:creationId xmlns:p14="http://schemas.microsoft.com/office/powerpoint/2010/main" val="20843727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p:cNvSpPr>
          <p:nvPr/>
        </p:nvSpPr>
        <p:spPr>
          <a:xfrm>
            <a:off x="360000" y="1192412"/>
            <a:ext cx="8424000" cy="4320000"/>
          </a:xfrm>
          <a:prstGeom prst="rect">
            <a:avLst/>
          </a:prstGeom>
          <a:noFill/>
          <a:ln>
            <a:solidFill>
              <a:srgbClr val="FFFFFF"/>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rgbClr val="7F7F7F"/>
                </a:solidFill>
                <a:latin typeface="ヒラギノ角ゴ Pro W6"/>
                <a:ea typeface="ヒラギノ角ゴ Pro W6"/>
                <a:cs typeface="ヒラギノ角ゴ Pro W6"/>
              </a:rPr>
              <a:t>我がチームでの</a:t>
            </a:r>
            <a:endParaRPr lang="en-US" altLang="ja-JP" sz="7200" b="0" dirty="0" smtClean="0">
              <a:solidFill>
                <a:srgbClr val="7F7F7F"/>
              </a:solidFill>
              <a:latin typeface="ヒラギノ角ゴ Pro W6"/>
              <a:ea typeface="ヒラギノ角ゴ Pro W6"/>
              <a:cs typeface="ヒラギノ角ゴ Pro W6"/>
            </a:endParaRPr>
          </a:p>
          <a:p>
            <a:r>
              <a:rPr lang="ja-JP" altLang="en-US" sz="7200" b="0" dirty="0" smtClean="0">
                <a:solidFill>
                  <a:srgbClr val="44C404"/>
                </a:solidFill>
                <a:latin typeface="ヒラギノ角ゴ Pro W6"/>
                <a:ea typeface="ヒラギノ角ゴ Pro W6"/>
                <a:cs typeface="ヒラギノ角ゴ Pro W6"/>
              </a:rPr>
              <a:t>臨床実験</a:t>
            </a:r>
            <a:r>
              <a:rPr lang="ja-JP" altLang="en-US" sz="7200" b="0" dirty="0" smtClean="0">
                <a:solidFill>
                  <a:srgbClr val="7F7F7F"/>
                </a:solidFill>
                <a:latin typeface="ヒラギノ角ゴ Pro W6"/>
                <a:ea typeface="ヒラギノ角ゴ Pro W6"/>
                <a:cs typeface="ヒラギノ角ゴ Pro W6"/>
              </a:rPr>
              <a:t>報告</a:t>
            </a:r>
            <a:endParaRPr lang="en-US" altLang="ja-JP" sz="7200" b="0" dirty="0" smtClean="0">
              <a:solidFill>
                <a:srgbClr val="7F7F7F"/>
              </a:solidFill>
              <a:latin typeface="ヒラギノ角ゴ Pro W6"/>
              <a:ea typeface="ヒラギノ角ゴ Pro W6"/>
              <a:cs typeface="ヒラギノ角ゴ Pro W6"/>
            </a:endParaRPr>
          </a:p>
          <a:p>
            <a:r>
              <a:rPr lang="ja-JP" altLang="en-US" sz="7200" b="0" dirty="0" smtClean="0">
                <a:solidFill>
                  <a:srgbClr val="7F7F7F"/>
                </a:solidFill>
                <a:latin typeface="ヒラギノ角ゴ Pro W6"/>
                <a:ea typeface="ヒラギノ角ゴ Pro W6"/>
                <a:cs typeface="ヒラギノ角ゴ Pro W6"/>
              </a:rPr>
              <a:t>（２０１４年２月）</a:t>
            </a:r>
            <a:endParaRPr lang="en-US" altLang="ja-JP" sz="7200" b="0" dirty="0" smtClean="0">
              <a:solidFill>
                <a:srgbClr val="7F7F7F"/>
              </a:solidFill>
              <a:latin typeface="ヒラギノ角ゴ Pro W6"/>
              <a:ea typeface="ヒラギノ角ゴ Pro W6"/>
              <a:cs typeface="ヒラギノ角ゴ Pro W6"/>
            </a:endParaRPr>
          </a:p>
        </p:txBody>
      </p:sp>
    </p:spTree>
    <p:extLst>
      <p:ext uri="{BB962C8B-B14F-4D97-AF65-F5344CB8AC3E}">
        <p14:creationId xmlns:p14="http://schemas.microsoft.com/office/powerpoint/2010/main" val="23940601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rporate_strictly_confidential_b">
  <a:themeElements>
    <a:clrScheme name="R-style color">
      <a:dk1>
        <a:sysClr val="windowText" lastClr="000000"/>
      </a:dk1>
      <a:lt1>
        <a:sysClr val="window" lastClr="FFFFFF"/>
      </a:lt1>
      <a:dk2>
        <a:srgbClr val="1F497D"/>
      </a:dk2>
      <a:lt2>
        <a:srgbClr val="EEECE1"/>
      </a:lt2>
      <a:accent1>
        <a:srgbClr val="BF0000"/>
      </a:accent1>
      <a:accent2>
        <a:srgbClr val="F06E5A"/>
      </a:accent2>
      <a:accent3>
        <a:srgbClr val="F0AA5A"/>
      </a:accent3>
      <a:accent4>
        <a:srgbClr val="C8DC46"/>
      </a:accent4>
      <a:accent5>
        <a:srgbClr val="00AAE6"/>
      </a:accent5>
      <a:accent6>
        <a:srgbClr val="0078BE"/>
      </a:accent6>
      <a:hlink>
        <a:srgbClr val="0000FF"/>
      </a:hlink>
      <a:folHlink>
        <a:srgbClr val="800080"/>
      </a:folHlink>
    </a:clrScheme>
    <a:fontScheme name="R-style fo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a:solidFill>
            <a:srgbClr val="000000"/>
          </a:solidFill>
        </a:ln>
        <a:effectLst>
          <a:outerShdw blurRad="88900" dist="38100" dir="8100000" algn="tr" rotWithShape="0">
            <a:prstClr val="black">
              <a:alpha val="30000"/>
            </a:prstClr>
          </a:outerShdw>
        </a:effectLst>
        <a:extLst/>
      </a:spPr>
      <a:bodyPr anchor="ctr" anchorCtr="0"/>
      <a:lstStyle>
        <a:defPPr algn="ctr">
          <a:defRPr dirty="0" smtClean="0"/>
        </a:defPPr>
      </a:lstStyle>
    </a:spDef>
    <a:lnDef>
      <a:spPr>
        <a:ln w="127000" cmpd="sng">
          <a:solidFill>
            <a:srgbClr val="FF0000"/>
          </a:solidFill>
          <a:tailEnd type="stealth" w="lg" len="lg"/>
        </a:ln>
        <a:effectLst>
          <a:outerShdw blurRad="88900" dist="38100" dir="8100000" algn="ctr" rotWithShape="0">
            <a:srgbClr val="000000">
              <a:alpha val="30000"/>
            </a:srgb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0" ma:contentTypeDescription="Create a new document." ma:contentTypeScope="" ma:versionID="c4b4ff3fda9e11dcfa76d81ab90015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2D75E9-7A55-4E2A-89EF-D6493A63AB07}">
  <ds:schemaRefs>
    <ds:schemaRef ds:uri="http://purl.org/dc/dcmitype/"/>
    <ds:schemaRef ds:uri="http://www.w3.org/XML/1998/namespace"/>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s>
</ds:datastoreItem>
</file>

<file path=customXml/itemProps2.xml><?xml version="1.0" encoding="utf-8"?>
<ds:datastoreItem xmlns:ds="http://schemas.openxmlformats.org/officeDocument/2006/customXml" ds:itemID="{7EA97D61-185C-4682-A4FE-AB4628D2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64C25D7-D27D-47E0-8384-6126C745CB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5573</TotalTime>
  <Words>1055</Words>
  <Application>Microsoft Macintosh PowerPoint</Application>
  <PresentationFormat>画面に合わせる (4:3)</PresentationFormat>
  <Paragraphs>209</Paragraphs>
  <Slides>40</Slides>
  <Notes>31</Notes>
  <HiddenSlides>0</HiddenSlides>
  <MMClips>0</MMClips>
  <ScaleCrop>false</ScaleCrop>
  <HeadingPairs>
    <vt:vector size="4" baseType="variant">
      <vt:variant>
        <vt:lpstr>テーマ</vt:lpstr>
      </vt:variant>
      <vt:variant>
        <vt:i4>1</vt:i4>
      </vt:variant>
      <vt:variant>
        <vt:lpstr>スライド タイトル</vt:lpstr>
      </vt:variant>
      <vt:variant>
        <vt:i4>40</vt:i4>
      </vt:variant>
    </vt:vector>
  </HeadingPairs>
  <TitlesOfParts>
    <vt:vector size="41" baseType="lpstr">
      <vt:lpstr>Corporate_strictly_confidential_b</vt:lpstr>
      <vt:lpstr>PowerPoint プレゼンテーション</vt:lpstr>
      <vt:lpstr>質問</vt:lpstr>
      <vt:lpstr>マネージャとして</vt:lpstr>
      <vt:lpstr>開発者として</vt:lpstr>
      <vt:lpstr>PowerPoint プレゼンテーション</vt:lpstr>
      <vt:lpstr>PowerPoint プレゼンテーション</vt:lpstr>
      <vt:lpstr>本日のお題</vt:lpstr>
      <vt:lpstr>伊藤　宏幸（The HIRO）</vt:lpstr>
      <vt:lpstr>PowerPoint プレゼンテーション</vt:lpstr>
      <vt:lpstr>落ちないバーンダウン</vt:lpstr>
      <vt:lpstr>原因？</vt:lpstr>
      <vt:lpstr>PowerPoint プレゼンテーション</vt:lpstr>
      <vt:lpstr>本日のお題（再掲）</vt:lpstr>
      <vt:lpstr>PowerPoint プレゼンテーション</vt:lpstr>
      <vt:lpstr>計測初日</vt:lpstr>
      <vt:lpstr>計測初日</vt:lpstr>
      <vt:lpstr>計測3日目</vt:lpstr>
      <vt:lpstr>計測3日目</vt:lpstr>
      <vt:lpstr>計測3日目</vt:lpstr>
      <vt:lpstr>計測3日目</vt:lpstr>
      <vt:lpstr>PowerPoint プレゼンテーション</vt:lpstr>
      <vt:lpstr>PowerPoint プレゼンテーション</vt:lpstr>
      <vt:lpstr>PowerPoint プレゼンテーション</vt:lpstr>
      <vt:lpstr>ワークショップの流れ</vt:lpstr>
      <vt:lpstr>Sprint 0: チームづくり（5分）</vt:lpstr>
      <vt:lpstr>Sprint 1: 課題の共有（15分）</vt:lpstr>
      <vt:lpstr>Sprint 2: メトリクス案の検討（15分）</vt:lpstr>
      <vt:lpstr>ポイント！</vt:lpstr>
      <vt:lpstr>Sprint 3: トレードショー（5分×2回）</vt:lpstr>
      <vt:lpstr>PowerPoint プレゼンテーション</vt:lpstr>
      <vt:lpstr>メトリクス例（1）: From Agile2014</vt:lpstr>
      <vt:lpstr>Cumulative Flow Diagram (CFD)</vt:lpstr>
      <vt:lpstr>見方</vt:lpstr>
      <vt:lpstr>メトリクスのポイント</vt:lpstr>
      <vt:lpstr>メトリクスのポイント</vt:lpstr>
      <vt:lpstr>Sprint 4: 改善（検査と適応）（20分）</vt:lpstr>
      <vt:lpstr>Sprint 5: はっぴょう！（15分）</vt:lpstr>
      <vt:lpstr>メトリクスのポイント（再掲）</vt:lpstr>
      <vt:lpstr>メトリクス例（2）: From 現場</vt:lpstr>
      <vt:lpstr>PowerPoint プレゼンテーション</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cp:keywords/>
  <dc:description/>
  <cp:lastModifiedBy>伊藤 宏幸</cp:lastModifiedBy>
  <cp:revision>6112</cp:revision>
  <cp:lastPrinted>2012-11-01T00:53:12Z</cp:lastPrinted>
  <dcterms:created xsi:type="dcterms:W3CDTF">2013-01-29T01:30:29Z</dcterms:created>
  <dcterms:modified xsi:type="dcterms:W3CDTF">2018-02-12T03:03:30Z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0x0101006C7DCEE764623746B4E4E557D8B3CACD</vt:lpwstr>
  </property>
</Properties>
</file>