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498" r:id="rId5"/>
    <p:sldId id="475" r:id="rId6"/>
    <p:sldId id="480" r:id="rId7"/>
    <p:sldId id="684" r:id="rId8"/>
    <p:sldId id="694" r:id="rId9"/>
    <p:sldId id="695" r:id="rId10"/>
    <p:sldId id="696" r:id="rId11"/>
    <p:sldId id="697" r:id="rId12"/>
    <p:sldId id="698" r:id="rId13"/>
    <p:sldId id="699" r:id="rId14"/>
    <p:sldId id="700" r:id="rId15"/>
    <p:sldId id="701" r:id="rId16"/>
    <p:sldId id="702" r:id="rId17"/>
    <p:sldId id="703" r:id="rId18"/>
    <p:sldId id="704" r:id="rId19"/>
    <p:sldId id="522" r:id="rId20"/>
    <p:sldId id="619" r:id="rId21"/>
    <p:sldId id="685" r:id="rId22"/>
    <p:sldId id="686" r:id="rId23"/>
    <p:sldId id="346" r:id="rId24"/>
    <p:sldId id="635" r:id="rId25"/>
    <p:sldId id="687" r:id="rId26"/>
    <p:sldId id="690" r:id="rId27"/>
    <p:sldId id="691" r:id="rId28"/>
    <p:sldId id="692" r:id="rId29"/>
    <p:sldId id="688" r:id="rId30"/>
    <p:sldId id="693" r:id="rId31"/>
    <p:sldId id="632" r:id="rId32"/>
    <p:sldId id="689" r:id="rId33"/>
    <p:sldId id="670" r:id="rId34"/>
    <p:sldId id="656" r:id="rId35"/>
    <p:sldId id="588" r:id="rId36"/>
    <p:sldId id="510" r:id="rId37"/>
    <p:sldId id="555" r:id="rId38"/>
    <p:sldId id="552" r:id="rId39"/>
    <p:sldId id="680" r:id="rId40"/>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81884" autoAdjust="0"/>
  </p:normalViewPr>
  <p:slideViewPr>
    <p:cSldViewPr showGuides="1">
      <p:cViewPr>
        <p:scale>
          <a:sx n="66" d="100"/>
          <a:sy n="66" d="100"/>
        </p:scale>
        <p:origin x="-1758" y="-72"/>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2014/4/20</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Hello and nice to meet you!</a:t>
            </a:r>
            <a:br>
              <a:rPr kumimoji="1" lang="en-US" altLang="ja-JP" dirty="0" smtClean="0"/>
            </a:br>
            <a:r>
              <a:rPr kumimoji="1" lang="en-US" altLang="ja-JP" dirty="0" smtClean="0"/>
              <a:t>Today</a:t>
            </a:r>
            <a:r>
              <a:rPr kumimoji="1" lang="en-US" altLang="ja-JP" baseline="0" dirty="0" smtClean="0"/>
              <a:t> I’d like to share about Technology-Driven Development, the new </a:t>
            </a:r>
            <a:r>
              <a:rPr kumimoji="1" lang="en-US" altLang="ja-JP" baseline="0" smtClean="0"/>
              <a:t>approach?</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26</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また、問題がありそうな箇所、改善ができそうな箇所については数値計測を行い、その推移をみて行動し、成果を確認することを「何度も」「何度も」繰り返すことも重要です。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32</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33</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改めまして自己紹介です。</a:t>
            </a:r>
            <a:endParaRPr kumimoji="1" lang="en-US" altLang="ja-JP" dirty="0" smtClean="0"/>
          </a:p>
          <a:p>
            <a:r>
              <a:rPr kumimoji="1" lang="ja-JP" altLang="en-US" dirty="0" smtClean="0"/>
              <a:t>楽天株式会社の伊藤宏幸と申します。</a:t>
            </a:r>
            <a:endParaRPr kumimoji="1" lang="en-US" altLang="ja-JP" dirty="0" smtClean="0"/>
          </a:p>
          <a:p>
            <a:r>
              <a:rPr kumimoji="1" lang="ja-JP" altLang="en-US" dirty="0" smtClean="0"/>
              <a:t>テスト駆動開発グループという組織に属し、アジャイルコーチとして、社内の様々な部署で、リーン開発・アジャイル・自動テストなどの支援を行なっております。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そして、楽しく天下を取りましょう！</a:t>
            </a:r>
            <a:endParaRPr kumimoji="1" lang="en-US" altLang="ja-JP" dirty="0" smtClean="0"/>
          </a:p>
          <a:p>
            <a:endParaRPr kumimoji="1" lang="en-US" altLang="ja-JP" dirty="0" smtClean="0"/>
          </a:p>
          <a:p>
            <a:r>
              <a:rPr kumimoji="1" lang="ja-JP" altLang="en-US" dirty="0" smtClean="0"/>
              <a:t>私からの発表は、以上になります。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b="0" dirty="0" smtClean="0">
                <a:solidFill>
                  <a:srgbClr val="000000"/>
                </a:solidFill>
                <a:latin typeface="+mn-ea"/>
              </a:rPr>
              <a:t>私が支援したチームは、大きく３種類のメンバーで構成されていました。</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まず、売上などの営業的観点からプロダクトの方向性を決める「ビジネスアナリスト」</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次に、見栄えや操作性の観点からプロダクトの方向性を決める「</a:t>
            </a:r>
            <a:r>
              <a:rPr lang="en-US" altLang="ja-JP" b="0" dirty="0" smtClean="0">
                <a:solidFill>
                  <a:srgbClr val="000000"/>
                </a:solidFill>
                <a:latin typeface="+mn-ea"/>
              </a:rPr>
              <a:t>UI/UX </a:t>
            </a:r>
            <a:r>
              <a:rPr lang="ja-JP" altLang="en-US" b="0" dirty="0" smtClean="0">
                <a:solidFill>
                  <a:srgbClr val="000000"/>
                </a:solidFill>
                <a:latin typeface="+mn-ea"/>
              </a:rPr>
              <a:t>デザイナー」</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そして、開発・テスト・運用を担当する「</a:t>
            </a:r>
            <a:r>
              <a:rPr kumimoji="1" lang="ja-JP" altLang="en-US" sz="1200" dirty="0" smtClean="0"/>
              <a:t>開発者」</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私が支援したチームは、全員で１０人前後でした。</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私はこのチームに、アジャイルコーチとして参加しました。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16</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a:t>
            </a:r>
            <a:r>
              <a:rPr lang="en-US" altLang="ja-JP" dirty="0" smtClean="0">
                <a:solidFill>
                  <a:schemeClr val="tx1"/>
                </a:solidFill>
                <a:latin typeface="+mn-lt"/>
              </a:rPr>
              <a:t>Jenkins </a:t>
            </a:r>
            <a:r>
              <a:rPr lang="ja-JP" altLang="en-US" dirty="0" smtClean="0">
                <a:solidFill>
                  <a:schemeClr val="tx1"/>
                </a:solidFill>
                <a:latin typeface="+mn-lt"/>
              </a:rPr>
              <a:t>を活用して、ビルド・テスト・リリースの自動化を実現しました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まず、私のノート </a:t>
            </a:r>
            <a:r>
              <a:rPr lang="en-US" altLang="ja-JP" dirty="0" smtClean="0">
                <a:solidFill>
                  <a:schemeClr val="tx1"/>
                </a:solidFill>
                <a:latin typeface="+mn-lt"/>
              </a:rPr>
              <a:t>PC</a:t>
            </a:r>
            <a:r>
              <a:rPr lang="en-US" altLang="ja-JP" baseline="0" dirty="0" smtClean="0">
                <a:solidFill>
                  <a:schemeClr val="tx1"/>
                </a:solidFill>
                <a:latin typeface="+mn-lt"/>
              </a:rPr>
              <a:t> </a:t>
            </a:r>
            <a:r>
              <a:rPr lang="ja-JP" altLang="en-US" baseline="0" dirty="0" smtClean="0">
                <a:solidFill>
                  <a:schemeClr val="tx1"/>
                </a:solidFill>
                <a:latin typeface="+mn-lt"/>
              </a:rPr>
              <a:t>で </a:t>
            </a:r>
            <a:r>
              <a:rPr lang="en-US" altLang="ja-JP" baseline="0" dirty="0" smtClean="0">
                <a:solidFill>
                  <a:schemeClr val="tx1"/>
                </a:solidFill>
                <a:latin typeface="+mn-lt"/>
              </a:rPr>
              <a:t>Jenkins </a:t>
            </a:r>
            <a:r>
              <a:rPr lang="ja-JP" altLang="en-US" baseline="0" dirty="0" smtClean="0">
                <a:solidFill>
                  <a:schemeClr val="tx1"/>
                </a:solidFill>
                <a:latin typeface="+mn-lt"/>
              </a:rPr>
              <a:t>を稼動させ</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ja-JP" baseline="0" dirty="0" smtClean="0">
                <a:solidFill>
                  <a:schemeClr val="tx1"/>
                </a:solidFill>
                <a:latin typeface="+mn-lt"/>
              </a:rPr>
              <a:t>Stash</a:t>
            </a:r>
            <a:r>
              <a:rPr lang="ja-JP" altLang="en-US" baseline="0" dirty="0" smtClean="0">
                <a:solidFill>
                  <a:schemeClr val="tx1"/>
                </a:solidFill>
                <a:latin typeface="+mn-lt"/>
              </a:rPr>
              <a:t>（これは弊社内の </a:t>
            </a:r>
            <a:r>
              <a:rPr lang="en-US" altLang="ja-JP" baseline="0" dirty="0" smtClean="0">
                <a:solidFill>
                  <a:schemeClr val="tx1"/>
                </a:solidFill>
                <a:latin typeface="+mn-lt"/>
              </a:rPr>
              <a:t>GitHub </a:t>
            </a:r>
            <a:r>
              <a:rPr lang="ja-JP" altLang="en-US" baseline="0" dirty="0" smtClean="0">
                <a:solidFill>
                  <a:schemeClr val="tx1"/>
                </a:solidFill>
                <a:latin typeface="+mn-lt"/>
              </a:rPr>
              <a:t>のことです）に対して、１時間おきにプログラムの更新をチェックするようにしました</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aseline="0" dirty="0" smtClean="0">
                <a:solidFill>
                  <a:schemeClr val="tx1"/>
                </a:solidFill>
                <a:latin typeface="+mn-lt"/>
              </a:rPr>
              <a:t>そして、</a:t>
            </a:r>
            <a:r>
              <a:rPr lang="ja-JP" altLang="en-US" sz="1200" b="0" dirty="0" smtClean="0">
                <a:latin typeface="+mn-lt"/>
              </a:rPr>
              <a:t>誰かがプログラムを修正したら、それを自動的に検知して、アプリのビルドと回帰テストを自動的に行います。</a:t>
            </a:r>
            <a:endParaRPr lang="en-US" altLang="ja-JP" sz="1200" b="0" dirty="0" smtClean="0">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solidFill>
                  <a:schemeClr val="tx1"/>
                </a:solidFill>
                <a:latin typeface="+mn-lt"/>
              </a:rPr>
              <a:t>　もしここで問題があれば、即時チームメンバー全員にメールで通知するようにしました</a:t>
            </a:r>
            <a:r>
              <a:rPr lang="en-US" altLang="ja-JP" sz="1200" b="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そして、回帰テストに問題がなければ</a:t>
            </a:r>
            <a:r>
              <a:rPr lang="ja-JP" altLang="en-US" sz="1200" b="0" baseline="0" dirty="0" smtClean="0">
                <a:solidFill>
                  <a:schemeClr val="tx1"/>
                </a:solidFill>
                <a:latin typeface="+mn-lt"/>
              </a:rPr>
              <a:t>、</a:t>
            </a:r>
            <a:r>
              <a:rPr lang="ja-JP" altLang="en-US" sz="1200" b="0" dirty="0" smtClean="0">
                <a:latin typeface="+mn-lt"/>
              </a:rPr>
              <a:t>即</a:t>
            </a:r>
            <a:r>
              <a:rPr lang="ja-JP" altLang="en-US" sz="1200" b="0" dirty="0" smtClean="0">
                <a:solidFill>
                  <a:srgbClr val="000000"/>
                </a:solidFill>
                <a:latin typeface="+mn-lt"/>
              </a:rPr>
              <a:t>ステークホルダー全員の端末に最新のアプリを</a:t>
            </a:r>
            <a:r>
              <a:rPr lang="ja-JP" altLang="en-US" sz="1200" b="0" dirty="0" smtClean="0">
                <a:latin typeface="+mn-lt"/>
              </a:rPr>
              <a:t>自動インストール</a:t>
            </a:r>
            <a:r>
              <a:rPr lang="ja-JP" altLang="en-US" sz="1200" b="0" dirty="0" smtClean="0">
                <a:solidFill>
                  <a:srgbClr val="000000"/>
                </a:solidFill>
                <a:latin typeface="+mn-lt"/>
              </a:rPr>
              <a:t>できるようにしました</a:t>
            </a:r>
            <a:r>
              <a:rPr lang="en-US" altLang="ja-JP" baseline="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a:t>
            </a:r>
            <a:r>
              <a:rPr lang="ja-JP" altLang="en-US" dirty="0" smtClean="0">
                <a:solidFill>
                  <a:schemeClr val="tx1"/>
                </a:solidFill>
                <a:latin typeface="+mn-lt"/>
              </a:rPr>
              <a:t>最新のアプリを、毎日の朝礼でステークホルダーにデモするようにしました。</a:t>
            </a: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　これは、まだ最新のアプリを試していない人へのフォローと、進捗報告とを兼ねていました。</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こうした仕組みや考え方を、</a:t>
            </a:r>
            <a:r>
              <a:rPr lang="en-US" altLang="ja-JP" dirty="0" smtClean="0">
                <a:solidFill>
                  <a:schemeClr val="tx1"/>
                </a:solidFill>
                <a:latin typeface="+mn-lt"/>
              </a:rPr>
              <a:t>Continuous Integration</a:t>
            </a:r>
            <a:r>
              <a:rPr lang="ja-JP" altLang="en-US" dirty="0" smtClean="0">
                <a:solidFill>
                  <a:schemeClr val="tx1"/>
                </a:solidFill>
                <a:latin typeface="+mn-lt"/>
              </a:rPr>
              <a:t>／</a:t>
            </a:r>
            <a:r>
              <a:rPr lang="en-US" altLang="ja-JP" dirty="0" smtClean="0">
                <a:solidFill>
                  <a:schemeClr val="tx1"/>
                </a:solidFill>
                <a:latin typeface="+mn-lt"/>
              </a:rPr>
              <a:t>Continuous Delivery </a:t>
            </a:r>
            <a:r>
              <a:rPr lang="ja-JP" altLang="en-US" dirty="0" smtClean="0">
                <a:solidFill>
                  <a:schemeClr val="tx1"/>
                </a:solidFill>
                <a:latin typeface="+mn-lt"/>
              </a:rPr>
              <a:t>と言います。</a:t>
            </a:r>
            <a:endParaRPr lang="en-US" altLang="ja-JP"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354133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例として、万が一コンパイルエラーがあるプログラムを </a:t>
            </a:r>
            <a:r>
              <a:rPr kumimoji="1" lang="en-US" altLang="ja-JP" dirty="0" smtClean="0"/>
              <a:t>Stash(GitHub) </a:t>
            </a:r>
            <a:r>
              <a:rPr kumimoji="1" lang="ja-JP" altLang="en-US" dirty="0" smtClean="0"/>
              <a:t>へ </a:t>
            </a:r>
            <a:r>
              <a:rPr kumimoji="1" lang="en-US" altLang="ja-JP" dirty="0" smtClean="0"/>
              <a:t>push</a:t>
            </a:r>
            <a:r>
              <a:rPr kumimoji="1" lang="en-US" altLang="ja-JP" baseline="0" dirty="0" smtClean="0"/>
              <a:t> </a:t>
            </a:r>
            <a:r>
              <a:rPr kumimoji="1" lang="ja-JP" altLang="en-US" baseline="0" dirty="0" smtClean="0"/>
              <a:t>しようものなら即、</a:t>
            </a:r>
            <a:r>
              <a:rPr kumimoji="1" lang="en-US" altLang="ja-JP" baseline="0" dirty="0" smtClean="0"/>
              <a:t>push </a:t>
            </a:r>
            <a:r>
              <a:rPr kumimoji="1" lang="ja-JP" altLang="en-US" baseline="0" dirty="0" smtClean="0"/>
              <a:t>した当人を名指しして、このようなメールを </a:t>
            </a:r>
            <a:r>
              <a:rPr kumimoji="1" lang="en-US" altLang="ja-JP" baseline="0" dirty="0" smtClean="0"/>
              <a:t>Jenkins </a:t>
            </a:r>
            <a:r>
              <a:rPr kumimoji="1" lang="ja-JP" altLang="en-US" baseline="0" dirty="0" smtClean="0"/>
              <a:t>から送りつけるようにしました。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6.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noFill/>
          </a:ln>
        </p:spPr>
        <p:txBody>
          <a:bodyPr wrap="square" anchor="t" anchorCtr="0">
            <a:noAutofit/>
          </a:bodyPr>
          <a:lstStyle/>
          <a:p>
            <a:r>
              <a:rPr lang="en-US" altLang="ja-JP" sz="4800" b="1" dirty="0">
                <a:solidFill>
                  <a:srgbClr val="C00000"/>
                </a:solidFill>
                <a:latin typeface="+mj-ea"/>
                <a:ea typeface="+mj-ea"/>
                <a:cs typeface="Arial" pitchFamily="34" charset="0"/>
              </a:rPr>
              <a:t>Technology</a:t>
            </a:r>
            <a:r>
              <a:rPr lang="en-US" altLang="ja-JP" sz="4800" b="1" dirty="0" smtClean="0">
                <a:solidFill>
                  <a:srgbClr val="C00000"/>
                </a:solidFill>
                <a:latin typeface="+mj-ea"/>
                <a:ea typeface="+mj-ea"/>
                <a:cs typeface="Arial" pitchFamily="34" charset="0"/>
              </a:rPr>
              <a:t>­-Driven </a:t>
            </a:r>
            <a:r>
              <a:rPr lang="en-US" altLang="ja-JP" sz="4800" b="1" dirty="0">
                <a:solidFill>
                  <a:srgbClr val="C00000"/>
                </a:solidFill>
                <a:latin typeface="+mj-ea"/>
                <a:ea typeface="+mj-ea"/>
                <a:cs typeface="Arial" pitchFamily="34" charset="0"/>
              </a:rPr>
              <a:t>Development</a:t>
            </a:r>
            <a:r>
              <a:rPr lang="en-US" altLang="ja-JP" sz="4800" b="1" dirty="0" smtClean="0">
                <a:solidFill>
                  <a:srgbClr val="C00000"/>
                </a:solidFill>
                <a:latin typeface="+mj-ea"/>
                <a:ea typeface="+mj-ea"/>
                <a:cs typeface="Arial" pitchFamily="34" charset="0"/>
              </a:rPr>
              <a:t>:</a:t>
            </a:r>
          </a:p>
          <a:p>
            <a:r>
              <a:rPr lang="en-US" altLang="ja-JP" sz="4800" b="1" dirty="0" smtClean="0">
                <a:solidFill>
                  <a:srgbClr val="C00000"/>
                </a:solidFill>
                <a:latin typeface="+mj-ea"/>
                <a:ea typeface="+mj-ea"/>
                <a:cs typeface="Arial" pitchFamily="34" charset="0"/>
              </a:rPr>
              <a:t>Using </a:t>
            </a:r>
            <a:r>
              <a:rPr lang="en-US" altLang="ja-JP" sz="4800" b="1" dirty="0">
                <a:solidFill>
                  <a:srgbClr val="C00000"/>
                </a:solidFill>
                <a:latin typeface="+mj-ea"/>
                <a:ea typeface="+mj-ea"/>
                <a:cs typeface="Arial" pitchFamily="34" charset="0"/>
              </a:rPr>
              <a:t>Automation and Techniques to Grow an Agile Culture</a:t>
            </a:r>
            <a:endParaRPr lang="en-US" altLang="ja-JP" sz="48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3) </a:t>
            </a:r>
            <a:r>
              <a:rPr kumimoji="0" lang="ja-JP" altLang="en-US" sz="4400" b="0" kern="0" dirty="0" smtClean="0">
                <a:solidFill>
                  <a:srgbClr val="000000"/>
                </a:solidFill>
                <a:latin typeface="+mn-ea"/>
                <a:ea typeface="+mn-ea"/>
                <a:cs typeface="ＭＳ 明朝"/>
              </a:rPr>
              <a:t>テストもリリースも全て</a:t>
            </a:r>
            <a:r>
              <a:rPr kumimoji="0" lang="ja-JP" altLang="en-US" sz="4400" b="0" kern="0" dirty="0" smtClean="0">
                <a:solidFill>
                  <a:srgbClr val="BF0000"/>
                </a:solidFill>
                <a:latin typeface="+mn-ea"/>
                <a:ea typeface="+mn-ea"/>
                <a:cs typeface="ＭＳ 明朝"/>
              </a:rPr>
              <a:t>手作業</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chemeClr val="tx1"/>
                </a:solidFill>
                <a:latin typeface="+mn-ea"/>
                <a:ea typeface="+mn-ea"/>
                <a:cs typeface="ＭＳ 明朝"/>
              </a:rPr>
              <a:t>※</a:t>
            </a:r>
            <a:r>
              <a:rPr kumimoji="0" lang="ja-JP" altLang="en-US" sz="4400" b="0" kern="0" dirty="0" smtClean="0">
                <a:solidFill>
                  <a:schemeClr val="tx1"/>
                </a:solidFill>
                <a:latin typeface="+mn-ea"/>
                <a:ea typeface="+mn-ea"/>
                <a:cs typeface="ＭＳ 明朝"/>
              </a:rPr>
              <a:t>徹夜なんてザラ</a:t>
            </a:r>
            <a:endParaRPr kumimoji="0" lang="en-US" altLang="ja-JP" sz="4400" b="0" kern="0" dirty="0" smtClean="0">
              <a:solidFill>
                <a:schemeClr val="tx1"/>
              </a:solidFill>
              <a:latin typeface="+mn-ea"/>
              <a:ea typeface="+mn-ea"/>
              <a:cs typeface="ＭＳ 明朝"/>
            </a:endParaRPr>
          </a:p>
        </p:txBody>
      </p:sp>
    </p:spTree>
    <p:extLst>
      <p:ext uri="{BB962C8B-B14F-4D97-AF65-F5344CB8AC3E}">
        <p14:creationId xmlns:p14="http://schemas.microsoft.com/office/powerpoint/2010/main" val="810821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4) </a:t>
            </a:r>
            <a:r>
              <a:rPr kumimoji="0" lang="ja-JP" altLang="en-US" sz="4400" b="0" kern="0" dirty="0" smtClean="0">
                <a:solidFill>
                  <a:srgbClr val="000000"/>
                </a:solidFill>
                <a:latin typeface="+mn-ea"/>
                <a:ea typeface="+mn-ea"/>
                <a:cs typeface="ＭＳ 明朝"/>
              </a:rPr>
              <a:t>メンバーが非常に</a:t>
            </a:r>
            <a:r>
              <a:rPr kumimoji="0" lang="ja-JP" altLang="en-US" sz="4400" b="0" kern="0" dirty="0" smtClean="0">
                <a:solidFill>
                  <a:srgbClr val="BF0000"/>
                </a:solidFill>
                <a:latin typeface="+mn-ea"/>
                <a:ea typeface="+mn-ea"/>
                <a:cs typeface="ＭＳ 明朝"/>
              </a:rPr>
              <a:t>若い</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rgbClr val="000000"/>
                </a:solidFill>
                <a:latin typeface="+mn-ea"/>
                <a:cs typeface="ＭＳ 明朝"/>
              </a:rPr>
              <a:t>※</a:t>
            </a:r>
            <a:r>
              <a:rPr kumimoji="0" lang="ja-JP" altLang="en-US" sz="4400" b="0" kern="0" dirty="0" smtClean="0">
                <a:solidFill>
                  <a:srgbClr val="000000"/>
                </a:solidFill>
                <a:latin typeface="+mn-ea"/>
                <a:cs typeface="ＭＳ 明朝"/>
              </a:rPr>
              <a:t>平均キャリアは３年前後</a:t>
            </a:r>
            <a:endParaRPr kumimoji="0" lang="ja-JP" altLang="en-US" sz="4400" b="0" kern="0" dirty="0">
              <a:solidFill>
                <a:srgbClr val="000000"/>
              </a:solidFill>
              <a:latin typeface="+mn-ea"/>
              <a:cs typeface="ＭＳ 明朝"/>
            </a:endParaRPr>
          </a:p>
        </p:txBody>
      </p:sp>
    </p:spTree>
    <p:extLst>
      <p:ext uri="{BB962C8B-B14F-4D97-AF65-F5344CB8AC3E}">
        <p14:creationId xmlns:p14="http://schemas.microsoft.com/office/powerpoint/2010/main" val="2305762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8800" b="0" dirty="0" smtClean="0">
                <a:solidFill>
                  <a:schemeClr val="tx1"/>
                </a:solidFill>
                <a:latin typeface="+mn-ea"/>
                <a:ea typeface="+mn-ea"/>
                <a:cs typeface="ＭＳ 明朝"/>
              </a:rPr>
              <a:t>皆さんなら</a:t>
            </a:r>
            <a:endParaRPr lang="en-US" altLang="ja-JP" sz="8800" b="0" dirty="0" smtClean="0">
              <a:solidFill>
                <a:schemeClr val="tx1"/>
              </a:solidFill>
              <a:latin typeface="+mn-ea"/>
              <a:ea typeface="+mn-ea"/>
              <a:cs typeface="ＭＳ 明朝"/>
            </a:endParaRPr>
          </a:p>
          <a:p>
            <a:r>
              <a:rPr lang="ja-JP" altLang="en-US" sz="8800" b="0" dirty="0" smtClean="0">
                <a:solidFill>
                  <a:srgbClr val="BF0000"/>
                </a:solidFill>
                <a:latin typeface="+mn-ea"/>
                <a:ea typeface="+mn-ea"/>
                <a:cs typeface="ＭＳ 明朝"/>
              </a:rPr>
              <a:t>どう</a:t>
            </a:r>
            <a:r>
              <a:rPr lang="ja-JP" altLang="en-US" sz="8800" b="0" dirty="0" smtClean="0">
                <a:solidFill>
                  <a:schemeClr val="tx1"/>
                </a:solidFill>
                <a:latin typeface="+mn-ea"/>
                <a:ea typeface="+mn-ea"/>
                <a:cs typeface="ＭＳ 明朝"/>
              </a:rPr>
              <a:t>思いますか？</a:t>
            </a:r>
            <a:endParaRPr lang="en-US" altLang="ja-JP" sz="88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3663135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私は</a:t>
            </a:r>
            <a:endParaRPr lang="en-US" altLang="ja-JP" sz="9600" b="0" dirty="0" smtClean="0">
              <a:solidFill>
                <a:srgbClr val="000000"/>
              </a:solidFill>
              <a:latin typeface="+mn-ea"/>
              <a:ea typeface="+mn-ea"/>
              <a:cs typeface="ＭＳ 明朝"/>
            </a:endParaRPr>
          </a:p>
          <a:p>
            <a:r>
              <a:rPr lang="ja-JP" altLang="en-US" sz="9600" b="0" dirty="0" smtClean="0">
                <a:solidFill>
                  <a:srgbClr val="BF0000"/>
                </a:solidFill>
                <a:latin typeface="+mn-ea"/>
                <a:ea typeface="+mn-ea"/>
                <a:cs typeface="ＭＳ 明朝"/>
              </a:rPr>
              <a:t>わくわく</a:t>
            </a:r>
            <a:r>
              <a:rPr lang="ja-JP" altLang="en-US" sz="9600" b="0" dirty="0" smtClean="0">
                <a:solidFill>
                  <a:srgbClr val="000000"/>
                </a:solidFill>
                <a:latin typeface="+mn-ea"/>
                <a:ea typeface="+mn-ea"/>
                <a:cs typeface="ＭＳ 明朝"/>
              </a:rPr>
              <a:t>しました。</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585997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どこに</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手を加えても</a:t>
            </a:r>
          </a:p>
          <a:p>
            <a:r>
              <a:rPr lang="ja-JP" altLang="en-US" sz="9600" b="0" dirty="0" smtClean="0">
                <a:solidFill>
                  <a:srgbClr val="BF0000"/>
                </a:solidFill>
                <a:latin typeface="+mn-ea"/>
                <a:ea typeface="+mn-ea"/>
                <a:cs typeface="ＭＳ 明朝"/>
              </a:rPr>
              <a:t>成果</a:t>
            </a:r>
            <a:r>
              <a:rPr lang="ja-JP" altLang="en-US" sz="9600" b="0" dirty="0" smtClean="0">
                <a:solidFill>
                  <a:srgbClr val="000000"/>
                </a:solidFill>
                <a:latin typeface="+mn-ea"/>
                <a:ea typeface="+mn-ea"/>
                <a:cs typeface="ＭＳ 明朝"/>
              </a:rPr>
              <a:t>が出るから</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591665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図形グループ 18"/>
          <p:cNvGrpSpPr/>
          <p:nvPr/>
        </p:nvGrpSpPr>
        <p:grpSpPr>
          <a:xfrm>
            <a:off x="755576" y="1761825"/>
            <a:ext cx="1739668" cy="1750174"/>
            <a:chOff x="755576" y="1484784"/>
            <a:chExt cx="1739668" cy="1750174"/>
          </a:xfrm>
        </p:grpSpPr>
        <p:sp>
          <p:nvSpPr>
            <p:cNvPr id="3" name="タイトル 2"/>
            <p:cNvSpPr txBox="1">
              <a:spLocks/>
            </p:cNvSpPr>
            <p:nvPr/>
          </p:nvSpPr>
          <p:spPr>
            <a:xfrm>
              <a:off x="755576"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CI/CD</a:t>
              </a:r>
            </a:p>
          </p:txBody>
        </p:sp>
        <p:pic>
          <p:nvPicPr>
            <p:cNvPr id="2" name="Picture 2" descr="C:\Users\hiroyuki.a.ito\Pictures\00_Card\jenkins\jenki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58571" y="1945825"/>
              <a:ext cx="1289133" cy="12891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図形グループ 17"/>
          <p:cNvGrpSpPr/>
          <p:nvPr/>
        </p:nvGrpSpPr>
        <p:grpSpPr>
          <a:xfrm>
            <a:off x="3691326" y="1772816"/>
            <a:ext cx="1739668" cy="1566394"/>
            <a:chOff x="3691326" y="1460837"/>
            <a:chExt cx="1739668" cy="1566394"/>
          </a:xfrm>
        </p:grpSpPr>
        <p:sp>
          <p:nvSpPr>
            <p:cNvPr id="5" name="タイトル 2"/>
            <p:cNvSpPr txBox="1">
              <a:spLocks/>
            </p:cNvSpPr>
            <p:nvPr/>
          </p:nvSpPr>
          <p:spPr>
            <a:xfrm>
              <a:off x="3691326" y="1460837"/>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TDD</a:t>
              </a:r>
            </a:p>
          </p:txBody>
        </p:sp>
        <p:pic>
          <p:nvPicPr>
            <p:cNvPr id="8" name="Picture 2" descr="C:\Users\hiroyuki.a.ito\Pictures\TDD\doroid_hea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2204864"/>
              <a:ext cx="1562497" cy="822367"/>
            </a:xfrm>
            <a:prstGeom prst="rect">
              <a:avLst/>
            </a:prstGeom>
            <a:noFill/>
            <a:extLst/>
          </p:spPr>
        </p:pic>
      </p:grpSp>
      <p:grpSp>
        <p:nvGrpSpPr>
          <p:cNvPr id="13" name="図形グループ 12"/>
          <p:cNvGrpSpPr/>
          <p:nvPr/>
        </p:nvGrpSpPr>
        <p:grpSpPr>
          <a:xfrm>
            <a:off x="6804248" y="1772816"/>
            <a:ext cx="1852527" cy="1283892"/>
            <a:chOff x="6804248" y="1484784"/>
            <a:chExt cx="1852527" cy="1283892"/>
          </a:xfrm>
        </p:grpSpPr>
        <p:sp>
          <p:nvSpPr>
            <p:cNvPr id="6" name="タイトル 2"/>
            <p:cNvSpPr txBox="1">
              <a:spLocks/>
            </p:cNvSpPr>
            <p:nvPr/>
          </p:nvSpPr>
          <p:spPr>
            <a:xfrm>
              <a:off x="6828511"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ATDD</a:t>
              </a:r>
            </a:p>
          </p:txBody>
        </p:sp>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04864"/>
              <a:ext cx="1852527" cy="563812"/>
            </a:xfrm>
            <a:prstGeom prst="rect">
              <a:avLst/>
            </a:prstGeom>
            <a:solidFill>
              <a:schemeClr val="bg1"/>
            </a:solidFill>
            <a:ln>
              <a:noFill/>
            </a:ln>
            <a:extLst/>
          </p:spPr>
        </p:pic>
      </p:grpSp>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ea typeface="+mj-ea"/>
                <a:cs typeface="ＭＳ 明朝"/>
              </a:rPr>
              <a:t>超えるべき３つの壁</a:t>
            </a:r>
            <a:endParaRPr kumimoji="1" lang="ja-JP" altLang="en-US" dirty="0">
              <a:latin typeface="+mj-ea"/>
              <a:ea typeface="+mj-ea"/>
              <a:cs typeface="ＭＳ 明朝"/>
            </a:endParaRPr>
          </a:p>
        </p:txBody>
      </p:sp>
      <p:sp>
        <p:nvSpPr>
          <p:cNvPr id="7" name="右矢印 6"/>
          <p:cNvSpPr/>
          <p:nvPr/>
        </p:nvSpPr>
        <p:spPr>
          <a:xfrm>
            <a:off x="1115616" y="3861048"/>
            <a:ext cx="7200800" cy="864096"/>
          </a:xfrm>
          <a:prstGeom prst="rightArrow">
            <a:avLst/>
          </a:prstGeom>
          <a:solidFill>
            <a:srgbClr val="0000FF"/>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
        <p:nvSpPr>
          <p:cNvPr id="14" name="四角形吹き出し 13"/>
          <p:cNvSpPr/>
          <p:nvPr/>
        </p:nvSpPr>
        <p:spPr>
          <a:xfrm>
            <a:off x="3203848" y="5100748"/>
            <a:ext cx="3960440" cy="823752"/>
          </a:xfrm>
          <a:prstGeom prst="wedgeRectCallout">
            <a:avLst>
              <a:gd name="adj1" fmla="val -61011"/>
              <a:gd name="adj2" fmla="val -117388"/>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こう攻めることにしました</a:t>
            </a:r>
            <a:endParaRPr kumimoji="1" lang="ja-JP" altLang="en-US" sz="2400" dirty="0">
              <a:solidFill>
                <a:srgbClr val="FF0000"/>
              </a:solidFill>
              <a:latin typeface="+mn-ea"/>
              <a:cs typeface="ＭＳ 明朝"/>
            </a:endParaRPr>
          </a:p>
        </p:txBody>
      </p:sp>
      <p:sp>
        <p:nvSpPr>
          <p:cNvPr id="11" name="正方形/長方形 10"/>
          <p:cNvSpPr/>
          <p:nvPr/>
        </p:nvSpPr>
        <p:spPr bwMode="auto">
          <a:xfrm>
            <a:off x="6012160"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17" name="正方形/長方形 16"/>
          <p:cNvSpPr/>
          <p:nvPr/>
        </p:nvSpPr>
        <p:spPr bwMode="auto">
          <a:xfrm>
            <a:off x="2843808"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1" name="四角形吹き出し 20"/>
          <p:cNvSpPr/>
          <p:nvPr/>
        </p:nvSpPr>
        <p:spPr>
          <a:xfrm>
            <a:off x="3491880" y="836712"/>
            <a:ext cx="1728192" cy="823752"/>
          </a:xfrm>
          <a:prstGeom prst="wedgeRectCallout">
            <a:avLst>
              <a:gd name="adj1" fmla="val -107553"/>
              <a:gd name="adj2" fmla="val -2615"/>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ここから</a:t>
            </a:r>
            <a:endParaRPr kumimoji="1" lang="ja-JP" altLang="en-US" sz="2400" dirty="0">
              <a:solidFill>
                <a:srgbClr val="FF0000"/>
              </a:solidFill>
              <a:latin typeface="+mn-ea"/>
              <a:cs typeface="ＭＳ 明朝"/>
            </a:endParaRPr>
          </a:p>
        </p:txBody>
      </p:sp>
      <p:sp>
        <p:nvSpPr>
          <p:cNvPr id="12" name="円/楕円 11"/>
          <p:cNvSpPr/>
          <p:nvPr/>
        </p:nvSpPr>
        <p:spPr>
          <a:xfrm>
            <a:off x="179512" y="980728"/>
            <a:ext cx="2880320" cy="2880320"/>
          </a:xfrm>
          <a:prstGeom prst="ellipse">
            <a:avLst/>
          </a:prstGeom>
          <a:ln w="635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Tree>
    <p:extLst>
      <p:ext uri="{BB962C8B-B14F-4D97-AF65-F5344CB8AC3E}">
        <p14:creationId xmlns:p14="http://schemas.microsoft.com/office/powerpoint/2010/main" val="107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heckerboard(across)">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a:latin typeface="+mj-lt"/>
                <a:ea typeface="+mj-ea"/>
              </a:rPr>
              <a:t>チーム</a:t>
            </a:r>
            <a:r>
              <a:rPr lang="ja-JP" altLang="en-US" dirty="0" smtClean="0">
                <a:latin typeface="+mj-lt"/>
                <a:ea typeface="+mj-ea"/>
              </a:rPr>
              <a:t>構成</a:t>
            </a:r>
            <a:endParaRPr kumimoji="1" lang="ja-JP" altLang="en-US" dirty="0">
              <a:latin typeface="+mj-lt"/>
              <a:ea typeface="+mj-ea"/>
            </a:endParaRPr>
          </a:p>
        </p:txBody>
      </p:sp>
      <p:grpSp>
        <p:nvGrpSpPr>
          <p:cNvPr id="6" name="グループ化 5"/>
          <p:cNvGrpSpPr/>
          <p:nvPr/>
        </p:nvGrpSpPr>
        <p:grpSpPr>
          <a:xfrm>
            <a:off x="96088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ja-JP" altLang="en-US" sz="2400" dirty="0" smtClean="0"/>
                <a:t>ビジネス</a:t>
              </a:r>
              <a:endParaRPr kumimoji="1" lang="en-US" altLang="ja-JP" sz="2400" dirty="0" smtClean="0"/>
            </a:p>
            <a:p>
              <a:pPr algn="ctr"/>
              <a:r>
                <a:rPr lang="ja-JP" altLang="en-US" sz="2400" dirty="0" smtClean="0"/>
                <a:t>アナリスト</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ja-JP" altLang="en-US" sz="2400" dirty="0" smtClean="0"/>
                  <a:t>アジャイル</a:t>
                </a:r>
                <a:r>
                  <a:rPr kumimoji="1" lang="ja-JP" altLang="en-US" sz="2400" dirty="0" smtClean="0"/>
                  <a:t>コーチ</a:t>
                </a:r>
                <a:r>
                  <a:rPr kumimoji="1" lang="en-US" altLang="ja-JP" sz="2400" dirty="0" smtClean="0"/>
                  <a:t/>
                </a:r>
                <a:br>
                  <a:rPr kumimoji="1" lang="en-US" altLang="ja-JP" sz="2400" dirty="0" smtClean="0"/>
                </a:br>
                <a:r>
                  <a:rPr kumimoji="1" lang="ja-JP" altLang="en-US" sz="2400" dirty="0" smtClean="0"/>
                  <a:t>（私）</a:t>
                </a:r>
                <a:endParaRPr kumimoji="1" lang="ja-JP" altLang="en-US" sz="2400" dirty="0"/>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26774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ja-JP" altLang="en-US" sz="2400" dirty="0" smtClean="0"/>
                <a:t>デザイナー</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ja-JP" altLang="en-US" sz="2400" dirty="0" smtClean="0"/>
                <a:t>開発者</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0" y="1196751"/>
            <a:ext cx="7984222"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46956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ea typeface="+mj-ea"/>
              </a:rPr>
              <a:t>（概要）　プロダクト開発の流れ</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7625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435401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j-ea"/>
                <a:ea typeface="+mj-ea"/>
                <a:cs typeface="ＭＳ 明朝"/>
              </a:rPr>
              <a:t>Our CI/CD Strategy</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146"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9"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2"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22"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097"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矢印コネクタ 16"/>
          <p:cNvCxnSpPr>
            <a:stCxn id="1028" idx="2"/>
            <a:endCxn id="22" idx="0"/>
          </p:cNvCxnSpPr>
          <p:nvPr/>
        </p:nvCxnSpPr>
        <p:spPr>
          <a:xfrm>
            <a:off x="1895667" y="3988776"/>
            <a:ext cx="7462"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3" idx="0"/>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51723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BU members &amp; MGRs everyday</a:t>
            </a:r>
            <a:r>
              <a:rPr lang="en-US" altLang="ja-JP" sz="2000" b="0" dirty="0" smtClean="0">
                <a:solidFill>
                  <a:schemeClr val="tx1"/>
                </a:solidFill>
              </a:rPr>
              <a:t>!</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6"/>
            <a:ext cx="3323635" cy="878843"/>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sp>
        <p:nvSpPr>
          <p:cNvPr id="24" name="四角形吹き出し 23"/>
          <p:cNvSpPr/>
          <p:nvPr/>
        </p:nvSpPr>
        <p:spPr>
          <a:xfrm>
            <a:off x="6372200" y="273034"/>
            <a:ext cx="2711716" cy="823752"/>
          </a:xfrm>
          <a:prstGeom prst="wedgeRectCallout">
            <a:avLst>
              <a:gd name="adj1" fmla="val -44777"/>
              <a:gd name="adj2" fmla="val -36801"/>
            </a:avLst>
          </a:prstGeom>
          <a:solidFill>
            <a:srgbClr val="FFFF00"/>
          </a:solidFill>
          <a:ln w="3810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b="1" dirty="0" smtClean="0"/>
              <a:t>We achieved it</a:t>
            </a:r>
          </a:p>
          <a:p>
            <a:pPr algn="ctr"/>
            <a:r>
              <a:rPr lang="en-US" altLang="ja-JP" sz="2400" b="1" dirty="0" smtClean="0"/>
              <a:t>within 2 weeks</a:t>
            </a:r>
            <a:endParaRPr kumimoji="1" lang="ja-JP" altLang="en-US" sz="2400" b="1" dirty="0"/>
          </a:p>
        </p:txBody>
      </p:sp>
    </p:spTree>
    <p:extLst>
      <p:ext uri="{BB962C8B-B14F-4D97-AF65-F5344CB8AC3E}">
        <p14:creationId xmlns:p14="http://schemas.microsoft.com/office/powerpoint/2010/main" val="41321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checkerboard(across)">
                                      <p:cBhvr>
                                        <p:cTn id="26" dur="500"/>
                                        <p:tgtEl>
                                          <p:spTgt spid="25"/>
                                        </p:tgtEl>
                                      </p:cBhvr>
                                    </p:animEffect>
                                  </p:childTnLst>
                                </p:cTn>
                              </p:par>
                              <p:par>
                                <p:cTn id="27" presetID="5"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par>
                                <p:cTn id="30" presetID="5" presetClass="entr" presetSubtype="10" fill="hold" nodeType="with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checkerboard(across)">
                                      <p:cBhvr>
                                        <p:cTn id="32" dur="500"/>
                                        <p:tgtEl>
                                          <p:spTgt spid="1028"/>
                                        </p:tgtEl>
                                      </p:cBhvr>
                                    </p:animEffect>
                                  </p:childTnLst>
                                </p:cTn>
                              </p:par>
                              <p:par>
                                <p:cTn id="33" presetID="5" presetClass="entr" presetSubtype="1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checkerboard(across)">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heckerboard(across)">
                                      <p:cBhvr>
                                        <p:cTn id="40" dur="500"/>
                                        <p:tgtEl>
                                          <p:spTgt spid="9"/>
                                        </p:tgtEl>
                                      </p:cBhvr>
                                    </p:animEffect>
                                  </p:childTnLst>
                                </p:cTn>
                              </p:par>
                              <p:par>
                                <p:cTn id="41" presetID="5" presetClass="entr" presetSubtype="1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heckerboard(across)">
                                      <p:cBhvr>
                                        <p:cTn id="43" dur="500"/>
                                        <p:tgtEl>
                                          <p:spTgt spid="10"/>
                                        </p:tgtEl>
                                      </p:cBhvr>
                                    </p:animEffect>
                                  </p:childTnLst>
                                </p:cTn>
                              </p:par>
                              <p:par>
                                <p:cTn id="44" presetID="5" presetClass="entr" presetSubtype="1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par>
                                <p:cTn id="50" presetID="5" presetClass="entr" presetSubtype="1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checkerboard(across)">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4139952" y="1054800"/>
            <a:ext cx="4858944" cy="503849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b="0" kern="0" dirty="0" smtClean="0">
                <a:solidFill>
                  <a:srgbClr val="000000"/>
                </a:solidFill>
                <a:latin typeface="+mn-lt"/>
                <a:ea typeface="+mn-ea"/>
              </a:rPr>
              <a:t>Hiroyuki Ito</a:t>
            </a:r>
          </a:p>
          <a:p>
            <a:pPr algn="l" defTabSz="381000">
              <a:spcBef>
                <a:spcPct val="20000"/>
              </a:spcBef>
              <a:buClr>
                <a:srgbClr val="FFFFFF"/>
              </a:buClr>
              <a:defRPr/>
            </a:pPr>
            <a:r>
              <a:rPr lang="en-US" altLang="ja-JP" sz="3600" b="0" kern="0" dirty="0" smtClean="0">
                <a:solidFill>
                  <a:srgbClr val="000000"/>
                </a:solidFill>
                <a:latin typeface="+mn-lt"/>
                <a:ea typeface="+mn-ea"/>
              </a:rPr>
              <a:t>(The Hiro)</a:t>
            </a:r>
          </a:p>
          <a:p>
            <a:pPr lvl="0" algn="l" defTabSz="381000">
              <a:spcBef>
                <a:spcPct val="20000"/>
              </a:spcBef>
              <a:buClr>
                <a:srgbClr val="FFFFFF"/>
              </a:buClr>
              <a:defRPr/>
            </a:pPr>
            <a:r>
              <a:rPr lang="en-US" altLang="ja-JP" sz="3600" b="0" kern="0" dirty="0" smtClean="0">
                <a:solidFill>
                  <a:schemeClr val="accent1"/>
                </a:solidFill>
                <a:latin typeface="+mn-lt"/>
                <a:ea typeface="+mn-ea"/>
              </a:rPr>
              <a:t>Test-Driven Development Group!</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6"/>
                </a:solidFill>
                <a:latin typeface="+mn-lt"/>
                <a:ea typeface="+mn-ea"/>
              </a:rPr>
              <a:t>@hageyahhoo</a:t>
            </a: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j-ea"/>
                <a:ea typeface="+mj-ea"/>
              </a:rPr>
              <a:t>About me</a:t>
            </a:r>
            <a:endParaRPr kumimoji="1" lang="ja-JP" altLang="en-US" dirty="0">
              <a:latin typeface="+mj-ea"/>
              <a:ea typeface="+mj-ea"/>
            </a:endParaRPr>
          </a:p>
        </p:txBody>
      </p:sp>
      <p:pic>
        <p:nvPicPr>
          <p:cNvPr id="2" name="図 1"/>
          <p:cNvPicPr>
            <a:picLocks noChangeAspect="1"/>
          </p:cNvPicPr>
          <p:nvPr/>
        </p:nvPicPr>
        <p:blipFill>
          <a:blip r:embed="rId3"/>
          <a:stretch>
            <a:fillRect/>
          </a:stretch>
        </p:blipFill>
        <p:spPr>
          <a:xfrm>
            <a:off x="4224660" y="3645098"/>
            <a:ext cx="3404220" cy="1144041"/>
          </a:xfrm>
          <a:prstGeom prst="rect">
            <a:avLst/>
          </a:prstGeom>
        </p:spPr>
      </p:pic>
      <p:pic>
        <p:nvPicPr>
          <p:cNvPr id="6" name="図 5"/>
          <p:cNvPicPr>
            <a:picLocks noChangeAspect="1"/>
          </p:cNvPicPr>
          <p:nvPr/>
        </p:nvPicPr>
        <p:blipFill>
          <a:blip r:embed="rId4"/>
          <a:stretch>
            <a:fillRect/>
          </a:stretch>
        </p:blipFill>
        <p:spPr>
          <a:xfrm>
            <a:off x="4211960" y="5011962"/>
            <a:ext cx="3413521" cy="1153342"/>
          </a:xfrm>
          <a:prstGeom prst="rect">
            <a:avLst/>
          </a:prstGeom>
        </p:spPr>
      </p:pic>
      <p:pic>
        <p:nvPicPr>
          <p:cNvPr id="3" name="図 2" descr="TheHir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016732"/>
            <a:ext cx="3859629" cy="4824536"/>
          </a:xfrm>
          <a:prstGeom prst="rect">
            <a:avLst/>
          </a:prstGeom>
        </p:spPr>
      </p:pic>
    </p:spTree>
    <p:extLst>
      <p:ext uri="{BB962C8B-B14F-4D97-AF65-F5344CB8AC3E}">
        <p14:creationId xmlns:p14="http://schemas.microsoft.com/office/powerpoint/2010/main" val="522943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cs typeface="ＭＳ 明朝"/>
              </a:rPr>
              <a:t>解決策：ビルド・テスト・リリースの自動化</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6"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4"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更新のチェック</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（１時間おき）</a:t>
            </a:r>
            <a:endParaRPr lang="en-US" altLang="ja-JP" sz="2000" b="0" dirty="0" smtClean="0">
              <a:solidFill>
                <a:schemeClr val="tx1"/>
              </a:solidFill>
              <a:latin typeface="+mn-lt"/>
              <a:ea typeface="+mn-ea"/>
              <a:cs typeface="ＭＳ 明朝"/>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私のノート</a:t>
            </a:r>
            <a:r>
              <a:rPr lang="en-US" altLang="ja-JP" sz="2000" b="0" dirty="0" smtClean="0">
                <a:solidFill>
                  <a:schemeClr val="tx1"/>
                </a:solidFill>
                <a:latin typeface="+mn-lt"/>
                <a:ea typeface="+mn-ea"/>
                <a:cs typeface="ＭＳ 明朝"/>
              </a:rPr>
              <a:t> PC</a:t>
            </a:r>
          </a:p>
        </p:txBody>
      </p:sp>
      <p:sp>
        <p:nvSpPr>
          <p:cNvPr id="33" name="タイトル 2"/>
          <p:cNvSpPr txBox="1">
            <a:spLocks/>
          </p:cNvSpPr>
          <p:nvPr/>
        </p:nvSpPr>
        <p:spPr>
          <a:xfrm>
            <a:off x="3851920" y="543232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000" b="0" dirty="0">
                <a:solidFill>
                  <a:schemeClr val="tx1"/>
                </a:solidFill>
                <a:latin typeface="+mn-lt"/>
                <a:ea typeface="+mn-ea"/>
                <a:cs typeface="ＭＳ 明朝"/>
              </a:rPr>
              <a:t>毎日</a:t>
            </a:r>
            <a:r>
              <a:rPr lang="ja-JP" altLang="en-US" sz="2000" b="0" dirty="0" smtClean="0">
                <a:solidFill>
                  <a:schemeClr val="tx1"/>
                </a:solidFill>
                <a:latin typeface="+mn-lt"/>
                <a:ea typeface="+mn-ea"/>
                <a:cs typeface="ＭＳ 明朝"/>
              </a:rPr>
              <a:t>の朝礼で、</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最新版のアプリを</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ステークホルダーにデモする</a:t>
            </a:r>
            <a:endParaRPr lang="en-US" altLang="ja-JP" sz="2000" b="0" dirty="0" smtClean="0">
              <a:solidFill>
                <a:schemeClr val="tx1"/>
              </a:solidFill>
              <a:latin typeface="+mn-lt"/>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190102" y="2389439"/>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チームメンバー全員に</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最新版のアプリを配信</a:t>
            </a:r>
            <a:endParaRPr lang="en-US" altLang="ja-JP" sz="2000" b="0" dirty="0" smtClean="0">
              <a:solidFill>
                <a:schemeClr val="tx1"/>
              </a:solidFill>
              <a:latin typeface="+mn-lt"/>
              <a:ea typeface="+mn-ea"/>
              <a:cs typeface="ＭＳ 明朝"/>
            </a:endParaRPr>
          </a:p>
        </p:txBody>
      </p:sp>
      <p:pic>
        <p:nvPicPr>
          <p:cNvPr id="409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4"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9" name="曲線コネクタ 8"/>
          <p:cNvCxnSpPr>
            <a:stCxn id="1029" idx="1"/>
            <a:endCxn id="1029" idx="2"/>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7" name="タイトル 2"/>
          <p:cNvSpPr txBox="1">
            <a:spLocks/>
          </p:cNvSpPr>
          <p:nvPr/>
        </p:nvSpPr>
        <p:spPr>
          <a:xfrm>
            <a:off x="4387476" y="4513160"/>
            <a:ext cx="3825432"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ビルドと回帰テストを自動実行</a:t>
            </a:r>
            <a:endParaRPr lang="en-US" altLang="ja-JP" sz="2000" b="0" dirty="0" smtClean="0">
              <a:solidFill>
                <a:schemeClr val="tx1"/>
              </a:solidFill>
              <a:latin typeface="+mn-lt"/>
              <a:ea typeface="+mn-ea"/>
              <a:cs typeface="ＭＳ 明朝"/>
            </a:endParaRPr>
          </a:p>
        </p:txBody>
      </p:sp>
    </p:spTree>
    <p:extLst>
      <p:ext uri="{BB962C8B-B14F-4D97-AF65-F5344CB8AC3E}">
        <p14:creationId xmlns:p14="http://schemas.microsoft.com/office/powerpoint/2010/main" val="11994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500"/>
                                        <p:tgtEl>
                                          <p:spTgt spid="27"/>
                                        </p:tgtEl>
                                      </p:cBhvr>
                                    </p:animEffect>
                                  </p:childTnLst>
                                </p:cTn>
                              </p:par>
                              <p:par>
                                <p:cTn id="27" presetID="5"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heckerboard(across)">
                                      <p:cBhvr>
                                        <p:cTn id="55" dur="500"/>
                                        <p:tgtEl>
                                          <p:spTgt spid="26"/>
                                        </p:tgtEl>
                                      </p:cBhvr>
                                    </p:animEffect>
                                  </p:childTnLst>
                                </p:cTn>
                              </p:par>
                              <p:par>
                                <p:cTn id="56" presetID="5"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heckerboard(across)">
                                      <p:cBhvr>
                                        <p:cTn id="58" dur="500"/>
                                        <p:tgtEl>
                                          <p:spTgt spid="24"/>
                                        </p:tgtEl>
                                      </p:cBhvr>
                                    </p:animEffect>
                                  </p:childTnLst>
                                </p:cTn>
                              </p:par>
                              <p:par>
                                <p:cTn id="59" presetID="5" presetClass="entr" presetSubtype="1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Effect transition="in" filter="checkerboard(across)">
                                      <p:cBhvr>
                                        <p:cTn id="61" dur="500"/>
                                        <p:tgtEl>
                                          <p:spTgt spid="4098"/>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gile\docs\TDD\reports\IPS\画像\失敗した.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86" y="332061"/>
            <a:ext cx="6259229" cy="586181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52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809977" y="2454680"/>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7020272" y="2454680"/>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2076168" y="2902885"/>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305596" y="2904680"/>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355976" y="1052736"/>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932040" y="2456603"/>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4183533" y="2904680"/>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605927" y="3540655"/>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7020272" y="3679205"/>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932040" y="368112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7020272" y="130620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932040" y="130812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305596" y="175620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305596" y="4129205"/>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4183533" y="2904680"/>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4183533" y="1758126"/>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355976" y="220486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355976" y="3429000"/>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555776" y="2115312"/>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941168"/>
            <a:ext cx="8784976"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solidFill>
                  <a:srgbClr val="BF0000"/>
                </a:solidFill>
              </a:rPr>
              <a:t>個々の</a:t>
            </a:r>
            <a:r>
              <a:rPr kumimoji="0" lang="ja-JP" altLang="en-US" sz="2400" kern="0" dirty="0" smtClean="0">
                <a:solidFill>
                  <a:sysClr val="windowText" lastClr="000000"/>
                </a:solidFill>
              </a:rPr>
              <a:t>コンポーネント毎に独立・分割して（自動）テストが可能に。</a:t>
            </a:r>
            <a:endParaRPr kumimoji="0" lang="en-US" altLang="ja-JP" sz="2400" kern="0" dirty="0" smtClean="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画面一式を開発する期間を、１週間から</a:t>
            </a:r>
            <a:r>
              <a:rPr kumimoji="0" lang="ja-JP" altLang="en-US" sz="2400" kern="0" dirty="0" smtClean="0">
                <a:solidFill>
                  <a:schemeClr val="accent1"/>
                </a:solidFill>
              </a:rPr>
              <a:t>１日</a:t>
            </a:r>
            <a:r>
              <a:rPr kumimoji="0" lang="ja-JP" altLang="en-US" sz="2400" kern="0" dirty="0" smtClean="0">
                <a:solidFill>
                  <a:sysClr val="windowText" lastClr="000000"/>
                </a:solidFill>
              </a:rPr>
              <a:t>に削減。</a:t>
            </a:r>
            <a:endParaRPr lang="en-US" altLang="ja-JP" sz="2400" b="1" dirty="0">
              <a:solidFill>
                <a:schemeClr val="bg1"/>
              </a:solidFill>
            </a:endParaRP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01" y="2263551"/>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（例）　</a:t>
            </a:r>
            <a:r>
              <a:rPr lang="en-US" altLang="ja-JP" dirty="0" smtClean="0"/>
              <a:t>ATDD </a:t>
            </a:r>
            <a:r>
              <a:rPr lang="ja-JP" altLang="en-US" dirty="0" smtClean="0"/>
              <a:t>のテストケース</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5510836" y="764704"/>
            <a:ext cx="2880000" cy="864096"/>
          </a:xfrm>
          <a:prstGeom prst="wedgeRectCallout">
            <a:avLst>
              <a:gd name="adj1" fmla="val -102876"/>
              <a:gd name="adj2" fmla="val -379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テストケースの名称です</a:t>
            </a:r>
            <a:endParaRPr kumimoji="1" lang="ja-JP" altLang="en-US" sz="2000" dirty="0"/>
          </a:p>
        </p:txBody>
      </p:sp>
      <p:sp>
        <p:nvSpPr>
          <p:cNvPr id="8" name="四角形吹き出し 7"/>
          <p:cNvSpPr/>
          <p:nvPr/>
        </p:nvSpPr>
        <p:spPr>
          <a:xfrm>
            <a:off x="5508104" y="1772816"/>
            <a:ext cx="2880000" cy="864096"/>
          </a:xfrm>
          <a:prstGeom prst="wedgeRectCallout">
            <a:avLst>
              <a:gd name="adj1" fmla="val -102984"/>
              <a:gd name="adj2" fmla="val 26425"/>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このレベルの記述で</a:t>
            </a:r>
            <a:endParaRPr kumimoji="1" lang="en-US" altLang="ja-JP" sz="2000" dirty="0" smtClean="0"/>
          </a:p>
          <a:p>
            <a:r>
              <a:rPr kumimoji="1" lang="ja-JP" altLang="en-US" sz="2000" dirty="0" smtClean="0"/>
              <a:t>自動実行できます</a:t>
            </a:r>
            <a:endParaRPr kumimoji="1" lang="ja-JP" altLang="en-US" sz="2000" dirty="0"/>
          </a:p>
        </p:txBody>
      </p:sp>
      <p:sp>
        <p:nvSpPr>
          <p:cNvPr id="9" name="四角形吹き出し 8"/>
          <p:cNvSpPr/>
          <p:nvPr/>
        </p:nvSpPr>
        <p:spPr>
          <a:xfrm>
            <a:off x="3203848" y="4221088"/>
            <a:ext cx="2880000" cy="1152128"/>
          </a:xfrm>
          <a:prstGeom prst="wedgeRectCallout">
            <a:avLst>
              <a:gd name="adj1" fmla="val -76677"/>
              <a:gd name="adj2" fmla="val -2408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smtClean="0"/>
              <a:t>読みやすさを考慮した</a:t>
            </a:r>
            <a:endParaRPr lang="en-US" altLang="ja-JP" sz="2000" dirty="0" smtClean="0"/>
          </a:p>
          <a:p>
            <a:r>
              <a:rPr lang="ja-JP" altLang="en-US" sz="2000" dirty="0" smtClean="0"/>
              <a:t>記述が</a:t>
            </a:r>
            <a:r>
              <a:rPr kumimoji="1" lang="ja-JP" altLang="en-US" sz="2000" dirty="0" smtClean="0"/>
              <a:t>できます</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iroyuki.a.ito\Pictures\00_Card\jenkins\jenki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5125" y="1972125"/>
            <a:ext cx="2913751" cy="291375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903461"/>
            <a:ext cx="4054182" cy="1233880"/>
          </a:xfrm>
          <a:prstGeom prst="rect">
            <a:avLst/>
          </a:prstGeom>
          <a:solidFill>
            <a:schemeClr val="bg1"/>
          </a:solidFill>
          <a:ln>
            <a:noFill/>
          </a:ln>
          <a:extLst/>
        </p:spPr>
      </p:pic>
      <p:grpSp>
        <p:nvGrpSpPr>
          <p:cNvPr id="12" name="グループ化 11"/>
          <p:cNvGrpSpPr/>
          <p:nvPr/>
        </p:nvGrpSpPr>
        <p:grpSpPr>
          <a:xfrm>
            <a:off x="179512" y="4903461"/>
            <a:ext cx="4176464" cy="1233880"/>
            <a:chOff x="1167405" y="839445"/>
            <a:chExt cx="6809191" cy="2011684"/>
          </a:xfrm>
        </p:grpSpPr>
        <p:pic>
          <p:nvPicPr>
            <p:cNvPr id="10" name="Picture 2" descr="C:\Users\hiroyuki.a.ito\Pictures\TDD\TestF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線コネクタ 10"/>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pic>
        <p:nvPicPr>
          <p:cNvPr id="13" name="Picture 2" descr="C:\Users\hiroyuki.a.ito\Pictures\TDD\mockito_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922" y="908720"/>
            <a:ext cx="3118078" cy="144671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908720"/>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自動化の恩恵に全力であずかろう</a:t>
            </a:r>
            <a:endParaRPr kumimoji="1" lang="ja-JP" altLang="en-US" dirty="0">
              <a:latin typeface="+mj-ea"/>
              <a:ea typeface="+mj-ea"/>
            </a:endParaRPr>
          </a:p>
        </p:txBody>
      </p:sp>
    </p:spTree>
    <p:extLst>
      <p:ext uri="{BB962C8B-B14F-4D97-AF65-F5344CB8AC3E}">
        <p14:creationId xmlns:p14="http://schemas.microsoft.com/office/powerpoint/2010/main" val="1986724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smtClean="0">
                <a:latin typeface="+mj-ea"/>
              </a:rPr>
              <a:t>数値を計測して行動し、成果を確認しよう</a:t>
            </a:r>
            <a:endParaRPr kumimoji="1" lang="ja-JP" altLang="en-US" dirty="0">
              <a:latin typeface="+mj-ea"/>
              <a:ea typeface="+mj-ea"/>
            </a:endParaRPr>
          </a:p>
        </p:txBody>
      </p:sp>
      <p:sp>
        <p:nvSpPr>
          <p:cNvPr id="14" name="Text Box 17"/>
          <p:cNvSpPr txBox="1">
            <a:spLocks noChangeArrowheads="1"/>
          </p:cNvSpPr>
          <p:nvPr/>
        </p:nvSpPr>
        <p:spPr bwMode="auto">
          <a:xfrm>
            <a:off x="4644488"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テストの実行時間</a:t>
            </a:r>
          </a:p>
        </p:txBody>
      </p:sp>
      <p:sp>
        <p:nvSpPr>
          <p:cNvPr id="15" name="Text Box 17"/>
          <p:cNvSpPr txBox="1">
            <a:spLocks noChangeArrowheads="1"/>
          </p:cNvSpPr>
          <p:nvPr/>
        </p:nvSpPr>
        <p:spPr bwMode="auto">
          <a:xfrm>
            <a:off x="179992"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機能追加／修正の頻度</a:t>
            </a:r>
          </a:p>
        </p:txBody>
      </p:sp>
      <p:sp>
        <p:nvSpPr>
          <p:cNvPr id="16" name="Text Box 17"/>
          <p:cNvSpPr txBox="1">
            <a:spLocks noChangeArrowheads="1"/>
          </p:cNvSpPr>
          <p:nvPr/>
        </p:nvSpPr>
        <p:spPr bwMode="auto">
          <a:xfrm>
            <a:off x="4644488"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デグレードの頻度</a:t>
            </a:r>
          </a:p>
        </p:txBody>
      </p:sp>
      <p:sp>
        <p:nvSpPr>
          <p:cNvPr id="17" name="Text Box 17"/>
          <p:cNvSpPr txBox="1">
            <a:spLocks noChangeArrowheads="1"/>
          </p:cNvSpPr>
          <p:nvPr/>
        </p:nvSpPr>
        <p:spPr bwMode="auto">
          <a:xfrm>
            <a:off x="179992"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バグ報告件数</a:t>
            </a:r>
          </a:p>
        </p:txBody>
      </p:sp>
      <p:sp>
        <p:nvSpPr>
          <p:cNvPr id="18" name="Text Box 17"/>
          <p:cNvSpPr txBox="1">
            <a:spLocks noChangeArrowheads="1"/>
          </p:cNvSpPr>
          <p:nvPr/>
        </p:nvSpPr>
        <p:spPr bwMode="auto">
          <a:xfrm>
            <a:off x="4644488"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dirty="0" smtClean="0">
                <a:latin typeface="+mn-lt"/>
              </a:rPr>
              <a:t>残タスク数</a:t>
            </a:r>
            <a:endParaRPr kumimoji="1" lang="ja-JP" altLang="en-US" sz="3200" i="0" u="none" strike="noStrike" kern="0" cap="none" spc="0" normalizeH="0" baseline="0" noProof="0" dirty="0" smtClean="0">
              <a:ln>
                <a:noFill/>
              </a:ln>
              <a:effectLst/>
              <a:uLnTx/>
              <a:uFillTx/>
              <a:latin typeface="+mn-lt"/>
            </a:endParaRPr>
          </a:p>
        </p:txBody>
      </p:sp>
      <p:sp>
        <p:nvSpPr>
          <p:cNvPr id="19" name="Text Box 17"/>
          <p:cNvSpPr txBox="1">
            <a:spLocks noChangeArrowheads="1"/>
          </p:cNvSpPr>
          <p:nvPr/>
        </p:nvSpPr>
        <p:spPr bwMode="auto">
          <a:xfrm>
            <a:off x="179992"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rPr>
              <a:t>テスト網羅率</a:t>
            </a:r>
          </a:p>
        </p:txBody>
      </p:sp>
      <p:sp>
        <p:nvSpPr>
          <p:cNvPr id="20" name="Text Box 17"/>
          <p:cNvSpPr txBox="1">
            <a:spLocks noChangeArrowheads="1"/>
          </p:cNvSpPr>
          <p:nvPr/>
        </p:nvSpPr>
        <p:spPr bwMode="auto">
          <a:xfrm>
            <a:off x="4644488"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割り込み率</a:t>
            </a:r>
          </a:p>
        </p:txBody>
      </p:sp>
      <p:sp>
        <p:nvSpPr>
          <p:cNvPr id="21" name="Text Box 17"/>
          <p:cNvSpPr txBox="1">
            <a:spLocks noChangeArrowheads="1"/>
          </p:cNvSpPr>
          <p:nvPr/>
        </p:nvSpPr>
        <p:spPr bwMode="auto">
          <a:xfrm>
            <a:off x="179992"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タスクの完了率</a:t>
            </a:r>
          </a:p>
        </p:txBody>
      </p:sp>
      <p:sp>
        <p:nvSpPr>
          <p:cNvPr id="30" name="Text Box 17"/>
          <p:cNvSpPr txBox="1">
            <a:spLocks noChangeArrowheads="1"/>
          </p:cNvSpPr>
          <p:nvPr/>
        </p:nvSpPr>
        <p:spPr bwMode="auto">
          <a:xfrm>
            <a:off x="4644488" y="5517312"/>
            <a:ext cx="4320000" cy="72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lgn="r">
              <a:spcBef>
                <a:spcPct val="20000"/>
              </a:spcBef>
              <a:buClr>
                <a:srgbClr val="FFFFFF"/>
              </a:buClr>
              <a:defRPr/>
            </a:pPr>
            <a:r>
              <a:rPr lang="ja-JP" altLang="en-US" sz="3200" b="1" kern="0" dirty="0">
                <a:latin typeface="+mn-lt"/>
              </a:rPr>
              <a:t>など</a:t>
            </a:r>
            <a:r>
              <a:rPr lang="ja-JP" altLang="en-US" sz="3200" b="1" kern="0" dirty="0" smtClean="0">
                <a:latin typeface="+mn-lt"/>
              </a:rPr>
              <a:t>など</a:t>
            </a:r>
            <a:r>
              <a:rPr lang="en-US" altLang="ja-JP" sz="3200" b="1" kern="0" dirty="0" smtClean="0">
                <a:latin typeface="+mn-lt"/>
              </a:rPr>
              <a:t>…</a:t>
            </a:r>
            <a:endParaRPr kumimoji="1" lang="ja-JP" altLang="en-US" sz="3200" b="1" i="0" u="none" strike="noStrike" kern="0" cap="none" spc="0" normalizeH="0" baseline="0" noProof="0" dirty="0" smtClean="0">
              <a:ln>
                <a:noFill/>
              </a:ln>
              <a:effectLst/>
              <a:uLnTx/>
              <a:uFillTx/>
              <a:latin typeface="+mn-lt"/>
            </a:endParaRPr>
          </a:p>
        </p:txBody>
      </p:sp>
    </p:spTree>
    <p:extLst>
      <p:ext uri="{BB962C8B-B14F-4D97-AF65-F5344CB8AC3E}">
        <p14:creationId xmlns:p14="http://schemas.microsoft.com/office/powerpoint/2010/main" val="544641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solidFill>
                  <a:schemeClr val="accent1"/>
                </a:solidFill>
                <a:latin typeface="+mj-ea"/>
                <a:ea typeface="+mj-ea"/>
              </a:rPr>
              <a:t>「振り返り」によるチームの学習の促進</a:t>
            </a:r>
            <a:endParaRPr kumimoji="1" lang="ja-JP" altLang="en-US" dirty="0">
              <a:latin typeface="+mj-ea"/>
              <a:ea typeface="+mj-ea"/>
            </a:endParaRPr>
          </a:p>
        </p:txBody>
      </p:sp>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90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latin typeface="+mn-lt"/>
              </a:rPr>
              <a:t>現場実践主義</a:t>
            </a:r>
            <a:endParaRPr lang="en-US" altLang="ja-JP" sz="7200" dirty="0" smtClean="0">
              <a:latin typeface="+mn-lt"/>
            </a:endParaRPr>
          </a:p>
          <a:p>
            <a:r>
              <a:rPr lang="ja-JP" altLang="en-US" sz="7200" dirty="0">
                <a:latin typeface="+mn-lt"/>
              </a:rPr>
              <a:t>≒</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リーン開発</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アジャイル</a:t>
            </a:r>
            <a:endParaRPr lang="ja-JP" altLang="en-US" sz="7200" dirty="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１つ１つ試しながら</a:t>
            </a:r>
            <a:endParaRPr lang="en-US" altLang="ja-JP" sz="7200" b="0" dirty="0" smtClean="0">
              <a:solidFill>
                <a:schemeClr val="tx1"/>
              </a:solidFill>
            </a:endParaRPr>
          </a:p>
          <a:p>
            <a:r>
              <a:rPr lang="ja-JP" altLang="en-US" sz="7200" b="0" dirty="0" smtClean="0">
                <a:solidFill>
                  <a:schemeClr val="tx1"/>
                </a:solidFill>
                <a:latin typeface="+mn-ea"/>
                <a:ea typeface="+mn-ea"/>
                <a:cs typeface="ＭＳ 明朝"/>
              </a:rPr>
              <a:t>考え行動し続け、</a:t>
            </a:r>
            <a:endParaRPr lang="en-US" altLang="ja-JP" sz="7200" b="0" dirty="0" smtClean="0">
              <a:solidFill>
                <a:schemeClr val="tx1"/>
              </a:solidFill>
              <a:latin typeface="+mn-ea"/>
              <a:ea typeface="+mn-ea"/>
              <a:cs typeface="ＭＳ 明朝"/>
            </a:endParaRPr>
          </a:p>
          <a:p>
            <a:r>
              <a:rPr lang="ja-JP" altLang="en-US" sz="7200" b="0" dirty="0" smtClean="0">
                <a:latin typeface="+mn-ea"/>
                <a:ea typeface="+mn-ea"/>
                <a:cs typeface="ＭＳ 明朝"/>
              </a:rPr>
              <a:t>あなたの答え</a:t>
            </a:r>
            <a:r>
              <a:rPr lang="ja-JP" altLang="en-US" sz="7200" b="0" dirty="0" smtClean="0">
                <a:solidFill>
                  <a:schemeClr val="tx1"/>
                </a:solidFill>
                <a:latin typeface="+mn-ea"/>
                <a:ea typeface="+mn-ea"/>
                <a:cs typeface="ＭＳ 明朝"/>
              </a:rPr>
              <a:t>を</a:t>
            </a:r>
            <a:endParaRPr lang="en-US" altLang="ja-JP" sz="7200" b="0" dirty="0" smtClean="0">
              <a:solidFill>
                <a:schemeClr val="tx1"/>
              </a:solidFill>
              <a:latin typeface="+mn-ea"/>
              <a:ea typeface="+mn-ea"/>
              <a:cs typeface="ＭＳ 明朝"/>
            </a:endParaRPr>
          </a:p>
          <a:p>
            <a:r>
              <a:rPr lang="ja-JP" altLang="en-US" sz="7200" b="0" dirty="0">
                <a:solidFill>
                  <a:schemeClr val="tx1"/>
                </a:solidFill>
                <a:latin typeface="+mn-ea"/>
                <a:ea typeface="+mn-ea"/>
                <a:cs typeface="ＭＳ 明朝"/>
              </a:rPr>
              <a:t>みつけてみましょう。</a:t>
            </a:r>
            <a:endParaRPr lang="en-US" altLang="ja-JP" sz="72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13800" dirty="0" smtClean="0">
                <a:latin typeface="+mn-ea"/>
                <a:ea typeface="+mn-ea"/>
              </a:rPr>
              <a:t>楽</a:t>
            </a:r>
            <a:r>
              <a:rPr lang="ja-JP" altLang="en-US" sz="13800" dirty="0" smtClean="0">
                <a:solidFill>
                  <a:schemeClr val="tx1"/>
                </a:solidFill>
                <a:latin typeface="+mn-ea"/>
                <a:ea typeface="+mn-ea"/>
              </a:rPr>
              <a:t>しく</a:t>
            </a:r>
            <a:endParaRPr lang="en-US" altLang="ja-JP" sz="13800" dirty="0" smtClean="0">
              <a:solidFill>
                <a:schemeClr val="tx1"/>
              </a:solidFill>
              <a:latin typeface="+mn-ea"/>
              <a:ea typeface="+mn-ea"/>
            </a:endParaRPr>
          </a:p>
          <a:p>
            <a:r>
              <a:rPr lang="ja-JP" altLang="en-US" sz="13800" dirty="0" smtClean="0">
                <a:latin typeface="+mn-ea"/>
                <a:ea typeface="+mn-ea"/>
              </a:rPr>
              <a:t>天</a:t>
            </a:r>
            <a:r>
              <a:rPr lang="ja-JP" altLang="en-US" sz="13800" dirty="0" smtClean="0">
                <a:solidFill>
                  <a:schemeClr val="tx1"/>
                </a:solidFill>
                <a:latin typeface="+mn-ea"/>
                <a:ea typeface="+mn-ea"/>
              </a:rPr>
              <a:t>下を</a:t>
            </a:r>
            <a:endParaRPr lang="en-US" altLang="ja-JP" sz="13800" dirty="0" smtClean="0">
              <a:solidFill>
                <a:schemeClr val="tx1"/>
              </a:solidFill>
              <a:latin typeface="+mn-ea"/>
              <a:ea typeface="+mn-ea"/>
            </a:endParaRPr>
          </a:p>
        </p:txBody>
      </p:sp>
    </p:spTree>
    <p:extLst>
      <p:ext uri="{BB962C8B-B14F-4D97-AF65-F5344CB8AC3E}">
        <p14:creationId xmlns:p14="http://schemas.microsoft.com/office/powerpoint/2010/main" val="320633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269911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今年の</a:t>
            </a:r>
            <a:r>
              <a:rPr lang="en-US" altLang="ja-JP" sz="9600" b="0" dirty="0" smtClean="0">
                <a:solidFill>
                  <a:srgbClr val="BF0000"/>
                </a:solidFill>
                <a:latin typeface="+mn-ea"/>
                <a:ea typeface="+mn-ea"/>
                <a:cs typeface="ＭＳ 明朝"/>
              </a:rPr>
              <a:t>GW</a:t>
            </a:r>
            <a:r>
              <a:rPr lang="ja-JP" altLang="en-US" sz="9600" b="0" dirty="0" smtClean="0">
                <a:solidFill>
                  <a:srgbClr val="000000"/>
                </a:solidFill>
                <a:latin typeface="+mn-ea"/>
                <a:ea typeface="+mn-ea"/>
                <a:cs typeface="ＭＳ 明朝"/>
              </a:rPr>
              <a:t>前</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727676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584684"/>
            <a:ext cx="8928992" cy="5688632"/>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ea"/>
                <a:ea typeface="+mn-ea"/>
                <a:cs typeface="ＭＳ 明朝"/>
              </a:rPr>
              <a:t>某プロジェクトから、</a:t>
            </a:r>
            <a:endParaRPr lang="en-US" altLang="ja-JP" sz="7200" b="0" dirty="0" smtClean="0">
              <a:solidFill>
                <a:schemeClr val="tx1"/>
              </a:solidFill>
              <a:latin typeface="+mn-ea"/>
              <a:ea typeface="+mn-ea"/>
              <a:cs typeface="ＭＳ 明朝"/>
            </a:endParaRPr>
          </a:p>
          <a:p>
            <a:r>
              <a:rPr lang="ja-JP" altLang="en-US" sz="7200" b="0" dirty="0" smtClean="0">
                <a:solidFill>
                  <a:srgbClr val="BF0000"/>
                </a:solidFill>
                <a:latin typeface="+mn-ea"/>
                <a:ea typeface="+mn-ea"/>
                <a:cs typeface="ＭＳ 明朝"/>
              </a:rPr>
              <a:t>アジャイルコーチ</a:t>
            </a:r>
            <a:r>
              <a:rPr lang="ja-JP" altLang="en-US" sz="7200" b="0" dirty="0" smtClean="0">
                <a:solidFill>
                  <a:srgbClr val="000000"/>
                </a:solidFill>
                <a:latin typeface="+mn-ea"/>
                <a:ea typeface="+mn-ea"/>
                <a:cs typeface="ＭＳ 明朝"/>
              </a:rPr>
              <a:t>として</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サポートして欲しい</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というリクエストを</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いただきました。</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3752741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53752" y="1192412"/>
            <a:ext cx="903649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私の</a:t>
            </a:r>
            <a:r>
              <a:rPr lang="ja-JP" altLang="en-US" sz="9600" b="0" dirty="0" smtClean="0">
                <a:solidFill>
                  <a:schemeClr val="accent1"/>
                </a:solidFill>
                <a:latin typeface="+mn-ea"/>
                <a:ea typeface="+mn-ea"/>
                <a:cs typeface="ＭＳ 明朝"/>
              </a:rPr>
              <a:t>目</a:t>
            </a:r>
            <a:r>
              <a:rPr lang="ja-JP" altLang="en-US" sz="9600" b="0" dirty="0" smtClean="0">
                <a:solidFill>
                  <a:srgbClr val="000000"/>
                </a:solidFill>
                <a:latin typeface="+mn-ea"/>
                <a:ea typeface="+mn-ea"/>
                <a:cs typeface="ＭＳ 明朝"/>
              </a:rPr>
              <a:t>から見た</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チーム状況</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4029237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1) </a:t>
            </a:r>
            <a:r>
              <a:rPr kumimoji="0" lang="ja-JP" altLang="en-US" sz="4400" b="0" kern="0" dirty="0" smtClean="0">
                <a:solidFill>
                  <a:srgbClr val="000000"/>
                </a:solidFill>
                <a:latin typeface="+mn-ea"/>
                <a:ea typeface="+mn-ea"/>
                <a:cs typeface="ＭＳ 明朝"/>
              </a:rPr>
              <a:t>スクラム</a:t>
            </a:r>
            <a:r>
              <a:rPr kumimoji="0" lang="ja-JP" altLang="en-US" sz="4400" b="0" kern="0" dirty="0">
                <a:solidFill>
                  <a:srgbClr val="000000"/>
                </a:solidFill>
                <a:latin typeface="+mn-ea"/>
                <a:ea typeface="+mn-ea"/>
                <a:cs typeface="ＭＳ 明朝"/>
              </a:rPr>
              <a:t>を</a:t>
            </a:r>
            <a:r>
              <a:rPr kumimoji="0" lang="ja-JP" altLang="en-US" sz="4400" b="0" kern="0" dirty="0" smtClean="0">
                <a:solidFill>
                  <a:srgbClr val="000000"/>
                </a:solidFill>
                <a:latin typeface="+mn-ea"/>
                <a:ea typeface="+mn-ea"/>
                <a:cs typeface="ＭＳ 明朝"/>
              </a:rPr>
              <a:t>採用することにしたが、</a:t>
            </a:r>
            <a:endParaRPr kumimoji="0" lang="en-US" altLang="ja-JP" sz="4400" b="0" kern="0" dirty="0">
              <a:solidFill>
                <a:srgbClr val="000000"/>
              </a:solidFill>
              <a:latin typeface="+mn-ea"/>
              <a:ea typeface="+mn-ea"/>
              <a:cs typeface="ＭＳ 明朝"/>
            </a:endParaRPr>
          </a:p>
          <a:p>
            <a:pPr indent="536575" algn="l">
              <a:spcBef>
                <a:spcPts val="0"/>
              </a:spcBef>
            </a:pPr>
            <a:r>
              <a:rPr kumimoji="0" lang="ja-JP" altLang="en-US" sz="4400" b="0" kern="0" dirty="0" smtClean="0">
                <a:solidFill>
                  <a:srgbClr val="000000"/>
                </a:solidFill>
                <a:latin typeface="+mn-ea"/>
                <a:ea typeface="+mn-ea"/>
                <a:cs typeface="ＭＳ 明朝"/>
              </a:rPr>
              <a:t>アジャイル・</a:t>
            </a:r>
            <a:r>
              <a:rPr kumimoji="0" lang="ja-JP" altLang="en-US" sz="4400" b="0" kern="0" dirty="0">
                <a:solidFill>
                  <a:srgbClr val="000000"/>
                </a:solidFill>
                <a:latin typeface="+mn-ea"/>
                <a:ea typeface="+mn-ea"/>
                <a:cs typeface="ＭＳ 明朝"/>
              </a:rPr>
              <a:t>スクラム経験者は</a:t>
            </a:r>
            <a:r>
              <a:rPr kumimoji="0" lang="ja-JP" altLang="en-US" sz="4400" b="0" kern="0" dirty="0" smtClean="0">
                <a:solidFill>
                  <a:srgbClr val="BF0000"/>
                </a:solidFill>
                <a:latin typeface="+mn-ea"/>
                <a:ea typeface="+mn-ea"/>
                <a:cs typeface="ＭＳ 明朝"/>
              </a:rPr>
              <a:t>ゼロ</a:t>
            </a:r>
            <a:endParaRPr kumimoji="0" lang="ja-JP" altLang="en-US" sz="4400" b="0" kern="0" dirty="0">
              <a:solidFill>
                <a:srgbClr val="BF0000"/>
              </a:solidFill>
              <a:latin typeface="+mn-ea"/>
              <a:ea typeface="+mn-ea"/>
              <a:cs typeface="ＭＳ 明朝"/>
            </a:endParaRPr>
          </a:p>
        </p:txBody>
      </p:sp>
    </p:spTree>
    <p:extLst>
      <p:ext uri="{BB962C8B-B14F-4D97-AF65-F5344CB8AC3E}">
        <p14:creationId xmlns:p14="http://schemas.microsoft.com/office/powerpoint/2010/main" val="2495657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2) </a:t>
            </a:r>
            <a:r>
              <a:rPr kumimoji="0" lang="ja-JP" altLang="en-US" sz="4400" b="0" kern="0" dirty="0" smtClean="0">
                <a:solidFill>
                  <a:srgbClr val="000000"/>
                </a:solidFill>
                <a:latin typeface="+mn-ea"/>
                <a:ea typeface="+mn-ea"/>
                <a:cs typeface="ＭＳ 明朝"/>
              </a:rPr>
              <a:t>レガシーコードの</a:t>
            </a:r>
            <a:r>
              <a:rPr kumimoji="0" lang="ja-JP" altLang="en-US" sz="4400" b="0" kern="0" dirty="0" smtClean="0">
                <a:solidFill>
                  <a:srgbClr val="BF0000"/>
                </a:solidFill>
                <a:latin typeface="+mn-ea"/>
                <a:ea typeface="+mn-ea"/>
                <a:cs typeface="ＭＳ 明朝"/>
              </a:rPr>
              <a:t>エンハンス</a:t>
            </a:r>
            <a:endParaRPr kumimoji="0" lang="en-US" altLang="ja-JP" sz="4400" b="0" kern="0" dirty="0">
              <a:solidFill>
                <a:srgbClr val="BF0000"/>
              </a:solidFill>
              <a:latin typeface="+mn-ea"/>
              <a:ea typeface="+mn-ea"/>
              <a:cs typeface="ＭＳ 明朝"/>
            </a:endParaRPr>
          </a:p>
          <a:p>
            <a:pPr indent="620713" algn="l">
              <a:spcBef>
                <a:spcPts val="0"/>
              </a:spcBef>
            </a:pPr>
            <a:r>
              <a:rPr kumimoji="0" lang="en-US" altLang="ja-JP" sz="4400" b="0" kern="0" dirty="0" smtClean="0">
                <a:solidFill>
                  <a:srgbClr val="000000"/>
                </a:solidFill>
                <a:latin typeface="+mn-ea"/>
                <a:ea typeface="+mn-ea"/>
                <a:cs typeface="ＭＳ 明朝"/>
              </a:rPr>
              <a:t>※</a:t>
            </a:r>
            <a:r>
              <a:rPr kumimoji="0" lang="ja-JP" altLang="en-US" sz="4400" b="0" kern="0" dirty="0" smtClean="0">
                <a:solidFill>
                  <a:srgbClr val="000000"/>
                </a:solidFill>
                <a:latin typeface="+mn-ea"/>
                <a:ea typeface="+mn-ea"/>
                <a:cs typeface="ＭＳ 明朝"/>
              </a:rPr>
              <a:t>自動テストなどない</a:t>
            </a:r>
            <a:endParaRPr kumimoji="0" lang="ja-JP" altLang="en-US" sz="4400" b="0" kern="0" dirty="0">
              <a:solidFill>
                <a:srgbClr val="000000"/>
              </a:solidFill>
              <a:latin typeface="+mn-ea"/>
              <a:ea typeface="+mn-ea"/>
              <a:cs typeface="ＭＳ 明朝"/>
            </a:endParaRPr>
          </a:p>
        </p:txBody>
      </p:sp>
    </p:spTree>
    <p:extLst>
      <p:ext uri="{BB962C8B-B14F-4D97-AF65-F5344CB8AC3E}">
        <p14:creationId xmlns:p14="http://schemas.microsoft.com/office/powerpoint/2010/main" val="3030580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2D75E9-7A55-4E2A-89EF-D6493A63AB07}">
  <ds:schemaRefs>
    <ds:schemaRef ds:uri="http://schemas.microsoft.com/office/2006/metadata/properties"/>
    <ds:schemaRef ds:uri="http://www.w3.org/XML/1998/namespace"/>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64C25D7-D27D-47E0-8384-6126C745CB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3322</TotalTime>
  <Words>1998</Words>
  <Application>Microsoft Office PowerPoint</Application>
  <PresentationFormat>画面に合わせる (4:3)</PresentationFormat>
  <Paragraphs>291</Paragraphs>
  <Slides>36</Slides>
  <Notes>20</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Corporate_strictly_confidential_b</vt:lpstr>
      <vt:lpstr>PowerPoint プレゼンテーション</vt:lpstr>
      <vt:lpstr>About me</vt:lpstr>
      <vt:lpstr>Agenda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超えるべき３つの壁</vt:lpstr>
      <vt:lpstr>チーム構成</vt:lpstr>
      <vt:lpstr>（概要）　プロダクト開発の流れ</vt:lpstr>
      <vt:lpstr>PowerPoint プレゼンテーション</vt:lpstr>
      <vt:lpstr>Our CI/CD Strategy</vt:lpstr>
      <vt:lpstr>解決策：ビルド・テスト・リリースの自動化</vt:lpstr>
      <vt:lpstr>PowerPoint プレゼンテーション</vt:lpstr>
      <vt:lpstr>PowerPoint プレゼンテーション</vt:lpstr>
      <vt:lpstr>Before TDD</vt:lpstr>
      <vt:lpstr>PowerPoint プレゼンテーション</vt:lpstr>
      <vt:lpstr>After TDD</vt:lpstr>
      <vt:lpstr>PowerPoint プレゼンテーション</vt:lpstr>
      <vt:lpstr>Calabash-android : Our answer</vt:lpstr>
      <vt:lpstr>（例）　ATDD のテストケース</vt:lpstr>
      <vt:lpstr>PowerPoint プレゼンテーション</vt:lpstr>
      <vt:lpstr>自動化の恩恵に全力であずかろう</vt:lpstr>
      <vt:lpstr>数値を計測して行動し、成果を確認しよう</vt:lpstr>
      <vt:lpstr>「振り返り」によるチームの学習の促進</vt:lpstr>
      <vt:lpstr>現場実践主義</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楽天株式会社</cp:lastModifiedBy>
  <cp:revision>3738</cp:revision>
  <cp:lastPrinted>2012-11-01T00:53:12Z</cp:lastPrinted>
  <dcterms:created xsi:type="dcterms:W3CDTF">2013-01-29T01:30:29Z</dcterms:created>
  <dcterms:modified xsi:type="dcterms:W3CDTF">2014-04-20T06:17:43Z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