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498" r:id="rId5"/>
    <p:sldId id="475" r:id="rId6"/>
    <p:sldId id="912" r:id="rId7"/>
    <p:sldId id="930" r:id="rId8"/>
    <p:sldId id="895" r:id="rId9"/>
    <p:sldId id="814" r:id="rId10"/>
    <p:sldId id="929" r:id="rId11"/>
    <p:sldId id="932" r:id="rId12"/>
    <p:sldId id="931" r:id="rId13"/>
    <p:sldId id="933" r:id="rId14"/>
    <p:sldId id="914" r:id="rId15"/>
    <p:sldId id="921" r:id="rId16"/>
    <p:sldId id="934" r:id="rId17"/>
    <p:sldId id="950" r:id="rId18"/>
    <p:sldId id="935" r:id="rId19"/>
    <p:sldId id="913" r:id="rId20"/>
    <p:sldId id="915" r:id="rId21"/>
    <p:sldId id="916" r:id="rId22"/>
    <p:sldId id="923" r:id="rId23"/>
    <p:sldId id="922" r:id="rId24"/>
    <p:sldId id="924" r:id="rId25"/>
    <p:sldId id="925" r:id="rId26"/>
    <p:sldId id="947" r:id="rId27"/>
    <p:sldId id="951" r:id="rId28"/>
    <p:sldId id="944" r:id="rId29"/>
    <p:sldId id="945" r:id="rId30"/>
    <p:sldId id="946" r:id="rId31"/>
    <p:sldId id="948" r:id="rId32"/>
    <p:sldId id="937" r:id="rId33"/>
    <p:sldId id="938" r:id="rId34"/>
    <p:sldId id="953" r:id="rId35"/>
    <p:sldId id="949" r:id="rId36"/>
    <p:sldId id="954" r:id="rId37"/>
    <p:sldId id="896" r:id="rId38"/>
    <p:sldId id="952" r:id="rId39"/>
    <p:sldId id="940" r:id="rId40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10" clrIdx="0"/>
  <p:cmAuthor id="1" name="楽天株式会社" initials="楽天株式会社" lastIdx="19" clrIdx="1"/>
  <p:cmAuthor id="2" name="Hiroyuki Ito (The Hiro)" initials="TheHiro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9506" autoAdjust="0"/>
  </p:normalViewPr>
  <p:slideViewPr>
    <p:cSldViewPr showGuides="1">
      <p:cViewPr varScale="1">
        <p:scale>
          <a:sx n="103" d="100"/>
          <a:sy n="103" d="100"/>
        </p:scale>
        <p:origin x="-1136" y="-104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2014/08/15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Again,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Again,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Again,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rakuten.co.j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jpeg"/><Relationship Id="rId6" Type="http://schemas.openxmlformats.org/officeDocument/2006/relationships/hyperlink" Target="https://twitter.com/hageyahho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lliance.org/files/9814/0509/9343/ExperienceReport.2014.Power.pdf" TargetMode="External"/><Relationship Id="rId4" Type="http://schemas.openxmlformats.org/officeDocument/2006/relationships/hyperlink" Target="http://schd.ws/hosted_files/agile2014/f0/1272_Agile_2014_-_Software_Moneyball_(Troy_Magennis).pdf" TargetMode="External"/><Relationship Id="rId5" Type="http://schemas.openxmlformats.org/officeDocument/2006/relationships/hyperlink" Target="https://www.youtube.com/watch?v=bvHgOyj5a2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ja-JP" altLang="en-US" sz="60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メトリクスによる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ja-JP" altLang="en-US" sz="60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「見える化」のススメ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en-US" altLang="ja-JP" sz="60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: </a:t>
            </a:r>
            <a:r>
              <a:rPr lang="ja-JP" altLang="en-US" sz="60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エッセンシャル・リーン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Sep/06/2014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我がチームでの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臨床実験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報告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（２０１４年２月）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9406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落ちないバーンダウン</a:t>
            </a:r>
            <a:endParaRPr kumimoji="1" lang="ja-JP" altLang="en-US" dirty="0"/>
          </a:p>
        </p:txBody>
      </p:sp>
      <p:pic>
        <p:nvPicPr>
          <p:cNvPr id="2" name="図 1" descr="Burnd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284"/>
            <a:ext cx="9144000" cy="4223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86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レビューの負荷が大きい？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特に難しい機能だった？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単にチケットをクローズし忘れている？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ビットコインで大損こいて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42925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業務どころではなかった？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原因？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000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これだけでは</a:t>
            </a:r>
            <a:endParaRPr lang="en-US" altLang="ja-JP" sz="9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分からん。</a:t>
            </a:r>
            <a:endParaRPr lang="en-US" altLang="ja-JP" sz="96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2387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メトリクスの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工夫や活用で、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状況を</a:t>
            </a:r>
            <a:r>
              <a:rPr lang="ja-JP" altLang="en-US" sz="72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「見える化」</a:t>
            </a:r>
            <a:endParaRPr lang="en-US" altLang="ja-JP" sz="72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してみよう。</a:t>
            </a:r>
            <a:endParaRPr lang="en-US" altLang="ja-JP" sz="7200" b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n-lt"/>
                <a:ea typeface="+mj-ea"/>
              </a:rPr>
              <a:t>本日のお題　（再掲）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93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ja-JP" altLang="en-US" sz="3600" b="0" dirty="0">
                <a:solidFill>
                  <a:srgbClr val="FF0000"/>
                </a:solidFill>
                <a:latin typeface="+mn-ea"/>
                <a:cs typeface="ＭＳ 明朝"/>
              </a:rPr>
              <a:t>レビューの負荷が大きい？</a:t>
            </a:r>
            <a:endParaRPr lang="en-US" altLang="ja-JP" sz="3600" dirty="0" smtClean="0">
              <a:solidFill>
                <a:srgbClr val="FF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特に難しい機能だった？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単にチケットをクローズし忘れている？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marL="571500" indent="-571500" algn="l">
              <a:buFont typeface="Arial"/>
              <a:buChar char="•"/>
            </a:pPr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ビットコインで大損こいて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42925" algn="l"/>
            <a:r>
              <a:rPr lang="ja-JP" altLang="en-US" sz="3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業務どころではなかった？</a:t>
            </a:r>
            <a:endParaRPr lang="en-US" altLang="ja-JP" sz="3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251520" y="1988840"/>
            <a:ext cx="806489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rtlCol="0" anchor="ctr" anchorCtr="0"/>
          <a:lstStyle/>
          <a:p>
            <a:pPr algn="ctr"/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3887456" y="764704"/>
            <a:ext cx="4896544" cy="720080"/>
          </a:xfrm>
          <a:prstGeom prst="wedgeRectCallout">
            <a:avLst>
              <a:gd name="adj1" fmla="val -65245"/>
              <a:gd name="adj2" fmla="val 119001"/>
            </a:avLst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rtlCol="0" anchor="ctr" anchorCtr="0"/>
          <a:lstStyle/>
          <a:p>
            <a:pPr algn="ctr"/>
            <a:r>
              <a:rPr kumimoji="1" lang="ja-JP" altLang="en-US" sz="3600" dirty="0" smtClean="0"/>
              <a:t>実際に計測してみた</a:t>
            </a:r>
          </a:p>
        </p:txBody>
      </p:sp>
    </p:spTree>
    <p:extLst>
      <p:ext uri="{BB962C8B-B14F-4D97-AF65-F5344CB8AC3E}">
        <p14:creationId xmlns:p14="http://schemas.microsoft.com/office/powerpoint/2010/main" val="11361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計測初日</a:t>
            </a:r>
            <a:endParaRPr kumimoji="1" lang="ja-JP" altLang="en-US" dirty="0"/>
          </a:p>
        </p:txBody>
      </p:sp>
      <p:pic>
        <p:nvPicPr>
          <p:cNvPr id="11" name="図 10" descr="Dots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87582"/>
            <a:ext cx="748883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計測初日</a:t>
            </a:r>
            <a:endParaRPr kumimoji="1" lang="ja-JP" altLang="en-US" dirty="0"/>
          </a:p>
        </p:txBody>
      </p:sp>
      <p:pic>
        <p:nvPicPr>
          <p:cNvPr id="2" name="図 1" descr="Dots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687600"/>
            <a:ext cx="7488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8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計測３日目</a:t>
            </a:r>
            <a:endParaRPr kumimoji="1" lang="ja-JP" altLang="en-US" dirty="0"/>
          </a:p>
        </p:txBody>
      </p:sp>
      <p:pic>
        <p:nvPicPr>
          <p:cNvPr id="2" name="図 1" descr="Dots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687600"/>
            <a:ext cx="7488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8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計測３日目</a:t>
            </a:r>
            <a:endParaRPr kumimoji="1" lang="ja-JP" altLang="en-US" dirty="0"/>
          </a:p>
        </p:txBody>
      </p:sp>
      <p:pic>
        <p:nvPicPr>
          <p:cNvPr id="2" name="図 1" descr="Dots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687600"/>
            <a:ext cx="7488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kern="0" dirty="0" smtClean="0">
                <a:solidFill>
                  <a:srgbClr val="000000"/>
                </a:solidFill>
                <a:latin typeface="+mn-lt"/>
                <a:ea typeface="+mn-ea"/>
              </a:rPr>
              <a:t>伊藤　宏幸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テスト駆動開発（</a:t>
            </a: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TDD</a:t>
            </a:r>
            <a:r>
              <a:rPr lang="ja-JP" altLang="en-US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）</a:t>
            </a:r>
            <a:endParaRPr lang="en-US" altLang="ja-JP" sz="3600" kern="0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グループ所属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lt"/>
                <a:ea typeface="+mj-ea"/>
              </a:rPr>
              <a:t>自己紹介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計測３日目</a:t>
            </a:r>
            <a:endParaRPr kumimoji="1" lang="ja-JP" altLang="en-US" dirty="0"/>
          </a:p>
        </p:txBody>
      </p:sp>
      <p:pic>
        <p:nvPicPr>
          <p:cNvPr id="2" name="図 1" descr="Dots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687600"/>
            <a:ext cx="7488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計測３日目</a:t>
            </a:r>
            <a:endParaRPr kumimoji="1" lang="ja-JP" altLang="en-US" dirty="0"/>
          </a:p>
        </p:txBody>
      </p:sp>
      <p:pic>
        <p:nvPicPr>
          <p:cNvPr id="2" name="図 1" descr="Dots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687600"/>
            <a:ext cx="7488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ちょっと計測してみる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手間を挟むだけで、</a:t>
            </a: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これだけのことが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分かるようになる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9126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これって</a:t>
            </a:r>
            <a:endParaRPr lang="en-US" altLang="en-US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en-US" altLang="en-US" sz="96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</a:p>
          <a:p>
            <a:r>
              <a:rPr lang="en-US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しませんか？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16282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ja-JP" altLang="en-US" sz="4800" kern="0" dirty="0" smtClean="0">
                <a:solidFill>
                  <a:srgbClr val="BF0000"/>
                </a:solidFill>
                <a:latin typeface="+mn-lt"/>
                <a:ea typeface="+mn-ea"/>
                <a:cs typeface="ＭＳ 明朝"/>
              </a:rPr>
              <a:t>滾り</a:t>
            </a:r>
            <a:r>
              <a:rPr kumimoji="0" lang="ja-JP" altLang="en-US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ませんか！？</a:t>
            </a:r>
            <a:endParaRPr kumimoji="0" lang="en-US" altLang="ja-JP" sz="4800" kern="0" dirty="0" smtClean="0">
              <a:solidFill>
                <a:srgbClr val="000000"/>
              </a:solidFill>
              <a:latin typeface="+mn-lt"/>
              <a:ea typeface="+mn-ea"/>
              <a:cs typeface="ＭＳ 明朝"/>
            </a:endParaRPr>
          </a:p>
        </p:txBody>
      </p:sp>
      <p:pic>
        <p:nvPicPr>
          <p:cNvPr id="1030" name="Picture 6" descr="C:\Users\hiroyuki.a.ito\Pictures\Agile2014\YeaOh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56" y="1192412"/>
            <a:ext cx="4360488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3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2935856" y="2967959"/>
            <a:ext cx="173966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dirty="0" smtClean="0">
                <a:solidFill>
                  <a:schemeClr val="tx1"/>
                </a:solidFill>
                <a:latin typeface="SimHei" pitchFamily="49" charset="-122"/>
                <a:ea typeface="SimHei" pitchFamily="49" charset="-122"/>
              </a:rPr>
              <a:t>WALL CI/CD</a:t>
            </a: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4776559" y="1934614"/>
            <a:ext cx="173966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dirty="0" smtClean="0">
                <a:solidFill>
                  <a:schemeClr val="tx1"/>
                </a:solidFill>
                <a:latin typeface="SimHei" pitchFamily="49" charset="-122"/>
                <a:ea typeface="SimHei" pitchFamily="49" charset="-122"/>
              </a:rPr>
              <a:t>WALL TDD</a:t>
            </a: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632168" y="1268760"/>
            <a:ext cx="173966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dirty="0" smtClean="0">
                <a:solidFill>
                  <a:schemeClr val="tx1"/>
                </a:solidFill>
                <a:latin typeface="SimHei" pitchFamily="49" charset="-122"/>
                <a:ea typeface="SimHei" pitchFamily="49" charset="-122"/>
              </a:rPr>
              <a:t>WALL ATDD</a:t>
            </a:r>
          </a:p>
        </p:txBody>
      </p:sp>
      <p:pic>
        <p:nvPicPr>
          <p:cNvPr id="2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8851" y="3429000"/>
            <a:ext cx="1289133" cy="12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iroyuki.a.ito\Pictures\TDD\doroid_hea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45" y="2678641"/>
            <a:ext cx="1562497" cy="822367"/>
          </a:xfrm>
          <a:prstGeom prst="rect">
            <a:avLst/>
          </a:prstGeom>
          <a:noFill/>
          <a:extLst/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05" y="1988840"/>
            <a:ext cx="1852527" cy="56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Agile2014</a:t>
            </a:r>
            <a:r>
              <a:rPr lang="en-US" altLang="ja-JP" dirty="0"/>
              <a:t> </a:t>
            </a:r>
            <a:r>
              <a:rPr lang="ja-JP" altLang="en-US" dirty="0" smtClean="0"/>
              <a:t>にて</a:t>
            </a:r>
            <a:endParaRPr kumimoji="1" lang="ja-JP" altLang="en-US" dirty="0"/>
          </a:p>
        </p:txBody>
      </p:sp>
      <p:pic>
        <p:nvPicPr>
          <p:cNvPr id="7" name="図 6" descr="04_Gat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" y="849600"/>
            <a:ext cx="9066098" cy="50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n-lt"/>
                <a:ea typeface="+mj-ea"/>
              </a:rPr>
              <a:t>２０１４年のセッションの傾向　（ソース：いとう）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2" name="ドーナツ 1"/>
          <p:cNvSpPr>
            <a:spLocks noChangeAspect="1"/>
          </p:cNvSpPr>
          <p:nvPr/>
        </p:nvSpPr>
        <p:spPr bwMode="auto">
          <a:xfrm>
            <a:off x="1692000" y="692696"/>
            <a:ext cx="5760000" cy="5760000"/>
          </a:xfrm>
          <a:prstGeom prst="donut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円/楕円 12"/>
          <p:cNvSpPr>
            <a:spLocks noChangeAspect="1"/>
          </p:cNvSpPr>
          <p:nvPr/>
        </p:nvSpPr>
        <p:spPr bwMode="auto">
          <a:xfrm>
            <a:off x="3852000" y="2780927"/>
            <a:ext cx="1440000" cy="1440000"/>
          </a:xfrm>
          <a:prstGeom prst="ellipse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anchor="ctr" anchorCtr="0"/>
          <a:lstStyle/>
          <a:p>
            <a:pPr algn="ctr"/>
            <a:r>
              <a:rPr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Value</a:t>
            </a:r>
            <a:endParaRPr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アーチ 11"/>
          <p:cNvSpPr>
            <a:spLocks noChangeAspect="1"/>
          </p:cNvSpPr>
          <p:nvPr/>
        </p:nvSpPr>
        <p:spPr bwMode="auto">
          <a:xfrm rot="19830689" flipV="1">
            <a:off x="2399309" y="1332120"/>
            <a:ext cx="4320000" cy="4320000"/>
          </a:xfrm>
          <a:prstGeom prst="blockArc">
            <a:avLst>
              <a:gd name="adj1" fmla="val 10800000"/>
              <a:gd name="adj2" fmla="val 17990653"/>
              <a:gd name="adj3" fmla="val 26406"/>
            </a:avLst>
          </a:prstGeom>
          <a:solidFill>
            <a:srgbClr val="660066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アーチ 9"/>
          <p:cNvSpPr>
            <a:spLocks noChangeAspect="1"/>
          </p:cNvSpPr>
          <p:nvPr/>
        </p:nvSpPr>
        <p:spPr bwMode="auto">
          <a:xfrm rot="5137729" flipV="1">
            <a:off x="2416745" y="1352518"/>
            <a:ext cx="4320000" cy="4320000"/>
          </a:xfrm>
          <a:prstGeom prst="blockArc">
            <a:avLst>
              <a:gd name="adj1" fmla="val 10586606"/>
              <a:gd name="adj2" fmla="val 17673746"/>
              <a:gd name="adj3" fmla="val 25914"/>
            </a:avLst>
          </a:prstGeom>
          <a:solidFill>
            <a:srgbClr val="FF6600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11" name="アーチ 10"/>
          <p:cNvSpPr>
            <a:spLocks noChangeAspect="1"/>
          </p:cNvSpPr>
          <p:nvPr/>
        </p:nvSpPr>
        <p:spPr bwMode="auto">
          <a:xfrm rot="12425021" flipV="1">
            <a:off x="2378523" y="1348690"/>
            <a:ext cx="4320000" cy="4320000"/>
          </a:xfrm>
          <a:prstGeom prst="blockArc">
            <a:avLst>
              <a:gd name="adj1" fmla="val 10647065"/>
              <a:gd name="adj2" fmla="val 17800682"/>
              <a:gd name="adj3" fmla="val 26131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47098" y="175766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Metrics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CFD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/Kanban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/KPIs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26818" y="175766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Testing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BDD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/ATDD/ET/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MT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32000" y="4581128"/>
            <a:ext cx="468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Enterprise 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Agile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Organizational 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Change/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Psychology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2000" y="5717867"/>
            <a:ext cx="2880000" cy="54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400" b="1" kern="0" dirty="0">
                <a:solidFill>
                  <a:sysClr val="windowText" lastClr="000000"/>
                </a:solidFill>
              </a:rPr>
              <a:t>Agile/Scrum/</a:t>
            </a:r>
            <a:r>
              <a:rPr kumimoji="0" lang="en-US" altLang="ja-JP" sz="2400" b="1" kern="0" dirty="0" smtClean="0">
                <a:solidFill>
                  <a:sysClr val="windowText" lastClr="000000"/>
                </a:solidFill>
              </a:rPr>
              <a:t>Lean</a:t>
            </a:r>
            <a:endParaRPr kumimoji="0" lang="ja-JP" altLang="en-US" sz="24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8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lt"/>
                <a:ea typeface="+mj-ea"/>
              </a:rPr>
              <a:t>メトリクスが来ている！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2" name="ドーナツ 1"/>
          <p:cNvSpPr>
            <a:spLocks noChangeAspect="1"/>
          </p:cNvSpPr>
          <p:nvPr/>
        </p:nvSpPr>
        <p:spPr bwMode="auto">
          <a:xfrm>
            <a:off x="1692000" y="692696"/>
            <a:ext cx="5760000" cy="5760000"/>
          </a:xfrm>
          <a:prstGeom prst="donut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円/楕円 12"/>
          <p:cNvSpPr>
            <a:spLocks noChangeAspect="1"/>
          </p:cNvSpPr>
          <p:nvPr/>
        </p:nvSpPr>
        <p:spPr bwMode="auto">
          <a:xfrm>
            <a:off x="3852000" y="2780927"/>
            <a:ext cx="1440000" cy="14400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anchor="ctr" anchorCtr="0"/>
          <a:lstStyle/>
          <a:p>
            <a:pPr algn="ctr"/>
            <a:r>
              <a:rPr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Value</a:t>
            </a:r>
            <a:endParaRPr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アーチ 11"/>
          <p:cNvSpPr>
            <a:spLocks noChangeAspect="1"/>
          </p:cNvSpPr>
          <p:nvPr/>
        </p:nvSpPr>
        <p:spPr bwMode="auto">
          <a:xfrm rot="19830689" flipV="1">
            <a:off x="2399309" y="1332120"/>
            <a:ext cx="4320000" cy="4320000"/>
          </a:xfrm>
          <a:prstGeom prst="blockArc">
            <a:avLst>
              <a:gd name="adj1" fmla="val 10800000"/>
              <a:gd name="adj2" fmla="val 17990653"/>
              <a:gd name="adj3" fmla="val 26406"/>
            </a:avLst>
          </a:prstGeom>
          <a:solidFill>
            <a:srgbClr val="7F7F7F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アーチ 9"/>
          <p:cNvSpPr>
            <a:spLocks noChangeAspect="1"/>
          </p:cNvSpPr>
          <p:nvPr/>
        </p:nvSpPr>
        <p:spPr bwMode="auto">
          <a:xfrm rot="5137729" flipV="1">
            <a:off x="2416745" y="1352518"/>
            <a:ext cx="4320000" cy="4320000"/>
          </a:xfrm>
          <a:prstGeom prst="blockArc">
            <a:avLst>
              <a:gd name="adj1" fmla="val 10586606"/>
              <a:gd name="adj2" fmla="val 17673746"/>
              <a:gd name="adj3" fmla="val 25914"/>
            </a:avLst>
          </a:prstGeom>
          <a:solidFill>
            <a:srgbClr val="7F7F7F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11" name="アーチ 10"/>
          <p:cNvSpPr>
            <a:spLocks noChangeAspect="1"/>
          </p:cNvSpPr>
          <p:nvPr/>
        </p:nvSpPr>
        <p:spPr bwMode="auto">
          <a:xfrm rot="12425021" flipV="1">
            <a:off x="2378523" y="1348690"/>
            <a:ext cx="4320000" cy="4320000"/>
          </a:xfrm>
          <a:prstGeom prst="blockArc">
            <a:avLst>
              <a:gd name="adj1" fmla="val 10647065"/>
              <a:gd name="adj2" fmla="val 17800682"/>
              <a:gd name="adj3" fmla="val 26131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47098" y="175766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Metrics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CFD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/Kanban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/KPIs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26818" y="1757660"/>
            <a:ext cx="252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Testing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BDD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/ATDD/ET/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MT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32000" y="4581128"/>
            <a:ext cx="4680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Enterprise 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Agile</a:t>
            </a:r>
          </a:p>
          <a:p>
            <a:pPr algn="ctr"/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Organizational </a:t>
            </a:r>
            <a:r>
              <a:rPr kumimoji="0" lang="en-US" altLang="ja-JP" sz="2000" b="1" kern="0" dirty="0">
                <a:solidFill>
                  <a:sysClr val="windowText" lastClr="000000"/>
                </a:solidFill>
              </a:rPr>
              <a:t>Change/</a:t>
            </a:r>
            <a:r>
              <a:rPr kumimoji="0" lang="en-US" altLang="ja-JP" sz="2000" b="1" kern="0" dirty="0" smtClean="0">
                <a:solidFill>
                  <a:sysClr val="windowText" lastClr="000000"/>
                </a:solidFill>
              </a:rPr>
              <a:t>Psychology</a:t>
            </a:r>
            <a:endParaRPr kumimoji="0" lang="ja-JP" alt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2000" y="5717867"/>
            <a:ext cx="2880000" cy="54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2400" b="1" kern="0" dirty="0">
                <a:solidFill>
                  <a:sysClr val="windowText" lastClr="000000"/>
                </a:solidFill>
              </a:rPr>
              <a:t>Agile/Scrum/</a:t>
            </a:r>
            <a:r>
              <a:rPr kumimoji="0" lang="en-US" altLang="ja-JP" sz="2400" b="1" kern="0" dirty="0" smtClean="0">
                <a:solidFill>
                  <a:sysClr val="windowText" lastClr="000000"/>
                </a:solidFill>
              </a:rPr>
              <a:t>Lean</a:t>
            </a:r>
            <a:endParaRPr kumimoji="0" lang="ja-JP" altLang="en-US" sz="24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Agile2014 </a:t>
            </a:r>
            <a:r>
              <a:rPr lang="ja-JP" altLang="en-US" dirty="0" smtClean="0"/>
              <a:t>で人気のあったメトリクス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52000" y="945456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400" dirty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C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umulative Flow Diagram (CFD)</a:t>
            </a:r>
          </a:p>
          <a:p>
            <a:pPr algn="l"/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</a:rPr>
              <a:t>※</a:t>
            </a:r>
            <a:r>
              <a:rPr lang="ja-JP" altLang="en-US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</a:rPr>
              <a:t>複雑なので後述</a:t>
            </a:r>
            <a:endParaRPr lang="en-US" altLang="ja-JP" sz="2400" b="0" dirty="0">
              <a:solidFill>
                <a:schemeClr val="tx1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52000" y="3657270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サイクル・タイム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チケットが次のフェーズに移動するのに、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どれだけ時間がかかっているのか？</a:t>
            </a:r>
            <a:endParaRPr lang="en-US" altLang="ja-JP" sz="2400" b="0" dirty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252000" y="2301363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スループット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ある一定期間で、どれだけのチケットが終了しているのか？</a:t>
            </a:r>
            <a:endParaRPr lang="en-US" altLang="ja-JP" sz="2400" b="0" dirty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51520" y="5013176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リード・タイム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チケットが開始してから終了するまで、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どれだけ時間がかかっているのか？</a:t>
            </a:r>
            <a:endParaRPr lang="en-US" altLang="ja-JP" sz="2400" b="0" dirty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4184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Cumulative Flow Diagram</a:t>
            </a:r>
            <a:r>
              <a:rPr lang="en-US" altLang="ja-JP" dirty="0"/>
              <a:t> </a:t>
            </a:r>
            <a:r>
              <a:rPr lang="en-US" altLang="ja-JP" dirty="0" smtClean="0"/>
              <a:t>(CFD)</a:t>
            </a:r>
            <a:endParaRPr kumimoji="1" lang="ja-JP" altLang="en-US" dirty="0"/>
          </a:p>
        </p:txBody>
      </p:sp>
      <p:pic>
        <p:nvPicPr>
          <p:cNvPr id="3" name="図 2" descr="CFD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079"/>
            <a:ext cx="9144000" cy="39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Agile2014 </a:t>
            </a:r>
            <a:r>
              <a:rPr lang="ja-JP" altLang="en-US" kern="0" dirty="0" smtClean="0">
                <a:solidFill>
                  <a:schemeClr val="accent1"/>
                </a:solidFill>
                <a:latin typeface="+mn-lt"/>
                <a:ea typeface="+mj-ea"/>
              </a:rPr>
              <a:t>に登壇してきました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3" name="図 2" descr="登壇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" y="849600"/>
            <a:ext cx="9066097" cy="50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見方</a:t>
            </a:r>
            <a:endParaRPr kumimoji="1" lang="ja-JP" altLang="en-US" dirty="0"/>
          </a:p>
        </p:txBody>
      </p:sp>
      <p:pic>
        <p:nvPicPr>
          <p:cNvPr id="4" name="図 3" descr="CFD_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73"/>
            <a:ext cx="9144000" cy="39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9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見方が分かると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面白く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なる。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22116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メトリクスのポイント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52000" y="945456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>
                <a:solidFill>
                  <a:srgbClr val="BF0000"/>
                </a:solidFill>
                <a:ea typeface="ＭＳ ゴシック"/>
                <a:cs typeface="ＭＳ ゴシック"/>
              </a:rPr>
              <a:t>考えることのプラスになる情報を</a:t>
            </a:r>
            <a:r>
              <a:rPr lang="ja-JP" altLang="en-US" sz="2400" dirty="0" smtClean="0">
                <a:solidFill>
                  <a:srgbClr val="BF0000"/>
                </a:solidFill>
                <a:ea typeface="ＭＳ ゴシック"/>
                <a:cs typeface="ＭＳ ゴシック"/>
              </a:rPr>
              <a:t>見つけよう</a:t>
            </a:r>
            <a:endParaRPr lang="en-US" altLang="ja-JP" sz="2400" dirty="0">
              <a:solidFill>
                <a:srgbClr val="BF0000"/>
              </a:solidFill>
              <a:ea typeface="ＭＳ ゴシック"/>
              <a:cs typeface="ＭＳ ゴシック"/>
            </a:endParaRPr>
          </a:p>
          <a:p>
            <a:pPr marL="342900" indent="-342900" algn="l">
              <a:buFont typeface="Arial"/>
              <a:buChar char="•"/>
            </a:pPr>
            <a:r>
              <a:rPr lang="ja-JP" altLang="en-US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</a:rPr>
              <a:t>現状の問題はどこにあるのか？</a:t>
            </a:r>
            <a:endParaRPr lang="en-US" altLang="ja-JP" sz="2400" b="0" dirty="0" smtClean="0">
              <a:solidFill>
                <a:schemeClr val="tx1"/>
              </a:solidFill>
              <a:latin typeface="+mn-lt"/>
              <a:ea typeface="ＭＳ ゴシック"/>
              <a:cs typeface="ＭＳ ゴシック"/>
            </a:endParaRPr>
          </a:p>
          <a:p>
            <a:pPr marL="342900" indent="-342900" algn="l">
              <a:buFont typeface="Arial"/>
              <a:buChar char="•"/>
            </a:pPr>
            <a:r>
              <a:rPr lang="ja-JP" altLang="en-US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</a:rPr>
              <a:t>改善施策の成果はどうだったか？</a:t>
            </a: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52000" y="3657270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メトリクス自体を定期的に振り返り改善していこう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marL="342900" indent="-342900" algn="l">
              <a:buFont typeface="Arial"/>
              <a:buChar char="•"/>
            </a:pPr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役に立たなければ、潔く捨てる覚悟も必要。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  <a:p>
            <a:pPr marL="342900" indent="-342900" algn="l">
              <a:buFont typeface="Arial"/>
              <a:buChar char="•"/>
            </a:pPr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足りなければ創ろう。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252000" y="2301363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数値の変化に意味を見いだそう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変化が見える情報であれば、役に立ちうるということ。</a:t>
            </a:r>
            <a:endParaRPr lang="en-US" altLang="ja-JP" sz="2400" b="0" dirty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51520" y="5013176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コミュニケーションの手段として活用しよう</a:t>
            </a:r>
            <a:endParaRPr lang="en-US" altLang="ja-JP" sz="2400" dirty="0" smtClean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今まで分からなかった情報を元に話をしてみると、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  <a:ea typeface="ＭＳ ゴシック"/>
                <a:cs typeface="ＭＳ ゴシック"/>
              </a:rPr>
              <a:t>更なる発見があるものです。</a:t>
            </a:r>
            <a:endParaRPr lang="en-US" altLang="ja-JP" sz="2400" b="0" dirty="0" smtClean="0">
              <a:solidFill>
                <a:srgbClr val="000000"/>
              </a:solidFill>
              <a:latin typeface="+mn-lt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1335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もっと深く</a:t>
            </a:r>
            <a:endParaRPr lang="en-US" altLang="ja-JP" sz="9600" b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知りたく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ないですか？</a:t>
            </a:r>
          </a:p>
        </p:txBody>
      </p:sp>
    </p:spTree>
    <p:extLst>
      <p:ext uri="{BB962C8B-B14F-4D97-AF65-F5344CB8AC3E}">
        <p14:creationId xmlns:p14="http://schemas.microsoft.com/office/powerpoint/2010/main" val="128059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見える化</a:t>
            </a:r>
            <a:endParaRPr lang="en-US" altLang="ja-JP" sz="138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138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勉強会</a:t>
            </a:r>
            <a:endParaRPr lang="en-US" altLang="ja-JP" sz="138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2771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73304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lt"/>
                <a:ea typeface="+mj-ea"/>
              </a:rPr>
              <a:t>参考資料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52000" y="945456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『Useful </a:t>
            </a:r>
            <a:r>
              <a:rPr lang="en-US" altLang="ja-JP" sz="2400" dirty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Metrics in a Complex 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World</a:t>
            </a:r>
            <a:r>
              <a:rPr lang="en-US" altLang="ja-JP" sz="2400" dirty="0">
                <a:solidFill>
                  <a:srgbClr val="BF0000"/>
                </a:solidFill>
                <a:ea typeface="ＭＳ ゴシック"/>
                <a:cs typeface="ＭＳ ゴシック"/>
              </a:rPr>
              <a:t>』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 (Agile2014)</a:t>
            </a:r>
            <a:endParaRPr lang="en-US" altLang="ja-JP" sz="2400" dirty="0">
              <a:solidFill>
                <a:srgbClr val="BF0000"/>
              </a:solidFill>
              <a:latin typeface="+mn-lt"/>
              <a:ea typeface="ＭＳ ゴシック"/>
              <a:cs typeface="ＭＳ ゴシック"/>
            </a:endParaRPr>
          </a:p>
          <a:p>
            <a:pPr algn="l"/>
            <a:r>
              <a:rPr lang="en-US" altLang="ja-JP" sz="2400" b="0" dirty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3"/>
              </a:rPr>
              <a:t>http://www.agilealliance.org/files/9814/0509/9343/ExperienceReport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3"/>
              </a:rPr>
              <a:t>.2014</a:t>
            </a:r>
            <a:r>
              <a:rPr lang="en-US" altLang="ja-JP" sz="2400" b="0" dirty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3"/>
              </a:rPr>
              <a:t>.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3"/>
              </a:rPr>
              <a:t>Power.pdf</a:t>
            </a:r>
            <a:endParaRPr lang="en-US" altLang="ja-JP" sz="2400" b="0" dirty="0">
              <a:solidFill>
                <a:schemeClr val="tx1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252000" y="2547268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『</a:t>
            </a:r>
            <a:r>
              <a:rPr lang="en-US" altLang="ja-JP" sz="2400" dirty="0" err="1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Moneyball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 </a:t>
            </a:r>
            <a:r>
              <a:rPr lang="en-US" altLang="ja-JP" sz="2400" dirty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for Software 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Projects</a:t>
            </a:r>
            <a:r>
              <a:rPr lang="en-US" altLang="ja-JP" sz="2400" dirty="0">
                <a:solidFill>
                  <a:srgbClr val="BF0000"/>
                </a:solidFill>
                <a:ea typeface="ＭＳ ゴシック"/>
                <a:cs typeface="ＭＳ ゴシック"/>
              </a:rPr>
              <a:t>』 (Agile2014)</a:t>
            </a:r>
          </a:p>
          <a:p>
            <a:pPr algn="l"/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4"/>
              </a:rPr>
              <a:t>http</a:t>
            </a:r>
            <a:r>
              <a:rPr lang="en-US" altLang="ja-JP" sz="2400" b="0" dirty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4"/>
              </a:rPr>
              <a:t>://schd.ws/hosted_files/agile2014/f0/1272_Agile_2014_-_Software_Moneyball_%28Troy_Magennis%29.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4"/>
              </a:rPr>
              <a:t>pdf</a:t>
            </a:r>
            <a:endParaRPr lang="en-US" altLang="ja-JP" sz="2400" b="0" dirty="0" smtClean="0">
              <a:solidFill>
                <a:schemeClr val="tx1"/>
              </a:solidFill>
              <a:latin typeface="+mn-lt"/>
              <a:ea typeface="ＭＳ ゴシック"/>
              <a:cs typeface="ＭＳ ゴシック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251520" y="4149080"/>
            <a:ext cx="8640000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[</a:t>
            </a:r>
            <a:r>
              <a:rPr lang="ja-JP" altLang="en-US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ビデオ</a:t>
            </a:r>
            <a:r>
              <a:rPr lang="en-US" altLang="ja-JP" sz="2400" dirty="0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] Power of </a:t>
            </a:r>
            <a:r>
              <a:rPr lang="en-US" altLang="ja-JP" sz="2400" dirty="0" err="1" smtClean="0">
                <a:solidFill>
                  <a:srgbClr val="BF0000"/>
                </a:solidFill>
                <a:latin typeface="+mn-lt"/>
                <a:ea typeface="ＭＳ ゴシック"/>
                <a:cs typeface="ＭＳ ゴシック"/>
              </a:rPr>
              <a:t>Analytics</a:t>
            </a:r>
            <a:r>
              <a:rPr lang="en-US" altLang="ja-JP" sz="2400" b="0" dirty="0" err="1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5"/>
              </a:rPr>
              <a:t>https</a:t>
            </a:r>
            <a:r>
              <a:rPr lang="en-US" altLang="ja-JP" sz="2400" b="0" dirty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5"/>
              </a:rPr>
              <a:t>://www.youtube.com/watch?v=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  <a:ea typeface="ＭＳ ゴシック"/>
                <a:cs typeface="ＭＳ ゴシック"/>
                <a:hlinkClick r:id="rId5"/>
              </a:rPr>
              <a:t>bvHgOyj5a2s</a:t>
            </a:r>
            <a:endParaRPr lang="en-US" altLang="ja-JP" sz="2400" b="0" dirty="0" smtClean="0">
              <a:solidFill>
                <a:schemeClr val="tx1"/>
              </a:solidFill>
              <a:latin typeface="+mn-lt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568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身の周りで</a:t>
            </a:r>
            <a:endParaRPr lang="en-US" altLang="ja-JP" sz="96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こんなこと</a:t>
            </a:r>
            <a:endParaRPr lang="en-US" altLang="ja-JP" sz="96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ありませんか？</a:t>
            </a:r>
            <a:endParaRPr lang="en-US" altLang="ja-JP" sz="96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332696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lt"/>
                <a:ea typeface="+mj-ea"/>
              </a:rPr>
              <a:t>質問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419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332696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n-lt"/>
                <a:ea typeface="+mj-ea"/>
              </a:rPr>
              <a:t>開発者として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これだけクールな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コードを書いているのに、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マネージャがキチンと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評価してくれない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11233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開発者の進捗報告だと、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結局何がどこまで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できているのか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分からない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lt"/>
                <a:ea typeface="+mj-ea"/>
              </a:rPr>
              <a:t>マネージャとして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298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180000" y="1192412"/>
            <a:ext cx="878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状況が見えないことを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他人のせい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にして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60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いませんか？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25021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状況把握は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チーム全員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の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責務です。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27549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メトリクスの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工夫や活用で、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状況を</a:t>
            </a:r>
            <a:r>
              <a:rPr lang="ja-JP" altLang="en-US" sz="720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「見える化」</a:t>
            </a:r>
            <a:endParaRPr lang="en-US" altLang="ja-JP" sz="720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してみよう。</a:t>
            </a:r>
            <a:endParaRPr lang="en-US" altLang="ja-JP" sz="7200" b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n-lt"/>
                <a:ea typeface="+mj-ea"/>
              </a:rPr>
              <a:t>本日のお題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48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solidFill>
            <a:srgbClr val="000000"/>
          </a:solidFill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anchor="ctr" anchorCtr="0"/>
      <a:lstStyle>
        <a:defPPr algn="ctr">
          <a:defRPr dirty="0" smtClean="0"/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D75E9-7A55-4E2A-89EF-D6493A63AB0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801</Words>
  <Application>Microsoft Macintosh PowerPoint</Application>
  <PresentationFormat>画面に合わせる (4:3)</PresentationFormat>
  <Paragraphs>176</Paragraphs>
  <Slides>36</Slides>
  <Notes>26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Corporate_strictly_confidential_b</vt:lpstr>
      <vt:lpstr>PowerPoint プレゼンテーション</vt:lpstr>
      <vt:lpstr>自己紹介</vt:lpstr>
      <vt:lpstr>Agile2014 に登壇してきました</vt:lpstr>
      <vt:lpstr>質問</vt:lpstr>
      <vt:lpstr>開発者として</vt:lpstr>
      <vt:lpstr>マネージャとして</vt:lpstr>
      <vt:lpstr>PowerPoint プレゼンテーション</vt:lpstr>
      <vt:lpstr>PowerPoint プレゼンテーション</vt:lpstr>
      <vt:lpstr>本日のお題</vt:lpstr>
      <vt:lpstr>PowerPoint プレゼンテーション</vt:lpstr>
      <vt:lpstr>落ちないバーンダウン</vt:lpstr>
      <vt:lpstr>原因？</vt:lpstr>
      <vt:lpstr>PowerPoint プレゼンテーション</vt:lpstr>
      <vt:lpstr>本日のお題　（再掲）</vt:lpstr>
      <vt:lpstr>PowerPoint プレゼンテーション</vt:lpstr>
      <vt:lpstr>計測初日</vt:lpstr>
      <vt:lpstr>計測初日</vt:lpstr>
      <vt:lpstr>計測３日目</vt:lpstr>
      <vt:lpstr>計測３日目</vt:lpstr>
      <vt:lpstr>計測３日目</vt:lpstr>
      <vt:lpstr>計測３日目</vt:lpstr>
      <vt:lpstr>PowerPoint プレゼンテーション</vt:lpstr>
      <vt:lpstr>PowerPoint プレゼンテーション</vt:lpstr>
      <vt:lpstr>PowerPoint プレゼンテーション</vt:lpstr>
      <vt:lpstr>Agile2014 にて</vt:lpstr>
      <vt:lpstr>２０１４年のセッションの傾向　（ソース：いとう）</vt:lpstr>
      <vt:lpstr>メトリクスが来ている！</vt:lpstr>
      <vt:lpstr>Agile2014 で人気のあったメトリクス</vt:lpstr>
      <vt:lpstr>Cumulative Flow Diagram (CFD)</vt:lpstr>
      <vt:lpstr>見方</vt:lpstr>
      <vt:lpstr>PowerPoint プレゼンテーション</vt:lpstr>
      <vt:lpstr>メトリクスのポイント</vt:lpstr>
      <vt:lpstr>PowerPoint プレゼンテーション</vt:lpstr>
      <vt:lpstr>PowerPoint プレゼンテーション</vt:lpstr>
      <vt:lpstr>PowerPoint プレゼンテーション</vt:lpstr>
      <vt:lpstr>参考資料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伊藤 宏幸</cp:lastModifiedBy>
  <cp:revision>5850</cp:revision>
  <cp:lastPrinted>2012-11-01T00:53:12Z</cp:lastPrinted>
  <dcterms:created xsi:type="dcterms:W3CDTF">2013-01-29T01:30:29Z</dcterms:created>
  <dcterms:modified xsi:type="dcterms:W3CDTF">2014-08-14T15:30:43Z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