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sldIdLst>
    <p:sldId id="498" r:id="rId5"/>
    <p:sldId id="475" r:id="rId6"/>
    <p:sldId id="715" r:id="rId7"/>
    <p:sldId id="717" r:id="rId8"/>
    <p:sldId id="716" r:id="rId9"/>
    <p:sldId id="713" r:id="rId10"/>
    <p:sldId id="718" r:id="rId11"/>
    <p:sldId id="720" r:id="rId12"/>
    <p:sldId id="480" r:id="rId13"/>
    <p:sldId id="705" r:id="rId14"/>
    <p:sldId id="726" r:id="rId15"/>
    <p:sldId id="737" r:id="rId16"/>
    <p:sldId id="701" r:id="rId17"/>
    <p:sldId id="702" r:id="rId18"/>
    <p:sldId id="703" r:id="rId19"/>
    <p:sldId id="724" r:id="rId20"/>
    <p:sldId id="706" r:id="rId21"/>
    <p:sldId id="739" r:id="rId22"/>
    <p:sldId id="728" r:id="rId23"/>
    <p:sldId id="711" r:id="rId24"/>
    <p:sldId id="729" r:id="rId25"/>
    <p:sldId id="707" r:id="rId26"/>
    <p:sldId id="740" r:id="rId27"/>
    <p:sldId id="690" r:id="rId28"/>
    <p:sldId id="742" r:id="rId29"/>
    <p:sldId id="691" r:id="rId30"/>
    <p:sldId id="692" r:id="rId31"/>
    <p:sldId id="732" r:id="rId32"/>
    <p:sldId id="733" r:id="rId33"/>
    <p:sldId id="708" r:id="rId34"/>
    <p:sldId id="741" r:id="rId35"/>
    <p:sldId id="727" r:id="rId36"/>
    <p:sldId id="693" r:id="rId37"/>
    <p:sldId id="738" r:id="rId38"/>
    <p:sldId id="632" r:id="rId39"/>
    <p:sldId id="730" r:id="rId40"/>
    <p:sldId id="731" r:id="rId41"/>
    <p:sldId id="709" r:id="rId42"/>
    <p:sldId id="749" r:id="rId43"/>
    <p:sldId id="750" r:id="rId44"/>
    <p:sldId id="751" r:id="rId45"/>
    <p:sldId id="755" r:id="rId46"/>
    <p:sldId id="753" r:id="rId47"/>
    <p:sldId id="757" r:id="rId48"/>
    <p:sldId id="758" r:id="rId49"/>
    <p:sldId id="759" r:id="rId50"/>
    <p:sldId id="710" r:id="rId51"/>
    <p:sldId id="734" r:id="rId52"/>
    <p:sldId id="735" r:id="rId53"/>
    <p:sldId id="736" r:id="rId54"/>
    <p:sldId id="510" r:id="rId55"/>
    <p:sldId id="555" r:id="rId56"/>
    <p:sldId id="552" r:id="rId57"/>
    <p:sldId id="760" r:id="rId58"/>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8"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296"/>
    <a:srgbClr val="0066FF"/>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66667" autoAdjust="0"/>
  </p:normalViewPr>
  <p:slideViewPr>
    <p:cSldViewPr showGuides="1">
      <p:cViewPr varScale="1">
        <p:scale>
          <a:sx n="69" d="100"/>
          <a:sy n="69" d="100"/>
        </p:scale>
        <p:origin x="-1668" y="-90"/>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7-07T16:27:39.073" idx="5">
    <p:pos x="3530" y="1912"/>
    <p:text>自分の写真も追加する
※体力持つか？</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4-07-08T10:56:23.981" idx="7">
    <p:pos x="4956" y="2543"/>
    <p:text>これらの説明として、具体的に何をやったからうまく言ったのかを、別ページで説明したい。
但し、発表時間が足りればの話。</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4-07-07T17:34:27.918" idx="6">
    <p:pos x="2332" y="1984"/>
    <p:text>Android の写真が欲しい</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4-07-08T16:50:05.290" idx="8">
    <p:pos x="2742" y="2279"/>
    <p:text>画像差し替え予定</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2014/7/8</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a:t>
            </a:r>
          </a:p>
          <a:p>
            <a:r>
              <a:rPr kumimoji="1" lang="en-US" altLang="ja-JP" dirty="0" smtClean="0"/>
              <a:t>My name</a:t>
            </a:r>
            <a:r>
              <a:rPr kumimoji="1" lang="en-US" altLang="ja-JP" baseline="0" dirty="0" smtClean="0"/>
              <a:t> is Hiroyuki Ito.</a:t>
            </a:r>
            <a:r>
              <a:rPr kumimoji="1" lang="en-US" altLang="ja-JP" dirty="0" smtClean="0"/>
              <a:t/>
            </a:r>
            <a:br>
              <a:rPr kumimoji="1" lang="en-US" altLang="ja-JP" dirty="0" smtClean="0"/>
            </a:br>
            <a:r>
              <a:rPr kumimoji="1" lang="en-US" altLang="ja-JP" dirty="0" smtClean="0"/>
              <a:t>In this session,</a:t>
            </a:r>
            <a:r>
              <a:rPr kumimoji="1" lang="en-US" altLang="ja-JP" baseline="0" dirty="0" smtClean="0"/>
              <a:t> I’d like to share about Technology-Driven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At first, I will talk about the conditions and the challenges of my project.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If you are in the same position.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13</a:t>
            </a:fld>
            <a:endParaRPr kumimoji="1" lang="ja-JP" altLang="en-US" dirty="0"/>
          </a:p>
        </p:txBody>
      </p:sp>
    </p:spTree>
    <p:extLst>
      <p:ext uri="{BB962C8B-B14F-4D97-AF65-F5344CB8AC3E}">
        <p14:creationId xmlns:p14="http://schemas.microsoft.com/office/powerpoint/2010/main" val="152872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Japanese, </a:t>
            </a:r>
            <a:r>
              <a:rPr kumimoji="1" lang="en-US" altLang="ja-JP" dirty="0" err="1" smtClean="0"/>
              <a:t>YeaOh</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14</a:t>
            </a:fld>
            <a:endParaRPr kumimoji="1" lang="ja-JP" altLang="en-US" dirty="0"/>
          </a:p>
        </p:txBody>
      </p:sp>
    </p:spTree>
    <p:extLst>
      <p:ext uri="{BB962C8B-B14F-4D97-AF65-F5344CB8AC3E}">
        <p14:creationId xmlns:p14="http://schemas.microsoft.com/office/powerpoint/2010/main" val="105492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Therefore,</a:t>
            </a:r>
            <a:r>
              <a:rPr kumimoji="1" lang="en-US" altLang="ja-JP" baseline="0" dirty="0" smtClean="0"/>
              <a:t> I was highly-motivated!</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15</a:t>
            </a:fld>
            <a:endParaRPr kumimoji="1" lang="ja-JP" altLang="en-US" dirty="0"/>
          </a:p>
        </p:txBody>
      </p:sp>
    </p:spTree>
    <p:extLst>
      <p:ext uri="{BB962C8B-B14F-4D97-AF65-F5344CB8AC3E}">
        <p14:creationId xmlns:p14="http://schemas.microsoft.com/office/powerpoint/2010/main" val="234351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So, I tried to improve the project with these three approaches.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about CI/CD.</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first, we tried to get</a:t>
            </a:r>
            <a:r>
              <a:rPr kumimoji="1" lang="en-US" altLang="ja-JP" baseline="0" dirty="0" smtClean="0"/>
              <a:t> over these challenges.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tried to measure the current status like this.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122239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About me.</a:t>
            </a:r>
          </a:p>
          <a:p>
            <a:r>
              <a:rPr kumimoji="1" lang="en-US" altLang="ja-JP" dirty="0" smtClean="0"/>
              <a:t>I’m</a:t>
            </a:r>
            <a:r>
              <a:rPr kumimoji="1" lang="en-US" altLang="ja-JP" baseline="0" dirty="0" smtClean="0"/>
              <a:t> from Rakuten, in Japan.</a:t>
            </a:r>
          </a:p>
          <a:p>
            <a:r>
              <a:rPr kumimoji="1" lang="en-US" altLang="ja-JP" baseline="0" dirty="0" smtClean="0"/>
              <a:t>Please call me “The Hiro”.</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TDD.</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Our challenge is very simple</a:t>
            </a:r>
            <a:r>
              <a:rPr kumimoji="1" lang="en-US" altLang="ja-JP" baseline="0" dirty="0" smtClean="0"/>
              <a:t> : we did not have enough skill and knowledge of Android at that time.</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そこで、現状を把握するために数値計測をしてみました。</a:t>
            </a:r>
            <a:endParaRPr kumimoji="1" lang="en-US" altLang="ja-JP" dirty="0" smtClean="0"/>
          </a:p>
          <a:p>
            <a:r>
              <a:rPr kumimoji="1" lang="ja-JP" altLang="en-US" dirty="0" smtClean="0"/>
              <a:t>そこで分かったのが</a:t>
            </a:r>
            <a:r>
              <a:rPr kumimoji="1" lang="en-US" altLang="ja-JP" dirty="0" smtClean="0"/>
              <a:t>…</a:t>
            </a:r>
          </a:p>
          <a:p>
            <a:endParaRPr kumimoji="1" lang="en-US" altLang="ja-JP" dirty="0" smtClean="0"/>
          </a:p>
          <a:p>
            <a:r>
              <a:rPr kumimoji="1" lang="ja-JP" altLang="en-US" dirty="0" smtClean="0"/>
              <a:t>まず、１回のスプリントが</a:t>
            </a:r>
            <a:r>
              <a:rPr lang="ja-JP" altLang="en-US" sz="1200" b="0" dirty="0" smtClean="0">
                <a:solidFill>
                  <a:schemeClr val="tx1"/>
                </a:solidFill>
              </a:rPr>
              <a:t>完了したところで、どの程度計画していたタスクが完了したのかを確認してみたところ、わずか２５％に過ぎませんでした。</a:t>
            </a:r>
            <a:endParaRPr lang="en-US" altLang="ja-JP"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0" dirty="0" smtClean="0">
                <a:solidFill>
                  <a:schemeClr val="tx1"/>
                </a:solidFill>
              </a:rPr>
              <a:t>また、一日の作業時間を確認してみたところ、プロジェクト外の緊急対応に費やしていた時間が、実に５割にも上ることが分かりました。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r>
              <a:rPr kumimoji="1" lang="ja-JP" altLang="en-US" dirty="0" smtClean="0"/>
              <a:t>まず、タスクの完了率は倍増しました。つまり、割り込み作業の防止にはある程度の効果があったと言えます。</a:t>
            </a:r>
            <a:endParaRPr kumimoji="1" lang="en-US" altLang="ja-JP" dirty="0" smtClean="0"/>
          </a:p>
          <a:p>
            <a:r>
              <a:rPr kumimoji="1" lang="ja-JP" altLang="en-US" dirty="0" smtClean="0"/>
              <a:t>次に割り込み率も、完全になくすことは出来なかったものの、確実に減らすことができました。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So, I tried to improve the project with these three approaches.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そこで、例によって現状を把握するために数値計測をしてみました。</a:t>
            </a:r>
            <a:endParaRPr kumimoji="1" lang="en-US" altLang="ja-JP" dirty="0" smtClean="0"/>
          </a:p>
          <a:p>
            <a:r>
              <a:rPr kumimoji="1" lang="ja-JP" altLang="en-US" dirty="0" smtClean="0"/>
              <a:t>すると</a:t>
            </a:r>
            <a:r>
              <a:rPr kumimoji="1" lang="en-US" altLang="ja-JP" dirty="0" smtClean="0"/>
              <a:t>…</a:t>
            </a:r>
          </a:p>
          <a:p>
            <a:endParaRPr kumimoji="1" lang="en-US" altLang="ja-JP" dirty="0" smtClean="0"/>
          </a:p>
          <a:p>
            <a:r>
              <a:rPr kumimoji="1" lang="ja-JP" altLang="en-US" dirty="0" smtClean="0"/>
              <a:t>まず、バグの報告件数が、他機能と比較して３倍にも上りました。</a:t>
            </a:r>
            <a:endParaRPr kumimoji="1" lang="en-US" altLang="ja-JP" dirty="0" smtClean="0"/>
          </a:p>
          <a:p>
            <a:r>
              <a:rPr lang="ja-JP" altLang="en-US" sz="1200" b="0" dirty="0" smtClean="0">
                <a:solidFill>
                  <a:schemeClr val="tx1"/>
                </a:solidFill>
                <a:latin typeface="+mn-lt"/>
              </a:rPr>
              <a:t>　これまでは、単体テストレベルで自動回帰テストを行なっていたのですが、特にこの機能は複雑で難易度が高かったため、単体テストでは一連のバグを検知できないことが分かりました。</a:t>
            </a:r>
            <a:endParaRPr kumimoji="1" lang="en-US" altLang="ja-JP" dirty="0" smtClean="0"/>
          </a:p>
          <a:p>
            <a:r>
              <a:rPr lang="ja-JP" altLang="en-US" sz="1200" b="0" dirty="0" smtClean="0">
                <a:solidFill>
                  <a:schemeClr val="tx1"/>
                </a:solidFill>
              </a:rPr>
              <a:t>次に、この機能だけ、他機能と比較しても</a:t>
            </a:r>
            <a:r>
              <a:rPr lang="ja-JP" altLang="en-US" b="0" dirty="0" smtClean="0">
                <a:solidFill>
                  <a:schemeClr val="tx1"/>
                </a:solidFill>
                <a:latin typeface="+mn-lt"/>
              </a:rPr>
              <a:t>機能追加／修正の頻度</a:t>
            </a:r>
            <a:r>
              <a:rPr lang="ja-JP" altLang="en-US" sz="1200" b="0" dirty="0" smtClean="0">
                <a:solidFill>
                  <a:schemeClr val="tx1"/>
                </a:solidFill>
              </a:rPr>
              <a:t>が高いことも分かりました。</a:t>
            </a:r>
            <a:endParaRPr lang="en-US" altLang="ja-JP" sz="1200" b="0" dirty="0" smtClean="0">
              <a:solidFill>
                <a:schemeClr val="tx1"/>
              </a:solidFill>
            </a:endParaRPr>
          </a:p>
          <a:p>
            <a:r>
              <a:rPr lang="ja-JP" altLang="en-US" sz="1200" b="0" dirty="0" smtClean="0">
                <a:solidFill>
                  <a:schemeClr val="tx1"/>
                </a:solidFill>
              </a:rPr>
              <a:t>　このプロダクトは、最初から全ての要件が明確ではなかったため、作りながら少しずつ要件を決めていったのですが、この機能は特に複雑なものだったため、変更の影響が甚大でした。</a:t>
            </a:r>
            <a:endParaRPr lang="en-US" altLang="ja-JP" sz="1200" b="0" dirty="0" smtClean="0">
              <a:solidFill>
                <a:schemeClr val="tx1"/>
              </a:solidFill>
            </a:endParaRPr>
          </a:p>
          <a:p>
            <a:r>
              <a:rPr lang="ja-JP" altLang="en-US" sz="1200" b="0" dirty="0" smtClean="0">
                <a:solidFill>
                  <a:schemeClr val="tx1"/>
                </a:solidFill>
              </a:rPr>
              <a:t>そして、「デグレード」（他機能へのバグの波及や、以前修正したバグの再発）が、</a:t>
            </a:r>
            <a:r>
              <a:rPr kumimoji="1" lang="ja-JP" altLang="en-US" dirty="0" smtClean="0"/>
              <a:t>他の機能と比較して５倍もあることが分かりました。</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time, I’m here as a speaker</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例によって、これらの施策の効果を１月後に計測してみたところ</a:t>
            </a:r>
            <a:r>
              <a:rPr kumimoji="1" lang="en-US" altLang="ja-JP" dirty="0" smtClean="0"/>
              <a:t>…</a:t>
            </a:r>
          </a:p>
          <a:p>
            <a:r>
              <a:rPr kumimoji="1" lang="ja-JP" altLang="en-US" dirty="0" smtClean="0"/>
              <a:t>このような数値が出ました。</a:t>
            </a:r>
            <a:endParaRPr kumimoji="1" lang="en-US" altLang="ja-JP" dirty="0" smtClean="0"/>
          </a:p>
          <a:p>
            <a:endParaRPr kumimoji="1" lang="en-US" altLang="ja-JP" dirty="0" smtClean="0"/>
          </a:p>
          <a:p>
            <a:r>
              <a:rPr kumimoji="1" lang="ja-JP" altLang="en-US" dirty="0" smtClean="0"/>
              <a:t>まず、バグの報告件数が、他の機能と同程度になりました。</a:t>
            </a:r>
            <a:endParaRPr kumimoji="1" lang="en-US" altLang="ja-JP" dirty="0" smtClean="0"/>
          </a:p>
          <a:p>
            <a:r>
              <a:rPr kumimoji="1" lang="ja-JP" altLang="en-US" dirty="0" smtClean="0"/>
              <a:t>　これは、</a:t>
            </a:r>
            <a:r>
              <a:rPr kumimoji="1" lang="en-US" altLang="ja-JP" dirty="0" smtClean="0"/>
              <a:t>ATDD </a:t>
            </a:r>
            <a:r>
              <a:rPr kumimoji="1" lang="ja-JP" altLang="en-US" dirty="0" smtClean="0"/>
              <a:t>による自動回帰テストを整備した成果であると考えています。</a:t>
            </a:r>
            <a:endParaRPr kumimoji="1" lang="en-US" altLang="ja-JP" dirty="0" smtClean="0"/>
          </a:p>
          <a:p>
            <a:r>
              <a:rPr lang="ja-JP" altLang="en-US" sz="1200" b="0" dirty="0" smtClean="0">
                <a:solidFill>
                  <a:schemeClr val="tx1"/>
                </a:solidFill>
              </a:rPr>
              <a:t>次に、</a:t>
            </a:r>
            <a:r>
              <a:rPr lang="ja-JP" altLang="en-US" b="0" dirty="0" smtClean="0">
                <a:solidFill>
                  <a:schemeClr val="tx1"/>
                </a:solidFill>
                <a:latin typeface="+mn-lt"/>
              </a:rPr>
              <a:t>機能追加／修正の頻度</a:t>
            </a:r>
            <a:r>
              <a:rPr lang="ja-JP" altLang="en-US" sz="1200" b="0" dirty="0" smtClean="0">
                <a:solidFill>
                  <a:schemeClr val="tx1"/>
                </a:solidFill>
              </a:rPr>
              <a:t>が、５倍から１．５倍に一気に減りました。</a:t>
            </a:r>
            <a:endParaRPr lang="en-US" altLang="ja-JP" sz="1200" b="0" dirty="0" smtClean="0">
              <a:solidFill>
                <a:schemeClr val="tx1"/>
              </a:solidFill>
            </a:endParaRPr>
          </a:p>
          <a:p>
            <a:r>
              <a:rPr lang="ja-JP" altLang="en-US" sz="1200" b="0" dirty="0" smtClean="0">
                <a:solidFill>
                  <a:schemeClr val="tx1"/>
                </a:solidFill>
              </a:rPr>
              <a:t>　この数値を見ると、変更要望に歯止めをかけたことに成果があったことが分かります。</a:t>
            </a:r>
            <a:endParaRPr lang="en-US" altLang="ja-JP" sz="1200" b="0" dirty="0" smtClean="0">
              <a:solidFill>
                <a:schemeClr val="tx1"/>
              </a:solidFill>
            </a:endParaRPr>
          </a:p>
          <a:p>
            <a:r>
              <a:rPr lang="ja-JP" altLang="en-US" sz="1200" b="0" dirty="0" smtClean="0">
                <a:solidFill>
                  <a:schemeClr val="tx1"/>
                </a:solidFill>
              </a:rPr>
              <a:t>そして、デグレードの頻度も、５倍から２倍に減りました。</a:t>
            </a:r>
            <a:endParaRPr lang="en-US" altLang="ja-JP" sz="1200" b="0" dirty="0" smtClean="0">
              <a:solidFill>
                <a:schemeClr val="tx1"/>
              </a:solidFill>
            </a:endParaRPr>
          </a:p>
          <a:p>
            <a:r>
              <a:rPr lang="ja-JP" altLang="en-US" sz="1200" b="0" dirty="0" smtClean="0">
                <a:solidFill>
                  <a:schemeClr val="tx1"/>
                </a:solidFill>
              </a:rPr>
              <a:t>　デグレード自体は撲滅できていないものの、デグレードを検知して対応し終わるまでの時間を計測してみたところ、対応前の１／５程度にまで減っていることも分かりました。</a:t>
            </a:r>
            <a:endParaRPr lang="en-US" altLang="ja-JP" sz="1200" b="0" dirty="0" smtClean="0">
              <a:solidFill>
                <a:schemeClr val="tx1"/>
              </a:solidFill>
            </a:endParaRPr>
          </a:p>
          <a:p>
            <a:r>
              <a:rPr lang="ja-JP" altLang="en-US" sz="1200" b="0" dirty="0" smtClean="0">
                <a:solidFill>
                  <a:schemeClr val="tx1"/>
                </a:solidFill>
              </a:rPr>
              <a:t>　つまり、デグレード自体の影響度が以前よりもはるかに減ったと言えると思います。</a:t>
            </a:r>
            <a:endParaRPr lang="en-US" altLang="ja-JP" sz="1200" b="0" dirty="0" smtClean="0">
              <a:solidFill>
                <a:schemeClr val="tx1"/>
              </a:solidFill>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Next, I will talk about the problems, possibilities, and the future of Technology-Driven Development.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Of course, we achieved the target!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en-US" altLang="ja-JP" dirty="0" smtClean="0"/>
              <a:t>I’d like to share the example of the collaborative culture by Technology-Driven Development in our team.</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40</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41</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42</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43</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44</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45</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tried to measure the current status like this.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46</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Of</a:t>
            </a:r>
            <a:r>
              <a:rPr kumimoji="1" lang="en-US" altLang="ja-JP" baseline="0" dirty="0" smtClean="0"/>
              <a:t> course, this name is derived from “Test-Driven Development”.</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At last, conclusion of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50</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51</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52</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53</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It will be your treasure!</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New possibility</a:t>
            </a:r>
            <a:r>
              <a:rPr kumimoji="1" lang="en-US" altLang="ja-JP" baseline="0" dirty="0" smtClean="0"/>
              <a:t> of Automation.</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“Technology-Driven Development”</a:t>
            </a:r>
            <a:r>
              <a:rPr kumimoji="1" lang="en-US" altLang="ja-JP" baseline="0" dirty="0" smtClean="0"/>
              <a:t> has </a:t>
            </a:r>
            <a:r>
              <a:rPr kumimoji="1" lang="en-US" altLang="ja-JP" dirty="0" smtClean="0"/>
              <a:t>3 purposes.</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used these approaches to achieve</a:t>
            </a:r>
            <a:r>
              <a:rPr kumimoji="1" lang="en-US" altLang="ja-JP" baseline="0" dirty="0" smtClean="0"/>
              <a:t> those purposes.</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the tool’s aspect.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8</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Here is this session’s agenda.</a:t>
            </a:r>
          </a:p>
          <a:p>
            <a:r>
              <a:rPr kumimoji="1" lang="en-US" altLang="ja-JP" baseline="0" dirty="0" smtClean="0"/>
              <a:t>At first, I will talk about the conditions and the challenges of my project.</a:t>
            </a:r>
          </a:p>
          <a:p>
            <a:r>
              <a:rPr kumimoji="1" lang="en-US" altLang="ja-JP" baseline="0" dirty="0" smtClean="0"/>
              <a:t>Next, I will explain the 3 approaches, CI/CD, TDD, and BDD.</a:t>
            </a:r>
          </a:p>
          <a:p>
            <a:r>
              <a:rPr kumimoji="1" lang="en-US" altLang="ja-JP" baseline="0" dirty="0" smtClean="0"/>
              <a:t>After that, I will talk about the problems, possibilities, and the future of Technology-Driven Development.</a:t>
            </a:r>
          </a:p>
          <a:p>
            <a:r>
              <a:rPr kumimoji="1" lang="en-US" altLang="ja-JP" baseline="0" dirty="0" smtClean="0"/>
              <a:t>At last I will conclude this report.</a:t>
            </a: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uten.co.j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witter.com/hageyahhoo" TargetMode="External"/><Relationship Id="rId5" Type="http://schemas.openxmlformats.org/officeDocument/2006/relationships/image" Target="../media/image4.jpe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Development: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t>
            </a:r>
            <a:r>
              <a:rPr lang="en-US" altLang="ja-JP" sz="4800" b="1" dirty="0" smtClean="0">
                <a:solidFill>
                  <a:srgbClr val="C00000"/>
                </a:solidFill>
                <a:latin typeface="+mj-ea"/>
                <a:ea typeface="+mj-ea"/>
                <a:cs typeface="Arial" pitchFamily="34" charset="0"/>
              </a:rPr>
              <a:t>and</a:t>
            </a:r>
          </a:p>
          <a:p>
            <a:r>
              <a:rPr lang="en-US" altLang="ja-JP" sz="4800" b="1" dirty="0" smtClean="0">
                <a:solidFill>
                  <a:srgbClr val="C00000"/>
                </a:solidFill>
                <a:latin typeface="+mj-ea"/>
                <a:ea typeface="+mj-ea"/>
                <a:cs typeface="Arial" pitchFamily="34" charset="0"/>
              </a:rPr>
              <a:t>Development Techniques</a:t>
            </a:r>
          </a:p>
          <a:p>
            <a:r>
              <a:rPr lang="en-US" altLang="ja-JP" sz="4800" b="1" dirty="0" smtClean="0">
                <a:solidFill>
                  <a:srgbClr val="C00000"/>
                </a:solidFill>
                <a:latin typeface="+mj-ea"/>
                <a:ea typeface="+mj-ea"/>
                <a:cs typeface="Arial" pitchFamily="34" charset="0"/>
              </a:rPr>
              <a:t>to </a:t>
            </a:r>
            <a:r>
              <a:rPr lang="en-US" altLang="ja-JP" sz="4800" b="1" dirty="0">
                <a:solidFill>
                  <a:srgbClr val="C00000"/>
                </a:solidFill>
                <a:latin typeface="+mj-ea"/>
                <a:ea typeface="+mj-ea"/>
                <a:cs typeface="Arial" pitchFamily="34" charset="0"/>
              </a:rPr>
              <a:t>Grow an Agile </a:t>
            </a:r>
            <a:r>
              <a:rPr lang="en-US" altLang="ja-JP" sz="4800" b="1" dirty="0" smtClean="0">
                <a:solidFill>
                  <a:srgbClr val="C00000"/>
                </a:solidFill>
                <a:latin typeface="+mj-ea"/>
                <a:ea typeface="+mj-ea"/>
                <a:cs typeface="Arial" pitchFamily="34" charset="0"/>
              </a:rPr>
              <a:t>Culture</a:t>
            </a:r>
            <a:endParaRPr lang="en-US" altLang="ja-JP" sz="60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hlinkClick r:id="rId3"/>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178167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At the end of April 2013</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323528" y="1196751"/>
            <a:ext cx="7660694"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40" name="四角形吹き出し 39"/>
          <p:cNvSpPr/>
          <p:nvPr/>
        </p:nvSpPr>
        <p:spPr bwMode="auto">
          <a:xfrm>
            <a:off x="3163875" y="802567"/>
            <a:ext cx="1980000" cy="720080"/>
          </a:xfrm>
          <a:prstGeom prst="wedgeRectCallout">
            <a:avLst>
              <a:gd name="adj1" fmla="val -37310"/>
              <a:gd name="adj2" fmla="val 144327"/>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4800" b="1" i="0" u="none" strike="noStrike" kern="0" cap="none" spc="0" normalizeH="0" baseline="0" noProof="0" dirty="0" smtClean="0">
                <a:ln>
                  <a:noFill/>
                </a:ln>
                <a:solidFill>
                  <a:sysClr val="windowText" lastClr="000000"/>
                </a:solidFill>
                <a:effectLst/>
                <a:uLnTx/>
                <a:uFillTx/>
              </a:rPr>
              <a:t>HELP!</a:t>
            </a:r>
            <a:endParaRPr kumimoji="0" lang="ja-JP" altLang="en-US" sz="4800" b="1"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19871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hiroyuki.a.ito\Pictures\00_Card\大変さを伝える写真.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598" y="715199"/>
            <a:ext cx="7236804" cy="5427603"/>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Conditions and Challenges</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latin typeface="+mn-lt"/>
                <a:ea typeface="+mn-ea"/>
                <a:cs typeface="ＭＳ 明朝"/>
              </a:rPr>
              <a:t>None</a:t>
            </a:r>
            <a:r>
              <a:rPr kumimoji="0" lang="en-US" altLang="ja-JP" sz="3600" b="0" kern="0" dirty="0">
                <a:solidFill>
                  <a:srgbClr val="000000"/>
                </a:solidFill>
                <a:latin typeface="+mn-lt"/>
                <a:ea typeface="+mn-ea"/>
                <a:cs typeface="ＭＳ 明朝"/>
              </a:rPr>
              <a:t> of the team members </a:t>
            </a:r>
            <a:r>
              <a:rPr kumimoji="0" lang="en-US" altLang="ja-JP" sz="3600" b="0" kern="0" dirty="0" smtClean="0">
                <a:solidFill>
                  <a:srgbClr val="000000"/>
                </a:solidFill>
                <a:latin typeface="+mn-lt"/>
                <a:ea typeface="+mn-ea"/>
                <a:cs typeface="ＭＳ 明朝"/>
              </a:rPr>
              <a:t>had</a:t>
            </a:r>
          </a:p>
          <a:p>
            <a:pPr algn="l">
              <a:spcBef>
                <a:spcPts val="0"/>
              </a:spcBef>
            </a:pPr>
            <a:r>
              <a:rPr kumimoji="0" lang="en-US" altLang="ja-JP" sz="3600" b="0" kern="0" dirty="0" smtClean="0">
                <a:solidFill>
                  <a:srgbClr val="000000"/>
                </a:solidFill>
                <a:latin typeface="+mn-lt"/>
                <a:ea typeface="+mn-ea"/>
                <a:cs typeface="ＭＳ 明朝"/>
              </a:rPr>
              <a:t>any </a:t>
            </a:r>
            <a:r>
              <a:rPr kumimoji="0" lang="en-US" altLang="ja-JP" sz="3600" b="0" kern="0" dirty="0">
                <a:solidFill>
                  <a:srgbClr val="000000"/>
                </a:solidFill>
                <a:latin typeface="+mn-lt"/>
                <a:ea typeface="+mn-ea"/>
                <a:cs typeface="ＭＳ 明朝"/>
              </a:rPr>
              <a:t>experience with </a:t>
            </a:r>
            <a:r>
              <a:rPr kumimoji="0" lang="en-US" altLang="ja-JP" sz="3600" b="0" kern="0" dirty="0" smtClean="0">
                <a:latin typeface="+mn-lt"/>
                <a:ea typeface="+mn-ea"/>
                <a:cs typeface="ＭＳ 明朝"/>
              </a:rPr>
              <a:t>agile</a:t>
            </a:r>
            <a:endParaRPr kumimoji="0" lang="en-US" altLang="ja-JP" sz="3600" b="0" kern="0" dirty="0">
              <a:latin typeface="+mn-lt"/>
              <a:ea typeface="+mn-ea"/>
              <a:cs typeface="ＭＳ 明朝"/>
            </a:endParaRPr>
          </a:p>
        </p:txBody>
      </p:sp>
      <p:sp>
        <p:nvSpPr>
          <p:cNvPr id="11" name="タイトル 2"/>
          <p:cNvSpPr txBox="1">
            <a:spLocks/>
          </p:cNvSpPr>
          <p:nvPr/>
        </p:nvSpPr>
        <p:spPr>
          <a:xfrm>
            <a:off x="179512" y="2850766"/>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smtClean="0">
                <a:solidFill>
                  <a:srgbClr val="000000"/>
                </a:solidFill>
                <a:latin typeface="+mn-lt"/>
                <a:ea typeface="+mn-ea"/>
                <a:cs typeface="ＭＳ 明朝"/>
              </a:rPr>
              <a:t>There </a:t>
            </a:r>
            <a:r>
              <a:rPr kumimoji="0" lang="en-US" altLang="ja-JP" sz="3600" b="0" kern="0" dirty="0">
                <a:solidFill>
                  <a:srgbClr val="000000"/>
                </a:solidFill>
                <a:latin typeface="+mn-lt"/>
                <a:ea typeface="+mn-ea"/>
                <a:cs typeface="ＭＳ 明朝"/>
              </a:rPr>
              <a:t>had been many </a:t>
            </a:r>
            <a:r>
              <a:rPr kumimoji="0" lang="en-US" altLang="ja-JP" sz="3600" b="0" kern="0" dirty="0">
                <a:latin typeface="+mn-lt"/>
                <a:ea typeface="+mn-ea"/>
                <a:cs typeface="ＭＳ 明朝"/>
              </a:rPr>
              <a:t>manual </a:t>
            </a:r>
            <a:r>
              <a:rPr kumimoji="0" lang="en-US" altLang="ja-JP" sz="3600" b="0" kern="0" dirty="0" smtClean="0">
                <a:latin typeface="+mn-lt"/>
                <a:ea typeface="+mn-ea"/>
                <a:cs typeface="ＭＳ 明朝"/>
              </a:rPr>
              <a:t>operations</a:t>
            </a:r>
          </a:p>
        </p:txBody>
      </p:sp>
      <p:sp>
        <p:nvSpPr>
          <p:cNvPr id="12" name="タイトル 2"/>
          <p:cNvSpPr txBox="1">
            <a:spLocks/>
          </p:cNvSpPr>
          <p:nvPr/>
        </p:nvSpPr>
        <p:spPr>
          <a:xfrm>
            <a:off x="179512" y="4509120"/>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solidFill>
                  <a:srgbClr val="000000"/>
                </a:solidFill>
                <a:latin typeface="+mn-lt"/>
                <a:ea typeface="+mn-ea"/>
                <a:cs typeface="ＭＳ 明朝"/>
              </a:rPr>
              <a:t>Most of the team members </a:t>
            </a:r>
            <a:r>
              <a:rPr kumimoji="0" lang="en-US" altLang="ja-JP" sz="3600" b="0" kern="0" dirty="0" smtClean="0">
                <a:solidFill>
                  <a:srgbClr val="000000"/>
                </a:solidFill>
                <a:latin typeface="+mn-lt"/>
                <a:ea typeface="+mn-ea"/>
                <a:cs typeface="ＭＳ 明朝"/>
              </a:rPr>
              <a:t>were</a:t>
            </a:r>
          </a:p>
          <a:p>
            <a:pPr algn="l">
              <a:spcBef>
                <a:spcPts val="0"/>
              </a:spcBef>
            </a:pPr>
            <a:r>
              <a:rPr kumimoji="0" lang="en-US" altLang="ja-JP" sz="3600" b="0" kern="0" dirty="0" smtClean="0">
                <a:latin typeface="+mn-lt"/>
                <a:ea typeface="+mn-ea"/>
                <a:cs typeface="ＭＳ 明朝"/>
              </a:rPr>
              <a:t>young </a:t>
            </a:r>
            <a:r>
              <a:rPr kumimoji="0" lang="en-US" altLang="ja-JP" sz="3600" b="0" kern="0" dirty="0">
                <a:latin typeface="+mn-lt"/>
                <a:ea typeface="+mn-ea"/>
                <a:cs typeface="ＭＳ 明朝"/>
              </a:rPr>
              <a:t>and </a:t>
            </a:r>
            <a:r>
              <a:rPr kumimoji="0" lang="en-US" altLang="ja-JP" sz="3600" b="0" kern="0" dirty="0" smtClean="0">
                <a:latin typeface="+mn-lt"/>
                <a:ea typeface="+mn-ea"/>
                <a:cs typeface="ＭＳ 明朝"/>
              </a:rPr>
              <a:t>immature</a:t>
            </a:r>
          </a:p>
        </p:txBody>
      </p:sp>
    </p:spTree>
    <p:extLst>
      <p:ext uri="{BB962C8B-B14F-4D97-AF65-F5344CB8AC3E}">
        <p14:creationId xmlns:p14="http://schemas.microsoft.com/office/powerpoint/2010/main" val="56197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latin typeface="+mn-lt"/>
                <a:ea typeface="+mn-ea"/>
                <a:cs typeface="ＭＳ 明朝"/>
              </a:rPr>
              <a:t>What do you think?</a:t>
            </a: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512" y="467992"/>
            <a:ext cx="8784976" cy="72442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spcBef>
                <a:spcPts val="0"/>
              </a:spcBef>
            </a:pPr>
            <a:r>
              <a:rPr kumimoji="0" lang="en-US" altLang="ja-JP" sz="4800" kern="0" dirty="0" smtClean="0">
                <a:solidFill>
                  <a:srgbClr val="000000"/>
                </a:solidFill>
                <a:latin typeface="+mn-lt"/>
                <a:ea typeface="+mn-ea"/>
                <a:cs typeface="ＭＳ 明朝"/>
              </a:rPr>
              <a:t>I am so much </a:t>
            </a:r>
            <a:r>
              <a:rPr kumimoji="0" lang="en-US" altLang="ja-JP" sz="4800" kern="0" dirty="0" smtClean="0">
                <a:latin typeface="+mn-lt"/>
                <a:ea typeface="+mn-ea"/>
                <a:cs typeface="ＭＳ 明朝"/>
              </a:rPr>
              <a:t>excited</a:t>
            </a:r>
            <a:r>
              <a:rPr kumimoji="0" lang="en-US" altLang="ja-JP" sz="4800" kern="0" dirty="0" smtClean="0">
                <a:solidFill>
                  <a:srgbClr val="000000"/>
                </a:solidFill>
                <a:latin typeface="+mn-lt"/>
                <a:ea typeface="+mn-ea"/>
                <a:cs typeface="ＭＳ 明朝"/>
              </a:rPr>
              <a:t>!</a:t>
            </a:r>
          </a:p>
        </p:txBody>
      </p:sp>
      <p:pic>
        <p:nvPicPr>
          <p:cNvPr id="1026" name="Picture 2" descr="C:\Users\hiroyuki.a.ito\Pictures\Agile2014\滾る.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92412"/>
            <a:ext cx="3240360" cy="486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600" b="0" dirty="0" smtClean="0">
                <a:solidFill>
                  <a:srgbClr val="000000"/>
                </a:solidFill>
                <a:latin typeface="+mn-lt"/>
                <a:ea typeface="+mn-ea"/>
                <a:cs typeface="ＭＳ 明朝"/>
              </a:rPr>
              <a:t>I can achieve </a:t>
            </a:r>
            <a:r>
              <a:rPr lang="en-US" altLang="ja-JP" sz="6600" dirty="0" smtClean="0">
                <a:latin typeface="+mn-lt"/>
                <a:ea typeface="+mn-ea"/>
                <a:cs typeface="ＭＳ 明朝"/>
              </a:rPr>
              <a:t>anything</a:t>
            </a:r>
            <a:r>
              <a:rPr lang="en-US" altLang="ja-JP" sz="6600" b="0" dirty="0" smtClean="0">
                <a:solidFill>
                  <a:srgbClr val="000000"/>
                </a:solidFill>
                <a:latin typeface="+mn-lt"/>
                <a:ea typeface="+mn-ea"/>
                <a:cs typeface="ＭＳ 明朝"/>
              </a:rPr>
              <a:t> through such a </a:t>
            </a:r>
            <a:r>
              <a:rPr lang="en-US" altLang="ja-JP" sz="6600" dirty="0" smtClean="0">
                <a:latin typeface="+mn-lt"/>
                <a:ea typeface="+mn-ea"/>
                <a:cs typeface="ＭＳ 明朝"/>
              </a:rPr>
              <a:t>challenging</a:t>
            </a:r>
            <a:r>
              <a:rPr lang="en-US" altLang="ja-JP" sz="6600" b="0" dirty="0" smtClean="0">
                <a:solidFill>
                  <a:srgbClr val="000000"/>
                </a:solidFill>
                <a:latin typeface="+mn-lt"/>
                <a:ea typeface="+mn-ea"/>
                <a:cs typeface="ＭＳ 明朝"/>
              </a:rPr>
              <a:t> project!</a:t>
            </a: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64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193054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22"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595" y="2980085"/>
            <a:ext cx="1918815" cy="1277930"/>
          </a:xfrm>
          <a:prstGeom prst="rect">
            <a:avLst/>
          </a:prstGeom>
          <a:noFill/>
          <a:extLst>
            <a:ext uri="{909E8E84-426E-40DD-AFC4-6F175D3DCCD1}">
              <a14:hiddenFill xmlns:a14="http://schemas.microsoft.com/office/drawing/2010/main">
                <a:solidFill>
                  <a:srgbClr val="FFFFFF"/>
                </a:solidFill>
              </a14:hiddenFill>
            </a:ext>
          </a:extLst>
        </p:spPr>
      </p:pic>
      <p:sp>
        <p:nvSpPr>
          <p:cNvPr id="12" name="タイトル 2"/>
          <p:cNvSpPr txBox="1">
            <a:spLocks/>
          </p:cNvSpPr>
          <p:nvPr/>
        </p:nvSpPr>
        <p:spPr>
          <a:xfrm>
            <a:off x="2179079" y="1196009"/>
            <a:ext cx="6964921" cy="1261927"/>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3" name="タイトル 2"/>
          <p:cNvSpPr txBox="1">
            <a:spLocks/>
          </p:cNvSpPr>
          <p:nvPr/>
        </p:nvSpPr>
        <p:spPr>
          <a:xfrm>
            <a:off x="2179079" y="2980085"/>
            <a:ext cx="6964921" cy="127793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a:solidFill>
                  <a:schemeClr val="tx1"/>
                </a:solidFill>
              </a:rPr>
              <a:t>going in </a:t>
            </a:r>
            <a:r>
              <a:rPr lang="en-US" altLang="ja-JP" b="0" dirty="0" smtClean="0">
                <a:solidFill>
                  <a:schemeClr val="tx1"/>
                </a:solidFill>
              </a:rPr>
              <a:t>circles</a:t>
            </a:r>
          </a:p>
          <a:p>
            <a:pPr marL="457200" indent="-457200" algn="l">
              <a:buFont typeface="Arial" panose="020B0604020202020204" pitchFamily="34" charset="0"/>
              <a:buChar char="•"/>
            </a:pPr>
            <a:r>
              <a:rPr lang="en-US" altLang="ja-JP" b="0" dirty="0" smtClean="0">
                <a:solidFill>
                  <a:schemeClr val="tx1"/>
                </a:solidFill>
              </a:rPr>
              <a:t>No </a:t>
            </a:r>
            <a:r>
              <a:rPr lang="en-US" altLang="ja-JP" b="0" dirty="0">
                <a:solidFill>
                  <a:schemeClr val="tx1"/>
                </a:solidFill>
              </a:rPr>
              <a:t>clear vision and no </a:t>
            </a:r>
            <a:r>
              <a:rPr lang="en-US" altLang="ja-JP" b="0" dirty="0" smtClean="0">
                <a:solidFill>
                  <a:schemeClr val="tx1"/>
                </a:solidFill>
              </a:rPr>
              <a:t>requirements</a:t>
            </a:r>
          </a:p>
          <a:p>
            <a:pPr marL="457200" indent="-457200" algn="l">
              <a:buFont typeface="Arial" panose="020B0604020202020204" pitchFamily="34" charset="0"/>
              <a:buChar char="•"/>
            </a:pPr>
            <a:r>
              <a:rPr lang="en-US" altLang="ja-JP" b="0" dirty="0" smtClean="0">
                <a:solidFill>
                  <a:schemeClr val="tx1"/>
                </a:solidFill>
              </a:rPr>
              <a:t>No timely progress information</a:t>
            </a:r>
            <a:endParaRPr lang="en-US" altLang="ja-JP" b="0" dirty="0" smtClean="0">
              <a:solidFill>
                <a:schemeClr val="tx1"/>
              </a:solidFill>
              <a:latin typeface="+mn-lt"/>
              <a:ea typeface="+mj-ea"/>
            </a:endParaRPr>
          </a:p>
        </p:txBody>
      </p:sp>
    </p:spTree>
    <p:extLst>
      <p:ext uri="{BB962C8B-B14F-4D97-AF65-F5344CB8AC3E}">
        <p14:creationId xmlns:p14="http://schemas.microsoft.com/office/powerpoint/2010/main" val="99996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rPr>
              <a:t>Before CI/CD</a:t>
            </a:r>
            <a:endParaRPr kumimoji="1" lang="ja-JP" altLang="en-US" dirty="0">
              <a:latin typeface="+mn-lt"/>
              <a:ea typeface="+mj-ea"/>
            </a:endParaRPr>
          </a:p>
        </p:txBody>
      </p:sp>
      <p:sp>
        <p:nvSpPr>
          <p:cNvPr id="6" name="タイトル 2"/>
          <p:cNvSpPr txBox="1">
            <a:spLocks/>
          </p:cNvSpPr>
          <p:nvPr/>
        </p:nvSpPr>
        <p:spPr>
          <a:xfrm>
            <a:off x="184271" y="4292534"/>
            <a:ext cx="8780217"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FF0000"/>
                </a:solidFill>
                <a:latin typeface="+mn-lt"/>
              </a:rPr>
              <a:t>0.5 hour</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7" name="タイトル 2"/>
          <p:cNvSpPr txBox="1">
            <a:spLocks/>
          </p:cNvSpPr>
          <p:nvPr/>
        </p:nvSpPr>
        <p:spPr>
          <a:xfrm>
            <a:off x="688495" y="486705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en-US" altLang="ja-JP" sz="2000" b="0" dirty="0" smtClean="0">
                <a:solidFill>
                  <a:srgbClr val="000000"/>
                </a:solidFill>
                <a:latin typeface="+mn-lt"/>
              </a:rPr>
              <a:t>5-minite work for 6 persons</a:t>
            </a: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		: </a:t>
            </a:r>
            <a:r>
              <a:rPr lang="en-US" altLang="ja-JP" sz="3200" dirty="0" smtClean="0">
                <a:solidFill>
                  <a:srgbClr val="FF0000"/>
                </a:solidFill>
                <a:latin typeface="+mn-lt"/>
              </a:rPr>
              <a:t>4 hours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0" name="タイトル 2"/>
          <p:cNvSpPr txBox="1">
            <a:spLocks/>
          </p:cNvSpPr>
          <p:nvPr/>
        </p:nvSpPr>
        <p:spPr>
          <a:xfrm>
            <a:off x="688495" y="393305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a:buChar char="•"/>
            </a:pPr>
            <a:r>
              <a:rPr lang="en-US" altLang="ja-JP" sz="2000" b="0" dirty="0" smtClean="0">
                <a:solidFill>
                  <a:srgbClr val="000000"/>
                </a:solidFill>
                <a:latin typeface="+mn-lt"/>
              </a:rPr>
              <a:t>Need to retry if we find bugs…</a:t>
            </a:r>
            <a:endParaRPr lang="en-US" altLang="ja-JP" sz="2000" b="0" dirty="0">
              <a:solidFill>
                <a:srgbClr val="000000"/>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8000" dirty="0" smtClean="0">
                <a:solidFill>
                  <a:srgbClr val="FF0000"/>
                </a:solidFill>
                <a:latin typeface="+mn-lt"/>
              </a:rPr>
              <a:t>13.5 hours</a:t>
            </a:r>
            <a:r>
              <a:rPr lang="en-US" altLang="ja-JP" sz="8000" b="0" dirty="0" smtClean="0">
                <a:solidFill>
                  <a:schemeClr val="tx1"/>
                </a:solidFill>
                <a:latin typeface="+mn-lt"/>
              </a:rPr>
              <a:t>/week</a:t>
            </a:r>
            <a:endParaRPr lang="ja-JP" altLang="en-US" sz="8000" b="0" dirty="0">
              <a:solidFill>
                <a:schemeClr val="tx1"/>
              </a:solidFill>
              <a:latin typeface="+mn-lt"/>
            </a:endParaRPr>
          </a:p>
        </p:txBody>
      </p:sp>
    </p:spTree>
    <p:extLst>
      <p:ext uri="{BB962C8B-B14F-4D97-AF65-F5344CB8AC3E}">
        <p14:creationId xmlns:p14="http://schemas.microsoft.com/office/powerpoint/2010/main" val="186766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3660078" y="1016733"/>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solidFill>
                  <a:srgbClr val="000000"/>
                </a:solidFill>
                <a:latin typeface="+mn-lt"/>
                <a:ea typeface="+mn-ea"/>
              </a:rPr>
              <a:t>Hiroyuki Ito</a:t>
            </a: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About me</a:t>
            </a:r>
            <a:endParaRPr kumimoji="1" lang="ja-JP" altLang="en-US" dirty="0">
              <a:latin typeface="+mn-lt"/>
              <a:ea typeface="+mj-ea"/>
            </a:endParaRPr>
          </a:p>
        </p:txBody>
      </p:sp>
      <p:pic>
        <p:nvPicPr>
          <p:cNvPr id="2" name="図 1"/>
          <p:cNvPicPr>
            <a:picLocks noChangeAspect="1"/>
          </p:cNvPicPr>
          <p:nvPr/>
        </p:nvPicPr>
        <p:blipFill>
          <a:blip r:embed="rId3"/>
          <a:stretch>
            <a:fillRect/>
          </a:stretch>
        </p:blipFill>
        <p:spPr>
          <a:xfrm>
            <a:off x="899592" y="4857919"/>
            <a:ext cx="3404220" cy="1144041"/>
          </a:xfrm>
          <a:prstGeom prst="rect">
            <a:avLst/>
          </a:prstGeom>
        </p:spPr>
      </p:pic>
      <p:pic>
        <p:nvPicPr>
          <p:cNvPr id="6" name="図 5"/>
          <p:cNvPicPr>
            <a:picLocks noChangeAspect="1"/>
          </p:cNvPicPr>
          <p:nvPr/>
        </p:nvPicPr>
        <p:blipFill>
          <a:blip r:embed="rId4"/>
          <a:stretch>
            <a:fillRect/>
          </a:stretch>
        </p:blipFill>
        <p:spPr>
          <a:xfrm>
            <a:off x="5004048" y="4857919"/>
            <a:ext cx="3413521" cy="1153342"/>
          </a:xfrm>
          <a:prstGeom prst="rect">
            <a:avLst/>
          </a:prstGeom>
        </p:spPr>
      </p:pic>
      <p:pic>
        <p:nvPicPr>
          <p:cNvPr id="1026" name="Picture 2" descr="C:\Users\hiroyuki.a.ito\Pictures\Thehiro_v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078" y="1016732"/>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2"/>
          <p:cNvSpPr txBox="1">
            <a:spLocks/>
          </p:cNvSpPr>
          <p:nvPr/>
        </p:nvSpPr>
        <p:spPr>
          <a:xfrm>
            <a:off x="3660078" y="3169996"/>
            <a:ext cx="5400320"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kern="0" dirty="0" smtClean="0">
                <a:solidFill>
                  <a:schemeClr val="accent1"/>
                </a:solidFill>
                <a:latin typeface="+mn-lt"/>
                <a:ea typeface="+mn-ea"/>
              </a:rPr>
              <a:t>Test-Driven</a:t>
            </a:r>
          </a:p>
          <a:p>
            <a:pPr lvl="0" algn="l" defTabSz="381000">
              <a:spcBef>
                <a:spcPct val="20000"/>
              </a:spcBef>
              <a:buClr>
                <a:srgbClr val="FFFFFF"/>
              </a:buClr>
              <a:defRPr/>
            </a:pPr>
            <a:r>
              <a:rPr lang="en-US" altLang="ja-JP" sz="3600" kern="0" dirty="0" smtClean="0">
                <a:solidFill>
                  <a:schemeClr val="accent1"/>
                </a:solidFill>
                <a:latin typeface="+mn-lt"/>
                <a:ea typeface="+mn-ea"/>
              </a:rPr>
              <a:t>Development Group</a:t>
            </a:r>
            <a:endParaRPr lang="en-US" altLang="ja-JP" sz="3600" kern="0" dirty="0" smtClean="0">
              <a:solidFill>
                <a:srgbClr val="000000"/>
              </a:solidFill>
              <a:latin typeface="+mn-lt"/>
              <a:ea typeface="+mn-ea"/>
            </a:endParaRPr>
          </a:p>
        </p:txBody>
      </p:sp>
      <p:sp>
        <p:nvSpPr>
          <p:cNvPr id="8" name="タイトル 2"/>
          <p:cNvSpPr txBox="1">
            <a:spLocks/>
          </p:cNvSpPr>
          <p:nvPr/>
        </p:nvSpPr>
        <p:spPr>
          <a:xfrm>
            <a:off x="3660078" y="2089634"/>
            <a:ext cx="540032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lvl="0" algn="l" defTabSz="381000">
              <a:spcBef>
                <a:spcPct val="20000"/>
              </a:spcBef>
              <a:buClr>
                <a:srgbClr val="FFFFFF"/>
              </a:buClr>
              <a:defRPr/>
            </a:pPr>
            <a:r>
              <a:rPr lang="en-US" altLang="ja-JP" sz="3600" b="0" kern="0" dirty="0" smtClean="0">
                <a:solidFill>
                  <a:schemeClr val="accent6"/>
                </a:solidFill>
                <a:latin typeface="+mn-lt"/>
                <a:ea typeface="+mn-ea"/>
                <a:hlinkClick r:id="rId6"/>
              </a:rPr>
              <a:t>@hageyahhoo</a:t>
            </a:r>
            <a:endParaRPr lang="en-US" altLang="ja-JP" sz="3600" b="0" kern="0" dirty="0" smtClean="0">
              <a:solidFill>
                <a:srgbClr val="000000"/>
              </a:solidFill>
              <a:latin typeface="+mn-lt"/>
              <a:ea typeface="+mn-ea"/>
            </a:endParaRPr>
          </a:p>
        </p:txBody>
      </p:sp>
      <p:sp>
        <p:nvSpPr>
          <p:cNvPr id="9" name="タイトル 2"/>
          <p:cNvSpPr txBox="1">
            <a:spLocks/>
          </p:cNvSpPr>
          <p:nvPr/>
        </p:nvSpPr>
        <p:spPr>
          <a:xfrm>
            <a:off x="6540398" y="1016733"/>
            <a:ext cx="25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kern="0" dirty="0" smtClean="0">
                <a:latin typeface="+mn-lt"/>
                <a:ea typeface="+mn-ea"/>
              </a:rPr>
              <a:t>(The Hiro)</a:t>
            </a:r>
          </a:p>
        </p:txBody>
      </p:sp>
    </p:spTree>
    <p:extLst>
      <p:ext uri="{BB962C8B-B14F-4D97-AF65-F5344CB8AC3E}">
        <p14:creationId xmlns:p14="http://schemas.microsoft.com/office/powerpoint/2010/main" val="5229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n-lt"/>
                <a:ea typeface="+mj-ea"/>
                <a:cs typeface="ＭＳ 明朝"/>
              </a:rPr>
              <a:t>The </a:t>
            </a:r>
            <a:r>
              <a:rPr lang="en-US" altLang="ja-JP" dirty="0" smtClean="0">
                <a:latin typeface="+mn-lt"/>
                <a:ea typeface="+mj-ea"/>
                <a:cs typeface="ＭＳ 明朝"/>
              </a:rPr>
              <a:t>Implementation of </a:t>
            </a:r>
            <a:r>
              <a:rPr kumimoji="1" lang="en-US" altLang="ja-JP" dirty="0" smtClean="0">
                <a:latin typeface="+mn-lt"/>
                <a:ea typeface="+mj-ea"/>
                <a:cs typeface="ＭＳ 明朝"/>
              </a:rPr>
              <a:t>CI/CD</a:t>
            </a:r>
            <a:r>
              <a:rPr lang="ja-JP" altLang="en-US" dirty="0">
                <a:latin typeface="+mn-lt"/>
                <a:ea typeface="+mj-ea"/>
                <a:cs typeface="ＭＳ 明朝"/>
              </a:rPr>
              <a:t> </a:t>
            </a:r>
            <a:r>
              <a:rPr lang="en-US" altLang="ja-JP" dirty="0" smtClean="0">
                <a:latin typeface="+mn-lt"/>
                <a:ea typeface="+mj-ea"/>
                <a:cs typeface="ＭＳ 明朝"/>
              </a:rPr>
              <a:t>in our project</a:t>
            </a:r>
            <a:endParaRPr kumimoji="1" lang="ja-JP" altLang="en-US" dirty="0">
              <a:latin typeface="+mn-lt"/>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8"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7"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6" idx="0"/>
          </p:cNvCxnSpPr>
          <p:nvPr/>
        </p:nvCxnSpPr>
        <p:spPr>
          <a:xfrm>
            <a:off x="1895667" y="3988776"/>
            <a:ext cx="1085437" cy="462191"/>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697352"/>
            <a:ext cx="4896544"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a:t>
            </a:r>
            <a:r>
              <a:rPr lang="en-US" altLang="ja-JP" sz="2000" b="0" dirty="0" smtClean="0">
                <a:solidFill>
                  <a:schemeClr val="tx1"/>
                </a:solidFill>
              </a:rPr>
              <a:t>the business analyst and managers</a:t>
            </a:r>
          </a:p>
          <a:p>
            <a:pPr algn="l"/>
            <a:r>
              <a:rPr lang="en-US" altLang="ja-JP" sz="2000" b="0" dirty="0" smtClean="0">
                <a:solidFill>
                  <a:schemeClr val="tx1"/>
                </a:solidFill>
              </a:rPr>
              <a:t>in every daily scrum</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5"/>
            <a:ext cx="3323635"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cxnSp>
        <p:nvCxnSpPr>
          <p:cNvPr id="21" name="曲線コネクタ 20"/>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4" name="タイトル 2"/>
          <p:cNvSpPr txBox="1">
            <a:spLocks/>
          </p:cNvSpPr>
          <p:nvPr/>
        </p:nvSpPr>
        <p:spPr>
          <a:xfrm>
            <a:off x="4387476" y="4585729"/>
            <a:ext cx="3825432" cy="9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Build applications</a:t>
            </a:r>
          </a:p>
          <a:p>
            <a:r>
              <a:rPr lang="en-US" altLang="ja-JP" sz="2000" b="0" dirty="0" smtClean="0">
                <a:solidFill>
                  <a:schemeClr val="tx1"/>
                </a:solidFill>
                <a:latin typeface="+mn-lt"/>
                <a:ea typeface="+mn-ea"/>
                <a:cs typeface="ＭＳ 明朝"/>
              </a:rPr>
              <a:t>and run regression tests automatically</a:t>
            </a:r>
          </a:p>
        </p:txBody>
      </p:sp>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48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heckerboard(across)">
                                      <p:cBhvr>
                                        <p:cTn id="26" dur="500"/>
                                        <p:tgtEl>
                                          <p:spTgt spid="2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heckerboard(across)">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3" presetClass="entr" presetSubtype="1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par>
                                <p:cTn id="55" presetID="3" presetClass="entr" presetSubtype="1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par>
                                <p:cTn id="58" presetID="3" presetClass="entr" presetSubtype="1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blinds(horizontal)">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4077072"/>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0066FF"/>
                </a:solidFill>
                <a:latin typeface="+mn-lt"/>
              </a:rPr>
              <a:t>2 minutes</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9" name="タイトル 2"/>
          <p:cNvSpPr txBox="1">
            <a:spLocks/>
          </p:cNvSpPr>
          <p:nvPr/>
        </p:nvSpPr>
        <p:spPr>
          <a:xfrm>
            <a:off x="184271" y="33584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a:t>
            </a:r>
            <a:r>
              <a:rPr lang="en-US" altLang="ja-JP" b="0" dirty="0">
                <a:solidFill>
                  <a:schemeClr val="tx1"/>
                </a:solidFill>
                <a:latin typeface="+mn-lt"/>
              </a:rPr>
              <a:t>	</a:t>
            </a:r>
            <a:r>
              <a:rPr lang="en-US" altLang="ja-JP" b="0" dirty="0" smtClean="0">
                <a:solidFill>
                  <a:schemeClr val="tx1"/>
                </a:solidFill>
                <a:latin typeface="+mn-lt"/>
              </a:rPr>
              <a:t>	: </a:t>
            </a:r>
            <a:r>
              <a:rPr lang="en-US" altLang="ja-JP" sz="3200" dirty="0" smtClean="0">
                <a:solidFill>
                  <a:srgbClr val="0066FF"/>
                </a:solidFill>
                <a:latin typeface="+mn-lt"/>
              </a:rPr>
              <a:t>3 minutes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1" name="タイトル 2"/>
          <p:cNvSpPr txBox="1">
            <a:spLocks/>
          </p:cNvSpPr>
          <p:nvPr/>
        </p:nvSpPr>
        <p:spPr>
          <a:xfrm>
            <a:off x="184271" y="2634149"/>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sp>
        <p:nvSpPr>
          <p:cNvPr id="13" name="タイトル 2"/>
          <p:cNvSpPr txBox="1">
            <a:spLocks/>
          </p:cNvSpPr>
          <p:nvPr/>
        </p:nvSpPr>
        <p:spPr>
          <a:xfrm>
            <a:off x="184271" y="1192412"/>
            <a:ext cx="8784976" cy="144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8000" dirty="0" smtClean="0">
                <a:solidFill>
                  <a:srgbClr val="0066FF"/>
                </a:solidFill>
              </a:rPr>
              <a:t>15 minutes</a:t>
            </a:r>
            <a:r>
              <a:rPr lang="en-US" altLang="ja-JP" sz="8000" b="0" dirty="0" smtClean="0">
                <a:solidFill>
                  <a:schemeClr val="tx1"/>
                </a:solidFill>
              </a:rPr>
              <a:t>/week</a:t>
            </a:r>
            <a:endParaRPr lang="ja-JP" altLang="en-US" sz="8000" b="0" dirty="0">
              <a:solidFill>
                <a:schemeClr val="tx1"/>
              </a:solidFill>
            </a:endParaRPr>
          </a:p>
        </p:txBody>
      </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rPr>
              <a:t>After CI/CD</a:t>
            </a:r>
            <a:endParaRPr kumimoji="1" lang="ja-JP" altLang="en-US" dirty="0">
              <a:latin typeface="+mn-lt"/>
              <a:ea typeface="+mj-ea"/>
            </a:endParaRPr>
          </a:p>
        </p:txBody>
      </p:sp>
      <p:sp>
        <p:nvSpPr>
          <p:cNvPr id="8" name="テキスト ボックス 7"/>
          <p:cNvSpPr txBox="1"/>
          <p:nvPr/>
        </p:nvSpPr>
        <p:spPr>
          <a:xfrm rot="21049825">
            <a:off x="277086" y="2094150"/>
            <a:ext cx="7920000" cy="1800000"/>
          </a:xfrm>
          <a:prstGeom prst="rect">
            <a:avLst/>
          </a:prstGeom>
          <a:solidFill>
            <a:srgbClr val="FFFF00"/>
          </a:solidFill>
          <a:ln>
            <a:solidFill>
              <a:srgbClr val="C00000"/>
            </a:solidFill>
          </a:ln>
        </p:spPr>
        <p:txBody>
          <a:bodyPr wrap="square" rtlCol="0" anchor="ctr" anchorCtr="0">
            <a:noAutofit/>
          </a:bodyPr>
          <a:lstStyle/>
          <a:p>
            <a:pPr algn="ctr"/>
            <a:r>
              <a:rPr kumimoji="0" lang="ja-JP" altLang="en-US" sz="11500" b="1" kern="0" dirty="0">
                <a:solidFill>
                  <a:srgbClr val="C00000"/>
                </a:solidFill>
              </a:rPr>
              <a:t> </a:t>
            </a:r>
            <a:r>
              <a:rPr kumimoji="0" lang="ja-JP" altLang="en-US" sz="11500" b="1" kern="0" dirty="0" smtClean="0">
                <a:solidFill>
                  <a:srgbClr val="C00000"/>
                </a:solidFill>
              </a:rPr>
              <a:t> </a:t>
            </a:r>
            <a:r>
              <a:rPr kumimoji="0" lang="en-US" altLang="ja-JP" sz="11500" b="1" kern="0" dirty="0" smtClean="0">
                <a:solidFill>
                  <a:srgbClr val="C00000"/>
                </a:solidFill>
              </a:rPr>
              <a:t>1/54 !</a:t>
            </a:r>
          </a:p>
        </p:txBody>
      </p:sp>
      <p:sp>
        <p:nvSpPr>
          <p:cNvPr id="12" name="上矢印 11"/>
          <p:cNvSpPr/>
          <p:nvPr/>
        </p:nvSpPr>
        <p:spPr bwMode="auto">
          <a:xfrm rot="10227710">
            <a:off x="1170771" y="2671410"/>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5708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290">
                                          <p:stCondLst>
                                            <p:cond delay="0"/>
                                          </p:stCondLst>
                                        </p:cTn>
                                        <p:tgtEl>
                                          <p:spTgt spid="8"/>
                                        </p:tgtEl>
                                      </p:cBhvr>
                                    </p:animEffect>
                                    <p:anim calcmode="lin" valueType="num">
                                      <p:cBhvr>
                                        <p:cTn id="24"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9" dur="13">
                                          <p:stCondLst>
                                            <p:cond delay="325"/>
                                          </p:stCondLst>
                                        </p:cTn>
                                        <p:tgtEl>
                                          <p:spTgt spid="8"/>
                                        </p:tgtEl>
                                      </p:cBhvr>
                                      <p:to x="100000" y="60000"/>
                                    </p:animScale>
                                    <p:animScale>
                                      <p:cBhvr>
                                        <p:cTn id="30" dur="83" decel="50000">
                                          <p:stCondLst>
                                            <p:cond delay="338"/>
                                          </p:stCondLst>
                                        </p:cTn>
                                        <p:tgtEl>
                                          <p:spTgt spid="8"/>
                                        </p:tgtEl>
                                      </p:cBhvr>
                                      <p:to x="100000" y="100000"/>
                                    </p:animScale>
                                    <p:animScale>
                                      <p:cBhvr>
                                        <p:cTn id="31" dur="13">
                                          <p:stCondLst>
                                            <p:cond delay="656"/>
                                          </p:stCondLst>
                                        </p:cTn>
                                        <p:tgtEl>
                                          <p:spTgt spid="8"/>
                                        </p:tgtEl>
                                      </p:cBhvr>
                                      <p:to x="100000" y="80000"/>
                                    </p:animScale>
                                    <p:animScale>
                                      <p:cBhvr>
                                        <p:cTn id="32" dur="83" decel="50000">
                                          <p:stCondLst>
                                            <p:cond delay="669"/>
                                          </p:stCondLst>
                                        </p:cTn>
                                        <p:tgtEl>
                                          <p:spTgt spid="8"/>
                                        </p:tgtEl>
                                      </p:cBhvr>
                                      <p:to x="100000" y="100000"/>
                                    </p:animScale>
                                    <p:animScale>
                                      <p:cBhvr>
                                        <p:cTn id="33" dur="13">
                                          <p:stCondLst>
                                            <p:cond delay="821"/>
                                          </p:stCondLst>
                                        </p:cTn>
                                        <p:tgtEl>
                                          <p:spTgt spid="8"/>
                                        </p:tgtEl>
                                      </p:cBhvr>
                                      <p:to x="100000" y="90000"/>
                                    </p:animScale>
                                    <p:animScale>
                                      <p:cBhvr>
                                        <p:cTn id="34" dur="83" decel="50000">
                                          <p:stCondLst>
                                            <p:cond delay="834"/>
                                          </p:stCondLst>
                                        </p:cTn>
                                        <p:tgtEl>
                                          <p:spTgt spid="8"/>
                                        </p:tgtEl>
                                      </p:cBhvr>
                                      <p:to x="100000" y="100000"/>
                                    </p:animScale>
                                    <p:animScale>
                                      <p:cBhvr>
                                        <p:cTn id="35" dur="13">
                                          <p:stCondLst>
                                            <p:cond delay="904"/>
                                          </p:stCondLst>
                                        </p:cTn>
                                        <p:tgtEl>
                                          <p:spTgt spid="8"/>
                                        </p:tgtEl>
                                      </p:cBhvr>
                                      <p:to x="100000" y="95000"/>
                                    </p:animScale>
                                    <p:animScale>
                                      <p:cBhvr>
                                        <p:cTn id="36" dur="83" decel="50000">
                                          <p:stCondLst>
                                            <p:cond delay="917"/>
                                          </p:stCondLst>
                                        </p:cTn>
                                        <p:tgtEl>
                                          <p:spTgt spid="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290">
                                          <p:stCondLst>
                                            <p:cond delay="0"/>
                                          </p:stCondLst>
                                        </p:cTn>
                                        <p:tgtEl>
                                          <p:spTgt spid="12"/>
                                        </p:tgtEl>
                                      </p:cBhvr>
                                    </p:animEffect>
                                    <p:anim calcmode="lin" valueType="num">
                                      <p:cBhvr>
                                        <p:cTn id="40"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45" dur="13">
                                          <p:stCondLst>
                                            <p:cond delay="325"/>
                                          </p:stCondLst>
                                        </p:cTn>
                                        <p:tgtEl>
                                          <p:spTgt spid="12"/>
                                        </p:tgtEl>
                                      </p:cBhvr>
                                      <p:to x="100000" y="60000"/>
                                    </p:animScale>
                                    <p:animScale>
                                      <p:cBhvr>
                                        <p:cTn id="46" dur="83" decel="50000">
                                          <p:stCondLst>
                                            <p:cond delay="338"/>
                                          </p:stCondLst>
                                        </p:cTn>
                                        <p:tgtEl>
                                          <p:spTgt spid="12"/>
                                        </p:tgtEl>
                                      </p:cBhvr>
                                      <p:to x="100000" y="100000"/>
                                    </p:animScale>
                                    <p:animScale>
                                      <p:cBhvr>
                                        <p:cTn id="47" dur="13">
                                          <p:stCondLst>
                                            <p:cond delay="656"/>
                                          </p:stCondLst>
                                        </p:cTn>
                                        <p:tgtEl>
                                          <p:spTgt spid="12"/>
                                        </p:tgtEl>
                                      </p:cBhvr>
                                      <p:to x="100000" y="80000"/>
                                    </p:animScale>
                                    <p:animScale>
                                      <p:cBhvr>
                                        <p:cTn id="48" dur="83" decel="50000">
                                          <p:stCondLst>
                                            <p:cond delay="669"/>
                                          </p:stCondLst>
                                        </p:cTn>
                                        <p:tgtEl>
                                          <p:spTgt spid="12"/>
                                        </p:tgtEl>
                                      </p:cBhvr>
                                      <p:to x="100000" y="100000"/>
                                    </p:animScale>
                                    <p:animScale>
                                      <p:cBhvr>
                                        <p:cTn id="49" dur="13">
                                          <p:stCondLst>
                                            <p:cond delay="821"/>
                                          </p:stCondLst>
                                        </p:cTn>
                                        <p:tgtEl>
                                          <p:spTgt spid="12"/>
                                        </p:tgtEl>
                                      </p:cBhvr>
                                      <p:to x="100000" y="90000"/>
                                    </p:animScale>
                                    <p:animScale>
                                      <p:cBhvr>
                                        <p:cTn id="50" dur="83" decel="50000">
                                          <p:stCondLst>
                                            <p:cond delay="834"/>
                                          </p:stCondLst>
                                        </p:cTn>
                                        <p:tgtEl>
                                          <p:spTgt spid="12"/>
                                        </p:tgtEl>
                                      </p:cBhvr>
                                      <p:to x="100000" y="100000"/>
                                    </p:animScale>
                                    <p:animScale>
                                      <p:cBhvr>
                                        <p:cTn id="51" dur="13">
                                          <p:stCondLst>
                                            <p:cond delay="904"/>
                                          </p:stCondLst>
                                        </p:cTn>
                                        <p:tgtEl>
                                          <p:spTgt spid="12"/>
                                        </p:tgtEl>
                                      </p:cBhvr>
                                      <p:to x="100000" y="95000"/>
                                    </p:animScale>
                                    <p:animScale>
                                      <p:cBhvr>
                                        <p:cTn id="52" dur="83" decel="50000">
                                          <p:stCondLst>
                                            <p:cond delay="917"/>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8"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27" name="Picture 3" descr="C:\Users\hiroyuki.a.ito\Pictures\Agile2014\Learn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781" y="1196010"/>
            <a:ext cx="1918815" cy="1261927"/>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2"/>
          <p:cNvSpPr txBox="1">
            <a:spLocks/>
          </p:cNvSpPr>
          <p:nvPr/>
        </p:nvSpPr>
        <p:spPr>
          <a:xfrm>
            <a:off x="2179079" y="1196009"/>
            <a:ext cx="6964921" cy="28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dirty="0" smtClean="0"/>
              <a:t>Lack of skill and knowledge of Android</a:t>
            </a:r>
          </a:p>
          <a:p>
            <a:pPr marL="457200" indent="-457200" algn="l">
              <a:buFont typeface="Arial" panose="020B0604020202020204" pitchFamily="34" charset="0"/>
              <a:buChar char="•"/>
            </a:pPr>
            <a:r>
              <a:rPr lang="en-US" altLang="ja-JP" b="0" dirty="0" smtClean="0">
                <a:solidFill>
                  <a:schemeClr val="tx1"/>
                </a:solidFill>
              </a:rPr>
              <a:t>the architecture of Android</a:t>
            </a:r>
            <a:endParaRPr lang="en-US" altLang="ja-JP" b="0" dirty="0">
              <a:solidFill>
                <a:schemeClr val="tx1"/>
              </a:solidFill>
            </a:endParaRPr>
          </a:p>
          <a:p>
            <a:pPr marL="457200" indent="-457200" algn="l">
              <a:buFont typeface="Arial" panose="020B0604020202020204" pitchFamily="34" charset="0"/>
              <a:buChar char="•"/>
            </a:pPr>
            <a:r>
              <a:rPr lang="en-US" altLang="ja-JP" b="0" dirty="0" smtClean="0">
                <a:solidFill>
                  <a:schemeClr val="tx1"/>
                </a:solidFill>
              </a:rPr>
              <a:t>how </a:t>
            </a:r>
            <a:r>
              <a:rPr lang="en-US" altLang="ja-JP" b="0" dirty="0">
                <a:solidFill>
                  <a:schemeClr val="tx1"/>
                </a:solidFill>
              </a:rPr>
              <a:t>to develop the Android </a:t>
            </a:r>
            <a:r>
              <a:rPr lang="en-US" altLang="ja-JP" b="0" dirty="0" smtClean="0">
                <a:solidFill>
                  <a:schemeClr val="tx1"/>
                </a:solidFill>
              </a:rPr>
              <a:t>application</a:t>
            </a:r>
            <a:endParaRPr lang="en-US" altLang="ja-JP" b="0" dirty="0">
              <a:solidFill>
                <a:schemeClr val="tx1"/>
              </a:solidFill>
            </a:endParaRPr>
          </a:p>
          <a:p>
            <a:pPr marL="457200" indent="-457200" algn="l">
              <a:buFont typeface="Arial" panose="020B0604020202020204" pitchFamily="34" charset="0"/>
              <a:buChar char="•"/>
            </a:pPr>
            <a:r>
              <a:rPr lang="en-US" altLang="ja-JP" b="0" dirty="0" smtClean="0">
                <a:solidFill>
                  <a:schemeClr val="tx1"/>
                </a:solidFill>
              </a:rPr>
              <a:t>how </a:t>
            </a:r>
            <a:r>
              <a:rPr lang="en-US" altLang="ja-JP" b="0" dirty="0">
                <a:solidFill>
                  <a:schemeClr val="tx1"/>
                </a:solidFill>
              </a:rPr>
              <a:t>to access the database on the </a:t>
            </a:r>
            <a:r>
              <a:rPr lang="en-US" altLang="ja-JP" b="0" dirty="0" smtClean="0">
                <a:solidFill>
                  <a:schemeClr val="tx1"/>
                </a:solidFill>
              </a:rPr>
              <a:t>device</a:t>
            </a:r>
          </a:p>
          <a:p>
            <a:pPr marL="457200" indent="-457200" algn="l">
              <a:buFont typeface="Arial" panose="020B0604020202020204" pitchFamily="34" charset="0"/>
              <a:buChar char="•"/>
            </a:pPr>
            <a:r>
              <a:rPr lang="en-US" altLang="ja-JP" b="0" dirty="0">
                <a:solidFill>
                  <a:schemeClr val="tx1"/>
                </a:solidFill>
              </a:rPr>
              <a:t>h</a:t>
            </a:r>
            <a:r>
              <a:rPr lang="en-US" altLang="ja-JP" b="0" dirty="0" smtClean="0">
                <a:solidFill>
                  <a:schemeClr val="tx1"/>
                </a:solidFill>
              </a:rPr>
              <a:t>ow </a:t>
            </a:r>
            <a:r>
              <a:rPr lang="en-US" altLang="ja-JP" b="0" dirty="0">
                <a:solidFill>
                  <a:schemeClr val="tx1"/>
                </a:solidFill>
              </a:rPr>
              <a:t>to implement the </a:t>
            </a:r>
            <a:r>
              <a:rPr lang="en-US" altLang="ja-JP" b="0" dirty="0" smtClean="0">
                <a:solidFill>
                  <a:schemeClr val="tx1"/>
                </a:solidFill>
              </a:rPr>
              <a:t>UI</a:t>
            </a:r>
          </a:p>
        </p:txBody>
      </p:sp>
    </p:spTree>
    <p:extLst>
      <p:ext uri="{BB962C8B-B14F-4D97-AF65-F5344CB8AC3E}">
        <p14:creationId xmlns:p14="http://schemas.microsoft.com/office/powerpoint/2010/main" val="8077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solidFill>
            <a:srgbClr val="92D050"/>
          </a:solid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79512" y="6021288"/>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err="1" smtClean="0">
                <a:latin typeface="+mn-lt"/>
                <a:ea typeface="+mj-ea"/>
              </a:rPr>
              <a:t>Nuun</a:t>
            </a:r>
            <a:r>
              <a:rPr kumimoji="1" lang="en-US" altLang="ja-JP" dirty="0" smtClean="0">
                <a:latin typeface="+mn-lt"/>
                <a:ea typeface="+mj-ea"/>
              </a:rPr>
              <a:t> of Android JUnit</a:t>
            </a:r>
            <a:endParaRPr kumimoji="1" lang="ja-JP" altLang="en-US" dirty="0">
              <a:latin typeface="+mn-lt"/>
              <a:ea typeface="+mj-ea"/>
            </a:endParaRPr>
          </a:p>
        </p:txBody>
      </p:sp>
      <p:sp>
        <p:nvSpPr>
          <p:cNvPr id="10" name="タイトル 2"/>
          <p:cNvSpPr txBox="1">
            <a:spLocks/>
          </p:cNvSpPr>
          <p:nvPr/>
        </p:nvSpPr>
        <p:spPr>
          <a:xfrm>
            <a:off x="179512" y="1192412"/>
            <a:ext cx="8784976" cy="1080000"/>
          </a:xfrm>
          <a:prstGeom prst="rect">
            <a:avLst/>
          </a:prstGeom>
          <a:solidFill>
            <a:srgbClr val="F0D296"/>
          </a:solid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3600" b="0" kern="0" dirty="0">
                <a:latin typeface="+mn-lt"/>
                <a:ea typeface="+mn-ea"/>
                <a:cs typeface="ＭＳ 明朝"/>
              </a:rPr>
              <a:t>None</a:t>
            </a:r>
            <a:r>
              <a:rPr kumimoji="0" lang="en-US" altLang="ja-JP" sz="3600" b="0" kern="0" dirty="0">
                <a:solidFill>
                  <a:srgbClr val="000000"/>
                </a:solidFill>
                <a:latin typeface="+mn-lt"/>
                <a:ea typeface="+mn-ea"/>
                <a:cs typeface="ＭＳ 明朝"/>
              </a:rPr>
              <a:t> of the team members </a:t>
            </a:r>
            <a:r>
              <a:rPr kumimoji="0" lang="en-US" altLang="ja-JP" sz="3600" b="0" kern="0" dirty="0" smtClean="0">
                <a:solidFill>
                  <a:srgbClr val="000000"/>
                </a:solidFill>
                <a:latin typeface="+mn-lt"/>
                <a:ea typeface="+mn-ea"/>
                <a:cs typeface="ＭＳ 明朝"/>
              </a:rPr>
              <a:t>had</a:t>
            </a:r>
          </a:p>
          <a:p>
            <a:pPr algn="l">
              <a:spcBef>
                <a:spcPts val="0"/>
              </a:spcBef>
            </a:pPr>
            <a:r>
              <a:rPr kumimoji="0" lang="en-US" altLang="ja-JP" sz="3600" b="0" kern="0" dirty="0" smtClean="0">
                <a:solidFill>
                  <a:srgbClr val="000000"/>
                </a:solidFill>
                <a:latin typeface="+mn-lt"/>
                <a:ea typeface="+mn-ea"/>
                <a:cs typeface="ＭＳ 明朝"/>
              </a:rPr>
              <a:t>any </a:t>
            </a:r>
            <a:r>
              <a:rPr kumimoji="0" lang="en-US" altLang="ja-JP" sz="3600" b="0" kern="0" dirty="0">
                <a:solidFill>
                  <a:srgbClr val="000000"/>
                </a:solidFill>
                <a:latin typeface="+mn-lt"/>
                <a:ea typeface="+mn-ea"/>
                <a:cs typeface="ＭＳ 明朝"/>
              </a:rPr>
              <a:t>experience with </a:t>
            </a:r>
            <a:r>
              <a:rPr kumimoji="0" lang="en-US" altLang="ja-JP" sz="3600" b="0" kern="0" dirty="0" smtClean="0">
                <a:latin typeface="+mn-lt"/>
                <a:ea typeface="+mn-ea"/>
                <a:cs typeface="ＭＳ 明朝"/>
              </a:rPr>
              <a:t>agile</a:t>
            </a:r>
            <a:endParaRPr kumimoji="0" lang="en-US" altLang="ja-JP" sz="3600" b="0" kern="0" dirty="0">
              <a:latin typeface="+mn-lt"/>
              <a:ea typeface="+mn-ea"/>
              <a:cs typeface="ＭＳ 明朝"/>
            </a:endParaRPr>
          </a:p>
        </p:txBody>
      </p:sp>
    </p:spTree>
    <p:extLst>
      <p:ext uri="{BB962C8B-B14F-4D97-AF65-F5344CB8AC3E}">
        <p14:creationId xmlns:p14="http://schemas.microsoft.com/office/powerpoint/2010/main" val="15794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スプリントの最初に計画したタスクのうち、</a:t>
            </a:r>
            <a:endParaRPr lang="en-US" altLang="ja-JP" sz="2000" b="0" dirty="0" smtClean="0">
              <a:solidFill>
                <a:schemeClr val="tx1"/>
              </a:solidFill>
              <a:latin typeface="+mn-lt"/>
            </a:endParaRPr>
          </a:p>
          <a:p>
            <a:pPr indent="439738" algn="l"/>
            <a:r>
              <a:rPr lang="ja-JP" altLang="en-US" sz="2000" b="0" dirty="0" smtClean="0">
                <a:solidFill>
                  <a:schemeClr val="tx1"/>
                </a:solidFill>
                <a:latin typeface="+mn-lt"/>
              </a:rPr>
              <a:t>実に７５％のものがスプリント内に</a:t>
            </a:r>
            <a:r>
              <a:rPr lang="ja-JP" altLang="en-US" sz="2000" b="0" dirty="0" smtClean="0">
                <a:latin typeface="+mn-lt"/>
              </a:rPr>
              <a:t>終えられなかった</a:t>
            </a:r>
            <a:endParaRPr lang="en-US" altLang="ja-JP" sz="2000" b="0" dirty="0" smtClean="0">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５０％</a:t>
            </a:r>
            <a:endParaRPr lang="en-US" altLang="ja-JP" b="0" dirty="0">
              <a:latin typeface="+mn-lt"/>
            </a:endParaRPr>
          </a:p>
        </p:txBody>
      </p:sp>
      <p:sp>
        <p:nvSpPr>
          <p:cNvPr id="10" name="タイトル 2"/>
          <p:cNvSpPr txBox="1">
            <a:spLocks/>
          </p:cNvSpPr>
          <p:nvPr/>
        </p:nvSpPr>
        <p:spPr>
          <a:xfrm>
            <a:off x="688495" y="3571548"/>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Stash(GitHub) </a:t>
            </a:r>
            <a:r>
              <a:rPr lang="ja-JP" altLang="en-US" sz="2000" b="0" dirty="0" smtClean="0">
                <a:solidFill>
                  <a:schemeClr val="tx1"/>
                </a:solidFill>
                <a:latin typeface="+mn-lt"/>
              </a:rPr>
              <a:t>でのマージミスや既存</a:t>
            </a:r>
            <a:r>
              <a:rPr lang="ja-JP" altLang="en-US" sz="2000" b="0" dirty="0">
                <a:solidFill>
                  <a:schemeClr val="tx1"/>
                </a:solidFill>
                <a:latin typeface="+mn-lt"/>
              </a:rPr>
              <a:t>サービスのトラブル対応</a:t>
            </a:r>
            <a:r>
              <a:rPr lang="ja-JP" altLang="en-US" sz="2000" b="0" dirty="0" smtClean="0">
                <a:solidFill>
                  <a:schemeClr val="tx1"/>
                </a:solidFill>
                <a:latin typeface="+mn-lt"/>
              </a:rPr>
              <a:t>などで、</a:t>
            </a:r>
            <a:endParaRPr lang="en-US" altLang="ja-JP" sz="2000" b="0" dirty="0" smtClean="0">
              <a:solidFill>
                <a:schemeClr val="tx1"/>
              </a:solidFill>
              <a:latin typeface="+mn-lt"/>
            </a:endParaRPr>
          </a:p>
          <a:p>
            <a:pPr indent="452438" algn="l"/>
            <a:r>
              <a:rPr lang="ja-JP" altLang="en-US" sz="2000" b="0" dirty="0" smtClean="0">
                <a:solidFill>
                  <a:schemeClr val="tx1"/>
                </a:solidFill>
              </a:rPr>
              <a:t>チーム外から</a:t>
            </a:r>
            <a:r>
              <a:rPr lang="ja-JP" altLang="en-US" sz="2000" b="0" dirty="0">
                <a:solidFill>
                  <a:schemeClr val="tx1"/>
                </a:solidFill>
              </a:rPr>
              <a:t>チームメンバーに</a:t>
            </a:r>
            <a:r>
              <a:rPr lang="ja-JP" altLang="en-US" sz="2000" b="0" dirty="0" smtClean="0">
                <a:solidFill>
                  <a:schemeClr val="tx1"/>
                </a:solidFill>
              </a:rPr>
              <a:t>対して</a:t>
            </a:r>
            <a:endParaRPr lang="en-US" altLang="ja-JP" sz="2000" b="0" dirty="0" smtClean="0">
              <a:solidFill>
                <a:schemeClr val="tx1"/>
              </a:solidFill>
            </a:endParaRPr>
          </a:p>
          <a:p>
            <a:pPr indent="452438" algn="l"/>
            <a:r>
              <a:rPr lang="ja-JP" altLang="en-US" sz="2000" b="0" dirty="0" smtClean="0">
                <a:solidFill>
                  <a:schemeClr val="tx1"/>
                </a:solidFill>
                <a:latin typeface="+mn-lt"/>
              </a:rPr>
              <a:t>多く</a:t>
            </a:r>
            <a:r>
              <a:rPr lang="ja-JP" altLang="en-US" sz="2000" b="0" dirty="0">
                <a:solidFill>
                  <a:schemeClr val="tx1"/>
                </a:solidFill>
                <a:latin typeface="+mn-lt"/>
              </a:rPr>
              <a:t>の</a:t>
            </a:r>
            <a:r>
              <a:rPr lang="ja-JP" altLang="en-US" sz="2000" b="0" dirty="0">
                <a:solidFill>
                  <a:srgbClr val="BF0000"/>
                </a:solidFill>
                <a:latin typeface="+mn-lt"/>
              </a:rPr>
              <a:t>割り込み作業</a:t>
            </a:r>
            <a:r>
              <a:rPr lang="ja-JP" altLang="en-US" sz="2000" b="0" dirty="0">
                <a:solidFill>
                  <a:schemeClr val="tx1"/>
                </a:solidFill>
                <a:latin typeface="+mn-lt"/>
              </a:rPr>
              <a:t>があることが分かった</a:t>
            </a:r>
            <a:endParaRPr lang="en-US" altLang="ja-JP" sz="2000" b="0" dirty="0">
              <a:solidFill>
                <a:srgbClr val="000000"/>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２５％</a:t>
            </a:r>
            <a:endParaRPr lang="en-US" altLang="ja-JP" b="0" dirty="0">
              <a:latin typeface="+mn-lt"/>
            </a:endParaRPr>
          </a:p>
        </p:txBody>
      </p:sp>
    </p:spTree>
    <p:extLst>
      <p:ext uri="{BB962C8B-B14F-4D97-AF65-F5344CB8AC3E}">
        <p14:creationId xmlns:p14="http://schemas.microsoft.com/office/powerpoint/2010/main" val="25940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688495" y="177281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割り込み作業防止の効果アリ</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一方</a:t>
            </a:r>
            <a:r>
              <a:rPr lang="ja-JP" altLang="en-US" sz="2000" b="0" dirty="0">
                <a:solidFill>
                  <a:schemeClr val="tx1"/>
                </a:solidFill>
                <a:latin typeface="+mn-lt"/>
              </a:rPr>
              <a:t>で</a:t>
            </a:r>
            <a:r>
              <a:rPr lang="ja-JP" altLang="en-US" sz="2000" b="0" dirty="0" smtClean="0">
                <a:solidFill>
                  <a:schemeClr val="tx1"/>
                </a:solidFill>
                <a:latin typeface="+mn-lt"/>
              </a:rPr>
              <a:t>、まだ半分のタスクを終えられない原因が他にありそう</a:t>
            </a:r>
            <a:endParaRPr lang="en-US" altLang="ja-JP" sz="2000" b="0" dirty="0">
              <a:solidFill>
                <a:schemeClr val="tx1"/>
              </a:solidFill>
              <a:latin typeface="+mn-lt"/>
            </a:endParaRPr>
          </a:p>
        </p:txBody>
      </p:sp>
      <p:sp>
        <p:nvSpPr>
          <p:cNvPr id="9" name="タイトル 2"/>
          <p:cNvSpPr txBox="1">
            <a:spLocks/>
          </p:cNvSpPr>
          <p:nvPr/>
        </p:nvSpPr>
        <p:spPr>
          <a:xfrm>
            <a:off x="184271" y="2996952"/>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割り込み率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２０％</a:t>
            </a:r>
            <a:endParaRPr lang="en-US" altLang="ja-JP" dirty="0">
              <a:latin typeface="+mn-lt"/>
            </a:endParaRPr>
          </a:p>
        </p:txBody>
      </p:sp>
      <p:sp>
        <p:nvSpPr>
          <p:cNvPr id="10" name="タイトル 2"/>
          <p:cNvSpPr txBox="1">
            <a:spLocks/>
          </p:cNvSpPr>
          <p:nvPr/>
        </p:nvSpPr>
        <p:spPr>
          <a:xfrm>
            <a:off x="688495" y="3571548"/>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安直な「緊急」依頼は激減した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本当の緊急対応</a:t>
            </a:r>
            <a:r>
              <a:rPr lang="ja-JP" altLang="en-US" sz="2000" b="0" dirty="0">
                <a:solidFill>
                  <a:schemeClr val="tx1"/>
                </a:solidFill>
                <a:latin typeface="+mn-lt"/>
              </a:rPr>
              <a:t>も</a:t>
            </a:r>
            <a:r>
              <a:rPr lang="ja-JP" altLang="en-US" sz="2000" b="0" dirty="0" smtClean="0">
                <a:solidFill>
                  <a:schemeClr val="tx1"/>
                </a:solidFill>
                <a:latin typeface="+mn-lt"/>
              </a:rPr>
              <a:t>、ほぼチーム外だけで解決できるようになってきた</a:t>
            </a:r>
            <a:endParaRPr lang="en-US" altLang="ja-JP" sz="2000" b="0" dirty="0" smtClean="0">
              <a:solidFill>
                <a:schemeClr val="tx1"/>
              </a:solidFill>
              <a:latin typeface="+mn-lt"/>
            </a:endParaRPr>
          </a:p>
        </p:txBody>
      </p:sp>
      <p:sp>
        <p:nvSpPr>
          <p:cNvPr id="11" name="タイトル 2"/>
          <p:cNvSpPr txBox="1">
            <a:spLocks/>
          </p:cNvSpPr>
          <p:nvPr/>
        </p:nvSpPr>
        <p:spPr>
          <a:xfrm>
            <a:off x="184271" y="119359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タスクの完了率</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dirty="0" smtClean="0">
                <a:latin typeface="+mn-lt"/>
              </a:rPr>
              <a:t>５０％</a:t>
            </a:r>
            <a:endParaRPr lang="en-US" altLang="ja-JP" dirty="0">
              <a:latin typeface="+mn-lt"/>
            </a:endParaRPr>
          </a:p>
        </p:txBody>
      </p:sp>
      <p:sp>
        <p:nvSpPr>
          <p:cNvPr id="8"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よる施策の検証　（１月後）</a:t>
            </a:r>
            <a:endParaRPr kumimoji="1" lang="ja-JP" altLang="en-US" dirty="0">
              <a:latin typeface="+mj-ea"/>
              <a:ea typeface="+mj-ea"/>
            </a:endParaRPr>
          </a:p>
        </p:txBody>
      </p:sp>
    </p:spTree>
    <p:extLst>
      <p:ext uri="{BB962C8B-B14F-4D97-AF65-F5344CB8AC3E}">
        <p14:creationId xmlns:p14="http://schemas.microsoft.com/office/powerpoint/2010/main" val="354231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It’s my 3rd time to be here!</a:t>
            </a:r>
            <a:endParaRPr kumimoji="1" lang="ja-JP" altLang="en-US" dirty="0">
              <a:latin typeface="+mn-lt"/>
              <a:ea typeface="+mj-ea"/>
            </a:endParaRPr>
          </a:p>
        </p:txBody>
      </p:sp>
      <p:pic>
        <p:nvPicPr>
          <p:cNvPr id="1026" name="Picture 2" descr="C:\Users\hiroyuki.a.ito\Pictures\Agile2014\Agile20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1" y="1016732"/>
            <a:ext cx="4320481" cy="32403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royuki.a.ito\Pictures\Agile2014\Agile20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016732"/>
            <a:ext cx="4320480"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360000" y="4581208"/>
            <a:ext cx="8424000"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4800" dirty="0" smtClean="0">
                <a:latin typeface="+mn-lt"/>
                <a:ea typeface="+mn-ea"/>
                <a:cs typeface="ＭＳ 明朝"/>
              </a:rPr>
              <a:t>A</a:t>
            </a:r>
            <a:r>
              <a:rPr lang="en-US" altLang="ja-JP" sz="4800" dirty="0" smtClean="0">
                <a:solidFill>
                  <a:srgbClr val="000000"/>
                </a:solidFill>
                <a:latin typeface="+mn-lt"/>
                <a:ea typeface="+mn-ea"/>
                <a:cs typeface="ＭＳ 明朝"/>
              </a:rPr>
              <a:t>gile2014 : as a </a:t>
            </a:r>
            <a:r>
              <a:rPr lang="en-US" altLang="ja-JP" sz="4800" dirty="0" smtClean="0">
                <a:latin typeface="+mn-lt"/>
                <a:ea typeface="+mn-ea"/>
                <a:cs typeface="ＭＳ 明朝"/>
              </a:rPr>
              <a:t>S</a:t>
            </a:r>
            <a:r>
              <a:rPr lang="en-US" altLang="ja-JP" sz="4800" dirty="0" smtClean="0">
                <a:solidFill>
                  <a:srgbClr val="000000"/>
                </a:solidFill>
                <a:latin typeface="+mn-lt"/>
                <a:ea typeface="+mn-ea"/>
                <a:cs typeface="ＭＳ 明朝"/>
              </a:rPr>
              <a:t>peaker</a:t>
            </a:r>
          </a:p>
        </p:txBody>
      </p:sp>
    </p:spTree>
    <p:extLst>
      <p:ext uri="{BB962C8B-B14F-4D97-AF65-F5344CB8AC3E}">
        <p14:creationId xmlns:p14="http://schemas.microsoft.com/office/powerpoint/2010/main" val="4521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Challenges</a:t>
            </a:r>
            <a:endParaRPr kumimoji="1" lang="ja-JP" altLang="en-US" dirty="0">
              <a:latin typeface="+mn-lt"/>
              <a:ea typeface="+mj-ea"/>
            </a:endParaRP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88" y="1188009"/>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996088"/>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288" y="4805524"/>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タイトル 2"/>
          <p:cNvSpPr txBox="1">
            <a:spLocks/>
          </p:cNvSpPr>
          <p:nvPr/>
        </p:nvSpPr>
        <p:spPr>
          <a:xfrm>
            <a:off x="2179079" y="1196009"/>
            <a:ext cx="6964921" cy="1261927"/>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3" name="タイトル 2"/>
          <p:cNvSpPr txBox="1">
            <a:spLocks/>
          </p:cNvSpPr>
          <p:nvPr/>
        </p:nvSpPr>
        <p:spPr>
          <a:xfrm>
            <a:off x="2179079" y="2996088"/>
            <a:ext cx="6964921" cy="1261927"/>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
        <p:nvSpPr>
          <p:cNvPr id="14" name="タイトル 2"/>
          <p:cNvSpPr txBox="1">
            <a:spLocks/>
          </p:cNvSpPr>
          <p:nvPr/>
        </p:nvSpPr>
        <p:spPr>
          <a:xfrm>
            <a:off x="2179079" y="4805523"/>
            <a:ext cx="6964921" cy="1261927"/>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rPr>
              <a:t>Low performance</a:t>
            </a:r>
          </a:p>
          <a:p>
            <a:pPr marL="571500" indent="-571500" algn="l">
              <a:buFont typeface="Arial" panose="020B0604020202020204" pitchFamily="34" charset="0"/>
              <a:buChar char="•"/>
            </a:pPr>
            <a:r>
              <a:rPr lang="en-US" altLang="ja-JP" b="0" dirty="0" smtClean="0">
                <a:solidFill>
                  <a:schemeClr val="tx1"/>
                </a:solidFill>
              </a:rPr>
              <a:t>So many manual tasks</a:t>
            </a:r>
            <a:endParaRPr lang="en-US" altLang="ja-JP" b="0" dirty="0" smtClean="0">
              <a:solidFill>
                <a:schemeClr val="tx1"/>
              </a:solidFill>
              <a:latin typeface="+mn-lt"/>
              <a:ea typeface="+mj-ea"/>
            </a:endParaRPr>
          </a:p>
        </p:txBody>
      </p:sp>
    </p:spTree>
    <p:extLst>
      <p:ext uri="{BB962C8B-B14F-4D97-AF65-F5344CB8AC3E}">
        <p14:creationId xmlns:p14="http://schemas.microsoft.com/office/powerpoint/2010/main" val="8077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left)">
                                      <p:cBhvr>
                                        <p:cTn id="7" dur="500"/>
                                        <p:tgtEl>
                                          <p:spTgt spid="10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solidFill>
            <a:schemeClr val="accent2"/>
          </a:solidFill>
          <a:ln>
            <a:noFill/>
          </a:ln>
        </p:spPr>
        <p:txBody>
          <a:bodyPr>
            <a:normAutofit fontScale="90000"/>
          </a:bodyPr>
          <a:lstStyle/>
          <a:p>
            <a:r>
              <a:rPr lang="en-US" altLang="ja-JP" dirty="0" smtClean="0">
                <a:latin typeface="+mj-lt"/>
                <a:ea typeface="+mj-ea"/>
              </a:rPr>
              <a:t>So many </a:t>
            </a:r>
            <a:r>
              <a:rPr lang="en-US" altLang="ja-JP" dirty="0" err="1" smtClean="0">
                <a:latin typeface="+mj-lt"/>
                <a:ea typeface="+mj-ea"/>
              </a:rPr>
              <a:t>nuuns</a:t>
            </a:r>
            <a:r>
              <a:rPr lang="en-US" altLang="ja-JP" dirty="0" smtClean="0">
                <a:latin typeface="+mj-lt"/>
                <a:ea typeface="+mj-ea"/>
              </a:rPr>
              <a:t>!</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64288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3691315"/>
            <a:ext cx="8928992" cy="25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itchFamily="34" charset="0"/>
              <a:buChar char="•"/>
            </a:pPr>
            <a:r>
              <a:rPr lang="en-US" altLang="ja-JP" sz="3200" b="0" dirty="0" smtClean="0">
                <a:solidFill>
                  <a:schemeClr val="tx1"/>
                </a:solidFill>
                <a:latin typeface="+mn-lt"/>
              </a:rPr>
              <a:t>Before -&gt; After</a:t>
            </a:r>
          </a:p>
          <a:p>
            <a:pPr marL="457200" indent="-457200" algn="l">
              <a:buFont typeface="Arial" pitchFamily="34" charset="0"/>
              <a:buChar char="•"/>
            </a:pPr>
            <a:r>
              <a:rPr lang="en-US" altLang="ja-JP" sz="3200" b="0" dirty="0" smtClean="0">
                <a:solidFill>
                  <a:schemeClr val="tx1"/>
                </a:solidFill>
                <a:latin typeface="+mn-lt"/>
              </a:rPr>
              <a:t>Collaborative</a:t>
            </a:r>
          </a:p>
          <a:p>
            <a:pPr marL="457200" indent="-457200" algn="l">
              <a:buFont typeface="Arial" pitchFamily="34" charset="0"/>
              <a:buChar char="•"/>
            </a:pPr>
            <a:r>
              <a:rPr lang="en-US" altLang="ja-JP" sz="3200" b="0" dirty="0" smtClean="0">
                <a:solidFill>
                  <a:schemeClr val="tx1"/>
                </a:solidFill>
                <a:latin typeface="+mn-lt"/>
              </a:rPr>
              <a:t>Skillful</a:t>
            </a:r>
          </a:p>
          <a:p>
            <a:pPr marL="457200" indent="-457200" algn="l">
              <a:buFont typeface="Arial" pitchFamily="34" charset="0"/>
              <a:buChar char="•"/>
            </a:pPr>
            <a:r>
              <a:rPr lang="en-US" altLang="ja-JP" sz="3200" b="0" dirty="0" smtClean="0">
                <a:solidFill>
                  <a:schemeClr val="tx1"/>
                </a:solidFill>
                <a:latin typeface="+mn-lt"/>
              </a:rPr>
              <a:t>Genymotion</a:t>
            </a:r>
            <a:endParaRPr lang="en-US" altLang="ja-JP" sz="3200" b="0" dirty="0">
              <a:solidFill>
                <a:schemeClr val="tx1"/>
              </a:solidFill>
              <a:latin typeface="+mn-lt"/>
            </a:endParaRPr>
          </a:p>
        </p:txBody>
      </p:sp>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e.g.) Genymotion</a:t>
            </a:r>
            <a:endParaRPr kumimoji="1" lang="ja-JP" altLang="en-US" dirty="0"/>
          </a:p>
        </p:txBody>
      </p:sp>
      <p:pic>
        <p:nvPicPr>
          <p:cNvPr id="5" name="Picture 2" descr="C:\Users\hiroyuki.a.ito\Pictures\00_Card\大変さを伝える写真.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836713"/>
            <a:ext cx="3648405" cy="2736304"/>
          </a:xfrm>
          <a:prstGeom prst="rect">
            <a:avLst/>
          </a:prstGeom>
          <a:noFill/>
          <a:extLst>
            <a:ext uri="{909E8E84-426E-40DD-AFC4-6F175D3DCCD1}">
              <a14:hiddenFill xmlns:a14="http://schemas.microsoft.com/office/drawing/2010/main">
                <a:solidFill>
                  <a:srgbClr val="FFFFFF"/>
                </a:solidFill>
              </a14:hiddenFill>
            </a:ext>
          </a:extLst>
        </p:spPr>
      </p:pic>
      <p:sp>
        <p:nvSpPr>
          <p:cNvPr id="8" name="下矢印 7"/>
          <p:cNvSpPr/>
          <p:nvPr/>
        </p:nvSpPr>
        <p:spPr>
          <a:xfrm rot="16200000">
            <a:off x="3731907" y="1937280"/>
            <a:ext cx="1728192" cy="535170"/>
          </a:xfrm>
          <a:prstGeom prst="downArrow">
            <a:avLst/>
          </a:prstGeom>
          <a:solidFill>
            <a:srgbClr val="C000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4098" name="Picture 2" descr="C:\Users\hiroyuki.a.ito\Pictures\TDD\元気になったよ～.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836713"/>
            <a:ext cx="3614115" cy="271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163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Example of BDD test scenario with Calabash-Android</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smtClean="0">
                <a:solidFill>
                  <a:srgbClr val="00B050"/>
                </a:solidFill>
              </a:rPr>
              <a:t>And</a:t>
            </a:r>
            <a:r>
              <a:rPr lang="en-US" altLang="ja-JP" sz="2000" b="0" dirty="0" smtClean="0">
                <a:solidFill>
                  <a:schemeClr val="tx1"/>
                </a:solidFill>
              </a:rPr>
              <a:t> </a:t>
            </a:r>
            <a:r>
              <a:rPr lang="en-US" altLang="ja-JP" sz="2000" b="0" dirty="0">
                <a:solidFill>
                  <a:schemeClr val="tx1"/>
                </a:solidFill>
              </a:rPr>
              <a:t>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4643848" y="764704"/>
            <a:ext cx="4320000" cy="864096"/>
          </a:xfrm>
          <a:prstGeom prst="wedgeRectCallout">
            <a:avLst>
              <a:gd name="adj1" fmla="val -69278"/>
              <a:gd name="adj2" fmla="val -715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342900" indent="-342900">
              <a:buFont typeface="Arial" panose="020B0604020202020204" pitchFamily="34" charset="0"/>
              <a:buChar char="•"/>
            </a:pPr>
            <a:r>
              <a:rPr kumimoji="1" lang="en-US" altLang="ja-JP" sz="2000" dirty="0" smtClean="0"/>
              <a:t>Feature	: name of all cases</a:t>
            </a:r>
          </a:p>
          <a:p>
            <a:pPr marL="342900" indent="-342900">
              <a:buFont typeface="Arial" panose="020B0604020202020204" pitchFamily="34" charset="0"/>
              <a:buChar char="•"/>
            </a:pPr>
            <a:r>
              <a:rPr lang="en-US" altLang="ja-JP" sz="2000" dirty="0" smtClean="0"/>
              <a:t>Scenario	: name of each case</a:t>
            </a:r>
            <a:endParaRPr kumimoji="1" lang="ja-JP" altLang="en-US" sz="2000" dirty="0"/>
          </a:p>
        </p:txBody>
      </p:sp>
      <p:sp>
        <p:nvSpPr>
          <p:cNvPr id="8" name="四角形吹き出し 7"/>
          <p:cNvSpPr/>
          <p:nvPr/>
        </p:nvSpPr>
        <p:spPr>
          <a:xfrm>
            <a:off x="4643848" y="1772816"/>
            <a:ext cx="2880000" cy="864096"/>
          </a:xfrm>
          <a:prstGeom prst="wedgeRectCallout">
            <a:avLst>
              <a:gd name="adj1" fmla="val -78794"/>
              <a:gd name="adj2" fmla="val 19706"/>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2000" dirty="0" smtClean="0"/>
              <a:t>These statements are</a:t>
            </a:r>
          </a:p>
          <a:p>
            <a:r>
              <a:rPr lang="en-US" altLang="ja-JP" sz="2000" dirty="0" smtClean="0"/>
              <a:t>RUNNABLE!</a:t>
            </a:r>
            <a:endParaRPr kumimoji="1" lang="ja-JP" altLang="en-US" sz="2000" dirty="0"/>
          </a:p>
        </p:txBody>
      </p:sp>
      <p:sp>
        <p:nvSpPr>
          <p:cNvPr id="9" name="四角形吹き出し 8"/>
          <p:cNvSpPr/>
          <p:nvPr/>
        </p:nvSpPr>
        <p:spPr>
          <a:xfrm>
            <a:off x="4643848" y="4221088"/>
            <a:ext cx="2880000" cy="1152128"/>
          </a:xfrm>
          <a:prstGeom prst="wedgeRectCallout">
            <a:avLst>
              <a:gd name="adj1" fmla="val -124554"/>
              <a:gd name="adj2" fmla="val -2534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000" dirty="0" smtClean="0"/>
              <a:t>We can write data</a:t>
            </a:r>
          </a:p>
          <a:p>
            <a:r>
              <a:rPr kumimoji="1" lang="en-US" altLang="ja-JP" sz="2000" dirty="0" smtClean="0"/>
              <a:t>with table style like this</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a:t>
            </a:r>
            <a:r>
              <a:rPr lang="ja-JP" altLang="en-US" dirty="0" smtClean="0">
                <a:latin typeface="+mj-ea"/>
              </a:rPr>
              <a:t>よる現状把握</a:t>
            </a:r>
            <a:endParaRPr kumimoji="1" lang="ja-JP" altLang="en-US" dirty="0">
              <a:latin typeface="+mj-ea"/>
              <a:ea typeface="+mj-ea"/>
            </a:endParaRPr>
          </a:p>
        </p:txBody>
      </p:sp>
      <p:sp>
        <p:nvSpPr>
          <p:cNvPr id="7" name="タイトル 2"/>
          <p:cNvSpPr txBox="1">
            <a:spLocks/>
          </p:cNvSpPr>
          <p:nvPr/>
        </p:nvSpPr>
        <p:spPr>
          <a:xfrm>
            <a:off x="688495" y="2492896"/>
            <a:ext cx="8275993" cy="72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元々難易度が高い機能だった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既存の単体テストレベルの自動回帰テストでは検知できなかった</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a:solidFill>
                  <a:schemeClr val="tx1"/>
                </a:solidFill>
              </a:rPr>
              <a:t>機能追加／修正の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0" name="タイトル 2"/>
          <p:cNvSpPr txBox="1">
            <a:spLocks/>
          </p:cNvSpPr>
          <p:nvPr/>
        </p:nvSpPr>
        <p:spPr>
          <a:xfrm>
            <a:off x="688495" y="3789040"/>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最初から要件が確定しておらず、やりながら決めていこうとした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作って</a:t>
            </a:r>
            <a:r>
              <a:rPr lang="ja-JP" altLang="en-US" sz="2000" b="0" dirty="0">
                <a:solidFill>
                  <a:schemeClr val="tx1"/>
                </a:solidFill>
                <a:latin typeface="+mn-lt"/>
              </a:rPr>
              <a:t>いくうちにやりたいことが見えてきたため、修正が</a:t>
            </a:r>
            <a:r>
              <a:rPr lang="ja-JP" altLang="en-US" sz="2000" b="0" dirty="0">
                <a:latin typeface="+mn-lt"/>
              </a:rPr>
              <a:t>頻発</a:t>
            </a:r>
            <a:r>
              <a:rPr lang="ja-JP" altLang="en-US" sz="2000" b="0" dirty="0" smtClean="0">
                <a:solidFill>
                  <a:schemeClr val="tx1"/>
                </a:solidFill>
                <a:latin typeface="+mn-lt"/>
              </a:rPr>
              <a:t>した</a:t>
            </a:r>
            <a:endParaRPr lang="en-US" altLang="ja-JP" sz="2000" b="0" dirty="0" smtClean="0">
              <a:solidFill>
                <a:schemeClr val="tx1"/>
              </a:solidFill>
              <a:latin typeface="+mn-lt"/>
            </a:endParaRPr>
          </a:p>
          <a:p>
            <a:pPr marL="457200" indent="-457200" algn="l">
              <a:buFont typeface="Arial"/>
              <a:buChar char="•"/>
            </a:pPr>
            <a:r>
              <a:rPr lang="ja-JP" altLang="en-US" sz="2000" b="0" dirty="0" smtClean="0">
                <a:solidFill>
                  <a:schemeClr val="tx1"/>
                </a:solidFill>
                <a:latin typeface="+mn-lt"/>
              </a:rPr>
              <a:t>「あれもこれも追加したい」と、</a:t>
            </a:r>
            <a:r>
              <a:rPr lang="ja-JP" altLang="en-US" sz="2000" b="0" dirty="0" smtClean="0">
                <a:latin typeface="+mn-lt"/>
              </a:rPr>
              <a:t>要望が止まらなくなってきた</a:t>
            </a:r>
            <a:endParaRPr lang="en-US" altLang="ja-JP" sz="2000" b="0" dirty="0">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86916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５倍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３倍</a:t>
            </a:r>
            <a:endParaRPr lang="en-US" altLang="ja-JP" b="0" dirty="0">
              <a:latin typeface="+mn-lt"/>
            </a:endParaRPr>
          </a:p>
        </p:txBody>
      </p:sp>
      <p:sp>
        <p:nvSpPr>
          <p:cNvPr id="15" name="タイトル 2"/>
          <p:cNvSpPr txBox="1">
            <a:spLocks/>
          </p:cNvSpPr>
          <p:nvPr/>
        </p:nvSpPr>
        <p:spPr>
          <a:xfrm>
            <a:off x="688495" y="5445224"/>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a:solidFill>
                  <a:schemeClr val="tx1"/>
                </a:solidFill>
              </a:rPr>
              <a:t>既存の単体テストレベルの自動回帰テストでは検知できなかった</a:t>
            </a:r>
            <a:endParaRPr lang="en-US" altLang="ja-JP" sz="2000" b="0" dirty="0" smtClean="0">
              <a:solidFill>
                <a:schemeClr val="tx1"/>
              </a:solidFill>
            </a:endParaRPr>
          </a:p>
        </p:txBody>
      </p:sp>
    </p:spTree>
    <p:extLst>
      <p:ext uri="{BB962C8B-B14F-4D97-AF65-F5344CB8AC3E}">
        <p14:creationId xmlns:p14="http://schemas.microsoft.com/office/powerpoint/2010/main" val="11463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a:latin typeface="+mj-ea"/>
              </a:rPr>
              <a:t>数値計測による施策の</a:t>
            </a:r>
            <a:r>
              <a:rPr lang="ja-JP" altLang="en-US" dirty="0" smtClean="0">
                <a:latin typeface="+mj-ea"/>
              </a:rPr>
              <a:t>検証　（１月後）</a:t>
            </a:r>
            <a:endParaRPr kumimoji="1" lang="ja-JP" altLang="en-US" dirty="0">
              <a:latin typeface="+mj-ea"/>
              <a:ea typeface="+mj-ea"/>
            </a:endParaRPr>
          </a:p>
        </p:txBody>
      </p:sp>
      <p:sp>
        <p:nvSpPr>
          <p:cNvPr id="7" name="タイトル 2"/>
          <p:cNvSpPr txBox="1">
            <a:spLocks/>
          </p:cNvSpPr>
          <p:nvPr/>
        </p:nvSpPr>
        <p:spPr>
          <a:xfrm>
            <a:off x="688495" y="2492896"/>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en-US" altLang="ja-JP" sz="2000" b="0" dirty="0" smtClean="0">
                <a:solidFill>
                  <a:schemeClr val="tx1"/>
                </a:solidFill>
                <a:latin typeface="+mn-lt"/>
              </a:rPr>
              <a:t>ATDD </a:t>
            </a:r>
            <a:r>
              <a:rPr lang="ja-JP" altLang="en-US" sz="2000" b="0" dirty="0" smtClean="0">
                <a:solidFill>
                  <a:schemeClr val="tx1"/>
                </a:solidFill>
                <a:latin typeface="+mn-lt"/>
              </a:rPr>
              <a:t>による自動回帰テストを整備した成果</a:t>
            </a:r>
            <a:endParaRPr lang="en-US" altLang="ja-JP" sz="2000" b="0" dirty="0" smtClean="0">
              <a:latin typeface="+mn-lt"/>
            </a:endParaRPr>
          </a:p>
        </p:txBody>
      </p:sp>
      <p:sp>
        <p:nvSpPr>
          <p:cNvPr id="9" name="タイトル 2"/>
          <p:cNvSpPr txBox="1">
            <a:spLocks/>
          </p:cNvSpPr>
          <p:nvPr/>
        </p:nvSpPr>
        <p:spPr>
          <a:xfrm>
            <a:off x="184271" y="3211951"/>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rPr>
              <a:t>機能</a:t>
            </a:r>
            <a:r>
              <a:rPr lang="ja-JP" altLang="en-US" b="0" dirty="0">
                <a:solidFill>
                  <a:schemeClr val="tx1"/>
                </a:solidFill>
              </a:rPr>
              <a:t>追加／修正の</a:t>
            </a:r>
            <a:r>
              <a:rPr lang="ja-JP" altLang="en-US" b="0" dirty="0" smtClean="0">
                <a:solidFill>
                  <a:schemeClr val="tx1"/>
                </a:solidFill>
              </a:rPr>
              <a:t>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１．５倍</a:t>
            </a:r>
            <a:endParaRPr lang="en-US" altLang="ja-JP" b="0" dirty="0">
              <a:latin typeface="+mn-lt"/>
            </a:endParaRPr>
          </a:p>
        </p:txBody>
      </p:sp>
      <p:sp>
        <p:nvSpPr>
          <p:cNvPr id="10" name="タイトル 2"/>
          <p:cNvSpPr txBox="1">
            <a:spLocks/>
          </p:cNvSpPr>
          <p:nvPr/>
        </p:nvSpPr>
        <p:spPr>
          <a:xfrm>
            <a:off x="688495" y="3789040"/>
            <a:ext cx="8275993" cy="3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latin typeface="+mn-lt"/>
              </a:rPr>
              <a:t>歯止めは必要だった</a:t>
            </a:r>
            <a:endParaRPr lang="en-US" altLang="ja-JP" sz="2000" b="0" dirty="0">
              <a:solidFill>
                <a:schemeClr val="tx1"/>
              </a:solidFill>
              <a:latin typeface="+mn-lt"/>
            </a:endParaRPr>
          </a:p>
        </p:txBody>
      </p:sp>
      <p:sp>
        <p:nvSpPr>
          <p:cNvPr id="8" name="タイトル 2"/>
          <p:cNvSpPr txBox="1">
            <a:spLocks/>
          </p:cNvSpPr>
          <p:nvPr/>
        </p:nvSpPr>
        <p:spPr>
          <a:xfrm>
            <a:off x="184271" y="120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b="0" dirty="0" smtClean="0">
                <a:solidFill>
                  <a:schemeClr val="tx1"/>
                </a:solidFill>
                <a:latin typeface="+mn-lt"/>
              </a:rPr>
              <a:t>他の機能と比較して</a:t>
            </a:r>
            <a:r>
              <a:rPr lang="en-US" altLang="ja-JP" b="0" dirty="0" smtClean="0">
                <a:solidFill>
                  <a:schemeClr val="tx1"/>
                </a:solidFill>
                <a:latin typeface="+mn-lt"/>
              </a:rPr>
              <a:t>…</a:t>
            </a:r>
            <a:endParaRPr lang="en-US" altLang="ja-JP" b="0" dirty="0">
              <a:solidFill>
                <a:schemeClr val="accent1"/>
              </a:solidFill>
              <a:latin typeface="+mn-lt"/>
            </a:endParaRPr>
          </a:p>
        </p:txBody>
      </p:sp>
      <p:sp>
        <p:nvSpPr>
          <p:cNvPr id="13" name="タイトル 2"/>
          <p:cNvSpPr txBox="1">
            <a:spLocks/>
          </p:cNvSpPr>
          <p:nvPr/>
        </p:nvSpPr>
        <p:spPr>
          <a:xfrm>
            <a:off x="184271" y="4509200"/>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デグレードの頻度</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２倍</a:t>
            </a:r>
            <a:endParaRPr lang="en-US" altLang="ja-JP" b="0" dirty="0">
              <a:latin typeface="+mn-lt"/>
            </a:endParaRPr>
          </a:p>
        </p:txBody>
      </p:sp>
      <p:sp>
        <p:nvSpPr>
          <p:cNvPr id="14" name="タイトル 2"/>
          <p:cNvSpPr txBox="1">
            <a:spLocks/>
          </p:cNvSpPr>
          <p:nvPr/>
        </p:nvSpPr>
        <p:spPr>
          <a:xfrm>
            <a:off x="184271" y="1920285"/>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ja-JP" altLang="en-US" b="0" dirty="0" smtClean="0">
                <a:solidFill>
                  <a:schemeClr val="tx1"/>
                </a:solidFill>
                <a:latin typeface="+mn-lt"/>
              </a:rPr>
              <a:t>バグ報告件数</a:t>
            </a:r>
            <a:r>
              <a:rPr lang="en-US" altLang="ja-JP" b="0" dirty="0" smtClean="0">
                <a:solidFill>
                  <a:schemeClr val="tx1"/>
                </a:solidFill>
                <a:latin typeface="+mn-lt"/>
              </a:rPr>
              <a:t>			</a:t>
            </a:r>
            <a:r>
              <a:rPr lang="ja-JP" altLang="en-US" b="0" dirty="0" smtClean="0">
                <a:solidFill>
                  <a:schemeClr val="tx1"/>
                </a:solidFill>
                <a:latin typeface="+mn-lt"/>
              </a:rPr>
              <a:t>：　</a:t>
            </a:r>
            <a:r>
              <a:rPr lang="ja-JP" altLang="en-US" sz="3200" b="0" dirty="0" smtClean="0">
                <a:latin typeface="+mn-lt"/>
              </a:rPr>
              <a:t>１倍</a:t>
            </a:r>
            <a:endParaRPr lang="en-US" altLang="ja-JP" b="0" dirty="0">
              <a:latin typeface="+mn-lt"/>
            </a:endParaRPr>
          </a:p>
        </p:txBody>
      </p:sp>
      <p:sp>
        <p:nvSpPr>
          <p:cNvPr id="15" name="タイトル 2"/>
          <p:cNvSpPr txBox="1">
            <a:spLocks/>
          </p:cNvSpPr>
          <p:nvPr/>
        </p:nvSpPr>
        <p:spPr>
          <a:xfrm>
            <a:off x="688495" y="5085264"/>
            <a:ext cx="8275993" cy="108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a:buChar char="•"/>
            </a:pPr>
            <a:r>
              <a:rPr lang="ja-JP" altLang="en-US" sz="2000" b="0" dirty="0" smtClean="0">
                <a:solidFill>
                  <a:schemeClr val="tx1"/>
                </a:solidFill>
              </a:rPr>
              <a:t>デグレード自体はまだ発生することがあったが、</a:t>
            </a:r>
            <a:endParaRPr lang="en-US" altLang="ja-JP" sz="2000" b="0" dirty="0" smtClean="0">
              <a:solidFill>
                <a:schemeClr val="tx1"/>
              </a:solidFill>
            </a:endParaRPr>
          </a:p>
          <a:p>
            <a:pPr indent="439738" algn="l"/>
            <a:r>
              <a:rPr lang="ja-JP" altLang="en-US" sz="2000" b="0" dirty="0" smtClean="0">
                <a:solidFill>
                  <a:schemeClr val="tx1"/>
                </a:solidFill>
              </a:rPr>
              <a:t>あっても即検知・対応できるため、</a:t>
            </a:r>
            <a:endParaRPr lang="en-US" altLang="ja-JP" sz="2000" b="0" dirty="0" smtClean="0">
              <a:solidFill>
                <a:schemeClr val="tx1"/>
              </a:solidFill>
            </a:endParaRPr>
          </a:p>
          <a:p>
            <a:pPr indent="439738" algn="l"/>
            <a:r>
              <a:rPr lang="ja-JP" altLang="en-US" sz="2000" b="0" dirty="0" smtClean="0">
                <a:solidFill>
                  <a:schemeClr val="tx1"/>
                </a:solidFill>
              </a:rPr>
              <a:t>対応時間は以前の</a:t>
            </a:r>
            <a:r>
              <a:rPr lang="ja-JP" altLang="en-US" sz="2000" b="0" dirty="0" smtClean="0"/>
              <a:t>１／５程度</a:t>
            </a:r>
            <a:r>
              <a:rPr lang="ja-JP" altLang="en-US" sz="2000" b="0" dirty="0" smtClean="0">
                <a:solidFill>
                  <a:schemeClr val="tx1"/>
                </a:solidFill>
              </a:rPr>
              <a:t>になった</a:t>
            </a:r>
            <a:endParaRPr lang="en-US" altLang="ja-JP" sz="2000" b="0" dirty="0" smtClean="0">
              <a:solidFill>
                <a:schemeClr val="tx1"/>
              </a:solidFill>
            </a:endParaRPr>
          </a:p>
        </p:txBody>
      </p:sp>
    </p:spTree>
    <p:extLst>
      <p:ext uri="{BB962C8B-B14F-4D97-AF65-F5344CB8AC3E}">
        <p14:creationId xmlns:p14="http://schemas.microsoft.com/office/powerpoint/2010/main" val="5149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Results</a:t>
            </a:r>
            <a:endParaRPr kumimoji="1" lang="ja-JP" altLang="en-US" dirty="0">
              <a:latin typeface="+mn-lt"/>
              <a:ea typeface="+mj-ea"/>
            </a:endParaRPr>
          </a:p>
        </p:txBody>
      </p:sp>
      <p:pic>
        <p:nvPicPr>
          <p:cNvPr id="13"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688"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15"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8915"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
        <p:nvSpPr>
          <p:cNvPr id="20" name="上矢印 19"/>
          <p:cNvSpPr/>
          <p:nvPr/>
        </p:nvSpPr>
        <p:spPr bwMode="auto">
          <a:xfrm>
            <a:off x="4932040" y="1089044"/>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上矢印 20"/>
          <p:cNvSpPr/>
          <p:nvPr/>
        </p:nvSpPr>
        <p:spPr bwMode="auto">
          <a:xfrm>
            <a:off x="4932040" y="2889122"/>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2" name="上矢印 21"/>
          <p:cNvSpPr/>
          <p:nvPr/>
        </p:nvSpPr>
        <p:spPr bwMode="auto">
          <a:xfrm>
            <a:off x="4932040" y="4677751"/>
            <a:ext cx="1555615" cy="1475860"/>
          </a:xfrm>
          <a:prstGeom prst="up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257479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This Session’s Theme</a:t>
            </a:r>
            <a:endParaRPr kumimoji="1" lang="ja-JP" altLang="en-US" dirty="0">
              <a:latin typeface="+mn-lt"/>
              <a:ea typeface="+mj-ea"/>
            </a:endParaRPr>
          </a:p>
        </p:txBody>
      </p:sp>
      <p:sp>
        <p:nvSpPr>
          <p:cNvPr id="3"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9600" dirty="0" smtClean="0"/>
              <a:t>Technology-</a:t>
            </a:r>
          </a:p>
          <a:p>
            <a:r>
              <a:rPr lang="en-US" altLang="ja-JP" sz="9600" dirty="0" smtClean="0"/>
              <a:t>Driven</a:t>
            </a:r>
          </a:p>
          <a:p>
            <a:r>
              <a:rPr lang="en-US" altLang="ja-JP" sz="9600" dirty="0" smtClean="0"/>
              <a:t>Development</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288531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Example of Collaborative Culture</a:t>
            </a:r>
            <a:endParaRPr kumimoji="1" lang="ja-JP" altLang="en-US" dirty="0">
              <a:latin typeface="+mn-lt"/>
              <a:ea typeface="+mj-ea"/>
            </a:endParaRPr>
          </a:p>
        </p:txBody>
      </p:sp>
      <p:grpSp>
        <p:nvGrpSpPr>
          <p:cNvPr id="4" name="グループ化 3"/>
          <p:cNvGrpSpPr/>
          <p:nvPr/>
        </p:nvGrpSpPr>
        <p:grpSpPr>
          <a:xfrm>
            <a:off x="1991602" y="2294786"/>
            <a:ext cx="2418747" cy="1956968"/>
            <a:chOff x="4588551" y="1788690"/>
            <a:chExt cx="2861528"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7" cy="1595214"/>
              <a:chOff x="6300080" y="2780722"/>
              <a:chExt cx="719665" cy="1157111"/>
            </a:xfrm>
          </p:grpSpPr>
          <p:sp>
            <p:nvSpPr>
              <p:cNvPr id="55" name="Isosceles Triangle 15"/>
              <p:cNvSpPr/>
              <p:nvPr/>
            </p:nvSpPr>
            <p:spPr bwMode="auto">
              <a:xfrm>
                <a:off x="6314190"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0" y="2780722"/>
                <a:ext cx="705554"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pic>
        <p:nvPicPr>
          <p:cNvPr id="1026" name="Picture 2" descr="C:\Users\hiroyuki.a.ito\Pictures\TDDG\Genymotion\Genymotion_Sc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52" y="2000897"/>
            <a:ext cx="2945492" cy="4501714"/>
          </a:xfrm>
          <a:prstGeom prst="rect">
            <a:avLst/>
          </a:prstGeom>
          <a:noFill/>
          <a:extLst>
            <a:ext uri="{909E8E84-426E-40DD-AFC4-6F175D3DCCD1}">
              <a14:hiddenFill xmlns:a14="http://schemas.microsoft.com/office/drawing/2010/main">
                <a:solidFill>
                  <a:srgbClr val="FFFFFF"/>
                </a:solidFill>
              </a14:hiddenFill>
            </a:ext>
          </a:extLst>
        </p:spPr>
      </p:pic>
      <p:sp>
        <p:nvSpPr>
          <p:cNvPr id="43" name="四角形吹き出し 42"/>
          <p:cNvSpPr/>
          <p:nvPr/>
        </p:nvSpPr>
        <p:spPr bwMode="auto">
          <a:xfrm>
            <a:off x="5026298" y="5412792"/>
            <a:ext cx="3960000" cy="1080000"/>
          </a:xfrm>
          <a:prstGeom prst="wedgeRectCallout">
            <a:avLst>
              <a:gd name="adj1" fmla="val -2842"/>
              <a:gd name="adj2" fmla="val -91030"/>
            </a:avLst>
          </a:prstGeom>
          <a:solidFill>
            <a:srgbClr val="FFFF00"/>
          </a:solidFill>
          <a:ln>
            <a:solidFill>
              <a:srgbClr val="C00000"/>
            </a:solidFill>
          </a:ln>
          <a:effectLst/>
          <a:extLst/>
        </p:spPr>
        <p:txBody>
          <a:bodyPr wrap="none" rtlCol="0" anchor="ctr"/>
          <a:lstStyle/>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altLang="ja-JP" sz="2000" b="1" kern="0" dirty="0" smtClean="0">
                <a:solidFill>
                  <a:srgbClr val="C00000"/>
                </a:solidFill>
              </a:rPr>
              <a:t>10 times faster</a:t>
            </a:r>
          </a:p>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altLang="ja-JP" sz="2000" i="0" u="none" strike="noStrike" kern="0" cap="none" spc="0" normalizeH="0" baseline="0" noProof="0" dirty="0" smtClean="0">
                <a:ln>
                  <a:noFill/>
                </a:ln>
                <a:solidFill>
                  <a:sysClr val="windowText" lastClr="000000"/>
                </a:solidFill>
                <a:effectLst/>
                <a:uLnTx/>
                <a:uFillTx/>
              </a:rPr>
              <a:t>Can</a:t>
            </a:r>
            <a:r>
              <a:rPr kumimoji="0" lang="en-US" altLang="ja-JP" sz="2000" i="0" u="none" strike="noStrike" kern="0" cap="none" spc="0" normalizeH="0" noProof="0" dirty="0" smtClean="0">
                <a:ln>
                  <a:noFill/>
                </a:ln>
                <a:solidFill>
                  <a:sysClr val="windowText" lastClr="000000"/>
                </a:solidFill>
                <a:effectLst/>
                <a:uLnTx/>
                <a:uFillTx/>
              </a:rPr>
              <a:t> run via </a:t>
            </a:r>
            <a:r>
              <a:rPr kumimoji="0" lang="en-US" altLang="ja-JP" sz="2000" i="0" u="none" strike="noStrike" kern="0" cap="none" spc="0" normalizeH="0" baseline="0" noProof="0" dirty="0" smtClean="0">
                <a:ln>
                  <a:noFill/>
                </a:ln>
                <a:solidFill>
                  <a:sysClr val="windowText" lastClr="000000"/>
                </a:solidFill>
                <a:effectLst/>
                <a:uLnTx/>
                <a:uFillTx/>
              </a:rPr>
              <a:t>Calabash-Android</a:t>
            </a:r>
            <a:endParaRPr kumimoji="0" lang="ja-JP" altLang="en-US" sz="2000" i="0" u="none" strike="noStrike" kern="0" cap="none" spc="0" normalizeH="0" baseline="0" noProof="0" dirty="0" smtClean="0">
              <a:ln>
                <a:noFill/>
              </a:ln>
              <a:solidFill>
                <a:sysClr val="windowText" lastClr="000000"/>
              </a:solidFill>
              <a:effectLst/>
              <a:uLnTx/>
              <a:uFillTx/>
            </a:endParaRPr>
          </a:p>
        </p:txBody>
      </p:sp>
      <p:pic>
        <p:nvPicPr>
          <p:cNvPr id="44" name="Picture 2" descr="C:\Users\hiroyuki.a.ito\AppData\Local\Microsoft\Windows\Temporary Internet Files\Content.IE5\8OQ99XH7\MC90043382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325" y="4251754"/>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円形吹き出し 11"/>
          <p:cNvSpPr/>
          <p:nvPr/>
        </p:nvSpPr>
        <p:spPr bwMode="auto">
          <a:xfrm>
            <a:off x="138634" y="732583"/>
            <a:ext cx="2921198" cy="1174546"/>
          </a:xfrm>
          <a:prstGeom prst="wedgeEllipseCallout">
            <a:avLst>
              <a:gd name="adj1" fmla="val 9909"/>
              <a:gd name="adj2" fmla="val 9462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a:solidFill>
                  <a:sysClr val="windowText" lastClr="000000"/>
                </a:solidFill>
              </a:rPr>
              <a:t>Got some slack </a:t>
            </a:r>
            <a:r>
              <a:rPr kumimoji="0" lang="en-US" altLang="ja-JP" sz="2000" kern="0" dirty="0" smtClean="0">
                <a:solidFill>
                  <a:sysClr val="windowText" lastClr="000000"/>
                </a:solidFill>
              </a:rPr>
              <a:t>time!</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46" name="円形吹き出し 45"/>
          <p:cNvSpPr/>
          <p:nvPr/>
        </p:nvSpPr>
        <p:spPr bwMode="auto">
          <a:xfrm>
            <a:off x="138634" y="4712958"/>
            <a:ext cx="2448272" cy="1174546"/>
          </a:xfrm>
          <a:prstGeom prst="wedgeEllipseCallout">
            <a:avLst>
              <a:gd name="adj1" fmla="val 46751"/>
              <a:gd name="adj2" fmla="val -85789"/>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Too slow</a:t>
            </a:r>
          </a:p>
          <a:p>
            <a:pPr algn="ctr"/>
            <a:r>
              <a:rPr kumimoji="0" lang="en-US" altLang="ja-JP" sz="2000" kern="0" dirty="0" smtClean="0">
                <a:solidFill>
                  <a:sysClr val="windowText" lastClr="000000"/>
                </a:solidFill>
              </a:rPr>
              <a:t>emulator…</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57" name="円形吹き出し 56"/>
          <p:cNvSpPr/>
          <p:nvPr/>
        </p:nvSpPr>
        <p:spPr bwMode="auto">
          <a:xfrm>
            <a:off x="4788024" y="620688"/>
            <a:ext cx="2921198" cy="1174546"/>
          </a:xfrm>
          <a:prstGeom prst="wedgeEllipseCallout">
            <a:avLst>
              <a:gd name="adj1" fmla="val -68595"/>
              <a:gd name="adj2" fmla="val 94628"/>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How about</a:t>
            </a:r>
          </a:p>
          <a:p>
            <a:pPr algn="ctr"/>
            <a:r>
              <a:rPr kumimoji="0" lang="en-US" altLang="ja-JP" sz="2000" b="1" i="0" u="none" strike="noStrike" kern="0" cap="none" spc="0" normalizeH="0" baseline="0" noProof="0" dirty="0" smtClean="0">
                <a:ln>
                  <a:noFill/>
                </a:ln>
                <a:solidFill>
                  <a:srgbClr val="C00000"/>
                </a:solidFill>
                <a:effectLst/>
                <a:uLnTx/>
                <a:uFillTx/>
              </a:rPr>
              <a:t>Genymotion</a:t>
            </a:r>
            <a:r>
              <a:rPr kumimoji="0" lang="en-US" altLang="ja-JP" sz="2000" i="0" u="none" strike="noStrike" kern="0" cap="none" spc="0" normalizeH="0" baseline="0" noProof="0" dirty="0" smtClean="0">
                <a:ln>
                  <a:noFill/>
                </a:ln>
                <a:solidFill>
                  <a:sysClr val="windowText" lastClr="000000"/>
                </a:solidFill>
                <a:effectLst/>
                <a:uLnTx/>
                <a:uFillTx/>
              </a:rPr>
              <a:t>?</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13" name="右矢印 12"/>
          <p:cNvSpPr/>
          <p:nvPr/>
        </p:nvSpPr>
        <p:spPr bwMode="auto">
          <a:xfrm>
            <a:off x="4321573" y="4712958"/>
            <a:ext cx="936104" cy="720080"/>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3597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wipe(left)">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barn(inVertical)">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2" grpId="0" animBg="1"/>
      <p:bldP spid="46" grpId="0" animBg="1"/>
      <p:bldP spid="57"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[Problem] </a:t>
            </a:r>
            <a:r>
              <a:rPr lang="en-US" altLang="ja-JP" dirty="0"/>
              <a:t>Changing Scope</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9" name="グループ化 8"/>
          <p:cNvGrpSpPr/>
          <p:nvPr/>
        </p:nvGrpSpPr>
        <p:grpSpPr>
          <a:xfrm>
            <a:off x="6676290" y="4434341"/>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円形吹き出し 40"/>
          <p:cNvSpPr/>
          <p:nvPr/>
        </p:nvSpPr>
        <p:spPr bwMode="auto">
          <a:xfrm>
            <a:off x="1948940" y="664557"/>
            <a:ext cx="2921198" cy="1174546"/>
          </a:xfrm>
          <a:prstGeom prst="wedgeEllipseCallout">
            <a:avLst>
              <a:gd name="adj1" fmla="val -33815"/>
              <a:gd name="adj2" fmla="val 69913"/>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smtClean="0">
                <a:solidFill>
                  <a:sysClr val="windowText" lastClr="000000"/>
                </a:solidFill>
              </a:rPr>
              <a:t>No!</a:t>
            </a:r>
          </a:p>
          <a:p>
            <a:pPr algn="ctr"/>
            <a:r>
              <a:rPr kumimoji="0" lang="en-US" altLang="ja-JP" sz="2000" kern="0" dirty="0">
                <a:solidFill>
                  <a:sysClr val="windowText" lastClr="000000"/>
                </a:solidFill>
              </a:rPr>
              <a:t>Do all we </a:t>
            </a:r>
            <a:r>
              <a:rPr kumimoji="0" lang="en-US" altLang="ja-JP" sz="2000" kern="0" dirty="0" smtClean="0">
                <a:solidFill>
                  <a:sysClr val="windowText" lastClr="000000"/>
                </a:solidFill>
              </a:rPr>
              <a:t>planned</a:t>
            </a:r>
          </a:p>
          <a:p>
            <a:pPr algn="ctr"/>
            <a:r>
              <a:rPr kumimoji="0" lang="en-US" altLang="ja-JP" sz="2000" kern="0" dirty="0" smtClean="0">
                <a:solidFill>
                  <a:sysClr val="windowText" lastClr="000000"/>
                </a:solidFill>
              </a:rPr>
              <a:t>at first!</a:t>
            </a:r>
            <a:endParaRPr kumimoji="0" lang="ja-JP" altLang="en-US" sz="2000" kern="0" dirty="0">
              <a:solidFill>
                <a:sysClr val="windowText" lastClr="000000"/>
              </a:solidFill>
            </a:endParaRPr>
          </a:p>
        </p:txBody>
      </p:sp>
      <p:sp>
        <p:nvSpPr>
          <p:cNvPr id="46" name="円形吹き出し 45"/>
          <p:cNvSpPr/>
          <p:nvPr/>
        </p:nvSpPr>
        <p:spPr bwMode="auto">
          <a:xfrm>
            <a:off x="4592709" y="3906652"/>
            <a:ext cx="2921198" cy="1174546"/>
          </a:xfrm>
          <a:prstGeom prst="wedgeEllipseCallout">
            <a:avLst>
              <a:gd name="adj1" fmla="val 49161"/>
              <a:gd name="adj2" fmla="val 52613"/>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i="0" u="none" strike="noStrike" kern="0" cap="none" spc="0" normalizeH="0" baseline="0" noProof="0" dirty="0" smtClean="0">
                <a:ln>
                  <a:noFill/>
                </a:ln>
                <a:solidFill>
                  <a:sysClr val="windowText" lastClr="000000"/>
                </a:solidFill>
                <a:effectLst/>
                <a:uLnTx/>
                <a:uFillTx/>
              </a:rPr>
              <a:t>Please change scope!</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58" name="円形吹き出し 57"/>
          <p:cNvSpPr/>
          <p:nvPr/>
        </p:nvSpPr>
        <p:spPr bwMode="auto">
          <a:xfrm>
            <a:off x="4591407" y="3923324"/>
            <a:ext cx="2921198" cy="1174546"/>
          </a:xfrm>
          <a:prstGeom prst="wedgeEllipseCallout">
            <a:avLst>
              <a:gd name="adj1" fmla="val 18853"/>
              <a:gd name="adj2" fmla="val -84554"/>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i="0" u="none" strike="noStrike" kern="0" cap="none" spc="0" normalizeH="0" baseline="0" noProof="0" dirty="0" smtClean="0">
                <a:ln>
                  <a:noFill/>
                </a:ln>
                <a:solidFill>
                  <a:sysClr val="windowText" lastClr="000000"/>
                </a:solidFill>
                <a:effectLst/>
                <a:uLnTx/>
                <a:uFillTx/>
              </a:rPr>
              <a:t>Please change scope!</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59" name="円形吹き出し 58"/>
          <p:cNvSpPr/>
          <p:nvPr/>
        </p:nvSpPr>
        <p:spPr bwMode="auto">
          <a:xfrm>
            <a:off x="4587801" y="3914157"/>
            <a:ext cx="2921198" cy="1174546"/>
          </a:xfrm>
          <a:prstGeom prst="wedgeEllipseCallout">
            <a:avLst>
              <a:gd name="adj1" fmla="val -57168"/>
              <a:gd name="adj2" fmla="val -40067"/>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b="1" i="0" u="none" strike="noStrike" kern="0" cap="none" spc="0" normalizeH="0" baseline="0" noProof="0" dirty="0" smtClean="0">
                <a:ln>
                  <a:noFill/>
                </a:ln>
                <a:solidFill>
                  <a:srgbClr val="C00000"/>
                </a:solidFill>
                <a:effectLst/>
                <a:uLnTx/>
                <a:uFillTx/>
              </a:rPr>
              <a:t>Please change scope!</a:t>
            </a:r>
            <a:endParaRPr kumimoji="0" lang="ja-JP" altLang="en-US" sz="2000" b="1" i="0" u="none" strike="noStrike" kern="0" cap="none" spc="0" normalizeH="0" baseline="0" noProof="0" dirty="0" smtClean="0">
              <a:ln>
                <a:noFill/>
              </a:ln>
              <a:solidFill>
                <a:srgbClr val="C00000"/>
              </a:solidFill>
              <a:effectLst/>
              <a:uLnTx/>
              <a:uFillTx/>
            </a:endParaRPr>
          </a:p>
        </p:txBody>
      </p:sp>
    </p:spTree>
    <p:extLst>
      <p:ext uri="{BB962C8B-B14F-4D97-AF65-F5344CB8AC3E}">
        <p14:creationId xmlns:p14="http://schemas.microsoft.com/office/powerpoint/2010/main" val="351423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animBg="1"/>
      <p:bldP spid="58" grpId="0" animBg="1"/>
      <p:bldP spid="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円/楕円 39"/>
          <p:cNvSpPr/>
          <p:nvPr/>
        </p:nvSpPr>
        <p:spPr bwMode="auto">
          <a:xfrm>
            <a:off x="323528" y="1196751"/>
            <a:ext cx="7660694" cy="4608513"/>
          </a:xfrm>
          <a:prstGeom prst="ellipse">
            <a:avLst/>
          </a:prstGeom>
          <a:solidFill>
            <a:srgbClr val="F0D296"/>
          </a:solid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[Problem] </a:t>
            </a:r>
            <a:r>
              <a:rPr lang="en-US" altLang="ja-JP" dirty="0"/>
              <a:t>Changing Scope</a:t>
            </a:r>
            <a:endParaRPr kumimoji="1" lang="ja-JP" altLang="en-US" dirty="0">
              <a:latin typeface="+mn-lt"/>
              <a:ea typeface="+mj-ea"/>
            </a:endParaRPr>
          </a:p>
        </p:txBody>
      </p:sp>
      <p:grpSp>
        <p:nvGrpSpPr>
          <p:cNvPr id="6" name="グループ化 5"/>
          <p:cNvGrpSpPr/>
          <p:nvPr/>
        </p:nvGrpSpPr>
        <p:grpSpPr>
          <a:xfrm>
            <a:off x="126666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9" name="グループ化 8"/>
          <p:cNvGrpSpPr/>
          <p:nvPr/>
        </p:nvGrpSpPr>
        <p:grpSpPr>
          <a:xfrm>
            <a:off x="6676290" y="4434341"/>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grpSp>
        <p:nvGrpSpPr>
          <p:cNvPr id="5" name="グループ化 4"/>
          <p:cNvGrpSpPr/>
          <p:nvPr/>
        </p:nvGrpSpPr>
        <p:grpSpPr>
          <a:xfrm>
            <a:off x="257352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2" name="四角形吹き出し 41"/>
          <p:cNvSpPr/>
          <p:nvPr/>
        </p:nvSpPr>
        <p:spPr bwMode="auto">
          <a:xfrm>
            <a:off x="5322567" y="3658592"/>
            <a:ext cx="3663717" cy="762713"/>
          </a:xfrm>
          <a:prstGeom prst="wedgeRectCallout">
            <a:avLst>
              <a:gd name="adj1" fmla="val -66741"/>
              <a:gd name="adj2" fmla="val 48804"/>
            </a:avLst>
          </a:prstGeom>
          <a:solidFill>
            <a:srgbClr val="FFFF00"/>
          </a:solidFill>
          <a:ln>
            <a:solidFill>
              <a:srgbClr val="C00000"/>
            </a:solidFill>
          </a:ln>
          <a:effectLst/>
          <a:extLst/>
        </p:spPr>
        <p:txBody>
          <a:bodyPr wrap="none" rtlCol="0" anchor="ctr"/>
          <a:lstStyle/>
          <a:p>
            <a:pPr marR="0" defTabSz="914400" eaLnBrk="1" fontAlgn="auto" latinLnBrk="0" hangingPunct="1">
              <a:lnSpc>
                <a:spcPct val="100000"/>
              </a:lnSpc>
              <a:spcBef>
                <a:spcPts val="0"/>
              </a:spcBef>
              <a:spcAft>
                <a:spcPts val="0"/>
              </a:spcAft>
              <a:buClrTx/>
              <a:buSzTx/>
              <a:tabLst/>
            </a:pPr>
            <a:r>
              <a:rPr kumimoji="0" lang="en-US" altLang="ja-JP" sz="2000" i="0" u="none" strike="noStrike" kern="0" cap="none" spc="0" normalizeH="0" baseline="0" noProof="0" dirty="0" smtClean="0">
                <a:ln>
                  <a:noFill/>
                </a:ln>
                <a:solidFill>
                  <a:sysClr val="windowText" lastClr="000000"/>
                </a:solidFill>
                <a:effectLst/>
                <a:uLnTx/>
                <a:uFillTx/>
              </a:rPr>
              <a:t>Belong to</a:t>
            </a:r>
          </a:p>
          <a:p>
            <a:pPr marR="0" defTabSz="914400" eaLnBrk="1" fontAlgn="auto" latinLnBrk="0" hangingPunct="1">
              <a:lnSpc>
                <a:spcPct val="100000"/>
              </a:lnSpc>
              <a:spcBef>
                <a:spcPts val="0"/>
              </a:spcBef>
              <a:spcAft>
                <a:spcPts val="0"/>
              </a:spcAft>
              <a:buClrTx/>
              <a:buSzTx/>
              <a:tabLst/>
            </a:pPr>
            <a:r>
              <a:rPr kumimoji="0" lang="en-US" altLang="ja-JP" sz="2000" i="0" u="none" strike="noStrike" kern="0" cap="none" spc="0" normalizeH="0" baseline="0" noProof="0" dirty="0" smtClean="0">
                <a:ln>
                  <a:noFill/>
                </a:ln>
                <a:solidFill>
                  <a:sysClr val="windowText" lastClr="000000"/>
                </a:solidFill>
                <a:effectLst/>
                <a:uLnTx/>
                <a:uFillTx/>
              </a:rPr>
              <a:t>another </a:t>
            </a:r>
            <a:r>
              <a:rPr kumimoji="0" lang="en-US" altLang="ja-JP" sz="2000" kern="0" dirty="0" smtClean="0">
                <a:solidFill>
                  <a:sysClr val="windowText" lastClr="000000"/>
                </a:solidFill>
              </a:rPr>
              <a:t>(subsidiary) </a:t>
            </a:r>
            <a:r>
              <a:rPr kumimoji="0" lang="en-US" altLang="ja-JP" sz="2000" i="0" u="none" strike="noStrike" kern="0" cap="none" spc="0" normalizeH="0" baseline="0" noProof="0" dirty="0" smtClean="0">
                <a:ln>
                  <a:noFill/>
                </a:ln>
                <a:solidFill>
                  <a:sysClr val="windowText" lastClr="000000"/>
                </a:solidFill>
                <a:effectLst/>
                <a:uLnTx/>
                <a:uFillTx/>
              </a:rPr>
              <a:t>company</a:t>
            </a:r>
            <a:endParaRPr kumimoji="0" lang="ja-JP" altLang="en-US" sz="2000" i="0" u="none" strike="noStrike" kern="0" cap="none" spc="0" normalizeH="0" baseline="0" noProof="0" dirty="0" smtClean="0">
              <a:ln>
                <a:noFill/>
              </a:ln>
              <a:solidFill>
                <a:sysClr val="windowText" lastClr="000000"/>
              </a:solidFill>
              <a:effectLst/>
              <a:uLnTx/>
              <a:uFillTx/>
            </a:endParaRPr>
          </a:p>
        </p:txBody>
      </p:sp>
      <p:sp>
        <p:nvSpPr>
          <p:cNvPr id="43" name="雲形吹き出し 42"/>
          <p:cNvSpPr/>
          <p:nvPr/>
        </p:nvSpPr>
        <p:spPr bwMode="auto">
          <a:xfrm>
            <a:off x="1794175" y="597105"/>
            <a:ext cx="3528392" cy="1309447"/>
          </a:xfrm>
          <a:prstGeom prst="cloudCallout">
            <a:avLst>
              <a:gd name="adj1" fmla="val -30551"/>
              <a:gd name="adj2" fmla="val 68319"/>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2000" kern="0" dirty="0">
                <a:solidFill>
                  <a:sysClr val="windowText" lastClr="000000"/>
                </a:solidFill>
              </a:rPr>
              <a:t>It’s impossible</a:t>
            </a:r>
          </a:p>
          <a:p>
            <a:pPr algn="ctr"/>
            <a:r>
              <a:rPr kumimoji="0" lang="en-US" altLang="ja-JP" sz="2000" kern="0" dirty="0">
                <a:solidFill>
                  <a:sysClr val="windowText" lastClr="000000"/>
                </a:solidFill>
              </a:rPr>
              <a:t>to change the </a:t>
            </a:r>
            <a:r>
              <a:rPr kumimoji="0" lang="en-US" altLang="ja-JP" sz="2000" kern="0" dirty="0" smtClean="0">
                <a:solidFill>
                  <a:sysClr val="windowText" lastClr="000000"/>
                </a:solidFill>
              </a:rPr>
              <a:t>scope</a:t>
            </a:r>
          </a:p>
          <a:p>
            <a:pPr algn="ctr"/>
            <a:r>
              <a:rPr kumimoji="0" lang="en-US" altLang="ja-JP" sz="2000" kern="0" dirty="0" smtClean="0">
                <a:solidFill>
                  <a:sysClr val="windowText" lastClr="000000"/>
                </a:solidFill>
              </a:rPr>
              <a:t>within our company…</a:t>
            </a:r>
            <a:endParaRPr kumimoji="0" lang="ja-JP" altLang="en-US" sz="20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382964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Asked for one Executive</a:t>
            </a:r>
            <a:endParaRPr kumimoji="1" lang="ja-JP" altLang="en-US" dirty="0">
              <a:latin typeface="+mn-lt"/>
              <a:ea typeface="+mj-ea"/>
            </a:endParaRPr>
          </a:p>
        </p:txBody>
      </p:sp>
      <p:pic>
        <p:nvPicPr>
          <p:cNvPr id="1026" name="Picture 2" descr="C:\Users\hiroyuki.a.ito\Pictures\Agile2014\Executiv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39" y="764704"/>
            <a:ext cx="4209673" cy="5471316"/>
          </a:xfrm>
          <a:prstGeom prst="rect">
            <a:avLst/>
          </a:prstGeom>
          <a:noFill/>
          <a:extLst>
            <a:ext uri="{909E8E84-426E-40DD-AFC4-6F175D3DCCD1}">
              <a14:hiddenFill xmlns:a14="http://schemas.microsoft.com/office/drawing/2010/main">
                <a:solidFill>
                  <a:srgbClr val="FFFFFF"/>
                </a:solidFill>
              </a14:hiddenFill>
            </a:ext>
          </a:extLst>
        </p:spPr>
      </p:pic>
      <p:sp>
        <p:nvSpPr>
          <p:cNvPr id="46" name="円形吹き出し 45"/>
          <p:cNvSpPr/>
          <p:nvPr/>
        </p:nvSpPr>
        <p:spPr bwMode="auto">
          <a:xfrm>
            <a:off x="4557812" y="2061171"/>
            <a:ext cx="4608512" cy="2735658"/>
          </a:xfrm>
          <a:prstGeom prst="wedgeEllipseCallout">
            <a:avLst>
              <a:gd name="adj1" fmla="val -69921"/>
              <a:gd name="adj2" fmla="val 2555"/>
            </a:avLst>
          </a:prstGeom>
          <a:solidFill>
            <a:srgbClr val="FFFF00"/>
          </a:solidFill>
          <a:ln>
            <a:solidFill>
              <a:schemeClr val="accent1"/>
            </a:solidFill>
          </a:ln>
          <a:effectLst>
            <a:outerShdw blurRad="88900" dist="38100" dir="8100000" algn="tr" rotWithShape="0">
              <a:prstClr val="black">
                <a:alpha val="30000"/>
              </a:prstClr>
            </a:outerShdw>
          </a:effectLst>
          <a:extLst/>
        </p:spPr>
        <p:txBody>
          <a:bodyPr wrap="none" rtlCol="0" anchor="ctr"/>
          <a:lstStyle/>
          <a:p>
            <a:pPr algn="ctr"/>
            <a:r>
              <a:rPr kumimoji="0" lang="en-US" altLang="ja-JP" sz="4000" b="1" i="0" u="none" strike="noStrike" kern="0" cap="none" spc="0" normalizeH="0" baseline="0" noProof="0" dirty="0" smtClean="0">
                <a:ln>
                  <a:noFill/>
                </a:ln>
                <a:solidFill>
                  <a:sysClr val="windowText" lastClr="000000"/>
                </a:solidFill>
                <a:effectLst/>
                <a:uLnTx/>
                <a:uFillTx/>
              </a:rPr>
              <a:t>YES, YOU CAN!</a:t>
            </a:r>
            <a:endParaRPr kumimoji="0" lang="ja-JP" altLang="en-US" sz="4000" b="1" i="0" u="none" strike="noStrike" kern="0" cap="none" spc="0" normalizeH="0" baseline="0" noProof="0" dirty="0" smtClean="0">
              <a:ln>
                <a:noFill/>
              </a:ln>
              <a:solidFill>
                <a:sysClr val="windowText" lastClr="000000"/>
              </a:solidFill>
              <a:effectLst/>
              <a:uLnTx/>
              <a:uFillTx/>
            </a:endParaRPr>
          </a:p>
        </p:txBody>
      </p:sp>
      <p:sp>
        <p:nvSpPr>
          <p:cNvPr id="5" name="テキスト ボックス 4"/>
          <p:cNvSpPr txBox="1"/>
          <p:nvPr/>
        </p:nvSpPr>
        <p:spPr>
          <a:xfrm>
            <a:off x="4882068" y="5156020"/>
            <a:ext cx="3960000" cy="1080000"/>
          </a:xfrm>
          <a:prstGeom prst="rect">
            <a:avLst/>
          </a:prstGeom>
          <a:solidFill>
            <a:srgbClr val="FFFF00"/>
          </a:solidFill>
          <a:ln>
            <a:solidFill>
              <a:srgbClr val="C00000"/>
            </a:solidFill>
          </a:ln>
        </p:spPr>
        <p:txBody>
          <a:bodyPr wrap="square" rtlCol="0" anchor="ctr" anchorCtr="0">
            <a:noAutofit/>
          </a:bodyPr>
          <a:lstStyle/>
          <a:p>
            <a:pPr algn="ctr"/>
            <a:r>
              <a:rPr kumimoji="0" lang="en-US" altLang="en-US" sz="3200" kern="0" dirty="0" smtClean="0"/>
              <a:t>We changed scope!</a:t>
            </a:r>
            <a:endParaRPr kumimoji="0" lang="en-US" altLang="en-US" sz="3200" kern="0" dirty="0" smtClean="0">
              <a:solidFill>
                <a:srgbClr val="BF0000"/>
              </a:solidFill>
            </a:endParaRPr>
          </a:p>
        </p:txBody>
      </p:sp>
    </p:spTree>
    <p:extLst>
      <p:ext uri="{BB962C8B-B14F-4D97-AF65-F5344CB8AC3E}">
        <p14:creationId xmlns:p14="http://schemas.microsoft.com/office/powerpoint/2010/main" val="371696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a:xfrm>
            <a:off x="184271" y="2853016"/>
            <a:ext cx="8780218"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Install applications		: </a:t>
            </a:r>
            <a:r>
              <a:rPr lang="en-US" altLang="ja-JP" sz="3200" dirty="0" smtClean="0">
                <a:solidFill>
                  <a:srgbClr val="0066FF"/>
                </a:solidFill>
                <a:latin typeface="+mn-lt"/>
              </a:rPr>
              <a:t>2 minutes</a:t>
            </a:r>
            <a:r>
              <a:rPr lang="en-US" altLang="ja-JP" sz="3200" b="0" dirty="0" smtClean="0">
                <a:solidFill>
                  <a:schemeClr val="tx1"/>
                </a:solidFill>
                <a:latin typeface="+mn-lt"/>
              </a:rPr>
              <a:t>/change</a:t>
            </a:r>
            <a:endParaRPr lang="ja-JP" altLang="ja-JP" b="0" dirty="0">
              <a:solidFill>
                <a:schemeClr val="tx1"/>
              </a:solidFill>
              <a:latin typeface="+mn-lt"/>
            </a:endParaRPr>
          </a:p>
        </p:txBody>
      </p:sp>
      <p:sp>
        <p:nvSpPr>
          <p:cNvPr id="9" name="タイトル 2"/>
          <p:cNvSpPr txBox="1">
            <a:spLocks/>
          </p:cNvSpPr>
          <p:nvPr/>
        </p:nvSpPr>
        <p:spPr>
          <a:xfrm>
            <a:off x="184270" y="2134404"/>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Regression testing</a:t>
            </a:r>
            <a:r>
              <a:rPr lang="en-US" altLang="ja-JP" b="0" dirty="0">
                <a:solidFill>
                  <a:schemeClr val="tx1"/>
                </a:solidFill>
                <a:latin typeface="+mn-lt"/>
              </a:rPr>
              <a:t>	</a:t>
            </a:r>
            <a:r>
              <a:rPr lang="en-US" altLang="ja-JP" b="0" dirty="0" smtClean="0">
                <a:solidFill>
                  <a:schemeClr val="tx1"/>
                </a:solidFill>
                <a:latin typeface="+mn-lt"/>
              </a:rPr>
              <a:t>	: </a:t>
            </a:r>
            <a:r>
              <a:rPr lang="en-US" altLang="ja-JP" sz="3200" dirty="0" smtClean="0">
                <a:solidFill>
                  <a:srgbClr val="0066FF"/>
                </a:solidFill>
                <a:latin typeface="+mn-lt"/>
              </a:rPr>
              <a:t>3 minutes</a:t>
            </a:r>
            <a:r>
              <a:rPr lang="en-US" altLang="ja-JP" sz="3200" b="0" dirty="0" smtClean="0">
                <a:solidFill>
                  <a:schemeClr val="tx1"/>
                </a:solidFill>
                <a:latin typeface="+mn-lt"/>
              </a:rPr>
              <a:t>/change</a:t>
            </a:r>
            <a:endParaRPr lang="en-US" altLang="ja-JP" b="0" dirty="0">
              <a:solidFill>
                <a:schemeClr val="tx1"/>
              </a:solidFill>
              <a:latin typeface="+mn-lt"/>
            </a:endParaRPr>
          </a:p>
        </p:txBody>
      </p:sp>
      <p:sp>
        <p:nvSpPr>
          <p:cNvPr id="11" name="タイトル 2"/>
          <p:cNvSpPr txBox="1">
            <a:spLocks/>
          </p:cNvSpPr>
          <p:nvPr/>
        </p:nvSpPr>
        <p:spPr>
          <a:xfrm>
            <a:off x="184270" y="1410093"/>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457200" indent="-457200" algn="l">
              <a:buFont typeface="Arial" panose="020B0604020202020204" pitchFamily="34" charset="0"/>
              <a:buChar char="•"/>
            </a:pPr>
            <a:r>
              <a:rPr lang="en-US" altLang="ja-JP" b="0" dirty="0" smtClean="0">
                <a:solidFill>
                  <a:schemeClr val="tx1"/>
                </a:solidFill>
                <a:latin typeface="+mn-lt"/>
              </a:rPr>
              <a:t>Change requests		: </a:t>
            </a:r>
            <a:r>
              <a:rPr lang="en-US" altLang="ja-JP" sz="3200" b="0" dirty="0" smtClean="0">
                <a:solidFill>
                  <a:schemeClr val="tx1"/>
                </a:solidFill>
                <a:latin typeface="+mn-lt"/>
              </a:rPr>
              <a:t>3 times/week</a:t>
            </a:r>
            <a:endParaRPr lang="en-US" altLang="ja-JP" b="0" dirty="0">
              <a:solidFill>
                <a:schemeClr val="tx1"/>
              </a:solidFill>
              <a:latin typeface="+mn-lt"/>
            </a:endParaRPr>
          </a:p>
        </p:txBody>
      </p:sp>
      <p:pic>
        <p:nvPicPr>
          <p:cNvPr id="14" name="図 13" descr="Burn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3" y="3482800"/>
            <a:ext cx="5752374" cy="2682504"/>
          </a:xfrm>
          <a:prstGeom prst="rect">
            <a:avLst/>
          </a:prstGeom>
        </p:spPr>
      </p:pic>
      <p:sp>
        <p:nvSpPr>
          <p:cNvPr id="16" name="タイトル 1"/>
          <p:cNvSpPr>
            <a:spLocks noGrp="1"/>
          </p:cNvSpPr>
          <p:nvPr>
            <p:ph type="title"/>
          </p:nvPr>
        </p:nvSpPr>
        <p:spPr>
          <a:xfrm>
            <a:off x="360000" y="252000"/>
            <a:ext cx="8424000" cy="360000"/>
          </a:xfrm>
          <a:noFill/>
          <a:ln>
            <a:noFill/>
          </a:ln>
        </p:spPr>
        <p:txBody>
          <a:bodyPr>
            <a:normAutofit fontScale="90000"/>
          </a:bodyPr>
          <a:lstStyle/>
          <a:p>
            <a:r>
              <a:rPr lang="en-US" altLang="ja-JP" smtClean="0">
                <a:latin typeface="+mn-lt"/>
                <a:ea typeface="+mj-ea"/>
              </a:rPr>
              <a:t>[Possibility] </a:t>
            </a:r>
            <a:r>
              <a:rPr lang="en-US" altLang="ja-JP" dirty="0" smtClean="0">
                <a:latin typeface="+mn-lt"/>
                <a:ea typeface="+mj-ea"/>
              </a:rPr>
              <a:t>Enhance by Numerical Measurement</a:t>
            </a:r>
            <a:endParaRPr kumimoji="1" lang="ja-JP" altLang="en-US" dirty="0">
              <a:latin typeface="+mn-lt"/>
              <a:ea typeface="+mj-ea"/>
            </a:endParaRPr>
          </a:p>
        </p:txBody>
      </p:sp>
      <p:sp>
        <p:nvSpPr>
          <p:cNvPr id="17" name="タイトル 2"/>
          <p:cNvSpPr txBox="1">
            <a:spLocks/>
          </p:cNvSpPr>
          <p:nvPr/>
        </p:nvSpPr>
        <p:spPr>
          <a:xfrm>
            <a:off x="184270" y="690093"/>
            <a:ext cx="8779749" cy="72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b="0" dirty="0" smtClean="0">
                <a:solidFill>
                  <a:schemeClr val="tx1"/>
                </a:solidFill>
                <a:latin typeface="+mn-lt"/>
              </a:rPr>
              <a:t>[e.g.]</a:t>
            </a:r>
            <a:endParaRPr lang="en-US" altLang="ja-JP" b="0" dirty="0">
              <a:solidFill>
                <a:schemeClr val="tx1"/>
              </a:solidFill>
              <a:latin typeface="+mn-lt"/>
            </a:endParaRPr>
          </a:p>
        </p:txBody>
      </p:sp>
    </p:spTree>
    <p:extLst>
      <p:ext uri="{BB962C8B-B14F-4D97-AF65-F5344CB8AC3E}">
        <p14:creationId xmlns:p14="http://schemas.microsoft.com/office/powerpoint/2010/main" val="3580675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855477" y="1788691"/>
            <a:ext cx="1521476" cy="2110952"/>
            <a:chOff x="1266668" y="1788691"/>
            <a:chExt cx="1521476" cy="2110952"/>
          </a:xfrm>
        </p:grpSpPr>
        <p:sp>
          <p:nvSpPr>
            <p:cNvPr id="8" name="Isosceles Triangle 15"/>
            <p:cNvSpPr/>
            <p:nvPr/>
          </p:nvSpPr>
          <p:spPr bwMode="auto">
            <a:xfrm>
              <a:off x="1632030" y="2150451"/>
              <a:ext cx="790752" cy="986617"/>
            </a:xfrm>
            <a:prstGeom prst="triangle">
              <a:avLst/>
            </a:prstGeom>
            <a:solidFill>
              <a:srgbClr val="00B050"/>
            </a:solid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1616215" y="1788691"/>
              <a:ext cx="790752" cy="805738"/>
            </a:xfrm>
            <a:prstGeom prst="ellipse">
              <a:avLst/>
            </a:prstGeom>
            <a:solidFill>
              <a:srgbClr val="00B050"/>
            </a:solid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6" name="テキスト ボックス 35"/>
            <p:cNvSpPr txBox="1"/>
            <p:nvPr/>
          </p:nvSpPr>
          <p:spPr>
            <a:xfrm>
              <a:off x="1266668" y="3291053"/>
              <a:ext cx="1521476" cy="608590"/>
            </a:xfrm>
            <a:prstGeom prst="rect">
              <a:avLst/>
            </a:prstGeom>
            <a:noFill/>
          </p:spPr>
          <p:txBody>
            <a:bodyPr wrap="square" rtlCol="0" anchor="ctr" anchorCtr="0">
              <a:noAutofit/>
            </a:bodyPr>
            <a:lstStyle/>
            <a:p>
              <a:pPr algn="ctr"/>
              <a:r>
                <a:rPr kumimoji="1" lang="en-US" altLang="ja-JP" sz="2400" dirty="0" smtClean="0"/>
                <a:t>Business</a:t>
              </a:r>
            </a:p>
            <a:p>
              <a:pPr algn="ctr"/>
              <a:r>
                <a:rPr lang="en-US" altLang="ja-JP" sz="2400" dirty="0" smtClean="0"/>
                <a:t>Analyst</a:t>
              </a:r>
              <a:endParaRPr kumimoji="1" lang="en-US" altLang="ja-JP" sz="2400" dirty="0" smtClean="0"/>
            </a:p>
          </p:txBody>
        </p:sp>
      </p:grpSp>
      <p:grpSp>
        <p:nvGrpSpPr>
          <p:cNvPr id="13" name="グループ化 12"/>
          <p:cNvGrpSpPr/>
          <p:nvPr/>
        </p:nvGrpSpPr>
        <p:grpSpPr>
          <a:xfrm>
            <a:off x="6169160" y="1588283"/>
            <a:ext cx="1521476" cy="2110952"/>
            <a:chOff x="6929952" y="1196752"/>
            <a:chExt cx="1521476" cy="2110952"/>
          </a:xfrm>
        </p:grpSpPr>
        <p:sp>
          <p:nvSpPr>
            <p:cNvPr id="42" name="Isosceles Triangle 15"/>
            <p:cNvSpPr/>
            <p:nvPr/>
          </p:nvSpPr>
          <p:spPr bwMode="auto">
            <a:xfrm>
              <a:off x="7279499" y="1558512"/>
              <a:ext cx="790752" cy="986617"/>
            </a:xfrm>
            <a:prstGeom prst="triangl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43" name="Oval 14"/>
            <p:cNvSpPr/>
            <p:nvPr/>
          </p:nvSpPr>
          <p:spPr bwMode="auto">
            <a:xfrm>
              <a:off x="7279499" y="1196752"/>
              <a:ext cx="790752" cy="805738"/>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44" name="テキスト ボックス 43"/>
            <p:cNvSpPr txBox="1"/>
            <p:nvPr/>
          </p:nvSpPr>
          <p:spPr>
            <a:xfrm>
              <a:off x="6929952" y="2699114"/>
              <a:ext cx="1521476" cy="608590"/>
            </a:xfrm>
            <a:prstGeom prst="rect">
              <a:avLst/>
            </a:prstGeom>
            <a:noFill/>
          </p:spPr>
          <p:txBody>
            <a:bodyPr wrap="square" rtlCol="0" anchor="ctr" anchorCtr="0">
              <a:noAutofit/>
            </a:bodyPr>
            <a:lstStyle/>
            <a:p>
              <a:pPr algn="ctr"/>
              <a:r>
                <a:rPr lang="en-US" altLang="ja-JP" sz="2400" dirty="0" smtClean="0"/>
                <a:t>Executive</a:t>
              </a:r>
              <a:endParaRPr kumimoji="1" lang="en-US" altLang="ja-JP" sz="2400" dirty="0" smtClean="0"/>
            </a:p>
          </p:txBody>
        </p:sp>
      </p:grpSp>
      <p:grpSp>
        <p:nvGrpSpPr>
          <p:cNvPr id="14" name="グループ化 13"/>
          <p:cNvGrpSpPr/>
          <p:nvPr/>
        </p:nvGrpSpPr>
        <p:grpSpPr>
          <a:xfrm>
            <a:off x="6518761" y="3631049"/>
            <a:ext cx="1521476" cy="2110952"/>
            <a:chOff x="6929952" y="4088654"/>
            <a:chExt cx="1521476" cy="2110952"/>
          </a:xfrm>
        </p:grpSpPr>
        <p:sp>
          <p:nvSpPr>
            <p:cNvPr id="46" name="Isosceles Triangle 15"/>
            <p:cNvSpPr/>
            <p:nvPr/>
          </p:nvSpPr>
          <p:spPr bwMode="auto">
            <a:xfrm>
              <a:off x="7295311" y="4450413"/>
              <a:ext cx="790752" cy="986617"/>
            </a:xfrm>
            <a:prstGeom prst="triangle">
              <a:avLst/>
            </a:prstGeom>
            <a:solidFill>
              <a:schemeClr val="bg1">
                <a:lumMod val="50000"/>
              </a:schemeClr>
            </a:solid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47" name="Oval 14"/>
            <p:cNvSpPr/>
            <p:nvPr/>
          </p:nvSpPr>
          <p:spPr bwMode="auto">
            <a:xfrm>
              <a:off x="7279499" y="4088654"/>
              <a:ext cx="790752" cy="805738"/>
            </a:xfrm>
            <a:prstGeom prst="ellipse">
              <a:avLst/>
            </a:prstGeom>
            <a:solidFill>
              <a:schemeClr val="bg1">
                <a:lumMod val="50000"/>
              </a:schemeClr>
            </a:solid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7" name="テキスト ボックス 56"/>
            <p:cNvSpPr txBox="1"/>
            <p:nvPr/>
          </p:nvSpPr>
          <p:spPr>
            <a:xfrm>
              <a:off x="6929952" y="5591016"/>
              <a:ext cx="1521476" cy="608590"/>
            </a:xfrm>
            <a:prstGeom prst="rect">
              <a:avLst/>
            </a:prstGeom>
            <a:noFill/>
          </p:spPr>
          <p:txBody>
            <a:bodyPr wrap="square" rtlCol="0" anchor="ctr" anchorCtr="0">
              <a:noAutofit/>
            </a:bodyPr>
            <a:lstStyle/>
            <a:p>
              <a:pPr algn="ctr"/>
              <a:r>
                <a:rPr kumimoji="1" lang="en-US" altLang="ja-JP" sz="2400" dirty="0" smtClean="0"/>
                <a:t>Manager</a:t>
              </a:r>
            </a:p>
          </p:txBody>
        </p:sp>
      </p:grpSp>
      <p:grpSp>
        <p:nvGrpSpPr>
          <p:cNvPr id="9" name="グループ化 8"/>
          <p:cNvGrpSpPr/>
          <p:nvPr/>
        </p:nvGrpSpPr>
        <p:grpSpPr>
          <a:xfrm>
            <a:off x="4245205" y="336018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en-US" altLang="ja-JP" sz="2400" dirty="0" smtClean="0"/>
                <a:t>Agile Coach</a:t>
              </a:r>
            </a:p>
            <a:p>
              <a:pPr algn="ctr"/>
              <a:r>
                <a:rPr lang="en-US" altLang="ja-JP" sz="2400" dirty="0" smtClean="0"/>
                <a:t>(The Hiro)</a:t>
              </a:r>
            </a:p>
          </p:txBody>
        </p:sp>
      </p:grpSp>
      <p:grpSp>
        <p:nvGrpSpPr>
          <p:cNvPr id="5" name="グループ化 4"/>
          <p:cNvGrpSpPr/>
          <p:nvPr/>
        </p:nvGrpSpPr>
        <p:grpSpPr>
          <a:xfrm>
            <a:off x="2376953" y="3655289"/>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en-US" altLang="ja-JP" sz="2400" dirty="0" smtClean="0"/>
                <a:t>Designers</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3536758" y="1353278"/>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en-US" altLang="ja-JP" sz="2400" dirty="0" smtClean="0"/>
                <a:t>Developers</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41"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latin typeface="+mn-lt"/>
                <a:ea typeface="+mj-ea"/>
              </a:rPr>
              <a:t>[Future] As a measure for total optimization</a:t>
            </a:r>
            <a:endParaRPr kumimoji="1" lang="ja-JP" altLang="en-US" dirty="0">
              <a:latin typeface="+mn-lt"/>
              <a:ea typeface="+mj-ea"/>
            </a:endParaRPr>
          </a:p>
        </p:txBody>
      </p:sp>
      <p:sp>
        <p:nvSpPr>
          <p:cNvPr id="19" name="円/楕円 18"/>
          <p:cNvSpPr/>
          <p:nvPr/>
        </p:nvSpPr>
        <p:spPr bwMode="auto">
          <a:xfrm>
            <a:off x="251520" y="764704"/>
            <a:ext cx="8712968" cy="5760640"/>
          </a:xfrm>
          <a:prstGeom prst="ellipse">
            <a:avLst/>
          </a:prstGeom>
          <a:noFill/>
          <a:ln w="381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58" name="四角形吹き出し 57"/>
          <p:cNvSpPr/>
          <p:nvPr/>
        </p:nvSpPr>
        <p:spPr bwMode="auto">
          <a:xfrm>
            <a:off x="5067006" y="5949280"/>
            <a:ext cx="2880000" cy="762713"/>
          </a:xfrm>
          <a:prstGeom prst="wedgeRectCallout">
            <a:avLst>
              <a:gd name="adj1" fmla="val -69766"/>
              <a:gd name="adj2" fmla="val -78349"/>
            </a:avLst>
          </a:prstGeom>
          <a:solidFill>
            <a:srgbClr val="FFFF00"/>
          </a:solidFill>
          <a:ln>
            <a:solidFill>
              <a:srgbClr val="C00000"/>
            </a:solidFill>
          </a:ln>
          <a:effectLst/>
          <a:extLst/>
        </p:spPr>
        <p:txBody>
          <a:bodyPr wrap="none" rtlCol="0" anchor="ctr"/>
          <a:lstStyle/>
          <a:p>
            <a:pPr marR="0" defTabSz="914400" eaLnBrk="1" fontAlgn="auto" latinLnBrk="0" hangingPunct="1">
              <a:lnSpc>
                <a:spcPct val="100000"/>
              </a:lnSpc>
              <a:spcBef>
                <a:spcPts val="0"/>
              </a:spcBef>
              <a:spcAft>
                <a:spcPts val="0"/>
              </a:spcAft>
              <a:buClrTx/>
              <a:buSzTx/>
              <a:tabLst/>
            </a:pPr>
            <a:r>
              <a:rPr kumimoji="0" lang="en-US" altLang="ja-JP" sz="2400" i="0" u="none" strike="noStrike" kern="0" cap="none" spc="0" normalizeH="0" baseline="0" noProof="0" dirty="0" smtClean="0">
                <a:ln>
                  <a:noFill/>
                </a:ln>
                <a:solidFill>
                  <a:sysClr val="windowText" lastClr="000000"/>
                </a:solidFill>
                <a:effectLst/>
                <a:uLnTx/>
                <a:uFillTx/>
              </a:rPr>
              <a:t>Over barriers/silos</a:t>
            </a:r>
            <a:endParaRPr kumimoji="0" lang="ja-JP" altLang="en-US" sz="240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94869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2"/>
          <p:cNvSpPr txBox="1">
            <a:spLocks/>
          </p:cNvSpPr>
          <p:nvPr/>
        </p:nvSpPr>
        <p:spPr>
          <a:xfrm>
            <a:off x="184271" y="2853256"/>
            <a:ext cx="8779749" cy="28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spcBef>
                <a:spcPts val="0"/>
              </a:spcBef>
              <a:buFont typeface="Arial" panose="020B0604020202020204" pitchFamily="34" charset="0"/>
              <a:buChar char="•"/>
            </a:pPr>
            <a:r>
              <a:rPr lang="en-US" altLang="ja-JP" b="0" dirty="0">
                <a:solidFill>
                  <a:schemeClr val="tx1"/>
                </a:solidFill>
              </a:rPr>
              <a:t>Can achieve </a:t>
            </a:r>
            <a:r>
              <a:rPr lang="en-US" altLang="ja-JP" dirty="0"/>
              <a:t>short-term results easily</a:t>
            </a:r>
          </a:p>
          <a:p>
            <a:pPr marL="342900" indent="-342900" algn="l">
              <a:spcBef>
                <a:spcPts val="0"/>
              </a:spcBef>
              <a:buFont typeface="Arial" panose="020B0604020202020204" pitchFamily="34" charset="0"/>
              <a:buChar char="•"/>
            </a:pPr>
            <a:r>
              <a:rPr lang="en-US" altLang="ja-JP" b="0" dirty="0">
                <a:solidFill>
                  <a:schemeClr val="tx1"/>
                </a:solidFill>
              </a:rPr>
              <a:t>Short-term effects are </a:t>
            </a:r>
            <a:r>
              <a:rPr lang="en-US" altLang="ja-JP" dirty="0"/>
              <a:t>not sustainable</a:t>
            </a:r>
          </a:p>
          <a:p>
            <a:pPr marL="342900" indent="-342900" algn="l">
              <a:spcBef>
                <a:spcPts val="0"/>
              </a:spcBef>
              <a:buFont typeface="Arial" panose="020B0604020202020204" pitchFamily="34" charset="0"/>
              <a:buChar char="•"/>
            </a:pPr>
            <a:r>
              <a:rPr lang="en-US" altLang="ja-JP" b="0" dirty="0">
                <a:solidFill>
                  <a:schemeClr val="tx1"/>
                </a:solidFill>
              </a:rPr>
              <a:t>Necessary to grow the team continuously</a:t>
            </a:r>
          </a:p>
          <a:p>
            <a:pPr indent="360363" algn="l">
              <a:spcBef>
                <a:spcPts val="0"/>
              </a:spcBef>
            </a:pPr>
            <a:r>
              <a:rPr lang="en-US" altLang="ja-JP" b="0" dirty="0">
                <a:solidFill>
                  <a:schemeClr val="tx1"/>
                </a:solidFill>
              </a:rPr>
              <a:t>for making effects </a:t>
            </a:r>
            <a:r>
              <a:rPr lang="en-US" altLang="ja-JP" dirty="0"/>
              <a:t>long-lasting</a:t>
            </a:r>
          </a:p>
          <a:p>
            <a:pPr marL="342900" indent="-342900" algn="l">
              <a:spcBef>
                <a:spcPts val="0"/>
              </a:spcBef>
              <a:buFont typeface="Arial" panose="020B0604020202020204" pitchFamily="34" charset="0"/>
              <a:buChar char="•"/>
            </a:pPr>
            <a:r>
              <a:rPr lang="en-US" altLang="ja-JP" b="0" dirty="0">
                <a:solidFill>
                  <a:schemeClr val="tx1"/>
                </a:solidFill>
              </a:rPr>
              <a:t>Improving the practice </a:t>
            </a:r>
            <a:r>
              <a:rPr lang="en-US" altLang="ja-JP" dirty="0" smtClean="0"/>
              <a:t>continuously by itself</a:t>
            </a:r>
          </a:p>
          <a:p>
            <a:pPr indent="360363" algn="l">
              <a:spcBef>
                <a:spcPts val="0"/>
              </a:spcBef>
            </a:pPr>
            <a:r>
              <a:rPr lang="en-US" altLang="ja-JP" b="0" dirty="0" smtClean="0">
                <a:solidFill>
                  <a:schemeClr val="tx1"/>
                </a:solidFill>
              </a:rPr>
              <a:t>is useful</a:t>
            </a:r>
            <a:endParaRPr lang="en-US" altLang="ja-JP" b="0" dirty="0">
              <a:solidFill>
                <a:schemeClr val="tx1"/>
              </a:solidFill>
              <a:latin typeface="+mn-lt"/>
            </a:endParaRPr>
          </a:p>
        </p:txBody>
      </p:sp>
      <p:sp>
        <p:nvSpPr>
          <p:cNvPr id="13" name="タイトル 2"/>
          <p:cNvSpPr txBox="1">
            <a:spLocks/>
          </p:cNvSpPr>
          <p:nvPr/>
        </p:nvSpPr>
        <p:spPr>
          <a:xfrm>
            <a:off x="184271" y="834148"/>
            <a:ext cx="8784976" cy="180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4000" dirty="0"/>
              <a:t>“Technology-Driven </a:t>
            </a:r>
            <a:r>
              <a:rPr lang="en-US" altLang="ja-JP" sz="4000" dirty="0" smtClean="0"/>
              <a:t>Development”</a:t>
            </a:r>
          </a:p>
          <a:p>
            <a:r>
              <a:rPr lang="en-US" altLang="ja-JP" sz="4000" dirty="0" smtClean="0"/>
              <a:t>has </a:t>
            </a:r>
            <a:r>
              <a:rPr lang="en-US" altLang="ja-JP" sz="4000" dirty="0"/>
              <a:t>the </a:t>
            </a:r>
            <a:r>
              <a:rPr lang="en-US" altLang="ja-JP" sz="4000" dirty="0" smtClean="0"/>
              <a:t>possibility</a:t>
            </a:r>
          </a:p>
          <a:p>
            <a:r>
              <a:rPr lang="en-US" altLang="ja-JP" sz="4000" dirty="0" smtClean="0"/>
              <a:t>to </a:t>
            </a:r>
            <a:r>
              <a:rPr lang="en-US" altLang="ja-JP" sz="4000" dirty="0"/>
              <a:t>grow an agile </a:t>
            </a:r>
            <a:r>
              <a:rPr lang="en-US" altLang="ja-JP" sz="4000" dirty="0" smtClean="0"/>
              <a:t>culture</a:t>
            </a:r>
            <a:endParaRPr lang="ja-JP" altLang="en-US" sz="4000" dirty="0">
              <a:latin typeface="+mn-lt"/>
            </a:endParaRPr>
          </a:p>
        </p:txBody>
      </p:sp>
    </p:spTree>
    <p:extLst>
      <p:ext uri="{BB962C8B-B14F-4D97-AF65-F5344CB8AC3E}">
        <p14:creationId xmlns:p14="http://schemas.microsoft.com/office/powerpoint/2010/main" val="16522755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C0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37681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9836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83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n-lt"/>
                <a:ea typeface="+mj-ea"/>
              </a:rPr>
              <a:t>A</a:t>
            </a:r>
            <a:r>
              <a:rPr lang="en-US" altLang="ja-JP" dirty="0" smtClean="0"/>
              <a:t>dditional Possibilities </a:t>
            </a:r>
            <a:r>
              <a:rPr lang="en-US" altLang="ja-JP" dirty="0"/>
              <a:t>of </a:t>
            </a:r>
            <a:r>
              <a:rPr lang="en-US" altLang="ja-JP" dirty="0" smtClean="0"/>
              <a:t>Automation</a:t>
            </a:r>
            <a:endParaRPr kumimoji="1" lang="ja-JP" altLang="en-US" dirty="0">
              <a:latin typeface="+mn-lt"/>
              <a:ea typeface="+mj-ea"/>
            </a:endParaRPr>
          </a:p>
        </p:txBody>
      </p:sp>
      <p:pic>
        <p:nvPicPr>
          <p:cNvPr id="2050" name="Picture 2" descr="C:\Users\hiroyuki.a.ito\Pictures\Agile2014\Autom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620687"/>
            <a:ext cx="5688632" cy="554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08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3790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5400" b="0" dirty="0" smtClean="0">
                <a:solidFill>
                  <a:srgbClr val="000000"/>
                </a:solidFill>
                <a:latin typeface="+mn-lt"/>
                <a:cs typeface="ＭＳ 明朝"/>
              </a:rPr>
              <a:t>We found this practice</a:t>
            </a:r>
          </a:p>
          <a:p>
            <a:pPr marL="857250" indent="-857250" algn="l">
              <a:buFont typeface="Arial" panose="020B0604020202020204" pitchFamily="34" charset="0"/>
              <a:buChar char="•"/>
            </a:pPr>
            <a:r>
              <a:rPr lang="en-US" altLang="ja-JP" sz="5400" b="0" dirty="0" smtClean="0">
                <a:solidFill>
                  <a:srgbClr val="000000"/>
                </a:solidFill>
                <a:latin typeface="+mn-lt"/>
                <a:cs typeface="ＭＳ 明朝"/>
              </a:rPr>
              <a:t>through </a:t>
            </a:r>
            <a:r>
              <a:rPr lang="en-US" altLang="ja-JP" sz="5400" b="0" dirty="0" smtClean="0">
                <a:latin typeface="+mn-lt"/>
                <a:cs typeface="ＭＳ 明朝"/>
              </a:rPr>
              <a:t>the project</a:t>
            </a:r>
          </a:p>
          <a:p>
            <a:pPr marL="857250" indent="-857250" algn="l">
              <a:buFont typeface="Arial" panose="020B0604020202020204" pitchFamily="34" charset="0"/>
              <a:buChar char="•"/>
            </a:pPr>
            <a:r>
              <a:rPr lang="en-US" altLang="ja-JP" sz="5400" b="0" dirty="0" smtClean="0">
                <a:solidFill>
                  <a:srgbClr val="000000"/>
                </a:solidFill>
                <a:latin typeface="+mn-lt"/>
                <a:cs typeface="ＭＳ 明朝"/>
              </a:rPr>
              <a:t>with </a:t>
            </a:r>
            <a:r>
              <a:rPr lang="en-US" altLang="ja-JP" sz="5400" b="0" dirty="0" smtClean="0">
                <a:latin typeface="+mn-lt"/>
                <a:cs typeface="ＭＳ 明朝"/>
              </a:rPr>
              <a:t>passionate members</a:t>
            </a:r>
          </a:p>
          <a:p>
            <a:pPr marL="857250" indent="-857250" algn="l">
              <a:buFont typeface="Arial" panose="020B0604020202020204" pitchFamily="34" charset="0"/>
              <a:buChar char="•"/>
            </a:pPr>
            <a:r>
              <a:rPr lang="en-US" altLang="ja-JP" sz="5400" b="0" dirty="0">
                <a:solidFill>
                  <a:srgbClr val="000000"/>
                </a:solidFill>
                <a:latin typeface="+mn-lt"/>
                <a:cs typeface="ＭＳ 明朝"/>
              </a:rPr>
              <a:t>w</a:t>
            </a:r>
            <a:r>
              <a:rPr lang="en-US" altLang="ja-JP" sz="5400" b="0" dirty="0" smtClean="0">
                <a:solidFill>
                  <a:srgbClr val="000000"/>
                </a:solidFill>
                <a:latin typeface="+mn-lt"/>
                <a:cs typeface="ＭＳ 明朝"/>
              </a:rPr>
              <a:t>ith a lot of </a:t>
            </a:r>
            <a:r>
              <a:rPr lang="en-US" altLang="ja-JP" sz="5400" b="0" dirty="0">
                <a:latin typeface="+mn-lt"/>
                <a:cs typeface="ＭＳ 明朝"/>
              </a:rPr>
              <a:t>trial and error</a:t>
            </a:r>
            <a:endParaRPr lang="en-US" altLang="ja-JP" sz="5400" b="0" dirty="0" smtClean="0">
              <a:latin typeface="+mn-lt"/>
              <a:cs typeface="ＭＳ 明朝"/>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0" y="1192412"/>
            <a:ext cx="9144000" cy="5116908"/>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000" dirty="0">
                <a:latin typeface="+mn-lt"/>
              </a:rPr>
              <a:t>Experience from Gemba</a:t>
            </a:r>
            <a:endParaRPr lang="en-US" altLang="ja-JP" sz="6000" dirty="0" smtClean="0">
              <a:latin typeface="+mn-lt"/>
            </a:endParaRPr>
          </a:p>
          <a:p>
            <a:r>
              <a:rPr lang="ja-JP" altLang="en-US" sz="6000" dirty="0" smtClean="0">
                <a:latin typeface="+mn-lt"/>
              </a:rPr>
              <a:t>現場主義</a:t>
            </a:r>
            <a:endParaRPr lang="en-US" altLang="ja-JP" sz="6000" dirty="0" smtClean="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000" b="0" dirty="0" smtClean="0">
                <a:solidFill>
                  <a:schemeClr val="tx1"/>
                </a:solidFill>
                <a:latin typeface="+mn-lt"/>
              </a:rPr>
              <a:t>Find your </a:t>
            </a:r>
            <a:r>
              <a:rPr lang="en-US" altLang="ja-JP" sz="6000" dirty="0" smtClean="0">
                <a:latin typeface="+mn-lt"/>
              </a:rPr>
              <a:t>answer</a:t>
            </a:r>
          </a:p>
          <a:p>
            <a:r>
              <a:rPr lang="en-US" altLang="ja-JP" sz="6000" b="0" dirty="0" smtClean="0">
                <a:solidFill>
                  <a:schemeClr val="tx1"/>
                </a:solidFill>
                <a:latin typeface="+mn-lt"/>
                <a:ea typeface="+mn-ea"/>
                <a:cs typeface="ＭＳ 明朝"/>
              </a:rPr>
              <a:t>by </a:t>
            </a:r>
            <a:r>
              <a:rPr lang="en-US" altLang="ja-JP" sz="6000" dirty="0" smtClean="0">
                <a:latin typeface="+mn-lt"/>
                <a:ea typeface="+mn-ea"/>
                <a:cs typeface="ＭＳ 明朝"/>
              </a:rPr>
              <a:t>yourself</a:t>
            </a:r>
          </a:p>
          <a:p>
            <a:r>
              <a:rPr lang="en-US" altLang="ja-JP" sz="6000" b="0" dirty="0" smtClean="0">
                <a:solidFill>
                  <a:schemeClr val="tx1"/>
                </a:solidFill>
                <a:latin typeface="+mn-lt"/>
                <a:ea typeface="+mn-ea"/>
                <a:cs typeface="ＭＳ 明朝"/>
              </a:rPr>
              <a:t>through your</a:t>
            </a:r>
            <a:r>
              <a:rPr lang="ja-JP" altLang="en-US" sz="6000" b="0" dirty="0">
                <a:solidFill>
                  <a:schemeClr val="tx1"/>
                </a:solidFill>
                <a:latin typeface="+mn-lt"/>
                <a:ea typeface="+mn-ea"/>
                <a:cs typeface="ＭＳ 明朝"/>
              </a:rPr>
              <a:t> </a:t>
            </a:r>
            <a:r>
              <a:rPr lang="en-US" altLang="ja-JP" sz="6000" dirty="0" smtClean="0">
                <a:latin typeface="+mn-lt"/>
                <a:ea typeface="+mn-ea"/>
                <a:cs typeface="ＭＳ 明朝"/>
              </a:rPr>
              <a:t>experience</a:t>
            </a: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iroyuki.a.ito\Pictures\Agile2014\Treas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59822"/>
            <a:ext cx="7992888" cy="529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90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Purposes</a:t>
            </a:r>
            <a:endParaRPr kumimoji="1" lang="ja-JP" altLang="en-US" dirty="0">
              <a:latin typeface="+mn-lt"/>
              <a:ea typeface="+mj-ea"/>
            </a:endParaRPr>
          </a:p>
        </p:txBody>
      </p:sp>
      <p:sp>
        <p:nvSpPr>
          <p:cNvPr id="15" name="タイトル 2"/>
          <p:cNvSpPr txBox="1">
            <a:spLocks/>
          </p:cNvSpPr>
          <p:nvPr/>
        </p:nvSpPr>
        <p:spPr>
          <a:xfrm>
            <a:off x="2916496" y="1286974"/>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Efficiency</a:t>
            </a:r>
          </a:p>
        </p:txBody>
      </p:sp>
      <p:sp>
        <p:nvSpPr>
          <p:cNvPr id="16" name="タイトル 2"/>
          <p:cNvSpPr txBox="1">
            <a:spLocks/>
          </p:cNvSpPr>
          <p:nvPr/>
        </p:nvSpPr>
        <p:spPr>
          <a:xfrm>
            <a:off x="2916496" y="3087052"/>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Learning</a:t>
            </a:r>
          </a:p>
        </p:txBody>
      </p:sp>
      <p:sp>
        <p:nvSpPr>
          <p:cNvPr id="18" name="タイトル 2"/>
          <p:cNvSpPr txBox="1">
            <a:spLocks/>
          </p:cNvSpPr>
          <p:nvPr/>
        </p:nvSpPr>
        <p:spPr>
          <a:xfrm>
            <a:off x="2916496" y="4896488"/>
            <a:ext cx="612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Collaboration</a:t>
            </a:r>
          </a:p>
        </p:txBody>
      </p:sp>
      <p:pic>
        <p:nvPicPr>
          <p:cNvPr id="1026" name="Picture 2" descr="C:\Users\hiroyuki.a.ito\Pictures\Agile2014\Efficienc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3" y="1089044"/>
            <a:ext cx="2254336" cy="1475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royuki.a.ito\Pictures\Agile2014\Collabo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73" y="4689200"/>
            <a:ext cx="2244109" cy="1494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073" y="2889122"/>
            <a:ext cx="2244109" cy="14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7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028"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8445" y="4797523"/>
            <a:ext cx="1918815" cy="12779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445" y="1196010"/>
            <a:ext cx="1927559"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hiroyuki.a.ito\Pictures\Agile2014\Collabo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9830" y="1180007"/>
            <a:ext cx="1918815" cy="12779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hiroyuki.a.ito\Pictures\Agile2014\Efficienc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830" y="4797523"/>
            <a:ext cx="1927559" cy="1261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8445" y="2996088"/>
            <a:ext cx="1918815" cy="126192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hiroyuki.a.ito\Pictures\Agile2014\Lear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9961" y="4797523"/>
            <a:ext cx="1918815" cy="12619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6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barn(inVertical)">
                                      <p:cBhvr>
                                        <p:cTn id="35" dur="500"/>
                                        <p:tgtEl>
                                          <p:spTgt spid="1028"/>
                                        </p:tgtEl>
                                      </p:cBhvr>
                                    </p:animEffect>
                                  </p:childTnLst>
                                </p:cTn>
                              </p:par>
                              <p:par>
                                <p:cTn id="36" presetID="16" presetClass="entr" presetSubtype="2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par>
                                <p:cTn id="39" presetID="16" presetClass="entr" presetSubtype="21"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a:xfrm>
            <a:off x="360000" y="252000"/>
            <a:ext cx="8424000" cy="360000"/>
          </a:xfrm>
          <a:noFill/>
          <a:ln>
            <a:noFill/>
          </a:ln>
        </p:spPr>
        <p:txBody>
          <a:bodyPr>
            <a:normAutofit fontScale="90000"/>
          </a:bodyPr>
          <a:lstStyle/>
          <a:p>
            <a:r>
              <a:rPr lang="en-US" altLang="ja-JP" kern="0" dirty="0" smtClean="0">
                <a:solidFill>
                  <a:schemeClr val="accent1"/>
                </a:solidFill>
                <a:latin typeface="+mn-lt"/>
                <a:ea typeface="+mj-ea"/>
              </a:rPr>
              <a:t>Three Approaches by</a:t>
            </a:r>
            <a:endParaRPr kumimoji="1" lang="ja-JP" altLang="en-US" dirty="0">
              <a:latin typeface="+mn-lt"/>
              <a:ea typeface="+mj-ea"/>
            </a:endParaRPr>
          </a:p>
        </p:txBody>
      </p:sp>
      <p:sp>
        <p:nvSpPr>
          <p:cNvPr id="15" name="タイトル 2"/>
          <p:cNvSpPr txBox="1">
            <a:spLocks/>
          </p:cNvSpPr>
          <p:nvPr/>
        </p:nvSpPr>
        <p:spPr>
          <a:xfrm>
            <a:off x="251520" y="1286974"/>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CI/CD</a:t>
            </a:r>
          </a:p>
        </p:txBody>
      </p:sp>
      <p:sp>
        <p:nvSpPr>
          <p:cNvPr id="16" name="タイトル 2"/>
          <p:cNvSpPr txBox="1">
            <a:spLocks/>
          </p:cNvSpPr>
          <p:nvPr/>
        </p:nvSpPr>
        <p:spPr>
          <a:xfrm>
            <a:off x="251520" y="3087052"/>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TDD</a:t>
            </a:r>
          </a:p>
        </p:txBody>
      </p:sp>
      <p:sp>
        <p:nvSpPr>
          <p:cNvPr id="18" name="タイトル 2"/>
          <p:cNvSpPr txBox="1">
            <a:spLocks/>
          </p:cNvSpPr>
          <p:nvPr/>
        </p:nvSpPr>
        <p:spPr>
          <a:xfrm>
            <a:off x="251520" y="4896488"/>
            <a:ext cx="2880000" cy="108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7200" dirty="0" smtClean="0">
                <a:latin typeface="+mn-lt"/>
                <a:ea typeface="+mj-ea"/>
              </a:rPr>
              <a:t>BDD</a:t>
            </a:r>
          </a:p>
        </p:txBody>
      </p:sp>
      <p:pic>
        <p:nvPicPr>
          <p:cNvPr id="12" name="Picture 4" descr="C:\Users\hiroyuki.a.ito\Pictures\TDD\cucumb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45" y="4734318"/>
            <a:ext cx="4614267" cy="1404340"/>
          </a:xfrm>
          <a:prstGeom prst="rect">
            <a:avLst/>
          </a:prstGeom>
          <a:solidFill>
            <a:schemeClr val="bg1"/>
          </a:solidFill>
          <a:ln>
            <a:noFill/>
          </a:ln>
          <a:extLst/>
        </p:spPr>
      </p:pic>
      <p:pic>
        <p:nvPicPr>
          <p:cNvPr id="13" name="Picture 2" descr="C:\Users\hiroyuki.a.ito\Pictures\TDD\mockito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869" y="2996088"/>
            <a:ext cx="3026746"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445" y="2996088"/>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148445" y="1124804"/>
            <a:ext cx="1404340" cy="140434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0" name="グループ化 19"/>
          <p:cNvGrpSpPr/>
          <p:nvPr/>
        </p:nvGrpSpPr>
        <p:grpSpPr>
          <a:xfrm>
            <a:off x="4639869" y="1175284"/>
            <a:ext cx="4411703" cy="1303379"/>
            <a:chOff x="1167405" y="839445"/>
            <a:chExt cx="6809191" cy="2011684"/>
          </a:xfrm>
        </p:grpSpPr>
        <p:pic>
          <p:nvPicPr>
            <p:cNvPr id="24" name="Picture 2" descr="C:\Users\hiroyuki.a.ito\Pictures\TDD\TestFl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 name="直線コネクタ 24"/>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154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a:t>
            </a:r>
            <a:r>
              <a:rPr lang="en-US" altLang="ja-JP" b="1" kern="0" dirty="0">
                <a:solidFill>
                  <a:srgbClr val="FFFFFF"/>
                </a:solidFill>
                <a:latin typeface="+mn-lt"/>
                <a:ea typeface="ＭＳ Ｐゴシック" panose="020B0600070205080204" pitchFamily="50" charset="-128"/>
              </a:rPr>
              <a:t>Conditions and </a:t>
            </a:r>
            <a:r>
              <a:rPr lang="en-US" altLang="ja-JP" b="1" kern="0" dirty="0" smtClean="0">
                <a:solidFill>
                  <a:srgbClr val="FFFFFF"/>
                </a:solidFill>
                <a:latin typeface="+mn-lt"/>
                <a:ea typeface="ＭＳ Ｐゴシック" panose="020B0600070205080204" pitchFamily="50" charset="-128"/>
              </a:rPr>
              <a:t>Challenges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28020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TDD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192737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CI/CD</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367663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BDD</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45512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Results, Problems</a:t>
            </a:r>
            <a:r>
              <a:rPr lang="en-US" altLang="ja-JP" b="1" kern="0" dirty="0">
                <a:solidFill>
                  <a:srgbClr val="FFFFFF"/>
                </a:solidFill>
                <a:latin typeface="+mn-lt"/>
              </a:rPr>
              <a:t>, Possibility and Future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1" name="Text Box 17"/>
          <p:cNvSpPr txBox="1">
            <a:spLocks noChangeArrowheads="1"/>
          </p:cNvSpPr>
          <p:nvPr/>
        </p:nvSpPr>
        <p:spPr bwMode="auto">
          <a:xfrm>
            <a:off x="445331" y="542590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6</a:t>
            </a:r>
            <a:r>
              <a:rPr lang="en-US" altLang="ja-JP" b="1" kern="0" dirty="0">
                <a:solidFill>
                  <a:srgbClr val="FFFFFF"/>
                </a:solidFill>
                <a:latin typeface="+mn-lt"/>
              </a:rPr>
              <a:t>. Conclusions</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3.xml><?xml version="1.0" encoding="utf-8"?>
<ds:datastoreItem xmlns:ds="http://schemas.openxmlformats.org/officeDocument/2006/customXml" ds:itemID="{E52D75E9-7A55-4E2A-89EF-D6493A63AB07}">
  <ds:schemaRefs>
    <ds:schemaRef ds:uri="http://purl.org/dc/elements/1.1/"/>
    <ds:schemaRef ds:uri="http://purl.org/dc/dcmitype/"/>
    <ds:schemaRef ds:uri="http://www.w3.org/XML/1998/namespace"/>
    <ds:schemaRef ds:uri="http://purl.org/dc/terms/"/>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3936</TotalTime>
  <Words>2254</Words>
  <Application>Microsoft Office PowerPoint</Application>
  <PresentationFormat>画面に合わせる (4:3)</PresentationFormat>
  <Paragraphs>480</Paragraphs>
  <Slides>54</Slides>
  <Notes>47</Notes>
  <HiddenSlides>0</HiddenSlides>
  <MMClips>0</MMClips>
  <ScaleCrop>false</ScaleCrop>
  <HeadingPairs>
    <vt:vector size="4" baseType="variant">
      <vt:variant>
        <vt:lpstr>テーマ</vt:lpstr>
      </vt:variant>
      <vt:variant>
        <vt:i4>1</vt:i4>
      </vt:variant>
      <vt:variant>
        <vt:lpstr>スライド タイトル</vt:lpstr>
      </vt:variant>
      <vt:variant>
        <vt:i4>54</vt:i4>
      </vt:variant>
    </vt:vector>
  </HeadingPairs>
  <TitlesOfParts>
    <vt:vector size="55" baseType="lpstr">
      <vt:lpstr>Corporate_strictly_confidential_b</vt:lpstr>
      <vt:lpstr>PowerPoint プレゼンテーション</vt:lpstr>
      <vt:lpstr>About me</vt:lpstr>
      <vt:lpstr>It’s my 3rd time to be here!</vt:lpstr>
      <vt:lpstr>This Session’s Theme</vt:lpstr>
      <vt:lpstr>Additional Possibilities of Automation</vt:lpstr>
      <vt:lpstr>Three Purposes</vt:lpstr>
      <vt:lpstr>Three Approaches</vt:lpstr>
      <vt:lpstr>Three Approaches by</vt:lpstr>
      <vt:lpstr>Agenda</vt:lpstr>
      <vt:lpstr>PowerPoint プレゼンテーション</vt:lpstr>
      <vt:lpstr>At the end of April 2013</vt:lpstr>
      <vt:lpstr>Conditions and Challenges</vt:lpstr>
      <vt:lpstr>PowerPoint プレゼンテーション</vt:lpstr>
      <vt:lpstr>PowerPoint プレゼンテーション</vt:lpstr>
      <vt:lpstr>PowerPoint プレゼンテーション</vt:lpstr>
      <vt:lpstr>Three Approaches</vt:lpstr>
      <vt:lpstr>PowerPoint プレゼンテーション</vt:lpstr>
      <vt:lpstr>Challenges</vt:lpstr>
      <vt:lpstr>Before CI/CD</vt:lpstr>
      <vt:lpstr>The Implementation of CI/CD in our project</vt:lpstr>
      <vt:lpstr>After CI/CD</vt:lpstr>
      <vt:lpstr>PowerPoint プレゼンテーション</vt:lpstr>
      <vt:lpstr>Challenges</vt:lpstr>
      <vt:lpstr>Before TDD</vt:lpstr>
      <vt:lpstr>Nuun of Android JUnit</vt:lpstr>
      <vt:lpstr>PowerPoint プレゼンテーション</vt:lpstr>
      <vt:lpstr>After TDD</vt:lpstr>
      <vt:lpstr>数値計測による現状把握</vt:lpstr>
      <vt:lpstr>数値計測による施策の検証　（１月後）</vt:lpstr>
      <vt:lpstr>PowerPoint プレゼンテーション</vt:lpstr>
      <vt:lpstr>Challenges</vt:lpstr>
      <vt:lpstr>So many nuuns!</vt:lpstr>
      <vt:lpstr>Calabash-android : Our answer</vt:lpstr>
      <vt:lpstr>e.g.) Genymotion</vt:lpstr>
      <vt:lpstr>Example of BDD test scenario with Calabash-Android</vt:lpstr>
      <vt:lpstr>数値計測による現状把握</vt:lpstr>
      <vt:lpstr>数値計測による施策の検証　（１月後）</vt:lpstr>
      <vt:lpstr>PowerPoint プレゼンテーション</vt:lpstr>
      <vt:lpstr>Results</vt:lpstr>
      <vt:lpstr>Example of Collaborative Culture</vt:lpstr>
      <vt:lpstr>[Problem] Changing Scope</vt:lpstr>
      <vt:lpstr>[Problem] Changing Scope</vt:lpstr>
      <vt:lpstr>Asked for one Executive</vt:lpstr>
      <vt:lpstr>[Possibility] Enhance by Numerical Measurement</vt:lpstr>
      <vt:lpstr>[Future] As a measure for total optimization</vt:lpstr>
      <vt:lpstr>PowerPoint プレゼンテーション</vt:lpstr>
      <vt:lpstr>PowerPoint プレゼンテーション</vt:lpstr>
      <vt:lpstr>Three Purposes</vt:lpstr>
      <vt:lpstr>Three Approaches</vt:lpstr>
      <vt:lpstr>Three Approaches by</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4421</cp:revision>
  <cp:lastPrinted>2012-11-01T00:53:12Z</cp:lastPrinted>
  <dcterms:created xsi:type="dcterms:W3CDTF">2013-01-29T01:30:29Z</dcterms:created>
  <dcterms:modified xsi:type="dcterms:W3CDTF">2014-07-08T07:50:35Z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