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498" r:id="rId5"/>
    <p:sldId id="475" r:id="rId6"/>
    <p:sldId id="715" r:id="rId7"/>
    <p:sldId id="717" r:id="rId8"/>
    <p:sldId id="716" r:id="rId9"/>
    <p:sldId id="713" r:id="rId10"/>
    <p:sldId id="718" r:id="rId11"/>
    <p:sldId id="720" r:id="rId12"/>
    <p:sldId id="480" r:id="rId13"/>
    <p:sldId id="705" r:id="rId14"/>
    <p:sldId id="726" r:id="rId15"/>
    <p:sldId id="725" r:id="rId16"/>
    <p:sldId id="701" r:id="rId17"/>
    <p:sldId id="702" r:id="rId18"/>
    <p:sldId id="703" r:id="rId19"/>
    <p:sldId id="724" r:id="rId20"/>
    <p:sldId id="706" r:id="rId21"/>
    <p:sldId id="721" r:id="rId22"/>
    <p:sldId id="711" r:id="rId23"/>
    <p:sldId id="728" r:id="rId24"/>
    <p:sldId id="729" r:id="rId25"/>
    <p:sldId id="707" r:id="rId26"/>
    <p:sldId id="722" r:id="rId27"/>
    <p:sldId id="690" r:id="rId28"/>
    <p:sldId id="691" r:id="rId29"/>
    <p:sldId id="692" r:id="rId30"/>
    <p:sldId id="732" r:id="rId31"/>
    <p:sldId id="733" r:id="rId32"/>
    <p:sldId id="708" r:id="rId33"/>
    <p:sldId id="723" r:id="rId34"/>
    <p:sldId id="727" r:id="rId35"/>
    <p:sldId id="693" r:id="rId36"/>
    <p:sldId id="632" r:id="rId37"/>
    <p:sldId id="730" r:id="rId38"/>
    <p:sldId id="731" r:id="rId39"/>
    <p:sldId id="709" r:id="rId40"/>
    <p:sldId id="656" r:id="rId41"/>
    <p:sldId id="588" r:id="rId42"/>
    <p:sldId id="710" r:id="rId43"/>
    <p:sldId id="734" r:id="rId44"/>
    <p:sldId id="735" r:id="rId45"/>
    <p:sldId id="736" r:id="rId46"/>
    <p:sldId id="510" r:id="rId47"/>
    <p:sldId id="555" r:id="rId48"/>
    <p:sldId id="552" r:id="rId49"/>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 id="2" name="Hiroyuki Ito (The Hiro)" initials="TheHiro"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autoAdjust="0"/>
    <p:restoredTop sz="74457" autoAdjust="0"/>
  </p:normalViewPr>
  <p:slideViewPr>
    <p:cSldViewPr showGuides="1">
      <p:cViewPr>
        <p:scale>
          <a:sx n="66" d="100"/>
          <a:sy n="66" d="100"/>
        </p:scale>
        <p:origin x="-1758" y="-156"/>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2014/7/4</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a:t>
            </a:r>
          </a:p>
          <a:p>
            <a:r>
              <a:rPr kumimoji="1" lang="en-US" altLang="ja-JP" dirty="0" smtClean="0"/>
              <a:t>My name</a:t>
            </a:r>
            <a:r>
              <a:rPr kumimoji="1" lang="en-US" altLang="ja-JP" baseline="0" dirty="0" smtClean="0"/>
              <a:t> is Hiroyuki Ito.</a:t>
            </a:r>
            <a:r>
              <a:rPr kumimoji="1" lang="en-US" altLang="ja-JP" dirty="0" smtClean="0"/>
              <a:t/>
            </a:r>
            <a:br>
              <a:rPr kumimoji="1" lang="en-US" altLang="ja-JP" dirty="0" smtClean="0"/>
            </a:br>
            <a:r>
              <a:rPr kumimoji="1" lang="en-US" altLang="ja-JP" dirty="0" smtClean="0"/>
              <a:t>In this session,</a:t>
            </a:r>
            <a:r>
              <a:rPr kumimoji="1" lang="en-US" altLang="ja-JP" baseline="0" dirty="0" smtClean="0"/>
              <a:t> I’d like to share about Technology-Driven Development.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At first, I will talk about the conditions and the challenges of my project.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12</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そこで、仮説が正しいかどうか、問題があると思われる箇所の数値を実際に計測してみることにしました。</a:t>
            </a:r>
            <a:endParaRPr kumimoji="1" lang="en-US" altLang="ja-JP" dirty="0" smtClean="0"/>
          </a:p>
          <a:p>
            <a:r>
              <a:rPr kumimoji="1" lang="ja-JP" altLang="en-US" dirty="0" smtClean="0"/>
              <a:t>で、計測してみたところ</a:t>
            </a:r>
            <a:r>
              <a:rPr kumimoji="1" lang="en-US" altLang="ja-JP" dirty="0" smtClean="0"/>
              <a:t>…</a:t>
            </a:r>
          </a:p>
          <a:p>
            <a:r>
              <a:rPr kumimoji="1" lang="ja-JP" altLang="en-US" dirty="0" smtClean="0"/>
              <a:t>「少なくとも」週に１３．５時間は、これらの作業にかかっていることが分かりました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「少なくとも」と敢えて申しましたのは、作業ミスなどがあった場合にはそれ以上の時間がかかるためです</a:t>
            </a:r>
            <a:r>
              <a:rPr kumimoji="1" lang="en-US" altLang="ja-JP" dirty="0" smtClean="0"/>
              <a:t>…</a:t>
            </a:r>
          </a:p>
          <a:p>
            <a:endParaRPr kumimoji="1" lang="en-US" altLang="ja-JP" dirty="0" smtClean="0"/>
          </a:p>
          <a:p>
            <a:r>
              <a:rPr kumimoji="1" lang="ja-JP" altLang="en-US" dirty="0" smtClean="0"/>
              <a:t>これらの数値は、１人が全ての作業を行なう前提で算出したものです。</a:t>
            </a:r>
            <a:endParaRPr kumimoji="1" lang="en-US" altLang="ja-JP" dirty="0" smtClean="0"/>
          </a:p>
          <a:p>
            <a:r>
              <a:rPr kumimoji="1" lang="ja-JP" altLang="en-US" dirty="0" smtClean="0"/>
              <a:t>また、プログラミングや単体テストといった開発作業、またビジネスアナリストらの意見交換といった時間は、ここには含めておりません。</a:t>
            </a:r>
            <a:endParaRPr kumimoji="1" lang="en-US" altLang="ja-JP" dirty="0" smtClean="0"/>
          </a:p>
          <a:p>
            <a:r>
              <a:rPr kumimoji="1" lang="ja-JP" altLang="en-US" dirty="0" smtClean="0"/>
              <a:t>週４０時間労働という前提で考えると、実に３分の１以上これらの作業に時間を取られているということが分かりました。</a:t>
            </a:r>
            <a:endParaRPr kumimoji="1" lang="en-US" altLang="ja-JP" dirty="0" smtClean="0"/>
          </a:p>
          <a:p>
            <a:r>
              <a:rPr kumimoji="1" lang="ja-JP" altLang="en-US" dirty="0" smtClean="0"/>
              <a:t>これは、非常に大きな作業負荷です。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この自動化の施策の結果を計測してみたところ</a:t>
            </a:r>
            <a:r>
              <a:rPr kumimoji="1" lang="en-US" altLang="ja-JP" dirty="0" smtClean="0"/>
              <a:t>…</a:t>
            </a:r>
          </a:p>
          <a:p>
            <a:r>
              <a:rPr kumimoji="1" lang="ja-JP" altLang="en-US" dirty="0" smtClean="0"/>
              <a:t>週１５分程度にまで作業時間を減らせたことが分かりました</a:t>
            </a:r>
            <a:r>
              <a:rPr kumimoji="1" lang="en-US" altLang="ja-JP" dirty="0" smtClean="0"/>
              <a:t>…</a:t>
            </a:r>
          </a:p>
          <a:p>
            <a:r>
              <a:rPr kumimoji="1" lang="ja-JP" altLang="en-US" dirty="0" smtClean="0"/>
              <a:t>一連の作業を自動化したため、例えばインストール対象の人数や端末が増えても、実行時間はほぼこの値を保つことができました。</a:t>
            </a:r>
            <a:endParaRPr kumimoji="1" lang="en-US" altLang="ja-JP" dirty="0" smtClean="0"/>
          </a:p>
          <a:p>
            <a:endParaRPr kumimoji="1" lang="en-US" altLang="ja-JP" dirty="0" smtClean="0"/>
          </a:p>
          <a:p>
            <a:r>
              <a:rPr kumimoji="1" lang="ja-JP" altLang="en-US" dirty="0" smtClean="0"/>
              <a:t>このことから、先の仮説は正しかったことが検証できたと言えます。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About me.</a:t>
            </a:r>
          </a:p>
          <a:p>
            <a:r>
              <a:rPr kumimoji="1" lang="en-US" altLang="ja-JP" dirty="0" smtClean="0"/>
              <a:t>I’m</a:t>
            </a:r>
            <a:r>
              <a:rPr kumimoji="1" lang="en-US" altLang="ja-JP" baseline="0" dirty="0" smtClean="0"/>
              <a:t> from Rakuten, in Japan.</a:t>
            </a:r>
          </a:p>
          <a:p>
            <a:r>
              <a:rPr kumimoji="1" lang="en-US" altLang="ja-JP" baseline="0" dirty="0" smtClean="0"/>
              <a:t>Please call me “The Hiro”.</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そこで、現状を把握するために数値計測をしてみました。</a:t>
            </a:r>
            <a:endParaRPr kumimoji="1" lang="en-US" altLang="ja-JP" dirty="0" smtClean="0"/>
          </a:p>
          <a:p>
            <a:r>
              <a:rPr kumimoji="1" lang="ja-JP" altLang="en-US" dirty="0" smtClean="0"/>
              <a:t>そこで分かったのが</a:t>
            </a:r>
            <a:r>
              <a:rPr kumimoji="1" lang="en-US" altLang="ja-JP" dirty="0" smtClean="0"/>
              <a:t>…</a:t>
            </a:r>
          </a:p>
          <a:p>
            <a:endParaRPr kumimoji="1" lang="en-US" altLang="ja-JP" dirty="0" smtClean="0"/>
          </a:p>
          <a:p>
            <a:r>
              <a:rPr kumimoji="1" lang="ja-JP" altLang="en-US" dirty="0" smtClean="0"/>
              <a:t>まず、１回のスプリントが</a:t>
            </a:r>
            <a:r>
              <a:rPr lang="ja-JP" altLang="en-US" sz="1200" b="0" dirty="0" smtClean="0">
                <a:solidFill>
                  <a:schemeClr val="tx1"/>
                </a:solidFill>
              </a:rPr>
              <a:t>完了したところで、どの程度計画していたタスクが完了したのかを確認してみたところ、わずか２５％に過ぎませんでした。</a:t>
            </a:r>
            <a:endParaRPr lang="en-US" altLang="ja-JP"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rPr>
              <a:t>また、一日の作業時間を確認してみたところ、プロジェクト外の緊急対応に費やしていた時間が、実に５割にも上ることが分かりました。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27</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r>
              <a:rPr kumimoji="1" lang="ja-JP" altLang="en-US" dirty="0" smtClean="0"/>
              <a:t>まず、タスクの完了率は倍増しました。つまり、割り込み作業の防止にはある程度の効果があったと言えます。</a:t>
            </a:r>
            <a:endParaRPr kumimoji="1" lang="en-US" altLang="ja-JP" dirty="0" smtClean="0"/>
          </a:p>
          <a:p>
            <a:r>
              <a:rPr kumimoji="1" lang="ja-JP" altLang="en-US" dirty="0" smtClean="0"/>
              <a:t>次に割り込み率も、完全になくすことは出来なかったものの、確実に減らすことができました。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33</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そこで、例によって現状を把握するために数値計測をしてみました。</a:t>
            </a:r>
            <a:endParaRPr kumimoji="1" lang="en-US" altLang="ja-JP" dirty="0" smtClean="0"/>
          </a:p>
          <a:p>
            <a:r>
              <a:rPr kumimoji="1" lang="ja-JP" altLang="en-US" dirty="0" smtClean="0"/>
              <a:t>すると</a:t>
            </a:r>
            <a:r>
              <a:rPr kumimoji="1" lang="en-US" altLang="ja-JP" dirty="0" smtClean="0"/>
              <a:t>…</a:t>
            </a:r>
          </a:p>
          <a:p>
            <a:endParaRPr kumimoji="1" lang="en-US" altLang="ja-JP" dirty="0" smtClean="0"/>
          </a:p>
          <a:p>
            <a:r>
              <a:rPr kumimoji="1" lang="ja-JP" altLang="en-US" dirty="0" smtClean="0"/>
              <a:t>まず、バグの報告件数が、他機能と比較して３倍にも上りました。</a:t>
            </a:r>
            <a:endParaRPr kumimoji="1" lang="en-US" altLang="ja-JP" dirty="0" smtClean="0"/>
          </a:p>
          <a:p>
            <a:r>
              <a:rPr lang="ja-JP" altLang="en-US" sz="1200" b="0" dirty="0" smtClean="0">
                <a:solidFill>
                  <a:schemeClr val="tx1"/>
                </a:solidFill>
                <a:latin typeface="+mn-lt"/>
              </a:rPr>
              <a:t>　これまでは、単体テストレベルで自動回帰テストを行なっていたのですが、特にこの機能は複雑で難易度が高かったため、単体テストでは一連のバグを検知できないことが分かりました。</a:t>
            </a:r>
            <a:endParaRPr kumimoji="1" lang="en-US" altLang="ja-JP" dirty="0" smtClean="0"/>
          </a:p>
          <a:p>
            <a:r>
              <a:rPr lang="ja-JP" altLang="en-US" sz="1200" b="0" dirty="0" smtClean="0">
                <a:solidFill>
                  <a:schemeClr val="tx1"/>
                </a:solidFill>
              </a:rPr>
              <a:t>次に、この機能だけ、他機能と比較しても</a:t>
            </a:r>
            <a:r>
              <a:rPr lang="ja-JP" altLang="en-US" b="0" dirty="0" smtClean="0">
                <a:solidFill>
                  <a:schemeClr val="tx1"/>
                </a:solidFill>
                <a:latin typeface="+mn-lt"/>
              </a:rPr>
              <a:t>機能追加／修正の頻度</a:t>
            </a:r>
            <a:r>
              <a:rPr lang="ja-JP" altLang="en-US" sz="1200" b="0" dirty="0" smtClean="0">
                <a:solidFill>
                  <a:schemeClr val="tx1"/>
                </a:solidFill>
              </a:rPr>
              <a:t>が高いことも分かりました。</a:t>
            </a:r>
            <a:endParaRPr lang="en-US" altLang="ja-JP" sz="1200" b="0" dirty="0" smtClean="0">
              <a:solidFill>
                <a:schemeClr val="tx1"/>
              </a:solidFill>
            </a:endParaRPr>
          </a:p>
          <a:p>
            <a:r>
              <a:rPr lang="ja-JP" altLang="en-US" sz="1200" b="0" dirty="0" smtClean="0">
                <a:solidFill>
                  <a:schemeClr val="tx1"/>
                </a:solidFill>
              </a:rPr>
              <a:t>　このプロダクトは、最初から全ての要件が明確ではなかったため、作りながら少しずつ要件を決めていったのですが、この機能は特に複雑なものだったため、変更の影響が甚大でした。</a:t>
            </a:r>
            <a:endParaRPr lang="en-US" altLang="ja-JP" sz="1200" b="0" dirty="0" smtClean="0">
              <a:solidFill>
                <a:schemeClr val="tx1"/>
              </a:solidFill>
            </a:endParaRPr>
          </a:p>
          <a:p>
            <a:r>
              <a:rPr lang="ja-JP" altLang="en-US" sz="1200" b="0" dirty="0" smtClean="0">
                <a:solidFill>
                  <a:schemeClr val="tx1"/>
                </a:solidFill>
              </a:rPr>
              <a:t>そして、「デグレード」（他機能へのバグの波及や、以前修正したバグの再発）が、</a:t>
            </a:r>
            <a:r>
              <a:rPr kumimoji="1" lang="ja-JP" altLang="en-US" dirty="0" smtClean="0"/>
              <a:t>他の機能と比較して５倍もあることが分かりました。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例によって、これらの施策の効果を１月後に計測してみたところ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endParaRPr kumimoji="1" lang="en-US" altLang="ja-JP" dirty="0" smtClean="0"/>
          </a:p>
          <a:p>
            <a:r>
              <a:rPr kumimoji="1" lang="ja-JP" altLang="en-US" dirty="0" smtClean="0"/>
              <a:t>まず、バグの報告件数が、他の機能と同程度になりました。</a:t>
            </a:r>
            <a:endParaRPr kumimoji="1" lang="en-US" altLang="ja-JP" dirty="0" smtClean="0"/>
          </a:p>
          <a:p>
            <a:r>
              <a:rPr kumimoji="1" lang="ja-JP" altLang="en-US" dirty="0" smtClean="0"/>
              <a:t>　これは、</a:t>
            </a:r>
            <a:r>
              <a:rPr kumimoji="1" lang="en-US" altLang="ja-JP" dirty="0" smtClean="0"/>
              <a:t>ATDD </a:t>
            </a:r>
            <a:r>
              <a:rPr kumimoji="1" lang="ja-JP" altLang="en-US" dirty="0" smtClean="0"/>
              <a:t>による自動回帰テストを整備した成果であると考えています。</a:t>
            </a:r>
            <a:endParaRPr kumimoji="1" lang="en-US" altLang="ja-JP" dirty="0" smtClean="0"/>
          </a:p>
          <a:p>
            <a:r>
              <a:rPr lang="ja-JP" altLang="en-US" sz="1200" b="0" dirty="0" smtClean="0">
                <a:solidFill>
                  <a:schemeClr val="tx1"/>
                </a:solidFill>
              </a:rPr>
              <a:t>次に、</a:t>
            </a:r>
            <a:r>
              <a:rPr lang="ja-JP" altLang="en-US" b="0" dirty="0" smtClean="0">
                <a:solidFill>
                  <a:schemeClr val="tx1"/>
                </a:solidFill>
                <a:latin typeface="+mn-lt"/>
              </a:rPr>
              <a:t>機能追加／修正の頻度</a:t>
            </a:r>
            <a:r>
              <a:rPr lang="ja-JP" altLang="en-US" sz="1200" b="0" dirty="0" smtClean="0">
                <a:solidFill>
                  <a:schemeClr val="tx1"/>
                </a:solidFill>
              </a:rPr>
              <a:t>が、５倍から１．５倍に一気に減りました。</a:t>
            </a:r>
            <a:endParaRPr lang="en-US" altLang="ja-JP" sz="1200" b="0" dirty="0" smtClean="0">
              <a:solidFill>
                <a:schemeClr val="tx1"/>
              </a:solidFill>
            </a:endParaRPr>
          </a:p>
          <a:p>
            <a:r>
              <a:rPr lang="ja-JP" altLang="en-US" sz="1200" b="0" dirty="0" smtClean="0">
                <a:solidFill>
                  <a:schemeClr val="tx1"/>
                </a:solidFill>
              </a:rPr>
              <a:t>　この数値を見ると、変更要望に歯止めをかけたことに成果があったことが分かります。</a:t>
            </a:r>
            <a:endParaRPr lang="en-US" altLang="ja-JP" sz="1200" b="0" dirty="0" smtClean="0">
              <a:solidFill>
                <a:schemeClr val="tx1"/>
              </a:solidFill>
            </a:endParaRPr>
          </a:p>
          <a:p>
            <a:r>
              <a:rPr lang="ja-JP" altLang="en-US" sz="1200" b="0" dirty="0" smtClean="0">
                <a:solidFill>
                  <a:schemeClr val="tx1"/>
                </a:solidFill>
              </a:rPr>
              <a:t>そして、デグレードの頻度も、５倍から２倍に減りました。</a:t>
            </a:r>
            <a:endParaRPr lang="en-US" altLang="ja-JP" sz="1200" b="0" dirty="0" smtClean="0">
              <a:solidFill>
                <a:schemeClr val="tx1"/>
              </a:solidFill>
            </a:endParaRPr>
          </a:p>
          <a:p>
            <a:r>
              <a:rPr lang="ja-JP" altLang="en-US" sz="1200" b="0" dirty="0" smtClean="0">
                <a:solidFill>
                  <a:schemeClr val="tx1"/>
                </a:solidFill>
              </a:rPr>
              <a:t>　デグレード自体は撲滅できていないものの、デグレードを検知して対応し終わるまでの時間を計測してみたところ、対応前の１／５程度にまで減っていることも分かりました。</a:t>
            </a:r>
            <a:endParaRPr lang="en-US" altLang="ja-JP" sz="1200" b="0" dirty="0" smtClean="0">
              <a:solidFill>
                <a:schemeClr val="tx1"/>
              </a:solidFill>
            </a:endParaRPr>
          </a:p>
          <a:p>
            <a:r>
              <a:rPr lang="ja-JP" altLang="en-US" sz="1200" b="0" dirty="0" smtClean="0">
                <a:solidFill>
                  <a:schemeClr val="tx1"/>
                </a:solidFill>
              </a:rPr>
              <a:t>　つまり、デグレード自体の影響度が以前よりもはるかに減ったと言えると思います。</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talk about the problems, possibilities, and the future of Technology-Driven Development.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37</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time, I’m here as a speaker</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38</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At last, conclusion of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40</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the tool’s aspect.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42</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43</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44</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45</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Of</a:t>
            </a:r>
            <a:r>
              <a:rPr kumimoji="1" lang="en-US" altLang="ja-JP" baseline="0" dirty="0" smtClean="0"/>
              <a:t> course, this name is derived from “Test-Driven Development”.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New possibility</a:t>
            </a:r>
            <a:r>
              <a:rPr kumimoji="1" lang="en-US" altLang="ja-JP" baseline="0" dirty="0" smtClean="0"/>
              <a:t> of Automation.</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the tool’s aspect.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Here is this session’s agenda.</a:t>
            </a:r>
          </a:p>
          <a:p>
            <a:r>
              <a:rPr kumimoji="1" lang="en-US" altLang="ja-JP" baseline="0" dirty="0" smtClean="0"/>
              <a:t>At first, I will talk about the conditions and the challenges of my project.</a:t>
            </a:r>
          </a:p>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akuten.co.j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witter.com/hageyahhoo" TargetMode="External"/><Relationship Id="rId5" Type="http://schemas.openxmlformats.org/officeDocument/2006/relationships/image" Target="../media/image4.jpe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en-US" altLang="ja-JP" sz="4800" b="1" dirty="0" smtClean="0">
                <a:solidFill>
                  <a:srgbClr val="C00000"/>
                </a:solidFill>
                <a:latin typeface="+mj-ea"/>
                <a:ea typeface="+mj-ea"/>
                <a:cs typeface="Arial" pitchFamily="34" charset="0"/>
              </a:rPr>
              <a:t>Technology-Driven Development:</a:t>
            </a:r>
          </a:p>
          <a:p>
            <a:r>
              <a:rPr lang="en-US" altLang="ja-JP" sz="4800" b="1" dirty="0" smtClean="0">
                <a:solidFill>
                  <a:srgbClr val="C00000"/>
                </a:solidFill>
                <a:latin typeface="+mj-ea"/>
                <a:ea typeface="+mj-ea"/>
                <a:cs typeface="Arial" pitchFamily="34" charset="0"/>
              </a:rPr>
              <a:t>Using </a:t>
            </a:r>
            <a:r>
              <a:rPr lang="en-US" altLang="ja-JP" sz="4800" b="1" dirty="0">
                <a:solidFill>
                  <a:srgbClr val="C00000"/>
                </a:solidFill>
                <a:latin typeface="+mj-ea"/>
                <a:ea typeface="+mj-ea"/>
                <a:cs typeface="Arial" pitchFamily="34" charset="0"/>
              </a:rPr>
              <a:t>Automation </a:t>
            </a:r>
            <a:r>
              <a:rPr lang="en-US" altLang="ja-JP" sz="4800" b="1" dirty="0" smtClean="0">
                <a:solidFill>
                  <a:srgbClr val="C00000"/>
                </a:solidFill>
                <a:latin typeface="+mj-ea"/>
                <a:ea typeface="+mj-ea"/>
                <a:cs typeface="Arial" pitchFamily="34" charset="0"/>
              </a:rPr>
              <a:t>and</a:t>
            </a:r>
          </a:p>
          <a:p>
            <a:r>
              <a:rPr lang="en-US" altLang="ja-JP" sz="4800" b="1" dirty="0" smtClean="0">
                <a:solidFill>
                  <a:srgbClr val="C00000"/>
                </a:solidFill>
                <a:latin typeface="+mj-ea"/>
                <a:ea typeface="+mj-ea"/>
                <a:cs typeface="Arial" pitchFamily="34" charset="0"/>
              </a:rPr>
              <a:t>Development Techniques</a:t>
            </a:r>
          </a:p>
          <a:p>
            <a:r>
              <a:rPr lang="en-US" altLang="ja-JP" sz="4800" b="1" dirty="0" smtClean="0">
                <a:solidFill>
                  <a:srgbClr val="C00000"/>
                </a:solidFill>
                <a:latin typeface="+mj-ea"/>
                <a:ea typeface="+mj-ea"/>
                <a:cs typeface="Arial" pitchFamily="34" charset="0"/>
              </a:rPr>
              <a:t>to </a:t>
            </a:r>
            <a:r>
              <a:rPr lang="en-US" altLang="ja-JP" sz="4800" b="1" dirty="0">
                <a:solidFill>
                  <a:srgbClr val="C00000"/>
                </a:solidFill>
                <a:latin typeface="+mj-ea"/>
                <a:ea typeface="+mj-ea"/>
                <a:cs typeface="Arial" pitchFamily="34" charset="0"/>
              </a:rPr>
              <a:t>Grow an Agile </a:t>
            </a:r>
            <a:r>
              <a:rPr lang="en-US" altLang="ja-JP" sz="4800" b="1" dirty="0" smtClean="0">
                <a:solidFill>
                  <a:srgbClr val="C00000"/>
                </a:solidFill>
                <a:latin typeface="+mj-ea"/>
                <a:ea typeface="+mj-ea"/>
                <a:cs typeface="Arial" pitchFamily="34" charset="0"/>
              </a:rPr>
              <a:t>Culture</a:t>
            </a:r>
            <a:endParaRPr lang="en-US" altLang="ja-JP" sz="60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hlinkClick r:id="rId3"/>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Problems,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178167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At the end of April 2013</a:t>
            </a:r>
            <a:endParaRPr kumimoji="1" lang="ja-JP" altLang="en-US" dirty="0">
              <a:latin typeface="+mn-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endParaRPr lang="en-US" altLang="ja-JP" sz="2400" dirty="0" smtClean="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左矢印 58"/>
          <p:cNvSpPr/>
          <p:nvPr/>
        </p:nvSpPr>
        <p:spPr bwMode="auto">
          <a:xfrm rot="12600000">
            <a:off x="7060428" y="3288006"/>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68" name="テキスト ボックス 67"/>
          <p:cNvSpPr txBox="1"/>
          <p:nvPr/>
        </p:nvSpPr>
        <p:spPr>
          <a:xfrm>
            <a:off x="7082540" y="2563296"/>
            <a:ext cx="1803364" cy="608591"/>
          </a:xfrm>
          <a:prstGeom prst="rect">
            <a:avLst/>
          </a:prstGeom>
          <a:noFill/>
        </p:spPr>
        <p:txBody>
          <a:bodyPr wrap="square" rtlCol="0" anchor="ctr" anchorCtr="0">
            <a:noAutofit/>
          </a:bodyPr>
          <a:lstStyle/>
          <a:p>
            <a:pPr algn="ctr"/>
            <a:r>
              <a:rPr kumimoji="1" lang="en-US" altLang="ja-JP" sz="2400" dirty="0" smtClean="0"/>
              <a:t>Support us!</a:t>
            </a:r>
            <a:endParaRPr kumimoji="1" lang="ja-JP" altLang="en-US" sz="2400" dirty="0"/>
          </a:p>
        </p:txBody>
      </p:sp>
    </p:spTree>
    <p:extLst>
      <p:ext uri="{BB962C8B-B14F-4D97-AF65-F5344CB8AC3E}">
        <p14:creationId xmlns:p14="http://schemas.microsoft.com/office/powerpoint/2010/main" val="1198715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solidFill>
            <a:schemeClr val="accent2"/>
          </a:solid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1" name="タイトル 2"/>
          <p:cNvSpPr txBox="1">
            <a:spLocks/>
          </p:cNvSpPr>
          <p:nvPr/>
        </p:nvSpPr>
        <p:spPr>
          <a:xfrm>
            <a:off x="179512" y="1192412"/>
            <a:ext cx="8784976" cy="1080000"/>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000" b="0" kern="0" dirty="0">
                <a:solidFill>
                  <a:srgbClr val="000000"/>
                </a:solidFill>
                <a:latin typeface="+mn-lt"/>
                <a:ea typeface="+mn-ea"/>
                <a:cs typeface="ＭＳ 明朝"/>
              </a:rPr>
              <a:t>None of the team members had any experience with </a:t>
            </a:r>
            <a:r>
              <a:rPr kumimoji="0" lang="en-US" altLang="ja-JP" sz="4000" b="0" kern="0" dirty="0" smtClean="0">
                <a:solidFill>
                  <a:srgbClr val="000000"/>
                </a:solidFill>
                <a:latin typeface="+mn-lt"/>
                <a:ea typeface="+mn-ea"/>
                <a:cs typeface="ＭＳ 明朝"/>
              </a:rPr>
              <a:t>agile</a:t>
            </a:r>
            <a:endParaRPr kumimoji="0" lang="en-US" altLang="ja-JP" sz="4000" b="0" kern="0" dirty="0">
              <a:solidFill>
                <a:srgbClr val="000000"/>
              </a:solidFill>
              <a:latin typeface="+mn-lt"/>
              <a:ea typeface="+mn-ea"/>
              <a:cs typeface="ＭＳ 明朝"/>
            </a:endParaRPr>
          </a:p>
        </p:txBody>
      </p:sp>
      <p:sp>
        <p:nvSpPr>
          <p:cNvPr id="4" name="タイトル 2"/>
          <p:cNvSpPr txBox="1">
            <a:spLocks/>
          </p:cNvSpPr>
          <p:nvPr/>
        </p:nvSpPr>
        <p:spPr>
          <a:xfrm>
            <a:off x="179512" y="2742754"/>
            <a:ext cx="8784976" cy="1080000"/>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000" b="0" kern="0" dirty="0" smtClean="0">
                <a:solidFill>
                  <a:srgbClr val="000000"/>
                </a:solidFill>
                <a:latin typeface="+mn-lt"/>
                <a:ea typeface="+mn-ea"/>
                <a:cs typeface="ＭＳ 明朝"/>
              </a:rPr>
              <a:t>There </a:t>
            </a:r>
            <a:r>
              <a:rPr kumimoji="0" lang="en-US" altLang="ja-JP" sz="4000" b="0" kern="0" dirty="0">
                <a:solidFill>
                  <a:srgbClr val="000000"/>
                </a:solidFill>
                <a:latin typeface="+mn-lt"/>
                <a:ea typeface="+mn-ea"/>
                <a:cs typeface="ＭＳ 明朝"/>
              </a:rPr>
              <a:t>had been many manual </a:t>
            </a:r>
            <a:r>
              <a:rPr kumimoji="0" lang="en-US" altLang="ja-JP" sz="4000" b="0" kern="0" dirty="0" smtClean="0">
                <a:solidFill>
                  <a:srgbClr val="000000"/>
                </a:solidFill>
                <a:latin typeface="+mn-lt"/>
                <a:ea typeface="+mn-ea"/>
                <a:cs typeface="ＭＳ 明朝"/>
              </a:rPr>
              <a:t>operations</a:t>
            </a:r>
          </a:p>
        </p:txBody>
      </p:sp>
      <p:sp>
        <p:nvSpPr>
          <p:cNvPr id="5" name="タイトル 2"/>
          <p:cNvSpPr txBox="1">
            <a:spLocks/>
          </p:cNvSpPr>
          <p:nvPr/>
        </p:nvSpPr>
        <p:spPr>
          <a:xfrm>
            <a:off x="179512" y="4133985"/>
            <a:ext cx="8784976" cy="1080000"/>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000" b="0" kern="0" dirty="0">
                <a:solidFill>
                  <a:srgbClr val="000000"/>
                </a:solidFill>
                <a:latin typeface="+mn-lt"/>
                <a:ea typeface="+mn-ea"/>
                <a:cs typeface="ＭＳ 明朝"/>
              </a:rPr>
              <a:t>Most of the team members were young and immature.</a:t>
            </a:r>
            <a:endParaRPr kumimoji="0" lang="en-US" altLang="ja-JP" sz="4000" b="0" kern="0" dirty="0" smtClean="0">
              <a:solidFill>
                <a:srgbClr val="000000"/>
              </a:solidFill>
              <a:latin typeface="+mn-lt"/>
              <a:ea typeface="+mn-ea"/>
              <a:cs typeface="ＭＳ 明朝"/>
            </a:endParaRPr>
          </a:p>
        </p:txBody>
      </p:sp>
    </p:spTree>
    <p:extLst>
      <p:ext uri="{BB962C8B-B14F-4D97-AF65-F5344CB8AC3E}">
        <p14:creationId xmlns:p14="http://schemas.microsoft.com/office/powerpoint/2010/main" val="2171339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9600" b="0" dirty="0" smtClean="0">
                <a:solidFill>
                  <a:schemeClr val="tx1"/>
                </a:solidFill>
                <a:latin typeface="+mn-lt"/>
                <a:ea typeface="+mn-ea"/>
                <a:cs typeface="ＭＳ 明朝"/>
              </a:rPr>
              <a:t>What do you think???</a:t>
            </a: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512" y="1192412"/>
            <a:ext cx="8784976" cy="724420"/>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lt"/>
                <a:ea typeface="+mn-ea"/>
                <a:cs typeface="ＭＳ 明朝"/>
              </a:rPr>
              <a:t>So much excited!</a:t>
            </a:r>
          </a:p>
        </p:txBody>
      </p:sp>
      <p:pic>
        <p:nvPicPr>
          <p:cNvPr id="1026" name="Picture 2" descr="C:\Users\hiroyuki.a.ito\Pictures\Agile2014\滾る.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060848"/>
            <a:ext cx="3336371" cy="5004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どこに</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手を加えても</a:t>
            </a:r>
          </a:p>
          <a:p>
            <a:r>
              <a:rPr lang="ja-JP" altLang="en-US" sz="9600" b="0" dirty="0" smtClean="0">
                <a:solidFill>
                  <a:srgbClr val="BF0000"/>
                </a:solidFill>
                <a:latin typeface="+mn-ea"/>
                <a:ea typeface="+mn-ea"/>
                <a:cs typeface="ＭＳ 明朝"/>
              </a:rPr>
              <a:t>成果</a:t>
            </a:r>
            <a:r>
              <a:rPr lang="ja-JP" altLang="en-US" sz="9600" b="0" dirty="0" smtClean="0">
                <a:solidFill>
                  <a:srgbClr val="000000"/>
                </a:solidFill>
                <a:latin typeface="+mn-ea"/>
                <a:ea typeface="+mn-ea"/>
                <a:cs typeface="ＭＳ 明朝"/>
              </a:rPr>
              <a:t>が出るから</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64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Problems,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193054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pic>
        <p:nvPicPr>
          <p:cNvPr id="22"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n-lt"/>
                <a:ea typeface="+mj-ea"/>
                <a:cs typeface="ＭＳ 明朝"/>
              </a:rPr>
              <a:t>The </a:t>
            </a:r>
            <a:r>
              <a:rPr lang="en-US" altLang="ja-JP" dirty="0" smtClean="0">
                <a:latin typeface="+mn-lt"/>
                <a:ea typeface="+mj-ea"/>
                <a:cs typeface="ＭＳ 明朝"/>
              </a:rPr>
              <a:t>Implementation of </a:t>
            </a:r>
            <a:r>
              <a:rPr kumimoji="1" lang="en-US" altLang="ja-JP" dirty="0" smtClean="0">
                <a:latin typeface="+mn-lt"/>
                <a:ea typeface="+mj-ea"/>
                <a:cs typeface="ＭＳ 明朝"/>
              </a:rPr>
              <a:t>CI/CD</a:t>
            </a:r>
            <a:endParaRPr kumimoji="1" lang="ja-JP" altLang="en-US" dirty="0">
              <a:latin typeface="+mn-lt"/>
              <a:ea typeface="+mj-ea"/>
              <a:cs typeface="ＭＳ 明朝"/>
            </a:endParaRPr>
          </a:p>
        </p:txBody>
      </p:sp>
      <p:pic>
        <p:nvPicPr>
          <p:cNvPr id="1028" name="Picture 4" descr="C:\Users\hiroyuki.a.ito\Pictures\TDD\TestF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697352"/>
            <a:ext cx="4896544"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a:t>
            </a:r>
            <a:r>
              <a:rPr lang="en-US" altLang="ja-JP" sz="2000" b="0" dirty="0" smtClean="0">
                <a:solidFill>
                  <a:schemeClr val="tx1"/>
                </a:solidFill>
              </a:rPr>
              <a:t>the business analyst and managers</a:t>
            </a:r>
          </a:p>
          <a:p>
            <a:pPr algn="l"/>
            <a:r>
              <a:rPr lang="en-US" altLang="ja-JP" sz="2000" b="0" dirty="0" smtClean="0">
                <a:solidFill>
                  <a:schemeClr val="tx1"/>
                </a:solidFill>
              </a:rPr>
              <a:t>in every daily scrum</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5"/>
            <a:ext cx="3323635"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cxnSp>
        <p:nvCxnSpPr>
          <p:cNvPr id="21" name="曲線コネクタ 20"/>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4" name="タイトル 2"/>
          <p:cNvSpPr txBox="1">
            <a:spLocks/>
          </p:cNvSpPr>
          <p:nvPr/>
        </p:nvSpPr>
        <p:spPr>
          <a:xfrm>
            <a:off x="4387476" y="4585729"/>
            <a:ext cx="3825432"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Build applications</a:t>
            </a:r>
          </a:p>
          <a:p>
            <a:r>
              <a:rPr lang="en-US" altLang="ja-JP" sz="2000" b="0" dirty="0" smtClean="0">
                <a:solidFill>
                  <a:schemeClr val="tx1"/>
                </a:solidFill>
                <a:latin typeface="+mn-lt"/>
                <a:ea typeface="+mn-ea"/>
                <a:cs typeface="ＭＳ 明朝"/>
              </a:rPr>
              <a:t>and run regression tests automatically</a:t>
            </a:r>
          </a:p>
        </p:txBody>
      </p:sp>
    </p:spTree>
    <p:extLst>
      <p:ext uri="{BB962C8B-B14F-4D97-AF65-F5344CB8AC3E}">
        <p14:creationId xmlns:p14="http://schemas.microsoft.com/office/powerpoint/2010/main" val="209148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heckerboard(across)">
                                      <p:cBhvr>
                                        <p:cTn id="26" dur="500"/>
                                        <p:tgtEl>
                                          <p:spTgt spid="2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checkerboard(across)">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heckerboard(across)">
                                      <p:cBhvr>
                                        <p:cTn id="46" dur="500"/>
                                        <p:tgtEl>
                                          <p:spTgt spid="19"/>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checkerboard(across)">
                                      <p:cBhvr>
                                        <p:cTn id="52" dur="500"/>
                                        <p:tgtEl>
                                          <p:spTgt spid="10"/>
                                        </p:tgtEl>
                                      </p:cBhvr>
                                    </p:animEffect>
                                  </p:childTnLst>
                                </p:cTn>
                              </p:par>
                              <p:par>
                                <p:cTn id="53" presetID="5" presetClass="entr" presetSubtype="1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checkerboard(across)">
                                      <p:cBhvr>
                                        <p:cTn id="55" dur="500"/>
                                        <p:tgtEl>
                                          <p:spTgt spid="9"/>
                                        </p:tgtEl>
                                      </p:cBhvr>
                                    </p:animEffect>
                                  </p:childTnLst>
                                </p:cTn>
                              </p:par>
                              <p:par>
                                <p:cTn id="56" presetID="5" presetClass="entr" presetSubtype="1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checkerboard(across)">
                                      <p:cBhvr>
                                        <p:cTn id="58" dur="500"/>
                                        <p:tgtEl>
                                          <p:spTgt spid="22"/>
                                        </p:tgtEl>
                                      </p:cBhvr>
                                    </p:animEffect>
                                  </p:childTnLst>
                                </p:cTn>
                              </p:par>
                              <p:par>
                                <p:cTn id="59" presetID="5" presetClass="entr" presetSubtype="1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checkerboard(across)">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3660078" y="1016733"/>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kern="0" dirty="0" smtClean="0">
                <a:solidFill>
                  <a:srgbClr val="000000"/>
                </a:solidFill>
                <a:latin typeface="+mn-lt"/>
                <a:ea typeface="+mn-ea"/>
              </a:rPr>
              <a:t>Hiroyuki Ito</a:t>
            </a: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About me</a:t>
            </a:r>
            <a:endParaRPr kumimoji="1" lang="ja-JP" altLang="en-US" dirty="0">
              <a:latin typeface="+mn-lt"/>
              <a:ea typeface="+mj-ea"/>
            </a:endParaRPr>
          </a:p>
        </p:txBody>
      </p:sp>
      <p:pic>
        <p:nvPicPr>
          <p:cNvPr id="2" name="図 1"/>
          <p:cNvPicPr>
            <a:picLocks noChangeAspect="1"/>
          </p:cNvPicPr>
          <p:nvPr/>
        </p:nvPicPr>
        <p:blipFill>
          <a:blip r:embed="rId3"/>
          <a:stretch>
            <a:fillRect/>
          </a:stretch>
        </p:blipFill>
        <p:spPr>
          <a:xfrm>
            <a:off x="899592" y="4857919"/>
            <a:ext cx="3404220" cy="1144041"/>
          </a:xfrm>
          <a:prstGeom prst="rect">
            <a:avLst/>
          </a:prstGeom>
        </p:spPr>
      </p:pic>
      <p:pic>
        <p:nvPicPr>
          <p:cNvPr id="6" name="図 5"/>
          <p:cNvPicPr>
            <a:picLocks noChangeAspect="1"/>
          </p:cNvPicPr>
          <p:nvPr/>
        </p:nvPicPr>
        <p:blipFill>
          <a:blip r:embed="rId4"/>
          <a:stretch>
            <a:fillRect/>
          </a:stretch>
        </p:blipFill>
        <p:spPr>
          <a:xfrm>
            <a:off x="5004048" y="4857919"/>
            <a:ext cx="3413521" cy="1153342"/>
          </a:xfrm>
          <a:prstGeom prst="rect">
            <a:avLst/>
          </a:prstGeom>
        </p:spPr>
      </p:pic>
      <p:pic>
        <p:nvPicPr>
          <p:cNvPr id="1026" name="Picture 2" descr="C:\Users\hiroyuki.a.ito\Pictures\Thehiro_v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078" y="1016732"/>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2"/>
          <p:cNvSpPr txBox="1">
            <a:spLocks/>
          </p:cNvSpPr>
          <p:nvPr/>
        </p:nvSpPr>
        <p:spPr>
          <a:xfrm>
            <a:off x="3660078" y="3169996"/>
            <a:ext cx="5400320"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lvl="0" algn="l" defTabSz="381000">
              <a:spcBef>
                <a:spcPct val="20000"/>
              </a:spcBef>
              <a:buClr>
                <a:srgbClr val="FFFFFF"/>
              </a:buClr>
              <a:defRPr/>
            </a:pPr>
            <a:r>
              <a:rPr lang="en-US" altLang="ja-JP" sz="3600" kern="0" dirty="0" smtClean="0">
                <a:solidFill>
                  <a:schemeClr val="accent1"/>
                </a:solidFill>
                <a:latin typeface="+mn-lt"/>
                <a:ea typeface="+mn-ea"/>
              </a:rPr>
              <a:t>Test-Driven</a:t>
            </a:r>
          </a:p>
          <a:p>
            <a:pPr lvl="0" algn="l" defTabSz="381000">
              <a:spcBef>
                <a:spcPct val="20000"/>
              </a:spcBef>
              <a:buClr>
                <a:srgbClr val="FFFFFF"/>
              </a:buClr>
              <a:defRPr/>
            </a:pPr>
            <a:r>
              <a:rPr lang="en-US" altLang="ja-JP" sz="3600" kern="0" dirty="0" smtClean="0">
                <a:solidFill>
                  <a:schemeClr val="accent1"/>
                </a:solidFill>
                <a:latin typeface="+mn-lt"/>
                <a:ea typeface="+mn-ea"/>
              </a:rPr>
              <a:t>Development Group</a:t>
            </a:r>
            <a:endParaRPr lang="en-US" altLang="ja-JP" sz="3600" kern="0" dirty="0" smtClean="0">
              <a:solidFill>
                <a:srgbClr val="000000"/>
              </a:solidFill>
              <a:latin typeface="+mn-lt"/>
              <a:ea typeface="+mn-ea"/>
            </a:endParaRPr>
          </a:p>
        </p:txBody>
      </p:sp>
      <p:sp>
        <p:nvSpPr>
          <p:cNvPr id="8" name="タイトル 2"/>
          <p:cNvSpPr txBox="1">
            <a:spLocks/>
          </p:cNvSpPr>
          <p:nvPr/>
        </p:nvSpPr>
        <p:spPr>
          <a:xfrm>
            <a:off x="3660078" y="2089634"/>
            <a:ext cx="540032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lvl="0" algn="l" defTabSz="381000">
              <a:spcBef>
                <a:spcPct val="20000"/>
              </a:spcBef>
              <a:buClr>
                <a:srgbClr val="FFFFFF"/>
              </a:buClr>
              <a:defRPr/>
            </a:pPr>
            <a:r>
              <a:rPr lang="en-US" altLang="ja-JP" sz="3600" b="0" kern="0" dirty="0" smtClean="0">
                <a:solidFill>
                  <a:schemeClr val="accent6"/>
                </a:solidFill>
                <a:latin typeface="+mn-lt"/>
                <a:ea typeface="+mn-ea"/>
                <a:hlinkClick r:id="rId6"/>
              </a:rPr>
              <a:t>@hageyahhoo</a:t>
            </a:r>
            <a:endParaRPr lang="en-US" altLang="ja-JP" sz="3600" b="0" kern="0" dirty="0" smtClean="0">
              <a:solidFill>
                <a:srgbClr val="000000"/>
              </a:solidFill>
              <a:latin typeface="+mn-lt"/>
              <a:ea typeface="+mn-ea"/>
            </a:endParaRPr>
          </a:p>
        </p:txBody>
      </p:sp>
      <p:sp>
        <p:nvSpPr>
          <p:cNvPr id="9" name="タイトル 2"/>
          <p:cNvSpPr txBox="1">
            <a:spLocks/>
          </p:cNvSpPr>
          <p:nvPr/>
        </p:nvSpPr>
        <p:spPr>
          <a:xfrm>
            <a:off x="6540398" y="1016733"/>
            <a:ext cx="25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kern="0" dirty="0" smtClean="0">
                <a:latin typeface="+mn-lt"/>
                <a:ea typeface="+mn-ea"/>
              </a:rPr>
              <a:t>(The Hiro)</a:t>
            </a:r>
          </a:p>
        </p:txBody>
      </p:sp>
    </p:spTree>
    <p:extLst>
      <p:ext uri="{BB962C8B-B14F-4D97-AF65-F5344CB8AC3E}">
        <p14:creationId xmlns:p14="http://schemas.microsoft.com/office/powerpoint/2010/main" val="5229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数値計測による仮説検証</a:t>
            </a:r>
            <a:endParaRPr kumimoji="1" lang="ja-JP" altLang="en-US" dirty="0">
              <a:latin typeface="+mj-ea"/>
              <a:ea typeface="+mj-ea"/>
            </a:endParaRPr>
          </a:p>
        </p:txBody>
      </p:sp>
      <p:sp>
        <p:nvSpPr>
          <p:cNvPr id="6" name="タイトル 2"/>
          <p:cNvSpPr txBox="1">
            <a:spLocks/>
          </p:cNvSpPr>
          <p:nvPr/>
        </p:nvSpPr>
        <p:spPr>
          <a:xfrm>
            <a:off x="184271" y="4653136"/>
            <a:ext cx="8780217"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インストール作業時間</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solidFill>
                  <a:schemeClr val="accent1"/>
                </a:solidFill>
                <a:latin typeface="+mn-lt"/>
              </a:rPr>
              <a:t>０．５時間（＋</a:t>
            </a:r>
            <a:r>
              <a:rPr lang="en-US" altLang="ja-JP" sz="3200" b="0" dirty="0" smtClean="0">
                <a:solidFill>
                  <a:schemeClr val="accent1"/>
                </a:solidFill>
                <a:latin typeface="+mn-lt"/>
              </a:rPr>
              <a:t>α</a:t>
            </a:r>
            <a:r>
              <a:rPr lang="ja-JP" altLang="en-US" sz="3200" b="0" dirty="0" smtClean="0">
                <a:solidFill>
                  <a:schemeClr val="accent1"/>
                </a:solidFill>
                <a:latin typeface="+mn-lt"/>
              </a:rPr>
              <a:t>）／回</a:t>
            </a:r>
            <a:endParaRPr lang="ja-JP" altLang="ja-JP" b="0" dirty="0">
              <a:solidFill>
                <a:schemeClr val="accent1"/>
              </a:solidFill>
              <a:latin typeface="+mn-lt"/>
            </a:endParaRPr>
          </a:p>
        </p:txBody>
      </p:sp>
      <p:sp>
        <p:nvSpPr>
          <p:cNvPr id="7" name="タイトル 2"/>
          <p:cNvSpPr txBox="1">
            <a:spLocks/>
          </p:cNvSpPr>
          <p:nvPr/>
        </p:nvSpPr>
        <p:spPr>
          <a:xfrm>
            <a:off x="688495" y="5227652"/>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smtClean="0">
                <a:solidFill>
                  <a:srgbClr val="000000"/>
                </a:solidFill>
                <a:latin typeface="+mn-lt"/>
              </a:rPr>
              <a:t>６人（延べ）　</a:t>
            </a:r>
            <a:r>
              <a:rPr lang="en-US" altLang="ja-JP" sz="2000" b="0" dirty="0" smtClean="0">
                <a:solidFill>
                  <a:srgbClr val="000000"/>
                </a:solidFill>
                <a:latin typeface="+mn-lt"/>
              </a:rPr>
              <a:t>×</a:t>
            </a:r>
            <a:r>
              <a:rPr lang="ja-JP" altLang="en-US" sz="2000" b="0" dirty="0" smtClean="0">
                <a:solidFill>
                  <a:srgbClr val="000000"/>
                </a:solidFill>
                <a:latin typeface="+mn-lt"/>
              </a:rPr>
              <a:t>　５分</a:t>
            </a:r>
            <a:endParaRPr lang="en-US" altLang="ja-JP" sz="2000" b="0" dirty="0" smtClean="0">
              <a:solidFill>
                <a:srgbClr val="000000"/>
              </a:solidFill>
              <a:latin typeface="+mn-lt"/>
            </a:endParaRPr>
          </a:p>
          <a:p>
            <a:pPr marL="342900" indent="-342900" algn="l">
              <a:buFont typeface="Arial"/>
              <a:buChar char="•"/>
            </a:pPr>
            <a:r>
              <a:rPr lang="ja-JP" altLang="en-US" sz="2000" b="0" dirty="0" smtClean="0">
                <a:solidFill>
                  <a:srgbClr val="000000"/>
                </a:solidFill>
                <a:latin typeface="+mn-lt"/>
              </a:rPr>
              <a:t>バージョンミス</a:t>
            </a:r>
            <a:r>
              <a:rPr lang="ja-JP" altLang="en-US" sz="2000" b="0" dirty="0">
                <a:solidFill>
                  <a:srgbClr val="000000"/>
                </a:solidFill>
                <a:latin typeface="+mn-lt"/>
              </a:rPr>
              <a:t>など</a:t>
            </a:r>
            <a:r>
              <a:rPr lang="ja-JP" altLang="en-US" sz="2000" b="0" dirty="0" smtClean="0">
                <a:solidFill>
                  <a:srgbClr val="000000"/>
                </a:solidFill>
                <a:latin typeface="+mn-lt"/>
              </a:rPr>
              <a:t>があった場合はやり直し</a:t>
            </a:r>
            <a:endParaRPr lang="en-US" altLang="ja-JP" sz="2000" b="0" dirty="0" smtClean="0">
              <a:solidFill>
                <a:srgbClr val="000000"/>
              </a:solidFill>
              <a:latin typeface="+mn-lt"/>
            </a:endParaRP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回帰テストの実行時間</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a:solidFill>
                  <a:schemeClr val="accent1"/>
                </a:solidFill>
                <a:latin typeface="+mn-lt"/>
              </a:rPr>
              <a:t>４．０</a:t>
            </a:r>
            <a:r>
              <a:rPr lang="ja-JP" altLang="en-US" sz="3200" b="0" dirty="0" smtClean="0">
                <a:solidFill>
                  <a:schemeClr val="accent1"/>
                </a:solidFill>
                <a:latin typeface="+mn-lt"/>
              </a:rPr>
              <a:t>時間（＋</a:t>
            </a:r>
            <a:r>
              <a:rPr lang="en-US" altLang="ja-JP" sz="3200" b="0" dirty="0" smtClean="0">
                <a:solidFill>
                  <a:schemeClr val="accent1"/>
                </a:solidFill>
                <a:latin typeface="+mn-lt"/>
              </a:rPr>
              <a:t>α</a:t>
            </a:r>
            <a:r>
              <a:rPr lang="ja-JP" altLang="en-US" sz="3200" b="0" dirty="0" smtClean="0">
                <a:solidFill>
                  <a:schemeClr val="accent1"/>
                </a:solidFill>
                <a:latin typeface="+mn-lt"/>
              </a:rPr>
              <a:t>）／回</a:t>
            </a:r>
            <a:endParaRPr lang="en-US" altLang="ja-JP" b="0" dirty="0">
              <a:solidFill>
                <a:schemeClr val="accent1"/>
              </a:solidFill>
              <a:latin typeface="+mn-lt"/>
            </a:endParaRPr>
          </a:p>
        </p:txBody>
      </p:sp>
      <p:sp>
        <p:nvSpPr>
          <p:cNvPr id="10" name="タイトル 2"/>
          <p:cNvSpPr txBox="1">
            <a:spLocks/>
          </p:cNvSpPr>
          <p:nvPr/>
        </p:nvSpPr>
        <p:spPr>
          <a:xfrm>
            <a:off x="688495" y="393305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smtClean="0">
                <a:solidFill>
                  <a:srgbClr val="000000"/>
                </a:solidFill>
                <a:latin typeface="+mn-lt"/>
              </a:rPr>
              <a:t>一人がかかりっきりで、半日はかかる</a:t>
            </a:r>
            <a:endParaRPr lang="en-US" altLang="ja-JP" sz="2000" b="0" dirty="0" smtClean="0">
              <a:solidFill>
                <a:srgbClr val="000000"/>
              </a:solidFill>
              <a:latin typeface="+mn-lt"/>
            </a:endParaRPr>
          </a:p>
          <a:p>
            <a:pPr marL="342900" indent="-342900" algn="l">
              <a:buFont typeface="Arial"/>
              <a:buChar char="•"/>
            </a:pPr>
            <a:r>
              <a:rPr lang="ja-JP" altLang="en-US" sz="2000" b="0" dirty="0" smtClean="0">
                <a:solidFill>
                  <a:srgbClr val="000000"/>
                </a:solidFill>
                <a:latin typeface="+mn-lt"/>
              </a:rPr>
              <a:t>バグを見つけた場合はやり直し</a:t>
            </a:r>
            <a:endParaRPr lang="en-US" altLang="ja-JP" sz="2000" b="0" dirty="0">
              <a:solidFill>
                <a:srgbClr val="000000"/>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機能</a:t>
            </a:r>
            <a:r>
              <a:rPr lang="ja-JP" altLang="en-US" b="0" dirty="0">
                <a:solidFill>
                  <a:schemeClr val="tx1"/>
                </a:solidFill>
                <a:latin typeface="+mn-lt"/>
              </a:rPr>
              <a:t>追加／修正の</a:t>
            </a:r>
            <a:r>
              <a:rPr lang="ja-JP" altLang="en-US" b="0" dirty="0" smtClean="0">
                <a:solidFill>
                  <a:schemeClr val="tx1"/>
                </a:solidFill>
                <a:latin typeface="+mn-lt"/>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solidFill>
                  <a:schemeClr val="accent1"/>
                </a:solidFill>
                <a:latin typeface="+mn-lt"/>
              </a:rPr>
              <a:t>３回／週</a:t>
            </a:r>
            <a:endParaRPr lang="en-US" altLang="ja-JP" b="0" dirty="0">
              <a:solidFill>
                <a:schemeClr val="accent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１３．５時間／週</a:t>
            </a:r>
            <a:endParaRPr lang="ja-JP" altLang="en-US" sz="7200" b="0" dirty="0">
              <a:solidFill>
                <a:schemeClr val="tx1"/>
              </a:solidFill>
            </a:endParaRPr>
          </a:p>
        </p:txBody>
      </p:sp>
    </p:spTree>
    <p:extLst>
      <p:ext uri="{BB962C8B-B14F-4D97-AF65-F5344CB8AC3E}">
        <p14:creationId xmlns:p14="http://schemas.microsoft.com/office/powerpoint/2010/main" val="186766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a:xfrm>
            <a:off x="184271" y="4077072"/>
            <a:ext cx="8780218"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インストール作業時間</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solidFill>
                  <a:schemeClr val="accent1"/>
                </a:solidFill>
                <a:latin typeface="+mn-lt"/>
              </a:rPr>
              <a:t>２分</a:t>
            </a:r>
            <a:r>
              <a:rPr lang="ja-JP" altLang="en-US" sz="3200" b="0" dirty="0" smtClean="0">
                <a:solidFill>
                  <a:schemeClr val="accent1"/>
                </a:solidFill>
                <a:latin typeface="+mn-lt"/>
              </a:rPr>
              <a:t>／回</a:t>
            </a:r>
            <a:endParaRPr lang="ja-JP" altLang="ja-JP" b="0" dirty="0">
              <a:solidFill>
                <a:schemeClr val="accent1"/>
              </a:solidFill>
              <a:latin typeface="+mn-lt"/>
            </a:endParaRPr>
          </a:p>
        </p:txBody>
      </p:sp>
      <p:sp>
        <p:nvSpPr>
          <p:cNvPr id="7" name="タイトル 2"/>
          <p:cNvSpPr txBox="1">
            <a:spLocks/>
          </p:cNvSpPr>
          <p:nvPr/>
        </p:nvSpPr>
        <p:spPr>
          <a:xfrm>
            <a:off x="688495" y="465313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ja-JP" altLang="en-US" sz="2000" b="0" dirty="0">
                <a:solidFill>
                  <a:srgbClr val="000000"/>
                </a:solidFill>
                <a:latin typeface="+mn-lt"/>
              </a:rPr>
              <a:t>人数</a:t>
            </a:r>
            <a:r>
              <a:rPr lang="ja-JP" altLang="en-US" sz="2000" b="0" dirty="0" smtClean="0">
                <a:solidFill>
                  <a:srgbClr val="000000"/>
                </a:solidFill>
                <a:latin typeface="+mn-lt"/>
              </a:rPr>
              <a:t>に</a:t>
            </a:r>
            <a:r>
              <a:rPr lang="ja-JP" altLang="en-US" sz="2000" b="0" dirty="0">
                <a:solidFill>
                  <a:srgbClr val="000000"/>
                </a:solidFill>
                <a:latin typeface="+mn-lt"/>
              </a:rPr>
              <a:t>関係</a:t>
            </a:r>
            <a:r>
              <a:rPr lang="ja-JP" altLang="en-US" sz="2000" b="0" dirty="0" smtClean="0">
                <a:solidFill>
                  <a:srgbClr val="000000"/>
                </a:solidFill>
                <a:latin typeface="+mn-lt"/>
              </a:rPr>
              <a:t>なく、一律同じ時間で実施可能</a:t>
            </a:r>
            <a:endParaRPr lang="en-US" altLang="ja-JP" sz="2000" b="0" dirty="0" smtClean="0">
              <a:solidFill>
                <a:srgbClr val="000000"/>
              </a:solidFill>
              <a:latin typeface="+mn-lt"/>
            </a:endParaRP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回帰テストの実行時間</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solidFill>
                  <a:schemeClr val="accent1"/>
                </a:solidFill>
                <a:latin typeface="+mn-lt"/>
              </a:rPr>
              <a:t>３分</a:t>
            </a:r>
            <a:r>
              <a:rPr lang="ja-JP" altLang="en-US" sz="3200" b="0" dirty="0" smtClean="0">
                <a:solidFill>
                  <a:schemeClr val="accent1"/>
                </a:solidFill>
                <a:latin typeface="+mn-lt"/>
              </a:rPr>
              <a:t>／回</a:t>
            </a:r>
            <a:endParaRPr lang="en-US" altLang="ja-JP" b="0" dirty="0">
              <a:solidFill>
                <a:schemeClr val="accent1"/>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機能</a:t>
            </a:r>
            <a:r>
              <a:rPr lang="ja-JP" altLang="en-US" b="0" dirty="0">
                <a:solidFill>
                  <a:schemeClr val="tx1"/>
                </a:solidFill>
                <a:latin typeface="+mn-lt"/>
              </a:rPr>
              <a:t>追加／修正の</a:t>
            </a:r>
            <a:r>
              <a:rPr lang="ja-JP" altLang="en-US" b="0" dirty="0" smtClean="0">
                <a:solidFill>
                  <a:schemeClr val="tx1"/>
                </a:solidFill>
                <a:latin typeface="+mn-lt"/>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solidFill>
                  <a:schemeClr val="accent1"/>
                </a:solidFill>
                <a:latin typeface="+mn-lt"/>
              </a:rPr>
              <a:t>３回／週</a:t>
            </a:r>
            <a:endParaRPr lang="en-US" altLang="ja-JP" b="0" dirty="0">
              <a:solidFill>
                <a:schemeClr val="accent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１５分／週</a:t>
            </a:r>
            <a:endParaRPr lang="ja-JP" altLang="en-US" sz="7200" b="0" dirty="0">
              <a:solidFill>
                <a:schemeClr val="tx1"/>
              </a:solidFill>
            </a:endParaRPr>
          </a:p>
        </p:txBody>
      </p:sp>
      <p:sp>
        <p:nvSpPr>
          <p:cNvPr id="10"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数値計測による仮説</a:t>
            </a:r>
            <a:r>
              <a:rPr lang="ja-JP" altLang="en-US" dirty="0" smtClean="0">
                <a:latin typeface="+mj-ea"/>
              </a:rPr>
              <a:t>検証　（施策実行後）</a:t>
            </a:r>
            <a:endParaRPr kumimoji="1" lang="ja-JP" altLang="en-US" dirty="0">
              <a:latin typeface="+mj-ea"/>
              <a:ea typeface="+mj-ea"/>
            </a:endParaRPr>
          </a:p>
        </p:txBody>
      </p:sp>
    </p:spTree>
    <p:extLst>
      <p:ext uri="{BB962C8B-B14F-4D97-AF65-F5344CB8AC3E}">
        <p14:creationId xmlns:p14="http://schemas.microsoft.com/office/powerpoint/2010/main" val="5708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Problems,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barn(inVertical)">
                                      <p:cBhvr>
                                        <p:cTn id="35" dur="500"/>
                                        <p:tgtEl>
                                          <p:spTgt spid="1028"/>
                                        </p:tgtEl>
                                      </p:cBhvr>
                                    </p:animEffect>
                                  </p:childTnLst>
                                </p:cTn>
                              </p:par>
                              <p:par>
                                <p:cTn id="36" presetID="16" presetClass="entr" presetSubtype="21"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par>
                                <p:cTn id="39" presetID="16" presetClass="entr" presetSubtype="21"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solidFill>
            <a:srgbClr val="92D050"/>
          </a:solid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527578" y="216664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737873" y="2166648"/>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1793769" y="2614853"/>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023197" y="2616648"/>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073577" y="76470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649641" y="216857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01134" y="2616648"/>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323528" y="3252623"/>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737873" y="339117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649641" y="339309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737873" y="101817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649641" y="102009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023197" y="146817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023197" y="384117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01134" y="2616648"/>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01134" y="1470094"/>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073577" y="1916832"/>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073577" y="3140968"/>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273377" y="1827280"/>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653136"/>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02" y="1975519"/>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スプリントの最初に計画したタスクのうち、</a:t>
            </a:r>
            <a:endParaRPr lang="en-US" altLang="ja-JP" sz="2000" b="0" dirty="0" smtClean="0">
              <a:solidFill>
                <a:schemeClr val="tx1"/>
              </a:solidFill>
              <a:latin typeface="+mn-lt"/>
            </a:endParaRPr>
          </a:p>
          <a:p>
            <a:pPr indent="439738" algn="l"/>
            <a:r>
              <a:rPr lang="ja-JP" altLang="en-US" sz="2000" b="0" dirty="0" smtClean="0">
                <a:solidFill>
                  <a:schemeClr val="tx1"/>
                </a:solidFill>
                <a:latin typeface="+mn-lt"/>
              </a:rPr>
              <a:t>実に７５％のものがスプリント内に</a:t>
            </a:r>
            <a:r>
              <a:rPr lang="ja-JP" altLang="en-US" sz="2000" b="0" dirty="0" smtClean="0">
                <a:latin typeface="+mn-lt"/>
              </a:rPr>
              <a:t>終えられなかった</a:t>
            </a:r>
            <a:endParaRPr lang="en-US" altLang="ja-JP" sz="2000" b="0" dirty="0" smtClean="0">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５０％</a:t>
            </a:r>
            <a:endParaRPr lang="en-US" altLang="ja-JP" b="0" dirty="0">
              <a:latin typeface="+mn-lt"/>
            </a:endParaRPr>
          </a:p>
        </p:txBody>
      </p:sp>
      <p:sp>
        <p:nvSpPr>
          <p:cNvPr id="10" name="タイトル 2"/>
          <p:cNvSpPr txBox="1">
            <a:spLocks/>
          </p:cNvSpPr>
          <p:nvPr/>
        </p:nvSpPr>
        <p:spPr>
          <a:xfrm>
            <a:off x="688495" y="3571548"/>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Stash(GitHub) </a:t>
            </a:r>
            <a:r>
              <a:rPr lang="ja-JP" altLang="en-US" sz="2000" b="0" dirty="0" smtClean="0">
                <a:solidFill>
                  <a:schemeClr val="tx1"/>
                </a:solidFill>
                <a:latin typeface="+mn-lt"/>
              </a:rPr>
              <a:t>でのマージミスや既存</a:t>
            </a:r>
            <a:r>
              <a:rPr lang="ja-JP" altLang="en-US" sz="2000" b="0" dirty="0">
                <a:solidFill>
                  <a:schemeClr val="tx1"/>
                </a:solidFill>
                <a:latin typeface="+mn-lt"/>
              </a:rPr>
              <a:t>サービスのトラブル対応</a:t>
            </a:r>
            <a:r>
              <a:rPr lang="ja-JP" altLang="en-US" sz="2000" b="0" dirty="0" smtClean="0">
                <a:solidFill>
                  <a:schemeClr val="tx1"/>
                </a:solidFill>
                <a:latin typeface="+mn-lt"/>
              </a:rPr>
              <a:t>などで、</a:t>
            </a:r>
            <a:endParaRPr lang="en-US" altLang="ja-JP" sz="2000" b="0" dirty="0" smtClean="0">
              <a:solidFill>
                <a:schemeClr val="tx1"/>
              </a:solidFill>
              <a:latin typeface="+mn-lt"/>
            </a:endParaRPr>
          </a:p>
          <a:p>
            <a:pPr indent="452438" algn="l"/>
            <a:r>
              <a:rPr lang="ja-JP" altLang="en-US" sz="2000" b="0" dirty="0" smtClean="0">
                <a:solidFill>
                  <a:schemeClr val="tx1"/>
                </a:solidFill>
              </a:rPr>
              <a:t>チーム外から</a:t>
            </a:r>
            <a:r>
              <a:rPr lang="ja-JP" altLang="en-US" sz="2000" b="0" dirty="0">
                <a:solidFill>
                  <a:schemeClr val="tx1"/>
                </a:solidFill>
              </a:rPr>
              <a:t>チームメンバーに</a:t>
            </a:r>
            <a:r>
              <a:rPr lang="ja-JP" altLang="en-US" sz="2000" b="0" dirty="0" smtClean="0">
                <a:solidFill>
                  <a:schemeClr val="tx1"/>
                </a:solidFill>
              </a:rPr>
              <a:t>対して</a:t>
            </a:r>
            <a:endParaRPr lang="en-US" altLang="ja-JP" sz="2000" b="0" dirty="0" smtClean="0">
              <a:solidFill>
                <a:schemeClr val="tx1"/>
              </a:solidFill>
            </a:endParaRPr>
          </a:p>
          <a:p>
            <a:pPr indent="452438" algn="l"/>
            <a:r>
              <a:rPr lang="ja-JP" altLang="en-US" sz="2000" b="0" dirty="0" smtClean="0">
                <a:solidFill>
                  <a:schemeClr val="tx1"/>
                </a:solidFill>
                <a:latin typeface="+mn-lt"/>
              </a:rPr>
              <a:t>多く</a:t>
            </a:r>
            <a:r>
              <a:rPr lang="ja-JP" altLang="en-US" sz="2000" b="0" dirty="0">
                <a:solidFill>
                  <a:schemeClr val="tx1"/>
                </a:solidFill>
                <a:latin typeface="+mn-lt"/>
              </a:rPr>
              <a:t>の</a:t>
            </a:r>
            <a:r>
              <a:rPr lang="ja-JP" altLang="en-US" sz="2000" b="0" dirty="0">
                <a:solidFill>
                  <a:srgbClr val="BF0000"/>
                </a:solidFill>
                <a:latin typeface="+mn-lt"/>
              </a:rPr>
              <a:t>割り込み作業</a:t>
            </a:r>
            <a:r>
              <a:rPr lang="ja-JP" altLang="en-US" sz="2000" b="0" dirty="0">
                <a:solidFill>
                  <a:schemeClr val="tx1"/>
                </a:solidFill>
                <a:latin typeface="+mn-lt"/>
              </a:rPr>
              <a:t>があることが分かった</a:t>
            </a:r>
            <a:endParaRPr lang="en-US" altLang="ja-JP" sz="2000" b="0" dirty="0">
              <a:solidFill>
                <a:srgbClr val="000000"/>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２５％</a:t>
            </a:r>
            <a:endParaRPr lang="en-US" altLang="ja-JP" b="0" dirty="0">
              <a:latin typeface="+mn-lt"/>
            </a:endParaRPr>
          </a:p>
        </p:txBody>
      </p:sp>
    </p:spTree>
    <p:extLst>
      <p:ext uri="{BB962C8B-B14F-4D97-AF65-F5344CB8AC3E}">
        <p14:creationId xmlns:p14="http://schemas.microsoft.com/office/powerpoint/2010/main" val="259409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割り込み作業防止の効果アリ</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一方</a:t>
            </a:r>
            <a:r>
              <a:rPr lang="ja-JP" altLang="en-US" sz="2000" b="0" dirty="0">
                <a:solidFill>
                  <a:schemeClr val="tx1"/>
                </a:solidFill>
                <a:latin typeface="+mn-lt"/>
              </a:rPr>
              <a:t>で</a:t>
            </a:r>
            <a:r>
              <a:rPr lang="ja-JP" altLang="en-US" sz="2000" b="0" dirty="0" smtClean="0">
                <a:solidFill>
                  <a:schemeClr val="tx1"/>
                </a:solidFill>
                <a:latin typeface="+mn-lt"/>
              </a:rPr>
              <a:t>、まだ半分のタスクを終えられない原因が他にありそう</a:t>
            </a:r>
            <a:endParaRPr lang="en-US" altLang="ja-JP" sz="2000" b="0" dirty="0">
              <a:solidFill>
                <a:schemeClr val="tx1"/>
              </a:solidFill>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２０％</a:t>
            </a:r>
            <a:endParaRPr lang="en-US" altLang="ja-JP" dirty="0">
              <a:latin typeface="+mn-lt"/>
            </a:endParaRPr>
          </a:p>
        </p:txBody>
      </p:sp>
      <p:sp>
        <p:nvSpPr>
          <p:cNvPr id="10" name="タイトル 2"/>
          <p:cNvSpPr txBox="1">
            <a:spLocks/>
          </p:cNvSpPr>
          <p:nvPr/>
        </p:nvSpPr>
        <p:spPr>
          <a:xfrm>
            <a:off x="688495" y="3571548"/>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安直な「緊急」依頼は激減した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本当の緊急対応</a:t>
            </a:r>
            <a:r>
              <a:rPr lang="ja-JP" altLang="en-US" sz="2000" b="0" dirty="0">
                <a:solidFill>
                  <a:schemeClr val="tx1"/>
                </a:solidFill>
                <a:latin typeface="+mn-lt"/>
              </a:rPr>
              <a:t>も</a:t>
            </a:r>
            <a:r>
              <a:rPr lang="ja-JP" altLang="en-US" sz="2000" b="0" dirty="0" smtClean="0">
                <a:solidFill>
                  <a:schemeClr val="tx1"/>
                </a:solidFill>
                <a:latin typeface="+mn-lt"/>
              </a:rPr>
              <a:t>、ほぼチーム外だけで解決できるようになってきた</a:t>
            </a:r>
            <a:endParaRPr lang="en-US" altLang="ja-JP" sz="2000" b="0" dirty="0" smtClean="0">
              <a:solidFill>
                <a:schemeClr val="tx1"/>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５０％</a:t>
            </a:r>
            <a:endParaRPr lang="en-US" altLang="ja-JP" dirty="0">
              <a:latin typeface="+mn-lt"/>
            </a:endParaRPr>
          </a:p>
        </p:txBody>
      </p:sp>
      <p:sp>
        <p:nvSpPr>
          <p:cNvPr id="8"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よる施策の検証　（１月後）</a:t>
            </a:r>
            <a:endParaRPr kumimoji="1" lang="ja-JP" altLang="en-US" dirty="0">
              <a:latin typeface="+mj-ea"/>
              <a:ea typeface="+mj-ea"/>
            </a:endParaRPr>
          </a:p>
        </p:txBody>
      </p:sp>
    </p:spTree>
    <p:extLst>
      <p:ext uri="{BB962C8B-B14F-4D97-AF65-F5344CB8AC3E}">
        <p14:creationId xmlns:p14="http://schemas.microsoft.com/office/powerpoint/2010/main" val="354231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Problems,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It’s my 3rd time to be here!</a:t>
            </a:r>
            <a:endParaRPr kumimoji="1" lang="ja-JP" altLang="en-US" dirty="0">
              <a:latin typeface="+mn-lt"/>
              <a:ea typeface="+mj-ea"/>
            </a:endParaRPr>
          </a:p>
        </p:txBody>
      </p:sp>
      <p:pic>
        <p:nvPicPr>
          <p:cNvPr id="1026" name="Picture 2" descr="C:\Users\hiroyuki.a.ito\Pictures\Agile2014\Agile20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1" y="1016732"/>
            <a:ext cx="4320481" cy="32403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royuki.a.ito\Pictures\Agile2014\Agile20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016732"/>
            <a:ext cx="4320480"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360000" y="4581208"/>
            <a:ext cx="8424000"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4800" dirty="0" smtClean="0">
                <a:latin typeface="+mn-lt"/>
                <a:ea typeface="+mn-ea"/>
                <a:cs typeface="ＭＳ 明朝"/>
              </a:rPr>
              <a:t>A</a:t>
            </a:r>
            <a:r>
              <a:rPr lang="en-US" altLang="ja-JP" sz="4800" dirty="0" smtClean="0">
                <a:solidFill>
                  <a:srgbClr val="000000"/>
                </a:solidFill>
                <a:latin typeface="+mn-lt"/>
                <a:ea typeface="+mn-ea"/>
                <a:cs typeface="ＭＳ 明朝"/>
              </a:rPr>
              <a:t>gile2014 : as a </a:t>
            </a:r>
            <a:r>
              <a:rPr lang="en-US" altLang="ja-JP" sz="4800" dirty="0" smtClean="0">
                <a:latin typeface="+mn-lt"/>
                <a:ea typeface="+mn-ea"/>
                <a:cs typeface="ＭＳ 明朝"/>
              </a:rPr>
              <a:t>S</a:t>
            </a:r>
            <a:r>
              <a:rPr lang="en-US" altLang="ja-JP" sz="4800" dirty="0" smtClean="0">
                <a:solidFill>
                  <a:srgbClr val="000000"/>
                </a:solidFill>
                <a:latin typeface="+mn-lt"/>
                <a:ea typeface="+mn-ea"/>
                <a:cs typeface="ＭＳ 明朝"/>
              </a:rPr>
              <a:t>peaker</a:t>
            </a:r>
          </a:p>
        </p:txBody>
      </p:sp>
    </p:spTree>
    <p:extLst>
      <p:ext uri="{BB962C8B-B14F-4D97-AF65-F5344CB8AC3E}">
        <p14:creationId xmlns:p14="http://schemas.microsoft.com/office/powerpoint/2010/main" val="4521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barn(inVertical)">
                                      <p:cBhvr>
                                        <p:cTn id="35" dur="500"/>
                                        <p:tgtEl>
                                          <p:spTgt spid="1028"/>
                                        </p:tgtEl>
                                      </p:cBhvr>
                                    </p:animEffect>
                                  </p:childTnLst>
                                </p:cTn>
                              </p:par>
                              <p:par>
                                <p:cTn id="36" presetID="16" presetClass="entr" presetSubtype="21"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par>
                                <p:cTn id="39" presetID="16" presetClass="entr" presetSubtype="21"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solidFill>
            <a:schemeClr val="accent2"/>
          </a:solidFill>
          <a:ln>
            <a:noFill/>
          </a:ln>
        </p:spPr>
        <p:txBody>
          <a:bodyPr>
            <a:normAutofit fontScale="90000"/>
          </a:bodyPr>
          <a:lstStyle/>
          <a:p>
            <a:r>
              <a:rPr lang="en-US" altLang="ja-JP" dirty="0" smtClean="0">
                <a:latin typeface="+mj-lt"/>
                <a:ea typeface="+mj-ea"/>
              </a:rPr>
              <a:t>So many </a:t>
            </a:r>
            <a:r>
              <a:rPr lang="en-US" altLang="ja-JP" dirty="0" err="1" smtClean="0">
                <a:latin typeface="+mj-lt"/>
                <a:ea typeface="+mj-ea"/>
              </a:rPr>
              <a:t>nuuns</a:t>
            </a:r>
            <a:r>
              <a:rPr lang="en-US" altLang="ja-JP" dirty="0" smtClean="0">
                <a:latin typeface="+mj-lt"/>
                <a:ea typeface="+mj-ea"/>
              </a:rPr>
              <a:t>!</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64288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Example of BDD test scenario with Calabash-Android</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smtClean="0">
                <a:solidFill>
                  <a:srgbClr val="00B050"/>
                </a:solidFill>
              </a:rPr>
              <a:t>And</a:t>
            </a:r>
            <a:r>
              <a:rPr lang="en-US" altLang="ja-JP" sz="2000" b="0" dirty="0" smtClean="0">
                <a:solidFill>
                  <a:schemeClr val="tx1"/>
                </a:solidFill>
              </a:rPr>
              <a:t> </a:t>
            </a:r>
            <a:r>
              <a:rPr lang="en-US" altLang="ja-JP" sz="2000" b="0" dirty="0">
                <a:solidFill>
                  <a:schemeClr val="tx1"/>
                </a:solidFill>
              </a:rPr>
              <a:t>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4643848" y="764704"/>
            <a:ext cx="4320000" cy="864096"/>
          </a:xfrm>
          <a:prstGeom prst="wedgeRectCallout">
            <a:avLst>
              <a:gd name="adj1" fmla="val -69278"/>
              <a:gd name="adj2" fmla="val -715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342900" indent="-342900">
              <a:buFont typeface="Arial" panose="020B0604020202020204" pitchFamily="34" charset="0"/>
              <a:buChar char="•"/>
            </a:pPr>
            <a:r>
              <a:rPr kumimoji="1" lang="en-US" altLang="ja-JP" sz="2000" dirty="0" smtClean="0"/>
              <a:t>Feature	: name of all cases</a:t>
            </a:r>
          </a:p>
          <a:p>
            <a:pPr marL="342900" indent="-342900">
              <a:buFont typeface="Arial" panose="020B0604020202020204" pitchFamily="34" charset="0"/>
              <a:buChar char="•"/>
            </a:pPr>
            <a:r>
              <a:rPr lang="en-US" altLang="ja-JP" sz="2000" dirty="0" smtClean="0"/>
              <a:t>Scenario	: name of each case</a:t>
            </a:r>
            <a:endParaRPr kumimoji="1" lang="ja-JP" altLang="en-US" sz="2000" dirty="0"/>
          </a:p>
        </p:txBody>
      </p:sp>
      <p:sp>
        <p:nvSpPr>
          <p:cNvPr id="8" name="四角形吹き出し 7"/>
          <p:cNvSpPr/>
          <p:nvPr/>
        </p:nvSpPr>
        <p:spPr>
          <a:xfrm>
            <a:off x="4643848" y="1772816"/>
            <a:ext cx="2880000" cy="864096"/>
          </a:xfrm>
          <a:prstGeom prst="wedgeRectCallout">
            <a:avLst>
              <a:gd name="adj1" fmla="val -78794"/>
              <a:gd name="adj2" fmla="val 19706"/>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en-US" altLang="ja-JP" sz="2000" dirty="0" smtClean="0"/>
              <a:t>These statements are</a:t>
            </a:r>
          </a:p>
          <a:p>
            <a:r>
              <a:rPr lang="en-US" altLang="ja-JP" sz="2000" dirty="0" smtClean="0"/>
              <a:t>RUNNABLE!</a:t>
            </a:r>
            <a:endParaRPr kumimoji="1" lang="ja-JP" altLang="en-US" sz="2000" dirty="0"/>
          </a:p>
        </p:txBody>
      </p:sp>
      <p:sp>
        <p:nvSpPr>
          <p:cNvPr id="9" name="四角形吹き出し 8"/>
          <p:cNvSpPr/>
          <p:nvPr/>
        </p:nvSpPr>
        <p:spPr>
          <a:xfrm>
            <a:off x="4643848" y="4221088"/>
            <a:ext cx="2880000" cy="1152128"/>
          </a:xfrm>
          <a:prstGeom prst="wedgeRectCallout">
            <a:avLst>
              <a:gd name="adj1" fmla="val -124554"/>
              <a:gd name="adj2" fmla="val -2534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000" dirty="0" smtClean="0"/>
              <a:t>We can write data</a:t>
            </a:r>
          </a:p>
          <a:p>
            <a:r>
              <a:rPr kumimoji="1" lang="en-US" altLang="ja-JP" sz="2000" dirty="0" smtClean="0"/>
              <a:t>with table style like this</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249289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元々難易度が高い機能だった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既存の単体テストレベルの自動回帰テストでは検知できなかった</a:t>
            </a:r>
            <a:endParaRPr lang="en-US" altLang="ja-JP" sz="2000" b="0" dirty="0" smtClean="0">
              <a:latin typeface="+mn-lt"/>
            </a:endParaRPr>
          </a:p>
        </p:txBody>
      </p:sp>
      <p:sp>
        <p:nvSpPr>
          <p:cNvPr id="9" name="タイトル 2"/>
          <p:cNvSpPr txBox="1">
            <a:spLocks/>
          </p:cNvSpPr>
          <p:nvPr/>
        </p:nvSpPr>
        <p:spPr>
          <a:xfrm>
            <a:off x="184271" y="321195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a:solidFill>
                  <a:schemeClr val="tx1"/>
                </a:solidFill>
              </a:rPr>
              <a:t>機能追加／修正の</a:t>
            </a:r>
            <a:r>
              <a:rPr lang="ja-JP" altLang="en-US" b="0" dirty="0" smtClean="0">
                <a:solidFill>
                  <a:schemeClr val="tx1"/>
                </a:solidFill>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５倍</a:t>
            </a:r>
            <a:endParaRPr lang="en-US" altLang="ja-JP" b="0" dirty="0">
              <a:latin typeface="+mn-lt"/>
            </a:endParaRPr>
          </a:p>
        </p:txBody>
      </p:sp>
      <p:sp>
        <p:nvSpPr>
          <p:cNvPr id="10" name="タイトル 2"/>
          <p:cNvSpPr txBox="1">
            <a:spLocks/>
          </p:cNvSpPr>
          <p:nvPr/>
        </p:nvSpPr>
        <p:spPr>
          <a:xfrm>
            <a:off x="688495" y="3789040"/>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最初から要件が確定しておらず、やりながら決めていこうとした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作って</a:t>
            </a:r>
            <a:r>
              <a:rPr lang="ja-JP" altLang="en-US" sz="2000" b="0" dirty="0">
                <a:solidFill>
                  <a:schemeClr val="tx1"/>
                </a:solidFill>
                <a:latin typeface="+mn-lt"/>
              </a:rPr>
              <a:t>いくうちにやりたいことが見えてきたため、修正が</a:t>
            </a:r>
            <a:r>
              <a:rPr lang="ja-JP" altLang="en-US" sz="2000" b="0" dirty="0">
                <a:latin typeface="+mn-lt"/>
              </a:rPr>
              <a:t>頻発</a:t>
            </a:r>
            <a:r>
              <a:rPr lang="ja-JP" altLang="en-US" sz="2000" b="0" dirty="0" smtClean="0">
                <a:solidFill>
                  <a:schemeClr val="tx1"/>
                </a:solidFill>
                <a:latin typeface="+mn-lt"/>
              </a:rPr>
              <a:t>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「あれもこれも追加したい」と、</a:t>
            </a:r>
            <a:r>
              <a:rPr lang="ja-JP" altLang="en-US" sz="2000" b="0" dirty="0" smtClean="0">
                <a:latin typeface="+mn-lt"/>
              </a:rPr>
              <a:t>要望が止まらなくなってきた</a:t>
            </a:r>
            <a:endParaRPr lang="en-US" altLang="ja-JP" sz="2000" b="0" dirty="0">
              <a:latin typeface="+mn-lt"/>
            </a:endParaRPr>
          </a:p>
        </p:txBody>
      </p:sp>
      <p:sp>
        <p:nvSpPr>
          <p:cNvPr id="8" name="タイトル 2"/>
          <p:cNvSpPr txBox="1">
            <a:spLocks/>
          </p:cNvSpPr>
          <p:nvPr/>
        </p:nvSpPr>
        <p:spPr>
          <a:xfrm>
            <a:off x="184271" y="120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b="0" dirty="0" smtClean="0">
                <a:solidFill>
                  <a:schemeClr val="tx1"/>
                </a:solidFill>
                <a:latin typeface="+mn-lt"/>
              </a:rPr>
              <a:t>他の機能と比較して</a:t>
            </a:r>
            <a:r>
              <a:rPr lang="en-US" altLang="ja-JP" b="0" dirty="0" smtClean="0">
                <a:solidFill>
                  <a:schemeClr val="tx1"/>
                </a:solidFill>
                <a:latin typeface="+mn-lt"/>
              </a:rPr>
              <a:t>…</a:t>
            </a:r>
            <a:endParaRPr lang="en-US" altLang="ja-JP" b="0" dirty="0">
              <a:solidFill>
                <a:schemeClr val="accent1"/>
              </a:solidFill>
              <a:latin typeface="+mn-lt"/>
            </a:endParaRPr>
          </a:p>
        </p:txBody>
      </p:sp>
      <p:sp>
        <p:nvSpPr>
          <p:cNvPr id="13" name="タイトル 2"/>
          <p:cNvSpPr txBox="1">
            <a:spLocks/>
          </p:cNvSpPr>
          <p:nvPr/>
        </p:nvSpPr>
        <p:spPr>
          <a:xfrm>
            <a:off x="184271" y="48691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デグレードの頻度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５倍</a:t>
            </a:r>
            <a:endParaRPr lang="en-US" altLang="ja-JP" b="0" dirty="0">
              <a:latin typeface="+mn-lt"/>
            </a:endParaRPr>
          </a:p>
        </p:txBody>
      </p:sp>
      <p:sp>
        <p:nvSpPr>
          <p:cNvPr id="14" name="タイトル 2"/>
          <p:cNvSpPr txBox="1">
            <a:spLocks/>
          </p:cNvSpPr>
          <p:nvPr/>
        </p:nvSpPr>
        <p:spPr>
          <a:xfrm>
            <a:off x="184271" y="192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バグ報告件数</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３倍</a:t>
            </a:r>
            <a:endParaRPr lang="en-US" altLang="ja-JP" b="0" dirty="0">
              <a:latin typeface="+mn-lt"/>
            </a:endParaRPr>
          </a:p>
        </p:txBody>
      </p:sp>
      <p:sp>
        <p:nvSpPr>
          <p:cNvPr id="15" name="タイトル 2"/>
          <p:cNvSpPr txBox="1">
            <a:spLocks/>
          </p:cNvSpPr>
          <p:nvPr/>
        </p:nvSpPr>
        <p:spPr>
          <a:xfrm>
            <a:off x="688495" y="5445224"/>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a:solidFill>
                  <a:schemeClr val="tx1"/>
                </a:solidFill>
              </a:rPr>
              <a:t>既存の単体テストレベルの自動回帰テストでは検知できなかった</a:t>
            </a:r>
            <a:endParaRPr lang="en-US" altLang="ja-JP" sz="2000" b="0" dirty="0" smtClean="0">
              <a:solidFill>
                <a:schemeClr val="tx1"/>
              </a:solidFill>
            </a:endParaRPr>
          </a:p>
        </p:txBody>
      </p:sp>
    </p:spTree>
    <p:extLst>
      <p:ext uri="{BB962C8B-B14F-4D97-AF65-F5344CB8AC3E}">
        <p14:creationId xmlns:p14="http://schemas.microsoft.com/office/powerpoint/2010/main" val="114637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数値計測による施策の</a:t>
            </a:r>
            <a:r>
              <a:rPr lang="ja-JP" altLang="en-US" dirty="0" smtClean="0">
                <a:latin typeface="+mj-ea"/>
              </a:rPr>
              <a:t>検証　（１月後）</a:t>
            </a:r>
            <a:endParaRPr kumimoji="1" lang="ja-JP" altLang="en-US" dirty="0">
              <a:latin typeface="+mj-ea"/>
              <a:ea typeface="+mj-ea"/>
            </a:endParaRPr>
          </a:p>
        </p:txBody>
      </p:sp>
      <p:sp>
        <p:nvSpPr>
          <p:cNvPr id="7" name="タイトル 2"/>
          <p:cNvSpPr txBox="1">
            <a:spLocks/>
          </p:cNvSpPr>
          <p:nvPr/>
        </p:nvSpPr>
        <p:spPr>
          <a:xfrm>
            <a:off x="688495" y="2492896"/>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ATDD </a:t>
            </a:r>
            <a:r>
              <a:rPr lang="ja-JP" altLang="en-US" sz="2000" b="0" dirty="0" smtClean="0">
                <a:solidFill>
                  <a:schemeClr val="tx1"/>
                </a:solidFill>
                <a:latin typeface="+mn-lt"/>
              </a:rPr>
              <a:t>による自動回帰テストを整備した成果</a:t>
            </a:r>
            <a:endParaRPr lang="en-US" altLang="ja-JP" sz="2000" b="0" dirty="0" smtClean="0">
              <a:latin typeface="+mn-lt"/>
            </a:endParaRPr>
          </a:p>
        </p:txBody>
      </p:sp>
      <p:sp>
        <p:nvSpPr>
          <p:cNvPr id="9" name="タイトル 2"/>
          <p:cNvSpPr txBox="1">
            <a:spLocks/>
          </p:cNvSpPr>
          <p:nvPr/>
        </p:nvSpPr>
        <p:spPr>
          <a:xfrm>
            <a:off x="184271" y="321195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rPr>
              <a:t>機能</a:t>
            </a:r>
            <a:r>
              <a:rPr lang="ja-JP" altLang="en-US" b="0" dirty="0">
                <a:solidFill>
                  <a:schemeClr val="tx1"/>
                </a:solidFill>
              </a:rPr>
              <a:t>追加／修正の</a:t>
            </a:r>
            <a:r>
              <a:rPr lang="ja-JP" altLang="en-US" b="0" dirty="0" smtClean="0">
                <a:solidFill>
                  <a:schemeClr val="tx1"/>
                </a:solidFill>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１．５倍</a:t>
            </a:r>
            <a:endParaRPr lang="en-US" altLang="ja-JP" b="0" dirty="0">
              <a:latin typeface="+mn-lt"/>
            </a:endParaRPr>
          </a:p>
        </p:txBody>
      </p:sp>
      <p:sp>
        <p:nvSpPr>
          <p:cNvPr id="10" name="タイトル 2"/>
          <p:cNvSpPr txBox="1">
            <a:spLocks/>
          </p:cNvSpPr>
          <p:nvPr/>
        </p:nvSpPr>
        <p:spPr>
          <a:xfrm>
            <a:off x="688495" y="3789040"/>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歯止めは必要だった</a:t>
            </a:r>
            <a:endParaRPr lang="en-US" altLang="ja-JP" sz="2000" b="0" dirty="0">
              <a:solidFill>
                <a:schemeClr val="tx1"/>
              </a:solidFill>
              <a:latin typeface="+mn-lt"/>
            </a:endParaRPr>
          </a:p>
        </p:txBody>
      </p:sp>
      <p:sp>
        <p:nvSpPr>
          <p:cNvPr id="8" name="タイトル 2"/>
          <p:cNvSpPr txBox="1">
            <a:spLocks/>
          </p:cNvSpPr>
          <p:nvPr/>
        </p:nvSpPr>
        <p:spPr>
          <a:xfrm>
            <a:off x="184271" y="120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b="0" dirty="0" smtClean="0">
                <a:solidFill>
                  <a:schemeClr val="tx1"/>
                </a:solidFill>
                <a:latin typeface="+mn-lt"/>
              </a:rPr>
              <a:t>他の機能と比較して</a:t>
            </a:r>
            <a:r>
              <a:rPr lang="en-US" altLang="ja-JP" b="0" dirty="0" smtClean="0">
                <a:solidFill>
                  <a:schemeClr val="tx1"/>
                </a:solidFill>
                <a:latin typeface="+mn-lt"/>
              </a:rPr>
              <a:t>…</a:t>
            </a:r>
            <a:endParaRPr lang="en-US" altLang="ja-JP" b="0" dirty="0">
              <a:solidFill>
                <a:schemeClr val="accent1"/>
              </a:solidFill>
              <a:latin typeface="+mn-lt"/>
            </a:endParaRPr>
          </a:p>
        </p:txBody>
      </p:sp>
      <p:sp>
        <p:nvSpPr>
          <p:cNvPr id="13" name="タイトル 2"/>
          <p:cNvSpPr txBox="1">
            <a:spLocks/>
          </p:cNvSpPr>
          <p:nvPr/>
        </p:nvSpPr>
        <p:spPr>
          <a:xfrm>
            <a:off x="184271" y="450920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デグレードの頻度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２倍</a:t>
            </a:r>
            <a:endParaRPr lang="en-US" altLang="ja-JP" b="0" dirty="0">
              <a:latin typeface="+mn-lt"/>
            </a:endParaRPr>
          </a:p>
        </p:txBody>
      </p:sp>
      <p:sp>
        <p:nvSpPr>
          <p:cNvPr id="14" name="タイトル 2"/>
          <p:cNvSpPr txBox="1">
            <a:spLocks/>
          </p:cNvSpPr>
          <p:nvPr/>
        </p:nvSpPr>
        <p:spPr>
          <a:xfrm>
            <a:off x="184271" y="192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バグ報告件数</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１倍</a:t>
            </a:r>
            <a:endParaRPr lang="en-US" altLang="ja-JP" b="0" dirty="0">
              <a:latin typeface="+mn-lt"/>
            </a:endParaRPr>
          </a:p>
        </p:txBody>
      </p:sp>
      <p:sp>
        <p:nvSpPr>
          <p:cNvPr id="15" name="タイトル 2"/>
          <p:cNvSpPr txBox="1">
            <a:spLocks/>
          </p:cNvSpPr>
          <p:nvPr/>
        </p:nvSpPr>
        <p:spPr>
          <a:xfrm>
            <a:off x="688495" y="5085264"/>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rPr>
              <a:t>デグレード自体はまだ発生することがあったが、</a:t>
            </a:r>
            <a:endParaRPr lang="en-US" altLang="ja-JP" sz="2000" b="0" dirty="0" smtClean="0">
              <a:solidFill>
                <a:schemeClr val="tx1"/>
              </a:solidFill>
            </a:endParaRPr>
          </a:p>
          <a:p>
            <a:pPr indent="439738" algn="l"/>
            <a:r>
              <a:rPr lang="ja-JP" altLang="en-US" sz="2000" b="0" dirty="0" smtClean="0">
                <a:solidFill>
                  <a:schemeClr val="tx1"/>
                </a:solidFill>
              </a:rPr>
              <a:t>あっても即検知・対応できるため、</a:t>
            </a:r>
            <a:endParaRPr lang="en-US" altLang="ja-JP" sz="2000" b="0" dirty="0" smtClean="0">
              <a:solidFill>
                <a:schemeClr val="tx1"/>
              </a:solidFill>
            </a:endParaRPr>
          </a:p>
          <a:p>
            <a:pPr indent="439738" algn="l"/>
            <a:r>
              <a:rPr lang="ja-JP" altLang="en-US" sz="2000" b="0" dirty="0" smtClean="0">
                <a:solidFill>
                  <a:schemeClr val="tx1"/>
                </a:solidFill>
              </a:rPr>
              <a:t>対応時間は以前の</a:t>
            </a:r>
            <a:r>
              <a:rPr lang="ja-JP" altLang="en-US" sz="2000" b="0" dirty="0" smtClean="0"/>
              <a:t>１／５程度</a:t>
            </a:r>
            <a:r>
              <a:rPr lang="ja-JP" altLang="en-US" sz="2000" b="0" dirty="0" smtClean="0">
                <a:solidFill>
                  <a:schemeClr val="tx1"/>
                </a:solidFill>
              </a:rPr>
              <a:t>になった</a:t>
            </a:r>
            <a:endParaRPr lang="en-US" altLang="ja-JP" sz="2000" b="0" dirty="0" smtClean="0">
              <a:solidFill>
                <a:schemeClr val="tx1"/>
              </a:solidFill>
            </a:endParaRPr>
          </a:p>
        </p:txBody>
      </p:sp>
    </p:spTree>
    <p:extLst>
      <p:ext uri="{BB962C8B-B14F-4D97-AF65-F5344CB8AC3E}">
        <p14:creationId xmlns:p14="http://schemas.microsoft.com/office/powerpoint/2010/main" val="5149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Problems,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dirty="0" smtClean="0">
                <a:latin typeface="+mn-lt"/>
              </a:rPr>
              <a:t>Use numerical measurement to improve more</a:t>
            </a:r>
            <a:endParaRPr kumimoji="1" lang="ja-JP" altLang="en-US" dirty="0">
              <a:latin typeface="+mn-lt"/>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en-US" altLang="ja-JP" sz="3200" b="1" kern="0" dirty="0" smtClean="0">
                <a:latin typeface="+mn-lt"/>
              </a:rPr>
              <a:t>etc.</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Problems,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This Session’s Theme</a:t>
            </a:r>
            <a:endParaRPr kumimoji="1" lang="ja-JP" altLang="en-US" dirty="0">
              <a:latin typeface="+mn-lt"/>
              <a:ea typeface="+mj-ea"/>
            </a:endParaRPr>
          </a:p>
        </p:txBody>
      </p:sp>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9600" dirty="0" smtClean="0"/>
              <a:t>Technology-</a:t>
            </a:r>
          </a:p>
          <a:p>
            <a:r>
              <a:rPr lang="en-US" altLang="ja-JP" sz="9600" dirty="0" smtClean="0"/>
              <a:t>Driven</a:t>
            </a:r>
          </a:p>
          <a:p>
            <a:r>
              <a:rPr lang="en-US" altLang="ja-JP" sz="9600" dirty="0" smtClean="0"/>
              <a:t>Development</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288531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5" name="タイトル 2"/>
          <p:cNvSpPr txBox="1">
            <a:spLocks/>
          </p:cNvSpPr>
          <p:nvPr/>
        </p:nvSpPr>
        <p:spPr>
          <a:xfrm>
            <a:off x="2916496" y="1286974"/>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Efficiency</a:t>
            </a:r>
          </a:p>
        </p:txBody>
      </p:sp>
      <p:sp>
        <p:nvSpPr>
          <p:cNvPr id="16" name="タイトル 2"/>
          <p:cNvSpPr txBox="1">
            <a:spLocks/>
          </p:cNvSpPr>
          <p:nvPr/>
        </p:nvSpPr>
        <p:spPr>
          <a:xfrm>
            <a:off x="2916496" y="3087052"/>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Learning</a:t>
            </a:r>
          </a:p>
        </p:txBody>
      </p:sp>
      <p:sp>
        <p:nvSpPr>
          <p:cNvPr id="18" name="タイトル 2"/>
          <p:cNvSpPr txBox="1">
            <a:spLocks/>
          </p:cNvSpPr>
          <p:nvPr/>
        </p:nvSpPr>
        <p:spPr>
          <a:xfrm>
            <a:off x="2916496" y="4896488"/>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Collaboration</a:t>
            </a:r>
          </a:p>
        </p:txBody>
      </p:sp>
      <p:pic>
        <p:nvPicPr>
          <p:cNvPr id="1026"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3"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3"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73"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983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483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 by</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2" name="Picture 4" descr="C:\Users\hiroyuki.a.ito\Pictures\TDD\cucumb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4734318"/>
            <a:ext cx="4614267" cy="1404340"/>
          </a:xfrm>
          <a:prstGeom prst="rect">
            <a:avLst/>
          </a:prstGeom>
          <a:solidFill>
            <a:schemeClr val="bg1"/>
          </a:solidFill>
          <a:ln>
            <a:noFill/>
          </a:ln>
          <a:extLst/>
        </p:spPr>
      </p:pic>
      <p:pic>
        <p:nvPicPr>
          <p:cNvPr id="13" name="Picture 2" descr="C:\Users\hiroyuki.a.ito\Pictures\TDD\mockito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869" y="2996088"/>
            <a:ext cx="3026746"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45" y="2996088"/>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148445" y="1124804"/>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0" name="グループ化 19"/>
          <p:cNvGrpSpPr/>
          <p:nvPr/>
        </p:nvGrpSpPr>
        <p:grpSpPr>
          <a:xfrm>
            <a:off x="4639869" y="1175284"/>
            <a:ext cx="4411703" cy="1303379"/>
            <a:chOff x="1167405" y="839445"/>
            <a:chExt cx="6809191" cy="2011684"/>
          </a:xfrm>
        </p:grpSpPr>
        <p:pic>
          <p:nvPicPr>
            <p:cNvPr id="24" name="Picture 2" descr="C:\Users\hiroyuki.a.ito\Pictures\TDD\TestF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 name="直線コネクタ 24"/>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379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solidFill>
              <a:schemeClr val="accent1"/>
            </a:solid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7200" dirty="0" smtClean="0">
                <a:latin typeface="+mn-lt"/>
              </a:rPr>
              <a:t>Gemba-</a:t>
            </a:r>
            <a:r>
              <a:rPr lang="en-US" altLang="ja-JP" sz="7200" dirty="0" err="1" smtClean="0">
                <a:latin typeface="+mn-lt"/>
              </a:rPr>
              <a:t>Shugi</a:t>
            </a:r>
            <a:endParaRPr lang="en-US" altLang="ja-JP" sz="7200" dirty="0" smtClean="0">
              <a:latin typeface="+mn-lt"/>
            </a:endParaRPr>
          </a:p>
          <a:p>
            <a:r>
              <a:rPr lang="ja-JP" altLang="en-US" sz="7200" dirty="0" smtClean="0">
                <a:latin typeface="+mn-lt"/>
              </a:rPr>
              <a:t>現場主義</a:t>
            </a:r>
            <a:endParaRPr lang="en-US" altLang="ja-JP" sz="7200" dirty="0" smtClean="0">
              <a:latin typeface="+mn-lt"/>
            </a:endParaRPr>
          </a:p>
          <a:p>
            <a:r>
              <a:rPr lang="en-US" altLang="ja-JP" sz="7200" dirty="0" smtClean="0">
                <a:latin typeface="+mn-lt"/>
              </a:rPr>
              <a:t>Experience Report</a:t>
            </a: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7200" b="0" dirty="0" smtClean="0">
                <a:solidFill>
                  <a:schemeClr val="tx1"/>
                </a:solidFill>
              </a:rPr>
              <a:t>Find your answer</a:t>
            </a:r>
          </a:p>
          <a:p>
            <a:r>
              <a:rPr lang="en-US" altLang="ja-JP" sz="7200" b="0" dirty="0" smtClean="0">
                <a:solidFill>
                  <a:schemeClr val="tx1"/>
                </a:solidFill>
                <a:latin typeface="+mn-ea"/>
                <a:ea typeface="+mn-ea"/>
                <a:cs typeface="ＭＳ 明朝"/>
              </a:rPr>
              <a:t>by yourself</a:t>
            </a:r>
          </a:p>
          <a:p>
            <a:r>
              <a:rPr lang="en-US" altLang="ja-JP" sz="7200" b="0" dirty="0" smtClean="0">
                <a:solidFill>
                  <a:schemeClr val="tx1"/>
                </a:solidFill>
                <a:latin typeface="+mn-ea"/>
                <a:ea typeface="+mn-ea"/>
                <a:cs typeface="ＭＳ 明朝"/>
              </a:rPr>
              <a:t>through your</a:t>
            </a:r>
            <a:r>
              <a:rPr lang="ja-JP" altLang="en-US" sz="7200" b="0" dirty="0">
                <a:solidFill>
                  <a:schemeClr val="tx1"/>
                </a:solidFill>
                <a:latin typeface="+mn-ea"/>
                <a:ea typeface="+mn-ea"/>
                <a:cs typeface="ＭＳ 明朝"/>
              </a:rPr>
              <a:t> </a:t>
            </a:r>
            <a:r>
              <a:rPr lang="en-US" altLang="ja-JP" sz="7200" b="0" dirty="0" smtClean="0">
                <a:solidFill>
                  <a:schemeClr val="tx1"/>
                </a:solidFill>
                <a:latin typeface="+mn-ea"/>
                <a:ea typeface="+mn-ea"/>
                <a:cs typeface="ＭＳ 明朝"/>
              </a:rPr>
              <a:t>experience</a:t>
            </a: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A</a:t>
            </a:r>
            <a:r>
              <a:rPr lang="en-US" altLang="ja-JP" dirty="0" smtClean="0"/>
              <a:t>dditional Possibilities </a:t>
            </a:r>
            <a:r>
              <a:rPr lang="en-US" altLang="ja-JP" dirty="0"/>
              <a:t>of </a:t>
            </a:r>
            <a:r>
              <a:rPr lang="en-US" altLang="ja-JP" dirty="0" smtClean="0"/>
              <a:t>Automation</a:t>
            </a:r>
            <a:endParaRPr kumimoji="1" lang="ja-JP" altLang="en-US" dirty="0">
              <a:latin typeface="+mn-lt"/>
              <a:ea typeface="+mj-ea"/>
            </a:endParaRPr>
          </a:p>
        </p:txBody>
      </p:sp>
      <p:pic>
        <p:nvPicPr>
          <p:cNvPr id="2050" name="Picture 2" descr="C:\Users\hiroyuki.a.ito\Pictures\Agile2014\Autom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620687"/>
            <a:ext cx="5688632" cy="554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08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5" name="タイトル 2"/>
          <p:cNvSpPr txBox="1">
            <a:spLocks/>
          </p:cNvSpPr>
          <p:nvPr/>
        </p:nvSpPr>
        <p:spPr>
          <a:xfrm>
            <a:off x="2916496" y="1286974"/>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Efficiency</a:t>
            </a:r>
          </a:p>
        </p:txBody>
      </p:sp>
      <p:sp>
        <p:nvSpPr>
          <p:cNvPr id="16" name="タイトル 2"/>
          <p:cNvSpPr txBox="1">
            <a:spLocks/>
          </p:cNvSpPr>
          <p:nvPr/>
        </p:nvSpPr>
        <p:spPr>
          <a:xfrm>
            <a:off x="2916496" y="3087052"/>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Learning</a:t>
            </a:r>
          </a:p>
        </p:txBody>
      </p:sp>
      <p:sp>
        <p:nvSpPr>
          <p:cNvPr id="18" name="タイトル 2"/>
          <p:cNvSpPr txBox="1">
            <a:spLocks/>
          </p:cNvSpPr>
          <p:nvPr/>
        </p:nvSpPr>
        <p:spPr>
          <a:xfrm>
            <a:off x="2916496" y="4896488"/>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Collaboration</a:t>
            </a:r>
          </a:p>
        </p:txBody>
      </p:sp>
      <p:pic>
        <p:nvPicPr>
          <p:cNvPr id="1026"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3"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3"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73"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7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46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barn(inVertical)">
                                      <p:cBhvr>
                                        <p:cTn id="35" dur="500"/>
                                        <p:tgtEl>
                                          <p:spTgt spid="1028"/>
                                        </p:tgtEl>
                                      </p:cBhvr>
                                    </p:animEffect>
                                  </p:childTnLst>
                                </p:cTn>
                              </p:par>
                              <p:par>
                                <p:cTn id="36" presetID="16" presetClass="entr" presetSubtype="21"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par>
                                <p:cTn id="39" presetID="16" presetClass="entr" presetSubtype="21"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 by</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2" name="Picture 4" descr="C:\Users\hiroyuki.a.ito\Pictures\TDD\cucumb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4734318"/>
            <a:ext cx="4614267" cy="1404340"/>
          </a:xfrm>
          <a:prstGeom prst="rect">
            <a:avLst/>
          </a:prstGeom>
          <a:solidFill>
            <a:schemeClr val="bg1"/>
          </a:solidFill>
          <a:ln>
            <a:noFill/>
          </a:ln>
          <a:extLst/>
        </p:spPr>
      </p:pic>
      <p:pic>
        <p:nvPicPr>
          <p:cNvPr id="13" name="Picture 2" descr="C:\Users\hiroyuki.a.ito\Pictures\TDD\mockito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869" y="2996088"/>
            <a:ext cx="3026746"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45" y="2996088"/>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148445" y="1124804"/>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0" name="グループ化 19"/>
          <p:cNvGrpSpPr/>
          <p:nvPr/>
        </p:nvGrpSpPr>
        <p:grpSpPr>
          <a:xfrm>
            <a:off x="4639869" y="1175284"/>
            <a:ext cx="4411703" cy="1303379"/>
            <a:chOff x="1167405" y="839445"/>
            <a:chExt cx="6809191" cy="2011684"/>
          </a:xfrm>
        </p:grpSpPr>
        <p:pic>
          <p:nvPicPr>
            <p:cNvPr id="24" name="Picture 2" descr="C:\Users\hiroyuki.a.ito\Pictures\TDD\TestF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 name="直線コネクタ 24"/>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154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Problems,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64C25D7-D27D-47E0-8384-6126C745CB52}">
  <ds:schemaRefs>
    <ds:schemaRef ds:uri="http://schemas.microsoft.com/sharepoint/v3/contenttype/forms"/>
  </ds:schemaRefs>
</ds:datastoreItem>
</file>

<file path=customXml/itemProps3.xml><?xml version="1.0" encoding="utf-8"?>
<ds:datastoreItem xmlns:ds="http://schemas.openxmlformats.org/officeDocument/2006/customXml" ds:itemID="{E52D75E9-7A55-4E2A-89EF-D6493A63AB07}">
  <ds:schemaRefs>
    <ds:schemaRef ds:uri="http://purl.org/dc/term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3629</TotalTime>
  <Words>2508</Words>
  <Application>Microsoft Office PowerPoint</Application>
  <PresentationFormat>画面に合わせる (4:3)</PresentationFormat>
  <Paragraphs>419</Paragraphs>
  <Slides>45</Slides>
  <Notes>37</Notes>
  <HiddenSlides>0</HiddenSlides>
  <MMClips>0</MMClips>
  <ScaleCrop>false</ScaleCrop>
  <HeadingPairs>
    <vt:vector size="4" baseType="variant">
      <vt:variant>
        <vt:lpstr>テーマ</vt:lpstr>
      </vt:variant>
      <vt:variant>
        <vt:i4>1</vt:i4>
      </vt:variant>
      <vt:variant>
        <vt:lpstr>スライド タイトル</vt:lpstr>
      </vt:variant>
      <vt:variant>
        <vt:i4>45</vt:i4>
      </vt:variant>
    </vt:vector>
  </HeadingPairs>
  <TitlesOfParts>
    <vt:vector size="46" baseType="lpstr">
      <vt:lpstr>Corporate_strictly_confidential_b</vt:lpstr>
      <vt:lpstr>PowerPoint プレゼンテーション</vt:lpstr>
      <vt:lpstr>About me</vt:lpstr>
      <vt:lpstr>It’s my 3rd time to be here!</vt:lpstr>
      <vt:lpstr>This Session’s Theme</vt:lpstr>
      <vt:lpstr>Additional Possibilities of Automation</vt:lpstr>
      <vt:lpstr>Three Purposes</vt:lpstr>
      <vt:lpstr>Three Approaches</vt:lpstr>
      <vt:lpstr>Three Approaches by</vt:lpstr>
      <vt:lpstr>Agenda</vt:lpstr>
      <vt:lpstr>PowerPoint プレゼンテーション</vt:lpstr>
      <vt:lpstr>At the end of April 2013</vt:lpstr>
      <vt:lpstr>Three Purposes</vt:lpstr>
      <vt:lpstr>PowerPoint プレゼンテーション</vt:lpstr>
      <vt:lpstr>PowerPoint プレゼンテーション</vt:lpstr>
      <vt:lpstr>PowerPoint プレゼンテーション</vt:lpstr>
      <vt:lpstr>Three Approaches</vt:lpstr>
      <vt:lpstr>PowerPoint プレゼンテーション</vt:lpstr>
      <vt:lpstr>Three Approaches</vt:lpstr>
      <vt:lpstr>The Implementation of CI/CD</vt:lpstr>
      <vt:lpstr>数値計測による仮説検証</vt:lpstr>
      <vt:lpstr>数値計測による仮説検証　（施策実行後）</vt:lpstr>
      <vt:lpstr>PowerPoint プレゼンテーション</vt:lpstr>
      <vt:lpstr>Three Approaches</vt:lpstr>
      <vt:lpstr>Before TDD</vt:lpstr>
      <vt:lpstr>PowerPoint プレゼンテーション</vt:lpstr>
      <vt:lpstr>After TDD</vt:lpstr>
      <vt:lpstr>数値計測による現状把握</vt:lpstr>
      <vt:lpstr>数値計測による施策の検証　（１月後）</vt:lpstr>
      <vt:lpstr>PowerPoint プレゼンテーション</vt:lpstr>
      <vt:lpstr>Three Approaches</vt:lpstr>
      <vt:lpstr>So many nuuns!</vt:lpstr>
      <vt:lpstr>Calabash-android : Our answer</vt:lpstr>
      <vt:lpstr>Example of BDD test scenario with Calabash-Android</vt:lpstr>
      <vt:lpstr>数値計測による現状把握</vt:lpstr>
      <vt:lpstr>数値計測による施策の検証　（１月後）</vt:lpstr>
      <vt:lpstr>PowerPoint プレゼンテーション</vt:lpstr>
      <vt:lpstr>Use numerical measurement to improve more</vt:lpstr>
      <vt:lpstr>「振り返り」によるチームの学習の促進</vt:lpstr>
      <vt:lpstr>PowerPoint プレゼンテーション</vt:lpstr>
      <vt:lpstr>Three Purposes</vt:lpstr>
      <vt:lpstr>Three Approaches</vt:lpstr>
      <vt:lpstr>Three Approaches by</vt:lpstr>
      <vt:lpstr>現場実践主義</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Hiroyuki Ito (The Hiro)</cp:lastModifiedBy>
  <cp:revision>4059</cp:revision>
  <cp:lastPrinted>2012-11-01T00:53:12Z</cp:lastPrinted>
  <dcterms:created xsi:type="dcterms:W3CDTF">2013-01-29T01:30:29Z</dcterms:created>
  <dcterms:modified xsi:type="dcterms:W3CDTF">2014-07-04T08:54:41Z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