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498" r:id="rId5"/>
    <p:sldId id="475" r:id="rId6"/>
    <p:sldId id="480" r:id="rId7"/>
    <p:sldId id="684" r:id="rId8"/>
    <p:sldId id="522" r:id="rId9"/>
    <p:sldId id="619" r:id="rId10"/>
    <p:sldId id="685" r:id="rId11"/>
    <p:sldId id="686" r:id="rId12"/>
    <p:sldId id="346" r:id="rId13"/>
    <p:sldId id="635" r:id="rId14"/>
    <p:sldId id="687" r:id="rId15"/>
    <p:sldId id="690" r:id="rId16"/>
    <p:sldId id="691" r:id="rId17"/>
    <p:sldId id="692" r:id="rId18"/>
    <p:sldId id="688" r:id="rId19"/>
    <p:sldId id="693" r:id="rId20"/>
    <p:sldId id="632" r:id="rId21"/>
    <p:sldId id="689" r:id="rId22"/>
    <p:sldId id="670" r:id="rId23"/>
    <p:sldId id="656" r:id="rId24"/>
    <p:sldId id="588" r:id="rId25"/>
    <p:sldId id="510" r:id="rId26"/>
    <p:sldId id="555" r:id="rId27"/>
    <p:sldId id="552" r:id="rId28"/>
    <p:sldId id="680" r:id="rId29"/>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4" autoAdjust="0"/>
    <p:restoredTop sz="92210" autoAdjust="0"/>
  </p:normalViewPr>
  <p:slideViewPr>
    <p:cSldViewPr showGuides="1">
      <p:cViewPr>
        <p:scale>
          <a:sx n="66" d="100"/>
          <a:sy n="66" d="100"/>
        </p:scale>
        <p:origin x="-1758" y="-72"/>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14T16:04:49.290" idx="19">
    <p:pos x="2579" y="3502"/>
    <p:text>正式な部署名は、発令後に確認・修正しよう。</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2014/4/14</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皆さんこんにちは。</a:t>
            </a:r>
            <a:endParaRPr kumimoji="1" lang="en-US" altLang="ja-JP" dirty="0" smtClean="0"/>
          </a:p>
          <a:p>
            <a:r>
              <a:rPr kumimoji="1" lang="ja-JP" altLang="en-US" dirty="0" smtClean="0"/>
              <a:t>本日は、「現場実践主義としてのリーン開発とアジャイル」と題しまして、３０分ほどお話させていただきます。</a:t>
            </a:r>
            <a:endParaRPr kumimoji="1" lang="en-US" altLang="ja-JP" dirty="0" smtClean="0"/>
          </a:p>
          <a:p>
            <a:r>
              <a:rPr kumimoji="1" lang="ja-JP" altLang="en-US" dirty="0" smtClean="0"/>
              <a:t>どうぞよろしくお願いいたします。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11</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15</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24</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25</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6</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9</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10</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noFill/>
          </a:ln>
        </p:spPr>
        <p:txBody>
          <a:bodyPr wrap="square" anchor="t" anchorCtr="0">
            <a:noAutofit/>
          </a:bodyPr>
          <a:lstStyle/>
          <a:p>
            <a:r>
              <a:rPr lang="en-US" altLang="ja-JP" sz="4800" b="1" dirty="0">
                <a:solidFill>
                  <a:srgbClr val="C00000"/>
                </a:solidFill>
                <a:latin typeface="+mj-ea"/>
                <a:ea typeface="+mj-ea"/>
                <a:cs typeface="Arial" pitchFamily="34" charset="0"/>
              </a:rPr>
              <a:t>Technology</a:t>
            </a:r>
            <a:r>
              <a:rPr lang="en-US" altLang="ja-JP" sz="4800" b="1" dirty="0" smtClean="0">
                <a:solidFill>
                  <a:srgbClr val="C00000"/>
                </a:solidFill>
                <a:latin typeface="+mj-ea"/>
                <a:ea typeface="+mj-ea"/>
                <a:cs typeface="Arial" pitchFamily="34" charset="0"/>
              </a:rPr>
              <a:t>­-Driven </a:t>
            </a:r>
            <a:r>
              <a:rPr lang="en-US" altLang="ja-JP" sz="4800" b="1" dirty="0">
                <a:solidFill>
                  <a:srgbClr val="C00000"/>
                </a:solidFill>
                <a:latin typeface="+mj-ea"/>
                <a:ea typeface="+mj-ea"/>
                <a:cs typeface="Arial" pitchFamily="34" charset="0"/>
              </a:rPr>
              <a:t>Development</a:t>
            </a:r>
            <a:r>
              <a:rPr lang="en-US" altLang="ja-JP" sz="4800" b="1" dirty="0" smtClean="0">
                <a:solidFill>
                  <a:srgbClr val="C00000"/>
                </a:solidFill>
                <a:latin typeface="+mj-ea"/>
                <a:ea typeface="+mj-ea"/>
                <a:cs typeface="Arial" pitchFamily="34" charset="0"/>
              </a:rPr>
              <a:t>:</a:t>
            </a:r>
          </a:p>
          <a:p>
            <a:r>
              <a:rPr lang="en-US" altLang="ja-JP" sz="4800" b="1" dirty="0" smtClean="0">
                <a:solidFill>
                  <a:srgbClr val="C00000"/>
                </a:solidFill>
                <a:latin typeface="+mj-ea"/>
                <a:ea typeface="+mj-ea"/>
                <a:cs typeface="Arial" pitchFamily="34" charset="0"/>
              </a:rPr>
              <a:t>Using </a:t>
            </a:r>
            <a:r>
              <a:rPr lang="en-US" altLang="ja-JP" sz="4800" b="1" dirty="0">
                <a:solidFill>
                  <a:srgbClr val="C00000"/>
                </a:solidFill>
                <a:latin typeface="+mj-ea"/>
                <a:ea typeface="+mj-ea"/>
                <a:cs typeface="Arial" pitchFamily="34" charset="0"/>
              </a:rPr>
              <a:t>Automation and Techniques to Grow an Agile 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rPr>
              <a:t>http://www.rakuten.co.jp/</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809977" y="2454680"/>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7020272" y="2454680"/>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2076168" y="2902885"/>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305596" y="2904680"/>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355976" y="1052736"/>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932040" y="2456603"/>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4183533" y="2904680"/>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605927" y="3540655"/>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7020272" y="3679205"/>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932040" y="368112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7020272" y="130620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932040" y="130812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305596" y="175620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305596" y="4129205"/>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4183533" y="2904680"/>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4183533" y="1758126"/>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355976" y="220486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355976" y="3429000"/>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555776" y="2115312"/>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941168"/>
            <a:ext cx="8784976"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solidFill>
                  <a:srgbClr val="BF0000"/>
                </a:solidFill>
              </a:rPr>
              <a:t>個々の</a:t>
            </a:r>
            <a:r>
              <a:rPr kumimoji="0" lang="ja-JP" altLang="en-US" sz="2400" kern="0" dirty="0" smtClean="0">
                <a:solidFill>
                  <a:sysClr val="windowText" lastClr="000000"/>
                </a:solidFill>
              </a:rPr>
              <a:t>コンポーネント毎に独立・分割して（自動）テストが可能に。</a:t>
            </a:r>
            <a:endParaRPr kumimoji="0" lang="en-US" altLang="ja-JP" sz="2400" kern="0" dirty="0" smtClean="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画面一式を開発する期間を、１週間から</a:t>
            </a:r>
            <a:r>
              <a:rPr kumimoji="0" lang="ja-JP" altLang="en-US" sz="2400" kern="0" dirty="0" smtClean="0">
                <a:solidFill>
                  <a:schemeClr val="accent1"/>
                </a:solidFill>
              </a:rPr>
              <a:t>１日</a:t>
            </a:r>
            <a:r>
              <a:rPr kumimoji="0" lang="ja-JP" altLang="en-US" sz="2400" kern="0" dirty="0" smtClean="0">
                <a:solidFill>
                  <a:sysClr val="windowText" lastClr="000000"/>
                </a:solidFill>
              </a:rPr>
              <a:t>に削減。</a:t>
            </a:r>
            <a:endParaRPr lang="en-US" altLang="ja-JP" sz="2400" b="1" dirty="0">
              <a:solidFill>
                <a:schemeClr val="bg1"/>
              </a:solidFill>
            </a:endParaRP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01" y="2263551"/>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ja-JP" altLang="en-US" sz="3600" b="0" kern="0" dirty="0" smtClean="0">
                <a:solidFill>
                  <a:srgbClr val="000000"/>
                </a:solidFill>
                <a:latin typeface="+mn-lt"/>
                <a:ea typeface="+mn-ea"/>
              </a:rPr>
              <a:t>★情報技術部</a:t>
            </a:r>
            <a:endParaRPr lang="en-US" altLang="ja-JP" sz="3600" b="0" kern="0" dirty="0" smtClean="0">
              <a:solidFill>
                <a:srgbClr val="000000"/>
              </a:solidFill>
              <a:latin typeface="+mn-lt"/>
              <a:ea typeface="+mn-ea"/>
            </a:endParaRPr>
          </a:p>
          <a:p>
            <a:pPr algn="l" defTabSz="381000">
              <a:spcBef>
                <a:spcPct val="20000"/>
              </a:spcBef>
              <a:buClr>
                <a:srgbClr val="FFFFFF"/>
              </a:buClr>
              <a:defRPr/>
            </a:pPr>
            <a:r>
              <a:rPr lang="ja-JP" altLang="en-US" sz="3600" b="0" kern="0" dirty="0">
                <a:solidFill>
                  <a:srgbClr val="000000"/>
                </a:solidFill>
              </a:rPr>
              <a:t>★</a:t>
            </a:r>
            <a:r>
              <a:rPr lang="ja-JP" altLang="en-US" sz="3600" b="0" kern="0" dirty="0" smtClean="0">
                <a:solidFill>
                  <a:srgbClr val="000000"/>
                </a:solidFill>
                <a:latin typeface="+mn-lt"/>
                <a:ea typeface="+mn-ea"/>
              </a:rPr>
              <a:t>プロセス・品質課</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Hiroyuki Ito (The Hiro)</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D75E9-7A55-4E2A-89EF-D6493A63AB07}">
  <ds:schemaRefs>
    <ds:schemaRef ds:uri="http://www.w3.org/XML/1998/namespace"/>
    <ds:schemaRef ds:uri="http://schemas.microsoft.com/office/2006/documentManagement/types"/>
    <ds:schemaRef ds:uri="http://purl.org/dc/dcmitype/"/>
    <ds:schemaRef ds:uri="http://purl.org/dc/terms/"/>
    <ds:schemaRef ds:uri="http://schemas.microsoft.com/office/2006/metadata/properties"/>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64C25D7-D27D-47E0-8384-6126C745C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3098</TotalTime>
  <Words>1911</Words>
  <Application>Microsoft Office PowerPoint</Application>
  <PresentationFormat>画面に合わせる (4:3)</PresentationFormat>
  <Paragraphs>264</Paragraphs>
  <Slides>25</Slides>
  <Notes>20</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Corporate_strictly_confidential_b</vt:lpstr>
      <vt:lpstr>PowerPoint プレゼンテーション</vt:lpstr>
      <vt:lpstr>Hiroyuki Ito (The Hiro)</vt:lpstr>
      <vt:lpstr>Agenda</vt:lpstr>
      <vt:lpstr>PowerPoint プレゼンテーション</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楽天株式会社</cp:lastModifiedBy>
  <cp:revision>3733</cp:revision>
  <cp:lastPrinted>2012-11-01T00:53:12Z</cp:lastPrinted>
  <dcterms:created xsi:type="dcterms:W3CDTF">2013-01-29T01:30:29Z</dcterms:created>
  <dcterms:modified xsi:type="dcterms:W3CDTF">2014-04-14T07:17:13Z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