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1"/>
  </p:notesMasterIdLst>
  <p:sldIdLst>
    <p:sldId id="498" r:id="rId5"/>
    <p:sldId id="475" r:id="rId6"/>
    <p:sldId id="715" r:id="rId7"/>
    <p:sldId id="717" r:id="rId8"/>
    <p:sldId id="716" r:id="rId9"/>
    <p:sldId id="713" r:id="rId10"/>
    <p:sldId id="718" r:id="rId11"/>
    <p:sldId id="720" r:id="rId12"/>
    <p:sldId id="480" r:id="rId13"/>
    <p:sldId id="705" r:id="rId14"/>
    <p:sldId id="726" r:id="rId15"/>
    <p:sldId id="737" r:id="rId16"/>
    <p:sldId id="701" r:id="rId17"/>
    <p:sldId id="702" r:id="rId18"/>
    <p:sldId id="703" r:id="rId19"/>
    <p:sldId id="724" r:id="rId20"/>
    <p:sldId id="706" r:id="rId21"/>
    <p:sldId id="739" r:id="rId22"/>
    <p:sldId id="728" r:id="rId23"/>
    <p:sldId id="711" r:id="rId24"/>
    <p:sldId id="729" r:id="rId25"/>
    <p:sldId id="707" r:id="rId26"/>
    <p:sldId id="740" r:id="rId27"/>
    <p:sldId id="769" r:id="rId28"/>
    <p:sldId id="772" r:id="rId29"/>
    <p:sldId id="691" r:id="rId30"/>
    <p:sldId id="771" r:id="rId31"/>
    <p:sldId id="692" r:id="rId32"/>
    <p:sldId id="708" r:id="rId33"/>
    <p:sldId id="741" r:id="rId34"/>
    <p:sldId id="761" r:id="rId35"/>
    <p:sldId id="693" r:id="rId36"/>
    <p:sldId id="632" r:id="rId37"/>
    <p:sldId id="768" r:id="rId38"/>
    <p:sldId id="767" r:id="rId39"/>
    <p:sldId id="765" r:id="rId40"/>
    <p:sldId id="764" r:id="rId41"/>
    <p:sldId id="763" r:id="rId42"/>
    <p:sldId id="731" r:id="rId43"/>
    <p:sldId id="709" r:id="rId44"/>
    <p:sldId id="749" r:id="rId45"/>
    <p:sldId id="750" r:id="rId46"/>
    <p:sldId id="751" r:id="rId47"/>
    <p:sldId id="755" r:id="rId48"/>
    <p:sldId id="753" r:id="rId49"/>
    <p:sldId id="757" r:id="rId50"/>
    <p:sldId id="758" r:id="rId51"/>
    <p:sldId id="759" r:id="rId52"/>
    <p:sldId id="710" r:id="rId53"/>
    <p:sldId id="734" r:id="rId54"/>
    <p:sldId id="735" r:id="rId55"/>
    <p:sldId id="736" r:id="rId56"/>
    <p:sldId id="510" r:id="rId57"/>
    <p:sldId id="555" r:id="rId58"/>
    <p:sldId id="552" r:id="rId59"/>
    <p:sldId id="760" r:id="rId60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伊藤 宏幸" initials="" lastIdx="2" clrIdx="0"/>
  <p:cmAuthor id="1" name="楽天株式会社" initials="楽天株式会社" lastIdx="19" clrIdx="1"/>
  <p:cmAuthor id="2" name="Hiroyuki Ito (The Hiro)" initials="TheHiro" lastIdx="1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0D296"/>
    <a:srgbClr val="FF9966"/>
    <a:srgbClr val="FF6600"/>
    <a:srgbClr val="BF0000"/>
    <a:srgbClr val="4D4D4D"/>
    <a:srgbClr val="969696"/>
    <a:srgbClr val="00506E"/>
    <a:srgbClr val="FF006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66667" autoAdjust="0"/>
  </p:normalViewPr>
  <p:slideViewPr>
    <p:cSldViewPr showGuides="1">
      <p:cViewPr>
        <p:scale>
          <a:sx n="66" d="100"/>
          <a:sy n="66" d="100"/>
        </p:scale>
        <p:origin x="-1758" y="-156"/>
      </p:cViewPr>
      <p:guideLst>
        <p:guide orient="horz" pos="3861"/>
        <p:guide orient="horz" pos="2047"/>
        <p:guide orient="horz" pos="164"/>
        <p:guide orient="horz" pos="1706"/>
        <p:guide orient="horz" pos="504"/>
        <p:guide orient="horz" pos="3385"/>
        <p:guide orient="horz" pos="391"/>
        <p:guide pos="226"/>
        <p:guide pos="55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7-07T16:27:39.073" idx="5">
    <p:pos x="3530" y="1912"/>
    <p:text>自分の写真も追加する
※体力持つか？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7-09T09:23:32.439" idx="9">
    <p:pos x="3387" y="3300"/>
    <p:text>・画像で説明できるとよい。
・PDCA のイメージ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E22AB-730F-4C4B-A6E7-89E97B93078F}" type="datetimeFigureOut">
              <a:rPr kumimoji="1" lang="ja-JP" altLang="en-US" smtClean="0"/>
              <a:t>2014/7/9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8E3F1-FAA5-4043-BB02-BBDB9D30AFA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11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Hello.</a:t>
            </a:r>
          </a:p>
          <a:p>
            <a:r>
              <a:rPr kumimoji="1" lang="en-US" altLang="ja-JP" dirty="0" smtClean="0"/>
              <a:t>My name</a:t>
            </a:r>
            <a:r>
              <a:rPr kumimoji="1" lang="en-US" altLang="ja-JP" baseline="0" dirty="0" smtClean="0"/>
              <a:t> is Hiroyuki Ito.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 this session,</a:t>
            </a:r>
            <a:r>
              <a:rPr kumimoji="1" lang="en-US" altLang="ja-JP" baseline="0" dirty="0" smtClean="0"/>
              <a:t> I’d like to share about Technology-Driven Development.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3126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At first, I will talk about the conditions and the challenges of my project.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If you are in the same position.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8729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In Japanese, </a:t>
            </a:r>
            <a:r>
              <a:rPr kumimoji="1" lang="en-US" altLang="ja-JP" dirty="0" err="1" smtClean="0"/>
              <a:t>YeaOh</a:t>
            </a:r>
            <a:r>
              <a:rPr kumimoji="1" lang="en-US" altLang="ja-JP" dirty="0" smtClean="0"/>
              <a:t>!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4927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Therefore,</a:t>
            </a:r>
            <a:r>
              <a:rPr kumimoji="1" lang="en-US" altLang="ja-JP" baseline="0" dirty="0" smtClean="0"/>
              <a:t> I was highly-motivated!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3513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So, I tried to improve the project with these three approaches.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about CI/CD.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At first, we tried to get</a:t>
            </a:r>
            <a:r>
              <a:rPr kumimoji="1" lang="en-US" altLang="ja-JP" baseline="0" dirty="0" smtClean="0"/>
              <a:t> over these challenges.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We tried to measure the current status like this.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648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39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About me.</a:t>
            </a:r>
          </a:p>
          <a:p>
            <a:r>
              <a:rPr kumimoji="1" lang="en-US" altLang="ja-JP" dirty="0" smtClean="0"/>
              <a:t>I’m</a:t>
            </a:r>
            <a:r>
              <a:rPr kumimoji="1" lang="en-US" altLang="ja-JP" baseline="0" dirty="0" smtClean="0"/>
              <a:t> from Rakuten, in Japan.</a:t>
            </a:r>
          </a:p>
          <a:p>
            <a:r>
              <a:rPr kumimoji="1" lang="en-US" altLang="ja-JP" baseline="0" dirty="0" smtClean="0"/>
              <a:t>Please call me “The Hiro”.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648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TDD.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Our challenge is very simple</a:t>
            </a:r>
            <a:r>
              <a:rPr kumimoji="1" lang="en-US" altLang="ja-JP" baseline="0" dirty="0" smtClean="0"/>
              <a:t> : we did not have enough skill and knowledge of Android at that time.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I will explain the 3 approaches, CI/CD, TDD, and BDD.</a:t>
            </a:r>
          </a:p>
          <a:p>
            <a:r>
              <a:rPr kumimoji="1" lang="en-US" altLang="ja-JP" baseline="0" dirty="0" smtClean="0"/>
              <a:t>After that, I will talk about the problems, possibilities, and the future of Technology-Driven Development.</a:t>
            </a:r>
          </a:p>
          <a:p>
            <a:r>
              <a:rPr kumimoji="1" lang="en-US" altLang="ja-JP" baseline="0" dirty="0" smtClean="0"/>
              <a:t>At last I will conclude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So, I tried to improve the project with these three approaches.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ちなみに、こちらが </a:t>
            </a:r>
            <a:r>
              <a:rPr kumimoji="1" lang="en-US" altLang="ja-JP" dirty="0" smtClean="0"/>
              <a:t>ATDD </a:t>
            </a:r>
            <a:r>
              <a:rPr kumimoji="1" lang="ja-JP" altLang="en-US" dirty="0" smtClean="0"/>
              <a:t>のテストケースの例です。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私たちは、</a:t>
            </a:r>
            <a:r>
              <a:rPr kumimoji="1" lang="en-US" altLang="ja-JP" dirty="0" smtClean="0"/>
              <a:t>Cucumber </a:t>
            </a:r>
            <a:r>
              <a:rPr kumimoji="1" lang="ja-JP" altLang="en-US" dirty="0" smtClean="0"/>
              <a:t>というツールを活用して、受入テストの自動化を実現しました。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183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This time, I’m here as a speaker</a:t>
            </a:r>
            <a:r>
              <a:rPr kumimoji="1" lang="en-US" altLang="ja-JP" baseline="0" dirty="0" smtClean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例によって、これらの施策の効果を１月後に計測してみたところ</a:t>
            </a:r>
            <a:r>
              <a:rPr kumimoji="1" lang="en-US" altLang="ja-JP" dirty="0" smtClean="0"/>
              <a:t>…</a:t>
            </a:r>
          </a:p>
          <a:p>
            <a:r>
              <a:rPr kumimoji="1" lang="ja-JP" altLang="en-US" dirty="0" smtClean="0"/>
              <a:t>このような数値が出ました。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まず、バグの報告件数が、他の機能と同程度になりました。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これは、</a:t>
            </a:r>
            <a:r>
              <a:rPr kumimoji="1" lang="en-US" altLang="ja-JP" dirty="0" smtClean="0"/>
              <a:t>ATDD </a:t>
            </a:r>
            <a:r>
              <a:rPr kumimoji="1" lang="ja-JP" altLang="en-US" dirty="0" smtClean="0"/>
              <a:t>による自動回帰テストを整備した成果であると考えています。</a:t>
            </a:r>
            <a:endParaRPr kumimoji="1" lang="en-US" altLang="ja-JP" dirty="0" smtClean="0"/>
          </a:p>
          <a:p>
            <a:r>
              <a:rPr lang="ja-JP" altLang="en-US" sz="1200" b="0" dirty="0" smtClean="0">
                <a:solidFill>
                  <a:schemeClr val="tx1"/>
                </a:solidFill>
              </a:rPr>
              <a:t>次に、</a:t>
            </a:r>
            <a:r>
              <a:rPr lang="ja-JP" altLang="en-US" b="0" dirty="0" smtClean="0">
                <a:solidFill>
                  <a:schemeClr val="tx1"/>
                </a:solidFill>
                <a:latin typeface="+mn-lt"/>
              </a:rPr>
              <a:t>機能追加／修正の頻度</a:t>
            </a:r>
            <a:r>
              <a:rPr lang="ja-JP" altLang="en-US" sz="1200" b="0" dirty="0" smtClean="0">
                <a:solidFill>
                  <a:schemeClr val="tx1"/>
                </a:solidFill>
              </a:rPr>
              <a:t>が、５倍から１．５倍に一気に減りました。</a:t>
            </a:r>
            <a:endParaRPr lang="en-US" altLang="ja-JP" sz="1200" b="0" dirty="0" smtClean="0">
              <a:solidFill>
                <a:schemeClr val="tx1"/>
              </a:solidFill>
            </a:endParaRPr>
          </a:p>
          <a:p>
            <a:r>
              <a:rPr lang="ja-JP" altLang="en-US" sz="1200" b="0" dirty="0" smtClean="0">
                <a:solidFill>
                  <a:schemeClr val="tx1"/>
                </a:solidFill>
              </a:rPr>
              <a:t>　この数値を見ると、変更要望に歯止めをかけたことに成果があったことが分かります。</a:t>
            </a:r>
            <a:endParaRPr lang="en-US" altLang="ja-JP" sz="1200" b="0" dirty="0" smtClean="0">
              <a:solidFill>
                <a:schemeClr val="tx1"/>
              </a:solidFill>
            </a:endParaRPr>
          </a:p>
          <a:p>
            <a:r>
              <a:rPr lang="ja-JP" altLang="en-US" sz="1200" b="0" dirty="0" smtClean="0">
                <a:solidFill>
                  <a:schemeClr val="tx1"/>
                </a:solidFill>
              </a:rPr>
              <a:t>そして、デグレードの頻度も、５倍から２倍に減りました。</a:t>
            </a:r>
            <a:endParaRPr lang="en-US" altLang="ja-JP" sz="1200" b="0" dirty="0" smtClean="0">
              <a:solidFill>
                <a:schemeClr val="tx1"/>
              </a:solidFill>
            </a:endParaRPr>
          </a:p>
          <a:p>
            <a:r>
              <a:rPr lang="ja-JP" altLang="en-US" sz="1200" b="0" dirty="0" smtClean="0">
                <a:solidFill>
                  <a:schemeClr val="tx1"/>
                </a:solidFill>
              </a:rPr>
              <a:t>　デグレード自体は撲滅できていないものの、デグレードを検知して対応し終わるまでの時間を計測してみたところ、対応前の１／５程度にまで減っていることも分かりました。</a:t>
            </a:r>
            <a:endParaRPr lang="en-US" altLang="ja-JP" sz="1200" b="0" dirty="0" smtClean="0">
              <a:solidFill>
                <a:schemeClr val="tx1"/>
              </a:solidFill>
            </a:endParaRPr>
          </a:p>
          <a:p>
            <a:r>
              <a:rPr lang="ja-JP" altLang="en-US" sz="1200" b="0" dirty="0" smtClean="0">
                <a:solidFill>
                  <a:schemeClr val="tx1"/>
                </a:solidFill>
              </a:rPr>
              <a:t>　つまり、デグレード自体の影響度が以前よりもはるかに減ったと言えると思います。</a:t>
            </a:r>
            <a:endParaRPr lang="en-US" altLang="ja-JP" sz="1200" b="0" dirty="0" smtClean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6485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I will talk about the problems, possibilities, and the future of Technology-Driven Development.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Of course, we achieved the target!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kumimoji="1" lang="en-US" altLang="ja-JP" dirty="0" smtClean="0"/>
              <a:t>I’d like to share the example of the collaborative culture by Technology-Driven Development in our team.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648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Of</a:t>
            </a:r>
            <a:r>
              <a:rPr kumimoji="1" lang="en-US" altLang="ja-JP" baseline="0" dirty="0" smtClean="0"/>
              <a:t> course, this name is derived from “Test-Driven Development”.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We tried to measure the current status like this.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6485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At last, conclusion of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“Technology-Driven Development”</a:t>
            </a:r>
            <a:r>
              <a:rPr kumimoji="1" lang="en-US" altLang="ja-JP" baseline="0" dirty="0" smtClean="0"/>
              <a:t> has </a:t>
            </a:r>
            <a:r>
              <a:rPr kumimoji="1" lang="en-US" altLang="ja-JP" dirty="0" smtClean="0"/>
              <a:t>3 purposes.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 used these approaches to achieve</a:t>
            </a:r>
            <a:r>
              <a:rPr kumimoji="1" lang="en-US" altLang="ja-JP" baseline="0" dirty="0" smtClean="0"/>
              <a:t> those purposes.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From the tool’s aspect.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ここまでお話させていただいた内容は、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いずれも私たちが現場の日々の現実に向き合い、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試行錯誤を繰り返し、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ようやく見つけた答えの１つです。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すなわち、答えは現場にあります。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7399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この現場実践主義こそが、私が考える「リーン開発」であり「アジャイル」です。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是非皆さんには、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現場で試行錯誤を繰り返しながら、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自分の「リーン開発」と「アジャイル」を、そして自分の答えを見つけていただきたいと考えています。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00038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It will be your treasure!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New possibility</a:t>
            </a:r>
            <a:r>
              <a:rPr kumimoji="1" lang="en-US" altLang="ja-JP" baseline="0" dirty="0" smtClean="0"/>
              <a:t> of Automation.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“Technology-Driven Development”</a:t>
            </a:r>
            <a:r>
              <a:rPr kumimoji="1" lang="en-US" altLang="ja-JP" baseline="0" dirty="0" smtClean="0"/>
              <a:t> has </a:t>
            </a:r>
            <a:r>
              <a:rPr kumimoji="1" lang="en-US" altLang="ja-JP" dirty="0" smtClean="0"/>
              <a:t>3 purposes.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 used these approaches to achieve</a:t>
            </a:r>
            <a:r>
              <a:rPr kumimoji="1" lang="en-US" altLang="ja-JP" baseline="0" dirty="0" smtClean="0"/>
              <a:t> those purposes.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From the tool’s aspect.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Here is this session’s agenda.</a:t>
            </a:r>
          </a:p>
          <a:p>
            <a:r>
              <a:rPr kumimoji="1" lang="en-US" altLang="ja-JP" baseline="0" dirty="0" smtClean="0"/>
              <a:t>At first, I will talk about the conditions and the challenges of my project.</a:t>
            </a:r>
          </a:p>
          <a:p>
            <a:r>
              <a:rPr kumimoji="1" lang="en-US" altLang="ja-JP" baseline="0" dirty="0" smtClean="0"/>
              <a:t>Next, I will explain the 3 approaches, CI/CD, TDD, and BDD.</a:t>
            </a:r>
          </a:p>
          <a:p>
            <a:r>
              <a:rPr kumimoji="1" lang="en-US" altLang="ja-JP" baseline="0" dirty="0" smtClean="0"/>
              <a:t>After that, I will talk about the problems, possibilities, and the future of Technology-Driven Development.</a:t>
            </a:r>
          </a:p>
          <a:p>
            <a:r>
              <a:rPr kumimoji="1" lang="en-US" altLang="ja-JP" baseline="0" dirty="0" smtClean="0"/>
              <a:t>At last I will conclude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360000" y="540000"/>
            <a:ext cx="8424000" cy="216000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>
            <a:lvl1pPr algn="l">
              <a:defRPr sz="40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/>
          </p:nvPr>
        </p:nvSpPr>
        <p:spPr>
          <a:xfrm>
            <a:off x="360000" y="3204000"/>
            <a:ext cx="8424000" cy="216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latin typeface="Arial Unicode MS" pitchFamily="50" charset="-128"/>
                <a:ea typeface="ＭＳ Ｐゴシック" pitchFamily="50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7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360000" y="252000"/>
            <a:ext cx="8424000" cy="360000"/>
          </a:xfrm>
          <a:prstGeom prst="rect">
            <a:avLst/>
          </a:prstGeom>
          <a:noFill/>
        </p:spPr>
        <p:txBody>
          <a:bodyPr anchor="ctr" anchorCtr="1">
            <a:normAutofit/>
          </a:bodyPr>
          <a:lstStyle>
            <a:lvl1pPr algn="ctr">
              <a:defRPr sz="2800" b="1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dirty="0" smtClean="0"/>
              <a:t>スライド見出し</a:t>
            </a:r>
            <a:endParaRPr kumimoji="1" lang="ja-JP" altLang="en-US" dirty="0"/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スライド番号プレースホルダ 2"/>
          <p:cNvSpPr txBox="1">
            <a:spLocks noGrp="1"/>
          </p:cNvSpPr>
          <p:nvPr userDrawn="1"/>
        </p:nvSpPr>
        <p:spPr bwMode="auto">
          <a:xfrm>
            <a:off x="8600504" y="6387135"/>
            <a:ext cx="25519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fld id="{A4208183-D1D2-4F7E-8D00-ABEF26284ACB}" type="slidenum">
              <a:rPr lang="en-US" altLang="ja-JP" sz="1000" b="1">
                <a:latin typeface="Arial" pitchFamily="34" charset="0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ja-JP" sz="1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05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9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kuten.co.j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hageyahhoo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de.google.com/p/mockito/" TargetMode="External"/><Relationship Id="rId4" Type="http://schemas.openxmlformats.org/officeDocument/2006/relationships/hyperlink" Target="http://robolectric.org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8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7504" y="1143328"/>
            <a:ext cx="8928992" cy="3416320"/>
          </a:xfrm>
          <a:prstGeom prst="rect">
            <a:avLst/>
          </a:prstGeom>
          <a:ln>
            <a:noFill/>
          </a:ln>
        </p:spPr>
        <p:txBody>
          <a:bodyPr wrap="square" anchor="t" anchorCtr="0">
            <a:noAutofit/>
          </a:bodyPr>
          <a:lstStyle/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Technology-Driven Development:</a:t>
            </a:r>
          </a:p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Using </a:t>
            </a:r>
            <a:r>
              <a:rPr lang="en-US" altLang="ja-JP" sz="4800" b="1" dirty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Automation </a:t>
            </a:r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and</a:t>
            </a:r>
          </a:p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Development Techniques</a:t>
            </a:r>
          </a:p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to </a:t>
            </a:r>
            <a:r>
              <a:rPr lang="en-US" altLang="ja-JP" sz="4800" b="1" dirty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Grow an Agile </a:t>
            </a:r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Culture</a:t>
            </a:r>
            <a:endParaRPr lang="en-US" altLang="ja-JP" sz="6000" b="1" dirty="0" smtClean="0">
              <a:solidFill>
                <a:srgbClr val="C00000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0427" y="4797152"/>
            <a:ext cx="8424798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Jul/29/2014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Hiroyuki Ito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Development Process Optimization Department</a:t>
            </a:r>
            <a:r>
              <a:rPr lang="en-US" altLang="ja-JP" sz="14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Rakuten, </a:t>
            </a:r>
            <a:r>
              <a:rPr lang="en-US" altLang="ja-JP" sz="1400" b="1" dirty="0">
                <a:latin typeface="Arial" pitchFamily="34" charset="0"/>
                <a:cs typeface="Arial" pitchFamily="34" charset="0"/>
              </a:rPr>
              <a:t>Inc.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  <a:hlinkClick r:id="rId3"/>
              </a:rPr>
              <a:t>http://www.rakuten.co.jp/</a:t>
            </a:r>
            <a:endParaRPr lang="en-US" altLang="ja-JP" sz="1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6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16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At the end of April 2013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266668" y="1788690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6676290" y="4434341"/>
            <a:ext cx="2434361" cy="1989174"/>
            <a:chOff x="5796136" y="4023310"/>
            <a:chExt cx="2434361" cy="1989174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5796136" y="4023310"/>
              <a:ext cx="2434361" cy="1989174"/>
              <a:chOff x="6476709" y="4237322"/>
              <a:chExt cx="2880000" cy="2353316"/>
            </a:xfrm>
          </p:grpSpPr>
          <p:grpSp>
            <p:nvGrpSpPr>
              <p:cNvPr id="33" name="グループ化 32"/>
              <p:cNvGrpSpPr/>
              <p:nvPr/>
            </p:nvGrpSpPr>
            <p:grpSpPr>
              <a:xfrm>
                <a:off x="7448951" y="4237322"/>
                <a:ext cx="954220" cy="1595218"/>
                <a:chOff x="6300081" y="2780721"/>
                <a:chExt cx="719667" cy="1157112"/>
              </a:xfrm>
              <a:solidFill>
                <a:schemeClr val="accent1"/>
              </a:solidFill>
            </p:grpSpPr>
            <p:sp>
              <p:nvSpPr>
                <p:cNvPr id="34" name="Isosceles Triangle 15"/>
                <p:cNvSpPr/>
                <p:nvPr/>
              </p:nvSpPr>
              <p:spPr bwMode="auto">
                <a:xfrm>
                  <a:off x="6314193" y="3091167"/>
                  <a:ext cx="705555" cy="846666"/>
                </a:xfrm>
                <a:prstGeom prst="triangle">
                  <a:avLst/>
                </a:prstGeom>
                <a:grp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3810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5" name="Oval 14"/>
                <p:cNvSpPr/>
                <p:nvPr/>
              </p:nvSpPr>
              <p:spPr bwMode="auto">
                <a:xfrm>
                  <a:off x="6300081" y="2780721"/>
                  <a:ext cx="705555" cy="691445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3810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9" name="テキスト ボックス 38"/>
              <p:cNvSpPr txBox="1"/>
              <p:nvPr/>
            </p:nvSpPr>
            <p:spPr>
              <a:xfrm>
                <a:off x="6476709" y="5870638"/>
                <a:ext cx="2880000" cy="720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altLang="ja-JP" sz="2400" dirty="0" smtClean="0"/>
                  <a:t>Agile Coach</a:t>
                </a:r>
              </a:p>
              <a:p>
                <a:pPr algn="ctr"/>
                <a:r>
                  <a:rPr lang="en-US" altLang="ja-JP" sz="2400" dirty="0" smtClean="0"/>
                  <a:t>(The Hiro)</a:t>
                </a:r>
              </a:p>
            </p:txBody>
          </p:sp>
        </p:grpSp>
        <p:sp>
          <p:nvSpPr>
            <p:cNvPr id="45" name="左矢印 44"/>
            <p:cNvSpPr/>
            <p:nvPr/>
          </p:nvSpPr>
          <p:spPr bwMode="auto">
            <a:xfrm rot="1800000">
              <a:off x="5883195" y="4606947"/>
              <a:ext cx="648072" cy="702166"/>
            </a:xfrm>
            <a:prstGeom prst="leftArrow">
              <a:avLst/>
            </a:prstGeom>
            <a:gradFill flip="none" rotWithShape="1">
              <a:gsLst>
                <a:gs pos="53800">
                  <a:srgbClr val="A30000"/>
                </a:gs>
                <a:gs pos="0">
                  <a:srgbClr val="820000"/>
                </a:gs>
                <a:gs pos="100000">
                  <a:srgbClr val="BF0000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30000"/>
                </a:prstClr>
              </a:outerShdw>
            </a:effectLst>
            <a:extLst/>
          </p:spPr>
          <p:txBody>
            <a:bodyPr wrap="none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573525" y="3595346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4314307" y="1788691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" name="円/楕円 6"/>
          <p:cNvSpPr/>
          <p:nvPr/>
        </p:nvSpPr>
        <p:spPr bwMode="auto">
          <a:xfrm>
            <a:off x="323528" y="1196751"/>
            <a:ext cx="7660694" cy="4608513"/>
          </a:xfrm>
          <a:prstGeom prst="ellipse">
            <a:avLst/>
          </a:prstGeom>
          <a:noFill/>
          <a:ln w="38100" cmpd="sng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四角形吹き出し 39"/>
          <p:cNvSpPr/>
          <p:nvPr/>
        </p:nvSpPr>
        <p:spPr bwMode="auto">
          <a:xfrm>
            <a:off x="3163875" y="802567"/>
            <a:ext cx="1980000" cy="720080"/>
          </a:xfrm>
          <a:prstGeom prst="wedgeRectCallout">
            <a:avLst>
              <a:gd name="adj1" fmla="val -37310"/>
              <a:gd name="adj2" fmla="val 144327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HELP!</a:t>
            </a:r>
            <a:endParaRPr kumimoji="0" lang="ja-JP" altLang="en-US" sz="4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9871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hiroyuki.a.ito\Pictures\00_Card\大変さを伝える写真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98" y="715199"/>
            <a:ext cx="7236804" cy="542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Conditions and Challenges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179512" y="1192412"/>
            <a:ext cx="8784976" cy="108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3600" b="0" kern="0" dirty="0">
                <a:latin typeface="+mn-lt"/>
                <a:ea typeface="+mn-ea"/>
                <a:cs typeface="ＭＳ 明朝"/>
              </a:rPr>
              <a:t>None</a:t>
            </a:r>
            <a:r>
              <a:rPr kumimoji="0" lang="en-US" altLang="ja-JP" sz="3600" b="0" kern="0" dirty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 of the team members </a:t>
            </a:r>
            <a:r>
              <a:rPr kumimoji="0" lang="en-US" altLang="ja-JP" sz="3600" b="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had</a:t>
            </a:r>
          </a:p>
          <a:p>
            <a:pPr algn="l">
              <a:spcBef>
                <a:spcPts val="0"/>
              </a:spcBef>
            </a:pPr>
            <a:r>
              <a:rPr kumimoji="0" lang="en-US" altLang="ja-JP" sz="3600" b="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any </a:t>
            </a:r>
            <a:r>
              <a:rPr kumimoji="0" lang="en-US" altLang="ja-JP" sz="3600" b="0" kern="0" dirty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experience with </a:t>
            </a:r>
            <a:r>
              <a:rPr kumimoji="0" lang="en-US" altLang="ja-JP" sz="3600" b="0" kern="0" dirty="0" smtClean="0">
                <a:latin typeface="+mn-lt"/>
                <a:ea typeface="+mn-ea"/>
                <a:cs typeface="ＭＳ 明朝"/>
              </a:rPr>
              <a:t>agile</a:t>
            </a:r>
            <a:endParaRPr kumimoji="0" lang="en-US" altLang="ja-JP" sz="3600" b="0" kern="0" dirty="0">
              <a:latin typeface="+mn-lt"/>
              <a:ea typeface="+mn-ea"/>
              <a:cs typeface="ＭＳ 明朝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179512" y="2850766"/>
            <a:ext cx="8784976" cy="108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3600" b="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There </a:t>
            </a:r>
            <a:r>
              <a:rPr kumimoji="0" lang="en-US" altLang="ja-JP" sz="3600" b="0" kern="0" dirty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had been many </a:t>
            </a:r>
            <a:r>
              <a:rPr kumimoji="0" lang="en-US" altLang="ja-JP" sz="3600" b="0" kern="0" dirty="0">
                <a:latin typeface="+mn-lt"/>
                <a:ea typeface="+mn-ea"/>
                <a:cs typeface="ＭＳ 明朝"/>
              </a:rPr>
              <a:t>manual </a:t>
            </a:r>
            <a:r>
              <a:rPr kumimoji="0" lang="en-US" altLang="ja-JP" sz="3600" b="0" kern="0" dirty="0" smtClean="0">
                <a:latin typeface="+mn-lt"/>
                <a:ea typeface="+mn-ea"/>
                <a:cs typeface="ＭＳ 明朝"/>
              </a:rPr>
              <a:t>operations</a:t>
            </a:r>
          </a:p>
        </p:txBody>
      </p:sp>
      <p:sp>
        <p:nvSpPr>
          <p:cNvPr id="12" name="タイトル 2"/>
          <p:cNvSpPr txBox="1">
            <a:spLocks/>
          </p:cNvSpPr>
          <p:nvPr/>
        </p:nvSpPr>
        <p:spPr>
          <a:xfrm>
            <a:off x="179512" y="4509120"/>
            <a:ext cx="8784976" cy="108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3600" b="0" kern="0" dirty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Most of the team members </a:t>
            </a:r>
            <a:r>
              <a:rPr kumimoji="0" lang="en-US" altLang="ja-JP" sz="3600" b="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were</a:t>
            </a:r>
          </a:p>
          <a:p>
            <a:pPr algn="l">
              <a:spcBef>
                <a:spcPts val="0"/>
              </a:spcBef>
            </a:pPr>
            <a:r>
              <a:rPr kumimoji="0" lang="en-US" altLang="ja-JP" sz="3600" b="0" kern="0" dirty="0" smtClean="0">
                <a:latin typeface="+mn-lt"/>
                <a:ea typeface="+mn-ea"/>
                <a:cs typeface="ＭＳ 明朝"/>
              </a:rPr>
              <a:t>young </a:t>
            </a:r>
            <a:r>
              <a:rPr kumimoji="0" lang="en-US" altLang="ja-JP" sz="3600" b="0" kern="0" dirty="0">
                <a:latin typeface="+mn-lt"/>
                <a:ea typeface="+mn-ea"/>
                <a:cs typeface="ＭＳ 明朝"/>
              </a:rPr>
              <a:t>and </a:t>
            </a:r>
            <a:r>
              <a:rPr kumimoji="0" lang="en-US" altLang="ja-JP" sz="3600" b="0" kern="0" dirty="0" smtClean="0">
                <a:latin typeface="+mn-lt"/>
                <a:ea typeface="+mn-ea"/>
                <a:cs typeface="ＭＳ 明朝"/>
              </a:rPr>
              <a:t>immature</a:t>
            </a:r>
          </a:p>
        </p:txBody>
      </p:sp>
    </p:spTree>
    <p:extLst>
      <p:ext uri="{BB962C8B-B14F-4D97-AF65-F5344CB8AC3E}">
        <p14:creationId xmlns:p14="http://schemas.microsoft.com/office/powerpoint/2010/main" val="56197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9600" dirty="0" smtClean="0">
                <a:latin typeface="+mn-lt"/>
                <a:ea typeface="+mn-ea"/>
                <a:cs typeface="ＭＳ 明朝"/>
              </a:rPr>
              <a:t>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36631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 txBox="1">
            <a:spLocks/>
          </p:cNvSpPr>
          <p:nvPr/>
        </p:nvSpPr>
        <p:spPr>
          <a:xfrm>
            <a:off x="179512" y="467992"/>
            <a:ext cx="8784976" cy="72442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kumimoji="0" lang="en-US" altLang="ja-JP" sz="480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I </a:t>
            </a:r>
            <a:r>
              <a:rPr kumimoji="0" lang="en-US" altLang="ja-JP" sz="480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was </a:t>
            </a:r>
            <a:r>
              <a:rPr kumimoji="0" lang="en-US" altLang="ja-JP" sz="480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so much </a:t>
            </a:r>
            <a:r>
              <a:rPr kumimoji="0" lang="en-US" altLang="ja-JP" sz="4800" kern="0" dirty="0" smtClean="0">
                <a:latin typeface="+mn-lt"/>
                <a:ea typeface="+mn-ea"/>
                <a:cs typeface="ＭＳ 明朝"/>
              </a:rPr>
              <a:t>excited</a:t>
            </a:r>
            <a:r>
              <a:rPr kumimoji="0" lang="en-US" altLang="ja-JP" sz="480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!</a:t>
            </a:r>
          </a:p>
        </p:txBody>
      </p:sp>
      <p:pic>
        <p:nvPicPr>
          <p:cNvPr id="1026" name="Picture 2" descr="C:\Users\hiroyuki.a.ito\Pictures\Agile2014\滾る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2412"/>
            <a:ext cx="3240360" cy="486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99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6600" b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I can achieve </a:t>
            </a:r>
            <a:r>
              <a:rPr lang="en-US" altLang="ja-JP" sz="6600" dirty="0" smtClean="0">
                <a:latin typeface="+mn-lt"/>
                <a:ea typeface="+mn-ea"/>
                <a:cs typeface="ＭＳ 明朝"/>
              </a:rPr>
              <a:t>anything</a:t>
            </a:r>
            <a:r>
              <a:rPr lang="en-US" altLang="ja-JP" sz="6600" b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 through such a </a:t>
            </a:r>
            <a:r>
              <a:rPr lang="en-US" altLang="ja-JP" sz="6600" dirty="0" smtClean="0">
                <a:latin typeface="+mn-lt"/>
                <a:ea typeface="+mn-ea"/>
                <a:cs typeface="ＭＳ 明朝"/>
              </a:rPr>
              <a:t>challenging</a:t>
            </a:r>
            <a:r>
              <a:rPr lang="en-US" altLang="ja-JP" sz="6600" b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 project!</a:t>
            </a: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</a:rPr>
              <a:t>WHY?</a:t>
            </a:r>
            <a:endParaRPr kumimoji="1" lang="ja-JP" altLang="en-US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166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approaches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51520" y="1286974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CI/CD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51520" y="3087052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TDD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51520" y="4896488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BDD</a:t>
            </a:r>
          </a:p>
        </p:txBody>
      </p:sp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4797523"/>
            <a:ext cx="1918815" cy="12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1196010"/>
            <a:ext cx="1927559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1180007"/>
            <a:ext cx="1918815" cy="12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4797523"/>
            <a:ext cx="1927559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996088"/>
            <a:ext cx="1918815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61" y="4797523"/>
            <a:ext cx="1918815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64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30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Challenges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22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010"/>
            <a:ext cx="1927559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95" y="2980085"/>
            <a:ext cx="1918815" cy="12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タイトル 2"/>
          <p:cNvSpPr txBox="1">
            <a:spLocks/>
          </p:cNvSpPr>
          <p:nvPr/>
        </p:nvSpPr>
        <p:spPr>
          <a:xfrm>
            <a:off x="2179079" y="1196009"/>
            <a:ext cx="6964921" cy="1261927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b="0" dirty="0" smtClean="0">
                <a:solidFill>
                  <a:schemeClr val="tx1"/>
                </a:solidFill>
              </a:rPr>
              <a:t>Low performance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So many manual tasks</a:t>
            </a:r>
            <a:endParaRPr lang="en-US" altLang="ja-JP" b="0" dirty="0" smtClean="0">
              <a:solidFill>
                <a:schemeClr val="tx1"/>
              </a:solidFill>
              <a:latin typeface="+mn-lt"/>
              <a:ea typeface="+mj-ea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>
          <a:xfrm>
            <a:off x="2179079" y="2980085"/>
            <a:ext cx="6964921" cy="127793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b="0" dirty="0">
                <a:solidFill>
                  <a:schemeClr val="tx1"/>
                </a:solidFill>
              </a:rPr>
              <a:t>going in </a:t>
            </a:r>
            <a:r>
              <a:rPr lang="en-US" altLang="ja-JP" b="0" dirty="0" smtClean="0">
                <a:solidFill>
                  <a:schemeClr val="tx1"/>
                </a:solidFill>
              </a:rPr>
              <a:t>circles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No </a:t>
            </a:r>
            <a:r>
              <a:rPr lang="en-US" altLang="ja-JP" b="0" dirty="0">
                <a:solidFill>
                  <a:schemeClr val="tx1"/>
                </a:solidFill>
              </a:rPr>
              <a:t>clear vision and no </a:t>
            </a:r>
            <a:r>
              <a:rPr lang="en-US" altLang="ja-JP" b="0" dirty="0" smtClean="0">
                <a:solidFill>
                  <a:schemeClr val="tx1"/>
                </a:solidFill>
              </a:rPr>
              <a:t>requirements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No timely progress information</a:t>
            </a:r>
            <a:endParaRPr lang="en-US" altLang="ja-JP" b="0" dirty="0" smtClean="0">
              <a:solidFill>
                <a:schemeClr val="tx1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996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</a:rPr>
              <a:t>Before CI/CD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184271" y="4292534"/>
            <a:ext cx="8780217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Install applications		: </a:t>
            </a:r>
            <a:r>
              <a:rPr lang="en-US" altLang="ja-JP" sz="3200" dirty="0" smtClean="0">
                <a:solidFill>
                  <a:srgbClr val="FF0000"/>
                </a:solidFill>
                <a:latin typeface="+mn-lt"/>
              </a:rPr>
              <a:t>0.5 hour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/change</a:t>
            </a:r>
            <a:endParaRPr lang="ja-JP" altLang="ja-JP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688495" y="4867050"/>
            <a:ext cx="8275993" cy="36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r>
              <a:rPr lang="en-US" altLang="ja-JP" sz="2000" b="0" dirty="0" smtClean="0">
                <a:solidFill>
                  <a:srgbClr val="000000"/>
                </a:solidFill>
                <a:latin typeface="+mn-lt"/>
              </a:rPr>
              <a:t>5-minite work for 6 persons</a:t>
            </a: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184271" y="3358460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Regression testing		: </a:t>
            </a:r>
            <a:r>
              <a:rPr lang="en-US" altLang="ja-JP" sz="3200" dirty="0" smtClean="0">
                <a:solidFill>
                  <a:srgbClr val="FF0000"/>
                </a:solidFill>
                <a:latin typeface="+mn-lt"/>
              </a:rPr>
              <a:t>4 hours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/change</a:t>
            </a:r>
            <a:endParaRPr lang="en-US" altLang="ja-JP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688495" y="3933056"/>
            <a:ext cx="8275993" cy="36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r>
              <a:rPr lang="en-US" altLang="ja-JP" sz="2000" b="0" dirty="0" smtClean="0">
                <a:solidFill>
                  <a:srgbClr val="000000"/>
                </a:solidFill>
                <a:latin typeface="+mn-lt"/>
              </a:rPr>
              <a:t>Need to retry if we find bugs…</a:t>
            </a:r>
            <a:endParaRPr lang="en-US" altLang="ja-JP" sz="20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184271" y="2634149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Change requests		: 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3 times/week</a:t>
            </a:r>
            <a:endParaRPr lang="en-US" altLang="ja-JP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>
          <a:xfrm>
            <a:off x="184271" y="1192412"/>
            <a:ext cx="8784976" cy="144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8000" dirty="0" smtClean="0">
                <a:solidFill>
                  <a:srgbClr val="FF0000"/>
                </a:solidFill>
                <a:latin typeface="+mn-lt"/>
              </a:rPr>
              <a:t>13.5 hours</a:t>
            </a:r>
            <a:r>
              <a:rPr lang="en-US" altLang="ja-JP" sz="8000" b="0" dirty="0" smtClean="0">
                <a:solidFill>
                  <a:schemeClr val="tx1"/>
                </a:solidFill>
                <a:latin typeface="+mn-lt"/>
              </a:rPr>
              <a:t>/week</a:t>
            </a:r>
            <a:endParaRPr lang="ja-JP" altLang="en-US" sz="80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766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2"/>
          <p:cNvSpPr txBox="1">
            <a:spLocks/>
          </p:cNvSpPr>
          <p:nvPr/>
        </p:nvSpPr>
        <p:spPr>
          <a:xfrm>
            <a:off x="3660078" y="1016733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kern="0" dirty="0" smtClean="0">
                <a:solidFill>
                  <a:srgbClr val="000000"/>
                </a:solidFill>
                <a:latin typeface="+mn-lt"/>
                <a:ea typeface="+mn-ea"/>
              </a:rPr>
              <a:t>Hiroyuki Ito</a:t>
            </a: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About me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857919"/>
            <a:ext cx="3404220" cy="114404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4857919"/>
            <a:ext cx="3413521" cy="1153342"/>
          </a:xfrm>
          <a:prstGeom prst="rect">
            <a:avLst/>
          </a:prstGeom>
        </p:spPr>
      </p:pic>
      <p:pic>
        <p:nvPicPr>
          <p:cNvPr id="1026" name="Picture 2" descr="C:\Users\hiroyuki.a.ito\Pictures\Thehiro_v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78" y="101673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3660078" y="3169996"/>
            <a:ext cx="5400320" cy="144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kern="0" dirty="0" smtClean="0">
                <a:solidFill>
                  <a:schemeClr val="accent1"/>
                </a:solidFill>
                <a:latin typeface="+mn-lt"/>
                <a:ea typeface="+mn-ea"/>
              </a:rPr>
              <a:t>Test-Driven</a:t>
            </a: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kern="0" dirty="0" smtClean="0">
                <a:solidFill>
                  <a:schemeClr val="accent1"/>
                </a:solidFill>
                <a:latin typeface="+mn-lt"/>
                <a:ea typeface="+mn-ea"/>
              </a:rPr>
              <a:t>Development Group</a:t>
            </a:r>
            <a:endParaRPr lang="en-US" altLang="ja-JP" sz="3600" kern="0" dirty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3660078" y="2089634"/>
            <a:ext cx="540032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b="0" kern="0" dirty="0" smtClean="0">
                <a:solidFill>
                  <a:schemeClr val="accent6"/>
                </a:solidFill>
                <a:latin typeface="+mn-lt"/>
                <a:ea typeface="+mn-ea"/>
                <a:hlinkClick r:id="rId6"/>
              </a:rPr>
              <a:t>@hageyahhoo</a:t>
            </a:r>
            <a:endParaRPr lang="en-US" altLang="ja-JP" sz="3600" b="0" kern="0" dirty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6540398" y="1016733"/>
            <a:ext cx="25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kern="0" dirty="0" smtClean="0">
                <a:latin typeface="+mn-lt"/>
                <a:ea typeface="+mn-ea"/>
              </a:rPr>
              <a:t>(The Hiro)</a:t>
            </a:r>
          </a:p>
        </p:txBody>
      </p:sp>
    </p:spTree>
    <p:extLst>
      <p:ext uri="{BB962C8B-B14F-4D97-AF65-F5344CB8AC3E}">
        <p14:creationId xmlns:p14="http://schemas.microsoft.com/office/powerpoint/2010/main" val="52294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smtClean="0">
                <a:latin typeface="+mn-lt"/>
                <a:ea typeface="+mj-ea"/>
                <a:cs typeface="ＭＳ 明朝"/>
              </a:rPr>
              <a:t>The </a:t>
            </a:r>
            <a:r>
              <a:rPr lang="en-US" altLang="ja-JP" dirty="0" smtClean="0">
                <a:latin typeface="+mn-lt"/>
                <a:ea typeface="+mj-ea"/>
                <a:cs typeface="ＭＳ 明朝"/>
              </a:rPr>
              <a:t>Implementation of </a:t>
            </a:r>
            <a:r>
              <a:rPr kumimoji="1" lang="en-US" altLang="ja-JP" dirty="0" smtClean="0">
                <a:latin typeface="+mn-lt"/>
                <a:ea typeface="+mj-ea"/>
                <a:cs typeface="ＭＳ 明朝"/>
              </a:rPr>
              <a:t>CI/CD</a:t>
            </a:r>
            <a:r>
              <a:rPr lang="ja-JP" altLang="en-US" dirty="0">
                <a:latin typeface="+mn-lt"/>
                <a:ea typeface="+mj-ea"/>
                <a:cs typeface="ＭＳ 明朝"/>
              </a:rPr>
              <a:t> </a:t>
            </a:r>
            <a:r>
              <a:rPr lang="en-US" altLang="ja-JP" dirty="0" smtClean="0">
                <a:latin typeface="+mn-lt"/>
                <a:ea typeface="+mj-ea"/>
                <a:cs typeface="ＭＳ 明朝"/>
              </a:rPr>
              <a:t>in our project</a:t>
            </a:r>
            <a:endParaRPr kumimoji="1" lang="ja-JP" altLang="en-US" dirty="0">
              <a:latin typeface="+mn-lt"/>
              <a:ea typeface="+mj-ea"/>
              <a:cs typeface="ＭＳ 明朝"/>
            </a:endParaRPr>
          </a:p>
        </p:txBody>
      </p:sp>
      <p:pic>
        <p:nvPicPr>
          <p:cNvPr id="1028" name="Picture 4" descr="C:\Users\hiroyuki.a.ito\Pictures\TDD\TestFl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22" y="2964309"/>
            <a:ext cx="3414889" cy="102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iroyuki.a.ito\Pictures\TDD\stas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24" y="806182"/>
            <a:ext cx="262128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線矢印コネクタ 2"/>
          <p:cNvCxnSpPr>
            <a:stCxn id="1026" idx="1"/>
            <a:endCxn id="1031" idx="3"/>
          </p:cNvCxnSpPr>
          <p:nvPr/>
        </p:nvCxnSpPr>
        <p:spPr>
          <a:xfrm flipH="1" flipV="1">
            <a:off x="3206309" y="1382246"/>
            <a:ext cx="3590960" cy="10252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1026" idx="1"/>
            <a:endCxn id="1028" idx="3"/>
          </p:cNvCxnSpPr>
          <p:nvPr/>
        </p:nvCxnSpPr>
        <p:spPr>
          <a:xfrm flipH="1">
            <a:off x="3603111" y="2407450"/>
            <a:ext cx="3194158" cy="10690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1028" idx="2"/>
            <a:endCxn id="28" idx="0"/>
          </p:cNvCxnSpPr>
          <p:nvPr/>
        </p:nvCxnSpPr>
        <p:spPr>
          <a:xfrm flipH="1">
            <a:off x="825153" y="3988776"/>
            <a:ext cx="1070514" cy="4643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028" idx="2"/>
            <a:endCxn id="27" idx="0"/>
          </p:cNvCxnSpPr>
          <p:nvPr/>
        </p:nvCxnSpPr>
        <p:spPr>
          <a:xfrm>
            <a:off x="1895667" y="3988776"/>
            <a:ext cx="7462" cy="4621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028" idx="2"/>
            <a:endCxn id="26" idx="0"/>
          </p:cNvCxnSpPr>
          <p:nvPr/>
        </p:nvCxnSpPr>
        <p:spPr>
          <a:xfrm>
            <a:off x="1895667" y="3988776"/>
            <a:ext cx="1085437" cy="4621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/>
          <p:cNvGrpSpPr/>
          <p:nvPr/>
        </p:nvGrpSpPr>
        <p:grpSpPr>
          <a:xfrm>
            <a:off x="6059580" y="1597417"/>
            <a:ext cx="2904908" cy="2249690"/>
            <a:chOff x="5580112" y="1148277"/>
            <a:chExt cx="2904908" cy="2249690"/>
          </a:xfrm>
          <a:noFill/>
        </p:grpSpPr>
        <p:pic>
          <p:nvPicPr>
            <p:cNvPr id="1029" name="Picture 5" descr="C:\Users\hiroyuki.a.ito\AppData\Local\Microsoft\Windows\Temporary Internet Files\Content.IE5\2G6F3GKY\MP900402186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148277"/>
              <a:ext cx="2904908" cy="2249690"/>
            </a:xfrm>
            <a:prstGeom prst="rect">
              <a:avLst/>
            </a:prstGeom>
            <a:grpFill/>
            <a:ln>
              <a:noFill/>
            </a:ln>
            <a:extLst/>
          </p:spPr>
        </p:pic>
        <p:pic>
          <p:nvPicPr>
            <p:cNvPr id="1026" name="Picture 2" descr="C:\Users\hiroyuki.a.ito\Pictures\00_Card\jenkins\jenkin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801" y="1243545"/>
              <a:ext cx="1429529" cy="1429529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sp>
        <p:nvSpPr>
          <p:cNvPr id="31" name="タイトル 2"/>
          <p:cNvSpPr txBox="1">
            <a:spLocks/>
          </p:cNvSpPr>
          <p:nvPr/>
        </p:nvSpPr>
        <p:spPr>
          <a:xfrm>
            <a:off x="3419872" y="1052736"/>
            <a:ext cx="3323635" cy="59081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>
                <a:solidFill>
                  <a:schemeClr val="tx1"/>
                </a:solidFill>
              </a:rPr>
              <a:t>Check-in build (hourly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)</a:t>
            </a:r>
            <a:endParaRPr lang="en-US" altLang="ja-JP" sz="2000" b="0" dirty="0">
              <a:solidFill>
                <a:schemeClr val="tx1"/>
              </a:solidFill>
            </a:endParaRPr>
          </a:p>
        </p:txBody>
      </p:sp>
      <p:sp>
        <p:nvSpPr>
          <p:cNvPr id="32" name="タイトル 2"/>
          <p:cNvSpPr txBox="1">
            <a:spLocks/>
          </p:cNvSpPr>
          <p:nvPr/>
        </p:nvSpPr>
        <p:spPr>
          <a:xfrm>
            <a:off x="6588224" y="1052736"/>
            <a:ext cx="2178256" cy="8229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My PC</a:t>
            </a:r>
          </a:p>
        </p:txBody>
      </p:sp>
      <p:sp>
        <p:nvSpPr>
          <p:cNvPr id="33" name="タイトル 2"/>
          <p:cNvSpPr txBox="1">
            <a:spLocks/>
          </p:cNvSpPr>
          <p:nvPr/>
        </p:nvSpPr>
        <p:spPr>
          <a:xfrm>
            <a:off x="3851920" y="5697352"/>
            <a:ext cx="4896544" cy="90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We demonstrate latest application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to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the business analyst and managers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in every daily scrum</a:t>
            </a:r>
            <a:endParaRPr lang="en-US" altLang="ja-JP" sz="20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</p:txBody>
      </p:sp>
      <p:cxnSp>
        <p:nvCxnSpPr>
          <p:cNvPr id="55" name="直線コネクタ 54"/>
          <p:cNvCxnSpPr/>
          <p:nvPr/>
        </p:nvCxnSpPr>
        <p:spPr>
          <a:xfrm>
            <a:off x="1281122" y="3802895"/>
            <a:ext cx="2480774" cy="0"/>
          </a:xfrm>
          <a:prstGeom prst="line">
            <a:avLst/>
          </a:prstGeom>
          <a:ln w="25400">
            <a:solidFill>
              <a:schemeClr val="accent6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タイトル 2"/>
          <p:cNvSpPr txBox="1">
            <a:spLocks/>
          </p:cNvSpPr>
          <p:nvPr/>
        </p:nvSpPr>
        <p:spPr>
          <a:xfrm>
            <a:off x="2411760" y="2132855"/>
            <a:ext cx="3323635" cy="90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Deliver to</a:t>
            </a:r>
          </a:p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all team members</a:t>
            </a:r>
          </a:p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automatically</a:t>
            </a:r>
          </a:p>
        </p:txBody>
      </p:sp>
      <p:cxnSp>
        <p:nvCxnSpPr>
          <p:cNvPr id="21" name="曲線コネクタ 20"/>
          <p:cNvCxnSpPr/>
          <p:nvPr/>
        </p:nvCxnSpPr>
        <p:spPr>
          <a:xfrm rot="10800000" flipH="1" flipV="1">
            <a:off x="6059580" y="2722261"/>
            <a:ext cx="1452454" cy="1124845"/>
          </a:xfrm>
          <a:prstGeom prst="curvedConnector4">
            <a:avLst>
              <a:gd name="adj1" fmla="val -36321"/>
              <a:gd name="adj2" fmla="val 162532"/>
            </a:avLst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タイトル 2"/>
          <p:cNvSpPr txBox="1">
            <a:spLocks/>
          </p:cNvSpPr>
          <p:nvPr/>
        </p:nvSpPr>
        <p:spPr>
          <a:xfrm>
            <a:off x="4387476" y="4585729"/>
            <a:ext cx="3825432" cy="90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Build applications</a:t>
            </a:r>
          </a:p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and run regression tests automatically</a:t>
            </a:r>
          </a:p>
        </p:txBody>
      </p:sp>
      <p:pic>
        <p:nvPicPr>
          <p:cNvPr id="26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71" y="4450967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96" y="4450966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880" y="4453108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48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25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 txBox="1">
            <a:spLocks/>
          </p:cNvSpPr>
          <p:nvPr/>
        </p:nvSpPr>
        <p:spPr>
          <a:xfrm>
            <a:off x="184271" y="4077072"/>
            <a:ext cx="8780218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Install applications		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2 minutes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/change</a:t>
            </a:r>
            <a:endParaRPr lang="ja-JP" altLang="ja-JP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184271" y="3358460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Regression testing</a:t>
            </a:r>
            <a:r>
              <a:rPr lang="en-US" altLang="ja-JP" b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	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3 minutes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/change</a:t>
            </a:r>
            <a:endParaRPr lang="en-US" altLang="ja-JP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184271" y="2634149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Change requests		: 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3 times/week</a:t>
            </a:r>
            <a:endParaRPr lang="en-US" altLang="ja-JP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>
          <a:xfrm>
            <a:off x="184271" y="1192412"/>
            <a:ext cx="8784976" cy="144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8000" dirty="0" smtClean="0">
                <a:solidFill>
                  <a:srgbClr val="0066FF"/>
                </a:solidFill>
              </a:rPr>
              <a:t>15 minutes</a:t>
            </a:r>
            <a:r>
              <a:rPr lang="en-US" altLang="ja-JP" sz="8000" b="0" dirty="0" smtClean="0">
                <a:solidFill>
                  <a:schemeClr val="tx1"/>
                </a:solidFill>
              </a:rPr>
              <a:t>/week</a:t>
            </a:r>
            <a:endParaRPr lang="ja-JP" altLang="en-US" sz="8000" b="0" dirty="0">
              <a:solidFill>
                <a:schemeClr val="tx1"/>
              </a:solidFill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</a:rPr>
              <a:t>After CI/CD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612000" y="2402440"/>
            <a:ext cx="7920000" cy="2053120"/>
            <a:chOff x="277086" y="2094150"/>
            <a:chExt cx="7920000" cy="2053120"/>
          </a:xfrm>
        </p:grpSpPr>
        <p:sp>
          <p:nvSpPr>
            <p:cNvPr id="8" name="テキスト ボックス 7"/>
            <p:cNvSpPr txBox="1"/>
            <p:nvPr/>
          </p:nvSpPr>
          <p:spPr>
            <a:xfrm rot="21049825">
              <a:off x="277086" y="2094150"/>
              <a:ext cx="7920000" cy="180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0" lang="ja-JP" altLang="en-US" sz="11500" b="1" kern="0" dirty="0">
                  <a:solidFill>
                    <a:srgbClr val="C00000"/>
                  </a:solidFill>
                </a:rPr>
                <a:t> </a:t>
              </a:r>
              <a:r>
                <a:rPr kumimoji="0" lang="ja-JP" altLang="en-US" sz="11500" b="1" kern="0" dirty="0" smtClean="0">
                  <a:solidFill>
                    <a:srgbClr val="C00000"/>
                  </a:solidFill>
                </a:rPr>
                <a:t> </a:t>
              </a:r>
              <a:r>
                <a:rPr kumimoji="0" lang="en-US" altLang="ja-JP" sz="11500" b="1" kern="0" dirty="0" smtClean="0">
                  <a:solidFill>
                    <a:srgbClr val="C00000"/>
                  </a:solidFill>
                </a:rPr>
                <a:t>1/54 !</a:t>
              </a:r>
            </a:p>
          </p:txBody>
        </p:sp>
        <p:sp>
          <p:nvSpPr>
            <p:cNvPr id="12" name="上矢印 11"/>
            <p:cNvSpPr/>
            <p:nvPr/>
          </p:nvSpPr>
          <p:spPr bwMode="auto">
            <a:xfrm rot="10227710">
              <a:off x="1170771" y="2671410"/>
              <a:ext cx="1555615" cy="1475860"/>
            </a:xfrm>
            <a:prstGeom prst="upArrow">
              <a:avLst/>
            </a:prstGeom>
            <a:gradFill flip="none" rotWithShape="1">
              <a:gsLst>
                <a:gs pos="53800">
                  <a:srgbClr val="A30000"/>
                </a:gs>
                <a:gs pos="0">
                  <a:srgbClr val="820000"/>
                </a:gs>
                <a:gs pos="100000">
                  <a:srgbClr val="BF0000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30000"/>
                </a:prstClr>
              </a:outerShdw>
            </a:effectLst>
            <a:extLst/>
          </p:spPr>
          <p:txBody>
            <a:bodyPr wrap="none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085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Challenges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27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81" y="1196010"/>
            <a:ext cx="1918815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タイトル 2"/>
          <p:cNvSpPr txBox="1">
            <a:spLocks/>
          </p:cNvSpPr>
          <p:nvPr/>
        </p:nvSpPr>
        <p:spPr>
          <a:xfrm>
            <a:off x="2179079" y="1196009"/>
            <a:ext cx="6964921" cy="288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dirty="0" smtClean="0"/>
              <a:t>Lack of skill and knowledge of Android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the </a:t>
            </a:r>
            <a:r>
              <a:rPr lang="en-US" altLang="ja-JP" b="0" dirty="0" smtClean="0"/>
              <a:t>architecture</a:t>
            </a:r>
            <a:r>
              <a:rPr lang="en-US" altLang="ja-JP" b="0" dirty="0" smtClean="0">
                <a:solidFill>
                  <a:schemeClr val="tx1"/>
                </a:solidFill>
              </a:rPr>
              <a:t> of Android</a:t>
            </a:r>
            <a:endParaRPr lang="en-US" altLang="ja-JP" b="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how </a:t>
            </a:r>
            <a:r>
              <a:rPr lang="en-US" altLang="ja-JP" b="0" dirty="0">
                <a:solidFill>
                  <a:schemeClr val="tx1"/>
                </a:solidFill>
              </a:rPr>
              <a:t>to </a:t>
            </a:r>
            <a:r>
              <a:rPr lang="en-US" altLang="ja-JP" b="0" dirty="0"/>
              <a:t>develop</a:t>
            </a:r>
            <a:r>
              <a:rPr lang="en-US" altLang="ja-JP" b="0" dirty="0">
                <a:solidFill>
                  <a:schemeClr val="tx1"/>
                </a:solidFill>
              </a:rPr>
              <a:t> the Android </a:t>
            </a:r>
            <a:r>
              <a:rPr lang="en-US" altLang="ja-JP" b="0" dirty="0" smtClean="0">
                <a:solidFill>
                  <a:schemeClr val="tx1"/>
                </a:solidFill>
              </a:rPr>
              <a:t>application</a:t>
            </a:r>
            <a:endParaRPr lang="en-US" altLang="ja-JP" b="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how </a:t>
            </a:r>
            <a:r>
              <a:rPr lang="en-US" altLang="ja-JP" b="0" dirty="0">
                <a:solidFill>
                  <a:schemeClr val="tx1"/>
                </a:solidFill>
              </a:rPr>
              <a:t>to </a:t>
            </a:r>
            <a:r>
              <a:rPr lang="en-US" altLang="ja-JP" b="0" dirty="0"/>
              <a:t>access the database</a:t>
            </a:r>
            <a:r>
              <a:rPr lang="en-US" altLang="ja-JP" b="0" dirty="0">
                <a:solidFill>
                  <a:schemeClr val="tx1"/>
                </a:solidFill>
              </a:rPr>
              <a:t> on the </a:t>
            </a:r>
            <a:r>
              <a:rPr lang="en-US" altLang="ja-JP" b="0" dirty="0" smtClean="0">
                <a:solidFill>
                  <a:schemeClr val="tx1"/>
                </a:solidFill>
              </a:rPr>
              <a:t>device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>
                <a:solidFill>
                  <a:schemeClr val="tx1"/>
                </a:solidFill>
              </a:rPr>
              <a:t>h</a:t>
            </a:r>
            <a:r>
              <a:rPr lang="en-US" altLang="ja-JP" b="0" dirty="0" smtClean="0">
                <a:solidFill>
                  <a:schemeClr val="tx1"/>
                </a:solidFill>
              </a:rPr>
              <a:t>ow </a:t>
            </a:r>
            <a:r>
              <a:rPr lang="en-US" altLang="ja-JP" b="0" dirty="0">
                <a:solidFill>
                  <a:schemeClr val="tx1"/>
                </a:solidFill>
              </a:rPr>
              <a:t>to </a:t>
            </a:r>
            <a:r>
              <a:rPr lang="en-US" altLang="ja-JP" b="0" dirty="0"/>
              <a:t>implement the </a:t>
            </a:r>
            <a:r>
              <a:rPr lang="en-US" altLang="ja-JP" b="0" dirty="0" smtClean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80778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Before TDD</a:t>
            </a:r>
            <a:endParaRPr kumimoji="1" lang="ja-JP" altLang="en-US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2527578" y="2166648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Model</a:t>
            </a:r>
          </a:p>
          <a:p>
            <a:pPr marL="0" indent="0" algn="ctr">
              <a:buNone/>
              <a:defRPr/>
            </a:pPr>
            <a:r>
              <a:rPr lang="en-US" altLang="ja-JP" sz="1800" b="1" dirty="0" smtClean="0"/>
              <a:t>Controller</a:t>
            </a:r>
          </a:p>
        </p:txBody>
      </p:sp>
      <p:sp>
        <p:nvSpPr>
          <p:cNvPr id="56" name="フローチャート : 磁気ディスク 55"/>
          <p:cNvSpPr/>
          <p:nvPr/>
        </p:nvSpPr>
        <p:spPr>
          <a:xfrm>
            <a:off x="6737873" y="2166648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直線コネクタ 57"/>
          <p:cNvCxnSpPr>
            <a:stCxn id="3074" idx="3"/>
            <a:endCxn id="55" idx="1"/>
          </p:cNvCxnSpPr>
          <p:nvPr/>
        </p:nvCxnSpPr>
        <p:spPr>
          <a:xfrm>
            <a:off x="1793769" y="2614853"/>
            <a:ext cx="733809" cy="179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60" idx="3"/>
            <a:endCxn id="56" idx="2"/>
          </p:cNvCxnSpPr>
          <p:nvPr/>
        </p:nvCxnSpPr>
        <p:spPr>
          <a:xfrm flipV="1">
            <a:off x="6023197" y="2616648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4649641" y="2168571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32" name="直線コネクタ 31"/>
          <p:cNvCxnSpPr>
            <a:stCxn id="55" idx="3"/>
            <a:endCxn id="60" idx="1"/>
          </p:cNvCxnSpPr>
          <p:nvPr/>
        </p:nvCxnSpPr>
        <p:spPr>
          <a:xfrm>
            <a:off x="3901134" y="2616648"/>
            <a:ext cx="748507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タイトル 2"/>
          <p:cNvSpPr txBox="1">
            <a:spLocks/>
          </p:cNvSpPr>
          <p:nvPr/>
        </p:nvSpPr>
        <p:spPr>
          <a:xfrm>
            <a:off x="323528" y="3252623"/>
            <a:ext cx="1661817" cy="59081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75" name="フローチャート : 磁気ディスク 74"/>
          <p:cNvSpPr/>
          <p:nvPr/>
        </p:nvSpPr>
        <p:spPr>
          <a:xfrm>
            <a:off x="6737873" y="3391173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>
          <a:xfrm>
            <a:off x="4649641" y="3393096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sp>
        <p:nvSpPr>
          <p:cNvPr id="77" name="フローチャート : 磁気ディスク 76"/>
          <p:cNvSpPr/>
          <p:nvPr/>
        </p:nvSpPr>
        <p:spPr>
          <a:xfrm>
            <a:off x="6737873" y="1018171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>
          <a:xfrm>
            <a:off x="4649641" y="1020094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52" name="直線コネクタ 51"/>
          <p:cNvCxnSpPr>
            <a:stCxn id="77" idx="2"/>
            <a:endCxn id="78" idx="3"/>
          </p:cNvCxnSpPr>
          <p:nvPr/>
        </p:nvCxnSpPr>
        <p:spPr>
          <a:xfrm flipH="1">
            <a:off x="6023197" y="1468171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75" idx="2"/>
            <a:endCxn id="76" idx="3"/>
          </p:cNvCxnSpPr>
          <p:nvPr/>
        </p:nvCxnSpPr>
        <p:spPr>
          <a:xfrm flipH="1">
            <a:off x="6023197" y="3841173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76" idx="1"/>
            <a:endCxn id="55" idx="3"/>
          </p:cNvCxnSpPr>
          <p:nvPr/>
        </p:nvCxnSpPr>
        <p:spPr>
          <a:xfrm flipH="1" flipV="1">
            <a:off x="3901134" y="2616648"/>
            <a:ext cx="748507" cy="122644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78" idx="1"/>
            <a:endCxn id="55" idx="3"/>
          </p:cNvCxnSpPr>
          <p:nvPr/>
        </p:nvCxnSpPr>
        <p:spPr>
          <a:xfrm flipH="1">
            <a:off x="3901134" y="1470094"/>
            <a:ext cx="748507" cy="1146554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79512" y="4653136"/>
            <a:ext cx="8784976" cy="122413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0" lang="en-US" altLang="en-US" sz="2400" kern="0" dirty="0" smtClean="0"/>
              <a:t>Could not test after we implemented </a:t>
            </a:r>
            <a:r>
              <a:rPr kumimoji="0" lang="en-US" altLang="en-US" sz="2400" b="1" kern="0" dirty="0" smtClean="0">
                <a:solidFill>
                  <a:srgbClr val="C00000"/>
                </a:solidFill>
              </a:rPr>
              <a:t>all components</a:t>
            </a:r>
          </a:p>
          <a:p>
            <a:pPr indent="363538"/>
            <a:r>
              <a:rPr kumimoji="0" lang="en-US" altLang="en-US" sz="2400" b="1" kern="0" dirty="0" smtClean="0">
                <a:solidFill>
                  <a:srgbClr val="BF0000"/>
                </a:solidFill>
              </a:rPr>
              <a:t>(Debug Later Programming)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It took </a:t>
            </a:r>
            <a:r>
              <a:rPr kumimoji="0" lang="en-US" altLang="ja-JP" sz="2400" b="1" kern="0" dirty="0" smtClean="0">
                <a:solidFill>
                  <a:srgbClr val="FF0000"/>
                </a:solidFill>
              </a:rPr>
              <a:t>five day</a:t>
            </a: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 to implement one activity set</a:t>
            </a:r>
          </a:p>
        </p:txBody>
      </p:sp>
      <p:pic>
        <p:nvPicPr>
          <p:cNvPr id="3074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02" y="1975519"/>
            <a:ext cx="1278667" cy="127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円/楕円 27"/>
          <p:cNvSpPr/>
          <p:nvPr/>
        </p:nvSpPr>
        <p:spPr bwMode="auto">
          <a:xfrm>
            <a:off x="205698" y="692695"/>
            <a:ext cx="8938302" cy="3960441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2808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044" y="472412"/>
            <a:ext cx="8784976" cy="72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4000" dirty="0" smtClean="0">
                <a:solidFill>
                  <a:schemeClr val="accent1"/>
                </a:solidFill>
                <a:latin typeface="+mn-lt"/>
              </a:rPr>
              <a:t>Too difficult to use Android JUnit </a:t>
            </a:r>
            <a:r>
              <a:rPr lang="en-US" altLang="ja-JP" sz="4000" dirty="0" smtClean="0">
                <a:solidFill>
                  <a:schemeClr val="accent1"/>
                </a:solidFill>
                <a:latin typeface="+mn-lt"/>
                <a:sym typeface="Wingdings" panose="05000000000000000000" pitchFamily="2" charset="2"/>
              </a:rPr>
              <a:t></a:t>
            </a:r>
            <a:endParaRPr lang="en-US" altLang="ja-JP" sz="4000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1026" name="Picture 2" descr="C:\Users\hiroyuki.a.ito\Pictures\Agile2014\NuunAndro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53" y="1323180"/>
            <a:ext cx="8471894" cy="462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タイトル 2"/>
          <p:cNvSpPr txBox="1">
            <a:spLocks/>
          </p:cNvSpPr>
          <p:nvPr/>
        </p:nvSpPr>
        <p:spPr>
          <a:xfrm>
            <a:off x="185281" y="1681419"/>
            <a:ext cx="8784976" cy="108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ja-JP" sz="3200" b="0" dirty="0" err="1">
                <a:solidFill>
                  <a:schemeClr val="tx1"/>
                </a:solidFill>
                <a:latin typeface="+mn-lt"/>
              </a:rPr>
              <a:t>java.lang.RuntimeException</a:t>
            </a:r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: Stub!</a:t>
            </a:r>
            <a:r>
              <a:rPr lang="ja-JP" altLang="en-US" sz="3200" b="0" dirty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(</a:t>
            </a:r>
            <a:r>
              <a:rPr lang="ja-JP" altLang="en-US" sz="3200" b="0" dirty="0">
                <a:solidFill>
                  <a:schemeClr val="tx1"/>
                </a:solidFill>
                <a:latin typeface="+mn-lt"/>
              </a:rPr>
              <a:t>ﾟ</a:t>
            </a:r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Д</a:t>
            </a:r>
            <a:r>
              <a:rPr lang="ja-JP" altLang="en-US" sz="3200" b="0" dirty="0">
                <a:solidFill>
                  <a:schemeClr val="tx1"/>
                </a:solidFill>
                <a:latin typeface="+mn-lt"/>
              </a:rPr>
              <a:t>ﾟ</a:t>
            </a:r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)</a:t>
            </a:r>
            <a:endParaRPr kumimoji="0" lang="en-US" altLang="ja-JP" sz="3200" b="0" kern="0" dirty="0">
              <a:latin typeface="+mn-lt"/>
              <a:ea typeface="+mn-ea"/>
              <a:cs typeface="ＭＳ 明朝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181202" y="3095269"/>
            <a:ext cx="8784976" cy="108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Why we need an emulator or a device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? :-o</a:t>
            </a:r>
            <a:endParaRPr lang="en-US" altLang="ja-JP" sz="3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タイトル 2"/>
          <p:cNvSpPr txBox="1">
            <a:spLocks/>
          </p:cNvSpPr>
          <p:nvPr/>
        </p:nvSpPr>
        <p:spPr>
          <a:xfrm>
            <a:off x="181202" y="4509120"/>
            <a:ext cx="8784976" cy="108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Please don’t start a heavy lifecycle of Android for each test 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case</a:t>
            </a:r>
            <a:r>
              <a:rPr lang="en-US" altLang="ja-JP" sz="3200" b="0" dirty="0">
                <a:solidFill>
                  <a:schemeClr val="tx1"/>
                </a:solidFill>
              </a:rPr>
              <a:t> </a:t>
            </a:r>
            <a:r>
              <a:rPr lang="en-US" altLang="ja-JP" sz="3200" b="0" dirty="0" smtClean="0">
                <a:solidFill>
                  <a:schemeClr val="tx1"/>
                </a:solidFill>
              </a:rPr>
              <a:t>:-&lt;</a:t>
            </a:r>
            <a:endParaRPr kumimoji="0" lang="en-US" altLang="ja-JP" sz="3200" b="0" kern="0" dirty="0" smtClean="0">
              <a:latin typeface="+mn-lt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365949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 txBox="1">
            <a:spLocks/>
          </p:cNvSpPr>
          <p:nvPr/>
        </p:nvSpPr>
        <p:spPr>
          <a:xfrm>
            <a:off x="360000" y="25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500" dirty="0" smtClean="0"/>
              <a:t>Solution to do TDD on Android</a:t>
            </a:r>
            <a:endParaRPr lang="ja-JP" altLang="en-US" sz="2500" dirty="0"/>
          </a:p>
        </p:txBody>
      </p:sp>
      <p:pic>
        <p:nvPicPr>
          <p:cNvPr id="3074" name="Picture 2" descr="C:\Users\hiroyuki.a.ito\Pictures\TDD\mockito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678" y="913267"/>
            <a:ext cx="543190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iroyuki.a.ito\Pictures\TDD\robolectri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4" y="913267"/>
            <a:ext cx="252028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2"/>
          <p:cNvSpPr txBox="1">
            <a:spLocks/>
          </p:cNvSpPr>
          <p:nvPr/>
        </p:nvSpPr>
        <p:spPr>
          <a:xfrm>
            <a:off x="360000" y="3861048"/>
            <a:ext cx="8424000" cy="126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solidFill>
                  <a:srgbClr val="008000"/>
                </a:solidFill>
                <a:latin typeface="+mn-lt"/>
              </a:rPr>
              <a:t>Robolectric</a:t>
            </a:r>
            <a:r>
              <a:rPr lang="en-US" altLang="ja-JP" sz="2400" b="0" dirty="0" smtClean="0">
                <a:solidFill>
                  <a:schemeClr val="tx1"/>
                </a:solidFill>
                <a:latin typeface="+mn-lt"/>
              </a:rPr>
              <a:t>	: </a:t>
            </a:r>
            <a:r>
              <a:rPr lang="en-US" altLang="ja-JP" sz="2400" b="0" dirty="0" smtClean="0"/>
              <a:t>Do all unit testing only on JVM</a:t>
            </a:r>
            <a:endParaRPr lang="en-US" altLang="ja-JP" sz="2400" b="0" dirty="0" smtClean="0">
              <a:solidFill>
                <a:srgbClr val="000000"/>
              </a:solidFill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400" dirty="0" smtClean="0">
                <a:hlinkClick r:id="rId4"/>
              </a:rPr>
              <a:t>http://robolectric.org/</a:t>
            </a:r>
            <a:endParaRPr lang="en-US" altLang="ja-JP" sz="2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400" dirty="0" smtClean="0"/>
              <a:t>Without </a:t>
            </a:r>
            <a:r>
              <a:rPr lang="en-US" altLang="ja-JP" sz="2400" dirty="0"/>
              <a:t>any emulator or </a:t>
            </a:r>
            <a:r>
              <a:rPr lang="en-US" altLang="ja-JP" sz="2400" dirty="0" smtClean="0"/>
              <a:t>device!</a:t>
            </a:r>
            <a:endParaRPr lang="en-US" altLang="ja-JP" sz="2400" dirty="0"/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357817" y="5119467"/>
            <a:ext cx="8424000" cy="108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solidFill>
                  <a:srgbClr val="008000"/>
                </a:solidFill>
                <a:latin typeface="+mn-lt"/>
              </a:rPr>
              <a:t>Mockito</a:t>
            </a:r>
            <a:r>
              <a:rPr lang="en-US" altLang="ja-JP" sz="2400" b="0" dirty="0" smtClean="0">
                <a:solidFill>
                  <a:schemeClr val="tx1"/>
                </a:solidFill>
                <a:latin typeface="+mn-lt"/>
              </a:rPr>
              <a:t>		: </a:t>
            </a:r>
            <a:r>
              <a:rPr lang="en-US" altLang="ja-JP" sz="2400" b="0" dirty="0" smtClean="0"/>
              <a:t>Can use </a:t>
            </a:r>
            <a:r>
              <a:rPr lang="en-US" altLang="ja-JP" sz="2400" b="0" dirty="0"/>
              <a:t>the </a:t>
            </a:r>
            <a:r>
              <a:rPr lang="en-US" altLang="ja-JP" sz="2400" b="0" dirty="0" smtClean="0"/>
              <a:t>“Test Double</a:t>
            </a:r>
            <a:r>
              <a:rPr lang="en-US" altLang="ja-JP" sz="2400" b="0" dirty="0"/>
              <a:t>”</a:t>
            </a:r>
            <a:endParaRPr lang="en-US" altLang="ja-JP" sz="2400" b="0" dirty="0" smtClean="0">
              <a:solidFill>
                <a:srgbClr val="000000"/>
              </a:solidFill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400" dirty="0" smtClean="0">
                <a:hlinkClick r:id="rId5"/>
              </a:rPr>
              <a:t>http</a:t>
            </a:r>
            <a:r>
              <a:rPr lang="en-US" altLang="ja-JP" sz="2400" dirty="0">
                <a:hlinkClick r:id="rId5"/>
              </a:rPr>
              <a:t>://code.google.com/p/mockito</a:t>
            </a:r>
            <a:r>
              <a:rPr lang="en-US" altLang="ja-JP" sz="2400" dirty="0" smtClean="0">
                <a:hlinkClick r:id="rId5"/>
              </a:rPr>
              <a:t>/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4128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360000" y="1192412"/>
            <a:ext cx="8424000" cy="49728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+mn-lt"/>
              </a:rPr>
              <a:t>@Before</a:t>
            </a:r>
            <a:endParaRPr lang="en-US" altLang="ja-JP" sz="2000" b="0" dirty="0" smtClean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altLang="ja-JP" sz="2000" dirty="0" smtClean="0">
                <a:solidFill>
                  <a:srgbClr val="990099"/>
                </a:solidFill>
                <a:latin typeface="+mn-lt"/>
              </a:rPr>
              <a:t>public void</a:t>
            </a:r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 setUp() {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	Create database for Test;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	Insert test data;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}</a:t>
            </a:r>
          </a:p>
          <a:p>
            <a:pPr algn="l"/>
            <a:endParaRPr lang="en-US" altLang="ja-JP" sz="2000" b="0" dirty="0" smtClean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@Test</a:t>
            </a:r>
            <a:endParaRPr lang="en-US" altLang="ja-JP" sz="2000" b="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altLang="ja-JP" sz="2000" dirty="0">
                <a:solidFill>
                  <a:srgbClr val="7030A0"/>
                </a:solidFill>
                <a:latin typeface="+mn-lt"/>
              </a:rPr>
              <a:t>p</a:t>
            </a:r>
            <a:r>
              <a:rPr lang="en-US" altLang="ja-JP" sz="2000" dirty="0" smtClean="0">
                <a:solidFill>
                  <a:srgbClr val="7030A0"/>
                </a:solidFill>
                <a:latin typeface="+mn-lt"/>
              </a:rPr>
              <a:t>ublic void</a:t>
            </a:r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 findXxx() {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	Assertions;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}</a:t>
            </a:r>
          </a:p>
          <a:p>
            <a:pPr algn="l"/>
            <a:endParaRPr lang="en-US" altLang="ja-JP" sz="2000" b="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@After</a:t>
            </a:r>
          </a:p>
          <a:p>
            <a:pPr algn="l"/>
            <a:r>
              <a:rPr lang="en-US" altLang="ja-JP" sz="2000" dirty="0" smtClean="0">
                <a:solidFill>
                  <a:srgbClr val="7030A0"/>
                </a:solidFill>
                <a:latin typeface="+mn-lt"/>
              </a:rPr>
              <a:t>public void</a:t>
            </a:r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 tearDown() {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	Drop Database for Test;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}</a:t>
            </a: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Image of Unit testing for Dao by using Robolectric</a:t>
            </a:r>
            <a:endParaRPr kumimoji="1" lang="ja-JP" altLang="en-US" dirty="0"/>
          </a:p>
        </p:txBody>
      </p:sp>
      <p:sp>
        <p:nvSpPr>
          <p:cNvPr id="6" name="四角形吹き出し 5"/>
          <p:cNvSpPr/>
          <p:nvPr/>
        </p:nvSpPr>
        <p:spPr>
          <a:xfrm>
            <a:off x="4932040" y="4437112"/>
            <a:ext cx="3600000" cy="1440000"/>
          </a:xfrm>
          <a:prstGeom prst="wedgeRectCallout">
            <a:avLst>
              <a:gd name="adj1" fmla="val -78530"/>
              <a:gd name="adj2" fmla="val -78252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2800" dirty="0" smtClean="0"/>
              <a:t>It takes only about</a:t>
            </a:r>
          </a:p>
          <a:p>
            <a:r>
              <a:rPr lang="en-US" altLang="ja-JP" sz="2800" b="1" dirty="0" smtClean="0">
                <a:solidFill>
                  <a:srgbClr val="0066FF"/>
                </a:solidFill>
              </a:rPr>
              <a:t>0.5 seconds</a:t>
            </a:r>
            <a:endParaRPr lang="en-US" altLang="ja-JP" sz="2800" dirty="0"/>
          </a:p>
          <a:p>
            <a:r>
              <a:rPr kumimoji="1" lang="en-US" altLang="ja-JP" sz="2800" dirty="0" smtClean="0"/>
              <a:t>to run each test case.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576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After TDD</a:t>
            </a:r>
            <a:endParaRPr kumimoji="1" lang="ja-JP" altLang="en-US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2527578" y="2166648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Model</a:t>
            </a:r>
          </a:p>
          <a:p>
            <a:pPr marL="0" indent="0" algn="ctr">
              <a:buNone/>
              <a:defRPr/>
            </a:pPr>
            <a:r>
              <a:rPr lang="en-US" altLang="ja-JP" sz="1800" b="1" dirty="0" smtClean="0"/>
              <a:t>Controller</a:t>
            </a:r>
          </a:p>
        </p:txBody>
      </p:sp>
      <p:sp>
        <p:nvSpPr>
          <p:cNvPr id="56" name="フローチャート : 磁気ディスク 55"/>
          <p:cNvSpPr/>
          <p:nvPr/>
        </p:nvSpPr>
        <p:spPr>
          <a:xfrm>
            <a:off x="6737873" y="2166648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直線コネクタ 57"/>
          <p:cNvCxnSpPr>
            <a:stCxn id="3074" idx="3"/>
            <a:endCxn id="55" idx="1"/>
          </p:cNvCxnSpPr>
          <p:nvPr/>
        </p:nvCxnSpPr>
        <p:spPr>
          <a:xfrm>
            <a:off x="1793769" y="2614853"/>
            <a:ext cx="733809" cy="179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60" idx="3"/>
            <a:endCxn id="56" idx="2"/>
          </p:cNvCxnSpPr>
          <p:nvPr/>
        </p:nvCxnSpPr>
        <p:spPr>
          <a:xfrm flipV="1">
            <a:off x="6023197" y="2616648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 bwMode="auto">
          <a:xfrm>
            <a:off x="4073577" y="764704"/>
            <a:ext cx="4781350" cy="1426305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4649641" y="2168571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32" name="直線コネクタ 31"/>
          <p:cNvCxnSpPr>
            <a:stCxn id="55" idx="3"/>
            <a:endCxn id="60" idx="1"/>
          </p:cNvCxnSpPr>
          <p:nvPr/>
        </p:nvCxnSpPr>
        <p:spPr>
          <a:xfrm>
            <a:off x="3901134" y="2616648"/>
            <a:ext cx="748507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タイトル 2"/>
          <p:cNvSpPr txBox="1">
            <a:spLocks/>
          </p:cNvSpPr>
          <p:nvPr/>
        </p:nvSpPr>
        <p:spPr>
          <a:xfrm>
            <a:off x="323528" y="3252623"/>
            <a:ext cx="1661817" cy="59081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75" name="フローチャート : 磁気ディスク 74"/>
          <p:cNvSpPr/>
          <p:nvPr/>
        </p:nvSpPr>
        <p:spPr>
          <a:xfrm>
            <a:off x="6737873" y="3391173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>
          <a:xfrm>
            <a:off x="4649641" y="3393096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sp>
        <p:nvSpPr>
          <p:cNvPr id="77" name="フローチャート : 磁気ディスク 76"/>
          <p:cNvSpPr/>
          <p:nvPr/>
        </p:nvSpPr>
        <p:spPr>
          <a:xfrm>
            <a:off x="6737873" y="1018171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>
          <a:xfrm>
            <a:off x="4649641" y="1020094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52" name="直線コネクタ 51"/>
          <p:cNvCxnSpPr>
            <a:stCxn id="77" idx="2"/>
            <a:endCxn id="78" idx="3"/>
          </p:cNvCxnSpPr>
          <p:nvPr/>
        </p:nvCxnSpPr>
        <p:spPr>
          <a:xfrm flipH="1">
            <a:off x="6023197" y="1468171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75" idx="2"/>
            <a:endCxn id="76" idx="3"/>
          </p:cNvCxnSpPr>
          <p:nvPr/>
        </p:nvCxnSpPr>
        <p:spPr>
          <a:xfrm flipH="1">
            <a:off x="6023197" y="3841173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76" idx="1"/>
            <a:endCxn id="55" idx="3"/>
          </p:cNvCxnSpPr>
          <p:nvPr/>
        </p:nvCxnSpPr>
        <p:spPr>
          <a:xfrm flipH="1" flipV="1">
            <a:off x="3901134" y="2616648"/>
            <a:ext cx="748507" cy="122644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78" idx="1"/>
            <a:endCxn id="55" idx="3"/>
          </p:cNvCxnSpPr>
          <p:nvPr/>
        </p:nvCxnSpPr>
        <p:spPr>
          <a:xfrm flipH="1">
            <a:off x="3901134" y="1470094"/>
            <a:ext cx="748507" cy="1146554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 bwMode="auto">
          <a:xfrm>
            <a:off x="4073577" y="1916832"/>
            <a:ext cx="4781350" cy="1426305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円/楕円 23"/>
          <p:cNvSpPr/>
          <p:nvPr/>
        </p:nvSpPr>
        <p:spPr bwMode="auto">
          <a:xfrm>
            <a:off x="4073577" y="3140968"/>
            <a:ext cx="4781350" cy="1426305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円/楕円 24"/>
          <p:cNvSpPr/>
          <p:nvPr/>
        </p:nvSpPr>
        <p:spPr bwMode="auto">
          <a:xfrm>
            <a:off x="2273377" y="1827280"/>
            <a:ext cx="1858191" cy="1587437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9512" y="4653136"/>
            <a:ext cx="8784976" cy="122413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0" lang="en-US" altLang="en-US" sz="2400" kern="0" dirty="0" smtClean="0"/>
              <a:t>Can test each component </a:t>
            </a:r>
            <a:r>
              <a:rPr kumimoji="0" lang="en-US" altLang="en-US" sz="2400" b="1" kern="0" dirty="0" smtClean="0">
                <a:solidFill>
                  <a:srgbClr val="BF0000"/>
                </a:solidFill>
              </a:rPr>
              <a:t>independently and separately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It takes </a:t>
            </a:r>
            <a:r>
              <a:rPr kumimoji="0" lang="en-US" altLang="ja-JP" sz="2400" b="1" kern="0" dirty="0" smtClean="0">
                <a:solidFill>
                  <a:srgbClr val="0066FF"/>
                </a:solidFill>
              </a:rPr>
              <a:t>one day</a:t>
            </a: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 to implement one activity set</a:t>
            </a:r>
            <a:br>
              <a:rPr kumimoji="0" lang="en-US" altLang="ja-JP" sz="24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(</a:t>
            </a:r>
            <a:r>
              <a:rPr kumimoji="0" lang="en-US" altLang="ja-JP" sz="2400" b="1" kern="0" dirty="0" smtClean="0">
                <a:solidFill>
                  <a:schemeClr val="accent1"/>
                </a:solidFill>
              </a:rPr>
              <a:t>five times faster</a:t>
            </a: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 than at the start of the project)</a:t>
            </a:r>
          </a:p>
        </p:txBody>
      </p:sp>
      <p:pic>
        <p:nvPicPr>
          <p:cNvPr id="3074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02" y="1975519"/>
            <a:ext cx="1278667" cy="127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0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It’s my 3rd time to be here!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1026" name="Picture 2" descr="C:\Users\hiroyuki.a.ito\Pictures\Agile2014\Agile20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016732"/>
            <a:ext cx="4320481" cy="324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iroyuki.a.ito\Pictures\Agile2014\Agile20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16732"/>
            <a:ext cx="432048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タイトル 2"/>
          <p:cNvSpPr txBox="1">
            <a:spLocks/>
          </p:cNvSpPr>
          <p:nvPr/>
        </p:nvSpPr>
        <p:spPr>
          <a:xfrm>
            <a:off x="360000" y="4581208"/>
            <a:ext cx="8424000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4800" dirty="0" smtClean="0">
                <a:latin typeface="+mn-lt"/>
                <a:ea typeface="+mn-ea"/>
                <a:cs typeface="ＭＳ 明朝"/>
              </a:rPr>
              <a:t>A</a:t>
            </a:r>
            <a:r>
              <a:rPr lang="en-US" altLang="ja-JP" sz="480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gile2014 : as a </a:t>
            </a:r>
            <a:r>
              <a:rPr lang="en-US" altLang="ja-JP" sz="4800" dirty="0" smtClean="0">
                <a:latin typeface="+mn-lt"/>
                <a:ea typeface="+mn-ea"/>
                <a:cs typeface="ＭＳ 明朝"/>
              </a:rPr>
              <a:t>S</a:t>
            </a:r>
            <a:r>
              <a:rPr lang="en-US" altLang="ja-JP" sz="480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peaker</a:t>
            </a:r>
          </a:p>
        </p:txBody>
      </p:sp>
    </p:spTree>
    <p:extLst>
      <p:ext uri="{BB962C8B-B14F-4D97-AF65-F5344CB8AC3E}">
        <p14:creationId xmlns:p14="http://schemas.microsoft.com/office/powerpoint/2010/main" val="45219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Challenges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188009"/>
            <a:ext cx="1918815" cy="12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96088"/>
            <a:ext cx="1927559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4805524"/>
            <a:ext cx="1918815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タイトル 2"/>
          <p:cNvSpPr txBox="1">
            <a:spLocks/>
          </p:cNvSpPr>
          <p:nvPr/>
        </p:nvSpPr>
        <p:spPr>
          <a:xfrm>
            <a:off x="2179079" y="1196009"/>
            <a:ext cx="6785409" cy="1261927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b="0" dirty="0" smtClean="0">
                <a:solidFill>
                  <a:schemeClr val="tx1"/>
                </a:solidFill>
              </a:rPr>
              <a:t>Avoid </a:t>
            </a:r>
            <a:r>
              <a:rPr lang="en-US" altLang="ja-JP" b="0" dirty="0" smtClean="0"/>
              <a:t>feature creep</a:t>
            </a:r>
            <a:endParaRPr lang="en-US" altLang="ja-JP" b="0" dirty="0" smtClean="0">
              <a:latin typeface="+mn-lt"/>
              <a:ea typeface="+mj-ea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>
          <a:xfrm>
            <a:off x="2179079" y="2996088"/>
            <a:ext cx="6785409" cy="1261927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b="0" dirty="0" smtClean="0">
                <a:solidFill>
                  <a:schemeClr val="tx1"/>
                </a:solidFill>
              </a:rPr>
              <a:t>Detect bugs and regressions</a:t>
            </a:r>
          </a:p>
          <a:p>
            <a:pPr algn="l"/>
            <a:r>
              <a:rPr lang="en-US" altLang="ja-JP" b="0" dirty="0" smtClean="0">
                <a:solidFill>
                  <a:schemeClr val="tx1"/>
                </a:solidFill>
              </a:rPr>
              <a:t>on </a:t>
            </a:r>
            <a:r>
              <a:rPr lang="en-US" altLang="ja-JP" b="0" dirty="0" smtClean="0"/>
              <a:t>use-cases</a:t>
            </a:r>
            <a:endParaRPr lang="en-US" altLang="ja-JP" b="0" dirty="0" smtClean="0">
              <a:latin typeface="+mn-lt"/>
              <a:ea typeface="+mj-ea"/>
            </a:endParaRPr>
          </a:p>
        </p:txBody>
      </p:sp>
      <p:sp>
        <p:nvSpPr>
          <p:cNvPr id="14" name="タイトル 2"/>
          <p:cNvSpPr txBox="1">
            <a:spLocks/>
          </p:cNvSpPr>
          <p:nvPr/>
        </p:nvSpPr>
        <p:spPr>
          <a:xfrm>
            <a:off x="2179079" y="4805523"/>
            <a:ext cx="6785409" cy="1261927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b="0" dirty="0" smtClean="0">
                <a:solidFill>
                  <a:schemeClr val="tx1"/>
                </a:solidFill>
              </a:rPr>
              <a:t>Learn </a:t>
            </a:r>
            <a:r>
              <a:rPr lang="en-US" altLang="ja-JP" b="0" dirty="0" smtClean="0"/>
              <a:t>domain knowledge</a:t>
            </a:r>
            <a:r>
              <a:rPr lang="en-US" altLang="ja-JP" b="0" dirty="0" smtClean="0">
                <a:solidFill>
                  <a:schemeClr val="tx1"/>
                </a:solidFill>
              </a:rPr>
              <a:t> </a:t>
            </a:r>
            <a:r>
              <a:rPr lang="en-US" altLang="ja-JP" b="0" dirty="0" smtClean="0">
                <a:solidFill>
                  <a:schemeClr val="tx1"/>
                </a:solidFill>
                <a:latin typeface="+mn-lt"/>
                <a:ea typeface="+mj-ea"/>
              </a:rPr>
              <a:t>effectively</a:t>
            </a:r>
          </a:p>
        </p:txBody>
      </p:sp>
    </p:spTree>
    <p:extLst>
      <p:ext uri="{BB962C8B-B14F-4D97-AF65-F5344CB8AC3E}">
        <p14:creationId xmlns:p14="http://schemas.microsoft.com/office/powerpoint/2010/main" val="80778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Example of f</a:t>
            </a:r>
            <a:r>
              <a:rPr lang="en-US" altLang="ja-JP" dirty="0" smtClean="0"/>
              <a:t>eature creep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266668" y="1788690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573525" y="3595346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4314307" y="1788691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1" name="円形吹き出し 40"/>
          <p:cNvSpPr/>
          <p:nvPr/>
        </p:nvSpPr>
        <p:spPr bwMode="auto">
          <a:xfrm>
            <a:off x="135683" y="4521931"/>
            <a:ext cx="2468233" cy="1174546"/>
          </a:xfrm>
          <a:prstGeom prst="wedgeEllipseCallout">
            <a:avLst>
              <a:gd name="adj1" fmla="val 16703"/>
              <a:gd name="adj2" fmla="val -9168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br>
              <a:rPr kumimoji="0" lang="en-US" altLang="ja-JP" sz="20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4" name="円形吹き出し 43"/>
          <p:cNvSpPr/>
          <p:nvPr/>
        </p:nvSpPr>
        <p:spPr bwMode="auto">
          <a:xfrm>
            <a:off x="133002" y="4524452"/>
            <a:ext cx="2468233" cy="1174546"/>
          </a:xfrm>
          <a:prstGeom prst="wedgeEllipseCallout">
            <a:avLst>
              <a:gd name="adj1" fmla="val 52627"/>
              <a:gd name="adj2" fmla="val -59840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br>
              <a:rPr kumimoji="0" lang="en-US" altLang="ja-JP" sz="20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5" name="円形吹き出し 44"/>
          <p:cNvSpPr/>
          <p:nvPr/>
        </p:nvSpPr>
        <p:spPr bwMode="auto">
          <a:xfrm>
            <a:off x="6642418" y="764704"/>
            <a:ext cx="2468233" cy="1174546"/>
          </a:xfrm>
          <a:prstGeom prst="wedgeEllipseCallout">
            <a:avLst>
              <a:gd name="adj1" fmla="val -56268"/>
              <a:gd name="adj2" fmla="val 35705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DONE!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7" name="円形吹き出し 46"/>
          <p:cNvSpPr/>
          <p:nvPr/>
        </p:nvSpPr>
        <p:spPr bwMode="auto">
          <a:xfrm>
            <a:off x="5593572" y="3998215"/>
            <a:ext cx="2468233" cy="1174546"/>
          </a:xfrm>
          <a:prstGeom prst="wedgeEllipseCallout">
            <a:avLst>
              <a:gd name="adj1" fmla="val -41112"/>
              <a:gd name="adj2" fmla="val -71635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NUUN </a:t>
            </a:r>
            <a:r>
              <a:rPr kumimoji="0" lang="en-US" altLang="ja-JP" sz="2000" kern="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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 rot="21049825">
            <a:off x="612000" y="2529000"/>
            <a:ext cx="7920000" cy="180000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0" lang="en-US" altLang="ja-JP" sz="7200" b="1" kern="0" dirty="0" smtClean="0">
                <a:solidFill>
                  <a:srgbClr val="C00000"/>
                </a:solidFill>
              </a:rPr>
              <a:t>Need discipline!</a:t>
            </a:r>
          </a:p>
        </p:txBody>
      </p:sp>
    </p:spTree>
    <p:extLst>
      <p:ext uri="{BB962C8B-B14F-4D97-AF65-F5344CB8AC3E}">
        <p14:creationId xmlns:p14="http://schemas.microsoft.com/office/powerpoint/2010/main" val="93857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  <p:bldP spid="45" grpId="0" animBg="1"/>
      <p:bldP spid="47" grpId="0" animBg="1"/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Calabash-android: improve the discipline</a:t>
            </a:r>
            <a:endParaRPr kumimoji="1" lang="ja-JP" altLang="en-US" dirty="0"/>
          </a:p>
        </p:txBody>
      </p:sp>
      <p:pic>
        <p:nvPicPr>
          <p:cNvPr id="2052" name="Picture 4" descr="C:\Users\hiroyuki.a.ito\Pictures\TDD\cucumb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36" y="764704"/>
            <a:ext cx="733452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タイトル 2"/>
          <p:cNvSpPr txBox="1">
            <a:spLocks/>
          </p:cNvSpPr>
          <p:nvPr/>
        </p:nvSpPr>
        <p:spPr>
          <a:xfrm>
            <a:off x="107504" y="3622204"/>
            <a:ext cx="8928992" cy="2615108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The wrapper of Cucumber for Android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As an </a:t>
            </a:r>
            <a:r>
              <a:rPr lang="en-US" altLang="ja-JP" b="0" dirty="0" smtClean="0">
                <a:latin typeface="+mn-lt"/>
              </a:rPr>
              <a:t>executable specification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As </a:t>
            </a:r>
            <a:r>
              <a:rPr lang="en-US" altLang="ja-JP" b="0" dirty="0">
                <a:solidFill>
                  <a:schemeClr val="tx1"/>
                </a:solidFill>
              </a:rPr>
              <a:t>a </a:t>
            </a:r>
            <a:r>
              <a:rPr lang="en-US" altLang="ja-JP" b="0" dirty="0"/>
              <a:t>communication tool</a:t>
            </a:r>
          </a:p>
          <a:p>
            <a:pPr indent="720725" algn="l"/>
            <a:r>
              <a:rPr lang="en-US" altLang="ja-JP" b="0" dirty="0" smtClean="0">
                <a:solidFill>
                  <a:schemeClr val="tx1"/>
                </a:solidFill>
              </a:rPr>
              <a:t>Specifying collaboratively with</a:t>
            </a:r>
            <a:endParaRPr lang="en-US" altLang="ja-JP" b="0" dirty="0">
              <a:solidFill>
                <a:schemeClr val="tx1"/>
              </a:solidFill>
            </a:endParaRPr>
          </a:p>
          <a:p>
            <a:pPr indent="720725" algn="l"/>
            <a:r>
              <a:rPr lang="en-US" altLang="ja-JP" b="0" dirty="0" smtClean="0">
                <a:solidFill>
                  <a:schemeClr val="tx1"/>
                </a:solidFill>
              </a:rPr>
              <a:t>business analyst, designers and developers</a:t>
            </a:r>
          </a:p>
          <a:p>
            <a:pPr marL="365125" indent="-365125" algn="l">
              <a:buFont typeface="Arial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By </a:t>
            </a:r>
            <a:r>
              <a:rPr lang="en-US" altLang="ja-JP" b="0" dirty="0" smtClean="0"/>
              <a:t>specification with examples</a:t>
            </a:r>
            <a:endParaRPr lang="en-US" altLang="ja-JP" b="0" dirty="0"/>
          </a:p>
        </p:txBody>
      </p:sp>
    </p:spTree>
    <p:extLst>
      <p:ext uri="{BB962C8B-B14F-4D97-AF65-F5344CB8AC3E}">
        <p14:creationId xmlns:p14="http://schemas.microsoft.com/office/powerpoint/2010/main" val="25071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Example of BDD test scenario with Calabash-Android</a:t>
            </a:r>
            <a:endParaRPr kumimoji="1" lang="ja-JP" altLang="en-US" dirty="0"/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360000" y="836712"/>
            <a:ext cx="8424000" cy="52565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2000" dirty="0">
                <a:solidFill>
                  <a:srgbClr val="7030A0"/>
                </a:solidFill>
              </a:rPr>
              <a:t>Feature</a:t>
            </a:r>
            <a:r>
              <a:rPr lang="en-US" altLang="ja-JP" sz="2000" b="0" dirty="0">
                <a:solidFill>
                  <a:schemeClr val="tx1"/>
                </a:solidFill>
              </a:rPr>
              <a:t>: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Input</a:t>
            </a:r>
            <a:endParaRPr lang="en-US" altLang="ja-JP" sz="2000" b="0" dirty="0">
              <a:solidFill>
                <a:schemeClr val="tx1"/>
              </a:solidFill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</a:t>
            </a:r>
            <a:r>
              <a:rPr lang="en-US" altLang="ja-JP" sz="2000" dirty="0">
                <a:solidFill>
                  <a:srgbClr val="7030A0"/>
                </a:solidFill>
              </a:rPr>
              <a:t>Scenario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: Input today’s data</a:t>
            </a:r>
          </a:p>
          <a:p>
            <a:pPr algn="l"/>
            <a:endParaRPr lang="en-US" altLang="ja-JP" sz="20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Given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I kick drumroll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And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drumroll show today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When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press next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</a:rPr>
              <a:t>Then</a:t>
            </a:r>
            <a:r>
              <a:rPr lang="en-US" altLang="ja-JP" sz="2000" b="0" dirty="0">
                <a:solidFill>
                  <a:schemeClr val="tx1"/>
                </a:solidFill>
              </a:rPr>
              <a:t> I should see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”xxx" </a:t>
            </a:r>
            <a:r>
              <a:rPr lang="en-US" altLang="ja-JP" sz="2000" b="0" dirty="0">
                <a:solidFill>
                  <a:schemeClr val="tx1"/>
                </a:solidFill>
              </a:rPr>
              <a:t>screen</a:t>
            </a:r>
          </a:p>
          <a:p>
            <a:pPr algn="l"/>
            <a:endParaRPr lang="en-US" altLang="ja-JP" sz="20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When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I press keys and calculator should show like this: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2 |   2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0 |  20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0 | 200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* | 200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3 |   3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= | 600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</a:rPr>
              <a:t>Then</a:t>
            </a:r>
            <a:r>
              <a:rPr lang="en-US" altLang="ja-JP" sz="2000" b="0" dirty="0">
                <a:solidFill>
                  <a:schemeClr val="tx1"/>
                </a:solidFill>
              </a:rPr>
              <a:t> take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photo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4643848" y="764704"/>
            <a:ext cx="4320000" cy="864096"/>
          </a:xfrm>
          <a:prstGeom prst="wedgeRectCallout">
            <a:avLst>
              <a:gd name="adj1" fmla="val -69278"/>
              <a:gd name="adj2" fmla="val -7152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Feature	: name of all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 smtClean="0"/>
              <a:t>Scenario	: name of each case</a:t>
            </a:r>
            <a:endParaRPr kumimoji="1" lang="ja-JP" altLang="en-US" sz="2000" dirty="0"/>
          </a:p>
        </p:txBody>
      </p:sp>
      <p:sp>
        <p:nvSpPr>
          <p:cNvPr id="8" name="四角形吹き出し 7"/>
          <p:cNvSpPr/>
          <p:nvPr/>
        </p:nvSpPr>
        <p:spPr>
          <a:xfrm>
            <a:off x="4643848" y="1772816"/>
            <a:ext cx="2880000" cy="864096"/>
          </a:xfrm>
          <a:prstGeom prst="wedgeRectCallout">
            <a:avLst>
              <a:gd name="adj1" fmla="val -78794"/>
              <a:gd name="adj2" fmla="val 19706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kumimoji="1" lang="en-US" altLang="ja-JP" sz="2000" dirty="0" smtClean="0"/>
              <a:t>These statements are</a:t>
            </a:r>
          </a:p>
          <a:p>
            <a:r>
              <a:rPr lang="en-US" altLang="ja-JP" sz="2000" dirty="0" smtClean="0"/>
              <a:t>RUNNABLE!</a:t>
            </a:r>
            <a:endParaRPr kumimoji="1" lang="ja-JP" altLang="en-US" sz="2000" dirty="0"/>
          </a:p>
        </p:txBody>
      </p:sp>
      <p:sp>
        <p:nvSpPr>
          <p:cNvPr id="9" name="四角形吹き出し 8"/>
          <p:cNvSpPr/>
          <p:nvPr/>
        </p:nvSpPr>
        <p:spPr>
          <a:xfrm>
            <a:off x="4643848" y="4221088"/>
            <a:ext cx="2880000" cy="1152128"/>
          </a:xfrm>
          <a:prstGeom prst="wedgeRectCallout">
            <a:avLst>
              <a:gd name="adj1" fmla="val -124554"/>
              <a:gd name="adj2" fmla="val -25341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2000" dirty="0" smtClean="0"/>
              <a:t>We can write data</a:t>
            </a:r>
          </a:p>
          <a:p>
            <a:r>
              <a:rPr kumimoji="1" lang="en-US" altLang="ja-JP" sz="2000" dirty="0" smtClean="0"/>
              <a:t>with table style like this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081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形吹き出し 40"/>
          <p:cNvSpPr/>
          <p:nvPr/>
        </p:nvSpPr>
        <p:spPr bwMode="auto">
          <a:xfrm>
            <a:off x="418255" y="4723590"/>
            <a:ext cx="2468233" cy="1174546"/>
          </a:xfrm>
          <a:prstGeom prst="wedgeEllipseCallout">
            <a:avLst>
              <a:gd name="adj1" fmla="val 16703"/>
              <a:gd name="adj2" fmla="val -9168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We want to…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Process of BDD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115616" y="1592224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771800" y="4382968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6185700" y="1412776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4" name="円形吹き出し 43"/>
          <p:cNvSpPr/>
          <p:nvPr/>
        </p:nvSpPr>
        <p:spPr bwMode="auto">
          <a:xfrm>
            <a:off x="415574" y="4726111"/>
            <a:ext cx="2468233" cy="1174546"/>
          </a:xfrm>
          <a:prstGeom prst="wedgeEllipseCallout">
            <a:avLst>
              <a:gd name="adj1" fmla="val 52627"/>
              <a:gd name="adj2" fmla="val -59840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We want to…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9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Process of BDD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115616" y="1592224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771800" y="4382968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5969676" y="1571750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" name="フローチャート : 書類 6"/>
          <p:cNvSpPr/>
          <p:nvPr/>
        </p:nvSpPr>
        <p:spPr bwMode="auto">
          <a:xfrm>
            <a:off x="3716076" y="2924944"/>
            <a:ext cx="1711848" cy="1008112"/>
          </a:xfrm>
          <a:prstGeom prst="flowChartDocument">
            <a:avLst/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GIVEN …</a:t>
            </a: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WHEN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…</a:t>
            </a:r>
            <a:endParaRPr kumimoji="0" lang="en-US" altLang="ja-JP" kern="0" dirty="0" smtClean="0">
              <a:solidFill>
                <a:sysClr val="windowText" lastClr="000000"/>
              </a:solidFill>
            </a:endParaRP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THEN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</a:t>
            </a: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 …</a:t>
            </a: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6516216" y="3669498"/>
            <a:ext cx="2468233" cy="1174546"/>
          </a:xfrm>
          <a:prstGeom prst="wedgeEllipseCallout">
            <a:avLst>
              <a:gd name="adj1" fmla="val -56268"/>
              <a:gd name="adj2" fmla="val -6573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Is that right?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0" name="円形吹き出し 39"/>
          <p:cNvSpPr/>
          <p:nvPr/>
        </p:nvSpPr>
        <p:spPr bwMode="auto">
          <a:xfrm>
            <a:off x="418255" y="4723590"/>
            <a:ext cx="2468233" cy="1174546"/>
          </a:xfrm>
          <a:prstGeom prst="wedgeEllipseCallout">
            <a:avLst>
              <a:gd name="adj1" fmla="val 16703"/>
              <a:gd name="adj2" fmla="val -9168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br>
              <a:rPr kumimoji="0" lang="en-US" altLang="ja-JP" sz="20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5" name="円形吹き出し 34"/>
          <p:cNvSpPr/>
          <p:nvPr/>
        </p:nvSpPr>
        <p:spPr bwMode="auto">
          <a:xfrm>
            <a:off x="415574" y="4726111"/>
            <a:ext cx="2468233" cy="1174546"/>
          </a:xfrm>
          <a:prstGeom prst="wedgeEllipseCallout">
            <a:avLst>
              <a:gd name="adj1" fmla="val 52627"/>
              <a:gd name="adj2" fmla="val -59840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We want to…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66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Process of BDD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547664" y="1592224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3203848" y="4382968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5969676" y="1571750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1" name="円形吹き出し 40"/>
          <p:cNvSpPr/>
          <p:nvPr/>
        </p:nvSpPr>
        <p:spPr bwMode="auto">
          <a:xfrm>
            <a:off x="600907" y="4382968"/>
            <a:ext cx="2468233" cy="1174546"/>
          </a:xfrm>
          <a:prstGeom prst="wedgeEllipseCallout">
            <a:avLst>
              <a:gd name="adj1" fmla="val 16703"/>
              <a:gd name="adj2" fmla="val -9168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br>
              <a:rPr kumimoji="0" lang="en-US" altLang="ja-JP" sz="20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4" name="円形吹き出し 43"/>
          <p:cNvSpPr/>
          <p:nvPr/>
        </p:nvSpPr>
        <p:spPr bwMode="auto">
          <a:xfrm>
            <a:off x="598226" y="4385489"/>
            <a:ext cx="2468233" cy="1174546"/>
          </a:xfrm>
          <a:prstGeom prst="wedgeEllipseCallout">
            <a:avLst>
              <a:gd name="adj1" fmla="val 61047"/>
              <a:gd name="adj2" fmla="val -862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OK,  go ahead!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フローチャート : 書類 6"/>
          <p:cNvSpPr/>
          <p:nvPr/>
        </p:nvSpPr>
        <p:spPr bwMode="auto">
          <a:xfrm>
            <a:off x="3716076" y="2924944"/>
            <a:ext cx="1711848" cy="1008112"/>
          </a:xfrm>
          <a:prstGeom prst="flowChartDocument">
            <a:avLst/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GIVEN …</a:t>
            </a: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WHEN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…</a:t>
            </a:r>
            <a:endParaRPr kumimoji="0" lang="en-US" altLang="ja-JP" kern="0" dirty="0" smtClean="0">
              <a:solidFill>
                <a:sysClr val="windowText" lastClr="000000"/>
              </a:solidFill>
            </a:endParaRP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THEN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</a:t>
            </a: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 …</a:t>
            </a: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6516216" y="3669498"/>
            <a:ext cx="2468233" cy="1174546"/>
          </a:xfrm>
          <a:prstGeom prst="wedgeEllipseCallout">
            <a:avLst>
              <a:gd name="adj1" fmla="val -56268"/>
              <a:gd name="adj2" fmla="val -6573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Is that right?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54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Process of BDD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547664" y="1592224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3203848" y="4382968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5549395" y="1571750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5" name="円形吹き出し 44"/>
          <p:cNvSpPr/>
          <p:nvPr/>
        </p:nvSpPr>
        <p:spPr bwMode="auto">
          <a:xfrm>
            <a:off x="5928410" y="3821275"/>
            <a:ext cx="2468233" cy="1174546"/>
          </a:xfrm>
          <a:prstGeom prst="wedgeEllipseCallout">
            <a:avLst>
              <a:gd name="adj1" fmla="val -27080"/>
              <a:gd name="adj2" fmla="val -79893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Is it OK?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フローチャート : 書類 6"/>
          <p:cNvSpPr/>
          <p:nvPr/>
        </p:nvSpPr>
        <p:spPr bwMode="auto">
          <a:xfrm>
            <a:off x="3716076" y="2924944"/>
            <a:ext cx="1711848" cy="1008112"/>
          </a:xfrm>
          <a:prstGeom prst="flowChartDocument">
            <a:avLst/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GIVEN …</a:t>
            </a: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WHEN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…</a:t>
            </a:r>
            <a:endParaRPr kumimoji="0" lang="en-US" altLang="ja-JP" kern="0" dirty="0" smtClean="0">
              <a:solidFill>
                <a:sysClr val="windowText" lastClr="000000"/>
              </a:solidFill>
            </a:endParaRP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THEN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</a:t>
            </a: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 …</a:t>
            </a: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3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968" y="1053682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56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Process of BDD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2084257" y="1592224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3608766" y="4005679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5549395" y="1571750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1" name="円形吹き出し 40"/>
          <p:cNvSpPr/>
          <p:nvPr/>
        </p:nvSpPr>
        <p:spPr bwMode="auto">
          <a:xfrm>
            <a:off x="1043608" y="4370696"/>
            <a:ext cx="2468233" cy="1174546"/>
          </a:xfrm>
          <a:prstGeom prst="wedgeEllipseCallout">
            <a:avLst>
              <a:gd name="adj1" fmla="val 16703"/>
              <a:gd name="adj2" fmla="val -9168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br>
              <a:rPr kumimoji="0" lang="en-US" altLang="ja-JP" sz="20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4" name="円形吹き出し 43"/>
          <p:cNvSpPr/>
          <p:nvPr/>
        </p:nvSpPr>
        <p:spPr bwMode="auto">
          <a:xfrm>
            <a:off x="1040927" y="4373217"/>
            <a:ext cx="2468233" cy="1174546"/>
          </a:xfrm>
          <a:prstGeom prst="wedgeEllipseCallout">
            <a:avLst>
              <a:gd name="adj1" fmla="val 52627"/>
              <a:gd name="adj2" fmla="val -59840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Sure!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フローチャート : 書類 6"/>
          <p:cNvSpPr/>
          <p:nvPr/>
        </p:nvSpPr>
        <p:spPr bwMode="auto">
          <a:xfrm>
            <a:off x="3716076" y="2924944"/>
            <a:ext cx="1711848" cy="1008112"/>
          </a:xfrm>
          <a:prstGeom prst="flowChartDocument">
            <a:avLst/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GIVEN …</a:t>
            </a: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WHEN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…</a:t>
            </a:r>
            <a:endParaRPr kumimoji="0" lang="en-US" altLang="ja-JP" kern="0" dirty="0" smtClean="0">
              <a:solidFill>
                <a:sysClr val="windowText" lastClr="000000"/>
              </a:solidFill>
            </a:endParaRP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THEN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</a:t>
            </a: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 …</a:t>
            </a: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3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968" y="1053682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円形吹き出し 33"/>
          <p:cNvSpPr/>
          <p:nvPr/>
        </p:nvSpPr>
        <p:spPr bwMode="auto">
          <a:xfrm>
            <a:off x="5928410" y="3821275"/>
            <a:ext cx="2468233" cy="1174546"/>
          </a:xfrm>
          <a:prstGeom prst="wedgeEllipseCallout">
            <a:avLst>
              <a:gd name="adj1" fmla="val -27080"/>
              <a:gd name="adj2" fmla="val -79893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Is it OK?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89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</a:rPr>
              <a:t>After BDD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755810" y="2494743"/>
            <a:ext cx="7632380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Change requests	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-70%</a:t>
            </a:r>
            <a:endParaRPr lang="en-US" altLang="ja-JP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>
          <a:xfrm>
            <a:off x="768417" y="3789200"/>
            <a:ext cx="7632380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Regressions		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-60%</a:t>
            </a:r>
            <a:endParaRPr lang="en-US" altLang="ja-JP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14" name="タイトル 2"/>
          <p:cNvSpPr txBox="1">
            <a:spLocks/>
          </p:cNvSpPr>
          <p:nvPr/>
        </p:nvSpPr>
        <p:spPr>
          <a:xfrm>
            <a:off x="755810" y="1200285"/>
            <a:ext cx="7632380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Bugs			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-67%</a:t>
            </a:r>
            <a:endParaRPr lang="en-US" altLang="ja-JP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 rot="21049825">
            <a:off x="612000" y="2529000"/>
            <a:ext cx="7920000" cy="180000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0" lang="en-US" altLang="ja-JP" sz="7200" b="1" kern="0" dirty="0" smtClean="0">
                <a:solidFill>
                  <a:srgbClr val="C00000"/>
                </a:solidFill>
              </a:rPr>
              <a:t>Improved!</a:t>
            </a:r>
          </a:p>
        </p:txBody>
      </p:sp>
    </p:spTree>
    <p:extLst>
      <p:ext uri="{BB962C8B-B14F-4D97-AF65-F5344CB8AC3E}">
        <p14:creationId xmlns:p14="http://schemas.microsoft.com/office/powerpoint/2010/main" val="5149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This session’s theme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3" name="タイトル 2"/>
          <p:cNvSpPr txBox="1">
            <a:spLocks/>
          </p:cNvSpPr>
          <p:nvPr/>
        </p:nvSpPr>
        <p:spPr>
          <a:xfrm>
            <a:off x="360000" y="1192412"/>
            <a:ext cx="8424000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9600" dirty="0" smtClean="0"/>
              <a:t>Technology-</a:t>
            </a:r>
          </a:p>
          <a:p>
            <a:r>
              <a:rPr lang="en-US" altLang="ja-JP" sz="9600" dirty="0" smtClean="0"/>
              <a:t>Driven</a:t>
            </a:r>
          </a:p>
          <a:p>
            <a:r>
              <a:rPr lang="en-US" altLang="ja-JP" sz="9600" dirty="0" smtClean="0"/>
              <a:t>Development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42885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Results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13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688" y="1089044"/>
            <a:ext cx="2254336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15" y="4689200"/>
            <a:ext cx="2244109" cy="14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15" y="2889122"/>
            <a:ext cx="2244109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上矢印 19"/>
          <p:cNvSpPr/>
          <p:nvPr/>
        </p:nvSpPr>
        <p:spPr bwMode="auto">
          <a:xfrm>
            <a:off x="4932040" y="1089044"/>
            <a:ext cx="1555615" cy="1475860"/>
          </a:xfrm>
          <a:prstGeom prst="up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上矢印 20"/>
          <p:cNvSpPr/>
          <p:nvPr/>
        </p:nvSpPr>
        <p:spPr bwMode="auto">
          <a:xfrm>
            <a:off x="4932040" y="2889122"/>
            <a:ext cx="1555615" cy="1475860"/>
          </a:xfrm>
          <a:prstGeom prst="up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上矢印 21"/>
          <p:cNvSpPr/>
          <p:nvPr/>
        </p:nvSpPr>
        <p:spPr bwMode="auto">
          <a:xfrm>
            <a:off x="4932040" y="4677751"/>
            <a:ext cx="1555615" cy="1475860"/>
          </a:xfrm>
          <a:prstGeom prst="up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7479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Example of collaborative culture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1991602" y="2294786"/>
            <a:ext cx="2418747" cy="1956968"/>
            <a:chOff x="4588551" y="1788690"/>
            <a:chExt cx="2861528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7" cy="1595214"/>
              <a:chOff x="6300080" y="2780722"/>
              <a:chExt cx="719665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0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0" y="2780722"/>
                <a:ext cx="705554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pic>
        <p:nvPicPr>
          <p:cNvPr id="1026" name="Picture 2" descr="C:\Users\hiroyuki.a.ito\Pictures\TDDG\Genymotion\Genymotion_Scre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552" y="2000897"/>
            <a:ext cx="2945492" cy="450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四角形吹き出し 42"/>
          <p:cNvSpPr/>
          <p:nvPr/>
        </p:nvSpPr>
        <p:spPr bwMode="auto">
          <a:xfrm>
            <a:off x="5026298" y="5412792"/>
            <a:ext cx="3960000" cy="1080000"/>
          </a:xfrm>
          <a:prstGeom prst="wedgeRectCallout">
            <a:avLst>
              <a:gd name="adj1" fmla="val -2842"/>
              <a:gd name="adj2" fmla="val -9103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L="342900" marR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ja-JP" sz="2000" b="1" kern="0" dirty="0" smtClean="0">
                <a:solidFill>
                  <a:srgbClr val="C00000"/>
                </a:solidFill>
              </a:rPr>
              <a:t>Over 10 </a:t>
            </a:r>
            <a:r>
              <a:rPr kumimoji="0" lang="en-US" altLang="ja-JP" sz="2000" b="1" kern="0" dirty="0" smtClean="0">
                <a:solidFill>
                  <a:srgbClr val="C00000"/>
                </a:solidFill>
              </a:rPr>
              <a:t>times faster</a:t>
            </a:r>
          </a:p>
          <a:p>
            <a:pPr marL="342900" marR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Can</a:t>
            </a:r>
            <a:r>
              <a:rPr kumimoji="0" lang="en-US" altLang="ja-JP" sz="20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run via </a:t>
            </a:r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Calabash-Android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4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325" y="4251754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円形吹き出し 11"/>
          <p:cNvSpPr/>
          <p:nvPr/>
        </p:nvSpPr>
        <p:spPr bwMode="auto">
          <a:xfrm>
            <a:off x="138634" y="732583"/>
            <a:ext cx="2921198" cy="1174546"/>
          </a:xfrm>
          <a:prstGeom prst="wedgeEllipseCallout">
            <a:avLst>
              <a:gd name="adj1" fmla="val 9909"/>
              <a:gd name="adj2" fmla="val 9462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>
                <a:solidFill>
                  <a:sysClr val="windowText" lastClr="000000"/>
                </a:solidFill>
              </a:rPr>
              <a:t>Got some slack </a:t>
            </a: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time!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円形吹き出し 45"/>
          <p:cNvSpPr/>
          <p:nvPr/>
        </p:nvSpPr>
        <p:spPr bwMode="auto">
          <a:xfrm>
            <a:off x="138634" y="4712958"/>
            <a:ext cx="2448272" cy="1174546"/>
          </a:xfrm>
          <a:prstGeom prst="wedgeEllipseCallout">
            <a:avLst>
              <a:gd name="adj1" fmla="val 46751"/>
              <a:gd name="adj2" fmla="val -85789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Too slow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emulator…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円形吹き出し 56"/>
          <p:cNvSpPr/>
          <p:nvPr/>
        </p:nvSpPr>
        <p:spPr bwMode="auto">
          <a:xfrm>
            <a:off x="4788024" y="620688"/>
            <a:ext cx="2921198" cy="1174546"/>
          </a:xfrm>
          <a:prstGeom prst="wedgeEllipseCallout">
            <a:avLst>
              <a:gd name="adj1" fmla="val -68595"/>
              <a:gd name="adj2" fmla="val 9462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How about</a:t>
            </a:r>
          </a:p>
          <a:p>
            <a:pPr algn="ctr"/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Genymotion</a:t>
            </a:r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?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右矢印 12"/>
          <p:cNvSpPr/>
          <p:nvPr/>
        </p:nvSpPr>
        <p:spPr bwMode="auto">
          <a:xfrm>
            <a:off x="4321573" y="4712958"/>
            <a:ext cx="936104" cy="720080"/>
          </a:xfrm>
          <a:prstGeom prst="right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972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2" grpId="0" animBg="1"/>
      <p:bldP spid="46" grpId="0" animBg="1"/>
      <p:bldP spid="57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[Problem] </a:t>
            </a:r>
            <a:r>
              <a:rPr lang="en-US" altLang="ja-JP" dirty="0"/>
              <a:t>Changing </a:t>
            </a:r>
            <a:r>
              <a:rPr lang="en-US" altLang="ja-JP" dirty="0" smtClean="0"/>
              <a:t>scope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266668" y="1788690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6676290" y="4434341"/>
            <a:ext cx="2434361" cy="1989174"/>
            <a:chOff x="6476709" y="4237322"/>
            <a:chExt cx="2880000" cy="2353316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7448951" y="4237322"/>
              <a:ext cx="954220" cy="1595218"/>
              <a:chOff x="6300081" y="2780721"/>
              <a:chExt cx="719667" cy="1157112"/>
            </a:xfrm>
            <a:solidFill>
              <a:schemeClr val="accent1"/>
            </a:solidFill>
          </p:grpSpPr>
          <p:sp>
            <p:nvSpPr>
              <p:cNvPr id="34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" name="Oval 14"/>
              <p:cNvSpPr/>
              <p:nvPr/>
            </p:nvSpPr>
            <p:spPr bwMode="auto">
              <a:xfrm>
                <a:off x="6300081" y="2780721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9" name="テキスト ボックス 38"/>
            <p:cNvSpPr txBox="1"/>
            <p:nvPr/>
          </p:nvSpPr>
          <p:spPr>
            <a:xfrm>
              <a:off x="6476709" y="5870638"/>
              <a:ext cx="288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Agile Coach</a:t>
              </a:r>
            </a:p>
            <a:p>
              <a:pPr algn="ctr"/>
              <a:r>
                <a:rPr lang="en-US" altLang="ja-JP" sz="2400" dirty="0" smtClean="0"/>
                <a:t>(The Hiro)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573525" y="3595346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4314307" y="1788691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1" name="円形吹き出し 40"/>
          <p:cNvSpPr/>
          <p:nvPr/>
        </p:nvSpPr>
        <p:spPr bwMode="auto">
          <a:xfrm>
            <a:off x="1948940" y="664557"/>
            <a:ext cx="2921198" cy="1174546"/>
          </a:xfrm>
          <a:prstGeom prst="wedgeEllipseCallout">
            <a:avLst>
              <a:gd name="adj1" fmla="val -33815"/>
              <a:gd name="adj2" fmla="val 69913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No!</a:t>
            </a:r>
          </a:p>
          <a:p>
            <a:pPr algn="ctr"/>
            <a:r>
              <a:rPr kumimoji="0" lang="en-US" altLang="ja-JP" sz="2000" kern="0" dirty="0">
                <a:solidFill>
                  <a:sysClr val="windowText" lastClr="000000"/>
                </a:solidFill>
              </a:rPr>
              <a:t>Do all we </a:t>
            </a: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planned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at first!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6" name="円形吹き出し 45"/>
          <p:cNvSpPr/>
          <p:nvPr/>
        </p:nvSpPr>
        <p:spPr bwMode="auto">
          <a:xfrm>
            <a:off x="4592709" y="3906652"/>
            <a:ext cx="2921198" cy="1174546"/>
          </a:xfrm>
          <a:prstGeom prst="wedgeEllipseCallout">
            <a:avLst>
              <a:gd name="adj1" fmla="val 49161"/>
              <a:gd name="adj2" fmla="val 52613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Please change scope!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円形吹き出し 57"/>
          <p:cNvSpPr/>
          <p:nvPr/>
        </p:nvSpPr>
        <p:spPr bwMode="auto">
          <a:xfrm>
            <a:off x="4591407" y="3923324"/>
            <a:ext cx="2921198" cy="1174546"/>
          </a:xfrm>
          <a:prstGeom prst="wedgeEllipseCallout">
            <a:avLst>
              <a:gd name="adj1" fmla="val 18853"/>
              <a:gd name="adj2" fmla="val -84554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Please change scope!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円形吹き出し 58"/>
          <p:cNvSpPr/>
          <p:nvPr/>
        </p:nvSpPr>
        <p:spPr bwMode="auto">
          <a:xfrm>
            <a:off x="4587801" y="3914157"/>
            <a:ext cx="2921198" cy="1174546"/>
          </a:xfrm>
          <a:prstGeom prst="wedgeEllipseCallout">
            <a:avLst>
              <a:gd name="adj1" fmla="val -57168"/>
              <a:gd name="adj2" fmla="val -40067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Please change scope!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1423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58" grpId="0" animBg="1"/>
      <p:bldP spid="5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/>
        </p:nvSpPr>
        <p:spPr bwMode="auto">
          <a:xfrm>
            <a:off x="323528" y="1196751"/>
            <a:ext cx="7660694" cy="4608513"/>
          </a:xfrm>
          <a:prstGeom prst="ellipse">
            <a:avLst/>
          </a:prstGeom>
          <a:solidFill>
            <a:srgbClr val="F0D296"/>
          </a:solidFill>
          <a:ln w="38100" cmpd="sng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[Problem] </a:t>
            </a:r>
            <a:r>
              <a:rPr lang="en-US" altLang="ja-JP" dirty="0"/>
              <a:t>Changing </a:t>
            </a:r>
            <a:r>
              <a:rPr lang="en-US" altLang="ja-JP" dirty="0" smtClean="0"/>
              <a:t>scope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266668" y="1788690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6676290" y="4434341"/>
            <a:ext cx="2434361" cy="1989174"/>
            <a:chOff x="6476709" y="4237322"/>
            <a:chExt cx="2880000" cy="2353316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7448951" y="4237322"/>
              <a:ext cx="954220" cy="1595218"/>
              <a:chOff x="6300081" y="2780721"/>
              <a:chExt cx="719667" cy="1157112"/>
            </a:xfrm>
            <a:solidFill>
              <a:schemeClr val="accent1"/>
            </a:solidFill>
          </p:grpSpPr>
          <p:sp>
            <p:nvSpPr>
              <p:cNvPr id="34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" name="Oval 14"/>
              <p:cNvSpPr/>
              <p:nvPr/>
            </p:nvSpPr>
            <p:spPr bwMode="auto">
              <a:xfrm>
                <a:off x="6300081" y="2780721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9" name="テキスト ボックス 38"/>
            <p:cNvSpPr txBox="1"/>
            <p:nvPr/>
          </p:nvSpPr>
          <p:spPr>
            <a:xfrm>
              <a:off x="6476709" y="5870638"/>
              <a:ext cx="288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Agile Coach</a:t>
              </a:r>
            </a:p>
            <a:p>
              <a:pPr algn="ctr"/>
              <a:r>
                <a:rPr lang="en-US" altLang="ja-JP" sz="2400" dirty="0" smtClean="0"/>
                <a:t>(The Hiro)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573525" y="3595346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4314307" y="1788691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2" name="四角形吹き出し 41"/>
          <p:cNvSpPr/>
          <p:nvPr/>
        </p:nvSpPr>
        <p:spPr bwMode="auto">
          <a:xfrm>
            <a:off x="5322567" y="3658592"/>
            <a:ext cx="3663717" cy="762713"/>
          </a:xfrm>
          <a:prstGeom prst="wedgeRectCallout">
            <a:avLst>
              <a:gd name="adj1" fmla="val -66741"/>
              <a:gd name="adj2" fmla="val 48804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Belong to</a:t>
            </a:r>
          </a:p>
          <a:p>
            <a: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another </a:t>
            </a: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(subsidiary) </a:t>
            </a:r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company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雲形吹き出し 42"/>
          <p:cNvSpPr/>
          <p:nvPr/>
        </p:nvSpPr>
        <p:spPr bwMode="auto">
          <a:xfrm>
            <a:off x="1794175" y="597105"/>
            <a:ext cx="3528392" cy="1309447"/>
          </a:xfrm>
          <a:prstGeom prst="cloudCallout">
            <a:avLst>
              <a:gd name="adj1" fmla="val -30551"/>
              <a:gd name="adj2" fmla="val 68319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>
                <a:solidFill>
                  <a:sysClr val="windowText" lastClr="000000"/>
                </a:solidFill>
              </a:rPr>
              <a:t>It’s impossible</a:t>
            </a:r>
          </a:p>
          <a:p>
            <a:pPr algn="ctr"/>
            <a:r>
              <a:rPr kumimoji="0" lang="en-US" altLang="ja-JP" sz="2000" kern="0" dirty="0">
                <a:solidFill>
                  <a:sysClr val="windowText" lastClr="000000"/>
                </a:solidFill>
              </a:rPr>
              <a:t>to change the </a:t>
            </a: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scope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within our company…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8296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Asked for one executive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1026" name="Picture 2" descr="C:\Users\hiroyuki.a.ito\Pictures\Agile2014\Executiv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9" y="764704"/>
            <a:ext cx="4209673" cy="547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円形吹き出し 45"/>
          <p:cNvSpPr/>
          <p:nvPr/>
        </p:nvSpPr>
        <p:spPr bwMode="auto">
          <a:xfrm>
            <a:off x="4557812" y="2061171"/>
            <a:ext cx="4608512" cy="2735658"/>
          </a:xfrm>
          <a:prstGeom prst="wedgeEllipseCallout">
            <a:avLst>
              <a:gd name="adj1" fmla="val -69921"/>
              <a:gd name="adj2" fmla="val 2555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4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YES, YOU CAN!</a:t>
            </a:r>
            <a:endParaRPr kumimoji="0" lang="ja-JP" altLang="en-US" sz="4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82068" y="5156020"/>
            <a:ext cx="3960000" cy="108000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0" lang="en-US" altLang="en-US" sz="3200" kern="0" dirty="0" smtClean="0"/>
              <a:t>We changed scope!</a:t>
            </a:r>
            <a:endParaRPr kumimoji="0" lang="en-US" altLang="en-US" sz="3200" kern="0" dirty="0" smtClean="0">
              <a:solidFill>
                <a:srgbClr val="B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6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 txBox="1">
            <a:spLocks/>
          </p:cNvSpPr>
          <p:nvPr/>
        </p:nvSpPr>
        <p:spPr>
          <a:xfrm>
            <a:off x="184271" y="2853016"/>
            <a:ext cx="8780218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Install applications		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2 minutes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/change</a:t>
            </a:r>
            <a:endParaRPr lang="ja-JP" altLang="ja-JP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184270" y="2134404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Regression testing</a:t>
            </a:r>
            <a:r>
              <a:rPr lang="en-US" altLang="ja-JP" b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	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3 minutes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/change</a:t>
            </a:r>
            <a:endParaRPr lang="en-US" altLang="ja-JP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184270" y="1410093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Change requests		: 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3 times/week</a:t>
            </a:r>
            <a:endParaRPr lang="en-US" altLang="ja-JP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" name="図 13" descr="Burnu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13" y="3482800"/>
            <a:ext cx="5752374" cy="2682504"/>
          </a:xfrm>
          <a:prstGeom prst="rect">
            <a:avLst/>
          </a:prstGeom>
        </p:spPr>
      </p:pic>
      <p:sp>
        <p:nvSpPr>
          <p:cNvPr id="16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[Possibility] Enhance by numerical measurement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7" name="タイトル 2"/>
          <p:cNvSpPr txBox="1">
            <a:spLocks/>
          </p:cNvSpPr>
          <p:nvPr/>
        </p:nvSpPr>
        <p:spPr>
          <a:xfrm>
            <a:off x="184270" y="690093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[e.g.]</a:t>
            </a:r>
            <a:endParaRPr lang="en-US" altLang="ja-JP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0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/>
          <p:cNvGrpSpPr/>
          <p:nvPr/>
        </p:nvGrpSpPr>
        <p:grpSpPr>
          <a:xfrm>
            <a:off x="855477" y="1788691"/>
            <a:ext cx="1521476" cy="2110952"/>
            <a:chOff x="1266668" y="1788691"/>
            <a:chExt cx="1521476" cy="2110952"/>
          </a:xfrm>
        </p:grpSpPr>
        <p:sp>
          <p:nvSpPr>
            <p:cNvPr id="8" name="Isosceles Triangle 15"/>
            <p:cNvSpPr/>
            <p:nvPr/>
          </p:nvSpPr>
          <p:spPr bwMode="auto">
            <a:xfrm>
              <a:off x="1632030" y="2150451"/>
              <a:ext cx="790752" cy="986617"/>
            </a:xfrm>
            <a:prstGeom prst="triangle">
              <a:avLst/>
            </a:prstGeom>
            <a:solidFill>
              <a:srgbClr val="00B050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Oval 14"/>
            <p:cNvSpPr/>
            <p:nvPr/>
          </p:nvSpPr>
          <p:spPr bwMode="auto">
            <a:xfrm>
              <a:off x="1616215" y="1788691"/>
              <a:ext cx="790752" cy="805738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266668" y="3291053"/>
              <a:ext cx="1521476" cy="60859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6169160" y="1588283"/>
            <a:ext cx="1521476" cy="2110952"/>
            <a:chOff x="6929952" y="1196752"/>
            <a:chExt cx="1521476" cy="2110952"/>
          </a:xfrm>
        </p:grpSpPr>
        <p:sp>
          <p:nvSpPr>
            <p:cNvPr id="42" name="Isosceles Triangle 15"/>
            <p:cNvSpPr/>
            <p:nvPr/>
          </p:nvSpPr>
          <p:spPr bwMode="auto">
            <a:xfrm>
              <a:off x="7279499" y="1558512"/>
              <a:ext cx="790752" cy="986617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Oval 14"/>
            <p:cNvSpPr/>
            <p:nvPr/>
          </p:nvSpPr>
          <p:spPr bwMode="auto">
            <a:xfrm>
              <a:off x="7279499" y="1196752"/>
              <a:ext cx="790752" cy="80573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6929952" y="2699114"/>
              <a:ext cx="1521476" cy="60859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Executive</a:t>
              </a:r>
              <a:endParaRPr kumimoji="1" lang="en-US" altLang="ja-JP" sz="2400" dirty="0" smtClean="0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6518761" y="3631049"/>
            <a:ext cx="1521476" cy="2110952"/>
            <a:chOff x="6929952" y="4088654"/>
            <a:chExt cx="1521476" cy="2110952"/>
          </a:xfrm>
        </p:grpSpPr>
        <p:sp>
          <p:nvSpPr>
            <p:cNvPr id="46" name="Isosceles Triangle 15"/>
            <p:cNvSpPr/>
            <p:nvPr/>
          </p:nvSpPr>
          <p:spPr bwMode="auto">
            <a:xfrm>
              <a:off x="7295311" y="4450413"/>
              <a:ext cx="790752" cy="98661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Oval 14"/>
            <p:cNvSpPr/>
            <p:nvPr/>
          </p:nvSpPr>
          <p:spPr bwMode="auto">
            <a:xfrm>
              <a:off x="7279499" y="4088654"/>
              <a:ext cx="790752" cy="80573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6929952" y="5591016"/>
              <a:ext cx="1521476" cy="60859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Manager</a:t>
              </a: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4245205" y="3360180"/>
            <a:ext cx="2434361" cy="1989174"/>
            <a:chOff x="6476709" y="4237322"/>
            <a:chExt cx="2880000" cy="2353316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7448951" y="4237322"/>
              <a:ext cx="954220" cy="1595218"/>
              <a:chOff x="6300081" y="2780721"/>
              <a:chExt cx="719667" cy="1157112"/>
            </a:xfrm>
            <a:solidFill>
              <a:schemeClr val="accent1"/>
            </a:solidFill>
          </p:grpSpPr>
          <p:sp>
            <p:nvSpPr>
              <p:cNvPr id="34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" name="Oval 14"/>
              <p:cNvSpPr/>
              <p:nvPr/>
            </p:nvSpPr>
            <p:spPr bwMode="auto">
              <a:xfrm>
                <a:off x="6300081" y="2780721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9" name="テキスト ボックス 38"/>
            <p:cNvSpPr txBox="1"/>
            <p:nvPr/>
          </p:nvSpPr>
          <p:spPr>
            <a:xfrm>
              <a:off x="6476709" y="5870638"/>
              <a:ext cx="288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Agile Coach</a:t>
              </a:r>
            </a:p>
            <a:p>
              <a:pPr algn="ctr"/>
              <a:r>
                <a:rPr lang="en-US" altLang="ja-JP" sz="2400" dirty="0" smtClean="0"/>
                <a:t>(The Hiro)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376953" y="3655289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3536758" y="1353278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1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[Future] As a measure for total optimization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9" name="円/楕円 18"/>
          <p:cNvSpPr/>
          <p:nvPr/>
        </p:nvSpPr>
        <p:spPr bwMode="auto">
          <a:xfrm>
            <a:off x="251520" y="764704"/>
            <a:ext cx="8712968" cy="5760640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四角形吹き出し 57"/>
          <p:cNvSpPr/>
          <p:nvPr/>
        </p:nvSpPr>
        <p:spPr bwMode="auto">
          <a:xfrm>
            <a:off x="5067006" y="5949280"/>
            <a:ext cx="2880000" cy="762713"/>
          </a:xfrm>
          <a:prstGeom prst="wedgeRectCallout">
            <a:avLst>
              <a:gd name="adj1" fmla="val -69766"/>
              <a:gd name="adj2" fmla="val -78349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ja-JP" sz="24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Over barriers/silos</a:t>
            </a:r>
            <a:endParaRPr kumimoji="0" lang="ja-JP" altLang="en-US" sz="24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486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2"/>
          <p:cNvSpPr txBox="1">
            <a:spLocks/>
          </p:cNvSpPr>
          <p:nvPr/>
        </p:nvSpPr>
        <p:spPr>
          <a:xfrm>
            <a:off x="184271" y="2853256"/>
            <a:ext cx="8779749" cy="28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b="0" dirty="0">
                <a:solidFill>
                  <a:schemeClr val="tx1"/>
                </a:solidFill>
              </a:rPr>
              <a:t>Can achieve </a:t>
            </a:r>
            <a:r>
              <a:rPr lang="en-US" altLang="ja-JP" dirty="0"/>
              <a:t>short-term results easily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b="0" dirty="0">
                <a:solidFill>
                  <a:schemeClr val="tx1"/>
                </a:solidFill>
              </a:rPr>
              <a:t>Short-term effects are </a:t>
            </a:r>
            <a:r>
              <a:rPr lang="en-US" altLang="ja-JP" dirty="0"/>
              <a:t>not sustainable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b="0" dirty="0">
                <a:solidFill>
                  <a:schemeClr val="tx1"/>
                </a:solidFill>
              </a:rPr>
              <a:t>Necessary to grow the team continuously</a:t>
            </a:r>
          </a:p>
          <a:p>
            <a:pPr indent="360363" algn="l">
              <a:spcBef>
                <a:spcPts val="0"/>
              </a:spcBef>
            </a:pPr>
            <a:r>
              <a:rPr lang="en-US" altLang="ja-JP" b="0" dirty="0">
                <a:solidFill>
                  <a:schemeClr val="tx1"/>
                </a:solidFill>
              </a:rPr>
              <a:t>for making effects </a:t>
            </a:r>
            <a:r>
              <a:rPr lang="en-US" altLang="ja-JP" dirty="0"/>
              <a:t>long-lasting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b="0" dirty="0">
                <a:solidFill>
                  <a:schemeClr val="tx1"/>
                </a:solidFill>
              </a:rPr>
              <a:t>Improving the practice </a:t>
            </a:r>
            <a:r>
              <a:rPr lang="en-US" altLang="ja-JP" dirty="0" smtClean="0"/>
              <a:t>continuously by itself</a:t>
            </a:r>
          </a:p>
          <a:p>
            <a:pPr indent="360363" algn="l">
              <a:spcBef>
                <a:spcPts val="0"/>
              </a:spcBef>
            </a:pPr>
            <a:r>
              <a:rPr lang="en-US" altLang="ja-JP" b="0" dirty="0" smtClean="0">
                <a:solidFill>
                  <a:schemeClr val="tx1"/>
                </a:solidFill>
              </a:rPr>
              <a:t>is useful</a:t>
            </a:r>
            <a:endParaRPr lang="en-US" altLang="ja-JP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>
          <a:xfrm>
            <a:off x="184271" y="834148"/>
            <a:ext cx="8784976" cy="180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4000" dirty="0"/>
              <a:t>“Technology-Driven </a:t>
            </a:r>
            <a:r>
              <a:rPr lang="en-US" altLang="ja-JP" sz="4000" dirty="0" smtClean="0"/>
              <a:t>Development”</a:t>
            </a:r>
          </a:p>
          <a:p>
            <a:r>
              <a:rPr lang="en-US" altLang="ja-JP" sz="4000" dirty="0" smtClean="0"/>
              <a:t>has </a:t>
            </a:r>
            <a:r>
              <a:rPr lang="en-US" altLang="ja-JP" sz="4000" dirty="0"/>
              <a:t>the </a:t>
            </a:r>
            <a:r>
              <a:rPr lang="en-US" altLang="ja-JP" sz="4000" dirty="0" smtClean="0"/>
              <a:t>possibility</a:t>
            </a:r>
          </a:p>
          <a:p>
            <a:r>
              <a:rPr lang="en-US" altLang="ja-JP" sz="4000" dirty="0" smtClean="0"/>
              <a:t>to </a:t>
            </a:r>
            <a:r>
              <a:rPr lang="en-US" altLang="ja-JP" sz="4000" dirty="0"/>
              <a:t>grow an agile </a:t>
            </a:r>
            <a:r>
              <a:rPr lang="en-US" altLang="ja-JP" sz="4000" dirty="0" smtClean="0"/>
              <a:t>culture</a:t>
            </a:r>
            <a:endParaRPr lang="ja-JP" alt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22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A</a:t>
            </a:r>
            <a:r>
              <a:rPr lang="en-US" altLang="ja-JP" dirty="0" smtClean="0"/>
              <a:t>dditional possibilities </a:t>
            </a:r>
            <a:r>
              <a:rPr lang="en-US" altLang="ja-JP" dirty="0"/>
              <a:t>of </a:t>
            </a:r>
            <a:r>
              <a:rPr lang="en-US" altLang="ja-JP" dirty="0" smtClean="0"/>
              <a:t>automation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2050" name="Picture 2" descr="C:\Users\hiroyuki.a.ito\Pictures\Agile2014\Autom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620687"/>
            <a:ext cx="5688632" cy="554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purposes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916496" y="1286974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Efficiency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916496" y="3087052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Learning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916496" y="4896488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Collaboration</a:t>
            </a:r>
          </a:p>
        </p:txBody>
      </p:sp>
      <p:pic>
        <p:nvPicPr>
          <p:cNvPr id="1026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1089044"/>
            <a:ext cx="2254336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4689200"/>
            <a:ext cx="2244109" cy="14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2889122"/>
            <a:ext cx="2244109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9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approaches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51520" y="1286974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CI/CD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51520" y="3087052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TDD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51520" y="4896488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BDD</a:t>
            </a:r>
          </a:p>
        </p:txBody>
      </p:sp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4797523"/>
            <a:ext cx="1918815" cy="12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1196010"/>
            <a:ext cx="1927559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1180007"/>
            <a:ext cx="1918815" cy="12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4797523"/>
            <a:ext cx="1927559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996088"/>
            <a:ext cx="1918815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61" y="4797523"/>
            <a:ext cx="1918815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4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approaches by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51520" y="1286974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CI/CD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51520" y="3087052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TDD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51520" y="4896488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BDD</a:t>
            </a:r>
          </a:p>
        </p:txBody>
      </p:sp>
      <p:pic>
        <p:nvPicPr>
          <p:cNvPr id="12" name="Picture 4" descr="C:\Users\hiroyuki.a.ito\Pictures\TDD\cucumbe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4734318"/>
            <a:ext cx="4614267" cy="140434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13" name="Picture 2" descr="C:\Users\hiroyuki.a.ito\Pictures\TDD\mockito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869" y="2996088"/>
            <a:ext cx="3026746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hiroyuki.a.ito\Pictures\TDD\robolectric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996088"/>
            <a:ext cx="1404340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hiroyuki.a.ito\Pictures\00_Card\jenkins\jenkin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8445" y="1124804"/>
            <a:ext cx="1404340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/>
          <p:cNvGrpSpPr/>
          <p:nvPr/>
        </p:nvGrpSpPr>
        <p:grpSpPr>
          <a:xfrm>
            <a:off x="4639869" y="1175284"/>
            <a:ext cx="4411703" cy="1303379"/>
            <a:chOff x="1167405" y="839445"/>
            <a:chExt cx="6809191" cy="2011684"/>
          </a:xfrm>
        </p:grpSpPr>
        <p:pic>
          <p:nvPicPr>
            <p:cNvPr id="24" name="Picture 2" descr="C:\Users\hiroyuki.a.ito\Pictures\TDD\TestFligh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405" y="839445"/>
              <a:ext cx="6705614" cy="2011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直線コネクタ 24"/>
            <p:cNvCxnSpPr/>
            <p:nvPr/>
          </p:nvCxnSpPr>
          <p:spPr>
            <a:xfrm>
              <a:off x="3279825" y="2493359"/>
              <a:ext cx="4696771" cy="0"/>
            </a:xfrm>
            <a:prstGeom prst="line">
              <a:avLst/>
            </a:prstGeom>
            <a:ln w="25400">
              <a:noFill/>
              <a:tailEnd type="none"/>
            </a:ln>
            <a:effectLst>
              <a:outerShdw blurRad="88900" dist="381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93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43508" y="1192412"/>
            <a:ext cx="8856984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5400" b="0" dirty="0" smtClean="0">
                <a:solidFill>
                  <a:srgbClr val="000000"/>
                </a:solidFill>
                <a:latin typeface="+mn-lt"/>
                <a:cs typeface="ＭＳ 明朝"/>
              </a:rPr>
              <a:t>We found this practice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altLang="ja-JP" sz="5400" b="0" dirty="0" smtClean="0">
                <a:solidFill>
                  <a:srgbClr val="000000"/>
                </a:solidFill>
                <a:latin typeface="+mn-lt"/>
                <a:cs typeface="ＭＳ 明朝"/>
              </a:rPr>
              <a:t>through </a:t>
            </a:r>
            <a:r>
              <a:rPr lang="en-US" altLang="ja-JP" sz="5400" b="0" dirty="0" smtClean="0">
                <a:latin typeface="+mn-lt"/>
                <a:cs typeface="ＭＳ 明朝"/>
              </a:rPr>
              <a:t>the project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altLang="ja-JP" sz="5400" b="0" dirty="0" smtClean="0">
                <a:solidFill>
                  <a:srgbClr val="000000"/>
                </a:solidFill>
                <a:latin typeface="+mn-lt"/>
                <a:cs typeface="ＭＳ 明朝"/>
              </a:rPr>
              <a:t>with </a:t>
            </a:r>
            <a:r>
              <a:rPr lang="en-US" altLang="ja-JP" sz="5400" b="0" dirty="0" smtClean="0">
                <a:latin typeface="+mn-lt"/>
                <a:cs typeface="ＭＳ 明朝"/>
              </a:rPr>
              <a:t>passionate members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altLang="ja-JP" sz="5400" b="0" dirty="0">
                <a:solidFill>
                  <a:srgbClr val="000000"/>
                </a:solidFill>
                <a:latin typeface="+mn-lt"/>
                <a:cs typeface="ＭＳ 明朝"/>
              </a:rPr>
              <a:t>w</a:t>
            </a:r>
            <a:r>
              <a:rPr lang="en-US" altLang="ja-JP" sz="5400" b="0" dirty="0" smtClean="0">
                <a:solidFill>
                  <a:srgbClr val="000000"/>
                </a:solidFill>
                <a:latin typeface="+mn-lt"/>
                <a:cs typeface="ＭＳ 明朝"/>
              </a:rPr>
              <a:t>ith a lot of </a:t>
            </a:r>
            <a:r>
              <a:rPr lang="en-US" altLang="ja-JP" sz="5400" b="0" dirty="0">
                <a:latin typeface="+mn-lt"/>
                <a:cs typeface="ＭＳ 明朝"/>
              </a:rPr>
              <a:t>trial and error</a:t>
            </a:r>
            <a:endParaRPr lang="en-US" altLang="ja-JP" sz="5400" b="0" dirty="0" smtClean="0">
              <a:latin typeface="+mn-lt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74441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 txBox="1">
            <a:spLocks/>
          </p:cNvSpPr>
          <p:nvPr/>
        </p:nvSpPr>
        <p:spPr>
          <a:xfrm>
            <a:off x="0" y="1192412"/>
            <a:ext cx="9144000" cy="5116908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6000" dirty="0">
                <a:latin typeface="+mn-lt"/>
              </a:rPr>
              <a:t>Experience from Gemba</a:t>
            </a:r>
            <a:endParaRPr lang="en-US" altLang="ja-JP" sz="6000" dirty="0" smtClean="0">
              <a:latin typeface="+mn-lt"/>
            </a:endParaRPr>
          </a:p>
          <a:p>
            <a:r>
              <a:rPr lang="ja-JP" altLang="en-US" sz="6000" dirty="0" smtClean="0">
                <a:latin typeface="+mn-lt"/>
              </a:rPr>
              <a:t>現場主義</a:t>
            </a:r>
            <a:endParaRPr lang="en-US" altLang="ja-JP" sz="6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06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215516" y="1192412"/>
            <a:ext cx="8712968" cy="486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6000" b="0" dirty="0" smtClean="0">
                <a:solidFill>
                  <a:schemeClr val="tx1"/>
                </a:solidFill>
                <a:latin typeface="+mn-lt"/>
              </a:rPr>
              <a:t>Find your </a:t>
            </a:r>
            <a:r>
              <a:rPr lang="en-US" altLang="ja-JP" sz="6000" dirty="0" smtClean="0">
                <a:latin typeface="+mn-lt"/>
              </a:rPr>
              <a:t>answer</a:t>
            </a:r>
          </a:p>
          <a:p>
            <a:r>
              <a:rPr lang="en-US" altLang="ja-JP" sz="6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by </a:t>
            </a:r>
            <a:r>
              <a:rPr lang="en-US" altLang="ja-JP" sz="6000" dirty="0" smtClean="0">
                <a:latin typeface="+mn-lt"/>
                <a:ea typeface="+mn-ea"/>
                <a:cs typeface="ＭＳ 明朝"/>
              </a:rPr>
              <a:t>yourself</a:t>
            </a:r>
          </a:p>
          <a:p>
            <a:r>
              <a:rPr lang="en-US" altLang="ja-JP" sz="6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through your</a:t>
            </a:r>
            <a:r>
              <a:rPr lang="ja-JP" altLang="en-US" sz="6000" b="0" dirty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 </a:t>
            </a:r>
            <a:r>
              <a:rPr lang="en-US" altLang="ja-JP" sz="6000" dirty="0" smtClean="0">
                <a:latin typeface="+mn-lt"/>
                <a:ea typeface="+mn-ea"/>
                <a:cs typeface="ＭＳ 明朝"/>
              </a:rPr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1190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hiroyuki.a.ito\Pictures\Agile2014\桜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94" y="746703"/>
            <a:ext cx="7320812" cy="549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Find your treasure!</a:t>
            </a:r>
            <a:endParaRPr kumimoji="1" lang="ja-JP" altLang="en-US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69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purposes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916496" y="1286974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Efficiency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916496" y="3087052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Learning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916496" y="4896488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Collaboration</a:t>
            </a:r>
          </a:p>
        </p:txBody>
      </p:sp>
      <p:pic>
        <p:nvPicPr>
          <p:cNvPr id="1026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1089044"/>
            <a:ext cx="2254336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4689200"/>
            <a:ext cx="2244109" cy="14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2889122"/>
            <a:ext cx="2244109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17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approaches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51520" y="1286974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CI/CD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51520" y="3087052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TDD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51520" y="4896488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BDD</a:t>
            </a:r>
          </a:p>
        </p:txBody>
      </p:sp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4797523"/>
            <a:ext cx="1918815" cy="12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1196010"/>
            <a:ext cx="1927559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1180007"/>
            <a:ext cx="1918815" cy="12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4797523"/>
            <a:ext cx="1927559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996088"/>
            <a:ext cx="1918815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61" y="4797523"/>
            <a:ext cx="1918815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46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approaches by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51520" y="1286974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CI/CD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51520" y="3087052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TDD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51520" y="4896488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BDD</a:t>
            </a:r>
          </a:p>
        </p:txBody>
      </p:sp>
      <p:pic>
        <p:nvPicPr>
          <p:cNvPr id="12" name="Picture 4" descr="C:\Users\hiroyuki.a.ito\Pictures\TDD\cucumbe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4734318"/>
            <a:ext cx="4614267" cy="140434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13" name="Picture 2" descr="C:\Users\hiroyuki.a.ito\Pictures\TDD\mockito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869" y="2996088"/>
            <a:ext cx="3026746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hiroyuki.a.ito\Pictures\TDD\robolectric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996088"/>
            <a:ext cx="1404340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hiroyuki.a.ito\Pictures\00_Card\jenkins\jenkin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8445" y="1124804"/>
            <a:ext cx="1404340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/>
          <p:cNvGrpSpPr/>
          <p:nvPr/>
        </p:nvGrpSpPr>
        <p:grpSpPr>
          <a:xfrm>
            <a:off x="4639869" y="1175284"/>
            <a:ext cx="4411703" cy="1303379"/>
            <a:chOff x="1167405" y="839445"/>
            <a:chExt cx="6809191" cy="2011684"/>
          </a:xfrm>
        </p:grpSpPr>
        <p:pic>
          <p:nvPicPr>
            <p:cNvPr id="24" name="Picture 2" descr="C:\Users\hiroyuki.a.ito\Pictures\TDD\TestFligh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405" y="839445"/>
              <a:ext cx="6705614" cy="2011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直線コネクタ 24"/>
            <p:cNvCxnSpPr/>
            <p:nvPr/>
          </p:nvCxnSpPr>
          <p:spPr>
            <a:xfrm>
              <a:off x="3279825" y="2493359"/>
              <a:ext cx="4696771" cy="0"/>
            </a:xfrm>
            <a:prstGeom prst="line">
              <a:avLst/>
            </a:prstGeom>
            <a:ln w="25400">
              <a:noFill/>
              <a:tailEnd type="none"/>
            </a:ln>
            <a:effectLst>
              <a:outerShdw blurRad="88900" dist="381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54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33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_strictly_confidential_b">
  <a:themeElements>
    <a:clrScheme name="R-style col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F0000"/>
      </a:accent1>
      <a:accent2>
        <a:srgbClr val="F06E5A"/>
      </a:accent2>
      <a:accent3>
        <a:srgbClr val="F0AA5A"/>
      </a:accent3>
      <a:accent4>
        <a:srgbClr val="C8DC46"/>
      </a:accent4>
      <a:accent5>
        <a:srgbClr val="00AAE6"/>
      </a:accent5>
      <a:accent6>
        <a:srgbClr val="0078BE"/>
      </a:accent6>
      <a:hlink>
        <a:srgbClr val="0000FF"/>
      </a:hlink>
      <a:folHlink>
        <a:srgbClr val="800080"/>
      </a:folHlink>
    </a:clrScheme>
    <a:fontScheme name="R-style fo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3800">
              <a:srgbClr val="A30000"/>
            </a:gs>
            <a:gs pos="0">
              <a:srgbClr val="820000"/>
            </a:gs>
            <a:gs pos="100000">
              <a:srgbClr val="BF0000"/>
            </a:gs>
          </a:gsLst>
          <a:lin ang="10800000" scaled="1"/>
          <a:tileRect/>
        </a:gradFill>
        <a:ln>
          <a:noFill/>
        </a:ln>
        <a:effectLst>
          <a:outerShdw blurRad="88900" dist="38100" dir="8100000" algn="tr" rotWithShape="0">
            <a:prstClr val="black">
              <a:alpha val="30000"/>
            </a:prstClr>
          </a:outerShdw>
        </a:effectLst>
        <a:extLst/>
      </a:spPr>
      <a:bodyPr wrap="none" anchor="ctr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127000" cmpd="sng">
          <a:solidFill>
            <a:srgbClr val="FF0000"/>
          </a:solidFill>
          <a:tailEnd type="stealth" w="lg" len="lg"/>
        </a:ln>
        <a:effectLst>
          <a:outerShdw blurRad="88900" dist="38100" dir="8100000" algn="ctr" rotWithShape="0">
            <a:srgbClr val="000000">
              <a:alpha val="30000"/>
            </a:srgb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7DCEE764623746B4E4E557D8B3CACD" ma:contentTypeVersion="0" ma:contentTypeDescription="Create a new document." ma:contentTypeScope="" ma:versionID="c4b4ff3fda9e11dcfa76d81ab90015b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EA97D61-185C-4682-A4FE-AB4628D27E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64C25D7-D27D-47E0-8384-6126C745CB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2D75E9-7A55-4E2A-89EF-D6493A63AB07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4124</TotalTime>
  <Words>1737</Words>
  <Application>Microsoft Office PowerPoint</Application>
  <PresentationFormat>画面に合わせる (4:3)</PresentationFormat>
  <Paragraphs>496</Paragraphs>
  <Slides>56</Slides>
  <Notes>49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56</vt:i4>
      </vt:variant>
    </vt:vector>
  </HeadingPairs>
  <TitlesOfParts>
    <vt:vector size="57" baseType="lpstr">
      <vt:lpstr>Corporate_strictly_confidential_b</vt:lpstr>
      <vt:lpstr>PowerPoint プレゼンテーション</vt:lpstr>
      <vt:lpstr>About me</vt:lpstr>
      <vt:lpstr>It’s my 3rd time to be here!</vt:lpstr>
      <vt:lpstr>This session’s theme</vt:lpstr>
      <vt:lpstr>Additional possibilities of automation</vt:lpstr>
      <vt:lpstr>Three purposes</vt:lpstr>
      <vt:lpstr>Three approaches</vt:lpstr>
      <vt:lpstr>Three approaches by</vt:lpstr>
      <vt:lpstr>Agenda</vt:lpstr>
      <vt:lpstr>PowerPoint プレゼンテーション</vt:lpstr>
      <vt:lpstr>At the end of April 2013</vt:lpstr>
      <vt:lpstr>Conditions and Challenges</vt:lpstr>
      <vt:lpstr>PowerPoint プレゼンテーション</vt:lpstr>
      <vt:lpstr>PowerPoint プレゼンテーション</vt:lpstr>
      <vt:lpstr>WHY?</vt:lpstr>
      <vt:lpstr>Three approaches</vt:lpstr>
      <vt:lpstr>PowerPoint プレゼンテーション</vt:lpstr>
      <vt:lpstr>Challenges</vt:lpstr>
      <vt:lpstr>Before CI/CD</vt:lpstr>
      <vt:lpstr>The Implementation of CI/CD in our project</vt:lpstr>
      <vt:lpstr>After CI/CD</vt:lpstr>
      <vt:lpstr>PowerPoint プレゼンテーション</vt:lpstr>
      <vt:lpstr>Challenges</vt:lpstr>
      <vt:lpstr>Before TDD</vt:lpstr>
      <vt:lpstr>PowerPoint プレゼンテーション</vt:lpstr>
      <vt:lpstr>PowerPoint プレゼンテーション</vt:lpstr>
      <vt:lpstr>Image of Unit testing for Dao by using Robolectric</vt:lpstr>
      <vt:lpstr>After TDD</vt:lpstr>
      <vt:lpstr>PowerPoint プレゼンテーション</vt:lpstr>
      <vt:lpstr>Challenges</vt:lpstr>
      <vt:lpstr>Example of feature creep</vt:lpstr>
      <vt:lpstr>Calabash-android: improve the discipline</vt:lpstr>
      <vt:lpstr>Example of BDD test scenario with Calabash-Android</vt:lpstr>
      <vt:lpstr>Process of BDD</vt:lpstr>
      <vt:lpstr>Process of BDD</vt:lpstr>
      <vt:lpstr>Process of BDD</vt:lpstr>
      <vt:lpstr>Process of BDD</vt:lpstr>
      <vt:lpstr>Process of BDD</vt:lpstr>
      <vt:lpstr>After BDD</vt:lpstr>
      <vt:lpstr>PowerPoint プレゼンテーション</vt:lpstr>
      <vt:lpstr>Results</vt:lpstr>
      <vt:lpstr>Example of collaborative culture</vt:lpstr>
      <vt:lpstr>[Problem] Changing scope</vt:lpstr>
      <vt:lpstr>[Problem] Changing scope</vt:lpstr>
      <vt:lpstr>Asked for one executive</vt:lpstr>
      <vt:lpstr>[Possibility] Enhance by numerical measurement</vt:lpstr>
      <vt:lpstr>[Future] As a measure for total optimization</vt:lpstr>
      <vt:lpstr>PowerPoint プレゼンテーション</vt:lpstr>
      <vt:lpstr>PowerPoint プレゼンテーション</vt:lpstr>
      <vt:lpstr>Three purposes</vt:lpstr>
      <vt:lpstr>Three approaches</vt:lpstr>
      <vt:lpstr>Three approaches by</vt:lpstr>
      <vt:lpstr>PowerPoint プレゼンテーション</vt:lpstr>
      <vt:lpstr>PowerPoint プレゼンテーション</vt:lpstr>
      <vt:lpstr>PowerPoint プレゼンテーション</vt:lpstr>
      <vt:lpstr>Find your treasure!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楽天株式会社</dc:creator>
  <cp:lastModifiedBy>Hiroyuki Ito (The Hiro)</cp:lastModifiedBy>
  <cp:revision>4608</cp:revision>
  <cp:lastPrinted>2012-11-01T00:53:12Z</cp:lastPrinted>
  <dcterms:created xsi:type="dcterms:W3CDTF">2013-01-29T01:30:29Z</dcterms:created>
  <dcterms:modified xsi:type="dcterms:W3CDTF">2014-07-09T05:42:40Z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0x0101006C7DCEE764623746B4E4E557D8B3CACD</vt:lpwstr>
  </property>
</Properties>
</file>