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498" r:id="rId5"/>
    <p:sldId id="475" r:id="rId6"/>
    <p:sldId id="480" r:id="rId7"/>
    <p:sldId id="684" r:id="rId8"/>
    <p:sldId id="694" r:id="rId9"/>
    <p:sldId id="695" r:id="rId10"/>
    <p:sldId id="696" r:id="rId11"/>
    <p:sldId id="697" r:id="rId12"/>
    <p:sldId id="698" r:id="rId13"/>
    <p:sldId id="699" r:id="rId14"/>
    <p:sldId id="700" r:id="rId15"/>
    <p:sldId id="701" r:id="rId16"/>
    <p:sldId id="702" r:id="rId17"/>
    <p:sldId id="703" r:id="rId18"/>
    <p:sldId id="704" r:id="rId19"/>
    <p:sldId id="522" r:id="rId20"/>
    <p:sldId id="619" r:id="rId21"/>
    <p:sldId id="685" r:id="rId22"/>
    <p:sldId id="686" r:id="rId23"/>
    <p:sldId id="346" r:id="rId24"/>
    <p:sldId id="635" r:id="rId25"/>
    <p:sldId id="687" r:id="rId26"/>
    <p:sldId id="690" r:id="rId27"/>
    <p:sldId id="691" r:id="rId28"/>
    <p:sldId id="692" r:id="rId29"/>
    <p:sldId id="688" r:id="rId30"/>
    <p:sldId id="693" r:id="rId31"/>
    <p:sldId id="632" r:id="rId32"/>
    <p:sldId id="689" r:id="rId33"/>
    <p:sldId id="670" r:id="rId34"/>
    <p:sldId id="656" r:id="rId35"/>
    <p:sldId id="588" r:id="rId36"/>
    <p:sldId id="510" r:id="rId37"/>
    <p:sldId id="555" r:id="rId38"/>
    <p:sldId id="552" r:id="rId39"/>
    <p:sldId id="680" r:id="rId4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81884" autoAdjust="0"/>
  </p:normalViewPr>
  <p:slideViewPr>
    <p:cSldViewPr showGuides="1">
      <p:cViewPr>
        <p:scale>
          <a:sx n="66" d="100"/>
          <a:sy n="66" d="100"/>
        </p:scale>
        <p:origin x="-1758" y="-72"/>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2014/5/18</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 and nice to meet you!</a:t>
            </a:r>
            <a:br>
              <a:rPr kumimoji="1" lang="en-US" altLang="ja-JP" dirty="0" smtClean="0"/>
            </a:br>
            <a:r>
              <a:rPr kumimoji="1" lang="en-US" altLang="ja-JP" dirty="0" smtClean="0"/>
              <a:t>Today</a:t>
            </a:r>
            <a:r>
              <a:rPr kumimoji="1" lang="en-US" altLang="ja-JP" baseline="0" dirty="0" smtClean="0"/>
              <a:t> I’d like to share about Technology-Driven Development, the new </a:t>
            </a:r>
            <a:r>
              <a:rPr kumimoji="1" lang="en-US" altLang="ja-JP" baseline="0" smtClean="0"/>
              <a:t>approach?</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26</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28</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a:solidFill>
                  <a:srgbClr val="C00000"/>
                </a:solidFill>
                <a:latin typeface="+mj-ea"/>
                <a:ea typeface="+mj-ea"/>
                <a:cs typeface="Arial" pitchFamily="34" charset="0"/>
              </a:rPr>
              <a:t>Technology</a:t>
            </a:r>
            <a:r>
              <a:rPr lang="en-US" altLang="ja-JP" sz="4800" b="1" dirty="0" smtClean="0">
                <a:solidFill>
                  <a:srgbClr val="C00000"/>
                </a:solidFill>
                <a:latin typeface="+mj-ea"/>
                <a:ea typeface="+mj-ea"/>
                <a:cs typeface="Arial" pitchFamily="34" charset="0"/>
              </a:rPr>
              <a:t>­-Driven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and Techniques to 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3) </a:t>
            </a:r>
            <a:r>
              <a:rPr kumimoji="0" lang="ja-JP" altLang="en-US" sz="4400" b="0" kern="0" dirty="0" smtClean="0">
                <a:solidFill>
                  <a:srgbClr val="000000"/>
                </a:solidFill>
                <a:latin typeface="+mn-ea"/>
                <a:ea typeface="+mn-ea"/>
                <a:cs typeface="ＭＳ 明朝"/>
              </a:rPr>
              <a:t>テストもリリースも全て</a:t>
            </a:r>
            <a:r>
              <a:rPr kumimoji="0" lang="ja-JP" altLang="en-US" sz="4400" b="0" kern="0" dirty="0" smtClean="0">
                <a:solidFill>
                  <a:srgbClr val="BF0000"/>
                </a:solidFill>
                <a:latin typeface="+mn-ea"/>
                <a:ea typeface="+mn-ea"/>
                <a:cs typeface="ＭＳ 明朝"/>
              </a:rPr>
              <a:t>手作業</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chemeClr val="tx1"/>
                </a:solidFill>
                <a:latin typeface="+mn-ea"/>
                <a:ea typeface="+mn-ea"/>
                <a:cs typeface="ＭＳ 明朝"/>
              </a:rPr>
              <a:t>※</a:t>
            </a:r>
            <a:r>
              <a:rPr kumimoji="0" lang="ja-JP" altLang="en-US" sz="4400" b="0" kern="0" dirty="0" smtClean="0">
                <a:solidFill>
                  <a:schemeClr val="tx1"/>
                </a:solidFill>
                <a:latin typeface="+mn-ea"/>
                <a:ea typeface="+mn-ea"/>
                <a:cs typeface="ＭＳ 明朝"/>
              </a:rPr>
              <a:t>徹夜なんてザラ</a:t>
            </a:r>
            <a:endParaRPr kumimoji="0" lang="en-US" altLang="ja-JP" sz="4400" b="0" kern="0" dirty="0" smtClean="0">
              <a:solidFill>
                <a:schemeClr val="tx1"/>
              </a:solidFill>
              <a:latin typeface="+mn-ea"/>
              <a:ea typeface="+mn-ea"/>
              <a:cs typeface="ＭＳ 明朝"/>
            </a:endParaRPr>
          </a:p>
        </p:txBody>
      </p:sp>
    </p:spTree>
    <p:extLst>
      <p:ext uri="{BB962C8B-B14F-4D97-AF65-F5344CB8AC3E}">
        <p14:creationId xmlns:p14="http://schemas.microsoft.com/office/powerpoint/2010/main" val="810821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4) </a:t>
            </a:r>
            <a:r>
              <a:rPr kumimoji="0" lang="ja-JP" altLang="en-US" sz="4400" b="0" kern="0" dirty="0" smtClean="0">
                <a:solidFill>
                  <a:srgbClr val="000000"/>
                </a:solidFill>
                <a:latin typeface="+mn-ea"/>
                <a:ea typeface="+mn-ea"/>
                <a:cs typeface="ＭＳ 明朝"/>
              </a:rPr>
              <a:t>メンバーが非常に</a:t>
            </a:r>
            <a:r>
              <a:rPr kumimoji="0" lang="ja-JP" altLang="en-US" sz="4400" b="0" kern="0" dirty="0" smtClean="0">
                <a:solidFill>
                  <a:srgbClr val="BF0000"/>
                </a:solidFill>
                <a:latin typeface="+mn-ea"/>
                <a:ea typeface="+mn-ea"/>
                <a:cs typeface="ＭＳ 明朝"/>
              </a:rPr>
              <a:t>若い</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rgbClr val="000000"/>
                </a:solidFill>
                <a:latin typeface="+mn-ea"/>
                <a:cs typeface="ＭＳ 明朝"/>
              </a:rPr>
              <a:t>※</a:t>
            </a:r>
            <a:r>
              <a:rPr kumimoji="0" lang="ja-JP" altLang="en-US" sz="4400" b="0" kern="0" dirty="0" smtClean="0">
                <a:solidFill>
                  <a:srgbClr val="000000"/>
                </a:solidFill>
                <a:latin typeface="+mn-ea"/>
                <a:cs typeface="ＭＳ 明朝"/>
              </a:rPr>
              <a:t>平均キャリアは３年前後</a:t>
            </a:r>
            <a:endParaRPr kumimoji="0" lang="ja-JP" altLang="en-US" sz="4400" b="0" kern="0" dirty="0">
              <a:solidFill>
                <a:srgbClr val="000000"/>
              </a:solidFill>
              <a:latin typeface="+mn-ea"/>
              <a:cs typeface="ＭＳ 明朝"/>
            </a:endParaRPr>
          </a:p>
        </p:txBody>
      </p:sp>
    </p:spTree>
    <p:extLst>
      <p:ext uri="{BB962C8B-B14F-4D97-AF65-F5344CB8AC3E}">
        <p14:creationId xmlns:p14="http://schemas.microsoft.com/office/powerpoint/2010/main" val="230576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8800" b="0" dirty="0" smtClean="0">
                <a:solidFill>
                  <a:schemeClr val="tx1"/>
                </a:solidFill>
                <a:latin typeface="+mn-ea"/>
                <a:ea typeface="+mn-ea"/>
                <a:cs typeface="ＭＳ 明朝"/>
              </a:rPr>
              <a:t>皆さんなら</a:t>
            </a:r>
            <a:endParaRPr lang="en-US" altLang="ja-JP" sz="8800" b="0" dirty="0" smtClean="0">
              <a:solidFill>
                <a:schemeClr val="tx1"/>
              </a:solidFill>
              <a:latin typeface="+mn-ea"/>
              <a:ea typeface="+mn-ea"/>
              <a:cs typeface="ＭＳ 明朝"/>
            </a:endParaRPr>
          </a:p>
          <a:p>
            <a:r>
              <a:rPr lang="ja-JP" altLang="en-US" sz="8800" b="0" dirty="0" smtClean="0">
                <a:solidFill>
                  <a:srgbClr val="BF0000"/>
                </a:solidFill>
                <a:latin typeface="+mn-ea"/>
                <a:ea typeface="+mn-ea"/>
                <a:cs typeface="ＭＳ 明朝"/>
              </a:rPr>
              <a:t>どう</a:t>
            </a:r>
            <a:r>
              <a:rPr lang="ja-JP" altLang="en-US" sz="8800" b="0" dirty="0" smtClean="0">
                <a:solidFill>
                  <a:schemeClr val="tx1"/>
                </a:solidFill>
                <a:latin typeface="+mn-ea"/>
                <a:ea typeface="+mn-ea"/>
                <a:cs typeface="ＭＳ 明朝"/>
              </a:rPr>
              <a:t>思いますか？</a:t>
            </a:r>
            <a:endParaRPr lang="en-US" altLang="ja-JP" sz="88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私は</a:t>
            </a:r>
            <a:endParaRPr lang="en-US" altLang="ja-JP" sz="9600" b="0" dirty="0" smtClean="0">
              <a:solidFill>
                <a:srgbClr val="000000"/>
              </a:solidFill>
              <a:latin typeface="+mn-ea"/>
              <a:ea typeface="+mn-ea"/>
              <a:cs typeface="ＭＳ 明朝"/>
            </a:endParaRPr>
          </a:p>
          <a:p>
            <a:r>
              <a:rPr lang="ja-JP" altLang="en-US" sz="9600" b="0" dirty="0" smtClean="0">
                <a:solidFill>
                  <a:srgbClr val="BF0000"/>
                </a:solidFill>
                <a:latin typeface="+mn-ea"/>
                <a:ea typeface="+mn-ea"/>
                <a:cs typeface="ＭＳ 明朝"/>
              </a:rPr>
              <a:t>わくわく</a:t>
            </a:r>
            <a:r>
              <a:rPr lang="ja-JP" altLang="en-US" sz="9600" b="0" dirty="0" smtClean="0">
                <a:solidFill>
                  <a:srgbClr val="000000"/>
                </a:solidFill>
                <a:latin typeface="+mn-ea"/>
                <a:ea typeface="+mn-ea"/>
                <a:cs typeface="ＭＳ 明朝"/>
              </a:rPr>
              <a:t>しました。</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図形グループ 18"/>
          <p:cNvGrpSpPr/>
          <p:nvPr/>
        </p:nvGrpSpPr>
        <p:grpSpPr>
          <a:xfrm>
            <a:off x="755576" y="1761825"/>
            <a:ext cx="1739668" cy="1750174"/>
            <a:chOff x="755576" y="1484784"/>
            <a:chExt cx="1739668" cy="1750174"/>
          </a:xfrm>
        </p:grpSpPr>
        <p:sp>
          <p:nvSpPr>
            <p:cNvPr id="3" name="タイトル 2"/>
            <p:cNvSpPr txBox="1">
              <a:spLocks/>
            </p:cNvSpPr>
            <p:nvPr/>
          </p:nvSpPr>
          <p:spPr>
            <a:xfrm>
              <a:off x="755576"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CI/CD</a:t>
              </a:r>
            </a:p>
          </p:txBody>
        </p:sp>
        <p:pic>
          <p:nvPicPr>
            <p:cNvPr id="2" name="Picture 2" descr="C:\Users\hiroyuki.a.ito\Pictures\00_Card\jenkins\jenk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1" y="1945825"/>
              <a:ext cx="1289133" cy="1289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図形グループ 17"/>
          <p:cNvGrpSpPr/>
          <p:nvPr/>
        </p:nvGrpSpPr>
        <p:grpSpPr>
          <a:xfrm>
            <a:off x="3691326" y="1772816"/>
            <a:ext cx="1739668" cy="1566394"/>
            <a:chOff x="3691326" y="1460837"/>
            <a:chExt cx="1739668" cy="1566394"/>
          </a:xfrm>
        </p:grpSpPr>
        <p:sp>
          <p:nvSpPr>
            <p:cNvPr id="5" name="タイトル 2"/>
            <p:cNvSpPr txBox="1">
              <a:spLocks/>
            </p:cNvSpPr>
            <p:nvPr/>
          </p:nvSpPr>
          <p:spPr>
            <a:xfrm>
              <a:off x="3691326" y="1460837"/>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TDD</a:t>
              </a:r>
            </a:p>
          </p:txBody>
        </p:sp>
        <p:pic>
          <p:nvPicPr>
            <p:cNvPr id="8" name="Picture 2" descr="C:\Users\hiroyuki.a.ito\Pictures\TDD\doroid_hea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204864"/>
              <a:ext cx="1562497" cy="822367"/>
            </a:xfrm>
            <a:prstGeom prst="rect">
              <a:avLst/>
            </a:prstGeom>
            <a:noFill/>
            <a:extLst/>
          </p:spPr>
        </p:pic>
      </p:grpSp>
      <p:grpSp>
        <p:nvGrpSpPr>
          <p:cNvPr id="13" name="図形グループ 12"/>
          <p:cNvGrpSpPr/>
          <p:nvPr/>
        </p:nvGrpSpPr>
        <p:grpSpPr>
          <a:xfrm>
            <a:off x="6804248" y="1772816"/>
            <a:ext cx="1852527" cy="1283892"/>
            <a:chOff x="6804248" y="1484784"/>
            <a:chExt cx="1852527" cy="1283892"/>
          </a:xfrm>
        </p:grpSpPr>
        <p:sp>
          <p:nvSpPr>
            <p:cNvPr id="6" name="タイトル 2"/>
            <p:cNvSpPr txBox="1">
              <a:spLocks/>
            </p:cNvSpPr>
            <p:nvPr/>
          </p:nvSpPr>
          <p:spPr>
            <a:xfrm>
              <a:off x="6828511"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ATDD</a:t>
              </a:r>
            </a:p>
          </p:txBody>
        </p:sp>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04864"/>
              <a:ext cx="1852527" cy="563812"/>
            </a:xfrm>
            <a:prstGeom prst="rect">
              <a:avLst/>
            </a:prstGeom>
            <a:solidFill>
              <a:schemeClr val="bg1"/>
            </a:solidFill>
            <a:ln>
              <a:noFill/>
            </a:ln>
            <a:extLst/>
          </p:spPr>
        </p:pic>
      </p:gr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超えるべき３つの壁</a:t>
            </a:r>
            <a:endParaRPr kumimoji="1" lang="ja-JP" altLang="en-US" dirty="0">
              <a:latin typeface="+mj-ea"/>
              <a:ea typeface="+mj-ea"/>
              <a:cs typeface="ＭＳ 明朝"/>
            </a:endParaRPr>
          </a:p>
        </p:txBody>
      </p:sp>
      <p:sp>
        <p:nvSpPr>
          <p:cNvPr id="7" name="右矢印 6"/>
          <p:cNvSpPr/>
          <p:nvPr/>
        </p:nvSpPr>
        <p:spPr>
          <a:xfrm>
            <a:off x="1115616" y="3861048"/>
            <a:ext cx="7200800" cy="864096"/>
          </a:xfrm>
          <a:prstGeom prst="rightArrow">
            <a:avLst/>
          </a:prstGeom>
          <a:solidFill>
            <a:srgbClr val="0000FF"/>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
        <p:nvSpPr>
          <p:cNvPr id="14" name="四角形吹き出し 13"/>
          <p:cNvSpPr/>
          <p:nvPr/>
        </p:nvSpPr>
        <p:spPr>
          <a:xfrm>
            <a:off x="3203848" y="5100748"/>
            <a:ext cx="3960440" cy="823752"/>
          </a:xfrm>
          <a:prstGeom prst="wedgeRectCallout">
            <a:avLst>
              <a:gd name="adj1" fmla="val -61011"/>
              <a:gd name="adj2" fmla="val -117388"/>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こう攻めることにしました</a:t>
            </a:r>
            <a:endParaRPr kumimoji="1" lang="ja-JP" altLang="en-US" sz="2400" dirty="0">
              <a:solidFill>
                <a:srgbClr val="FF0000"/>
              </a:solidFill>
              <a:latin typeface="+mn-ea"/>
              <a:cs typeface="ＭＳ 明朝"/>
            </a:endParaRPr>
          </a:p>
        </p:txBody>
      </p:sp>
      <p:sp>
        <p:nvSpPr>
          <p:cNvPr id="11" name="正方形/長方形 10"/>
          <p:cNvSpPr/>
          <p:nvPr/>
        </p:nvSpPr>
        <p:spPr bwMode="auto">
          <a:xfrm>
            <a:off x="6012160"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17" name="正方形/長方形 16"/>
          <p:cNvSpPr/>
          <p:nvPr/>
        </p:nvSpPr>
        <p:spPr bwMode="auto">
          <a:xfrm>
            <a:off x="2843808"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四角形吹き出し 20"/>
          <p:cNvSpPr/>
          <p:nvPr/>
        </p:nvSpPr>
        <p:spPr>
          <a:xfrm>
            <a:off x="3491880" y="836712"/>
            <a:ext cx="1728192" cy="823752"/>
          </a:xfrm>
          <a:prstGeom prst="wedgeRectCallout">
            <a:avLst>
              <a:gd name="adj1" fmla="val -107553"/>
              <a:gd name="adj2" fmla="val -2615"/>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ここから</a:t>
            </a:r>
            <a:endParaRPr kumimoji="1" lang="ja-JP" altLang="en-US" sz="2400" dirty="0">
              <a:solidFill>
                <a:srgbClr val="FF0000"/>
              </a:solidFill>
              <a:latin typeface="+mn-ea"/>
              <a:cs typeface="ＭＳ 明朝"/>
            </a:endParaRPr>
          </a:p>
        </p:txBody>
      </p:sp>
      <p:sp>
        <p:nvSpPr>
          <p:cNvPr id="12" name="円/楕円 11"/>
          <p:cNvSpPr/>
          <p:nvPr/>
        </p:nvSpPr>
        <p:spPr>
          <a:xfrm>
            <a:off x="179512" y="980728"/>
            <a:ext cx="2880320" cy="2880320"/>
          </a:xfrm>
          <a:prstGeom prst="ellipse">
            <a:avLst/>
          </a:prstGeom>
          <a:ln w="635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107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endParaRPr kumimoji="0" lang="en-US" altLang="ja-JP" sz="2400" kern="0" dirty="0" smtClean="0">
              <a:solidFill>
                <a:sysClr val="windowText" lastClr="000000"/>
              </a:solidFill>
            </a:endParaRP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今年の</a:t>
            </a:r>
            <a:r>
              <a:rPr lang="en-US" altLang="ja-JP" sz="9600" b="0" dirty="0" smtClean="0">
                <a:solidFill>
                  <a:srgbClr val="BF0000"/>
                </a:solidFill>
                <a:latin typeface="+mn-ea"/>
                <a:ea typeface="+mn-ea"/>
                <a:cs typeface="ＭＳ 明朝"/>
              </a:rPr>
              <a:t>GW</a:t>
            </a:r>
            <a:r>
              <a:rPr lang="ja-JP" altLang="en-US" sz="9600" b="0" dirty="0" smtClean="0">
                <a:solidFill>
                  <a:srgbClr val="000000"/>
                </a:solidFill>
                <a:latin typeface="+mn-ea"/>
                <a:ea typeface="+mn-ea"/>
                <a:cs typeface="ＭＳ 明朝"/>
              </a:rPr>
              <a:t>前</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727676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584684"/>
            <a:ext cx="8928992" cy="5688632"/>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某プロジェクトから、</a:t>
            </a:r>
            <a:endParaRPr lang="en-US" altLang="ja-JP" sz="7200" b="0" dirty="0" smtClean="0">
              <a:solidFill>
                <a:schemeClr val="tx1"/>
              </a:solidFill>
              <a:latin typeface="+mn-ea"/>
              <a:ea typeface="+mn-ea"/>
              <a:cs typeface="ＭＳ 明朝"/>
            </a:endParaRPr>
          </a:p>
          <a:p>
            <a:r>
              <a:rPr lang="ja-JP" altLang="en-US" sz="7200" b="0" dirty="0" smtClean="0">
                <a:solidFill>
                  <a:srgbClr val="BF0000"/>
                </a:solidFill>
                <a:latin typeface="+mn-ea"/>
                <a:ea typeface="+mn-ea"/>
                <a:cs typeface="ＭＳ 明朝"/>
              </a:rPr>
              <a:t>アジャイルコーチ</a:t>
            </a:r>
            <a:r>
              <a:rPr lang="ja-JP" altLang="en-US" sz="7200" b="0" dirty="0" smtClean="0">
                <a:solidFill>
                  <a:srgbClr val="000000"/>
                </a:solidFill>
                <a:latin typeface="+mn-ea"/>
                <a:ea typeface="+mn-ea"/>
                <a:cs typeface="ＭＳ 明朝"/>
              </a:rPr>
              <a:t>として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サポートして欲しい</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というリクエストを</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いただきました。</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375274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53752" y="1192412"/>
            <a:ext cx="903649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私の</a:t>
            </a:r>
            <a:r>
              <a:rPr lang="ja-JP" altLang="en-US" sz="9600" b="0" dirty="0" smtClean="0">
                <a:solidFill>
                  <a:schemeClr val="accent1"/>
                </a:solidFill>
                <a:latin typeface="+mn-ea"/>
                <a:ea typeface="+mn-ea"/>
                <a:cs typeface="ＭＳ 明朝"/>
              </a:rPr>
              <a:t>目</a:t>
            </a:r>
            <a:r>
              <a:rPr lang="ja-JP" altLang="en-US" sz="9600" b="0" dirty="0" smtClean="0">
                <a:solidFill>
                  <a:srgbClr val="000000"/>
                </a:solidFill>
                <a:latin typeface="+mn-ea"/>
                <a:ea typeface="+mn-ea"/>
                <a:cs typeface="ＭＳ 明朝"/>
              </a:rPr>
              <a:t>から見た</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チーム状況</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02923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1) </a:t>
            </a:r>
            <a:r>
              <a:rPr kumimoji="0" lang="ja-JP" altLang="en-US" sz="4400" b="0" kern="0" dirty="0" smtClean="0">
                <a:solidFill>
                  <a:srgbClr val="000000"/>
                </a:solidFill>
                <a:latin typeface="+mn-ea"/>
                <a:ea typeface="+mn-ea"/>
                <a:cs typeface="ＭＳ 明朝"/>
              </a:rPr>
              <a:t>スクラム</a:t>
            </a:r>
            <a:r>
              <a:rPr kumimoji="0" lang="ja-JP" altLang="en-US" sz="4400" b="0" kern="0" dirty="0">
                <a:solidFill>
                  <a:srgbClr val="000000"/>
                </a:solidFill>
                <a:latin typeface="+mn-ea"/>
                <a:ea typeface="+mn-ea"/>
                <a:cs typeface="ＭＳ 明朝"/>
              </a:rPr>
              <a:t>を</a:t>
            </a:r>
            <a:r>
              <a:rPr kumimoji="0" lang="ja-JP" altLang="en-US" sz="4400" b="0" kern="0" dirty="0" smtClean="0">
                <a:solidFill>
                  <a:srgbClr val="000000"/>
                </a:solidFill>
                <a:latin typeface="+mn-ea"/>
                <a:ea typeface="+mn-ea"/>
                <a:cs typeface="ＭＳ 明朝"/>
              </a:rPr>
              <a:t>採用することにしたが、</a:t>
            </a:r>
            <a:endParaRPr kumimoji="0" lang="en-US" altLang="ja-JP" sz="4400" b="0" kern="0" dirty="0">
              <a:solidFill>
                <a:srgbClr val="000000"/>
              </a:solidFill>
              <a:latin typeface="+mn-ea"/>
              <a:ea typeface="+mn-ea"/>
              <a:cs typeface="ＭＳ 明朝"/>
            </a:endParaRPr>
          </a:p>
          <a:p>
            <a:pPr indent="536575" algn="l">
              <a:spcBef>
                <a:spcPts val="0"/>
              </a:spcBef>
            </a:pPr>
            <a:r>
              <a:rPr kumimoji="0" lang="ja-JP" altLang="en-US" sz="4400" b="0" kern="0" dirty="0" smtClean="0">
                <a:solidFill>
                  <a:srgbClr val="000000"/>
                </a:solidFill>
                <a:latin typeface="+mn-ea"/>
                <a:ea typeface="+mn-ea"/>
                <a:cs typeface="ＭＳ 明朝"/>
              </a:rPr>
              <a:t>アジャイル・</a:t>
            </a:r>
            <a:r>
              <a:rPr kumimoji="0" lang="ja-JP" altLang="en-US" sz="4400" b="0" kern="0" dirty="0">
                <a:solidFill>
                  <a:srgbClr val="000000"/>
                </a:solidFill>
                <a:latin typeface="+mn-ea"/>
                <a:ea typeface="+mn-ea"/>
                <a:cs typeface="ＭＳ 明朝"/>
              </a:rPr>
              <a:t>スクラム経験者は</a:t>
            </a:r>
            <a:r>
              <a:rPr kumimoji="0" lang="ja-JP" altLang="en-US" sz="4400" b="0" kern="0" dirty="0" smtClean="0">
                <a:solidFill>
                  <a:srgbClr val="BF0000"/>
                </a:solidFill>
                <a:latin typeface="+mn-ea"/>
                <a:ea typeface="+mn-ea"/>
                <a:cs typeface="ＭＳ 明朝"/>
              </a:rPr>
              <a:t>ゼロ</a:t>
            </a:r>
            <a:endParaRPr kumimoji="0" lang="ja-JP" altLang="en-US" sz="4400" b="0" kern="0" dirty="0">
              <a:solidFill>
                <a:srgbClr val="BF0000"/>
              </a:solidFill>
              <a:latin typeface="+mn-ea"/>
              <a:ea typeface="+mn-ea"/>
              <a:cs typeface="ＭＳ 明朝"/>
            </a:endParaRPr>
          </a:p>
        </p:txBody>
      </p:sp>
    </p:spTree>
    <p:extLst>
      <p:ext uri="{BB962C8B-B14F-4D97-AF65-F5344CB8AC3E}">
        <p14:creationId xmlns:p14="http://schemas.microsoft.com/office/powerpoint/2010/main" val="2495657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2) </a:t>
            </a:r>
            <a:r>
              <a:rPr kumimoji="0" lang="ja-JP" altLang="en-US" sz="4400" b="0" kern="0" dirty="0" smtClean="0">
                <a:solidFill>
                  <a:srgbClr val="000000"/>
                </a:solidFill>
                <a:latin typeface="+mn-ea"/>
                <a:ea typeface="+mn-ea"/>
                <a:cs typeface="ＭＳ 明朝"/>
              </a:rPr>
              <a:t>レガシーコードの</a:t>
            </a:r>
            <a:r>
              <a:rPr kumimoji="0" lang="ja-JP" altLang="en-US" sz="4400" b="0" kern="0" dirty="0" smtClean="0">
                <a:solidFill>
                  <a:srgbClr val="BF0000"/>
                </a:solidFill>
                <a:latin typeface="+mn-ea"/>
                <a:ea typeface="+mn-ea"/>
                <a:cs typeface="ＭＳ 明朝"/>
              </a:rPr>
              <a:t>エンハンス</a:t>
            </a:r>
            <a:endParaRPr kumimoji="0" lang="en-US" altLang="ja-JP" sz="4400" b="0" kern="0" dirty="0">
              <a:solidFill>
                <a:srgbClr val="BF0000"/>
              </a:solidFill>
              <a:latin typeface="+mn-ea"/>
              <a:ea typeface="+mn-ea"/>
              <a:cs typeface="ＭＳ 明朝"/>
            </a:endParaRPr>
          </a:p>
          <a:p>
            <a:pPr indent="620713" algn="l">
              <a:spcBef>
                <a:spcPts val="0"/>
              </a:spcBef>
            </a:pPr>
            <a:r>
              <a:rPr kumimoji="0" lang="en-US" altLang="ja-JP" sz="4400" b="0" kern="0" dirty="0" smtClean="0">
                <a:solidFill>
                  <a:srgbClr val="000000"/>
                </a:solidFill>
                <a:latin typeface="+mn-ea"/>
                <a:ea typeface="+mn-ea"/>
                <a:cs typeface="ＭＳ 明朝"/>
              </a:rPr>
              <a:t>※</a:t>
            </a:r>
            <a:r>
              <a:rPr kumimoji="0" lang="ja-JP" altLang="en-US" sz="4400" b="0" kern="0" dirty="0" smtClean="0">
                <a:solidFill>
                  <a:srgbClr val="000000"/>
                </a:solidFill>
                <a:latin typeface="+mn-ea"/>
                <a:ea typeface="+mn-ea"/>
                <a:cs typeface="ＭＳ 明朝"/>
              </a:rPr>
              <a:t>自動テストなどない</a:t>
            </a:r>
            <a:endParaRPr kumimoji="0" lang="ja-JP" altLang="en-US" sz="4400" b="0" kern="0" dirty="0">
              <a:solidFill>
                <a:srgbClr val="000000"/>
              </a:solidFill>
              <a:latin typeface="+mn-ea"/>
              <a:ea typeface="+mn-ea"/>
              <a:cs typeface="ＭＳ 明朝"/>
            </a:endParaRPr>
          </a:p>
        </p:txBody>
      </p:sp>
    </p:spTree>
    <p:extLst>
      <p:ext uri="{BB962C8B-B14F-4D97-AF65-F5344CB8AC3E}">
        <p14:creationId xmlns:p14="http://schemas.microsoft.com/office/powerpoint/2010/main" val="3030580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52D75E9-7A55-4E2A-89EF-D6493A63AB07}">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3329</TotalTime>
  <Words>1984</Words>
  <Application>Microsoft Office PowerPoint</Application>
  <PresentationFormat>画面に合わせる (4:3)</PresentationFormat>
  <Paragraphs>291</Paragraphs>
  <Slides>36</Slides>
  <Notes>20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Corporate_strictly_confidential_b</vt:lpstr>
      <vt:lpstr>PowerPoint プレゼンテーション</vt:lpstr>
      <vt:lpstr>About me</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超えるべき３つの壁</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3745</cp:revision>
  <cp:lastPrinted>2012-11-01T00:53:12Z</cp:lastPrinted>
  <dcterms:created xsi:type="dcterms:W3CDTF">2013-01-29T01:30:29Z</dcterms:created>
  <dcterms:modified xsi:type="dcterms:W3CDTF">2014-05-18T11:43:43Z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