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2"/>
  </p:notesMasterIdLst>
  <p:sldIdLst>
    <p:sldId id="498" r:id="rId5"/>
    <p:sldId id="475" r:id="rId6"/>
    <p:sldId id="480" r:id="rId7"/>
    <p:sldId id="705" r:id="rId8"/>
    <p:sldId id="694" r:id="rId9"/>
    <p:sldId id="695" r:id="rId10"/>
    <p:sldId id="696" r:id="rId11"/>
    <p:sldId id="697" r:id="rId12"/>
    <p:sldId id="698" r:id="rId13"/>
    <p:sldId id="699" r:id="rId14"/>
    <p:sldId id="700" r:id="rId15"/>
    <p:sldId id="701" r:id="rId16"/>
    <p:sldId id="702" r:id="rId17"/>
    <p:sldId id="703" r:id="rId18"/>
    <p:sldId id="704" r:id="rId19"/>
    <p:sldId id="522" r:id="rId20"/>
    <p:sldId id="619" r:id="rId21"/>
    <p:sldId id="706" r:id="rId22"/>
    <p:sldId id="686" r:id="rId23"/>
    <p:sldId id="346" r:id="rId24"/>
    <p:sldId id="635" r:id="rId25"/>
    <p:sldId id="707" r:id="rId26"/>
    <p:sldId id="690" r:id="rId27"/>
    <p:sldId id="691" r:id="rId28"/>
    <p:sldId id="692" r:id="rId29"/>
    <p:sldId id="708" r:id="rId30"/>
    <p:sldId id="693" r:id="rId31"/>
    <p:sldId id="632" r:id="rId32"/>
    <p:sldId id="709" r:id="rId33"/>
    <p:sldId id="670" r:id="rId34"/>
    <p:sldId id="656" r:id="rId35"/>
    <p:sldId id="588" r:id="rId36"/>
    <p:sldId id="710" r:id="rId37"/>
    <p:sldId id="510" r:id="rId38"/>
    <p:sldId id="555" r:id="rId39"/>
    <p:sldId id="552" r:id="rId40"/>
    <p:sldId id="680" r:id="rId41"/>
  </p:sldIdLst>
  <p:sldSz cx="9144000" cy="6858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伊藤 宏幸" initials="" lastIdx="2" clrIdx="0"/>
  <p:cmAuthor id="1" name="楽天株式会社" initials="楽天株式会社" lastIdx="19" clrIdx="1"/>
  <p:cmAuthor id="2" name="Hiroyuki Ito (The Hiro)" initials="TheHiro" lastIdx="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0D296"/>
    <a:srgbClr val="FF9966"/>
    <a:srgbClr val="FF6600"/>
    <a:srgbClr val="BF0000"/>
    <a:srgbClr val="4D4D4D"/>
    <a:srgbClr val="969696"/>
    <a:srgbClr val="00506E"/>
    <a:srgbClr val="FF006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24" autoAdjust="0"/>
    <p:restoredTop sz="87319" autoAdjust="0"/>
  </p:normalViewPr>
  <p:slideViewPr>
    <p:cSldViewPr showGuides="1">
      <p:cViewPr>
        <p:scale>
          <a:sx n="66" d="100"/>
          <a:sy n="66" d="100"/>
        </p:scale>
        <p:origin x="-1758" y="-156"/>
      </p:cViewPr>
      <p:guideLst>
        <p:guide orient="horz" pos="3861"/>
        <p:guide orient="horz" pos="2047"/>
        <p:guide orient="horz" pos="164"/>
        <p:guide orient="horz" pos="1706"/>
        <p:guide orient="horz" pos="504"/>
        <p:guide orient="horz" pos="3385"/>
        <p:guide orient="horz" pos="391"/>
        <p:guide pos="226"/>
        <p:guide pos="55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06-15T20:19:57.338" idx="3">
    <p:pos x="3969" y="2945"/>
    <p:text>画像が古いので改める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E22AB-730F-4C4B-A6E7-89E97B93078F}" type="datetimeFigureOut">
              <a:rPr kumimoji="1" lang="ja-JP" altLang="en-US" smtClean="0"/>
              <a:t>2014/6/30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8E3F1-FAA5-4043-BB02-BBDB9D30AFA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11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Hello and nice to meet you!</a:t>
            </a:r>
            <a:br>
              <a:rPr kumimoji="1" lang="en-US" altLang="ja-JP" dirty="0" smtClean="0"/>
            </a:br>
            <a:r>
              <a:rPr kumimoji="1" lang="en-US" altLang="ja-JP" dirty="0" smtClean="0"/>
              <a:t>Today</a:t>
            </a:r>
            <a:r>
              <a:rPr kumimoji="1" lang="en-US" altLang="ja-JP" baseline="0" dirty="0" smtClean="0"/>
              <a:t> I’d like to share about Technology-Driven Development, the new approach?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3126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Next, I will explain the 3 approaches, CI/CD, TDD, and BDD.</a:t>
            </a:r>
          </a:p>
          <a:p>
            <a:r>
              <a:rPr kumimoji="1" lang="en-US" altLang="ja-JP" baseline="0" dirty="0" smtClean="0"/>
              <a:t>After that, I will talk about the problems, possibilities, and the future of Technology-Driven Development.</a:t>
            </a:r>
          </a:p>
          <a:p>
            <a:r>
              <a:rPr kumimoji="1" lang="en-US" altLang="ja-JP" baseline="0" dirty="0" smtClean="0"/>
              <a:t>At last I will conclude this report.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Next, I will explain the 3 approaches, CI/CD, TDD, and BDD.</a:t>
            </a:r>
          </a:p>
          <a:p>
            <a:r>
              <a:rPr kumimoji="1" lang="en-US" altLang="ja-JP" baseline="0" dirty="0" smtClean="0"/>
              <a:t>After that, I will talk about the problems, possibilities, and the future of Technology-Driven Development.</a:t>
            </a:r>
          </a:p>
          <a:p>
            <a:r>
              <a:rPr kumimoji="1" lang="en-US" altLang="ja-JP" baseline="0" dirty="0" smtClean="0"/>
              <a:t>At last I will conclude this report.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ちなみに、こちらが </a:t>
            </a:r>
            <a:r>
              <a:rPr kumimoji="1" lang="en-US" altLang="ja-JP" dirty="0" smtClean="0"/>
              <a:t>ATDD </a:t>
            </a:r>
            <a:r>
              <a:rPr kumimoji="1" lang="ja-JP" altLang="en-US" dirty="0" smtClean="0"/>
              <a:t>のテストケースの例です。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私たちは、</a:t>
            </a:r>
            <a:r>
              <a:rPr kumimoji="1" lang="en-US" altLang="ja-JP" dirty="0" smtClean="0"/>
              <a:t>Cucumber </a:t>
            </a:r>
            <a:r>
              <a:rPr kumimoji="1" lang="ja-JP" altLang="en-US" dirty="0" smtClean="0"/>
              <a:t>というツールを活用して、受入テストの自動化を実現しました。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183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Next, I will talk about the problems, possibilities, and the future of Technology-Driven Development.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また今の時代、現場を戦い抜くためには、自動化ツールをあらゆる局面で最大限に活用していくことが重要です。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dirty="0" smtClean="0"/>
              <a:t>また、問題がありそうな箇所、改善ができそうな箇所については数値計測を行い、その推移をみて行動し、成果を確認することを「何度も」「何度も」繰り返すことも重要です。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8648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また、定期的に自分たちの 良いところ・課題・解決策を確認する「振り返り」というプラクティスを導入することも、チームの学習のプラスとなります。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7552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At last, conclusion of this report.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ここまでお話させていただいた内容は、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いずれも私たちが現場の日々の現実に向き合い、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試行錯誤を繰り返し、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ようやく見つけた答えの１つです。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すなわち、答えは現場にあります。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37399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この現場実践主義こそが、私が考える「リーン開発」であり「アジャイル」です。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改めまして自己紹介です。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楽天株式会社の伊藤宏幸と申します。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テスト駆動開発グループという組織に属し、アジャイルコーチとして、社内の様々な部署で、リーン開発・アジャイル・自動テストなどの支援を行なっております。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798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是非皆さんには、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現場で試行錯誤を繰り返しながら、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自分の「リーン開発」と「アジャイル」を、そして自分の答えを見つけていただきたいと考えています。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00038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そして、楽しく天下を取りましょう！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私からの発表は、以上になります。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ご清聴ありがとうございました。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8420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Here is this session’s agenda.</a:t>
            </a:r>
          </a:p>
          <a:p>
            <a:r>
              <a:rPr kumimoji="1" lang="en-US" altLang="ja-JP" baseline="0" dirty="0" smtClean="0"/>
              <a:t>At first, I will talk about the conditions and the challenges of my project.</a:t>
            </a:r>
          </a:p>
          <a:p>
            <a:r>
              <a:rPr kumimoji="1" lang="en-US" altLang="ja-JP" baseline="0" dirty="0" smtClean="0"/>
              <a:t>Next, I will explain the 3 approaches, CI/CD, TDD, and BDD.</a:t>
            </a:r>
          </a:p>
          <a:p>
            <a:r>
              <a:rPr kumimoji="1" lang="en-US" altLang="ja-JP" baseline="0" dirty="0" smtClean="0"/>
              <a:t>After that, I will talk about the problems, possibilities, and the future of Technology-Driven Development.</a:t>
            </a:r>
          </a:p>
          <a:p>
            <a:r>
              <a:rPr kumimoji="1" lang="en-US" altLang="ja-JP" baseline="0" dirty="0" smtClean="0"/>
              <a:t>At last I will conclude this report.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At first, I will talk about the conditions and the challenges of my project.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ja-JP" altLang="en-US" b="0" dirty="0" smtClean="0">
                <a:solidFill>
                  <a:srgbClr val="000000"/>
                </a:solidFill>
                <a:latin typeface="+mn-ea"/>
              </a:rPr>
              <a:t>私が支援したチームは、大きく３種類のメンバーで構成されていました。</a:t>
            </a:r>
            <a:endParaRPr lang="en-US" altLang="ja-JP" b="0" dirty="0" smtClean="0">
              <a:solidFill>
                <a:srgbClr val="000000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ja-JP" altLang="en-US" b="0" dirty="0" smtClean="0">
                <a:solidFill>
                  <a:srgbClr val="000000"/>
                </a:solidFill>
                <a:latin typeface="+mn-ea"/>
              </a:rPr>
              <a:t>まず、売上などの営業的観点からプロダクトの方向性を決める「ビジネスアナリスト」</a:t>
            </a:r>
            <a:endParaRPr lang="en-US" altLang="ja-JP" b="0" dirty="0" smtClean="0">
              <a:solidFill>
                <a:srgbClr val="000000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ja-JP" altLang="en-US" b="0" dirty="0" smtClean="0">
                <a:solidFill>
                  <a:srgbClr val="000000"/>
                </a:solidFill>
                <a:latin typeface="+mn-ea"/>
              </a:rPr>
              <a:t>次に、見栄えや操作性の観点からプロダクトの方向性を決める「</a:t>
            </a:r>
            <a:r>
              <a:rPr lang="en-US" altLang="ja-JP" b="0" dirty="0" smtClean="0">
                <a:solidFill>
                  <a:srgbClr val="000000"/>
                </a:solidFill>
                <a:latin typeface="+mn-ea"/>
              </a:rPr>
              <a:t>UI/UX </a:t>
            </a:r>
            <a:r>
              <a:rPr lang="ja-JP" altLang="en-US" b="0" dirty="0" smtClean="0">
                <a:solidFill>
                  <a:srgbClr val="000000"/>
                </a:solidFill>
                <a:latin typeface="+mn-ea"/>
              </a:rPr>
              <a:t>デザイナー」</a:t>
            </a:r>
            <a:endParaRPr lang="en-US" altLang="ja-JP" b="0" dirty="0" smtClean="0">
              <a:solidFill>
                <a:srgbClr val="000000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ja-JP" altLang="en-US" b="0" dirty="0" smtClean="0">
                <a:solidFill>
                  <a:srgbClr val="000000"/>
                </a:solidFill>
                <a:latin typeface="+mn-ea"/>
              </a:rPr>
              <a:t>そして、開発・テスト・運用を担当する「</a:t>
            </a:r>
            <a:r>
              <a:rPr kumimoji="1" lang="ja-JP" altLang="en-US" sz="1200" dirty="0" smtClean="0"/>
              <a:t>開発者」</a:t>
            </a:r>
            <a:endParaRPr lang="en-US" altLang="ja-JP" b="0" dirty="0" smtClean="0">
              <a:solidFill>
                <a:srgbClr val="000000"/>
              </a:solidFill>
              <a:latin typeface="+mn-ea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ja-JP" altLang="en-US" b="0" dirty="0" smtClean="0">
                <a:solidFill>
                  <a:srgbClr val="000000"/>
                </a:solidFill>
                <a:latin typeface="+mn-ea"/>
              </a:rPr>
              <a:t>私が支援したチームは、全員で１０人前後でした。</a:t>
            </a:r>
            <a:endParaRPr lang="en-US" altLang="ja-JP" b="0" dirty="0" smtClean="0">
              <a:solidFill>
                <a:srgbClr val="000000"/>
              </a:solidFill>
              <a:latin typeface="+mn-ea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ja-JP" altLang="en-US" b="0" dirty="0" smtClean="0">
                <a:solidFill>
                  <a:srgbClr val="000000"/>
                </a:solidFill>
                <a:latin typeface="+mn-ea"/>
              </a:rPr>
              <a:t>私はこのチームに、アジャイルコーチとして参加しました。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kumimoji="1" lang="ja-JP" altLang="en-US" dirty="0" smtClean="0"/>
              <a:t>次に、具体的なプロダクト開発の進め方についてご説明します</a:t>
            </a:r>
            <a:r>
              <a:rPr kumimoji="1" lang="en-US" altLang="ja-JP" dirty="0" smtClean="0"/>
              <a:t>…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kumimoji="1" lang="ja-JP" altLang="en-US" dirty="0" smtClean="0"/>
              <a:t>・まず、プロダクトとして何を作るべきか、ビジネスアナリストや </a:t>
            </a:r>
            <a:r>
              <a:rPr kumimoji="1" lang="en-US" altLang="ja-JP" dirty="0" smtClean="0"/>
              <a:t>UI/UX </a:t>
            </a:r>
            <a:r>
              <a:rPr kumimoji="1" lang="ja-JP" altLang="en-US" dirty="0" smtClean="0"/>
              <a:t>デザイナーから要望を募ります。これを「要件定義」と言います</a:t>
            </a:r>
            <a:r>
              <a:rPr kumimoji="1" lang="en-US" altLang="ja-JP" dirty="0" smtClean="0"/>
              <a:t>…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kumimoji="1" lang="ja-JP" altLang="en-US" dirty="0" smtClean="0"/>
              <a:t>・次に、要件定義の内容に基づいて、開発者がプログラミングや単体・結合テストを行ないます</a:t>
            </a:r>
            <a:r>
              <a:rPr kumimoji="1" lang="en-US" altLang="ja-JP" dirty="0" smtClean="0"/>
              <a:t>…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kumimoji="1" lang="ja-JP" altLang="en-US" dirty="0" smtClean="0"/>
              <a:t>・そして、開発者がつくり上げたプロダクトを、ビジネスアナリストと</a:t>
            </a:r>
            <a:r>
              <a:rPr kumimoji="1" lang="en-US" altLang="ja-JP" dirty="0" smtClean="0"/>
              <a:t>UI/UX </a:t>
            </a:r>
            <a:r>
              <a:rPr kumimoji="1" lang="ja-JP" altLang="en-US" dirty="0" smtClean="0"/>
              <a:t>デザイナーが最終確認します</a:t>
            </a:r>
            <a:r>
              <a:rPr kumimoji="1" lang="en-US" altLang="ja-JP" dirty="0" smtClean="0"/>
              <a:t>…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kumimoji="1" lang="ja-JP" altLang="en-US" dirty="0" smtClean="0"/>
              <a:t>このサイクルを１ヶ月毎に繰り返すのが、基本的な流れです。</a:t>
            </a:r>
            <a:endParaRPr kumimoji="1" lang="en-US" altLang="ja-JP" dirty="0" smtClean="0"/>
          </a:p>
          <a:p>
            <a:pPr marL="0" indent="0" algn="l">
              <a:buFont typeface="Arial" panose="020B0604020202020204" pitchFamily="34" charset="0"/>
              <a:buNone/>
            </a:pPr>
            <a:r>
              <a:rPr kumimoji="1" lang="ja-JP" altLang="en-US" dirty="0" smtClean="0"/>
              <a:t>またこのサイクルを、「スプリント」や「イテレーション」と呼称します。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Next, I will explain the 3 approaches, CI/CD, TDD, and BDD.</a:t>
            </a:r>
          </a:p>
          <a:p>
            <a:r>
              <a:rPr kumimoji="1" lang="en-US" altLang="ja-JP" baseline="0" dirty="0" smtClean="0"/>
              <a:t>After that, I will talk about the problems, possibilities, and the future of Technology-Driven Development.</a:t>
            </a:r>
          </a:p>
          <a:p>
            <a:r>
              <a:rPr kumimoji="1" lang="en-US" altLang="ja-JP" baseline="0" dirty="0" smtClean="0"/>
              <a:t>At last I will conclude this report.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ja-JP" altLang="en-US" dirty="0" smtClean="0">
                <a:solidFill>
                  <a:schemeClr val="tx1"/>
                </a:solidFill>
                <a:latin typeface="+mn-lt"/>
              </a:rPr>
              <a:t>そこで私たちは、</a:t>
            </a:r>
            <a:r>
              <a:rPr lang="en-US" altLang="ja-JP" dirty="0" smtClean="0">
                <a:solidFill>
                  <a:schemeClr val="tx1"/>
                </a:solidFill>
                <a:latin typeface="+mn-lt"/>
              </a:rPr>
              <a:t>Jenkins </a:t>
            </a:r>
            <a:r>
              <a:rPr lang="ja-JP" altLang="en-US" dirty="0" smtClean="0">
                <a:solidFill>
                  <a:schemeClr val="tx1"/>
                </a:solidFill>
                <a:latin typeface="+mn-lt"/>
              </a:rPr>
              <a:t>を活用して、ビルド・テスト・リリースの自動化を実現しました</a:t>
            </a:r>
            <a:r>
              <a:rPr lang="en-US" altLang="ja-JP" dirty="0" smtClean="0">
                <a:solidFill>
                  <a:schemeClr val="tx1"/>
                </a:solidFill>
                <a:latin typeface="+mn-lt"/>
              </a:rPr>
              <a:t>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ja-JP" altLang="en-US" dirty="0" smtClean="0">
                <a:solidFill>
                  <a:schemeClr val="tx1"/>
                </a:solidFill>
                <a:latin typeface="+mn-lt"/>
              </a:rPr>
              <a:t>まず、私のノート </a:t>
            </a:r>
            <a:r>
              <a:rPr lang="en-US" altLang="ja-JP" dirty="0" smtClean="0">
                <a:solidFill>
                  <a:schemeClr val="tx1"/>
                </a:solidFill>
                <a:latin typeface="+mn-lt"/>
              </a:rPr>
              <a:t>PC</a:t>
            </a:r>
            <a:r>
              <a:rPr lang="en-US" altLang="ja-JP" baseline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ja-JP" altLang="en-US" baseline="0" dirty="0" smtClean="0">
                <a:solidFill>
                  <a:schemeClr val="tx1"/>
                </a:solidFill>
                <a:latin typeface="+mn-lt"/>
              </a:rPr>
              <a:t>で </a:t>
            </a:r>
            <a:r>
              <a:rPr lang="en-US" altLang="ja-JP" baseline="0" dirty="0" smtClean="0">
                <a:solidFill>
                  <a:schemeClr val="tx1"/>
                </a:solidFill>
                <a:latin typeface="+mn-lt"/>
              </a:rPr>
              <a:t>Jenkins </a:t>
            </a:r>
            <a:r>
              <a:rPr lang="ja-JP" altLang="en-US" baseline="0" dirty="0" smtClean="0">
                <a:solidFill>
                  <a:schemeClr val="tx1"/>
                </a:solidFill>
                <a:latin typeface="+mn-lt"/>
              </a:rPr>
              <a:t>を稼動させ</a:t>
            </a:r>
            <a:r>
              <a:rPr lang="en-US" altLang="ja-JP" baseline="0" dirty="0" smtClean="0">
                <a:solidFill>
                  <a:schemeClr val="tx1"/>
                </a:solidFill>
                <a:latin typeface="+mn-lt"/>
              </a:rPr>
              <a:t>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altLang="ja-JP" baseline="0" dirty="0" smtClean="0">
                <a:solidFill>
                  <a:schemeClr val="tx1"/>
                </a:solidFill>
                <a:latin typeface="+mn-lt"/>
              </a:rPr>
              <a:t>Stash</a:t>
            </a:r>
            <a:r>
              <a:rPr lang="ja-JP" altLang="en-US" baseline="0" dirty="0" smtClean="0">
                <a:solidFill>
                  <a:schemeClr val="tx1"/>
                </a:solidFill>
                <a:latin typeface="+mn-lt"/>
              </a:rPr>
              <a:t>（これは弊社内の </a:t>
            </a:r>
            <a:r>
              <a:rPr lang="en-US" altLang="ja-JP" baseline="0" dirty="0" smtClean="0">
                <a:solidFill>
                  <a:schemeClr val="tx1"/>
                </a:solidFill>
                <a:latin typeface="+mn-lt"/>
              </a:rPr>
              <a:t>GitHub </a:t>
            </a:r>
            <a:r>
              <a:rPr lang="ja-JP" altLang="en-US" baseline="0" dirty="0" smtClean="0">
                <a:solidFill>
                  <a:schemeClr val="tx1"/>
                </a:solidFill>
                <a:latin typeface="+mn-lt"/>
              </a:rPr>
              <a:t>のことです）に対して、１時間おきにプログラムの更新をチェックするようにしました</a:t>
            </a:r>
            <a:r>
              <a:rPr lang="en-US" altLang="ja-JP" baseline="0" dirty="0" smtClean="0">
                <a:solidFill>
                  <a:schemeClr val="tx1"/>
                </a:solidFill>
                <a:latin typeface="+mn-lt"/>
              </a:rPr>
              <a:t>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ja-JP" altLang="en-US" baseline="0" dirty="0" smtClean="0">
                <a:solidFill>
                  <a:schemeClr val="tx1"/>
                </a:solidFill>
                <a:latin typeface="+mn-lt"/>
              </a:rPr>
              <a:t>そして、</a:t>
            </a:r>
            <a:r>
              <a:rPr lang="ja-JP" altLang="en-US" sz="1200" b="0" dirty="0" smtClean="0">
                <a:latin typeface="+mn-lt"/>
              </a:rPr>
              <a:t>誰かがプログラムを修正したら、それを自動的に検知して、アプリのビルドと回帰テストを自動的に行います。</a:t>
            </a:r>
            <a:endParaRPr lang="en-US" altLang="ja-JP" sz="1200" b="0" dirty="0" smtClean="0"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ja-JP" altLang="en-US" sz="1200" b="0" dirty="0" smtClean="0">
                <a:solidFill>
                  <a:schemeClr val="tx1"/>
                </a:solidFill>
                <a:latin typeface="+mn-lt"/>
              </a:rPr>
              <a:t>　もしここで問題があれば、即時チームメンバー全員にメールで通知するようにしました</a:t>
            </a:r>
            <a:r>
              <a:rPr lang="en-US" altLang="ja-JP" sz="1200" b="0" dirty="0" smtClean="0">
                <a:solidFill>
                  <a:schemeClr val="tx1"/>
                </a:solidFill>
                <a:latin typeface="+mn-lt"/>
              </a:rPr>
              <a:t>…</a:t>
            </a:r>
            <a:endParaRPr lang="en-US" altLang="ja-JP" sz="1200" b="0" dirty="0" smtClean="0">
              <a:solidFill>
                <a:srgbClr val="000000"/>
              </a:solidFill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ja-JP" altLang="en-US" sz="1200" b="0" dirty="0" smtClean="0">
                <a:latin typeface="+mn-lt"/>
              </a:rPr>
              <a:t>そして、回帰テストに問題がなければ</a:t>
            </a:r>
            <a:r>
              <a:rPr lang="ja-JP" altLang="en-US" sz="1200" b="0" baseline="0" dirty="0" smtClean="0">
                <a:solidFill>
                  <a:schemeClr val="tx1"/>
                </a:solidFill>
                <a:latin typeface="+mn-lt"/>
              </a:rPr>
              <a:t>、</a:t>
            </a:r>
            <a:r>
              <a:rPr lang="ja-JP" altLang="en-US" sz="1200" b="0" dirty="0" smtClean="0">
                <a:latin typeface="+mn-lt"/>
              </a:rPr>
              <a:t>即</a:t>
            </a:r>
            <a:r>
              <a:rPr lang="ja-JP" altLang="en-US" sz="1200" b="0" dirty="0" smtClean="0">
                <a:solidFill>
                  <a:srgbClr val="000000"/>
                </a:solidFill>
                <a:latin typeface="+mn-lt"/>
              </a:rPr>
              <a:t>ステークホルダー全員の端末に最新のアプリを</a:t>
            </a:r>
            <a:r>
              <a:rPr lang="ja-JP" altLang="en-US" sz="1200" b="0" dirty="0" smtClean="0">
                <a:latin typeface="+mn-lt"/>
              </a:rPr>
              <a:t>自動インストール</a:t>
            </a:r>
            <a:r>
              <a:rPr lang="ja-JP" altLang="en-US" sz="1200" b="0" dirty="0" smtClean="0">
                <a:solidFill>
                  <a:srgbClr val="000000"/>
                </a:solidFill>
                <a:latin typeface="+mn-lt"/>
              </a:rPr>
              <a:t>できるようにしました</a:t>
            </a:r>
            <a:r>
              <a:rPr lang="en-US" altLang="ja-JP" baseline="0" dirty="0" smtClean="0">
                <a:solidFill>
                  <a:schemeClr val="tx1"/>
                </a:solidFill>
                <a:latin typeface="+mn-lt"/>
              </a:rPr>
              <a:t>…</a:t>
            </a:r>
            <a:endParaRPr lang="en-US" altLang="ja-JP" sz="1200" b="0" dirty="0" smtClean="0">
              <a:solidFill>
                <a:srgbClr val="000000"/>
              </a:solidFill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ja-JP" altLang="en-US" sz="1200" b="0" dirty="0" smtClean="0">
                <a:latin typeface="+mn-lt"/>
              </a:rPr>
              <a:t>そして、</a:t>
            </a:r>
            <a:r>
              <a:rPr lang="ja-JP" altLang="en-US" dirty="0" smtClean="0">
                <a:solidFill>
                  <a:schemeClr val="tx1"/>
                </a:solidFill>
                <a:latin typeface="+mn-lt"/>
              </a:rPr>
              <a:t>最新のアプリを、毎日の朝礼でステークホルダーにデモするようにしました。</a:t>
            </a:r>
            <a:endParaRPr lang="en-US" altLang="ja-JP" dirty="0" smtClean="0">
              <a:solidFill>
                <a:schemeClr val="tx1"/>
              </a:solidFill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ja-JP" altLang="en-US" dirty="0" smtClean="0">
                <a:solidFill>
                  <a:schemeClr val="tx1"/>
                </a:solidFill>
                <a:latin typeface="+mn-lt"/>
              </a:rPr>
              <a:t>　これは、まだ最新のアプリを試していない人へのフォローと、進捗報告とを兼ねていました。</a:t>
            </a:r>
            <a:endParaRPr lang="en-US" altLang="ja-JP" sz="1200" b="0" dirty="0" smtClean="0">
              <a:solidFill>
                <a:srgbClr val="000000"/>
              </a:solidFill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altLang="ja-JP" dirty="0" smtClean="0">
              <a:solidFill>
                <a:schemeClr val="tx1"/>
              </a:solidFill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ja-JP" altLang="en-US" dirty="0" smtClean="0">
                <a:solidFill>
                  <a:schemeClr val="tx1"/>
                </a:solidFill>
                <a:latin typeface="+mn-lt"/>
              </a:rPr>
              <a:t>こうした仕組みや考え方を、</a:t>
            </a:r>
            <a:r>
              <a:rPr lang="en-US" altLang="ja-JP" dirty="0" smtClean="0">
                <a:solidFill>
                  <a:schemeClr val="tx1"/>
                </a:solidFill>
                <a:latin typeface="+mn-lt"/>
              </a:rPr>
              <a:t>Continuous Integration</a:t>
            </a:r>
            <a:r>
              <a:rPr lang="ja-JP" altLang="en-US" dirty="0" smtClean="0">
                <a:solidFill>
                  <a:schemeClr val="tx1"/>
                </a:solidFill>
                <a:latin typeface="+mn-lt"/>
              </a:rPr>
              <a:t>／</a:t>
            </a:r>
            <a:r>
              <a:rPr lang="en-US" altLang="ja-JP" dirty="0" smtClean="0">
                <a:solidFill>
                  <a:schemeClr val="tx1"/>
                </a:solidFill>
                <a:latin typeface="+mn-lt"/>
              </a:rPr>
              <a:t>Continuous Delivery </a:t>
            </a:r>
            <a:r>
              <a:rPr lang="ja-JP" altLang="en-US" dirty="0" smtClean="0">
                <a:solidFill>
                  <a:schemeClr val="tx1"/>
                </a:solidFill>
                <a:latin typeface="+mn-lt"/>
              </a:rPr>
              <a:t>と言います。</a:t>
            </a:r>
            <a:endParaRPr lang="en-US" altLang="ja-JP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1334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例として、万が一コンパイルエラーがあるプログラムを </a:t>
            </a:r>
            <a:r>
              <a:rPr kumimoji="1" lang="en-US" altLang="ja-JP" dirty="0" smtClean="0"/>
              <a:t>Stash(GitHub) </a:t>
            </a:r>
            <a:r>
              <a:rPr kumimoji="1" lang="ja-JP" altLang="en-US" dirty="0" smtClean="0"/>
              <a:t>へ </a:t>
            </a:r>
            <a:r>
              <a:rPr kumimoji="1" lang="en-US" altLang="ja-JP" dirty="0" smtClean="0"/>
              <a:t>push</a:t>
            </a:r>
            <a:r>
              <a:rPr kumimoji="1" lang="en-US" altLang="ja-JP" baseline="0" dirty="0" smtClean="0"/>
              <a:t> </a:t>
            </a:r>
            <a:r>
              <a:rPr kumimoji="1" lang="ja-JP" altLang="en-US" baseline="0" dirty="0" smtClean="0"/>
              <a:t>しようものなら即、</a:t>
            </a:r>
            <a:r>
              <a:rPr kumimoji="1" lang="en-US" altLang="ja-JP" baseline="0" dirty="0" smtClean="0"/>
              <a:t>push </a:t>
            </a:r>
            <a:r>
              <a:rPr kumimoji="1" lang="ja-JP" altLang="en-US" baseline="0" dirty="0" smtClean="0"/>
              <a:t>した当人を名指しして、このようなメールを </a:t>
            </a:r>
            <a:r>
              <a:rPr kumimoji="1" lang="en-US" altLang="ja-JP" baseline="0" dirty="0" smtClean="0"/>
              <a:t>Jenkins </a:t>
            </a:r>
            <a:r>
              <a:rPr kumimoji="1" lang="ja-JP" altLang="en-US" baseline="0" dirty="0" smtClean="0"/>
              <a:t>から送りつけるようにしました。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8648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ctrTitle"/>
          </p:nvPr>
        </p:nvSpPr>
        <p:spPr>
          <a:xfrm>
            <a:off x="360000" y="540000"/>
            <a:ext cx="8424000" cy="2160000"/>
          </a:xfrm>
          <a:prstGeom prst="rect">
            <a:avLst/>
          </a:prstGeom>
          <a:noFill/>
        </p:spPr>
        <p:txBody>
          <a:bodyPr anchor="b" anchorCtr="0">
            <a:normAutofit/>
          </a:bodyPr>
          <a:lstStyle>
            <a:lvl1pPr algn="l">
              <a:defRPr sz="40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/>
          </p:nvPr>
        </p:nvSpPr>
        <p:spPr>
          <a:xfrm>
            <a:off x="360000" y="3204000"/>
            <a:ext cx="8424000" cy="216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 algn="l">
              <a:buNone/>
              <a:defRPr sz="1400" b="1" baseline="0">
                <a:solidFill>
                  <a:schemeClr val="tx1"/>
                </a:solidFill>
                <a:latin typeface="Arial Unicode MS" pitchFamily="50" charset="-128"/>
                <a:ea typeface="ＭＳ Ｐゴシック" pitchFamily="50" charset="-128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9" y="6336000"/>
            <a:ext cx="2664000" cy="3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7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360000" y="252000"/>
            <a:ext cx="8424000" cy="360000"/>
          </a:xfrm>
          <a:prstGeom prst="rect">
            <a:avLst/>
          </a:prstGeom>
          <a:noFill/>
        </p:spPr>
        <p:txBody>
          <a:bodyPr anchor="ctr" anchorCtr="1">
            <a:normAutofit/>
          </a:bodyPr>
          <a:lstStyle>
            <a:lvl1pPr algn="ctr">
              <a:defRPr sz="2800" b="1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 dirty="0" smtClean="0"/>
              <a:t>スライド見出し</a:t>
            </a:r>
            <a:endParaRPr kumimoji="1" lang="ja-JP" altLang="en-US" dirty="0"/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1" name="スライド番号プレースホルダ 2"/>
          <p:cNvSpPr txBox="1">
            <a:spLocks noGrp="1"/>
          </p:cNvSpPr>
          <p:nvPr userDrawn="1"/>
        </p:nvSpPr>
        <p:spPr bwMode="auto">
          <a:xfrm>
            <a:off x="8600504" y="6387135"/>
            <a:ext cx="25519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fld id="{A4208183-D1D2-4F7E-8D00-ABEF26284ACB}" type="slidenum">
              <a:rPr lang="en-US" altLang="ja-JP" sz="1000" b="1">
                <a:latin typeface="Arial" pitchFamily="34" charset="0"/>
                <a:cs typeface="Arial" pitchFamily="34" charset="0"/>
              </a:rPr>
              <a:pPr algn="r">
                <a:defRPr/>
              </a:pPr>
              <a:t>‹#›</a:t>
            </a:fld>
            <a:endParaRPr lang="en-US" altLang="ja-JP" sz="1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9" y="6336000"/>
            <a:ext cx="2664000" cy="3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05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9" y="6336000"/>
            <a:ext cx="2664000" cy="3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9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kuten.co.jp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de.google.com/p/mockito/" TargetMode="External"/><Relationship Id="rId4" Type="http://schemas.openxmlformats.org/officeDocument/2006/relationships/hyperlink" Target="http://robolectric.org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07504" y="1143328"/>
            <a:ext cx="8928992" cy="3416320"/>
          </a:xfrm>
          <a:prstGeom prst="rect">
            <a:avLst/>
          </a:prstGeom>
          <a:ln>
            <a:noFill/>
          </a:ln>
        </p:spPr>
        <p:txBody>
          <a:bodyPr wrap="square" anchor="t" anchorCtr="0">
            <a:noAutofit/>
          </a:bodyPr>
          <a:lstStyle/>
          <a:p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Technology-Driven </a:t>
            </a:r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Development:</a:t>
            </a:r>
            <a:endParaRPr lang="en-US" altLang="ja-JP" sz="4800" b="1" dirty="0" smtClean="0">
              <a:solidFill>
                <a:srgbClr val="C00000"/>
              </a:solidFill>
              <a:latin typeface="+mj-ea"/>
              <a:ea typeface="+mj-ea"/>
              <a:cs typeface="Arial" pitchFamily="34" charset="0"/>
            </a:endParaRPr>
          </a:p>
          <a:p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Using </a:t>
            </a:r>
            <a:r>
              <a:rPr lang="en-US" altLang="ja-JP" sz="4800" b="1" dirty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Automation </a:t>
            </a:r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and</a:t>
            </a:r>
          </a:p>
          <a:p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Development Techniques</a:t>
            </a:r>
          </a:p>
          <a:p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to </a:t>
            </a:r>
            <a:r>
              <a:rPr lang="en-US" altLang="ja-JP" sz="4800" b="1" dirty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Grow an Agile </a:t>
            </a:r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Culture</a:t>
            </a:r>
            <a:endParaRPr lang="en-US" altLang="ja-JP" sz="6000" b="1" dirty="0" smtClean="0">
              <a:solidFill>
                <a:srgbClr val="C00000"/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60427" y="4797152"/>
            <a:ext cx="8424798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ja-JP" sz="1400" b="1" dirty="0" smtClean="0">
                <a:latin typeface="Arial" pitchFamily="34" charset="0"/>
                <a:cs typeface="Arial" pitchFamily="34" charset="0"/>
              </a:rPr>
              <a:t>Jul/29/2014</a:t>
            </a:r>
          </a:p>
          <a:p>
            <a:pPr>
              <a:lnSpc>
                <a:spcPts val="1800"/>
              </a:lnSpc>
            </a:pPr>
            <a:r>
              <a:rPr lang="en-US" altLang="ja-JP" sz="1400" b="1" dirty="0" smtClean="0">
                <a:latin typeface="Arial" pitchFamily="34" charset="0"/>
                <a:cs typeface="Arial" pitchFamily="34" charset="0"/>
              </a:rPr>
              <a:t>Hiroyuki Ito</a:t>
            </a:r>
          </a:p>
          <a:p>
            <a:pPr>
              <a:lnSpc>
                <a:spcPts val="1800"/>
              </a:lnSpc>
            </a:pPr>
            <a:r>
              <a:rPr lang="en-US" altLang="ja-JP" sz="1400" b="1" dirty="0" smtClean="0">
                <a:latin typeface="Arial" pitchFamily="34" charset="0"/>
                <a:cs typeface="Arial" pitchFamily="34" charset="0"/>
              </a:rPr>
              <a:t>Development Process Optimization Department</a:t>
            </a:r>
            <a:r>
              <a:rPr lang="en-US" altLang="ja-JP" sz="14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ja-JP" sz="1400" b="1" dirty="0" smtClean="0">
                <a:latin typeface="Arial" pitchFamily="34" charset="0"/>
                <a:cs typeface="Arial" pitchFamily="34" charset="0"/>
              </a:rPr>
              <a:t>Rakuten, </a:t>
            </a:r>
            <a:r>
              <a:rPr lang="en-US" altLang="ja-JP" sz="1400" b="1" dirty="0">
                <a:latin typeface="Arial" pitchFamily="34" charset="0"/>
                <a:cs typeface="Arial" pitchFamily="34" charset="0"/>
              </a:rPr>
              <a:t>Inc.</a:t>
            </a:r>
          </a:p>
          <a:p>
            <a:pPr>
              <a:lnSpc>
                <a:spcPts val="1800"/>
              </a:lnSpc>
            </a:pPr>
            <a:r>
              <a:rPr lang="en-US" altLang="ja-JP" sz="1400" b="1" dirty="0" smtClean="0">
                <a:latin typeface="Arial" pitchFamily="34" charset="0"/>
                <a:cs typeface="Arial" pitchFamily="34" charset="0"/>
                <a:hlinkClick r:id="rId3"/>
              </a:rPr>
              <a:t>http://www.rakuten.co.jp/</a:t>
            </a:r>
            <a:endParaRPr lang="en-US" altLang="ja-JP" sz="1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67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79512" y="1192412"/>
            <a:ext cx="8784976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kumimoji="0" lang="en-US" altLang="ja-JP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3) </a:t>
            </a:r>
            <a:r>
              <a:rPr kumimoji="0" lang="ja-JP" altLang="en-US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テストもリリースも全て</a:t>
            </a:r>
            <a:r>
              <a:rPr kumimoji="0" lang="ja-JP" altLang="en-US" sz="4400" b="0" kern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手作業</a:t>
            </a:r>
            <a:endParaRPr kumimoji="0" lang="en-US" altLang="ja-JP" sz="4400" b="0" kern="0" dirty="0" smtClean="0">
              <a:solidFill>
                <a:srgbClr val="BF0000"/>
              </a:solidFill>
              <a:latin typeface="+mn-ea"/>
              <a:ea typeface="+mn-ea"/>
              <a:cs typeface="ＭＳ 明朝"/>
            </a:endParaRPr>
          </a:p>
          <a:p>
            <a:pPr indent="622300" algn="l">
              <a:spcBef>
                <a:spcPts val="0"/>
              </a:spcBef>
            </a:pPr>
            <a:r>
              <a:rPr kumimoji="0" lang="en-US" altLang="ja-JP" sz="4400" b="0" kern="0" dirty="0" smtClean="0">
                <a:solidFill>
                  <a:schemeClr val="tx1"/>
                </a:solidFill>
                <a:latin typeface="+mn-ea"/>
                <a:ea typeface="+mn-ea"/>
                <a:cs typeface="ＭＳ 明朝"/>
              </a:rPr>
              <a:t>※</a:t>
            </a:r>
            <a:r>
              <a:rPr kumimoji="0" lang="ja-JP" altLang="en-US" sz="4400" b="0" kern="0" dirty="0" smtClean="0">
                <a:solidFill>
                  <a:schemeClr val="tx1"/>
                </a:solidFill>
                <a:latin typeface="+mn-ea"/>
                <a:ea typeface="+mn-ea"/>
                <a:cs typeface="ＭＳ 明朝"/>
              </a:rPr>
              <a:t>徹夜なんてザラ</a:t>
            </a:r>
            <a:endParaRPr kumimoji="0" lang="en-US" altLang="ja-JP" sz="4400" b="0" kern="0" dirty="0" smtClean="0">
              <a:solidFill>
                <a:schemeClr val="tx1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81082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79512" y="1192412"/>
            <a:ext cx="8784976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kumimoji="0" lang="en-US" altLang="ja-JP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4) </a:t>
            </a:r>
            <a:r>
              <a:rPr kumimoji="0" lang="ja-JP" altLang="en-US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メンバーが非常に</a:t>
            </a:r>
            <a:r>
              <a:rPr kumimoji="0" lang="ja-JP" altLang="en-US" sz="4400" b="0" kern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若い</a:t>
            </a:r>
            <a:endParaRPr kumimoji="0" lang="en-US" altLang="ja-JP" sz="4400" b="0" kern="0" dirty="0" smtClean="0">
              <a:solidFill>
                <a:srgbClr val="BF0000"/>
              </a:solidFill>
              <a:latin typeface="+mn-ea"/>
              <a:ea typeface="+mn-ea"/>
              <a:cs typeface="ＭＳ 明朝"/>
            </a:endParaRPr>
          </a:p>
          <a:p>
            <a:pPr indent="622300" algn="l">
              <a:spcBef>
                <a:spcPts val="0"/>
              </a:spcBef>
            </a:pPr>
            <a:r>
              <a:rPr kumimoji="0" lang="en-US" altLang="ja-JP" sz="4400" b="0" kern="0" dirty="0" smtClean="0">
                <a:solidFill>
                  <a:srgbClr val="000000"/>
                </a:solidFill>
                <a:latin typeface="+mn-ea"/>
                <a:cs typeface="ＭＳ 明朝"/>
              </a:rPr>
              <a:t>※</a:t>
            </a:r>
            <a:r>
              <a:rPr kumimoji="0" lang="ja-JP" altLang="en-US" sz="4400" b="0" kern="0" dirty="0" smtClean="0">
                <a:solidFill>
                  <a:srgbClr val="000000"/>
                </a:solidFill>
                <a:latin typeface="+mn-ea"/>
                <a:cs typeface="ＭＳ 明朝"/>
              </a:rPr>
              <a:t>平均キャリアは３年前後</a:t>
            </a:r>
            <a:endParaRPr kumimoji="0" lang="ja-JP" altLang="en-US" sz="4400" b="0" kern="0" dirty="0">
              <a:solidFill>
                <a:srgbClr val="000000"/>
              </a:solidFill>
              <a:latin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230576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07504" y="1192412"/>
            <a:ext cx="8928992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8800" b="0" dirty="0" smtClean="0">
                <a:solidFill>
                  <a:schemeClr val="tx1"/>
                </a:solidFill>
                <a:latin typeface="+mn-ea"/>
                <a:ea typeface="+mn-ea"/>
                <a:cs typeface="ＭＳ 明朝"/>
              </a:rPr>
              <a:t>皆さんなら</a:t>
            </a:r>
            <a:endParaRPr lang="en-US" altLang="ja-JP" sz="8800" b="0" dirty="0" smtClean="0">
              <a:solidFill>
                <a:schemeClr val="tx1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8800" b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どう</a:t>
            </a:r>
            <a:r>
              <a:rPr lang="ja-JP" altLang="en-US" sz="8800" b="0" dirty="0" smtClean="0">
                <a:solidFill>
                  <a:schemeClr val="tx1"/>
                </a:solidFill>
                <a:latin typeface="+mn-ea"/>
                <a:ea typeface="+mn-ea"/>
                <a:cs typeface="ＭＳ 明朝"/>
              </a:rPr>
              <a:t>思いますか？</a:t>
            </a:r>
            <a:endParaRPr lang="en-US" altLang="ja-JP" sz="8800" b="0" dirty="0" smtClean="0">
              <a:solidFill>
                <a:schemeClr val="tx1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366313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07504" y="1192412"/>
            <a:ext cx="8928992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私は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9600" b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わくわく</a:t>
            </a:r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しました。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258599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07504" y="1192412"/>
            <a:ext cx="8928992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どこに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手を加えても</a:t>
            </a:r>
          </a:p>
          <a:p>
            <a:r>
              <a:rPr lang="ja-JP" altLang="en-US" sz="9600" b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成果</a:t>
            </a:r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が出るから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59166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図形グループ 18"/>
          <p:cNvGrpSpPr/>
          <p:nvPr/>
        </p:nvGrpSpPr>
        <p:grpSpPr>
          <a:xfrm>
            <a:off x="755576" y="1761825"/>
            <a:ext cx="1739668" cy="1750174"/>
            <a:chOff x="755576" y="1484784"/>
            <a:chExt cx="1739668" cy="1750174"/>
          </a:xfrm>
        </p:grpSpPr>
        <p:sp>
          <p:nvSpPr>
            <p:cNvPr id="3" name="タイトル 2"/>
            <p:cNvSpPr txBox="1">
              <a:spLocks/>
            </p:cNvSpPr>
            <p:nvPr/>
          </p:nvSpPr>
          <p:spPr>
            <a:xfrm>
              <a:off x="755576" y="1484784"/>
              <a:ext cx="1739668" cy="5040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 anchorCtr="0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kumimoji="1" sz="2800" b="1" kern="1200" baseline="0">
                  <a:solidFill>
                    <a:srgbClr val="C00000"/>
                  </a:solidFill>
                  <a:latin typeface="Arial" pitchFamily="34" charset="0"/>
                  <a:ea typeface="ＭＳ Ｐゴシック" pitchFamily="50" charset="-128"/>
                  <a:cs typeface="+mj-cs"/>
                </a:defRPr>
              </a:lvl1pPr>
            </a:lstStyle>
            <a:p>
              <a:r>
                <a:rPr lang="en-US" altLang="ja-JP" sz="2000" dirty="0" smtClean="0">
                  <a:solidFill>
                    <a:schemeClr val="tx1"/>
                  </a:solidFill>
                  <a:latin typeface="SimHei" pitchFamily="49" charset="-122"/>
                  <a:ea typeface="SimHei" pitchFamily="49" charset="-122"/>
                </a:rPr>
                <a:t>WALL CI/CD</a:t>
              </a:r>
            </a:p>
          </p:txBody>
        </p:sp>
        <p:pic>
          <p:nvPicPr>
            <p:cNvPr id="2" name="Picture 2" descr="C:\Users\hiroyuki.a.ito\Pictures\00_Card\jenkins\jenkin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58571" y="1945825"/>
              <a:ext cx="1289133" cy="1289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図形グループ 17"/>
          <p:cNvGrpSpPr/>
          <p:nvPr/>
        </p:nvGrpSpPr>
        <p:grpSpPr>
          <a:xfrm>
            <a:off x="3691326" y="1772816"/>
            <a:ext cx="1739668" cy="1566394"/>
            <a:chOff x="3691326" y="1460837"/>
            <a:chExt cx="1739668" cy="1566394"/>
          </a:xfrm>
        </p:grpSpPr>
        <p:sp>
          <p:nvSpPr>
            <p:cNvPr id="5" name="タイトル 2"/>
            <p:cNvSpPr txBox="1">
              <a:spLocks/>
            </p:cNvSpPr>
            <p:nvPr/>
          </p:nvSpPr>
          <p:spPr>
            <a:xfrm>
              <a:off x="3691326" y="1460837"/>
              <a:ext cx="1739668" cy="5040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 anchorCtr="0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kumimoji="1" sz="2800" b="1" kern="1200" baseline="0">
                  <a:solidFill>
                    <a:srgbClr val="C00000"/>
                  </a:solidFill>
                  <a:latin typeface="Arial" pitchFamily="34" charset="0"/>
                  <a:ea typeface="ＭＳ Ｐゴシック" pitchFamily="50" charset="-128"/>
                  <a:cs typeface="+mj-cs"/>
                </a:defRPr>
              </a:lvl1pPr>
            </a:lstStyle>
            <a:p>
              <a:r>
                <a:rPr lang="en-US" altLang="ja-JP" sz="2000" dirty="0" smtClean="0">
                  <a:solidFill>
                    <a:schemeClr val="tx1"/>
                  </a:solidFill>
                  <a:latin typeface="SimHei" pitchFamily="49" charset="-122"/>
                  <a:ea typeface="SimHei" pitchFamily="49" charset="-122"/>
                </a:rPr>
                <a:t>WALL TDD</a:t>
              </a:r>
            </a:p>
          </p:txBody>
        </p:sp>
        <p:pic>
          <p:nvPicPr>
            <p:cNvPr id="8" name="Picture 2" descr="C:\Users\hiroyuki.a.ito\Pictures\TDD\doroid_head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2204864"/>
              <a:ext cx="1562497" cy="822367"/>
            </a:xfrm>
            <a:prstGeom prst="rect">
              <a:avLst/>
            </a:prstGeom>
            <a:noFill/>
            <a:extLst/>
          </p:spPr>
        </p:pic>
      </p:grpSp>
      <p:grpSp>
        <p:nvGrpSpPr>
          <p:cNvPr id="13" name="図形グループ 12"/>
          <p:cNvGrpSpPr/>
          <p:nvPr/>
        </p:nvGrpSpPr>
        <p:grpSpPr>
          <a:xfrm>
            <a:off x="6804248" y="1772816"/>
            <a:ext cx="1852527" cy="1283892"/>
            <a:chOff x="6804248" y="1484784"/>
            <a:chExt cx="1852527" cy="1283892"/>
          </a:xfrm>
        </p:grpSpPr>
        <p:sp>
          <p:nvSpPr>
            <p:cNvPr id="6" name="タイトル 2"/>
            <p:cNvSpPr txBox="1">
              <a:spLocks/>
            </p:cNvSpPr>
            <p:nvPr/>
          </p:nvSpPr>
          <p:spPr>
            <a:xfrm>
              <a:off x="6828511" y="1484784"/>
              <a:ext cx="1739668" cy="5040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 anchorCtr="0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kumimoji="1" sz="2800" b="1" kern="1200" baseline="0">
                  <a:solidFill>
                    <a:srgbClr val="C00000"/>
                  </a:solidFill>
                  <a:latin typeface="Arial" pitchFamily="34" charset="0"/>
                  <a:ea typeface="ＭＳ Ｐゴシック" pitchFamily="50" charset="-128"/>
                  <a:cs typeface="+mj-cs"/>
                </a:defRPr>
              </a:lvl1pPr>
            </a:lstStyle>
            <a:p>
              <a:r>
                <a:rPr lang="en-US" altLang="ja-JP" sz="2000" dirty="0" smtClean="0">
                  <a:solidFill>
                    <a:schemeClr val="tx1"/>
                  </a:solidFill>
                  <a:latin typeface="SimHei" pitchFamily="49" charset="-122"/>
                  <a:ea typeface="SimHei" pitchFamily="49" charset="-122"/>
                </a:rPr>
                <a:t>WALL ATDD</a:t>
              </a:r>
            </a:p>
          </p:txBody>
        </p:sp>
        <p:pic>
          <p:nvPicPr>
            <p:cNvPr id="9" name="Picture 4" descr="C:\Users\hiroyuki.a.ito\Pictures\TDD\cucumber_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2204864"/>
              <a:ext cx="1852527" cy="563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</p:pic>
      </p:grp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ja-JP" altLang="en-US" dirty="0" smtClean="0">
                <a:latin typeface="+mj-ea"/>
                <a:ea typeface="+mj-ea"/>
                <a:cs typeface="ＭＳ 明朝"/>
              </a:rPr>
              <a:t>超えるべき３つの壁</a:t>
            </a:r>
            <a:endParaRPr kumimoji="1" lang="ja-JP" altLang="en-US" dirty="0">
              <a:latin typeface="+mj-ea"/>
              <a:ea typeface="+mj-ea"/>
              <a:cs typeface="ＭＳ 明朝"/>
            </a:endParaRPr>
          </a:p>
        </p:txBody>
      </p:sp>
      <p:sp>
        <p:nvSpPr>
          <p:cNvPr id="7" name="右矢印 6"/>
          <p:cNvSpPr/>
          <p:nvPr/>
        </p:nvSpPr>
        <p:spPr>
          <a:xfrm>
            <a:off x="1115616" y="3861048"/>
            <a:ext cx="7200800" cy="864096"/>
          </a:xfrm>
          <a:prstGeom prst="rightArrow">
            <a:avLst/>
          </a:prstGeom>
          <a:solidFill>
            <a:srgbClr val="0000FF"/>
          </a:solidFill>
          <a:ln w="38100">
            <a:solidFill>
              <a:srgbClr val="0000FF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14" name="四角形吹き出し 13"/>
          <p:cNvSpPr/>
          <p:nvPr/>
        </p:nvSpPr>
        <p:spPr>
          <a:xfrm>
            <a:off x="3203848" y="5100748"/>
            <a:ext cx="3960440" cy="823752"/>
          </a:xfrm>
          <a:prstGeom prst="wedgeRectCallout">
            <a:avLst>
              <a:gd name="adj1" fmla="val -61011"/>
              <a:gd name="adj2" fmla="val -117388"/>
            </a:avLst>
          </a:prstGeom>
          <a:solidFill>
            <a:srgbClr val="FFFF00"/>
          </a:solidFill>
          <a:ln w="38100">
            <a:solidFill>
              <a:srgbClr val="0000FF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FF0000"/>
                </a:solidFill>
                <a:latin typeface="+mn-ea"/>
                <a:cs typeface="ＭＳ 明朝"/>
              </a:rPr>
              <a:t>こう攻めることにしました</a:t>
            </a:r>
            <a:endParaRPr kumimoji="1" lang="ja-JP" altLang="en-US" sz="2400" dirty="0">
              <a:solidFill>
                <a:srgbClr val="FF0000"/>
              </a:solidFill>
              <a:latin typeface="+mn-ea"/>
              <a:cs typeface="ＭＳ 明朝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6012160" y="1448780"/>
            <a:ext cx="504056" cy="2376264"/>
          </a:xfrm>
          <a:prstGeom prst="rect">
            <a:avLst/>
          </a:prstGeom>
          <a:gradFill flip="none" rotWithShape="1">
            <a:gsLst>
              <a:gs pos="53800">
                <a:srgbClr val="A30000"/>
              </a:gs>
              <a:gs pos="0">
                <a:srgbClr val="820000"/>
              </a:gs>
              <a:gs pos="100000">
                <a:srgbClr val="BF0000"/>
              </a:gs>
            </a:gsLst>
            <a:lin ang="10800000" scaled="1"/>
            <a:tileRect/>
          </a:gradFill>
          <a:ln>
            <a:noFill/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2843808" y="1448780"/>
            <a:ext cx="504056" cy="2376264"/>
          </a:xfrm>
          <a:prstGeom prst="rect">
            <a:avLst/>
          </a:prstGeom>
          <a:gradFill flip="none" rotWithShape="1">
            <a:gsLst>
              <a:gs pos="53800">
                <a:srgbClr val="A30000"/>
              </a:gs>
              <a:gs pos="0">
                <a:srgbClr val="820000"/>
              </a:gs>
              <a:gs pos="100000">
                <a:srgbClr val="BF0000"/>
              </a:gs>
            </a:gsLst>
            <a:lin ang="10800000" scaled="1"/>
            <a:tileRect/>
          </a:gradFill>
          <a:ln>
            <a:noFill/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四角形吹き出し 20"/>
          <p:cNvSpPr/>
          <p:nvPr/>
        </p:nvSpPr>
        <p:spPr>
          <a:xfrm>
            <a:off x="3491880" y="836712"/>
            <a:ext cx="1728192" cy="823752"/>
          </a:xfrm>
          <a:prstGeom prst="wedgeRectCallout">
            <a:avLst>
              <a:gd name="adj1" fmla="val -107553"/>
              <a:gd name="adj2" fmla="val -2615"/>
            </a:avLst>
          </a:prstGeom>
          <a:solidFill>
            <a:srgbClr val="FFFF00"/>
          </a:solidFill>
          <a:ln w="38100">
            <a:solidFill>
              <a:srgbClr val="0000FF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FF0000"/>
                </a:solidFill>
                <a:latin typeface="+mn-ea"/>
                <a:cs typeface="ＭＳ 明朝"/>
              </a:rPr>
              <a:t>ここから</a:t>
            </a:r>
            <a:endParaRPr kumimoji="1" lang="ja-JP" altLang="en-US" sz="2400" dirty="0">
              <a:solidFill>
                <a:srgbClr val="FF0000"/>
              </a:solidFill>
              <a:latin typeface="+mn-ea"/>
              <a:cs typeface="ＭＳ 明朝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179512" y="980728"/>
            <a:ext cx="2880320" cy="2880320"/>
          </a:xfrm>
          <a:prstGeom prst="ellipse">
            <a:avLst/>
          </a:prstGeom>
          <a:ln w="63500">
            <a:solidFill>
              <a:srgbClr val="0000FF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2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ja-JP" altLang="en-US" dirty="0">
                <a:latin typeface="+mj-lt"/>
                <a:ea typeface="+mj-ea"/>
              </a:rPr>
              <a:t>チーム</a:t>
            </a:r>
            <a:r>
              <a:rPr lang="ja-JP" altLang="en-US" dirty="0" smtClean="0">
                <a:latin typeface="+mj-lt"/>
                <a:ea typeface="+mj-ea"/>
              </a:rPr>
              <a:t>構成</a:t>
            </a:r>
            <a:endParaRPr kumimoji="1" lang="ja-JP" altLang="en-US" dirty="0">
              <a:latin typeface="+mj-lt"/>
              <a:ea typeface="+mj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960888" y="1788690"/>
            <a:ext cx="1521476" cy="2110953"/>
            <a:chOff x="554360" y="1788690"/>
            <a:chExt cx="1800000" cy="2497389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967896" y="1788690"/>
              <a:ext cx="954218" cy="1595214"/>
              <a:chOff x="6300082" y="2780722"/>
              <a:chExt cx="719666" cy="1157111"/>
            </a:xfrm>
            <a:solidFill>
              <a:srgbClr val="00B050"/>
            </a:solidFill>
          </p:grpSpPr>
          <p:sp>
            <p:nvSpPr>
              <p:cNvPr id="8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554360" y="3566079"/>
              <a:ext cx="180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ja-JP" altLang="en-US" sz="2400" dirty="0" smtClean="0"/>
                <a:t>ビジネス</a:t>
              </a:r>
              <a:endParaRPr kumimoji="1" lang="en-US" altLang="ja-JP" sz="2400" dirty="0" smtClean="0"/>
            </a:p>
            <a:p>
              <a:pPr algn="ctr"/>
              <a:r>
                <a:rPr lang="ja-JP" altLang="en-US" sz="2400" dirty="0" smtClean="0"/>
                <a:t>アナリスト</a:t>
              </a:r>
              <a:endParaRPr kumimoji="1" lang="en-US" altLang="ja-JP" sz="2400" dirty="0" smtClean="0"/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6676290" y="4434341"/>
            <a:ext cx="2434361" cy="1989174"/>
            <a:chOff x="5796136" y="4023310"/>
            <a:chExt cx="2434361" cy="1989174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5796136" y="4023310"/>
              <a:ext cx="2434361" cy="1989174"/>
              <a:chOff x="6476709" y="4237322"/>
              <a:chExt cx="2880000" cy="2353316"/>
            </a:xfrm>
          </p:grpSpPr>
          <p:grpSp>
            <p:nvGrpSpPr>
              <p:cNvPr id="33" name="グループ化 32"/>
              <p:cNvGrpSpPr/>
              <p:nvPr/>
            </p:nvGrpSpPr>
            <p:grpSpPr>
              <a:xfrm>
                <a:off x="7448951" y="4237322"/>
                <a:ext cx="954220" cy="1595218"/>
                <a:chOff x="6300081" y="2780721"/>
                <a:chExt cx="719667" cy="1157112"/>
              </a:xfrm>
              <a:solidFill>
                <a:schemeClr val="accent1"/>
              </a:solidFill>
            </p:grpSpPr>
            <p:sp>
              <p:nvSpPr>
                <p:cNvPr id="34" name="Isosceles Triangle 15"/>
                <p:cNvSpPr/>
                <p:nvPr/>
              </p:nvSpPr>
              <p:spPr bwMode="auto">
                <a:xfrm>
                  <a:off x="6314193" y="3091167"/>
                  <a:ext cx="705555" cy="846666"/>
                </a:xfrm>
                <a:prstGeom prst="triangle">
                  <a:avLst/>
                </a:prstGeom>
                <a:grp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3810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5" name="Oval 14"/>
                <p:cNvSpPr/>
                <p:nvPr/>
              </p:nvSpPr>
              <p:spPr bwMode="auto">
                <a:xfrm>
                  <a:off x="6300081" y="2780721"/>
                  <a:ext cx="705555" cy="691445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3810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9" name="テキスト ボックス 38"/>
              <p:cNvSpPr txBox="1"/>
              <p:nvPr/>
            </p:nvSpPr>
            <p:spPr>
              <a:xfrm>
                <a:off x="6476709" y="5870638"/>
                <a:ext cx="2880000" cy="7200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ja-JP" altLang="en-US" sz="2400" dirty="0" smtClean="0"/>
                  <a:t>アジャイル</a:t>
                </a:r>
                <a:r>
                  <a:rPr kumimoji="1" lang="ja-JP" altLang="en-US" sz="2400" dirty="0" smtClean="0"/>
                  <a:t>コーチ</a:t>
                </a:r>
                <a:r>
                  <a:rPr kumimoji="1" lang="en-US" altLang="ja-JP" sz="2400" dirty="0" smtClean="0"/>
                  <a:t/>
                </a:r>
                <a:br>
                  <a:rPr kumimoji="1" lang="en-US" altLang="ja-JP" sz="2400" dirty="0" smtClean="0"/>
                </a:br>
                <a:r>
                  <a:rPr kumimoji="1" lang="ja-JP" altLang="en-US" sz="2400" dirty="0" smtClean="0"/>
                  <a:t>（私）</a:t>
                </a:r>
                <a:endParaRPr kumimoji="1" lang="ja-JP" altLang="en-US" sz="2400" dirty="0"/>
              </a:p>
            </p:txBody>
          </p:sp>
        </p:grpSp>
        <p:sp>
          <p:nvSpPr>
            <p:cNvPr id="45" name="左矢印 44"/>
            <p:cNvSpPr/>
            <p:nvPr/>
          </p:nvSpPr>
          <p:spPr bwMode="auto">
            <a:xfrm rot="1800000">
              <a:off x="5883195" y="4606947"/>
              <a:ext cx="648072" cy="702166"/>
            </a:xfrm>
            <a:prstGeom prst="leftArrow">
              <a:avLst/>
            </a:prstGeom>
            <a:gradFill flip="none" rotWithShape="1">
              <a:gsLst>
                <a:gs pos="53800">
                  <a:srgbClr val="A30000"/>
                </a:gs>
                <a:gs pos="0">
                  <a:srgbClr val="820000"/>
                </a:gs>
                <a:gs pos="100000">
                  <a:srgbClr val="BF0000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38100" dir="8100000" algn="tr" rotWithShape="0">
                <a:prstClr val="black">
                  <a:alpha val="30000"/>
                </a:prstClr>
              </a:outerShdw>
            </a:effectLst>
            <a:extLst/>
          </p:spPr>
          <p:txBody>
            <a:bodyPr wrap="none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267745" y="3595346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ja-JP" altLang="en-US" sz="2400" dirty="0" smtClean="0"/>
                <a:t>デザイナー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4314307" y="1788691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ja-JP" altLang="en-US" sz="2400" dirty="0" smtClean="0"/>
                <a:t>開発者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7" name="円/楕円 6"/>
          <p:cNvSpPr/>
          <p:nvPr/>
        </p:nvSpPr>
        <p:spPr bwMode="auto">
          <a:xfrm>
            <a:off x="0" y="1196751"/>
            <a:ext cx="7984222" cy="4608513"/>
          </a:xfrm>
          <a:prstGeom prst="ellipse">
            <a:avLst/>
          </a:prstGeom>
          <a:noFill/>
          <a:ln w="38100" cmpd="sng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695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ja-JP" altLang="en-US" dirty="0" smtClean="0">
                <a:latin typeface="+mj-lt"/>
                <a:ea typeface="+mj-ea"/>
              </a:rPr>
              <a:t>（概要）　プロダクト開発の流れ</a:t>
            </a:r>
            <a:endParaRPr kumimoji="1" lang="ja-JP" altLang="en-US" dirty="0">
              <a:latin typeface="+mj-lt"/>
              <a:ea typeface="+mj-ea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251738" y="2013251"/>
            <a:ext cx="806567" cy="1348377"/>
            <a:chOff x="6300082" y="2780722"/>
            <a:chExt cx="719666" cy="1157111"/>
          </a:xfrm>
          <a:solidFill>
            <a:srgbClr val="00B050"/>
          </a:solidFill>
        </p:grpSpPr>
        <p:sp>
          <p:nvSpPr>
            <p:cNvPr id="8" name="Isosceles Triangle 15"/>
            <p:cNvSpPr/>
            <p:nvPr/>
          </p:nvSpPr>
          <p:spPr bwMode="auto">
            <a:xfrm>
              <a:off x="6314193" y="3091167"/>
              <a:ext cx="705555" cy="846666"/>
            </a:xfrm>
            <a:prstGeom prst="triangle">
              <a:avLst/>
            </a:prstGeom>
            <a:grp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Oval 14"/>
            <p:cNvSpPr/>
            <p:nvPr/>
          </p:nvSpPr>
          <p:spPr bwMode="auto">
            <a:xfrm>
              <a:off x="6300082" y="2780722"/>
              <a:ext cx="705555" cy="691445"/>
            </a:xfrm>
            <a:prstGeom prst="ellipse">
              <a:avLst/>
            </a:prstGeom>
            <a:grp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1604955" y="2013251"/>
            <a:ext cx="806565" cy="1348377"/>
            <a:chOff x="6300082" y="2780722"/>
            <a:chExt cx="719666" cy="1157111"/>
          </a:xfrm>
          <a:solidFill>
            <a:srgbClr val="FFC000"/>
          </a:solidFill>
        </p:grpSpPr>
        <p:sp>
          <p:nvSpPr>
            <p:cNvPr id="16" name="Isosceles Triangle 15"/>
            <p:cNvSpPr/>
            <p:nvPr/>
          </p:nvSpPr>
          <p:spPr bwMode="auto">
            <a:xfrm>
              <a:off x="6314193" y="3091167"/>
              <a:ext cx="705555" cy="846666"/>
            </a:xfrm>
            <a:prstGeom prst="triangle">
              <a:avLst/>
            </a:prstGeom>
            <a:grp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Oval 14"/>
            <p:cNvSpPr/>
            <p:nvPr/>
          </p:nvSpPr>
          <p:spPr bwMode="auto">
            <a:xfrm>
              <a:off x="6300082" y="2780722"/>
              <a:ext cx="705555" cy="691445"/>
            </a:xfrm>
            <a:prstGeom prst="ellipse">
              <a:avLst/>
            </a:prstGeom>
            <a:grp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4168717" y="2013250"/>
            <a:ext cx="806566" cy="1348378"/>
            <a:chOff x="6300082" y="2780722"/>
            <a:chExt cx="719666" cy="1157111"/>
          </a:xfrm>
        </p:grpSpPr>
        <p:sp>
          <p:nvSpPr>
            <p:cNvPr id="25" name="Isosceles Triangle 15"/>
            <p:cNvSpPr/>
            <p:nvPr/>
          </p:nvSpPr>
          <p:spPr bwMode="auto">
            <a:xfrm>
              <a:off x="6314193" y="3091167"/>
              <a:ext cx="705555" cy="846666"/>
            </a:xfrm>
            <a:prstGeom prst="triangle">
              <a:avLst/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Oval 14"/>
            <p:cNvSpPr/>
            <p:nvPr/>
          </p:nvSpPr>
          <p:spPr bwMode="auto">
            <a:xfrm>
              <a:off x="6300082" y="2780722"/>
              <a:ext cx="705555" cy="691445"/>
            </a:xfrm>
            <a:prstGeom prst="ellipse">
              <a:avLst/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2" name="Text Box 17"/>
          <p:cNvSpPr txBox="1">
            <a:spLocks noChangeArrowheads="1"/>
          </p:cNvSpPr>
          <p:nvPr/>
        </p:nvSpPr>
        <p:spPr bwMode="auto">
          <a:xfrm>
            <a:off x="251520" y="3501168"/>
            <a:ext cx="2160000" cy="1440000"/>
          </a:xfrm>
          <a:prstGeom prst="rect">
            <a:avLst/>
          </a:prstGeom>
          <a:solidFill>
            <a:srgbClr val="F0D296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/>
            <a:r>
              <a:rPr lang="ja-JP" altLang="en-US" sz="2800" dirty="0"/>
              <a:t>要件</a:t>
            </a:r>
            <a:r>
              <a:rPr lang="ja-JP" altLang="en-US" sz="2800" dirty="0" smtClean="0"/>
              <a:t>定義</a:t>
            </a:r>
            <a:endParaRPr lang="en-US" altLang="ja-JP" sz="2800" dirty="0" smtClean="0"/>
          </a:p>
        </p:txBody>
      </p:sp>
      <p:sp>
        <p:nvSpPr>
          <p:cNvPr id="44" name="Text Box 17"/>
          <p:cNvSpPr txBox="1">
            <a:spLocks noChangeArrowheads="1"/>
          </p:cNvSpPr>
          <p:nvPr/>
        </p:nvSpPr>
        <p:spPr bwMode="auto">
          <a:xfrm>
            <a:off x="3492000" y="3501168"/>
            <a:ext cx="2160000" cy="1440000"/>
          </a:xfrm>
          <a:prstGeom prst="rect">
            <a:avLst/>
          </a:prstGeom>
          <a:solidFill>
            <a:srgbClr val="F0D296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/>
            <a:r>
              <a:rPr lang="ja-JP" altLang="en-US" sz="2800" dirty="0" smtClean="0">
                <a:latin typeface="+mn-lt"/>
              </a:rPr>
              <a:t>開発</a:t>
            </a:r>
            <a:endParaRPr lang="en-US" altLang="ja-JP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latin typeface="+mn-lt"/>
              </a:rPr>
              <a:t>プログラミング</a:t>
            </a:r>
            <a:endParaRPr lang="en-US" altLang="ja-JP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+mn-lt"/>
              </a:rPr>
              <a:t>単体</a:t>
            </a:r>
            <a:r>
              <a:rPr lang="ja-JP" altLang="en-US" sz="2000" dirty="0" smtClean="0">
                <a:latin typeface="+mn-lt"/>
              </a:rPr>
              <a:t>テスト</a:t>
            </a:r>
            <a:endParaRPr lang="en-US" altLang="ja-JP" sz="20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000" dirty="0" smtClean="0">
                <a:latin typeface="+mn-lt"/>
              </a:rPr>
              <a:t>結合テスト</a:t>
            </a:r>
            <a:endParaRPr lang="en-US" altLang="ja-JP" sz="2000" dirty="0" smtClean="0">
              <a:latin typeface="+mn-lt"/>
            </a:endParaRPr>
          </a:p>
        </p:txBody>
      </p:sp>
      <p:sp>
        <p:nvSpPr>
          <p:cNvPr id="57" name="Text Box 17"/>
          <p:cNvSpPr txBox="1">
            <a:spLocks noChangeArrowheads="1"/>
          </p:cNvSpPr>
          <p:nvPr/>
        </p:nvSpPr>
        <p:spPr bwMode="auto">
          <a:xfrm>
            <a:off x="6732480" y="3501168"/>
            <a:ext cx="2160000" cy="1440000"/>
          </a:xfrm>
          <a:prstGeom prst="rect">
            <a:avLst/>
          </a:prstGeom>
          <a:solidFill>
            <a:srgbClr val="F0D296"/>
          </a:solidFill>
          <a:ln w="12700">
            <a:solidFill>
              <a:srgbClr val="C00000"/>
            </a:solidFill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/>
            <a:r>
              <a:rPr lang="ja-JP" altLang="en-US" sz="2800" dirty="0" smtClean="0"/>
              <a:t>受入テスト</a:t>
            </a:r>
            <a:endParaRPr lang="en-US" altLang="ja-JP" sz="2800" dirty="0" smtClean="0"/>
          </a:p>
          <a:p>
            <a:pPr algn="ctr"/>
            <a:r>
              <a:rPr lang="ja-JP" altLang="en-US" sz="2800" dirty="0" smtClean="0"/>
              <a:t>操作性</a:t>
            </a:r>
            <a:r>
              <a:rPr lang="ja-JP" altLang="en-US" sz="2800" dirty="0"/>
              <a:t>テスト</a:t>
            </a:r>
            <a:endParaRPr lang="en-US" altLang="ja-JP" sz="2800" dirty="0" smtClean="0"/>
          </a:p>
        </p:txBody>
      </p:sp>
      <p:sp>
        <p:nvSpPr>
          <p:cNvPr id="18" name="右矢印 17"/>
          <p:cNvSpPr/>
          <p:nvPr/>
        </p:nvSpPr>
        <p:spPr bwMode="auto">
          <a:xfrm>
            <a:off x="2699792" y="3825124"/>
            <a:ext cx="576064" cy="792088"/>
          </a:xfrm>
          <a:prstGeom prst="rightArrow">
            <a:avLst/>
          </a:prstGeom>
          <a:gradFill flip="none" rotWithShape="1">
            <a:gsLst>
              <a:gs pos="53800">
                <a:srgbClr val="A30000"/>
              </a:gs>
              <a:gs pos="0">
                <a:srgbClr val="820000"/>
              </a:gs>
              <a:gs pos="100000">
                <a:srgbClr val="BF0000"/>
              </a:gs>
            </a:gsLst>
            <a:lin ang="10800000" scaled="1"/>
            <a:tileRect/>
          </a:gradFill>
          <a:ln>
            <a:noFill/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Text Box 17"/>
          <p:cNvSpPr txBox="1">
            <a:spLocks noChangeArrowheads="1"/>
          </p:cNvSpPr>
          <p:nvPr/>
        </p:nvSpPr>
        <p:spPr bwMode="auto">
          <a:xfrm>
            <a:off x="1332000" y="5157312"/>
            <a:ext cx="6480000" cy="108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/>
            <a:r>
              <a:rPr lang="ja-JP" altLang="en-US" sz="3600" dirty="0" smtClean="0"/>
              <a:t>これを１ヶ月毎に繰り返す</a:t>
            </a:r>
            <a:endParaRPr lang="en-US" altLang="ja-JP" sz="3600" dirty="0" smtClean="0"/>
          </a:p>
          <a:p>
            <a:pPr algn="ctr"/>
            <a:r>
              <a:rPr lang="ja-JP" altLang="en-US" sz="3600" dirty="0" smtClean="0"/>
              <a:t>（スプリント・イテレーション）</a:t>
            </a:r>
            <a:endParaRPr lang="en-US" altLang="ja-JP" sz="3600" dirty="0" smtClean="0"/>
          </a:p>
        </p:txBody>
      </p:sp>
      <p:grpSp>
        <p:nvGrpSpPr>
          <p:cNvPr id="61" name="グループ化 60"/>
          <p:cNvGrpSpPr/>
          <p:nvPr/>
        </p:nvGrpSpPr>
        <p:grpSpPr>
          <a:xfrm>
            <a:off x="8085915" y="2013250"/>
            <a:ext cx="806565" cy="1348377"/>
            <a:chOff x="6300082" y="2780722"/>
            <a:chExt cx="719666" cy="1157111"/>
          </a:xfrm>
          <a:solidFill>
            <a:srgbClr val="FFC000"/>
          </a:solidFill>
        </p:grpSpPr>
        <p:sp>
          <p:nvSpPr>
            <p:cNvPr id="63" name="Isosceles Triangle 15"/>
            <p:cNvSpPr/>
            <p:nvPr/>
          </p:nvSpPr>
          <p:spPr bwMode="auto">
            <a:xfrm>
              <a:off x="6314193" y="3091167"/>
              <a:ext cx="705555" cy="846666"/>
            </a:xfrm>
            <a:prstGeom prst="triangle">
              <a:avLst/>
            </a:prstGeom>
            <a:grp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" name="Oval 14"/>
            <p:cNvSpPr/>
            <p:nvPr/>
          </p:nvSpPr>
          <p:spPr bwMode="auto">
            <a:xfrm>
              <a:off x="6300082" y="2780722"/>
              <a:ext cx="705555" cy="691445"/>
            </a:xfrm>
            <a:prstGeom prst="ellipse">
              <a:avLst/>
            </a:prstGeom>
            <a:grp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6" name="グループ化 65"/>
          <p:cNvGrpSpPr/>
          <p:nvPr/>
        </p:nvGrpSpPr>
        <p:grpSpPr>
          <a:xfrm>
            <a:off x="6732480" y="2013250"/>
            <a:ext cx="806567" cy="1348377"/>
            <a:chOff x="6300082" y="2780722"/>
            <a:chExt cx="719666" cy="1157111"/>
          </a:xfrm>
          <a:solidFill>
            <a:srgbClr val="00B050"/>
          </a:solidFill>
        </p:grpSpPr>
        <p:sp>
          <p:nvSpPr>
            <p:cNvPr id="68" name="Isosceles Triangle 15"/>
            <p:cNvSpPr/>
            <p:nvPr/>
          </p:nvSpPr>
          <p:spPr bwMode="auto">
            <a:xfrm>
              <a:off x="6314193" y="3091167"/>
              <a:ext cx="705555" cy="846666"/>
            </a:xfrm>
            <a:prstGeom prst="triangle">
              <a:avLst/>
            </a:prstGeom>
            <a:grp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9" name="Oval 14"/>
            <p:cNvSpPr/>
            <p:nvPr/>
          </p:nvSpPr>
          <p:spPr bwMode="auto">
            <a:xfrm>
              <a:off x="6300082" y="2780722"/>
              <a:ext cx="705555" cy="691445"/>
            </a:xfrm>
            <a:prstGeom prst="ellipse">
              <a:avLst/>
            </a:prstGeom>
            <a:grp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1" name="右矢印 70"/>
          <p:cNvSpPr/>
          <p:nvPr/>
        </p:nvSpPr>
        <p:spPr bwMode="auto">
          <a:xfrm>
            <a:off x="5868144" y="3825124"/>
            <a:ext cx="576064" cy="792088"/>
          </a:xfrm>
          <a:prstGeom prst="rightArrow">
            <a:avLst/>
          </a:prstGeom>
          <a:gradFill flip="none" rotWithShape="1">
            <a:gsLst>
              <a:gs pos="53800">
                <a:srgbClr val="A30000"/>
              </a:gs>
              <a:gs pos="0">
                <a:srgbClr val="820000"/>
              </a:gs>
              <a:gs pos="100000">
                <a:srgbClr val="BF0000"/>
              </a:gs>
            </a:gsLst>
            <a:lin ang="10800000" scaled="1"/>
            <a:tileRect/>
          </a:gradFill>
          <a:ln>
            <a:noFill/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四角形吹き出し 71"/>
          <p:cNvSpPr/>
          <p:nvPr/>
        </p:nvSpPr>
        <p:spPr bwMode="auto">
          <a:xfrm>
            <a:off x="2157985" y="836712"/>
            <a:ext cx="1980000" cy="720080"/>
          </a:xfrm>
          <a:prstGeom prst="wedgeRectCallout">
            <a:avLst>
              <a:gd name="adj1" fmla="val -50505"/>
              <a:gd name="adj2" fmla="val 104014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スワイプの方が</a:t>
            </a:r>
            <a:endParaRPr kumimoji="0" lang="en-US" altLang="ja-JP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操作しやすいよ</a:t>
            </a:r>
          </a:p>
        </p:txBody>
      </p:sp>
      <p:sp>
        <p:nvSpPr>
          <p:cNvPr id="76" name="四角形吹き出し 75"/>
          <p:cNvSpPr/>
          <p:nvPr/>
        </p:nvSpPr>
        <p:spPr bwMode="auto">
          <a:xfrm>
            <a:off x="52589" y="836712"/>
            <a:ext cx="1980000" cy="720080"/>
          </a:xfrm>
          <a:prstGeom prst="wedgeRectCallout">
            <a:avLst>
              <a:gd name="adj1" fmla="val -19679"/>
              <a:gd name="adj2" fmla="val 99130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kern="0" dirty="0" smtClean="0">
                <a:solidFill>
                  <a:sysClr val="windowText" lastClr="000000"/>
                </a:solidFill>
              </a:rPr>
              <a:t>ここにリンク置いて</a:t>
            </a:r>
            <a:endParaRPr kumimoji="0" lang="en-US" altLang="ja-JP" kern="0" dirty="0" smtClean="0">
              <a:solidFill>
                <a:sysClr val="windowText" lastClr="000000"/>
              </a:solidFill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kern="0" dirty="0" smtClean="0">
                <a:solidFill>
                  <a:sysClr val="windowText" lastClr="000000"/>
                </a:solidFill>
              </a:rPr>
              <a:t>ユーザを誘導しよう</a:t>
            </a:r>
            <a:endParaRPr kumimoji="0" lang="en-US" altLang="ja-JP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7" name="四角形吹き出し 76"/>
          <p:cNvSpPr/>
          <p:nvPr/>
        </p:nvSpPr>
        <p:spPr bwMode="auto">
          <a:xfrm>
            <a:off x="4562377" y="836712"/>
            <a:ext cx="1980000" cy="720080"/>
          </a:xfrm>
          <a:prstGeom prst="wedgeRectCallout">
            <a:avLst>
              <a:gd name="adj1" fmla="val -50505"/>
              <a:gd name="adj2" fmla="val 104014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while (homura) {</a:t>
            </a:r>
            <a:endParaRPr kumimoji="0" lang="en-US" altLang="ja-JP" kern="0" dirty="0">
              <a:solidFill>
                <a:sysClr val="windowText" lastClr="000000"/>
              </a:solidFill>
            </a:endParaRPr>
          </a:p>
        </p:txBody>
      </p:sp>
      <p:sp>
        <p:nvSpPr>
          <p:cNvPr id="78" name="四角形吹き出し 77"/>
          <p:cNvSpPr/>
          <p:nvPr/>
        </p:nvSpPr>
        <p:spPr bwMode="auto">
          <a:xfrm>
            <a:off x="6952560" y="836712"/>
            <a:ext cx="1980000" cy="720080"/>
          </a:xfrm>
          <a:prstGeom prst="wedgeRectCallout">
            <a:avLst>
              <a:gd name="adj1" fmla="val -5211"/>
              <a:gd name="adj2" fmla="val 121108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kern="0" dirty="0">
                <a:solidFill>
                  <a:sysClr val="windowText" lastClr="000000"/>
                </a:solidFill>
              </a:rPr>
              <a:t>出来てる</a:t>
            </a:r>
            <a:r>
              <a:rPr kumimoji="0" lang="ja-JP" altLang="en-US" kern="0" dirty="0" smtClean="0">
                <a:solidFill>
                  <a:sysClr val="windowText" lastClr="000000"/>
                </a:solidFill>
              </a:rPr>
              <a:t>かな～</a:t>
            </a:r>
            <a:r>
              <a:rPr kumimoji="0" lang="ja-JP" altLang="en-US" kern="0" dirty="0">
                <a:solidFill>
                  <a:sysClr val="windowText" lastClr="000000"/>
                </a:solidFill>
              </a:rPr>
              <a:t>？</a:t>
            </a: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6259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  <p:bldP spid="57" grpId="0" animBg="1"/>
      <p:bldP spid="18" grpId="0" animBg="1"/>
      <p:bldP spid="59" grpId="0"/>
      <p:bldP spid="71" grpId="0" animBg="1"/>
      <p:bldP spid="72" grpId="0" animBg="1"/>
      <p:bldP spid="76" grpId="0" animBg="1"/>
      <p:bldP spid="77" grpId="0" animBg="1"/>
      <p:bldP spid="7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Problems,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30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en-US" altLang="ja-JP" dirty="0" smtClean="0">
                <a:latin typeface="+mj-ea"/>
                <a:ea typeface="+mj-ea"/>
                <a:cs typeface="ＭＳ 明朝"/>
              </a:rPr>
              <a:t>Our CI/CD Strategy</a:t>
            </a:r>
            <a:endParaRPr kumimoji="1" lang="ja-JP" altLang="en-US" dirty="0">
              <a:latin typeface="+mj-ea"/>
              <a:ea typeface="+mj-ea"/>
              <a:cs typeface="ＭＳ 明朝"/>
            </a:endParaRPr>
          </a:p>
        </p:txBody>
      </p:sp>
      <p:pic>
        <p:nvPicPr>
          <p:cNvPr id="1028" name="Picture 4" descr="C:\Users\hiroyuki.a.ito\Pictures\TDD\TestFligh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22" y="2964309"/>
            <a:ext cx="3414889" cy="1024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point.rakuten.co.jp/edy/android/img/20121108_main_im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46" y="4453108"/>
            <a:ext cx="1244014" cy="1928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hiroyuki.a.ito\Pictures\TDD\stas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24" y="806182"/>
            <a:ext cx="2621285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線矢印コネクタ 2"/>
          <p:cNvCxnSpPr>
            <a:stCxn id="1026" idx="1"/>
            <a:endCxn id="1031" idx="3"/>
          </p:cNvCxnSpPr>
          <p:nvPr/>
        </p:nvCxnSpPr>
        <p:spPr>
          <a:xfrm flipH="1" flipV="1">
            <a:off x="3206309" y="1382246"/>
            <a:ext cx="3590960" cy="10252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>
            <a:stCxn id="1026" idx="1"/>
            <a:endCxn id="1028" idx="3"/>
          </p:cNvCxnSpPr>
          <p:nvPr/>
        </p:nvCxnSpPr>
        <p:spPr>
          <a:xfrm flipH="1">
            <a:off x="3603111" y="2407450"/>
            <a:ext cx="3194158" cy="106909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1028" idx="2"/>
            <a:endCxn id="9" idx="0"/>
          </p:cNvCxnSpPr>
          <p:nvPr/>
        </p:nvCxnSpPr>
        <p:spPr>
          <a:xfrm flipH="1">
            <a:off x="825153" y="3988776"/>
            <a:ext cx="1070514" cy="4643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http://point.rakuten.co.jp/edy/android/img/20121108_main_im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22" y="4453108"/>
            <a:ext cx="1244014" cy="1928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://point.rakuten.co.jp/edy/android/img/20121108_main_im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097" y="4453108"/>
            <a:ext cx="1244014" cy="1928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線矢印コネクタ 16"/>
          <p:cNvCxnSpPr>
            <a:stCxn id="1028" idx="2"/>
            <a:endCxn id="22" idx="0"/>
          </p:cNvCxnSpPr>
          <p:nvPr/>
        </p:nvCxnSpPr>
        <p:spPr>
          <a:xfrm>
            <a:off x="1895667" y="3988776"/>
            <a:ext cx="7462" cy="4643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028" idx="2"/>
            <a:endCxn id="23" idx="0"/>
          </p:cNvCxnSpPr>
          <p:nvPr/>
        </p:nvCxnSpPr>
        <p:spPr>
          <a:xfrm>
            <a:off x="1895667" y="3988776"/>
            <a:ext cx="1085437" cy="4643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グループ化 40"/>
          <p:cNvGrpSpPr/>
          <p:nvPr/>
        </p:nvGrpSpPr>
        <p:grpSpPr>
          <a:xfrm>
            <a:off x="6059580" y="1597417"/>
            <a:ext cx="2904908" cy="2249690"/>
            <a:chOff x="5580112" y="1148277"/>
            <a:chExt cx="2904908" cy="2249690"/>
          </a:xfrm>
          <a:noFill/>
        </p:grpSpPr>
        <p:pic>
          <p:nvPicPr>
            <p:cNvPr id="1029" name="Picture 5" descr="C:\Users\hiroyuki.a.ito\AppData\Local\Microsoft\Windows\Temporary Internet Files\Content.IE5\2G6F3GKY\MP900402186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1148277"/>
              <a:ext cx="2904908" cy="2249690"/>
            </a:xfrm>
            <a:prstGeom prst="rect">
              <a:avLst/>
            </a:prstGeom>
            <a:grpFill/>
            <a:ln>
              <a:noFill/>
            </a:ln>
            <a:extLst/>
          </p:spPr>
        </p:pic>
        <p:pic>
          <p:nvPicPr>
            <p:cNvPr id="1026" name="Picture 2" descr="C:\Users\hiroyuki.a.ito\Pictures\00_Card\jenkins\jenkins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7801" y="1243545"/>
              <a:ext cx="1429529" cy="1429529"/>
            </a:xfrm>
            <a:prstGeom prst="rect">
              <a:avLst/>
            </a:prstGeom>
            <a:grpFill/>
            <a:ln>
              <a:noFill/>
            </a:ln>
            <a:extLst/>
          </p:spPr>
        </p:pic>
      </p:grpSp>
      <p:sp>
        <p:nvSpPr>
          <p:cNvPr id="31" name="タイトル 2"/>
          <p:cNvSpPr txBox="1">
            <a:spLocks/>
          </p:cNvSpPr>
          <p:nvPr/>
        </p:nvSpPr>
        <p:spPr>
          <a:xfrm>
            <a:off x="3419872" y="1052736"/>
            <a:ext cx="3323635" cy="590811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>
                <a:solidFill>
                  <a:schemeClr val="tx1"/>
                </a:solidFill>
              </a:rPr>
              <a:t>Check-in build (hourly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)</a:t>
            </a:r>
            <a:endParaRPr lang="en-US" altLang="ja-JP" sz="2000" b="0" dirty="0">
              <a:solidFill>
                <a:schemeClr val="tx1"/>
              </a:solidFill>
            </a:endParaRPr>
          </a:p>
        </p:txBody>
      </p:sp>
      <p:sp>
        <p:nvSpPr>
          <p:cNvPr id="32" name="タイトル 2"/>
          <p:cNvSpPr txBox="1">
            <a:spLocks/>
          </p:cNvSpPr>
          <p:nvPr/>
        </p:nvSpPr>
        <p:spPr>
          <a:xfrm>
            <a:off x="6588224" y="1052736"/>
            <a:ext cx="2178256" cy="8229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My PC</a:t>
            </a:r>
          </a:p>
        </p:txBody>
      </p:sp>
      <p:sp>
        <p:nvSpPr>
          <p:cNvPr id="33" name="タイトル 2"/>
          <p:cNvSpPr txBox="1">
            <a:spLocks/>
          </p:cNvSpPr>
          <p:nvPr/>
        </p:nvSpPr>
        <p:spPr>
          <a:xfrm>
            <a:off x="3851920" y="5517232"/>
            <a:ext cx="4896544" cy="950851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2000" b="0" dirty="0">
                <a:solidFill>
                  <a:schemeClr val="tx1"/>
                </a:solidFill>
              </a:rPr>
              <a:t>We demonstrate latest application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</a:rPr>
              <a:t>to BU members &amp; MGRs everyday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!</a:t>
            </a:r>
            <a:endParaRPr lang="en-US" altLang="ja-JP" sz="2000" b="0" dirty="0" smtClean="0">
              <a:solidFill>
                <a:schemeClr val="tx1"/>
              </a:solidFill>
              <a:latin typeface="+mn-ea"/>
              <a:ea typeface="+mn-ea"/>
              <a:cs typeface="ＭＳ 明朝"/>
            </a:endParaRPr>
          </a:p>
        </p:txBody>
      </p:sp>
      <p:cxnSp>
        <p:nvCxnSpPr>
          <p:cNvPr id="55" name="直線コネクタ 54"/>
          <p:cNvCxnSpPr/>
          <p:nvPr/>
        </p:nvCxnSpPr>
        <p:spPr>
          <a:xfrm>
            <a:off x="1281122" y="3802895"/>
            <a:ext cx="2480774" cy="0"/>
          </a:xfrm>
          <a:prstGeom prst="line">
            <a:avLst/>
          </a:prstGeom>
          <a:ln w="25400">
            <a:solidFill>
              <a:schemeClr val="accent6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タイトル 2"/>
          <p:cNvSpPr txBox="1">
            <a:spLocks/>
          </p:cNvSpPr>
          <p:nvPr/>
        </p:nvSpPr>
        <p:spPr>
          <a:xfrm>
            <a:off x="2411760" y="2132856"/>
            <a:ext cx="3323635" cy="878843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Deliver to</a:t>
            </a:r>
          </a:p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all team members</a:t>
            </a:r>
          </a:p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automatically</a:t>
            </a:r>
          </a:p>
        </p:txBody>
      </p:sp>
      <p:sp>
        <p:nvSpPr>
          <p:cNvPr id="24" name="四角形吹き出し 23"/>
          <p:cNvSpPr/>
          <p:nvPr/>
        </p:nvSpPr>
        <p:spPr>
          <a:xfrm>
            <a:off x="6372200" y="273034"/>
            <a:ext cx="2711716" cy="823752"/>
          </a:xfrm>
          <a:prstGeom prst="wedgeRectCallout">
            <a:avLst>
              <a:gd name="adj1" fmla="val -44777"/>
              <a:gd name="adj2" fmla="val -36801"/>
            </a:avLst>
          </a:prstGeom>
          <a:solidFill>
            <a:srgbClr val="FFFF00"/>
          </a:solidFill>
          <a:ln w="38100">
            <a:solidFill>
              <a:schemeClr val="accent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/>
              <a:t>We achieved it</a:t>
            </a:r>
          </a:p>
          <a:p>
            <a:pPr algn="ctr"/>
            <a:r>
              <a:rPr lang="en-US" altLang="ja-JP" sz="2400" b="1" dirty="0" smtClean="0"/>
              <a:t>within 2 weeks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3215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25" grpId="0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2"/>
          <p:cNvSpPr txBox="1">
            <a:spLocks/>
          </p:cNvSpPr>
          <p:nvPr/>
        </p:nvSpPr>
        <p:spPr>
          <a:xfrm>
            <a:off x="4139952" y="1054800"/>
            <a:ext cx="4858944" cy="503849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 defTabSz="38100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3600" b="0" kern="0" dirty="0" smtClean="0">
                <a:solidFill>
                  <a:srgbClr val="000000"/>
                </a:solidFill>
                <a:latin typeface="+mn-lt"/>
                <a:ea typeface="+mn-ea"/>
              </a:rPr>
              <a:t>Hiroyuki Ito</a:t>
            </a:r>
          </a:p>
          <a:p>
            <a:pPr algn="l" defTabSz="38100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3600" b="0" kern="0" dirty="0" smtClean="0">
                <a:solidFill>
                  <a:srgbClr val="000000"/>
                </a:solidFill>
                <a:latin typeface="+mn-lt"/>
                <a:ea typeface="+mn-ea"/>
              </a:rPr>
              <a:t>(The Hiro)</a:t>
            </a:r>
          </a:p>
          <a:p>
            <a:pPr lvl="0" algn="l" defTabSz="38100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3600" b="0" kern="0" dirty="0" smtClean="0">
                <a:solidFill>
                  <a:schemeClr val="accent1"/>
                </a:solidFill>
                <a:latin typeface="+mn-lt"/>
                <a:ea typeface="+mn-ea"/>
              </a:rPr>
              <a:t>Test-Driven Development Group!</a:t>
            </a:r>
            <a:endParaRPr lang="en-US" altLang="ja-JP" sz="36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 lvl="0" algn="l" defTabSz="38100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3600" b="0" kern="0" dirty="0" smtClean="0">
                <a:solidFill>
                  <a:schemeClr val="accent6"/>
                </a:solidFill>
                <a:latin typeface="+mn-lt"/>
                <a:ea typeface="+mn-ea"/>
              </a:rPr>
              <a:t>@hageyahhoo</a:t>
            </a:r>
          </a:p>
          <a:p>
            <a:pPr lvl="0" algn="l" defTabSz="381000">
              <a:spcBef>
                <a:spcPct val="20000"/>
              </a:spcBef>
              <a:buClr>
                <a:srgbClr val="FFFFFF"/>
              </a:buClr>
              <a:defRPr/>
            </a:pPr>
            <a:endParaRPr lang="en-US" altLang="ja-JP" sz="36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 lvl="0" algn="l" defTabSz="381000">
              <a:spcBef>
                <a:spcPct val="20000"/>
              </a:spcBef>
              <a:buClr>
                <a:srgbClr val="FFFFFF"/>
              </a:buClr>
              <a:defRPr/>
            </a:pPr>
            <a:endParaRPr lang="en-US" altLang="ja-JP" sz="3600" b="0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 lvl="0" algn="l" defTabSz="381000">
              <a:spcBef>
                <a:spcPct val="20000"/>
              </a:spcBef>
              <a:buClr>
                <a:srgbClr val="FFFFFF"/>
              </a:buClr>
              <a:defRPr/>
            </a:pPr>
            <a:endParaRPr lang="en-US" altLang="ja-JP" sz="3600" b="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 lvl="0" algn="l" defTabSz="381000">
              <a:spcBef>
                <a:spcPct val="20000"/>
              </a:spcBef>
              <a:buClr>
                <a:srgbClr val="FFFFFF"/>
              </a:buClr>
              <a:defRPr/>
            </a:pPr>
            <a:endParaRPr lang="en-US" altLang="ja-JP" sz="3600" b="0" kern="0" dirty="0" smtClean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j-ea"/>
                <a:ea typeface="+mj-ea"/>
              </a:rPr>
              <a:t>About me</a:t>
            </a:r>
            <a:endParaRPr kumimoji="1" lang="ja-JP" altLang="en-US" dirty="0">
              <a:latin typeface="+mj-ea"/>
              <a:ea typeface="+mj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660" y="3645098"/>
            <a:ext cx="3404220" cy="114404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5011962"/>
            <a:ext cx="3413521" cy="1153342"/>
          </a:xfrm>
          <a:prstGeom prst="rect">
            <a:avLst/>
          </a:prstGeom>
        </p:spPr>
      </p:pic>
      <p:pic>
        <p:nvPicPr>
          <p:cNvPr id="1026" name="Picture 2" descr="C:\Users\hiroyuki.a.ito\Pictures\Thehiro_v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78" y="1016732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94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ja-JP" altLang="en-US" dirty="0" smtClean="0">
                <a:latin typeface="+mj-ea"/>
                <a:cs typeface="ＭＳ 明朝"/>
              </a:rPr>
              <a:t>解決策：ビルド・テスト・リリースの自動化</a:t>
            </a:r>
            <a:endParaRPr kumimoji="1" lang="ja-JP" altLang="en-US" dirty="0">
              <a:latin typeface="+mj-ea"/>
              <a:ea typeface="+mj-ea"/>
              <a:cs typeface="ＭＳ 明朝"/>
            </a:endParaRPr>
          </a:p>
        </p:txBody>
      </p:sp>
      <p:pic>
        <p:nvPicPr>
          <p:cNvPr id="1028" name="Picture 4" descr="C:\Users\hiroyuki.a.ito\Pictures\TDD\TestFlig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22" y="2964309"/>
            <a:ext cx="3414889" cy="1024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hiroyuki.a.ito\Pictures\TDD\stas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24" y="806182"/>
            <a:ext cx="2621285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線矢印コネクタ 2"/>
          <p:cNvCxnSpPr>
            <a:stCxn id="1026" idx="1"/>
            <a:endCxn id="1031" idx="3"/>
          </p:cNvCxnSpPr>
          <p:nvPr/>
        </p:nvCxnSpPr>
        <p:spPr>
          <a:xfrm flipH="1" flipV="1">
            <a:off x="3206309" y="1382246"/>
            <a:ext cx="3590960" cy="10252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>
            <a:stCxn id="1026" idx="1"/>
            <a:endCxn id="1028" idx="3"/>
          </p:cNvCxnSpPr>
          <p:nvPr/>
        </p:nvCxnSpPr>
        <p:spPr>
          <a:xfrm flipH="1">
            <a:off x="3603111" y="2407450"/>
            <a:ext cx="3194158" cy="106909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1028" idx="2"/>
            <a:endCxn id="26" idx="0"/>
          </p:cNvCxnSpPr>
          <p:nvPr/>
        </p:nvCxnSpPr>
        <p:spPr>
          <a:xfrm flipH="1">
            <a:off x="825153" y="3988776"/>
            <a:ext cx="1070514" cy="4643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028" idx="2"/>
            <a:endCxn id="24" idx="0"/>
          </p:cNvCxnSpPr>
          <p:nvPr/>
        </p:nvCxnSpPr>
        <p:spPr>
          <a:xfrm>
            <a:off x="1895667" y="3988776"/>
            <a:ext cx="7462" cy="4621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028" idx="2"/>
          </p:cNvCxnSpPr>
          <p:nvPr/>
        </p:nvCxnSpPr>
        <p:spPr>
          <a:xfrm>
            <a:off x="1895667" y="3988776"/>
            <a:ext cx="1085437" cy="4643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グループ化 40"/>
          <p:cNvGrpSpPr/>
          <p:nvPr/>
        </p:nvGrpSpPr>
        <p:grpSpPr>
          <a:xfrm>
            <a:off x="6059580" y="1597417"/>
            <a:ext cx="2904908" cy="2249690"/>
            <a:chOff x="5580112" y="1148277"/>
            <a:chExt cx="2904908" cy="2249690"/>
          </a:xfrm>
          <a:noFill/>
        </p:grpSpPr>
        <p:pic>
          <p:nvPicPr>
            <p:cNvPr id="1029" name="Picture 5" descr="C:\Users\hiroyuki.a.ito\AppData\Local\Microsoft\Windows\Temporary Internet Files\Content.IE5\2G6F3GKY\MP900402186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1148277"/>
              <a:ext cx="2904908" cy="2249690"/>
            </a:xfrm>
            <a:prstGeom prst="rect">
              <a:avLst/>
            </a:prstGeom>
            <a:grpFill/>
            <a:ln>
              <a:noFill/>
            </a:ln>
            <a:extLst/>
          </p:spPr>
        </p:pic>
        <p:pic>
          <p:nvPicPr>
            <p:cNvPr id="1026" name="Picture 2" descr="C:\Users\hiroyuki.a.ito\Pictures\00_Card\jenkins\jenkins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7801" y="1243545"/>
              <a:ext cx="1429529" cy="1429529"/>
            </a:xfrm>
            <a:prstGeom prst="rect">
              <a:avLst/>
            </a:prstGeom>
            <a:grpFill/>
            <a:ln>
              <a:noFill/>
            </a:ln>
            <a:extLst/>
          </p:spPr>
        </p:pic>
      </p:grpSp>
      <p:sp>
        <p:nvSpPr>
          <p:cNvPr id="31" name="タイトル 2"/>
          <p:cNvSpPr txBox="1">
            <a:spLocks/>
          </p:cNvSpPr>
          <p:nvPr/>
        </p:nvSpPr>
        <p:spPr>
          <a:xfrm>
            <a:off x="3419872" y="1052736"/>
            <a:ext cx="3323635" cy="590811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更新のチェック</a:t>
            </a:r>
            <a:endParaRPr lang="en-US" altLang="ja-JP" sz="2000" b="0" dirty="0" smtClean="0">
              <a:solidFill>
                <a:schemeClr val="tx1"/>
              </a:solidFill>
              <a:latin typeface="+mn-lt"/>
              <a:ea typeface="+mn-ea"/>
              <a:cs typeface="ＭＳ 明朝"/>
            </a:endParaRPr>
          </a:p>
          <a:p>
            <a:r>
              <a:rPr lang="ja-JP" altLang="en-US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（１時間おき）</a:t>
            </a:r>
            <a:endParaRPr lang="en-US" altLang="ja-JP" sz="2000" b="0" dirty="0" smtClean="0">
              <a:solidFill>
                <a:schemeClr val="tx1"/>
              </a:solidFill>
              <a:latin typeface="+mn-lt"/>
              <a:ea typeface="+mn-ea"/>
              <a:cs typeface="ＭＳ 明朝"/>
            </a:endParaRPr>
          </a:p>
        </p:txBody>
      </p:sp>
      <p:sp>
        <p:nvSpPr>
          <p:cNvPr id="32" name="タイトル 2"/>
          <p:cNvSpPr txBox="1">
            <a:spLocks/>
          </p:cNvSpPr>
          <p:nvPr/>
        </p:nvSpPr>
        <p:spPr>
          <a:xfrm>
            <a:off x="6588224" y="1052736"/>
            <a:ext cx="2178256" cy="8229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私のノート</a:t>
            </a:r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 PC</a:t>
            </a:r>
          </a:p>
        </p:txBody>
      </p:sp>
      <p:sp>
        <p:nvSpPr>
          <p:cNvPr id="33" name="タイトル 2"/>
          <p:cNvSpPr txBox="1">
            <a:spLocks/>
          </p:cNvSpPr>
          <p:nvPr/>
        </p:nvSpPr>
        <p:spPr>
          <a:xfrm>
            <a:off x="3851920" y="5432322"/>
            <a:ext cx="4896544" cy="950851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sz="2000" b="0" dirty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毎日</a:t>
            </a:r>
            <a:r>
              <a:rPr lang="ja-JP" altLang="en-US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の朝礼で、</a:t>
            </a:r>
            <a:endParaRPr lang="en-US" altLang="ja-JP" sz="2000" b="0" dirty="0" smtClean="0">
              <a:solidFill>
                <a:schemeClr val="tx1"/>
              </a:solidFill>
              <a:latin typeface="+mn-lt"/>
              <a:ea typeface="+mn-ea"/>
              <a:cs typeface="ＭＳ 明朝"/>
            </a:endParaRPr>
          </a:p>
          <a:p>
            <a:pPr algn="l"/>
            <a:r>
              <a:rPr lang="ja-JP" altLang="en-US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最新版のアプリを</a:t>
            </a:r>
            <a:endParaRPr lang="en-US" altLang="ja-JP" sz="2000" b="0" dirty="0" smtClean="0">
              <a:solidFill>
                <a:schemeClr val="tx1"/>
              </a:solidFill>
              <a:latin typeface="+mn-lt"/>
              <a:ea typeface="+mn-ea"/>
              <a:cs typeface="ＭＳ 明朝"/>
            </a:endParaRPr>
          </a:p>
          <a:p>
            <a:pPr algn="l"/>
            <a:r>
              <a:rPr lang="ja-JP" altLang="en-US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ステークホルダーにデモする</a:t>
            </a:r>
            <a:endParaRPr lang="en-US" altLang="ja-JP" sz="2000" b="0" dirty="0" smtClean="0">
              <a:solidFill>
                <a:schemeClr val="tx1"/>
              </a:solidFill>
              <a:latin typeface="+mn-lt"/>
              <a:ea typeface="+mn-ea"/>
              <a:cs typeface="ＭＳ 明朝"/>
            </a:endParaRPr>
          </a:p>
        </p:txBody>
      </p:sp>
      <p:cxnSp>
        <p:nvCxnSpPr>
          <p:cNvPr id="55" name="直線コネクタ 54"/>
          <p:cNvCxnSpPr/>
          <p:nvPr/>
        </p:nvCxnSpPr>
        <p:spPr>
          <a:xfrm>
            <a:off x="1281122" y="3802895"/>
            <a:ext cx="2480774" cy="0"/>
          </a:xfrm>
          <a:prstGeom prst="line">
            <a:avLst/>
          </a:prstGeom>
          <a:ln w="25400">
            <a:solidFill>
              <a:schemeClr val="accent6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タイトル 2"/>
          <p:cNvSpPr txBox="1">
            <a:spLocks/>
          </p:cNvSpPr>
          <p:nvPr/>
        </p:nvSpPr>
        <p:spPr>
          <a:xfrm>
            <a:off x="2190102" y="2389439"/>
            <a:ext cx="3323635" cy="590811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チームメンバー全員に</a:t>
            </a:r>
            <a:endParaRPr lang="en-US" altLang="ja-JP" sz="2000" b="0" dirty="0" smtClean="0">
              <a:solidFill>
                <a:schemeClr val="tx1"/>
              </a:solidFill>
              <a:latin typeface="+mn-lt"/>
              <a:ea typeface="+mn-ea"/>
              <a:cs typeface="ＭＳ 明朝"/>
            </a:endParaRPr>
          </a:p>
          <a:p>
            <a:r>
              <a:rPr lang="ja-JP" altLang="en-US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最新版のアプリを配信</a:t>
            </a:r>
            <a:endParaRPr lang="en-US" altLang="ja-JP" sz="2000" b="0" dirty="0" smtClean="0">
              <a:solidFill>
                <a:schemeClr val="tx1"/>
              </a:solidFill>
              <a:latin typeface="+mn-lt"/>
              <a:ea typeface="+mn-ea"/>
              <a:cs typeface="ＭＳ 明朝"/>
            </a:endParaRPr>
          </a:p>
        </p:txBody>
      </p:sp>
      <p:pic>
        <p:nvPicPr>
          <p:cNvPr id="4098" name="Picture 2" descr="C:\Users\hiroyuki.a.ito\AppData\Local\Microsoft\Windows\Temporary Internet Files\Content.IE5\8OQ99XH7\MC900433826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071" y="4450967"/>
            <a:ext cx="1930065" cy="193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hiroyuki.a.ito\AppData\Local\Microsoft\Windows\Temporary Internet Files\Content.IE5\8OQ99XH7\MC900433826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96" y="4450966"/>
            <a:ext cx="1930065" cy="193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hiroyuki.a.ito\AppData\Local\Microsoft\Windows\Temporary Internet Files\Content.IE5\8OQ99XH7\MC900433826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880" y="4453108"/>
            <a:ext cx="1930065" cy="193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曲線コネクタ 8"/>
          <p:cNvCxnSpPr>
            <a:stCxn id="1029" idx="1"/>
            <a:endCxn id="1029" idx="2"/>
          </p:cNvCxnSpPr>
          <p:nvPr/>
        </p:nvCxnSpPr>
        <p:spPr>
          <a:xfrm rot="10800000" flipH="1" flipV="1">
            <a:off x="6059580" y="2722261"/>
            <a:ext cx="1452454" cy="1124845"/>
          </a:xfrm>
          <a:prstGeom prst="curvedConnector4">
            <a:avLst>
              <a:gd name="adj1" fmla="val -36321"/>
              <a:gd name="adj2" fmla="val 162532"/>
            </a:avLst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タイトル 2"/>
          <p:cNvSpPr txBox="1">
            <a:spLocks/>
          </p:cNvSpPr>
          <p:nvPr/>
        </p:nvSpPr>
        <p:spPr>
          <a:xfrm>
            <a:off x="4387476" y="4513160"/>
            <a:ext cx="3825432" cy="590811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ビルドと回帰テストを自動実行</a:t>
            </a:r>
            <a:endParaRPr lang="en-US" altLang="ja-JP" sz="2000" b="0" dirty="0" smtClean="0">
              <a:solidFill>
                <a:schemeClr val="tx1"/>
              </a:solidFill>
              <a:latin typeface="+mn-lt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119946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25" grpId="0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agile\docs\TDD\reports\IPS\画像\失敗した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386" y="332061"/>
            <a:ext cx="6259229" cy="586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55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Problems,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768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Before TDD</a:t>
            </a:r>
            <a:endParaRPr kumimoji="1" lang="ja-JP" altLang="en-US" dirty="0"/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>
          <a:xfrm>
            <a:off x="2620139" y="2742711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Model</a:t>
            </a:r>
          </a:p>
          <a:p>
            <a:pPr marL="0" indent="0" algn="ctr">
              <a:buNone/>
              <a:defRPr/>
            </a:pPr>
            <a:r>
              <a:rPr lang="en-US" altLang="ja-JP" sz="1800" b="1" dirty="0" smtClean="0"/>
              <a:t>Controller</a:t>
            </a:r>
          </a:p>
        </p:txBody>
      </p:sp>
      <p:sp>
        <p:nvSpPr>
          <p:cNvPr id="56" name="フローチャート : 磁気ディスク 55"/>
          <p:cNvSpPr/>
          <p:nvPr/>
        </p:nvSpPr>
        <p:spPr>
          <a:xfrm>
            <a:off x="6830434" y="2742711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" name="直線コネクタ 57"/>
          <p:cNvCxnSpPr>
            <a:stCxn id="2050" idx="3"/>
            <a:endCxn id="55" idx="1"/>
          </p:cNvCxnSpPr>
          <p:nvPr/>
        </p:nvCxnSpPr>
        <p:spPr>
          <a:xfrm>
            <a:off x="1892476" y="3189090"/>
            <a:ext cx="727663" cy="3621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60" idx="3"/>
            <a:endCxn id="56" idx="2"/>
          </p:cNvCxnSpPr>
          <p:nvPr/>
        </p:nvCxnSpPr>
        <p:spPr>
          <a:xfrm flipV="1">
            <a:off x="6115758" y="3192711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円/楕円 45"/>
          <p:cNvSpPr/>
          <p:nvPr/>
        </p:nvSpPr>
        <p:spPr bwMode="auto">
          <a:xfrm>
            <a:off x="205698" y="692695"/>
            <a:ext cx="8741790" cy="4824537"/>
          </a:xfrm>
          <a:prstGeom prst="ellipse">
            <a:avLst/>
          </a:prstGeom>
          <a:noFill/>
          <a:ln w="25400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23529" y="5085184"/>
            <a:ext cx="8496943" cy="936104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 anchor="ctr" anchorCtr="0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kumimoji="0" lang="ja-JP" altLang="en-US" sz="2400" kern="0" dirty="0" smtClean="0">
                <a:solidFill>
                  <a:srgbClr val="BF0000"/>
                </a:solidFill>
              </a:rPr>
              <a:t>全</a:t>
            </a:r>
            <a:r>
              <a:rPr kumimoji="0" lang="ja-JP" altLang="en-US" sz="2400" kern="0" dirty="0" smtClean="0">
                <a:solidFill>
                  <a:sysClr val="windowText" lastClr="000000"/>
                </a:solidFill>
              </a:rPr>
              <a:t>コンポーネントを開発しないと（手動）テスト出来なかった。</a:t>
            </a:r>
            <a:endParaRPr kumimoji="0" lang="en-US" altLang="ja-JP" sz="2400" kern="0" dirty="0">
              <a:solidFill>
                <a:sysClr val="windowText" lastClr="00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kumimoji="0" lang="ja-JP" altLang="en-US" sz="2400" kern="0" dirty="0" smtClean="0">
                <a:solidFill>
                  <a:sysClr val="windowText" lastClr="000000"/>
                </a:solidFill>
              </a:rPr>
              <a:t>画面一式を開発するのに、それまでは</a:t>
            </a:r>
            <a:r>
              <a:rPr kumimoji="0" lang="ja-JP" altLang="en-US" sz="2400" kern="0" dirty="0" smtClean="0">
                <a:solidFill>
                  <a:srgbClr val="BF0000"/>
                </a:solidFill>
              </a:rPr>
              <a:t>１週間</a:t>
            </a:r>
            <a:r>
              <a:rPr kumimoji="0" lang="ja-JP" altLang="en-US" sz="2400" kern="0" dirty="0" smtClean="0">
                <a:solidFill>
                  <a:sysClr val="windowText" lastClr="000000"/>
                </a:solidFill>
              </a:rPr>
              <a:t>かかっていた。</a:t>
            </a:r>
            <a:endParaRPr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>
          <a:xfrm>
            <a:off x="4742202" y="2744634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cxnSp>
        <p:nvCxnSpPr>
          <p:cNvPr id="32" name="直線コネクタ 31"/>
          <p:cNvCxnSpPr>
            <a:stCxn id="55" idx="3"/>
            <a:endCxn id="60" idx="1"/>
          </p:cNvCxnSpPr>
          <p:nvPr/>
        </p:nvCxnSpPr>
        <p:spPr>
          <a:xfrm>
            <a:off x="3993695" y="3192711"/>
            <a:ext cx="748507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タイトル 2"/>
          <p:cNvSpPr txBox="1">
            <a:spLocks/>
          </p:cNvSpPr>
          <p:nvPr/>
        </p:nvSpPr>
        <p:spPr>
          <a:xfrm>
            <a:off x="416089" y="3842541"/>
            <a:ext cx="1661817" cy="590811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 smtClean="0">
                <a:solidFill>
                  <a:schemeClr val="tx1"/>
                </a:solidFill>
              </a:rPr>
              <a:t>Activity</a:t>
            </a:r>
          </a:p>
        </p:txBody>
      </p:sp>
      <p:sp>
        <p:nvSpPr>
          <p:cNvPr id="75" name="フローチャート : 磁気ディスク 74"/>
          <p:cNvSpPr/>
          <p:nvPr/>
        </p:nvSpPr>
        <p:spPr>
          <a:xfrm>
            <a:off x="6830434" y="3967236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>
          <a:xfrm>
            <a:off x="4742202" y="3969159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sp>
        <p:nvSpPr>
          <p:cNvPr id="77" name="フローチャート : 磁気ディスク 76"/>
          <p:cNvSpPr/>
          <p:nvPr/>
        </p:nvSpPr>
        <p:spPr>
          <a:xfrm>
            <a:off x="6830434" y="1594234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Rectangle 3"/>
          <p:cNvSpPr txBox="1">
            <a:spLocks noChangeArrowheads="1"/>
          </p:cNvSpPr>
          <p:nvPr/>
        </p:nvSpPr>
        <p:spPr>
          <a:xfrm>
            <a:off x="4742202" y="1596157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cxnSp>
        <p:nvCxnSpPr>
          <p:cNvPr id="52" name="直線コネクタ 51"/>
          <p:cNvCxnSpPr>
            <a:stCxn id="77" idx="2"/>
            <a:endCxn id="78" idx="3"/>
          </p:cNvCxnSpPr>
          <p:nvPr/>
        </p:nvCxnSpPr>
        <p:spPr>
          <a:xfrm flipH="1">
            <a:off x="6115758" y="2044234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75" idx="2"/>
            <a:endCxn id="76" idx="3"/>
          </p:cNvCxnSpPr>
          <p:nvPr/>
        </p:nvCxnSpPr>
        <p:spPr>
          <a:xfrm flipH="1">
            <a:off x="6115758" y="4417236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76" idx="1"/>
            <a:endCxn id="55" idx="3"/>
          </p:cNvCxnSpPr>
          <p:nvPr/>
        </p:nvCxnSpPr>
        <p:spPr>
          <a:xfrm flipH="1" flipV="1">
            <a:off x="3993695" y="3192711"/>
            <a:ext cx="748507" cy="1226448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>
            <a:stCxn id="78" idx="1"/>
            <a:endCxn id="55" idx="3"/>
          </p:cNvCxnSpPr>
          <p:nvPr/>
        </p:nvCxnSpPr>
        <p:spPr>
          <a:xfrm flipH="1">
            <a:off x="3993695" y="2046157"/>
            <a:ext cx="748507" cy="1146554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hiroyuki.a.ito\AppData\Local\Microsoft\Windows\Temporary Internet Files\Content.IE5\8OQ99XH7\MC90043382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17" y="2543610"/>
            <a:ext cx="1290959" cy="1290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78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 txBox="1">
            <a:spLocks/>
          </p:cNvSpPr>
          <p:nvPr/>
        </p:nvSpPr>
        <p:spPr>
          <a:xfrm>
            <a:off x="360000" y="252000"/>
            <a:ext cx="8424000" cy="360000"/>
          </a:xfrm>
          <a:prstGeom prst="rect">
            <a:avLst/>
          </a:prstGeom>
          <a:noFill/>
          <a:ln>
            <a:noFill/>
          </a:ln>
        </p:spPr>
        <p:txBody>
          <a:bodyPr anchor="ctr" anchorCtr="1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2500" dirty="0" smtClean="0"/>
              <a:t>解決策</a:t>
            </a:r>
            <a:endParaRPr lang="ja-JP" altLang="en-US" sz="2500" dirty="0"/>
          </a:p>
        </p:txBody>
      </p:sp>
      <p:pic>
        <p:nvPicPr>
          <p:cNvPr id="3074" name="Picture 2" descr="C:\Users\hiroyuki.a.ito\Pictures\TDD\mockito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678" y="913267"/>
            <a:ext cx="5431908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iroyuki.a.ito\Pictures\TDD\robolectric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74" y="913267"/>
            <a:ext cx="252028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タイトル 2"/>
          <p:cNvSpPr txBox="1">
            <a:spLocks/>
          </p:cNvSpPr>
          <p:nvPr/>
        </p:nvSpPr>
        <p:spPr>
          <a:xfrm>
            <a:off x="360000" y="3861048"/>
            <a:ext cx="8424000" cy="126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sz="2400" dirty="0" smtClean="0">
                <a:solidFill>
                  <a:schemeClr val="tx1"/>
                </a:solidFill>
                <a:latin typeface="+mn-lt"/>
              </a:rPr>
              <a:t>・</a:t>
            </a:r>
            <a:r>
              <a:rPr lang="en-US" altLang="ja-JP" sz="2400" dirty="0" smtClean="0">
                <a:solidFill>
                  <a:srgbClr val="008000"/>
                </a:solidFill>
                <a:latin typeface="+mn-lt"/>
              </a:rPr>
              <a:t>Robolectric</a:t>
            </a:r>
            <a:r>
              <a:rPr lang="en-US" altLang="ja-JP" sz="2400" b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ja-JP" altLang="en-US" sz="2400" b="0" dirty="0" smtClean="0">
                <a:solidFill>
                  <a:srgbClr val="000000"/>
                </a:solidFill>
                <a:latin typeface="+mn-lt"/>
              </a:rPr>
              <a:t>で、全ての</a:t>
            </a:r>
            <a:r>
              <a:rPr lang="en-US" altLang="ja-JP" sz="2400" b="0" dirty="0" smtClean="0">
                <a:solidFill>
                  <a:srgbClr val="000000"/>
                </a:solidFill>
                <a:latin typeface="+mn-lt"/>
              </a:rPr>
              <a:t> UT </a:t>
            </a:r>
            <a:r>
              <a:rPr lang="ja-JP" altLang="en-US" sz="2400" b="0" dirty="0" smtClean="0">
                <a:solidFill>
                  <a:srgbClr val="000000"/>
                </a:solidFill>
                <a:latin typeface="+mn-lt"/>
              </a:rPr>
              <a:t>を</a:t>
            </a:r>
            <a:r>
              <a:rPr lang="en-US" altLang="ja-JP" sz="2400" b="0" dirty="0" smtClean="0">
                <a:solidFill>
                  <a:srgbClr val="000000"/>
                </a:solidFill>
                <a:latin typeface="+mn-lt"/>
              </a:rPr>
              <a:t> JVM </a:t>
            </a:r>
            <a:r>
              <a:rPr lang="ja-JP" altLang="en-US" sz="2400" b="0" dirty="0" smtClean="0">
                <a:solidFill>
                  <a:srgbClr val="000000"/>
                </a:solidFill>
                <a:latin typeface="+mn-lt"/>
              </a:rPr>
              <a:t>上で実行</a:t>
            </a:r>
            <a:r>
              <a:rPr lang="ja-JP" altLang="en-US" sz="2400" b="0" dirty="0">
                <a:solidFill>
                  <a:srgbClr val="000000"/>
                </a:solidFill>
                <a:latin typeface="+mn-lt"/>
              </a:rPr>
              <a:t>できる</a:t>
            </a:r>
            <a:r>
              <a:rPr lang="ja-JP" altLang="en-US" sz="2400" b="0" dirty="0" smtClean="0">
                <a:solidFill>
                  <a:srgbClr val="000000"/>
                </a:solidFill>
                <a:latin typeface="+mn-lt"/>
              </a:rPr>
              <a:t>！</a:t>
            </a:r>
            <a:endParaRPr lang="en-US" altLang="ja-JP" sz="2400" b="0" dirty="0" smtClean="0">
              <a:solidFill>
                <a:srgbClr val="000000"/>
              </a:solidFill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ja-JP" sz="2400" dirty="0">
                <a:hlinkClick r:id="rId4"/>
              </a:rPr>
              <a:t>http://robolectric.org</a:t>
            </a:r>
            <a:r>
              <a:rPr lang="en-US" altLang="ja-JP" sz="2400" dirty="0" smtClean="0">
                <a:hlinkClick r:id="rId4"/>
              </a:rPr>
              <a:t>/</a:t>
            </a:r>
            <a:endParaRPr lang="en-US" altLang="ja-JP" sz="24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ja-JP" sz="2400" dirty="0" smtClean="0">
                <a:solidFill>
                  <a:schemeClr val="tx1"/>
                </a:solidFill>
              </a:rPr>
              <a:t>Emulator </a:t>
            </a:r>
            <a:r>
              <a:rPr lang="ja-JP" altLang="en-US" sz="2400" dirty="0" smtClean="0">
                <a:solidFill>
                  <a:schemeClr val="tx1"/>
                </a:solidFill>
              </a:rPr>
              <a:t>も実機も不要。</a:t>
            </a:r>
            <a:endParaRPr lang="en-US" altLang="ja-JP" sz="2400" dirty="0" smtClean="0">
              <a:solidFill>
                <a:schemeClr val="tx1"/>
              </a:solidFill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357817" y="5119467"/>
            <a:ext cx="8424000" cy="144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sz="2400" b="0" dirty="0" smtClean="0">
                <a:solidFill>
                  <a:srgbClr val="000000"/>
                </a:solidFill>
                <a:latin typeface="+mn-lt"/>
              </a:rPr>
              <a:t>・</a:t>
            </a:r>
            <a:r>
              <a:rPr lang="en-US" altLang="ja-JP" sz="2400" b="0" dirty="0">
                <a:solidFill>
                  <a:srgbClr val="000000"/>
                </a:solidFill>
              </a:rPr>
              <a:t>Test Double </a:t>
            </a:r>
            <a:r>
              <a:rPr lang="ja-JP" altLang="en-US" sz="2400" b="0" dirty="0" smtClean="0">
                <a:solidFill>
                  <a:srgbClr val="000000"/>
                </a:solidFill>
              </a:rPr>
              <a:t>フレームワークとして、</a:t>
            </a:r>
            <a:endParaRPr lang="en-US" altLang="ja-JP" sz="2400" b="0" dirty="0" smtClean="0">
              <a:solidFill>
                <a:srgbClr val="000000"/>
              </a:solidFill>
            </a:endParaRPr>
          </a:p>
          <a:p>
            <a:pPr indent="176213" algn="l"/>
            <a:r>
              <a:rPr lang="en-US" altLang="ja-JP" sz="2400" b="0" dirty="0" smtClean="0">
                <a:solidFill>
                  <a:srgbClr val="000000"/>
                </a:solidFill>
                <a:latin typeface="+mn-lt"/>
              </a:rPr>
              <a:t>Robolectric </a:t>
            </a:r>
            <a:r>
              <a:rPr lang="ja-JP" altLang="en-US" sz="2400" b="0" dirty="0" smtClean="0">
                <a:solidFill>
                  <a:srgbClr val="000000"/>
                </a:solidFill>
                <a:latin typeface="+mn-lt"/>
              </a:rPr>
              <a:t>との相性の良い</a:t>
            </a:r>
            <a:r>
              <a:rPr lang="en-US" altLang="ja-JP" sz="2400" b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ja-JP" sz="2400" dirty="0" smtClean="0">
                <a:solidFill>
                  <a:srgbClr val="008000"/>
                </a:solidFill>
                <a:latin typeface="+mn-lt"/>
              </a:rPr>
              <a:t>Mockito</a:t>
            </a:r>
            <a:r>
              <a:rPr lang="en-US" altLang="ja-JP" sz="2400" b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ja-JP" altLang="en-US" sz="2400" b="0" dirty="0" smtClean="0">
                <a:solidFill>
                  <a:srgbClr val="000000"/>
                </a:solidFill>
                <a:latin typeface="+mn-lt"/>
              </a:rPr>
              <a:t>を活用。</a:t>
            </a:r>
            <a:endParaRPr lang="en-US" altLang="ja-JP" sz="2400" b="0" dirty="0" smtClean="0">
              <a:solidFill>
                <a:srgbClr val="000000"/>
              </a:solidFill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ja-JP" sz="2400" dirty="0" smtClean="0">
                <a:hlinkClick r:id="rId5"/>
              </a:rPr>
              <a:t>http</a:t>
            </a:r>
            <a:r>
              <a:rPr lang="en-US" altLang="ja-JP" sz="2400" dirty="0">
                <a:hlinkClick r:id="rId5"/>
              </a:rPr>
              <a:t>://code.google.com/p/mockito</a:t>
            </a:r>
            <a:r>
              <a:rPr lang="en-US" altLang="ja-JP" sz="2400" dirty="0" smtClean="0">
                <a:hlinkClick r:id="rId5"/>
              </a:rPr>
              <a:t>/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94128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After TDD</a:t>
            </a:r>
            <a:endParaRPr kumimoji="1" lang="ja-JP" altLang="en-US" dirty="0"/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>
          <a:xfrm>
            <a:off x="2527578" y="2166648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Model</a:t>
            </a:r>
          </a:p>
          <a:p>
            <a:pPr marL="0" indent="0" algn="ctr">
              <a:buNone/>
              <a:defRPr/>
            </a:pPr>
            <a:r>
              <a:rPr lang="en-US" altLang="ja-JP" sz="1800" b="1" dirty="0" smtClean="0"/>
              <a:t>Controller</a:t>
            </a:r>
          </a:p>
        </p:txBody>
      </p:sp>
      <p:sp>
        <p:nvSpPr>
          <p:cNvPr id="56" name="フローチャート : 磁気ディスク 55"/>
          <p:cNvSpPr/>
          <p:nvPr/>
        </p:nvSpPr>
        <p:spPr>
          <a:xfrm>
            <a:off x="6737873" y="2166648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" name="直線コネクタ 57"/>
          <p:cNvCxnSpPr>
            <a:stCxn id="3074" idx="3"/>
            <a:endCxn id="55" idx="1"/>
          </p:cNvCxnSpPr>
          <p:nvPr/>
        </p:nvCxnSpPr>
        <p:spPr>
          <a:xfrm>
            <a:off x="1793769" y="2614853"/>
            <a:ext cx="733809" cy="1795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60" idx="3"/>
            <a:endCxn id="56" idx="2"/>
          </p:cNvCxnSpPr>
          <p:nvPr/>
        </p:nvCxnSpPr>
        <p:spPr>
          <a:xfrm flipV="1">
            <a:off x="6023197" y="2616648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円/楕円 45"/>
          <p:cNvSpPr/>
          <p:nvPr/>
        </p:nvSpPr>
        <p:spPr bwMode="auto">
          <a:xfrm>
            <a:off x="4073577" y="764704"/>
            <a:ext cx="4781350" cy="1426305"/>
          </a:xfrm>
          <a:prstGeom prst="ellipse">
            <a:avLst/>
          </a:prstGeom>
          <a:noFill/>
          <a:ln w="25400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>
          <a:xfrm>
            <a:off x="4649641" y="2168571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cxnSp>
        <p:nvCxnSpPr>
          <p:cNvPr id="32" name="直線コネクタ 31"/>
          <p:cNvCxnSpPr>
            <a:stCxn id="55" idx="3"/>
            <a:endCxn id="60" idx="1"/>
          </p:cNvCxnSpPr>
          <p:nvPr/>
        </p:nvCxnSpPr>
        <p:spPr>
          <a:xfrm>
            <a:off x="3901134" y="2616648"/>
            <a:ext cx="748507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タイトル 2"/>
          <p:cNvSpPr txBox="1">
            <a:spLocks/>
          </p:cNvSpPr>
          <p:nvPr/>
        </p:nvSpPr>
        <p:spPr>
          <a:xfrm>
            <a:off x="323528" y="3252623"/>
            <a:ext cx="1661817" cy="590811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 smtClean="0">
                <a:solidFill>
                  <a:schemeClr val="tx1"/>
                </a:solidFill>
              </a:rPr>
              <a:t>Activity</a:t>
            </a:r>
          </a:p>
        </p:txBody>
      </p:sp>
      <p:sp>
        <p:nvSpPr>
          <p:cNvPr id="75" name="フローチャート : 磁気ディスク 74"/>
          <p:cNvSpPr/>
          <p:nvPr/>
        </p:nvSpPr>
        <p:spPr>
          <a:xfrm>
            <a:off x="6737873" y="3391173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>
          <a:xfrm>
            <a:off x="4649641" y="3393096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sp>
        <p:nvSpPr>
          <p:cNvPr id="77" name="フローチャート : 磁気ディスク 76"/>
          <p:cNvSpPr/>
          <p:nvPr/>
        </p:nvSpPr>
        <p:spPr>
          <a:xfrm>
            <a:off x="6737873" y="1018171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Rectangle 3"/>
          <p:cNvSpPr txBox="1">
            <a:spLocks noChangeArrowheads="1"/>
          </p:cNvSpPr>
          <p:nvPr/>
        </p:nvSpPr>
        <p:spPr>
          <a:xfrm>
            <a:off x="4649641" y="1020094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cxnSp>
        <p:nvCxnSpPr>
          <p:cNvPr id="52" name="直線コネクタ 51"/>
          <p:cNvCxnSpPr>
            <a:stCxn id="77" idx="2"/>
            <a:endCxn id="78" idx="3"/>
          </p:cNvCxnSpPr>
          <p:nvPr/>
        </p:nvCxnSpPr>
        <p:spPr>
          <a:xfrm flipH="1">
            <a:off x="6023197" y="1468171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75" idx="2"/>
            <a:endCxn id="76" idx="3"/>
          </p:cNvCxnSpPr>
          <p:nvPr/>
        </p:nvCxnSpPr>
        <p:spPr>
          <a:xfrm flipH="1">
            <a:off x="6023197" y="3841173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76" idx="1"/>
            <a:endCxn id="55" idx="3"/>
          </p:cNvCxnSpPr>
          <p:nvPr/>
        </p:nvCxnSpPr>
        <p:spPr>
          <a:xfrm flipH="1" flipV="1">
            <a:off x="3901134" y="2616648"/>
            <a:ext cx="748507" cy="1226448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>
            <a:stCxn id="78" idx="1"/>
            <a:endCxn id="55" idx="3"/>
          </p:cNvCxnSpPr>
          <p:nvPr/>
        </p:nvCxnSpPr>
        <p:spPr>
          <a:xfrm flipH="1">
            <a:off x="3901134" y="1470094"/>
            <a:ext cx="748507" cy="1146554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/>
          <p:cNvSpPr/>
          <p:nvPr/>
        </p:nvSpPr>
        <p:spPr bwMode="auto">
          <a:xfrm>
            <a:off x="4073577" y="1916832"/>
            <a:ext cx="4781350" cy="1426305"/>
          </a:xfrm>
          <a:prstGeom prst="ellipse">
            <a:avLst/>
          </a:prstGeom>
          <a:noFill/>
          <a:ln w="25400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円/楕円 23"/>
          <p:cNvSpPr/>
          <p:nvPr/>
        </p:nvSpPr>
        <p:spPr bwMode="auto">
          <a:xfrm>
            <a:off x="4073577" y="3140968"/>
            <a:ext cx="4781350" cy="1426305"/>
          </a:xfrm>
          <a:prstGeom prst="ellipse">
            <a:avLst/>
          </a:prstGeom>
          <a:noFill/>
          <a:ln w="25400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円/楕円 24"/>
          <p:cNvSpPr/>
          <p:nvPr/>
        </p:nvSpPr>
        <p:spPr bwMode="auto">
          <a:xfrm>
            <a:off x="2273377" y="1827280"/>
            <a:ext cx="1858191" cy="1587437"/>
          </a:xfrm>
          <a:prstGeom prst="ellipse">
            <a:avLst/>
          </a:prstGeom>
          <a:noFill/>
          <a:ln w="25400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79512" y="4653136"/>
            <a:ext cx="8784976" cy="122413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 anchor="ctr" anchorCtr="0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kumimoji="0" lang="en-US" altLang="en-US" sz="2400" kern="0" dirty="0" smtClean="0"/>
              <a:t>Can test each component </a:t>
            </a:r>
            <a:r>
              <a:rPr kumimoji="0" lang="en-US" altLang="en-US" sz="2400" b="1" kern="0" dirty="0" smtClean="0">
                <a:solidFill>
                  <a:srgbClr val="BF0000"/>
                </a:solidFill>
              </a:rPr>
              <a:t>independently and separately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kumimoji="0" lang="en-US" altLang="ja-JP" sz="2400" kern="0" dirty="0" smtClean="0">
                <a:solidFill>
                  <a:sysClr val="windowText" lastClr="000000"/>
                </a:solidFill>
              </a:rPr>
              <a:t>It takes </a:t>
            </a:r>
            <a:r>
              <a:rPr kumimoji="0" lang="en-US" altLang="ja-JP" sz="2400" b="1" kern="0" dirty="0" smtClean="0">
                <a:solidFill>
                  <a:schemeClr val="accent1"/>
                </a:solidFill>
              </a:rPr>
              <a:t>one day</a:t>
            </a:r>
            <a:r>
              <a:rPr kumimoji="0" lang="en-US" altLang="ja-JP" sz="2400" kern="0" dirty="0" smtClean="0">
                <a:solidFill>
                  <a:sysClr val="windowText" lastClr="000000"/>
                </a:solidFill>
              </a:rPr>
              <a:t> to implement one activity set</a:t>
            </a:r>
            <a:br>
              <a:rPr kumimoji="0" lang="en-US" altLang="ja-JP" sz="2400" kern="0" dirty="0" smtClean="0">
                <a:solidFill>
                  <a:sysClr val="windowText" lastClr="000000"/>
                </a:solidFill>
              </a:rPr>
            </a:br>
            <a:r>
              <a:rPr kumimoji="0" lang="en-US" altLang="ja-JP" sz="2400" kern="0" dirty="0" smtClean="0">
                <a:solidFill>
                  <a:sysClr val="windowText" lastClr="000000"/>
                </a:solidFill>
              </a:rPr>
              <a:t>(</a:t>
            </a:r>
            <a:r>
              <a:rPr kumimoji="0" lang="en-US" altLang="ja-JP" sz="2400" b="1" kern="0" dirty="0" smtClean="0">
                <a:solidFill>
                  <a:schemeClr val="accent1"/>
                </a:solidFill>
              </a:rPr>
              <a:t>five times faster</a:t>
            </a:r>
            <a:r>
              <a:rPr kumimoji="0" lang="en-US" altLang="ja-JP" sz="2400" kern="0" dirty="0" smtClean="0">
                <a:solidFill>
                  <a:sysClr val="windowText" lastClr="000000"/>
                </a:solidFill>
              </a:rPr>
              <a:t> than at the start of the project)</a:t>
            </a:r>
          </a:p>
        </p:txBody>
      </p:sp>
      <p:pic>
        <p:nvPicPr>
          <p:cNvPr id="3074" name="Picture 2" descr="C:\Users\hiroyuki.a.ito\AppData\Local\Microsoft\Windows\Temporary Internet Files\Content.IE5\8OQ99XH7\MC90043382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02" y="1975519"/>
            <a:ext cx="1278667" cy="1278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0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Problems,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768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Calabash-android : Our answer</a:t>
            </a:r>
            <a:endParaRPr kumimoji="1" lang="ja-JP" altLang="en-US" dirty="0"/>
          </a:p>
        </p:txBody>
      </p:sp>
      <p:pic>
        <p:nvPicPr>
          <p:cNvPr id="2052" name="Picture 4" descr="C:\Users\hiroyuki.a.ito\Pictures\TDD\cucumber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36" y="764704"/>
            <a:ext cx="733452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タイトル 2"/>
          <p:cNvSpPr txBox="1">
            <a:spLocks/>
          </p:cNvSpPr>
          <p:nvPr/>
        </p:nvSpPr>
        <p:spPr>
          <a:xfrm>
            <a:off x="107504" y="3622204"/>
            <a:ext cx="8928992" cy="2615108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Cucumber </a:t>
            </a:r>
            <a:r>
              <a:rPr lang="ja-JP" altLang="en-US" b="0" dirty="0" smtClean="0">
                <a:solidFill>
                  <a:schemeClr val="tx1"/>
                </a:solidFill>
                <a:latin typeface="+mn-lt"/>
              </a:rPr>
              <a:t>の</a:t>
            </a:r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ja-JP" b="0" dirty="0" smtClean="0">
                <a:solidFill>
                  <a:schemeClr val="accent1"/>
                </a:solidFill>
                <a:latin typeface="+mn-lt"/>
              </a:rPr>
              <a:t>Android </a:t>
            </a:r>
            <a:r>
              <a:rPr lang="ja-JP" altLang="en-US" b="0" dirty="0" smtClean="0">
                <a:solidFill>
                  <a:schemeClr val="accent1"/>
                </a:solidFill>
                <a:latin typeface="+mn-lt"/>
              </a:rPr>
              <a:t>用</a:t>
            </a:r>
            <a:r>
              <a:rPr lang="en-US" altLang="ja-JP" b="0" dirty="0" smtClean="0">
                <a:solidFill>
                  <a:schemeClr val="accent1"/>
                </a:solidFill>
                <a:latin typeface="+mn-lt"/>
              </a:rPr>
              <a:t> Wrapper</a:t>
            </a:r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ja-JP" altLang="en-US" b="0" dirty="0" smtClean="0">
                <a:solidFill>
                  <a:schemeClr val="tx1"/>
                </a:solidFill>
                <a:latin typeface="+mn-lt"/>
              </a:rPr>
              <a:t>です。</a:t>
            </a:r>
            <a:endParaRPr lang="en-US" altLang="ja-JP" b="0" dirty="0" smtClean="0">
              <a:solidFill>
                <a:schemeClr val="tx1"/>
              </a:solidFill>
              <a:latin typeface="+mn-lt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ja-JP" altLang="en-US" b="0" dirty="0" smtClean="0">
                <a:solidFill>
                  <a:schemeClr val="tx1"/>
                </a:solidFill>
                <a:latin typeface="+mn-lt"/>
              </a:rPr>
              <a:t>テスト仕様書を自動実行できるイメージです。</a:t>
            </a:r>
            <a:endParaRPr lang="en-US" altLang="ja-JP" b="0" dirty="0" smtClean="0">
              <a:solidFill>
                <a:schemeClr val="tx1"/>
              </a:solidFill>
              <a:latin typeface="+mn-lt"/>
            </a:endParaRPr>
          </a:p>
          <a:p>
            <a:pPr marL="365125" indent="-365125" algn="l">
              <a:buFont typeface="Arial"/>
              <a:buChar char="•"/>
            </a:pPr>
            <a:r>
              <a:rPr lang="ja-JP" altLang="en-US" b="0" dirty="0">
                <a:solidFill>
                  <a:schemeClr val="tx1"/>
                </a:solidFill>
              </a:rPr>
              <a:t>エンジニア</a:t>
            </a:r>
            <a:r>
              <a:rPr lang="ja-JP" altLang="en-US" b="0" dirty="0" smtClean="0">
                <a:solidFill>
                  <a:schemeClr val="tx1"/>
                </a:solidFill>
              </a:rPr>
              <a:t>以外でもテストケースをメンテナンスできます。</a:t>
            </a:r>
            <a:endParaRPr lang="en-US" altLang="ja-JP" b="0" dirty="0">
              <a:solidFill>
                <a:schemeClr val="tx1"/>
              </a:solidFill>
            </a:endParaRPr>
          </a:p>
          <a:p>
            <a:pPr marL="365125" indent="-365125" algn="l">
              <a:buFont typeface="Arial"/>
              <a:buChar char="•"/>
            </a:pPr>
            <a:r>
              <a:rPr lang="ja-JP" altLang="en-US" b="0" dirty="0">
                <a:solidFill>
                  <a:schemeClr val="tx1"/>
                </a:solidFill>
              </a:rPr>
              <a:t>ビジネス・マネージャー</a:t>
            </a:r>
            <a:r>
              <a:rPr lang="ja-JP" altLang="en-US" b="0" dirty="0" smtClean="0">
                <a:solidFill>
                  <a:schemeClr val="tx1"/>
                </a:solidFill>
              </a:rPr>
              <a:t>が読めるため、</a:t>
            </a:r>
            <a:endParaRPr lang="en-US" altLang="ja-JP" b="0" dirty="0" smtClean="0">
              <a:solidFill>
                <a:schemeClr val="tx1"/>
              </a:solidFill>
            </a:endParaRPr>
          </a:p>
          <a:p>
            <a:pPr marL="365125" algn="l"/>
            <a:r>
              <a:rPr lang="ja-JP" altLang="en-US" b="0" dirty="0" smtClean="0">
                <a:solidFill>
                  <a:srgbClr val="000000"/>
                </a:solidFill>
              </a:rPr>
              <a:t>テスト</a:t>
            </a:r>
            <a:r>
              <a:rPr lang="ja-JP" altLang="en-US" b="0" dirty="0">
                <a:solidFill>
                  <a:srgbClr val="000000"/>
                </a:solidFill>
              </a:rPr>
              <a:t>の妥当性を判断</a:t>
            </a:r>
            <a:r>
              <a:rPr lang="ja-JP" altLang="en-US" b="0" dirty="0" smtClean="0">
                <a:solidFill>
                  <a:srgbClr val="000000"/>
                </a:solidFill>
              </a:rPr>
              <a:t>で</a:t>
            </a:r>
            <a:r>
              <a:rPr lang="ja-JP" altLang="en-US" b="0" dirty="0" smtClean="0">
                <a:solidFill>
                  <a:schemeClr val="tx1"/>
                </a:solidFill>
              </a:rPr>
              <a:t>きます。</a:t>
            </a:r>
            <a:endParaRPr lang="en-US" altLang="ja-JP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（例）　</a:t>
            </a:r>
            <a:r>
              <a:rPr lang="en-US" altLang="ja-JP" dirty="0" smtClean="0"/>
              <a:t>ATDD </a:t>
            </a:r>
            <a:r>
              <a:rPr lang="ja-JP" altLang="en-US" dirty="0" smtClean="0"/>
              <a:t>のテストケース</a:t>
            </a:r>
            <a:endParaRPr kumimoji="1" lang="ja-JP" altLang="en-US" dirty="0"/>
          </a:p>
        </p:txBody>
      </p:sp>
      <p:sp>
        <p:nvSpPr>
          <p:cNvPr id="5" name="タイトル 2"/>
          <p:cNvSpPr txBox="1">
            <a:spLocks/>
          </p:cNvSpPr>
          <p:nvPr/>
        </p:nvSpPr>
        <p:spPr>
          <a:xfrm>
            <a:off x="360000" y="836712"/>
            <a:ext cx="8424000" cy="52565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2000" dirty="0">
                <a:solidFill>
                  <a:srgbClr val="7030A0"/>
                </a:solidFill>
              </a:rPr>
              <a:t>Feature</a:t>
            </a:r>
            <a:r>
              <a:rPr lang="en-US" altLang="ja-JP" sz="2000" b="0" dirty="0">
                <a:solidFill>
                  <a:schemeClr val="tx1"/>
                </a:solidFill>
              </a:rPr>
              <a:t>: 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Input</a:t>
            </a:r>
            <a:endParaRPr lang="en-US" altLang="ja-JP" sz="2000" b="0" dirty="0">
              <a:solidFill>
                <a:schemeClr val="tx1"/>
              </a:solidFill>
            </a:endParaRP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  </a:t>
            </a:r>
            <a:r>
              <a:rPr lang="en-US" altLang="ja-JP" sz="2000" dirty="0">
                <a:solidFill>
                  <a:srgbClr val="7030A0"/>
                </a:solidFill>
              </a:rPr>
              <a:t>Scenario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: Input today’s data</a:t>
            </a:r>
          </a:p>
          <a:p>
            <a:pPr algn="l"/>
            <a:endParaRPr lang="en-US" altLang="ja-JP" sz="2000" b="0" dirty="0" smtClean="0">
              <a:solidFill>
                <a:schemeClr val="tx1"/>
              </a:solidFill>
            </a:endParaRP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    </a:t>
            </a:r>
            <a:r>
              <a:rPr lang="en-US" altLang="ja-JP" sz="2000" dirty="0" smtClean="0">
                <a:solidFill>
                  <a:srgbClr val="00B050"/>
                </a:solidFill>
              </a:rPr>
              <a:t>Given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 </a:t>
            </a:r>
            <a:r>
              <a:rPr lang="en-US" altLang="ja-JP" sz="2000" b="0" dirty="0">
                <a:solidFill>
                  <a:schemeClr val="tx1"/>
                </a:solidFill>
              </a:rPr>
              <a:t>I kick drumroll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</a:rPr>
              <a:t>Then</a:t>
            </a:r>
            <a:r>
              <a:rPr lang="en-US" altLang="ja-JP" sz="2000" b="0" dirty="0">
                <a:solidFill>
                  <a:schemeClr val="tx1"/>
                </a:solidFill>
              </a:rPr>
              <a:t> drumroll show today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    </a:t>
            </a:r>
            <a:r>
              <a:rPr lang="en-US" altLang="ja-JP" sz="2000" dirty="0" smtClean="0">
                <a:solidFill>
                  <a:srgbClr val="00B050"/>
                </a:solidFill>
              </a:rPr>
              <a:t>When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 </a:t>
            </a:r>
            <a:r>
              <a:rPr lang="en-US" altLang="ja-JP" sz="2000" b="0" dirty="0">
                <a:solidFill>
                  <a:schemeClr val="tx1"/>
                </a:solidFill>
              </a:rPr>
              <a:t>press next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</a:rPr>
              <a:t>Then</a:t>
            </a:r>
            <a:r>
              <a:rPr lang="en-US" altLang="ja-JP" sz="2000" b="0" dirty="0">
                <a:solidFill>
                  <a:schemeClr val="tx1"/>
                </a:solidFill>
              </a:rPr>
              <a:t> I should see 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”xxx" </a:t>
            </a:r>
            <a:r>
              <a:rPr lang="en-US" altLang="ja-JP" sz="2000" b="0" dirty="0">
                <a:solidFill>
                  <a:schemeClr val="tx1"/>
                </a:solidFill>
              </a:rPr>
              <a:t>screen</a:t>
            </a:r>
          </a:p>
          <a:p>
            <a:pPr algn="l"/>
            <a:endParaRPr lang="en-US" altLang="ja-JP" sz="2000" b="0" dirty="0" smtClean="0">
              <a:solidFill>
                <a:schemeClr val="tx1"/>
              </a:solidFill>
            </a:endParaRP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    </a:t>
            </a:r>
            <a:r>
              <a:rPr lang="en-US" altLang="ja-JP" sz="2000" dirty="0" smtClean="0">
                <a:solidFill>
                  <a:srgbClr val="00B050"/>
                </a:solidFill>
              </a:rPr>
              <a:t>When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 </a:t>
            </a:r>
            <a:r>
              <a:rPr lang="en-US" altLang="ja-JP" sz="2000" b="0" dirty="0">
                <a:solidFill>
                  <a:schemeClr val="tx1"/>
                </a:solidFill>
              </a:rPr>
              <a:t>I press keys and calculator should show like this: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2 |   2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0 |  20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0 | 200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* | 200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3 |   3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= | 600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</a:rPr>
              <a:t>Then</a:t>
            </a:r>
            <a:r>
              <a:rPr lang="en-US" altLang="ja-JP" sz="2000" b="0" dirty="0">
                <a:solidFill>
                  <a:schemeClr val="tx1"/>
                </a:solidFill>
              </a:rPr>
              <a:t> take 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photo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" name="四角形吹き出し 5"/>
          <p:cNvSpPr/>
          <p:nvPr/>
        </p:nvSpPr>
        <p:spPr>
          <a:xfrm>
            <a:off x="5510836" y="764704"/>
            <a:ext cx="2880000" cy="864096"/>
          </a:xfrm>
          <a:prstGeom prst="wedgeRectCallout">
            <a:avLst>
              <a:gd name="adj1" fmla="val -102876"/>
              <a:gd name="adj2" fmla="val -3792"/>
            </a:avLst>
          </a:prstGeom>
          <a:solidFill>
            <a:srgbClr val="FFFF00"/>
          </a:solidFill>
          <a:ln w="19050">
            <a:solidFill>
              <a:schemeClr val="accent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kumimoji="1" lang="ja-JP" altLang="en-US" sz="2000" dirty="0" smtClean="0"/>
              <a:t>テストケースの名称です</a:t>
            </a:r>
            <a:endParaRPr kumimoji="1" lang="ja-JP" altLang="en-US" sz="2000" dirty="0"/>
          </a:p>
        </p:txBody>
      </p:sp>
      <p:sp>
        <p:nvSpPr>
          <p:cNvPr id="8" name="四角形吹き出し 7"/>
          <p:cNvSpPr/>
          <p:nvPr/>
        </p:nvSpPr>
        <p:spPr>
          <a:xfrm>
            <a:off x="5508104" y="1772816"/>
            <a:ext cx="2880000" cy="864096"/>
          </a:xfrm>
          <a:prstGeom prst="wedgeRectCallout">
            <a:avLst>
              <a:gd name="adj1" fmla="val -102984"/>
              <a:gd name="adj2" fmla="val 26425"/>
            </a:avLst>
          </a:prstGeom>
          <a:solidFill>
            <a:srgbClr val="FFFF00"/>
          </a:solidFill>
          <a:ln w="19050">
            <a:solidFill>
              <a:schemeClr val="accent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kumimoji="1" lang="ja-JP" altLang="en-US" sz="2000" dirty="0" smtClean="0"/>
              <a:t>このレベルの記述で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自動実行できます</a:t>
            </a:r>
            <a:endParaRPr kumimoji="1" lang="ja-JP" altLang="en-US" sz="2000" dirty="0"/>
          </a:p>
        </p:txBody>
      </p:sp>
      <p:sp>
        <p:nvSpPr>
          <p:cNvPr id="9" name="四角形吹き出し 8"/>
          <p:cNvSpPr/>
          <p:nvPr/>
        </p:nvSpPr>
        <p:spPr>
          <a:xfrm>
            <a:off x="3203848" y="4221088"/>
            <a:ext cx="2880000" cy="1152128"/>
          </a:xfrm>
          <a:prstGeom prst="wedgeRectCallout">
            <a:avLst>
              <a:gd name="adj1" fmla="val -76677"/>
              <a:gd name="adj2" fmla="val -24081"/>
            </a:avLst>
          </a:prstGeom>
          <a:solidFill>
            <a:srgbClr val="FFFF00"/>
          </a:solidFill>
          <a:ln w="19050">
            <a:solidFill>
              <a:schemeClr val="accent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ja-JP" altLang="en-US" sz="2000" dirty="0" smtClean="0"/>
              <a:t>読みやすさを考慮した</a:t>
            </a:r>
            <a:endParaRPr lang="en-US" altLang="ja-JP" sz="2000" dirty="0" smtClean="0"/>
          </a:p>
          <a:p>
            <a:r>
              <a:rPr lang="ja-JP" altLang="en-US" sz="2000" dirty="0" smtClean="0"/>
              <a:t>記述が</a:t>
            </a:r>
            <a:r>
              <a:rPr kumimoji="1" lang="ja-JP" altLang="en-US" sz="2000" dirty="0" smtClean="0"/>
              <a:t>できます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3081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Problems,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768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Agenda</a:t>
            </a:r>
            <a:endParaRPr kumimoji="1" lang="ja-JP" altLang="en-US" dirty="0"/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Problems,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333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hiroyuki.a.ito\Pictures\00_Card\jenkins\jenki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15125" y="1972125"/>
            <a:ext cx="2913751" cy="291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hiroyuki.a.ito\Pictures\TDD\cucumber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903461"/>
            <a:ext cx="4054182" cy="123388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grpSp>
        <p:nvGrpSpPr>
          <p:cNvPr id="12" name="グループ化 11"/>
          <p:cNvGrpSpPr/>
          <p:nvPr/>
        </p:nvGrpSpPr>
        <p:grpSpPr>
          <a:xfrm>
            <a:off x="179512" y="4903461"/>
            <a:ext cx="4176464" cy="1233880"/>
            <a:chOff x="1167405" y="839445"/>
            <a:chExt cx="6809191" cy="2011684"/>
          </a:xfrm>
        </p:grpSpPr>
        <p:pic>
          <p:nvPicPr>
            <p:cNvPr id="10" name="Picture 2" descr="C:\Users\hiroyuki.a.ito\Pictures\TDD\TestFlight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405" y="839445"/>
              <a:ext cx="6705614" cy="2011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直線コネクタ 10"/>
            <p:cNvCxnSpPr/>
            <p:nvPr/>
          </p:nvCxnSpPr>
          <p:spPr>
            <a:xfrm>
              <a:off x="3279825" y="2493359"/>
              <a:ext cx="4696771" cy="0"/>
            </a:xfrm>
            <a:prstGeom prst="line">
              <a:avLst/>
            </a:prstGeom>
            <a:ln w="25400">
              <a:noFill/>
              <a:tailEnd type="none"/>
            </a:ln>
            <a:effectLst>
              <a:outerShdw blurRad="88900" dist="381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2" descr="C:\Users\hiroyuki.a.ito\Pictures\TDD\mockito_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922" y="908720"/>
            <a:ext cx="3118078" cy="1446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hiroyuki.a.ito\Pictures\TDD\robolectric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252028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ja-JP" altLang="en-US" kern="0" dirty="0" smtClean="0">
                <a:solidFill>
                  <a:schemeClr val="accent1"/>
                </a:solidFill>
                <a:latin typeface="+mj-ea"/>
                <a:ea typeface="+mj-ea"/>
              </a:rPr>
              <a:t>自動化の恩恵に全力であずかろう</a:t>
            </a:r>
            <a:endParaRPr kumimoji="1" lang="ja-JP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67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ja-JP" altLang="en-US" dirty="0" smtClean="0">
                <a:latin typeface="+mj-ea"/>
              </a:rPr>
              <a:t>数値を計測して行動し、成果を確認しよう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4644488" y="980728"/>
            <a:ext cx="4320000" cy="720000"/>
          </a:xfrm>
          <a:prstGeom prst="rect">
            <a:avLst/>
          </a:prstGeom>
          <a:solidFill>
            <a:srgbClr val="F0D296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ja-JP" altLang="en-US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テストの実行時間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179992" y="980728"/>
            <a:ext cx="4320000" cy="720000"/>
          </a:xfrm>
          <a:prstGeom prst="rect">
            <a:avLst/>
          </a:prstGeom>
          <a:solidFill>
            <a:srgbClr val="F0D296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ja-JP" altLang="en-US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機能追加／修正の頻度</a:t>
            </a: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4644488" y="3258538"/>
            <a:ext cx="4320000" cy="720000"/>
          </a:xfrm>
          <a:prstGeom prst="rect">
            <a:avLst/>
          </a:prstGeom>
          <a:solidFill>
            <a:srgbClr val="F0D296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ja-JP" altLang="en-US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デグレードの頻度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179992" y="3258538"/>
            <a:ext cx="4320000" cy="720000"/>
          </a:xfrm>
          <a:prstGeom prst="rect">
            <a:avLst/>
          </a:prstGeom>
          <a:solidFill>
            <a:srgbClr val="F0D296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ja-JP" altLang="en-US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バグ報告件数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4644488" y="4397444"/>
            <a:ext cx="4320000" cy="720000"/>
          </a:xfrm>
          <a:prstGeom prst="rect">
            <a:avLst/>
          </a:prstGeom>
          <a:solidFill>
            <a:srgbClr val="F0D296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ja-JP" altLang="en-US" sz="3200" dirty="0" smtClean="0">
                <a:latin typeface="+mn-lt"/>
              </a:rPr>
              <a:t>残タスク数</a:t>
            </a:r>
            <a:endParaRPr kumimoji="1" lang="ja-JP" altLang="en-US" sz="3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179992" y="4397444"/>
            <a:ext cx="4320000" cy="720000"/>
          </a:xfrm>
          <a:prstGeom prst="rect">
            <a:avLst/>
          </a:prstGeom>
          <a:solidFill>
            <a:srgbClr val="F0D296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ja-JP" altLang="en-US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</a:rPr>
              <a:t>テスト網羅率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4644488" y="2119633"/>
            <a:ext cx="4320000" cy="720000"/>
          </a:xfrm>
          <a:prstGeom prst="rect">
            <a:avLst/>
          </a:prstGeom>
          <a:solidFill>
            <a:srgbClr val="F0D296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ja-JP" altLang="en-US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割り込み率</a:t>
            </a: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179992" y="2119633"/>
            <a:ext cx="4320000" cy="720000"/>
          </a:xfrm>
          <a:prstGeom prst="rect">
            <a:avLst/>
          </a:prstGeom>
          <a:solidFill>
            <a:srgbClr val="F0D296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ja-JP" altLang="en-US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タスクの完了率</a:t>
            </a:r>
          </a:p>
        </p:txBody>
      </p:sp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4644488" y="5517312"/>
            <a:ext cx="4320000" cy="72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 algn="r">
              <a:spcBef>
                <a:spcPct val="20000"/>
              </a:spcBef>
              <a:buClr>
                <a:srgbClr val="FFFFFF"/>
              </a:buClr>
              <a:defRPr/>
            </a:pPr>
            <a:r>
              <a:rPr lang="ja-JP" altLang="en-US" sz="3200" b="1" kern="0" dirty="0">
                <a:latin typeface="+mn-lt"/>
              </a:rPr>
              <a:t>など</a:t>
            </a:r>
            <a:r>
              <a:rPr lang="ja-JP" altLang="en-US" sz="3200" b="1" kern="0" dirty="0" smtClean="0">
                <a:latin typeface="+mn-lt"/>
              </a:rPr>
              <a:t>など</a:t>
            </a:r>
            <a:r>
              <a:rPr lang="en-US" altLang="ja-JP" sz="3200" b="1" kern="0" dirty="0" smtClean="0">
                <a:latin typeface="+mn-lt"/>
              </a:rPr>
              <a:t>…</a:t>
            </a:r>
            <a:endParaRPr kumimoji="1" lang="ja-JP" altLang="en-US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464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ja-JP" altLang="en-US" kern="0" dirty="0" smtClean="0">
                <a:solidFill>
                  <a:schemeClr val="accent1"/>
                </a:solidFill>
                <a:latin typeface="+mj-ea"/>
                <a:ea typeface="+mj-ea"/>
              </a:rPr>
              <a:t>「振り返り」によるチームの学習の促進</a:t>
            </a:r>
            <a:endParaRPr kumimoji="1" lang="ja-JP" altLang="en-US" dirty="0">
              <a:latin typeface="+mj-ea"/>
              <a:ea typeface="+mj-ea"/>
            </a:endParaRPr>
          </a:p>
        </p:txBody>
      </p:sp>
      <p:pic>
        <p:nvPicPr>
          <p:cNvPr id="1026" name="Picture 2" descr="C:\agile\docs\TDD\reports\IPS\振り返り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14" y="806441"/>
            <a:ext cx="7180572" cy="538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39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Problems,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768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43508" y="1192412"/>
            <a:ext cx="8856984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ja-JP" altLang="en-US" sz="6000" b="0" dirty="0" smtClean="0">
                <a:solidFill>
                  <a:srgbClr val="000000"/>
                </a:solidFill>
                <a:latin typeface="+mn-ea"/>
                <a:cs typeface="ＭＳ 明朝"/>
              </a:rPr>
              <a:t>いずれも</a:t>
            </a:r>
            <a:r>
              <a:rPr lang="ja-JP" altLang="en-US" sz="6000" b="0" dirty="0" smtClean="0">
                <a:solidFill>
                  <a:schemeClr val="accent1"/>
                </a:solidFill>
                <a:latin typeface="+mn-ea"/>
                <a:cs typeface="ＭＳ 明朝"/>
              </a:rPr>
              <a:t>現場</a:t>
            </a:r>
            <a:r>
              <a:rPr lang="ja-JP" altLang="en-US" sz="6000" b="0" dirty="0" smtClean="0">
                <a:solidFill>
                  <a:srgbClr val="000000"/>
                </a:solidFill>
                <a:latin typeface="+mn-ea"/>
                <a:cs typeface="ＭＳ 明朝"/>
              </a:rPr>
              <a:t>で試しながら</a:t>
            </a:r>
            <a:endParaRPr lang="en-US" altLang="ja-JP" sz="6000" b="0" dirty="0" smtClean="0">
              <a:solidFill>
                <a:srgbClr val="000000"/>
              </a:solidFill>
              <a:latin typeface="+mn-ea"/>
              <a:cs typeface="ＭＳ 明朝"/>
            </a:endParaRPr>
          </a:p>
          <a:p>
            <a:pPr algn="l"/>
            <a:r>
              <a:rPr lang="ja-JP" altLang="en-US" sz="6000" b="0" dirty="0" smtClean="0">
                <a:solidFill>
                  <a:srgbClr val="000000"/>
                </a:solidFill>
                <a:latin typeface="+mn-ea"/>
                <a:cs typeface="ＭＳ 明朝"/>
              </a:rPr>
              <a:t>考え行動し見つけた答え。</a:t>
            </a:r>
            <a:endParaRPr lang="en-US" altLang="ja-JP" sz="6000" b="0" dirty="0" smtClean="0">
              <a:solidFill>
                <a:srgbClr val="000000"/>
              </a:solidFill>
              <a:latin typeface="+mn-ea"/>
              <a:cs typeface="ＭＳ 明朝"/>
            </a:endParaRPr>
          </a:p>
          <a:p>
            <a:pPr algn="l"/>
            <a:r>
              <a:rPr lang="ja-JP" altLang="en-US" sz="6000" b="0" dirty="0" smtClean="0">
                <a:solidFill>
                  <a:srgbClr val="000000"/>
                </a:solidFill>
                <a:latin typeface="+mn-ea"/>
                <a:cs typeface="ＭＳ 明朝"/>
              </a:rPr>
              <a:t>答えは</a:t>
            </a:r>
            <a:r>
              <a:rPr lang="ja-JP" altLang="en-US" sz="6000" b="0" dirty="0" smtClean="0">
                <a:solidFill>
                  <a:srgbClr val="BF0000"/>
                </a:solidFill>
                <a:latin typeface="+mn-ea"/>
                <a:cs typeface="ＭＳ 明朝"/>
              </a:rPr>
              <a:t>現場</a:t>
            </a:r>
            <a:r>
              <a:rPr lang="ja-JP" altLang="en-US" sz="6000" b="0" dirty="0" smtClean="0">
                <a:solidFill>
                  <a:srgbClr val="000000"/>
                </a:solidFill>
                <a:latin typeface="+mn-ea"/>
                <a:cs typeface="ＭＳ 明朝"/>
              </a:rPr>
              <a:t>にある。</a:t>
            </a:r>
            <a:endParaRPr lang="en-US" altLang="ja-JP" sz="6000" b="0" dirty="0">
              <a:solidFill>
                <a:srgbClr val="000000"/>
              </a:solidFill>
              <a:latin typeface="+mn-ea"/>
              <a:cs typeface="ＭＳ 明朝"/>
            </a:endParaRPr>
          </a:p>
        </p:txBody>
      </p:sp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ja-JP" altLang="en-US" kern="0" dirty="0" smtClean="0">
                <a:solidFill>
                  <a:schemeClr val="accent1"/>
                </a:solidFill>
                <a:latin typeface="+mj-ea"/>
                <a:ea typeface="+mj-ea"/>
              </a:rPr>
              <a:t>現場実践主義</a:t>
            </a:r>
            <a:endParaRPr kumimoji="1" lang="ja-JP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441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2"/>
          <p:cNvSpPr txBox="1">
            <a:spLocks/>
          </p:cNvSpPr>
          <p:nvPr/>
        </p:nvSpPr>
        <p:spPr>
          <a:xfrm>
            <a:off x="179044" y="1192412"/>
            <a:ext cx="8784976" cy="5116908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7200" dirty="0" smtClean="0">
                <a:latin typeface="+mn-lt"/>
              </a:rPr>
              <a:t>現場実践主義</a:t>
            </a:r>
            <a:endParaRPr lang="en-US" altLang="ja-JP" sz="7200" dirty="0" smtClean="0">
              <a:latin typeface="+mn-lt"/>
            </a:endParaRPr>
          </a:p>
          <a:p>
            <a:r>
              <a:rPr lang="ja-JP" altLang="en-US" sz="7200" dirty="0">
                <a:latin typeface="+mn-lt"/>
              </a:rPr>
              <a:t>≒</a:t>
            </a:r>
            <a:endParaRPr lang="en-US" altLang="ja-JP" sz="7200" dirty="0" smtClean="0">
              <a:latin typeface="+mn-lt"/>
            </a:endParaRPr>
          </a:p>
          <a:p>
            <a:pPr marL="2233613" indent="-615950" algn="l">
              <a:buFont typeface="Arial" panose="020B0604020202020204" pitchFamily="34" charset="0"/>
              <a:buChar char="•"/>
            </a:pPr>
            <a:r>
              <a:rPr lang="ja-JP" altLang="en-US" sz="7200" dirty="0" smtClean="0">
                <a:latin typeface="+mn-lt"/>
              </a:rPr>
              <a:t>リーン開発</a:t>
            </a:r>
            <a:endParaRPr lang="en-US" altLang="ja-JP" sz="7200" dirty="0" smtClean="0">
              <a:latin typeface="+mn-lt"/>
            </a:endParaRPr>
          </a:p>
          <a:p>
            <a:pPr marL="2233613" indent="-615950" algn="l">
              <a:buFont typeface="Arial" panose="020B0604020202020204" pitchFamily="34" charset="0"/>
              <a:buChar char="•"/>
            </a:pPr>
            <a:r>
              <a:rPr lang="ja-JP" altLang="en-US" sz="7200" dirty="0" smtClean="0">
                <a:latin typeface="+mn-lt"/>
              </a:rPr>
              <a:t>アジャイル</a:t>
            </a:r>
            <a:endParaRPr lang="ja-JP" altLang="en-US" sz="7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063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215516" y="1192412"/>
            <a:ext cx="8712968" cy="486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7200" b="0" dirty="0" smtClean="0">
                <a:solidFill>
                  <a:schemeClr val="tx1"/>
                </a:solidFill>
              </a:rPr>
              <a:t>１つ１つ試しながら</a:t>
            </a:r>
            <a:endParaRPr lang="en-US" altLang="ja-JP" sz="7200" b="0" dirty="0" smtClean="0">
              <a:solidFill>
                <a:schemeClr val="tx1"/>
              </a:solidFill>
            </a:endParaRPr>
          </a:p>
          <a:p>
            <a:r>
              <a:rPr lang="ja-JP" altLang="en-US" sz="7200" b="0" dirty="0" smtClean="0">
                <a:solidFill>
                  <a:schemeClr val="tx1"/>
                </a:solidFill>
                <a:latin typeface="+mn-ea"/>
                <a:ea typeface="+mn-ea"/>
                <a:cs typeface="ＭＳ 明朝"/>
              </a:rPr>
              <a:t>考え行動し続け、</a:t>
            </a:r>
            <a:endParaRPr lang="en-US" altLang="ja-JP" sz="7200" b="0" dirty="0" smtClean="0">
              <a:solidFill>
                <a:schemeClr val="tx1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7200" b="0" dirty="0" smtClean="0">
                <a:latin typeface="+mn-ea"/>
                <a:ea typeface="+mn-ea"/>
                <a:cs typeface="ＭＳ 明朝"/>
              </a:rPr>
              <a:t>あなたの答え</a:t>
            </a:r>
            <a:r>
              <a:rPr lang="ja-JP" altLang="en-US" sz="7200" b="0" dirty="0" smtClean="0">
                <a:solidFill>
                  <a:schemeClr val="tx1"/>
                </a:solidFill>
                <a:latin typeface="+mn-ea"/>
                <a:ea typeface="+mn-ea"/>
                <a:cs typeface="ＭＳ 明朝"/>
              </a:rPr>
              <a:t>を</a:t>
            </a:r>
            <a:endParaRPr lang="en-US" altLang="ja-JP" sz="7200" b="0" dirty="0" smtClean="0">
              <a:solidFill>
                <a:schemeClr val="tx1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7200" b="0" dirty="0">
                <a:solidFill>
                  <a:schemeClr val="tx1"/>
                </a:solidFill>
                <a:latin typeface="+mn-ea"/>
                <a:ea typeface="+mn-ea"/>
                <a:cs typeface="ＭＳ 明朝"/>
              </a:rPr>
              <a:t>みつけてみましょう。</a:t>
            </a:r>
            <a:endParaRPr lang="en-US" altLang="ja-JP" sz="7200" b="0" dirty="0" smtClean="0">
              <a:solidFill>
                <a:schemeClr val="tx1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11907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215516" y="1192412"/>
            <a:ext cx="8712968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13800" dirty="0" smtClean="0">
                <a:latin typeface="+mn-ea"/>
                <a:ea typeface="+mn-ea"/>
              </a:rPr>
              <a:t>楽</a:t>
            </a:r>
            <a:r>
              <a:rPr lang="ja-JP" altLang="en-US" sz="13800" dirty="0" smtClean="0">
                <a:solidFill>
                  <a:schemeClr val="tx1"/>
                </a:solidFill>
                <a:latin typeface="+mn-ea"/>
                <a:ea typeface="+mn-ea"/>
              </a:rPr>
              <a:t>しく</a:t>
            </a:r>
            <a:endParaRPr lang="en-US" altLang="ja-JP" sz="13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ja-JP" altLang="en-US" sz="13800" dirty="0" smtClean="0">
                <a:latin typeface="+mn-ea"/>
                <a:ea typeface="+mn-ea"/>
              </a:rPr>
              <a:t>天</a:t>
            </a:r>
            <a:r>
              <a:rPr lang="ja-JP" altLang="en-US" sz="13800" dirty="0" smtClean="0">
                <a:solidFill>
                  <a:schemeClr val="tx1"/>
                </a:solidFill>
                <a:latin typeface="+mn-ea"/>
                <a:ea typeface="+mn-ea"/>
              </a:rPr>
              <a:t>下を</a:t>
            </a:r>
            <a:endParaRPr lang="en-US" altLang="ja-JP" sz="138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633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Problems,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167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360000" y="1192412"/>
            <a:ext cx="8424000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今年の</a:t>
            </a:r>
            <a:r>
              <a:rPr lang="en-US" altLang="ja-JP" sz="9600" b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GW</a:t>
            </a:r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前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272767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07504" y="584684"/>
            <a:ext cx="8928992" cy="5688632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7200" b="0" dirty="0" smtClean="0">
                <a:solidFill>
                  <a:schemeClr val="tx1"/>
                </a:solidFill>
                <a:latin typeface="+mn-ea"/>
                <a:ea typeface="+mn-ea"/>
                <a:cs typeface="ＭＳ 明朝"/>
              </a:rPr>
              <a:t>某プロジェクトから、</a:t>
            </a:r>
            <a:endParaRPr lang="en-US" altLang="ja-JP" sz="7200" b="0" dirty="0" smtClean="0">
              <a:solidFill>
                <a:schemeClr val="tx1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7200" b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アジャイルコーチ</a:t>
            </a:r>
            <a:r>
              <a:rPr lang="ja-JP" altLang="en-US" sz="72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として</a:t>
            </a:r>
            <a:endParaRPr lang="en-US" altLang="ja-JP" sz="72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72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サポートして欲しい</a:t>
            </a:r>
            <a:endParaRPr lang="en-US" altLang="ja-JP" sz="72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72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というリクエストを</a:t>
            </a:r>
            <a:endParaRPr lang="en-US" altLang="ja-JP" sz="72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72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いただきました。</a:t>
            </a:r>
            <a:endParaRPr lang="en-US" altLang="ja-JP" sz="72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375274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53752" y="1192412"/>
            <a:ext cx="9036496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私の</a:t>
            </a:r>
            <a:r>
              <a:rPr lang="ja-JP" altLang="en-US" sz="9600" b="0" dirty="0" smtClean="0">
                <a:solidFill>
                  <a:schemeClr val="accent1"/>
                </a:solidFill>
                <a:latin typeface="+mn-ea"/>
                <a:ea typeface="+mn-ea"/>
                <a:cs typeface="ＭＳ 明朝"/>
              </a:rPr>
              <a:t>目</a:t>
            </a:r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から見た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r>
              <a:rPr lang="ja-JP" altLang="en-US" sz="9600" b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チーム状況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402923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79512" y="1192412"/>
            <a:ext cx="8784976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kumimoji="0" lang="en-US" altLang="ja-JP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1) </a:t>
            </a:r>
            <a:r>
              <a:rPr kumimoji="0" lang="ja-JP" altLang="en-US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スクラム</a:t>
            </a:r>
            <a:r>
              <a:rPr kumimoji="0" lang="ja-JP" altLang="en-US" sz="4400" b="0" kern="0" dirty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を</a:t>
            </a:r>
            <a:r>
              <a:rPr kumimoji="0" lang="ja-JP" altLang="en-US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採用することにしたが、</a:t>
            </a:r>
            <a:endParaRPr kumimoji="0" lang="en-US" altLang="ja-JP" sz="4400" b="0" kern="0" dirty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  <a:p>
            <a:pPr indent="536575" algn="l">
              <a:spcBef>
                <a:spcPts val="0"/>
              </a:spcBef>
            </a:pPr>
            <a:r>
              <a:rPr kumimoji="0" lang="ja-JP" altLang="en-US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アジャイル・</a:t>
            </a:r>
            <a:r>
              <a:rPr kumimoji="0" lang="ja-JP" altLang="en-US" sz="4400" b="0" kern="0" dirty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スクラム経験者は</a:t>
            </a:r>
            <a:r>
              <a:rPr kumimoji="0" lang="ja-JP" altLang="en-US" sz="4400" b="0" kern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ゼロ</a:t>
            </a:r>
            <a:endParaRPr kumimoji="0" lang="ja-JP" altLang="en-US" sz="4400" b="0" kern="0" dirty="0">
              <a:solidFill>
                <a:srgbClr val="BF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249565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79512" y="1192412"/>
            <a:ext cx="8784976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kumimoji="0" lang="en-US" altLang="ja-JP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2) </a:t>
            </a:r>
            <a:r>
              <a:rPr kumimoji="0" lang="ja-JP" altLang="en-US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レガシーコードの</a:t>
            </a:r>
            <a:r>
              <a:rPr kumimoji="0" lang="ja-JP" altLang="en-US" sz="4400" b="0" kern="0" dirty="0" smtClean="0">
                <a:solidFill>
                  <a:srgbClr val="BF0000"/>
                </a:solidFill>
                <a:latin typeface="+mn-ea"/>
                <a:ea typeface="+mn-ea"/>
                <a:cs typeface="ＭＳ 明朝"/>
              </a:rPr>
              <a:t>エンハンス</a:t>
            </a:r>
            <a:endParaRPr kumimoji="0" lang="en-US" altLang="ja-JP" sz="4400" b="0" kern="0" dirty="0">
              <a:solidFill>
                <a:srgbClr val="BF0000"/>
              </a:solidFill>
              <a:latin typeface="+mn-ea"/>
              <a:ea typeface="+mn-ea"/>
              <a:cs typeface="ＭＳ 明朝"/>
            </a:endParaRPr>
          </a:p>
          <a:p>
            <a:pPr indent="620713" algn="l">
              <a:spcBef>
                <a:spcPts val="0"/>
              </a:spcBef>
            </a:pPr>
            <a:r>
              <a:rPr kumimoji="0" lang="en-US" altLang="ja-JP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※</a:t>
            </a:r>
            <a:r>
              <a:rPr kumimoji="0" lang="ja-JP" altLang="en-US" sz="4400" b="0" kern="0" dirty="0" smtClean="0">
                <a:solidFill>
                  <a:srgbClr val="000000"/>
                </a:solidFill>
                <a:latin typeface="+mn-ea"/>
                <a:ea typeface="+mn-ea"/>
                <a:cs typeface="ＭＳ 明朝"/>
              </a:rPr>
              <a:t>自動テストなどない</a:t>
            </a:r>
            <a:endParaRPr kumimoji="0" lang="ja-JP" altLang="en-US" sz="4400" b="0" kern="0" dirty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30305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_strictly_confidential_b">
  <a:themeElements>
    <a:clrScheme name="R-style col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BF0000"/>
      </a:accent1>
      <a:accent2>
        <a:srgbClr val="F06E5A"/>
      </a:accent2>
      <a:accent3>
        <a:srgbClr val="F0AA5A"/>
      </a:accent3>
      <a:accent4>
        <a:srgbClr val="C8DC46"/>
      </a:accent4>
      <a:accent5>
        <a:srgbClr val="00AAE6"/>
      </a:accent5>
      <a:accent6>
        <a:srgbClr val="0078BE"/>
      </a:accent6>
      <a:hlink>
        <a:srgbClr val="0000FF"/>
      </a:hlink>
      <a:folHlink>
        <a:srgbClr val="800080"/>
      </a:folHlink>
    </a:clrScheme>
    <a:fontScheme name="R-style fo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3800">
              <a:srgbClr val="A30000"/>
            </a:gs>
            <a:gs pos="0">
              <a:srgbClr val="820000"/>
            </a:gs>
            <a:gs pos="100000">
              <a:srgbClr val="BF0000"/>
            </a:gs>
          </a:gsLst>
          <a:lin ang="10800000" scaled="1"/>
          <a:tileRect/>
        </a:gradFill>
        <a:ln>
          <a:noFill/>
        </a:ln>
        <a:effectLst>
          <a:outerShdw blurRad="88900" dist="38100" dir="8100000" algn="tr" rotWithShape="0">
            <a:prstClr val="black">
              <a:alpha val="30000"/>
            </a:prstClr>
          </a:outerShdw>
        </a:effectLst>
        <a:extLst/>
      </a:spPr>
      <a:bodyPr wrap="none" anchor="ctr"/>
      <a:lstStyle>
        <a:defPPr marL="0" marR="0" indent="0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ysClr val="windowText" lastClr="000000"/>
            </a:solidFill>
            <a:effectLst/>
            <a:uLnTx/>
            <a:uFillTx/>
          </a:defRPr>
        </a:defPPr>
      </a:lstStyle>
    </a:spDef>
    <a:lnDef>
      <a:spPr>
        <a:ln w="127000" cmpd="sng">
          <a:solidFill>
            <a:srgbClr val="FF0000"/>
          </a:solidFill>
          <a:tailEnd type="stealth" w="lg" len="lg"/>
        </a:ln>
        <a:effectLst>
          <a:outerShdw blurRad="88900" dist="38100" dir="8100000" algn="ctr" rotWithShape="0">
            <a:srgbClr val="000000">
              <a:alpha val="30000"/>
            </a:srgbClr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7DCEE764623746B4E4E557D8B3CACD" ma:contentTypeVersion="0" ma:contentTypeDescription="Create a new document." ma:contentTypeScope="" ma:versionID="c4b4ff3fda9e11dcfa76d81ab90015b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64C25D7-D27D-47E0-8384-6126C745CB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A97D61-185C-4682-A4FE-AB4628D27E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E52D75E9-7A55-4E2A-89EF-D6493A63AB07}">
  <ds:schemaRefs>
    <ds:schemaRef ds:uri="http://purl.org/dc/elements/1.1/"/>
    <ds:schemaRef ds:uri="http://purl.org/dc/dcmitype/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3378</TotalTime>
  <Words>1734</Words>
  <Application>Microsoft Office PowerPoint</Application>
  <PresentationFormat>画面に合わせる (4:3)</PresentationFormat>
  <Paragraphs>299</Paragraphs>
  <Slides>37</Slides>
  <Notes>21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38" baseType="lpstr">
      <vt:lpstr>Corporate_strictly_confidential_b</vt:lpstr>
      <vt:lpstr>PowerPoint プレゼンテーション</vt:lpstr>
      <vt:lpstr>About me</vt:lpstr>
      <vt:lpstr>Agenda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超えるべき３つの壁</vt:lpstr>
      <vt:lpstr>チーム構成</vt:lpstr>
      <vt:lpstr>（概要）　プロダクト開発の流れ</vt:lpstr>
      <vt:lpstr>PowerPoint プレゼンテーション</vt:lpstr>
      <vt:lpstr>Our CI/CD Strategy</vt:lpstr>
      <vt:lpstr>解決策：ビルド・テスト・リリースの自動化</vt:lpstr>
      <vt:lpstr>PowerPoint プレゼンテーション</vt:lpstr>
      <vt:lpstr>PowerPoint プレゼンテーション</vt:lpstr>
      <vt:lpstr>Before TDD</vt:lpstr>
      <vt:lpstr>PowerPoint プレゼンテーション</vt:lpstr>
      <vt:lpstr>After TDD</vt:lpstr>
      <vt:lpstr>PowerPoint プレゼンテーション</vt:lpstr>
      <vt:lpstr>Calabash-android : Our answer</vt:lpstr>
      <vt:lpstr>（例）　ATDD のテストケース</vt:lpstr>
      <vt:lpstr>PowerPoint プレゼンテーション</vt:lpstr>
      <vt:lpstr>自動化の恩恵に全力であずかろう</vt:lpstr>
      <vt:lpstr>数値を計測して行動し、成果を確認しよう</vt:lpstr>
      <vt:lpstr>「振り返り」によるチームの学習の促進</vt:lpstr>
      <vt:lpstr>PowerPoint プレゼンテーション</vt:lpstr>
      <vt:lpstr>現場実践主義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楽天株式会社</dc:creator>
  <cp:lastModifiedBy>Hiroyuki Ito (The Hiro)</cp:lastModifiedBy>
  <cp:revision>3790</cp:revision>
  <cp:lastPrinted>2012-11-01T00:53:12Z</cp:lastPrinted>
  <dcterms:created xsi:type="dcterms:W3CDTF">2013-01-29T01:30:29Z</dcterms:created>
  <dcterms:modified xsi:type="dcterms:W3CDTF">2014-06-30T06:00:36Z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0x0101006C7DCEE764623746B4E4E557D8B3CACD</vt:lpwstr>
  </property>
</Properties>
</file>