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24" r:id="rId25"/>
    <p:sldId id="522" r:id="rId26"/>
    <p:sldId id="619" r:id="rId27"/>
    <p:sldId id="706" r:id="rId28"/>
    <p:sldId id="721" r:id="rId29"/>
    <p:sldId id="711" r:id="rId30"/>
    <p:sldId id="707" r:id="rId31"/>
    <p:sldId id="722" r:id="rId32"/>
    <p:sldId id="690" r:id="rId33"/>
    <p:sldId id="691" r:id="rId34"/>
    <p:sldId id="692" r:id="rId35"/>
    <p:sldId id="708" r:id="rId36"/>
    <p:sldId id="723" r:id="rId37"/>
    <p:sldId id="693" r:id="rId38"/>
    <p:sldId id="632" r:id="rId39"/>
    <p:sldId id="709" r:id="rId40"/>
    <p:sldId id="670" r:id="rId41"/>
    <p:sldId id="656" r:id="rId42"/>
    <p:sldId id="588" r:id="rId43"/>
    <p:sldId id="710" r:id="rId44"/>
    <p:sldId id="510" r:id="rId45"/>
    <p:sldId id="555" r:id="rId46"/>
    <p:sldId id="552" r:id="rId47"/>
    <p:sldId id="680" r:id="rId48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74457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Hello.</a:t>
            </a:r>
          </a:p>
          <a:p>
            <a:r>
              <a:rPr kumimoji="1" lang="en-US" altLang="ja-JP" dirty="0" smtClean="0"/>
              <a:t>My name</a:t>
            </a:r>
            <a:r>
              <a:rPr kumimoji="1" lang="en-US" altLang="ja-JP" baseline="0" dirty="0" smtClean="0"/>
              <a:t> is Hiroyuki Ito.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I’d like to share about Technology-Driven </a:t>
            </a:r>
            <a:r>
              <a:rPr kumimoji="1" lang="en-US" altLang="ja-JP" baseline="0" dirty="0" smtClean="0"/>
              <a:t>Development.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私が支援したチームは、大きく３種類のメンバーで構成されていました。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まず、売上などの営業的観点からプロダクトの方向性を決める「ビジネスアナリスト」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次に、見栄えや操作性の観点からプロダクトの方向性を決める「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</a:rPr>
              <a:t>UI/UX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デザイナー」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そして、開発・テスト・運用を担当する「</a:t>
            </a:r>
            <a:r>
              <a:rPr kumimoji="1" lang="ja-JP" altLang="en-US" sz="1200" dirty="0" smtClean="0"/>
              <a:t>開発者」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私が支援したチームは、全員で１０人前後でした。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私はこのチームに、アジャイルコーチとして参加しました。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次に、具体的なプロダクト開発の進め方についてご説明します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・まず、プロダクトとして何を作るべきか、ビジネスアナリストや 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デザイナーから要望を募ります。これを「要件定義」と言います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・次に、要件定義の内容に基づいて、開発者がプログラミングや単体・結合テストを行ないます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・そして、開発者がつくり上げたプロダクトを、ビジネスアナリストと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デザイナーが最終確認します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このサイクルを１ヶ月毎に繰り返すのが、基本的な流れです。</a:t>
            </a:r>
            <a:endParaRPr kumimoji="1" lang="en-US" altLang="ja-JP" dirty="0" smtClean="0"/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またこのサイクルを、「スプリント」や「イテレーション」と呼称します。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About me.</a:t>
            </a:r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また、問題がありそうな箇所、改善ができそうな箇所については数値計測を行い、その推移をみて行動し、成果を確認することを「何度も」「何度も」繰り返すことも重要です。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また、定期的に自分たちの 良いところ・課題・解決策を確認する「振り返り」というプラクティスを導入することも、チームの学習のプラスとなります。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52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そして、楽しく天下を取りましょう！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私からの発表は、以上になります。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42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time,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New possibility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27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584684"/>
            <a:ext cx="8928992" cy="56886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某プロジェクトから、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752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から見た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9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495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0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810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05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しました。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</a:t>
            </a:r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j-lt"/>
                <a:ea typeface="+mj-ea"/>
              </a:rPr>
              <a:t>チーム</a:t>
            </a:r>
            <a:r>
              <a:rPr lang="ja-JP" altLang="en-US" dirty="0" smtClean="0">
                <a:latin typeface="+mj-lt"/>
                <a:ea typeface="+mj-ea"/>
              </a:rPr>
              <a:t>構成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6088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ビジネス</a:t>
              </a:r>
              <a:endParaRPr kumimoji="1" lang="en-US" altLang="ja-JP" sz="2400" dirty="0" smtClean="0"/>
            </a:p>
            <a:p>
              <a:pPr algn="ctr"/>
              <a:r>
                <a:rPr lang="ja-JP" altLang="en-US" sz="2400" dirty="0" smtClean="0"/>
                <a:t>アナリスト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ja-JP" altLang="en-US" sz="2400" dirty="0" smtClean="0"/>
                  <a:t>アジャイル</a:t>
                </a:r>
                <a:r>
                  <a:rPr kumimoji="1" lang="ja-JP" altLang="en-US" sz="2400" dirty="0" smtClean="0"/>
                  <a:t>コーチ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（私）</a:t>
                </a:r>
                <a:endParaRPr kumimoji="1" lang="ja-JP" altLang="en-US" sz="2400" dirty="0"/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6774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ja-JP" altLang="en-US" sz="2400" dirty="0" smtClean="0"/>
                <a:t>デザイナー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開発者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0" y="1196751"/>
            <a:ext cx="7984222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lt"/>
                <a:ea typeface="+mj-ea"/>
              </a:rPr>
              <a:t>（概要）　プロダクト開発の流れ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738" y="2013251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604955" y="2013251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16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168717" y="2013250"/>
            <a:ext cx="806566" cy="1348378"/>
            <a:chOff x="6300082" y="2780722"/>
            <a:chExt cx="719666" cy="1157111"/>
          </a:xfrm>
        </p:grpSpPr>
        <p:sp>
          <p:nvSpPr>
            <p:cNvPr id="25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152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/>
              <a:t>要件</a:t>
            </a:r>
            <a:r>
              <a:rPr lang="ja-JP" altLang="en-US" sz="2800" dirty="0" smtClean="0"/>
              <a:t>定義</a:t>
            </a:r>
            <a:endParaRPr lang="en-US" altLang="ja-JP" sz="2800" dirty="0" smtClean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49200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>
                <a:latin typeface="+mn-lt"/>
              </a:rPr>
              <a:t>開発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プログラミング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lt"/>
              </a:rPr>
              <a:t>単体</a:t>
            </a:r>
            <a:r>
              <a:rPr lang="ja-JP" altLang="en-US" sz="2000" dirty="0" smtClean="0">
                <a:latin typeface="+mn-lt"/>
              </a:rPr>
              <a:t>テスト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結合テスト</a:t>
            </a:r>
            <a:endParaRPr lang="en-US" altLang="ja-JP" sz="2000" dirty="0" smtClean="0">
              <a:latin typeface="+mn-lt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73248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/>
              <a:t>受入テスト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操作性</a:t>
            </a:r>
            <a:r>
              <a:rPr lang="ja-JP" altLang="en-US" sz="2800" dirty="0"/>
              <a:t>テスト</a:t>
            </a:r>
            <a:endParaRPr lang="en-US" altLang="ja-JP" sz="2800" dirty="0" smtClean="0"/>
          </a:p>
        </p:txBody>
      </p:sp>
      <p:sp>
        <p:nvSpPr>
          <p:cNvPr id="18" name="右矢印 17"/>
          <p:cNvSpPr/>
          <p:nvPr/>
        </p:nvSpPr>
        <p:spPr bwMode="auto">
          <a:xfrm>
            <a:off x="2699792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332000" y="5157312"/>
            <a:ext cx="6480000" cy="1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dirty="0" smtClean="0"/>
              <a:t>これを１ヶ月毎に繰り返す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（スプリント・イテレーション）</a:t>
            </a:r>
            <a:endParaRPr lang="en-US" altLang="ja-JP" sz="360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8085915" y="2013250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63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732480" y="2013250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6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" name="右矢印 70"/>
          <p:cNvSpPr/>
          <p:nvPr/>
        </p:nvSpPr>
        <p:spPr bwMode="auto">
          <a:xfrm>
            <a:off x="5868144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157985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スワイプの方が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操作しやすいよ</a:t>
            </a:r>
          </a:p>
        </p:txBody>
      </p:sp>
      <p:sp>
        <p:nvSpPr>
          <p:cNvPr id="76" name="四角形吹き出し 75"/>
          <p:cNvSpPr/>
          <p:nvPr/>
        </p:nvSpPr>
        <p:spPr bwMode="auto">
          <a:xfrm>
            <a:off x="52589" y="836712"/>
            <a:ext cx="1980000" cy="720080"/>
          </a:xfrm>
          <a:prstGeom prst="wedgeRectCallout">
            <a:avLst>
              <a:gd name="adj1" fmla="val -19679"/>
              <a:gd name="adj2" fmla="val 991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ここにリンク置いて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ユーザを誘導しよう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 bwMode="auto">
          <a:xfrm>
            <a:off x="4562377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 (homura) {</a:t>
            </a:r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四角形吹き出し 77"/>
          <p:cNvSpPr/>
          <p:nvPr/>
        </p:nvSpPr>
        <p:spPr bwMode="auto">
          <a:xfrm>
            <a:off x="6952560" y="836712"/>
            <a:ext cx="1980000" cy="720080"/>
          </a:xfrm>
          <a:prstGeom prst="wedgeRectCallout">
            <a:avLst>
              <a:gd name="adj1" fmla="val -5211"/>
              <a:gd name="adj2" fmla="val 121108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>
                <a:solidFill>
                  <a:sysClr val="windowText" lastClr="000000"/>
                </a:solidFill>
              </a:rPr>
              <a:t>出来てる</a:t>
            </a: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かな～</a:t>
            </a:r>
            <a:r>
              <a:rPr kumimoji="0" lang="ja-JP" altLang="en-US" kern="0" dirty="0">
                <a:solidFill>
                  <a:sysClr val="windowText" lastClr="000000"/>
                </a:solidFill>
              </a:rPr>
              <a:t>？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7" grpId="0" animBg="1"/>
      <p:bldP spid="18" grpId="0" animBg="1"/>
      <p:bldP spid="59" grpId="0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9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22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7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>
            <a:stCxn id="1028" idx="2"/>
            <a:endCxn id="22" idx="0"/>
          </p:cNvCxnSpPr>
          <p:nvPr/>
        </p:nvCxnSpPr>
        <p:spPr>
          <a:xfrm>
            <a:off x="1895667" y="3988776"/>
            <a:ext cx="7462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3" idx="0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solidFill>
            <a:srgbClr val="92D05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620139" y="274271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830434" y="274271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2050" idx="3"/>
            <a:endCxn id="55" idx="1"/>
          </p:cNvCxnSpPr>
          <p:nvPr/>
        </p:nvCxnSpPr>
        <p:spPr>
          <a:xfrm>
            <a:off x="1892476" y="3189090"/>
            <a:ext cx="727663" cy="362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115758" y="319271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205698" y="692695"/>
            <a:ext cx="8741790" cy="48245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3529" y="5085184"/>
            <a:ext cx="8496943" cy="93610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rgbClr val="BF0000"/>
                </a:solidFill>
              </a:rPr>
              <a:t>全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コンポーネントを開発しないと（手動）テスト出来なかった。</a:t>
            </a:r>
            <a:endParaRPr kumimoji="0" lang="en-US" altLang="ja-JP" sz="2400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画面一式を開発するのに、それまでは</a:t>
            </a:r>
            <a:r>
              <a:rPr kumimoji="0" lang="ja-JP" altLang="en-US" sz="2400" kern="0" dirty="0" smtClean="0">
                <a:solidFill>
                  <a:srgbClr val="BF0000"/>
                </a:solidFill>
              </a:rPr>
              <a:t>１週間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かかっていた。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742202" y="274463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93695" y="3192711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416089" y="3842541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830434" y="3967236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742202" y="3969159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830434" y="1594234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42202" y="1596157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115758" y="2044234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115758" y="4417236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93695" y="3192711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93695" y="2046157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7" y="2543610"/>
            <a:ext cx="1290959" cy="12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as a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  <a:endParaRPr lang="en-US" altLang="ja-JP" sz="4800" dirty="0" smtClean="0">
              <a:solidFill>
                <a:srgbClr val="000000"/>
              </a:solidFill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500" dirty="0" smtClean="0"/>
              <a:t>解決策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4"/>
              </a:rPr>
              <a:t>http://robolectric.org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・</a:t>
            </a:r>
            <a:r>
              <a:rPr lang="en-US" altLang="ja-JP" sz="2400" b="0" dirty="0">
                <a:solidFill>
                  <a:srgbClr val="000000"/>
                </a:solidFill>
              </a:rPr>
              <a:t>Test Double </a:t>
            </a:r>
            <a:r>
              <a:rPr lang="ja-JP" altLang="en-US" sz="2400" b="0" dirty="0" smtClean="0">
                <a:solidFill>
                  <a:srgbClr val="000000"/>
                </a:solidFill>
              </a:rPr>
              <a:t>フレームワークとして、</a:t>
            </a:r>
            <a:endParaRPr lang="en-US" altLang="ja-JP" sz="2400" b="0" dirty="0" smtClean="0">
              <a:solidFill>
                <a:srgbClr val="000000"/>
              </a:solidFill>
            </a:endParaRPr>
          </a:p>
          <a:p>
            <a:pPr indent="176213" algn="l"/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Robolectric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との相性の良い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を活用。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 : Our answer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Cucumber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の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Android </a:t>
            </a:r>
            <a:r>
              <a:rPr lang="ja-JP" altLang="en-US" b="0" dirty="0" smtClean="0">
                <a:solidFill>
                  <a:schemeClr val="accent1"/>
                </a:solidFill>
                <a:latin typeface="+mn-lt"/>
              </a:rPr>
              <a:t>用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 Wrapper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テスト仕様書を自動実行できるイメージです。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エンジニア</a:t>
            </a:r>
            <a:r>
              <a:rPr lang="ja-JP" altLang="en-US" b="0" dirty="0" smtClean="0">
                <a:solidFill>
                  <a:schemeClr val="tx1"/>
                </a:solidFill>
              </a:rPr>
              <a:t>以外でもテストケースをメンテナンスできます。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ビジネス・マネージャー</a:t>
            </a:r>
            <a:r>
              <a:rPr lang="ja-JP" altLang="en-US" b="0" dirty="0" smtClean="0">
                <a:solidFill>
                  <a:schemeClr val="tx1"/>
                </a:solidFill>
              </a:rPr>
              <a:t>が読めるため、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marL="365125" algn="l"/>
            <a:r>
              <a:rPr lang="ja-JP" altLang="en-US" b="0" dirty="0" smtClean="0">
                <a:solidFill>
                  <a:srgbClr val="000000"/>
                </a:solidFill>
              </a:rPr>
              <a:t>テスト</a:t>
            </a:r>
            <a:r>
              <a:rPr lang="ja-JP" altLang="en-US" b="0" dirty="0">
                <a:solidFill>
                  <a:srgbClr val="000000"/>
                </a:solidFill>
              </a:rPr>
              <a:t>の妥当性を判断</a:t>
            </a:r>
            <a:r>
              <a:rPr lang="ja-JP" altLang="en-US" b="0" dirty="0" smtClean="0">
                <a:solidFill>
                  <a:srgbClr val="000000"/>
                </a:solidFill>
              </a:rPr>
              <a:t>で</a:t>
            </a:r>
            <a:r>
              <a:rPr lang="ja-JP" altLang="en-US" b="0" dirty="0" smtClean="0">
                <a:solidFill>
                  <a:schemeClr val="tx1"/>
                </a:solidFill>
              </a:rPr>
              <a:t>きます。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5125" y="1972125"/>
            <a:ext cx="2913751" cy="29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79512" y="4903461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908720"/>
            <a:ext cx="3118078" cy="14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自動化の恩恵に全力であずかろう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数値を計測して行動し、成果を確認しよう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4488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テストの実行時間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992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機能追加／修正の頻度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44488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デグレードの頻度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992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バグ報告件数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44488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dirty="0" smtClean="0">
                <a:latin typeface="+mn-lt"/>
              </a:rPr>
              <a:t>残タスク数</a:t>
            </a:r>
            <a:endParaRPr kumimoji="1" lang="ja-JP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79992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テスト網羅率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44488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割り込み率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992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タスクの完了率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644488" y="5517312"/>
            <a:ext cx="4320000" cy="72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 algn="r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b="1" kern="0" dirty="0">
                <a:latin typeface="+mn-lt"/>
              </a:rPr>
              <a:t>など</a:t>
            </a:r>
            <a:r>
              <a:rPr lang="ja-JP" altLang="en-US" sz="3200" b="1" kern="0" dirty="0" smtClean="0">
                <a:latin typeface="+mn-lt"/>
              </a:rPr>
              <a:t>など</a:t>
            </a:r>
            <a:r>
              <a:rPr lang="en-US" altLang="ja-JP" sz="3200" b="1" kern="0" dirty="0" smtClean="0">
                <a:latin typeface="+mn-lt"/>
              </a:rPr>
              <a:t>…</a:t>
            </a:r>
            <a:endParaRPr kumimoji="1" lang="ja-JP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「振り返り」によるチームの学習の促進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agile\docs\TDD\reports\IPS\振り返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4" y="806441"/>
            <a:ext cx="7180572" cy="53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現場実践主義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044" y="1192412"/>
            <a:ext cx="8784976" cy="51169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dirty="0" smtClean="0">
                <a:latin typeface="+mn-lt"/>
              </a:rPr>
              <a:t>現場実践主義</a:t>
            </a:r>
            <a:endParaRPr lang="en-US" altLang="ja-JP" sz="7200" dirty="0" smtClean="0">
              <a:latin typeface="+mn-lt"/>
            </a:endParaRPr>
          </a:p>
          <a:p>
            <a:r>
              <a:rPr lang="ja-JP" altLang="en-US" sz="7200" dirty="0">
                <a:latin typeface="+mn-lt"/>
              </a:rPr>
              <a:t>≒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リーン開発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アジャイル</a:t>
            </a:r>
            <a:endParaRPr lang="ja-JP" alt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</a:rPr>
              <a:t>１つ１つ試しながら</a:t>
            </a:r>
            <a:endParaRPr lang="en-US" altLang="ja-JP" sz="7200" b="0" dirty="0" smtClean="0">
              <a:solidFill>
                <a:schemeClr val="tx1"/>
              </a:solidFill>
            </a:endParaRPr>
          </a:p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考え行動し続け、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latin typeface="+mn-ea"/>
                <a:ea typeface="+mn-ea"/>
                <a:cs typeface="ＭＳ 明朝"/>
              </a:rPr>
              <a:t>あなたの答え</a:t>
            </a:r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を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みつけてみましょう。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latin typeface="+mn-ea"/>
                <a:ea typeface="+mn-ea"/>
              </a:rPr>
              <a:t>楽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しく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3800" dirty="0" smtClean="0">
                <a:latin typeface="+mn-ea"/>
                <a:ea typeface="+mn-ea"/>
              </a:rPr>
              <a:t>天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下を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</a:t>
            </a:r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D75E9-7A55-4E2A-89EF-D6493A63AB0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1741</Words>
  <Application>Microsoft Office PowerPoint</Application>
  <PresentationFormat>画面に合わせる (4:3)</PresentationFormat>
  <Paragraphs>327</Paragraphs>
  <Slides>44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Three Approaches</vt:lpstr>
      <vt:lpstr>チーム構成</vt:lpstr>
      <vt:lpstr>（概要）　プロダクト開発の流れ</vt:lpstr>
      <vt:lpstr>PowerPoint プレゼンテーション</vt:lpstr>
      <vt:lpstr>Three Approaches</vt:lpstr>
      <vt:lpstr>The Implementation of CI/CD</vt:lpstr>
      <vt:lpstr>PowerPoint プレゼンテーション</vt:lpstr>
      <vt:lpstr>Three Approaches</vt:lpstr>
      <vt:lpstr>Before TDD</vt:lpstr>
      <vt:lpstr>PowerPoint プレゼンテーション</vt:lpstr>
      <vt:lpstr>After TDD</vt:lpstr>
      <vt:lpstr>PowerPoint プレゼンテーション</vt:lpstr>
      <vt:lpstr>Three Approaches</vt:lpstr>
      <vt:lpstr>Calabash-android : Our answer</vt:lpstr>
      <vt:lpstr>Example of BDD test scenario with Calabash-Android</vt:lpstr>
      <vt:lpstr>PowerPoint プレゼンテーション</vt:lpstr>
      <vt:lpstr>自動化の恩恵に全力であずかろう</vt:lpstr>
      <vt:lpstr>数値を計測して行動し、成果を確認しよう</vt:lpstr>
      <vt:lpstr>「振り返り」によるチームの学習の促進</vt:lpstr>
      <vt:lpstr>PowerPoint プレゼンテーション</vt:lpstr>
      <vt:lpstr>現場実践主義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4022</cp:revision>
  <cp:lastPrinted>2012-11-01T00:53:12Z</cp:lastPrinted>
  <dcterms:created xsi:type="dcterms:W3CDTF">2013-01-29T01:30:29Z</dcterms:created>
  <dcterms:modified xsi:type="dcterms:W3CDTF">2014-07-04T08:15:04Z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