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2.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4"/>
  </p:notesMasterIdLst>
  <p:sldIdLst>
    <p:sldId id="498" r:id="rId5"/>
    <p:sldId id="475" r:id="rId6"/>
    <p:sldId id="715" r:id="rId7"/>
    <p:sldId id="717" r:id="rId8"/>
    <p:sldId id="716" r:id="rId9"/>
    <p:sldId id="713" r:id="rId10"/>
    <p:sldId id="718" r:id="rId11"/>
    <p:sldId id="720" r:id="rId12"/>
    <p:sldId id="480" r:id="rId13"/>
    <p:sldId id="705" r:id="rId14"/>
    <p:sldId id="726" r:id="rId15"/>
    <p:sldId id="737" r:id="rId16"/>
    <p:sldId id="701" r:id="rId17"/>
    <p:sldId id="702" r:id="rId18"/>
    <p:sldId id="703" r:id="rId19"/>
    <p:sldId id="724" r:id="rId20"/>
    <p:sldId id="706" r:id="rId21"/>
    <p:sldId id="739" r:id="rId22"/>
    <p:sldId id="728" r:id="rId23"/>
    <p:sldId id="711" r:id="rId24"/>
    <p:sldId id="729" r:id="rId25"/>
    <p:sldId id="707" r:id="rId26"/>
    <p:sldId id="740" r:id="rId27"/>
    <p:sldId id="690" r:id="rId28"/>
    <p:sldId id="742" r:id="rId29"/>
    <p:sldId id="691" r:id="rId30"/>
    <p:sldId id="692" r:id="rId31"/>
    <p:sldId id="732" r:id="rId32"/>
    <p:sldId id="733" r:id="rId33"/>
    <p:sldId id="708" r:id="rId34"/>
    <p:sldId id="741" r:id="rId35"/>
    <p:sldId id="727" r:id="rId36"/>
    <p:sldId id="693" r:id="rId37"/>
    <p:sldId id="632" r:id="rId38"/>
    <p:sldId id="730" r:id="rId39"/>
    <p:sldId id="731" r:id="rId40"/>
    <p:sldId id="738" r:id="rId41"/>
    <p:sldId id="709" r:id="rId42"/>
    <p:sldId id="744" r:id="rId43"/>
    <p:sldId id="743" r:id="rId44"/>
    <p:sldId id="588" r:id="rId45"/>
    <p:sldId id="745" r:id="rId46"/>
    <p:sldId id="710" r:id="rId47"/>
    <p:sldId id="734" r:id="rId48"/>
    <p:sldId id="735" r:id="rId49"/>
    <p:sldId id="736" r:id="rId50"/>
    <p:sldId id="510" r:id="rId51"/>
    <p:sldId id="555" r:id="rId52"/>
    <p:sldId id="552" r:id="rId53"/>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伊藤 宏幸" initials="" lastIdx="2" clrIdx="0"/>
  <p:cmAuthor id="1" name="楽天株式会社" initials="楽天株式会社" lastIdx="19" clrIdx="1"/>
  <p:cmAuthor id="2" name="Hiroyuki Ito (The Hiro)" initials="TheHiro" lastIdx="6"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0D296"/>
    <a:srgbClr val="FF9966"/>
    <a:srgbClr val="FF6600"/>
    <a:srgbClr val="BF0000"/>
    <a:srgbClr val="4D4D4D"/>
    <a:srgbClr val="969696"/>
    <a:srgbClr val="00506E"/>
    <a:srgbClr val="FF006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24" autoAdjust="0"/>
    <p:restoredTop sz="77174" autoAdjust="0"/>
  </p:normalViewPr>
  <p:slideViewPr>
    <p:cSldViewPr showGuides="1">
      <p:cViewPr>
        <p:scale>
          <a:sx n="66" d="100"/>
          <a:sy n="66" d="100"/>
        </p:scale>
        <p:origin x="-1758" y="-156"/>
      </p:cViewPr>
      <p:guideLst>
        <p:guide orient="horz" pos="3861"/>
        <p:guide orient="horz" pos="2047"/>
        <p:guide orient="horz" pos="164"/>
        <p:guide orient="horz" pos="1706"/>
        <p:guide orient="horz" pos="504"/>
        <p:guide orient="horz" pos="3385"/>
        <p:guide orient="horz" pos="391"/>
        <p:guide pos="226"/>
        <p:guide pos="5534"/>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4-07-07T16:27:39.073" idx="5">
    <p:pos x="3530" y="1912"/>
    <p:text>自分の写真も追加する
※体力持つか？</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14-07-07T17:34:27.918" idx="6">
    <p:pos x="2332" y="1984"/>
    <p:text>Android の写真が欲しい</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94AE22AB-730F-4C4B-A6E7-89E97B93078F}" type="datetimeFigureOut">
              <a:rPr kumimoji="1" lang="ja-JP" altLang="en-US" smtClean="0"/>
              <a:t>2014/7/7</a:t>
            </a:fld>
            <a:endParaRPr kumimoji="1" lang="ja-JP" altLang="en-US" dirty="0"/>
          </a:p>
        </p:txBody>
      </p:sp>
      <p:sp>
        <p:nvSpPr>
          <p:cNvPr id="4" name="スライド イメージ プレースホルダー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0D38E3F1-FAA5-4043-BB02-BBDB9D30AFA5}" type="slidenum">
              <a:rPr kumimoji="1" lang="ja-JP" altLang="en-US" smtClean="0"/>
              <a:t>‹#›</a:t>
            </a:fld>
            <a:endParaRPr kumimoji="1" lang="ja-JP" altLang="en-US" dirty="0"/>
          </a:p>
        </p:txBody>
      </p:sp>
    </p:spTree>
    <p:extLst>
      <p:ext uri="{BB962C8B-B14F-4D97-AF65-F5344CB8AC3E}">
        <p14:creationId xmlns:p14="http://schemas.microsoft.com/office/powerpoint/2010/main" val="2441146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Hello.</a:t>
            </a:r>
          </a:p>
          <a:p>
            <a:r>
              <a:rPr kumimoji="1" lang="en-US" altLang="ja-JP" dirty="0" smtClean="0"/>
              <a:t>My name</a:t>
            </a:r>
            <a:r>
              <a:rPr kumimoji="1" lang="en-US" altLang="ja-JP" baseline="0" dirty="0" smtClean="0"/>
              <a:t> is Hiroyuki Ito.</a:t>
            </a:r>
            <a:r>
              <a:rPr kumimoji="1" lang="en-US" altLang="ja-JP" dirty="0" smtClean="0"/>
              <a:t/>
            </a:r>
            <a:br>
              <a:rPr kumimoji="1" lang="en-US" altLang="ja-JP" dirty="0" smtClean="0"/>
            </a:br>
            <a:r>
              <a:rPr kumimoji="1" lang="en-US" altLang="ja-JP" dirty="0" smtClean="0"/>
              <a:t>In this session,</a:t>
            </a:r>
            <a:r>
              <a:rPr kumimoji="1" lang="en-US" altLang="ja-JP" baseline="0" dirty="0" smtClean="0"/>
              <a:t> I’d like to share about Technology-Driven Development.</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a:t>
            </a:fld>
            <a:endParaRPr kumimoji="1" lang="ja-JP" altLang="en-US" dirty="0"/>
          </a:p>
        </p:txBody>
      </p:sp>
    </p:spTree>
    <p:extLst>
      <p:ext uri="{BB962C8B-B14F-4D97-AF65-F5344CB8AC3E}">
        <p14:creationId xmlns:p14="http://schemas.microsoft.com/office/powerpoint/2010/main" val="8231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t>At first, I will talk about the conditions and the challenges of my project.</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10</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11</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If you are in the same position.</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13</a:t>
            </a:fld>
            <a:endParaRPr kumimoji="1" lang="ja-JP" altLang="en-US" dirty="0"/>
          </a:p>
        </p:txBody>
      </p:sp>
    </p:spTree>
    <p:extLst>
      <p:ext uri="{BB962C8B-B14F-4D97-AF65-F5344CB8AC3E}">
        <p14:creationId xmlns:p14="http://schemas.microsoft.com/office/powerpoint/2010/main" val="1528729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Japanese, </a:t>
            </a:r>
            <a:r>
              <a:rPr kumimoji="1" lang="en-US" altLang="ja-JP" dirty="0" err="1" smtClean="0"/>
              <a:t>YeaOh</a:t>
            </a:r>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14</a:t>
            </a:fld>
            <a:endParaRPr kumimoji="1" lang="ja-JP" altLang="en-US" dirty="0"/>
          </a:p>
        </p:txBody>
      </p:sp>
    </p:spTree>
    <p:extLst>
      <p:ext uri="{BB962C8B-B14F-4D97-AF65-F5344CB8AC3E}">
        <p14:creationId xmlns:p14="http://schemas.microsoft.com/office/powerpoint/2010/main" val="1054927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Therefore,</a:t>
            </a:r>
            <a:r>
              <a:rPr kumimoji="1" lang="en-US" altLang="ja-JP" baseline="0" dirty="0" smtClean="0"/>
              <a:t> I was highly-motivated!</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15</a:t>
            </a:fld>
            <a:endParaRPr kumimoji="1" lang="ja-JP" altLang="en-US" dirty="0"/>
          </a:p>
        </p:txBody>
      </p:sp>
    </p:spTree>
    <p:extLst>
      <p:ext uri="{BB962C8B-B14F-4D97-AF65-F5344CB8AC3E}">
        <p14:creationId xmlns:p14="http://schemas.microsoft.com/office/powerpoint/2010/main" val="2343513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So, I tried to improve the project with these three approaches.</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16</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Next, about CI/CD.</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17</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first, we tried to get</a:t>
            </a:r>
            <a:r>
              <a:rPr kumimoji="1" lang="en-US" altLang="ja-JP" baseline="0" dirty="0" smtClean="0"/>
              <a:t> over these challenges.</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18</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 tried to measure the current status like this.</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19</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20</a:t>
            </a:fld>
            <a:endParaRPr kumimoji="1" lang="ja-JP" altLang="en-US" dirty="0"/>
          </a:p>
        </p:txBody>
      </p:sp>
    </p:spTree>
    <p:extLst>
      <p:ext uri="{BB962C8B-B14F-4D97-AF65-F5344CB8AC3E}">
        <p14:creationId xmlns:p14="http://schemas.microsoft.com/office/powerpoint/2010/main" val="1222391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About me.</a:t>
            </a:r>
          </a:p>
          <a:p>
            <a:r>
              <a:rPr kumimoji="1" lang="en-US" altLang="ja-JP" dirty="0" smtClean="0"/>
              <a:t>I’m</a:t>
            </a:r>
            <a:r>
              <a:rPr kumimoji="1" lang="en-US" altLang="ja-JP" baseline="0" dirty="0" smtClean="0"/>
              <a:t> from Rakuten, in Japan.</a:t>
            </a:r>
          </a:p>
          <a:p>
            <a:r>
              <a:rPr kumimoji="1" lang="en-US" altLang="ja-JP" baseline="0" dirty="0" smtClean="0"/>
              <a:t>Please call me “The Hiro”.</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21</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Next, TDD.</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22</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Our challenge is very simple</a:t>
            </a:r>
            <a:r>
              <a:rPr kumimoji="1" lang="en-US" altLang="ja-JP" baseline="0" dirty="0" smtClean="0"/>
              <a:t> : we did not have enough skill and knowledge of Android at that time.</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23</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そこで、現状を把握するために数値計測をしてみました。</a:t>
            </a:r>
            <a:endParaRPr kumimoji="1" lang="en-US" altLang="ja-JP" dirty="0" smtClean="0"/>
          </a:p>
          <a:p>
            <a:r>
              <a:rPr kumimoji="1" lang="ja-JP" altLang="en-US" dirty="0" smtClean="0"/>
              <a:t>そこで分かったのが</a:t>
            </a:r>
            <a:r>
              <a:rPr kumimoji="1" lang="en-US" altLang="ja-JP" dirty="0" smtClean="0"/>
              <a:t>…</a:t>
            </a:r>
          </a:p>
          <a:p>
            <a:endParaRPr kumimoji="1" lang="en-US" altLang="ja-JP" dirty="0" smtClean="0"/>
          </a:p>
          <a:p>
            <a:r>
              <a:rPr kumimoji="1" lang="ja-JP" altLang="en-US" dirty="0" smtClean="0"/>
              <a:t>まず、１回のスプリントが</a:t>
            </a:r>
            <a:r>
              <a:rPr lang="ja-JP" altLang="en-US" sz="1200" b="0" dirty="0" smtClean="0">
                <a:solidFill>
                  <a:schemeClr val="tx1"/>
                </a:solidFill>
              </a:rPr>
              <a:t>完了したところで、どの程度計画していたタスクが完了したのかを確認してみたところ、わずか２５％に過ぎませんでした。</a:t>
            </a:r>
            <a:endParaRPr lang="en-US" altLang="ja-JP" sz="12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b="0" dirty="0" smtClean="0">
                <a:solidFill>
                  <a:schemeClr val="tx1"/>
                </a:solidFill>
              </a:rPr>
              <a:t>また、一日の作業時間を確認してみたところ、プロジェクト外の緊急対応に費やしていた時間が、実に５割にも上ることが分かりました。</a:t>
            </a:r>
            <a:endParaRPr lang="en-US" altLang="ja-JP" sz="1200" b="0" dirty="0" smtClean="0">
              <a:solidFill>
                <a:schemeClr val="tx1"/>
              </a:solidFill>
            </a:endParaRP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28</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これらの施策の効果を１月後に計測してみたところ</a:t>
            </a:r>
            <a:r>
              <a:rPr kumimoji="1" lang="en-US" altLang="ja-JP" dirty="0" smtClean="0"/>
              <a:t>…</a:t>
            </a:r>
          </a:p>
          <a:p>
            <a:r>
              <a:rPr kumimoji="1" lang="ja-JP" altLang="en-US" dirty="0" smtClean="0"/>
              <a:t>このような数値が出ました。</a:t>
            </a:r>
            <a:endParaRPr kumimoji="1" lang="en-US" altLang="ja-JP" dirty="0" smtClean="0"/>
          </a:p>
          <a:p>
            <a:r>
              <a:rPr kumimoji="1" lang="ja-JP" altLang="en-US" dirty="0" smtClean="0"/>
              <a:t>まず、タスクの完了率は倍増しました。つまり、割り込み作業の防止にはある程度の効果があったと言えます。</a:t>
            </a:r>
            <a:endParaRPr kumimoji="1" lang="en-US" altLang="ja-JP" dirty="0" smtClean="0"/>
          </a:p>
          <a:p>
            <a:r>
              <a:rPr kumimoji="1" lang="ja-JP" altLang="en-US" dirty="0" smtClean="0"/>
              <a:t>次に割り込み率も、完全になくすことは出来なかったものの、確実に減らすことができました。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29</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Next, I will explain the 3 approaches, CI/CD, TDD, and BDD.</a:t>
            </a:r>
          </a:p>
          <a:p>
            <a:r>
              <a:rPr kumimoji="1" lang="en-US" altLang="ja-JP" baseline="0" dirty="0" smtClean="0"/>
              <a:t>After that, I will talk about the problems, possibilities, and the future of Technology-Driven Development.</a:t>
            </a:r>
          </a:p>
          <a:p>
            <a:r>
              <a:rPr kumimoji="1" lang="en-US" altLang="ja-JP" baseline="0" dirty="0" smtClean="0"/>
              <a:t>At last I will conclude this report.</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30</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So, I tried to improve the project with these three approaches.</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31</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r>
              <a:rPr kumimoji="1" lang="ja-JP" altLang="en-US" dirty="0" smtClean="0"/>
              <a:t>次に、具体的なプロダクト開発の進め方についてご説明します</a:t>
            </a:r>
            <a:r>
              <a:rPr kumimoji="1" lang="en-US" altLang="ja-JP" dirty="0" smtClean="0"/>
              <a:t>…</a:t>
            </a:r>
          </a:p>
          <a:p>
            <a:pPr marL="0" indent="0" algn="l">
              <a:buFont typeface="Arial" panose="020B0604020202020204" pitchFamily="34" charset="0"/>
              <a:buNone/>
            </a:pPr>
            <a:r>
              <a:rPr kumimoji="1" lang="ja-JP" altLang="en-US" dirty="0" smtClean="0"/>
              <a:t>・まず、プロダクトとして何を作るべきか、ビジネスアナリストや </a:t>
            </a:r>
            <a:r>
              <a:rPr kumimoji="1" lang="en-US" altLang="ja-JP" dirty="0" smtClean="0"/>
              <a:t>UI/UX </a:t>
            </a:r>
            <a:r>
              <a:rPr kumimoji="1" lang="ja-JP" altLang="en-US" dirty="0" smtClean="0"/>
              <a:t>デザイナーから要望を募ります。これを「要件定義」と言います</a:t>
            </a:r>
            <a:r>
              <a:rPr kumimoji="1" lang="en-US" altLang="ja-JP" dirty="0" smtClean="0"/>
              <a:t>…</a:t>
            </a:r>
          </a:p>
          <a:p>
            <a:pPr marL="0" indent="0" algn="l">
              <a:buFont typeface="Arial" panose="020B0604020202020204" pitchFamily="34" charset="0"/>
              <a:buNone/>
            </a:pPr>
            <a:r>
              <a:rPr kumimoji="1" lang="ja-JP" altLang="en-US" dirty="0" smtClean="0"/>
              <a:t>・次に、要件定義の内容に基づいて、開発者がプログラミングや単体・結合テストを行ないます</a:t>
            </a:r>
            <a:r>
              <a:rPr kumimoji="1" lang="en-US" altLang="ja-JP" dirty="0" smtClean="0"/>
              <a:t>…</a:t>
            </a:r>
          </a:p>
          <a:p>
            <a:pPr marL="0" indent="0" algn="l">
              <a:buFont typeface="Arial" panose="020B0604020202020204" pitchFamily="34" charset="0"/>
              <a:buNone/>
            </a:pPr>
            <a:r>
              <a:rPr kumimoji="1" lang="ja-JP" altLang="en-US" dirty="0" smtClean="0"/>
              <a:t>・そして、開発者がつくり上げたプロダクトを、ビジネスアナリストと</a:t>
            </a:r>
            <a:r>
              <a:rPr kumimoji="1" lang="en-US" altLang="ja-JP" dirty="0" smtClean="0"/>
              <a:t>UI/UX </a:t>
            </a:r>
            <a:r>
              <a:rPr kumimoji="1" lang="ja-JP" altLang="en-US" dirty="0" smtClean="0"/>
              <a:t>デザイナーが最終確認します</a:t>
            </a:r>
            <a:r>
              <a:rPr kumimoji="1" lang="en-US" altLang="ja-JP" dirty="0" smtClean="0"/>
              <a:t>…</a:t>
            </a:r>
          </a:p>
          <a:p>
            <a:pPr marL="0" indent="0" algn="l">
              <a:buFont typeface="Arial" panose="020B0604020202020204" pitchFamily="34" charset="0"/>
              <a:buNone/>
            </a:pPr>
            <a:r>
              <a:rPr kumimoji="1" lang="ja-JP" altLang="en-US" dirty="0" smtClean="0"/>
              <a:t>このサイクルを１ヶ月毎に繰り返すのが、基本的な流れです。</a:t>
            </a:r>
            <a:endParaRPr kumimoji="1" lang="en-US" altLang="ja-JP" dirty="0" smtClean="0"/>
          </a:p>
          <a:p>
            <a:pPr marL="0" indent="0" algn="l">
              <a:buFont typeface="Arial" panose="020B0604020202020204" pitchFamily="34" charset="0"/>
              <a:buNone/>
            </a:pPr>
            <a:r>
              <a:rPr kumimoji="1" lang="ja-JP" altLang="en-US" dirty="0" smtClean="0"/>
              <a:t>またこのサイクルを、「スプリント」や「イテレーション」と呼称します。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32</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ちなみに、こちらが </a:t>
            </a:r>
            <a:r>
              <a:rPr kumimoji="1" lang="en-US" altLang="ja-JP" dirty="0" smtClean="0"/>
              <a:t>ATDD </a:t>
            </a:r>
            <a:r>
              <a:rPr kumimoji="1" lang="ja-JP" altLang="en-US" dirty="0" smtClean="0"/>
              <a:t>のテストケースの例です。</a:t>
            </a:r>
            <a:endParaRPr kumimoji="1" lang="en-US" altLang="ja-JP" dirty="0" smtClean="0"/>
          </a:p>
          <a:p>
            <a:r>
              <a:rPr kumimoji="1" lang="ja-JP" altLang="en-US" dirty="0" smtClean="0"/>
              <a:t>私たちは、</a:t>
            </a:r>
            <a:r>
              <a:rPr kumimoji="1" lang="en-US" altLang="ja-JP" dirty="0" smtClean="0"/>
              <a:t>Cucumber </a:t>
            </a:r>
            <a:r>
              <a:rPr kumimoji="1" lang="ja-JP" altLang="en-US" dirty="0" smtClean="0"/>
              <a:t>というツールを活用して、受入テストの自動化を実現しました。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34</a:t>
            </a:fld>
            <a:endParaRPr kumimoji="1" lang="ja-JP" altLang="en-US" dirty="0"/>
          </a:p>
        </p:txBody>
      </p:sp>
    </p:spTree>
    <p:extLst>
      <p:ext uri="{BB962C8B-B14F-4D97-AF65-F5344CB8AC3E}">
        <p14:creationId xmlns:p14="http://schemas.microsoft.com/office/powerpoint/2010/main" val="638183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そこで、例によって現状を把握するために数値計測をしてみました。</a:t>
            </a:r>
            <a:endParaRPr kumimoji="1" lang="en-US" altLang="ja-JP" dirty="0" smtClean="0"/>
          </a:p>
          <a:p>
            <a:r>
              <a:rPr kumimoji="1" lang="ja-JP" altLang="en-US" dirty="0" smtClean="0"/>
              <a:t>すると</a:t>
            </a:r>
            <a:r>
              <a:rPr kumimoji="1" lang="en-US" altLang="ja-JP" dirty="0" smtClean="0"/>
              <a:t>…</a:t>
            </a:r>
          </a:p>
          <a:p>
            <a:endParaRPr kumimoji="1" lang="en-US" altLang="ja-JP" dirty="0" smtClean="0"/>
          </a:p>
          <a:p>
            <a:r>
              <a:rPr kumimoji="1" lang="ja-JP" altLang="en-US" dirty="0" smtClean="0"/>
              <a:t>まず、バグの報告件数が、他機能と比較して３倍にも上りました。</a:t>
            </a:r>
            <a:endParaRPr kumimoji="1" lang="en-US" altLang="ja-JP" dirty="0" smtClean="0"/>
          </a:p>
          <a:p>
            <a:r>
              <a:rPr lang="ja-JP" altLang="en-US" sz="1200" b="0" dirty="0" smtClean="0">
                <a:solidFill>
                  <a:schemeClr val="tx1"/>
                </a:solidFill>
                <a:latin typeface="+mn-lt"/>
              </a:rPr>
              <a:t>　これまでは、単体テストレベルで自動回帰テストを行なっていたのですが、特にこの機能は複雑で難易度が高かったため、単体テストでは一連のバグを検知できないことが分かりました。</a:t>
            </a:r>
            <a:endParaRPr kumimoji="1" lang="en-US" altLang="ja-JP" dirty="0" smtClean="0"/>
          </a:p>
          <a:p>
            <a:r>
              <a:rPr lang="ja-JP" altLang="en-US" sz="1200" b="0" dirty="0" smtClean="0">
                <a:solidFill>
                  <a:schemeClr val="tx1"/>
                </a:solidFill>
              </a:rPr>
              <a:t>次に、この機能だけ、他機能と比較しても</a:t>
            </a:r>
            <a:r>
              <a:rPr lang="ja-JP" altLang="en-US" b="0" dirty="0" smtClean="0">
                <a:solidFill>
                  <a:schemeClr val="tx1"/>
                </a:solidFill>
                <a:latin typeface="+mn-lt"/>
              </a:rPr>
              <a:t>機能追加／修正の頻度</a:t>
            </a:r>
            <a:r>
              <a:rPr lang="ja-JP" altLang="en-US" sz="1200" b="0" dirty="0" smtClean="0">
                <a:solidFill>
                  <a:schemeClr val="tx1"/>
                </a:solidFill>
              </a:rPr>
              <a:t>が高いことも分かりました。</a:t>
            </a:r>
            <a:endParaRPr lang="en-US" altLang="ja-JP" sz="1200" b="0" dirty="0" smtClean="0">
              <a:solidFill>
                <a:schemeClr val="tx1"/>
              </a:solidFill>
            </a:endParaRPr>
          </a:p>
          <a:p>
            <a:r>
              <a:rPr lang="ja-JP" altLang="en-US" sz="1200" b="0" dirty="0" smtClean="0">
                <a:solidFill>
                  <a:schemeClr val="tx1"/>
                </a:solidFill>
              </a:rPr>
              <a:t>　このプロダクトは、最初から全ての要件が明確ではなかったため、作りながら少しずつ要件を決めていったのですが、この機能は特に複雑なものだったため、変更の影響が甚大でした。</a:t>
            </a:r>
            <a:endParaRPr lang="en-US" altLang="ja-JP" sz="1200" b="0" dirty="0" smtClean="0">
              <a:solidFill>
                <a:schemeClr val="tx1"/>
              </a:solidFill>
            </a:endParaRPr>
          </a:p>
          <a:p>
            <a:r>
              <a:rPr lang="ja-JP" altLang="en-US" sz="1200" b="0" dirty="0" smtClean="0">
                <a:solidFill>
                  <a:schemeClr val="tx1"/>
                </a:solidFill>
              </a:rPr>
              <a:t>そして、「デグレード」（他機能へのバグの波及や、以前修正したバグの再発）が、</a:t>
            </a:r>
            <a:r>
              <a:rPr kumimoji="1" lang="ja-JP" altLang="en-US" dirty="0" smtClean="0"/>
              <a:t>他の機能と比較して５倍もあることが分かりました。</a:t>
            </a:r>
            <a:endParaRPr lang="en-US" altLang="ja-JP" sz="1200" b="0" dirty="0" smtClean="0">
              <a:solidFill>
                <a:schemeClr val="tx1"/>
              </a:solidFill>
            </a:endParaRP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35</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This time, I’m here as a speaker</a:t>
            </a:r>
            <a:r>
              <a:rPr kumimoji="1" lang="en-US" altLang="ja-JP" baseline="0"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例によって、これらの施策の効果を１月後に計測してみたところ</a:t>
            </a:r>
            <a:r>
              <a:rPr kumimoji="1" lang="en-US" altLang="ja-JP" dirty="0" smtClean="0"/>
              <a:t>…</a:t>
            </a:r>
          </a:p>
          <a:p>
            <a:r>
              <a:rPr kumimoji="1" lang="ja-JP" altLang="en-US" dirty="0" smtClean="0"/>
              <a:t>このような数値が出ました。</a:t>
            </a:r>
            <a:endParaRPr kumimoji="1" lang="en-US" altLang="ja-JP" dirty="0" smtClean="0"/>
          </a:p>
          <a:p>
            <a:endParaRPr kumimoji="1" lang="en-US" altLang="ja-JP" dirty="0" smtClean="0"/>
          </a:p>
          <a:p>
            <a:r>
              <a:rPr kumimoji="1" lang="ja-JP" altLang="en-US" dirty="0" smtClean="0"/>
              <a:t>まず、バグの報告件数が、他の機能と同程度になりました。</a:t>
            </a:r>
            <a:endParaRPr kumimoji="1" lang="en-US" altLang="ja-JP" dirty="0" smtClean="0"/>
          </a:p>
          <a:p>
            <a:r>
              <a:rPr kumimoji="1" lang="ja-JP" altLang="en-US" dirty="0" smtClean="0"/>
              <a:t>　これは、</a:t>
            </a:r>
            <a:r>
              <a:rPr kumimoji="1" lang="en-US" altLang="ja-JP" dirty="0" smtClean="0"/>
              <a:t>ATDD </a:t>
            </a:r>
            <a:r>
              <a:rPr kumimoji="1" lang="ja-JP" altLang="en-US" dirty="0" smtClean="0"/>
              <a:t>による自動回帰テストを整備した成果であると考えています。</a:t>
            </a:r>
            <a:endParaRPr kumimoji="1" lang="en-US" altLang="ja-JP" dirty="0" smtClean="0"/>
          </a:p>
          <a:p>
            <a:r>
              <a:rPr lang="ja-JP" altLang="en-US" sz="1200" b="0" dirty="0" smtClean="0">
                <a:solidFill>
                  <a:schemeClr val="tx1"/>
                </a:solidFill>
              </a:rPr>
              <a:t>次に、</a:t>
            </a:r>
            <a:r>
              <a:rPr lang="ja-JP" altLang="en-US" b="0" dirty="0" smtClean="0">
                <a:solidFill>
                  <a:schemeClr val="tx1"/>
                </a:solidFill>
                <a:latin typeface="+mn-lt"/>
              </a:rPr>
              <a:t>機能追加／修正の頻度</a:t>
            </a:r>
            <a:r>
              <a:rPr lang="ja-JP" altLang="en-US" sz="1200" b="0" dirty="0" smtClean="0">
                <a:solidFill>
                  <a:schemeClr val="tx1"/>
                </a:solidFill>
              </a:rPr>
              <a:t>が、５倍から１．５倍に一気に減りました。</a:t>
            </a:r>
            <a:endParaRPr lang="en-US" altLang="ja-JP" sz="1200" b="0" dirty="0" smtClean="0">
              <a:solidFill>
                <a:schemeClr val="tx1"/>
              </a:solidFill>
            </a:endParaRPr>
          </a:p>
          <a:p>
            <a:r>
              <a:rPr lang="ja-JP" altLang="en-US" sz="1200" b="0" dirty="0" smtClean="0">
                <a:solidFill>
                  <a:schemeClr val="tx1"/>
                </a:solidFill>
              </a:rPr>
              <a:t>　この数値を見ると、変更要望に歯止めをかけたことに成果があったことが分かります。</a:t>
            </a:r>
            <a:endParaRPr lang="en-US" altLang="ja-JP" sz="1200" b="0" dirty="0" smtClean="0">
              <a:solidFill>
                <a:schemeClr val="tx1"/>
              </a:solidFill>
            </a:endParaRPr>
          </a:p>
          <a:p>
            <a:r>
              <a:rPr lang="ja-JP" altLang="en-US" sz="1200" b="0" dirty="0" smtClean="0">
                <a:solidFill>
                  <a:schemeClr val="tx1"/>
                </a:solidFill>
              </a:rPr>
              <a:t>そして、デグレードの頻度も、５倍から２倍に減りました。</a:t>
            </a:r>
            <a:endParaRPr lang="en-US" altLang="ja-JP" sz="1200" b="0" dirty="0" smtClean="0">
              <a:solidFill>
                <a:schemeClr val="tx1"/>
              </a:solidFill>
            </a:endParaRPr>
          </a:p>
          <a:p>
            <a:r>
              <a:rPr lang="ja-JP" altLang="en-US" sz="1200" b="0" dirty="0" smtClean="0">
                <a:solidFill>
                  <a:schemeClr val="tx1"/>
                </a:solidFill>
              </a:rPr>
              <a:t>　デグレード自体は撲滅できていないものの、デグレードを検知して対応し終わるまでの時間を計測してみたところ、対応前の１／５程度にまで減っていることも分かりました。</a:t>
            </a:r>
            <a:endParaRPr lang="en-US" altLang="ja-JP" sz="1200" b="0" dirty="0" smtClean="0">
              <a:solidFill>
                <a:schemeClr val="tx1"/>
              </a:solidFill>
            </a:endParaRPr>
          </a:p>
          <a:p>
            <a:r>
              <a:rPr lang="ja-JP" altLang="en-US" sz="1200" b="0" dirty="0" smtClean="0">
                <a:solidFill>
                  <a:schemeClr val="tx1"/>
                </a:solidFill>
              </a:rPr>
              <a:t>　つまり、デグレード自体の影響度が以前よりもはるかに減ったと言えると思います。</a:t>
            </a:r>
            <a:endParaRPr lang="en-US" altLang="ja-JP" sz="1200" b="0" dirty="0" smtClean="0">
              <a:solidFill>
                <a:schemeClr val="tx1"/>
              </a:solidFill>
            </a:endParaRP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36</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Next, I will talk about the problems, possibilities, and the future of Technology-Driven Development.</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38</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 used these approaches to achieve</a:t>
            </a:r>
            <a:r>
              <a:rPr kumimoji="1" lang="en-US" altLang="ja-JP" baseline="0" dirty="0" smtClean="0"/>
              <a:t> those purposes.</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39</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また、定期的に自分たちの 良いところ・課題・解決策を確認する「振り返り」というプラクティスを導入することも、チームの学習のプラスとなります。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41</a:t>
            </a:fld>
            <a:endParaRPr kumimoji="1" lang="ja-JP" altLang="en-US" dirty="0"/>
          </a:p>
        </p:txBody>
      </p:sp>
    </p:spTree>
    <p:extLst>
      <p:ext uri="{BB962C8B-B14F-4D97-AF65-F5344CB8AC3E}">
        <p14:creationId xmlns:p14="http://schemas.microsoft.com/office/powerpoint/2010/main" val="19675525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また、定期的に自分たちの 良いところ・課題・解決策を確認する「振り返り」というプラクティスを導入することも、チームの学習のプラスとなります。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42</a:t>
            </a:fld>
            <a:endParaRPr kumimoji="1" lang="ja-JP" altLang="en-US" dirty="0"/>
          </a:p>
        </p:txBody>
      </p:sp>
    </p:spTree>
    <p:extLst>
      <p:ext uri="{BB962C8B-B14F-4D97-AF65-F5344CB8AC3E}">
        <p14:creationId xmlns:p14="http://schemas.microsoft.com/office/powerpoint/2010/main" val="19675525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At last, conclusion of this report.</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43</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“Technology-Driven Development”</a:t>
            </a:r>
            <a:r>
              <a:rPr kumimoji="1" lang="en-US" altLang="ja-JP" baseline="0" dirty="0" smtClean="0"/>
              <a:t> has </a:t>
            </a:r>
            <a:r>
              <a:rPr kumimoji="1" lang="en-US" altLang="ja-JP" dirty="0" smtClean="0"/>
              <a:t>3 purposes.</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44</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 used these approaches to achieve</a:t>
            </a:r>
            <a:r>
              <a:rPr kumimoji="1" lang="en-US" altLang="ja-JP" baseline="0" dirty="0" smtClean="0"/>
              <a:t> those purposes.</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45</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From the tool’s aspect.</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46</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ここまでお話させていただいた内容は、</a:t>
            </a:r>
            <a:endParaRPr kumimoji="1" lang="en-US" altLang="ja-JP" dirty="0" smtClean="0"/>
          </a:p>
          <a:p>
            <a:r>
              <a:rPr kumimoji="1" lang="ja-JP" altLang="en-US" dirty="0" smtClean="0"/>
              <a:t>いずれも私たちが現場の日々の現実に向き合い、</a:t>
            </a:r>
            <a:endParaRPr kumimoji="1" lang="en-US" altLang="ja-JP" dirty="0" smtClean="0"/>
          </a:p>
          <a:p>
            <a:r>
              <a:rPr kumimoji="1" lang="ja-JP" altLang="en-US" dirty="0" smtClean="0"/>
              <a:t>試行錯誤を繰り返し、</a:t>
            </a:r>
            <a:endParaRPr kumimoji="1" lang="en-US" altLang="ja-JP" dirty="0" smtClean="0"/>
          </a:p>
          <a:p>
            <a:r>
              <a:rPr kumimoji="1" lang="ja-JP" altLang="en-US" dirty="0" smtClean="0"/>
              <a:t>ようやく見つけた答えの１つです。</a:t>
            </a:r>
            <a:endParaRPr kumimoji="1" lang="en-US" altLang="ja-JP" dirty="0" smtClean="0"/>
          </a:p>
          <a:p>
            <a:r>
              <a:rPr kumimoji="1" lang="ja-JP" altLang="en-US" dirty="0" smtClean="0"/>
              <a:t>すなわち、答えは現場にあります。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47</a:t>
            </a:fld>
            <a:endParaRPr kumimoji="1" lang="ja-JP" altLang="en-US" dirty="0"/>
          </a:p>
        </p:txBody>
      </p:sp>
    </p:spTree>
    <p:extLst>
      <p:ext uri="{BB962C8B-B14F-4D97-AF65-F5344CB8AC3E}">
        <p14:creationId xmlns:p14="http://schemas.microsoft.com/office/powerpoint/2010/main" val="1023739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Of</a:t>
            </a:r>
            <a:r>
              <a:rPr kumimoji="1" lang="en-US" altLang="ja-JP" baseline="0" dirty="0" smtClean="0"/>
              <a:t> course, this name is derived from “Test-Driven Development”.</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この現場実践主義こそが、私が考える「リーン開発」であり「アジャイル」です。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48</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是非皆さんには、</a:t>
            </a:r>
            <a:endParaRPr kumimoji="1" lang="en-US" altLang="ja-JP" dirty="0" smtClean="0"/>
          </a:p>
          <a:p>
            <a:r>
              <a:rPr kumimoji="1" lang="ja-JP" altLang="en-US" dirty="0" smtClean="0"/>
              <a:t>現場で試行錯誤を繰り返しながら、</a:t>
            </a:r>
            <a:endParaRPr kumimoji="1" lang="en-US" altLang="ja-JP" dirty="0" smtClean="0"/>
          </a:p>
          <a:p>
            <a:r>
              <a:rPr kumimoji="1" lang="ja-JP" altLang="en-US" dirty="0" smtClean="0"/>
              <a:t>自分の「リーン開発」と「アジャイル」を、そして自分の答えを見つけていただきたいと考えています。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49</a:t>
            </a:fld>
            <a:endParaRPr kumimoji="1" lang="ja-JP" altLang="en-US" dirty="0"/>
          </a:p>
        </p:txBody>
      </p:sp>
    </p:spTree>
    <p:extLst>
      <p:ext uri="{BB962C8B-B14F-4D97-AF65-F5344CB8AC3E}">
        <p14:creationId xmlns:p14="http://schemas.microsoft.com/office/powerpoint/2010/main" val="520003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New possibility</a:t>
            </a:r>
            <a:r>
              <a:rPr kumimoji="1" lang="en-US" altLang="ja-JP" baseline="0" dirty="0" smtClean="0"/>
              <a:t> of Automation.</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5</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“Technology-Driven Development”</a:t>
            </a:r>
            <a:r>
              <a:rPr kumimoji="1" lang="en-US" altLang="ja-JP" baseline="0" dirty="0" smtClean="0"/>
              <a:t> has </a:t>
            </a:r>
            <a:r>
              <a:rPr kumimoji="1" lang="en-US" altLang="ja-JP" dirty="0" smtClean="0"/>
              <a:t>3 purposes.</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6</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 used these approaches to achieve</a:t>
            </a:r>
            <a:r>
              <a:rPr kumimoji="1" lang="en-US" altLang="ja-JP" baseline="0" dirty="0" smtClean="0"/>
              <a:t> those purposes.</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7</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From the tool’s aspect.</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8</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Here is this session’s agenda.</a:t>
            </a:r>
          </a:p>
          <a:p>
            <a:r>
              <a:rPr kumimoji="1" lang="en-US" altLang="ja-JP" baseline="0" dirty="0" smtClean="0"/>
              <a:t>At first, I will talk about the conditions and the challenges of my project.</a:t>
            </a:r>
          </a:p>
          <a:p>
            <a:r>
              <a:rPr kumimoji="1" lang="en-US" altLang="ja-JP" baseline="0" dirty="0" smtClean="0"/>
              <a:t>Next, I will explain the 3 approaches, CI/CD, TDD, and BDD.</a:t>
            </a:r>
          </a:p>
          <a:p>
            <a:r>
              <a:rPr kumimoji="1" lang="en-US" altLang="ja-JP" baseline="0" dirty="0" smtClean="0"/>
              <a:t>After that, I will talk about the problems, possibilities, and the future of Technology-Driven Development.</a:t>
            </a:r>
          </a:p>
          <a:p>
            <a:r>
              <a:rPr kumimoji="1" lang="en-US" altLang="ja-JP" baseline="0" dirty="0" smtClean="0"/>
              <a:t>At last I will conclude this report.</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9</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5" name="タイトル 1"/>
          <p:cNvSpPr>
            <a:spLocks noGrp="1"/>
          </p:cNvSpPr>
          <p:nvPr>
            <p:ph type="ctrTitle"/>
          </p:nvPr>
        </p:nvSpPr>
        <p:spPr>
          <a:xfrm>
            <a:off x="360000" y="540000"/>
            <a:ext cx="8424000" cy="2160000"/>
          </a:xfrm>
          <a:prstGeom prst="rect">
            <a:avLst/>
          </a:prstGeom>
          <a:noFill/>
        </p:spPr>
        <p:txBody>
          <a:bodyPr anchor="b" anchorCtr="0">
            <a:normAutofit/>
          </a:bodyPr>
          <a:lstStyle>
            <a:lvl1pPr algn="l">
              <a:defRPr sz="4000" baseline="0">
                <a:solidFill>
                  <a:srgbClr val="C00000"/>
                </a:solidFill>
                <a:latin typeface="Arial" pitchFamily="34" charset="0"/>
                <a:ea typeface="ＭＳ Ｐゴシック" pitchFamily="50" charset="-128"/>
              </a:defRPr>
            </a:lvl1pPr>
          </a:lstStyle>
          <a:p>
            <a:r>
              <a:rPr kumimoji="1" lang="ja-JP" altLang="en-US" smtClean="0"/>
              <a:t>マスター タイトルの書式設定</a:t>
            </a:r>
            <a:endParaRPr kumimoji="1" lang="ja-JP" altLang="en-US" dirty="0"/>
          </a:p>
        </p:txBody>
      </p:sp>
      <p:sp>
        <p:nvSpPr>
          <p:cNvPr id="6" name="サブタイトル 2"/>
          <p:cNvSpPr>
            <a:spLocks noGrp="1"/>
          </p:cNvSpPr>
          <p:nvPr>
            <p:ph type="subTitle" idx="1"/>
          </p:nvPr>
        </p:nvSpPr>
        <p:spPr>
          <a:xfrm>
            <a:off x="360000" y="3204000"/>
            <a:ext cx="8424000" cy="2160000"/>
          </a:xfrm>
          <a:prstGeom prst="rect">
            <a:avLst/>
          </a:prstGeom>
          <a:noFill/>
        </p:spPr>
        <p:txBody>
          <a:bodyPr>
            <a:normAutofit/>
          </a:bodyPr>
          <a:lstStyle>
            <a:lvl1pPr marL="0" indent="0" algn="l">
              <a:buNone/>
              <a:defRPr sz="1400" b="1" baseline="0">
                <a:solidFill>
                  <a:schemeClr val="tx1"/>
                </a:solidFill>
                <a:latin typeface="Arial Unicode MS" pitchFamily="50" charset="-128"/>
                <a:ea typeface="ＭＳ Ｐゴシック" pitchFamily="50" charset="-128"/>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dirty="0"/>
          </a:p>
        </p:txBody>
      </p:sp>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3833771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9" name="タイトル 1"/>
          <p:cNvSpPr>
            <a:spLocks noGrp="1"/>
          </p:cNvSpPr>
          <p:nvPr>
            <p:ph type="title" hasCustomPrompt="1"/>
          </p:nvPr>
        </p:nvSpPr>
        <p:spPr>
          <a:xfrm>
            <a:off x="360000" y="252000"/>
            <a:ext cx="8424000" cy="360000"/>
          </a:xfrm>
          <a:prstGeom prst="rect">
            <a:avLst/>
          </a:prstGeom>
          <a:noFill/>
        </p:spPr>
        <p:txBody>
          <a:bodyPr anchor="ctr" anchorCtr="1">
            <a:normAutofit/>
          </a:bodyPr>
          <a:lstStyle>
            <a:lvl1pPr algn="ctr">
              <a:defRPr sz="2800" b="1" baseline="0">
                <a:solidFill>
                  <a:srgbClr val="C00000"/>
                </a:solidFill>
                <a:latin typeface="Arial" pitchFamily="34" charset="0"/>
                <a:ea typeface="ＭＳ Ｐゴシック" pitchFamily="50" charset="-128"/>
              </a:defRPr>
            </a:lvl1pPr>
          </a:lstStyle>
          <a:p>
            <a:r>
              <a:rPr kumimoji="1" lang="ja-JP" altLang="en-US" dirty="0" smtClean="0"/>
              <a:t>スライド見出し</a:t>
            </a:r>
            <a:endParaRPr kumimoji="1" lang="ja-JP" altLang="en-US" dirty="0"/>
          </a:p>
        </p:txBody>
      </p:sp>
      <p:sp>
        <p:nvSpPr>
          <p:cNvPr id="10" name="スライド番号プレースホルダー 5"/>
          <p:cNvSpPr>
            <a:spLocks noGrp="1"/>
          </p:cNvSpPr>
          <p:nvPr>
            <p:ph type="sldNum" sz="quarter" idx="12"/>
          </p:nvPr>
        </p:nvSpPr>
        <p:spPr>
          <a:xfrm>
            <a:off x="6553200" y="6356350"/>
            <a:ext cx="2133600" cy="365125"/>
          </a:xfrm>
          <a:prstGeom prst="rect">
            <a:avLst/>
          </a:prstGeom>
        </p:spPr>
        <p:txBody>
          <a:bodyPr/>
          <a:lstStyle/>
          <a:p>
            <a:endParaRPr kumimoji="1" lang="ja-JP" altLang="en-US" dirty="0"/>
          </a:p>
        </p:txBody>
      </p:sp>
      <p:sp>
        <p:nvSpPr>
          <p:cNvPr id="11" name="スライド番号プレースホルダ 2"/>
          <p:cNvSpPr txBox="1">
            <a:spLocks noGrp="1"/>
          </p:cNvSpPr>
          <p:nvPr userDrawn="1"/>
        </p:nvSpPr>
        <p:spPr bwMode="auto">
          <a:xfrm>
            <a:off x="8600504" y="6387135"/>
            <a:ext cx="255198" cy="246221"/>
          </a:xfrm>
          <a:prstGeom prst="rect">
            <a:avLst/>
          </a:prstGeom>
          <a:noFill/>
          <a:ln>
            <a:miter lim="800000"/>
            <a:headEnd/>
            <a:tailEnd/>
          </a:ln>
        </p:spPr>
        <p:txBody>
          <a:bodyPr wrap="none">
            <a:spAutoFit/>
          </a:bodyPr>
          <a:lstStyle/>
          <a:p>
            <a:pPr algn="r">
              <a:defRPr/>
            </a:pPr>
            <a:fld id="{A4208183-D1D2-4F7E-8D00-ABEF26284ACB}" type="slidenum">
              <a:rPr lang="en-US" altLang="ja-JP" sz="1000" b="1">
                <a:latin typeface="Arial" pitchFamily="34" charset="0"/>
                <a:cs typeface="Arial" pitchFamily="34" charset="0"/>
              </a:rPr>
              <a:pPr algn="r">
                <a:defRPr/>
              </a:pPr>
              <a:t>‹#›</a:t>
            </a:fld>
            <a:endParaRPr lang="en-US" altLang="ja-JP" sz="1000" b="1" dirty="0">
              <a:latin typeface="Arial" pitchFamily="34" charset="0"/>
              <a:cs typeface="Arial" pitchFamily="34" charset="0"/>
            </a:endParaRPr>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17203058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2019695483"/>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rakuten.co.j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twitter.com/hageyahhoo" TargetMode="External"/><Relationship Id="rId5" Type="http://schemas.openxmlformats.org/officeDocument/2006/relationships/image" Target="../media/image4.jpeg"/><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gi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hyperlink" Target="http://code.google.com/p/mockito/" TargetMode="External"/><Relationship Id="rId4" Type="http://schemas.openxmlformats.org/officeDocument/2006/relationships/hyperlink" Target="http://robolectric.org/"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8.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8.jpeg"/></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07504" y="1143328"/>
            <a:ext cx="8928992" cy="3416320"/>
          </a:xfrm>
          <a:prstGeom prst="rect">
            <a:avLst/>
          </a:prstGeom>
          <a:ln>
            <a:noFill/>
          </a:ln>
        </p:spPr>
        <p:txBody>
          <a:bodyPr wrap="square" anchor="t" anchorCtr="0">
            <a:noAutofit/>
          </a:bodyPr>
          <a:lstStyle/>
          <a:p>
            <a:r>
              <a:rPr lang="en-US" altLang="ja-JP" sz="4800" b="1" dirty="0" smtClean="0">
                <a:solidFill>
                  <a:srgbClr val="C00000"/>
                </a:solidFill>
                <a:latin typeface="+mj-ea"/>
                <a:ea typeface="+mj-ea"/>
                <a:cs typeface="Arial" pitchFamily="34" charset="0"/>
              </a:rPr>
              <a:t>Technology-Driven Development:</a:t>
            </a:r>
          </a:p>
          <a:p>
            <a:r>
              <a:rPr lang="en-US" altLang="ja-JP" sz="4800" b="1" dirty="0" smtClean="0">
                <a:solidFill>
                  <a:srgbClr val="C00000"/>
                </a:solidFill>
                <a:latin typeface="+mj-ea"/>
                <a:ea typeface="+mj-ea"/>
                <a:cs typeface="Arial" pitchFamily="34" charset="0"/>
              </a:rPr>
              <a:t>Using </a:t>
            </a:r>
            <a:r>
              <a:rPr lang="en-US" altLang="ja-JP" sz="4800" b="1" dirty="0">
                <a:solidFill>
                  <a:srgbClr val="C00000"/>
                </a:solidFill>
                <a:latin typeface="+mj-ea"/>
                <a:ea typeface="+mj-ea"/>
                <a:cs typeface="Arial" pitchFamily="34" charset="0"/>
              </a:rPr>
              <a:t>Automation </a:t>
            </a:r>
            <a:r>
              <a:rPr lang="en-US" altLang="ja-JP" sz="4800" b="1" dirty="0" smtClean="0">
                <a:solidFill>
                  <a:srgbClr val="C00000"/>
                </a:solidFill>
                <a:latin typeface="+mj-ea"/>
                <a:ea typeface="+mj-ea"/>
                <a:cs typeface="Arial" pitchFamily="34" charset="0"/>
              </a:rPr>
              <a:t>and</a:t>
            </a:r>
          </a:p>
          <a:p>
            <a:r>
              <a:rPr lang="en-US" altLang="ja-JP" sz="4800" b="1" dirty="0" smtClean="0">
                <a:solidFill>
                  <a:srgbClr val="C00000"/>
                </a:solidFill>
                <a:latin typeface="+mj-ea"/>
                <a:ea typeface="+mj-ea"/>
                <a:cs typeface="Arial" pitchFamily="34" charset="0"/>
              </a:rPr>
              <a:t>Development Techniques</a:t>
            </a:r>
          </a:p>
          <a:p>
            <a:r>
              <a:rPr lang="en-US" altLang="ja-JP" sz="4800" b="1" dirty="0" smtClean="0">
                <a:solidFill>
                  <a:srgbClr val="C00000"/>
                </a:solidFill>
                <a:latin typeface="+mj-ea"/>
                <a:ea typeface="+mj-ea"/>
                <a:cs typeface="Arial" pitchFamily="34" charset="0"/>
              </a:rPr>
              <a:t>to </a:t>
            </a:r>
            <a:r>
              <a:rPr lang="en-US" altLang="ja-JP" sz="4800" b="1" dirty="0">
                <a:solidFill>
                  <a:srgbClr val="C00000"/>
                </a:solidFill>
                <a:latin typeface="+mj-ea"/>
                <a:ea typeface="+mj-ea"/>
                <a:cs typeface="Arial" pitchFamily="34" charset="0"/>
              </a:rPr>
              <a:t>Grow an Agile </a:t>
            </a:r>
            <a:r>
              <a:rPr lang="en-US" altLang="ja-JP" sz="4800" b="1" dirty="0" smtClean="0">
                <a:solidFill>
                  <a:srgbClr val="C00000"/>
                </a:solidFill>
                <a:latin typeface="+mj-ea"/>
                <a:ea typeface="+mj-ea"/>
                <a:cs typeface="Arial" pitchFamily="34" charset="0"/>
              </a:rPr>
              <a:t>Culture</a:t>
            </a:r>
            <a:endParaRPr lang="en-US" altLang="ja-JP" sz="6000" b="1" dirty="0" smtClean="0">
              <a:solidFill>
                <a:srgbClr val="C00000"/>
              </a:solidFill>
              <a:latin typeface="+mj-ea"/>
              <a:ea typeface="+mj-ea"/>
              <a:cs typeface="Arial" pitchFamily="34" charset="0"/>
            </a:endParaRPr>
          </a:p>
        </p:txBody>
      </p:sp>
      <p:sp>
        <p:nvSpPr>
          <p:cNvPr id="5" name="正方形/長方形 4"/>
          <p:cNvSpPr/>
          <p:nvPr/>
        </p:nvSpPr>
        <p:spPr>
          <a:xfrm>
            <a:off x="360427" y="4797152"/>
            <a:ext cx="8424798" cy="1015663"/>
          </a:xfrm>
          <a:prstGeom prst="rect">
            <a:avLst/>
          </a:prstGeom>
          <a:ln>
            <a:noFill/>
          </a:ln>
        </p:spPr>
        <p:txBody>
          <a:bodyPr wrap="square">
            <a:spAutoFit/>
          </a:bodyPr>
          <a:lstStyle/>
          <a:p>
            <a:pPr>
              <a:lnSpc>
                <a:spcPts val="1800"/>
              </a:lnSpc>
            </a:pPr>
            <a:r>
              <a:rPr lang="en-US" altLang="ja-JP" sz="1400" b="1" dirty="0" smtClean="0">
                <a:latin typeface="Arial" pitchFamily="34" charset="0"/>
                <a:cs typeface="Arial" pitchFamily="34" charset="0"/>
              </a:rPr>
              <a:t>Jul/29/2014</a:t>
            </a:r>
          </a:p>
          <a:p>
            <a:pPr>
              <a:lnSpc>
                <a:spcPts val="1800"/>
              </a:lnSpc>
            </a:pPr>
            <a:r>
              <a:rPr lang="en-US" altLang="ja-JP" sz="1400" b="1" dirty="0" smtClean="0">
                <a:latin typeface="Arial" pitchFamily="34" charset="0"/>
                <a:cs typeface="Arial" pitchFamily="34" charset="0"/>
              </a:rPr>
              <a:t>Hiroyuki Ito</a:t>
            </a:r>
          </a:p>
          <a:p>
            <a:pPr>
              <a:lnSpc>
                <a:spcPts val="1800"/>
              </a:lnSpc>
            </a:pPr>
            <a:r>
              <a:rPr lang="en-US" altLang="ja-JP" sz="1400" b="1" dirty="0" smtClean="0">
                <a:latin typeface="Arial" pitchFamily="34" charset="0"/>
                <a:cs typeface="Arial" pitchFamily="34" charset="0"/>
              </a:rPr>
              <a:t>Development Process Optimization Department</a:t>
            </a:r>
            <a:r>
              <a:rPr lang="en-US" altLang="ja-JP" sz="1400" b="1" dirty="0">
                <a:latin typeface="Arial" pitchFamily="34" charset="0"/>
                <a:cs typeface="Arial" pitchFamily="34" charset="0"/>
              </a:rPr>
              <a:t>, </a:t>
            </a:r>
            <a:r>
              <a:rPr lang="en-US" altLang="ja-JP" sz="1400" b="1" dirty="0" smtClean="0">
                <a:latin typeface="Arial" pitchFamily="34" charset="0"/>
                <a:cs typeface="Arial" pitchFamily="34" charset="0"/>
              </a:rPr>
              <a:t>Rakuten, </a:t>
            </a:r>
            <a:r>
              <a:rPr lang="en-US" altLang="ja-JP" sz="1400" b="1" dirty="0">
                <a:latin typeface="Arial" pitchFamily="34" charset="0"/>
                <a:cs typeface="Arial" pitchFamily="34" charset="0"/>
              </a:rPr>
              <a:t>Inc.</a:t>
            </a:r>
          </a:p>
          <a:p>
            <a:pPr>
              <a:lnSpc>
                <a:spcPts val="1800"/>
              </a:lnSpc>
            </a:pPr>
            <a:r>
              <a:rPr lang="en-US" altLang="ja-JP" sz="1400" b="1" dirty="0" smtClean="0">
                <a:latin typeface="Arial" pitchFamily="34" charset="0"/>
                <a:cs typeface="Arial" pitchFamily="34" charset="0"/>
                <a:hlinkClick r:id="rId3"/>
              </a:rPr>
              <a:t>http://www.rakuten.co.jp/</a:t>
            </a:r>
            <a:endParaRPr lang="en-US" altLang="ja-JP" sz="1400" b="1" dirty="0">
              <a:latin typeface="Arial" pitchFamily="34" charset="0"/>
              <a:cs typeface="Arial" pitchFamily="34" charset="0"/>
            </a:endParaRPr>
          </a:p>
        </p:txBody>
      </p:sp>
    </p:spTree>
    <p:extLst>
      <p:ext uri="{BB962C8B-B14F-4D97-AF65-F5344CB8AC3E}">
        <p14:creationId xmlns:p14="http://schemas.microsoft.com/office/powerpoint/2010/main" val="848672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a:t>
            </a:r>
            <a:r>
              <a:rPr lang="en-US" altLang="ja-JP" b="1" kern="0" dirty="0">
                <a:solidFill>
                  <a:srgbClr val="FFFFFF"/>
                </a:solidFill>
                <a:latin typeface="+mn-lt"/>
                <a:ea typeface="ＭＳ Ｐゴシック" panose="020B0600070205080204" pitchFamily="50" charset="-128"/>
              </a:rPr>
              <a:t>Conditions and </a:t>
            </a:r>
            <a:r>
              <a:rPr lang="en-US" altLang="ja-JP" b="1" kern="0" dirty="0" smtClean="0">
                <a:solidFill>
                  <a:srgbClr val="FFFFFF"/>
                </a:solidFill>
                <a:latin typeface="+mn-lt"/>
                <a:ea typeface="ＭＳ Ｐゴシック" panose="020B0600070205080204" pitchFamily="50" charset="-128"/>
              </a:rPr>
              <a:t>Challenges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28020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192737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367663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45512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a:t>
            </a:r>
            <a:r>
              <a:rPr lang="en-US" altLang="ja-JP" b="1" kern="0" dirty="0" smtClean="0">
                <a:solidFill>
                  <a:srgbClr val="FFFFFF"/>
                </a:solidFill>
                <a:latin typeface="+mn-lt"/>
              </a:rPr>
              <a:t>. Results, Problems</a:t>
            </a:r>
            <a:r>
              <a:rPr lang="en-US" altLang="ja-JP" b="1" kern="0" dirty="0">
                <a:solidFill>
                  <a:srgbClr val="FFFFFF"/>
                </a:solidFill>
                <a:latin typeface="+mn-lt"/>
              </a:rPr>
              <a:t>, Possibility and Future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1" name="Text Box 17"/>
          <p:cNvSpPr txBox="1">
            <a:spLocks noChangeArrowheads="1"/>
          </p:cNvSpPr>
          <p:nvPr/>
        </p:nvSpPr>
        <p:spPr bwMode="auto">
          <a:xfrm>
            <a:off x="445331" y="54259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6</a:t>
            </a:r>
            <a:r>
              <a:rPr lang="en-US" altLang="ja-JP" b="1" kern="0" dirty="0">
                <a:solidFill>
                  <a:srgbClr val="FFFFFF"/>
                </a:solidFill>
                <a:latin typeface="+mn-lt"/>
              </a:rPr>
              <a:t>. Conclusions</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17816702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latin typeface="+mn-lt"/>
                <a:ea typeface="+mj-ea"/>
              </a:rPr>
              <a:t>At the end of April 2013</a:t>
            </a:r>
            <a:endParaRPr kumimoji="1" lang="ja-JP" altLang="en-US" dirty="0">
              <a:latin typeface="+mn-lt"/>
              <a:ea typeface="+mj-ea"/>
            </a:endParaRPr>
          </a:p>
        </p:txBody>
      </p:sp>
      <p:grpSp>
        <p:nvGrpSpPr>
          <p:cNvPr id="6" name="グループ化 5"/>
          <p:cNvGrpSpPr/>
          <p:nvPr/>
        </p:nvGrpSpPr>
        <p:grpSpPr>
          <a:xfrm>
            <a:off x="1266668" y="1788690"/>
            <a:ext cx="1521476" cy="2110953"/>
            <a:chOff x="554360" y="1788690"/>
            <a:chExt cx="1800000" cy="2497389"/>
          </a:xfrm>
        </p:grpSpPr>
        <p:grpSp>
          <p:nvGrpSpPr>
            <p:cNvPr id="2" name="グループ化 1"/>
            <p:cNvGrpSpPr/>
            <p:nvPr/>
          </p:nvGrpSpPr>
          <p:grpSpPr>
            <a:xfrm>
              <a:off x="967896" y="1788690"/>
              <a:ext cx="954218" cy="1595214"/>
              <a:chOff x="6300082" y="2780722"/>
              <a:chExt cx="719666" cy="1157111"/>
            </a:xfrm>
            <a:solidFill>
              <a:srgbClr val="00B050"/>
            </a:solidFill>
          </p:grpSpPr>
          <p:sp>
            <p:nvSpPr>
              <p:cNvPr id="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6" name="テキスト ボックス 35"/>
            <p:cNvSpPr txBox="1"/>
            <p:nvPr/>
          </p:nvSpPr>
          <p:spPr>
            <a:xfrm>
              <a:off x="554360" y="3566079"/>
              <a:ext cx="1800000" cy="720000"/>
            </a:xfrm>
            <a:prstGeom prst="rect">
              <a:avLst/>
            </a:prstGeom>
            <a:noFill/>
          </p:spPr>
          <p:txBody>
            <a:bodyPr wrap="square" rtlCol="0" anchor="ctr" anchorCtr="0">
              <a:noAutofit/>
            </a:bodyPr>
            <a:lstStyle/>
            <a:p>
              <a:pPr algn="ctr"/>
              <a:r>
                <a:rPr kumimoji="1" lang="en-US" altLang="ja-JP" sz="2400" dirty="0" smtClean="0"/>
                <a:t>Business</a:t>
              </a:r>
            </a:p>
            <a:p>
              <a:pPr algn="ctr"/>
              <a:r>
                <a:rPr lang="en-US" altLang="ja-JP" sz="2400" dirty="0" smtClean="0"/>
                <a:t>Analyst</a:t>
              </a:r>
              <a:endParaRPr kumimoji="1" lang="en-US" altLang="ja-JP" sz="2400" dirty="0" smtClean="0"/>
            </a:p>
          </p:txBody>
        </p:sp>
      </p:grpSp>
      <p:grpSp>
        <p:nvGrpSpPr>
          <p:cNvPr id="11" name="グループ化 10"/>
          <p:cNvGrpSpPr/>
          <p:nvPr/>
        </p:nvGrpSpPr>
        <p:grpSpPr>
          <a:xfrm>
            <a:off x="6676290" y="4434341"/>
            <a:ext cx="2434361" cy="1989174"/>
            <a:chOff x="5796136" y="4023310"/>
            <a:chExt cx="2434361" cy="1989174"/>
          </a:xfrm>
        </p:grpSpPr>
        <p:grpSp>
          <p:nvGrpSpPr>
            <p:cNvPr id="9" name="グループ化 8"/>
            <p:cNvGrpSpPr/>
            <p:nvPr/>
          </p:nvGrpSpPr>
          <p:grpSpPr>
            <a:xfrm>
              <a:off x="5796136" y="4023310"/>
              <a:ext cx="2434361" cy="1989174"/>
              <a:chOff x="6476709" y="4237322"/>
              <a:chExt cx="2880000" cy="2353316"/>
            </a:xfrm>
          </p:grpSpPr>
          <p:grpSp>
            <p:nvGrpSpPr>
              <p:cNvPr id="33" name="グループ化 32"/>
              <p:cNvGrpSpPr/>
              <p:nvPr/>
            </p:nvGrpSpPr>
            <p:grpSpPr>
              <a:xfrm>
                <a:off x="7448951" y="4237322"/>
                <a:ext cx="954220" cy="1595218"/>
                <a:chOff x="6300081" y="2780721"/>
                <a:chExt cx="719667" cy="1157112"/>
              </a:xfrm>
              <a:solidFill>
                <a:schemeClr val="accent1"/>
              </a:solidFill>
            </p:grpSpPr>
            <p:sp>
              <p:nvSpPr>
                <p:cNvPr id="34" name="Isosceles Triangle 15"/>
                <p:cNvSpPr/>
                <p:nvPr/>
              </p:nvSpPr>
              <p:spPr bwMode="auto">
                <a:xfrm>
                  <a:off x="6314193" y="3091167"/>
                  <a:ext cx="705555" cy="846666"/>
                </a:xfrm>
                <a:prstGeom prst="triangl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35" name="Oval 14"/>
                <p:cNvSpPr/>
                <p:nvPr/>
              </p:nvSpPr>
              <p:spPr bwMode="auto">
                <a:xfrm>
                  <a:off x="6300081" y="2780721"/>
                  <a:ext cx="705555" cy="691445"/>
                </a:xfrm>
                <a:prstGeom prst="ellips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9" name="テキスト ボックス 38"/>
              <p:cNvSpPr txBox="1"/>
              <p:nvPr/>
            </p:nvSpPr>
            <p:spPr>
              <a:xfrm>
                <a:off x="6476709" y="5870638"/>
                <a:ext cx="2880000" cy="720000"/>
              </a:xfrm>
              <a:prstGeom prst="rect">
                <a:avLst/>
              </a:prstGeom>
              <a:noFill/>
            </p:spPr>
            <p:txBody>
              <a:bodyPr wrap="square" rtlCol="0" anchor="ctr" anchorCtr="0">
                <a:noAutofit/>
              </a:bodyPr>
              <a:lstStyle/>
              <a:p>
                <a:pPr algn="ctr"/>
                <a:r>
                  <a:rPr lang="en-US" altLang="ja-JP" sz="2400" dirty="0" smtClean="0"/>
                  <a:t>Agile Coach</a:t>
                </a:r>
              </a:p>
              <a:p>
                <a:pPr algn="ctr"/>
                <a:r>
                  <a:rPr lang="en-US" altLang="ja-JP" sz="2400" dirty="0" smtClean="0"/>
                  <a:t>(The Hiro)</a:t>
                </a:r>
              </a:p>
            </p:txBody>
          </p:sp>
        </p:grpSp>
        <p:sp>
          <p:nvSpPr>
            <p:cNvPr id="45" name="左矢印 44"/>
            <p:cNvSpPr/>
            <p:nvPr/>
          </p:nvSpPr>
          <p:spPr bwMode="auto">
            <a:xfrm rot="1800000">
              <a:off x="5883195" y="4606947"/>
              <a:ext cx="648072" cy="702166"/>
            </a:xfrm>
            <a:prstGeom prst="lef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grpSp>
      <p:grpSp>
        <p:nvGrpSpPr>
          <p:cNvPr id="5" name="グループ化 4"/>
          <p:cNvGrpSpPr/>
          <p:nvPr/>
        </p:nvGrpSpPr>
        <p:grpSpPr>
          <a:xfrm>
            <a:off x="2573525" y="3595346"/>
            <a:ext cx="1926467" cy="1998360"/>
            <a:chOff x="2237828" y="3595348"/>
            <a:chExt cx="2279130" cy="2364185"/>
          </a:xfrm>
        </p:grpSpPr>
        <p:grpSp>
          <p:nvGrpSpPr>
            <p:cNvPr id="15" name="グループ化 14"/>
            <p:cNvGrpSpPr/>
            <p:nvPr/>
          </p:nvGrpSpPr>
          <p:grpSpPr>
            <a:xfrm>
              <a:off x="2431160" y="3595348"/>
              <a:ext cx="954217" cy="1595214"/>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7" name="テキスト ボックス 36"/>
            <p:cNvSpPr txBox="1"/>
            <p:nvPr/>
          </p:nvSpPr>
          <p:spPr>
            <a:xfrm>
              <a:off x="2237828" y="5239533"/>
              <a:ext cx="2279130" cy="720000"/>
            </a:xfrm>
            <a:prstGeom prst="rect">
              <a:avLst/>
            </a:prstGeom>
            <a:noFill/>
          </p:spPr>
          <p:txBody>
            <a:bodyPr wrap="square" rtlCol="0" anchor="ctr" anchorCtr="0">
              <a:noAutofit/>
            </a:bodyPr>
            <a:lstStyle/>
            <a:p>
              <a:pPr algn="ctr"/>
              <a:r>
                <a:rPr lang="en-US" altLang="ja-JP" sz="2400" dirty="0" smtClean="0"/>
                <a:t>UI/UX</a:t>
              </a:r>
            </a:p>
            <a:p>
              <a:pPr algn="ctr"/>
              <a:r>
                <a:rPr lang="en-US" altLang="ja-JP" sz="2400" dirty="0" smtClean="0"/>
                <a:t>Designers</a:t>
              </a:r>
              <a:endParaRPr kumimoji="1" lang="ja-JP" altLang="en-US" sz="2400" dirty="0"/>
            </a:p>
          </p:txBody>
        </p:sp>
        <p:grpSp>
          <p:nvGrpSpPr>
            <p:cNvPr id="48" name="グループ化 47"/>
            <p:cNvGrpSpPr/>
            <p:nvPr/>
          </p:nvGrpSpPr>
          <p:grpSpPr>
            <a:xfrm>
              <a:off x="3384252" y="3595348"/>
              <a:ext cx="954217" cy="1595214"/>
              <a:chOff x="6300082" y="2780722"/>
              <a:chExt cx="719666" cy="1157111"/>
            </a:xfrm>
            <a:solidFill>
              <a:srgbClr val="FFC000"/>
            </a:solidFill>
          </p:grpSpPr>
          <p:sp>
            <p:nvSpPr>
              <p:cNvPr id="49"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0"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grpSp>
        <p:nvGrpSpPr>
          <p:cNvPr id="4" name="グループ化 3"/>
          <p:cNvGrpSpPr/>
          <p:nvPr/>
        </p:nvGrpSpPr>
        <p:grpSpPr>
          <a:xfrm>
            <a:off x="4314307" y="1788691"/>
            <a:ext cx="2418748" cy="1956968"/>
            <a:chOff x="4588551" y="1788690"/>
            <a:chExt cx="2861529" cy="2315214"/>
          </a:xfrm>
        </p:grpSpPr>
        <p:grpSp>
          <p:nvGrpSpPr>
            <p:cNvPr id="24" name="グループ化 23"/>
            <p:cNvGrpSpPr/>
            <p:nvPr/>
          </p:nvGrpSpPr>
          <p:grpSpPr>
            <a:xfrm>
              <a:off x="4588551" y="1788690"/>
              <a:ext cx="954218" cy="1595214"/>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8" name="テキスト ボックス 37"/>
            <p:cNvSpPr txBox="1"/>
            <p:nvPr/>
          </p:nvSpPr>
          <p:spPr>
            <a:xfrm>
              <a:off x="4962486" y="3383904"/>
              <a:ext cx="2133492" cy="720000"/>
            </a:xfrm>
            <a:prstGeom prst="rect">
              <a:avLst/>
            </a:prstGeom>
            <a:noFill/>
          </p:spPr>
          <p:txBody>
            <a:bodyPr wrap="square" rtlCol="0" anchor="ctr" anchorCtr="0">
              <a:noAutofit/>
            </a:bodyPr>
            <a:lstStyle/>
            <a:p>
              <a:pPr algn="ctr"/>
              <a:r>
                <a:rPr kumimoji="1" lang="en-US" altLang="ja-JP" sz="2400" dirty="0" smtClean="0"/>
                <a:t>Developers</a:t>
              </a:r>
              <a:endParaRPr kumimoji="1" lang="ja-JP" altLang="en-US" sz="2400" dirty="0"/>
            </a:p>
          </p:txBody>
        </p:sp>
        <p:grpSp>
          <p:nvGrpSpPr>
            <p:cNvPr id="51" name="グループ化 50"/>
            <p:cNvGrpSpPr/>
            <p:nvPr/>
          </p:nvGrpSpPr>
          <p:grpSpPr>
            <a:xfrm>
              <a:off x="5542769" y="1788690"/>
              <a:ext cx="954218" cy="1595214"/>
              <a:chOff x="6300082" y="2780722"/>
              <a:chExt cx="719666" cy="1157111"/>
            </a:xfrm>
          </p:grpSpPr>
          <p:sp>
            <p:nvSpPr>
              <p:cNvPr id="52"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3"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54" name="グループ化 53"/>
            <p:cNvGrpSpPr/>
            <p:nvPr/>
          </p:nvGrpSpPr>
          <p:grpSpPr>
            <a:xfrm>
              <a:off x="6495862" y="1788690"/>
              <a:ext cx="954218" cy="1595214"/>
              <a:chOff x="6300082" y="2780722"/>
              <a:chExt cx="719666" cy="1157111"/>
            </a:xfrm>
          </p:grpSpPr>
          <p:sp>
            <p:nvSpPr>
              <p:cNvPr id="5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sp>
        <p:nvSpPr>
          <p:cNvPr id="7" name="円/楕円 6"/>
          <p:cNvSpPr/>
          <p:nvPr/>
        </p:nvSpPr>
        <p:spPr bwMode="auto">
          <a:xfrm>
            <a:off x="323528" y="1196751"/>
            <a:ext cx="7660694" cy="4608513"/>
          </a:xfrm>
          <a:prstGeom prst="ellipse">
            <a:avLst/>
          </a:prstGeom>
          <a:noFill/>
          <a:ln w="38100" cmpd="sng">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40" name="四角形吹き出し 39"/>
          <p:cNvSpPr/>
          <p:nvPr/>
        </p:nvSpPr>
        <p:spPr bwMode="auto">
          <a:xfrm>
            <a:off x="3163875" y="802567"/>
            <a:ext cx="1980000" cy="720080"/>
          </a:xfrm>
          <a:prstGeom prst="wedgeRectCallout">
            <a:avLst>
              <a:gd name="adj1" fmla="val -37310"/>
              <a:gd name="adj2" fmla="val 144327"/>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altLang="ja-JP" sz="4800" b="1" i="0" u="none" strike="noStrike" kern="0" cap="none" spc="0" normalizeH="0" baseline="0" noProof="0" dirty="0" smtClean="0">
                <a:ln>
                  <a:noFill/>
                </a:ln>
                <a:solidFill>
                  <a:sysClr val="windowText" lastClr="000000"/>
                </a:solidFill>
                <a:effectLst/>
                <a:uLnTx/>
                <a:uFillTx/>
              </a:rPr>
              <a:t>HELP!</a:t>
            </a:r>
            <a:endParaRPr kumimoji="0" lang="ja-JP" altLang="en-US" sz="4800" b="1"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119871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hiroyuki.a.ito\Pictures\00_Card\大変さを伝える写真.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3598" y="715199"/>
            <a:ext cx="7236804" cy="5427603"/>
          </a:xfrm>
          <a:prstGeom prst="rect">
            <a:avLst/>
          </a:prstGeom>
          <a:noFill/>
          <a:extLst>
            <a:ext uri="{909E8E84-426E-40DD-AFC4-6F175D3DCCD1}">
              <a14:hiddenFill xmlns:a14="http://schemas.microsoft.com/office/drawing/2010/main">
                <a:solidFill>
                  <a:srgbClr val="FFFFFF"/>
                </a:solidFill>
              </a14:hiddenFill>
            </a:ext>
          </a:extLst>
        </p:spPr>
      </p:pic>
      <p:sp>
        <p:nvSpPr>
          <p:cNvPr id="7"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latin typeface="+mn-lt"/>
                <a:ea typeface="+mj-ea"/>
              </a:rPr>
              <a:t>Conditions and Challenges</a:t>
            </a:r>
            <a:endParaRPr kumimoji="1" lang="ja-JP" altLang="en-US" dirty="0">
              <a:latin typeface="+mn-lt"/>
              <a:ea typeface="+mj-ea"/>
            </a:endParaRPr>
          </a:p>
        </p:txBody>
      </p:sp>
      <p:sp>
        <p:nvSpPr>
          <p:cNvPr id="10" name="タイトル 2"/>
          <p:cNvSpPr txBox="1">
            <a:spLocks/>
          </p:cNvSpPr>
          <p:nvPr/>
        </p:nvSpPr>
        <p:spPr>
          <a:xfrm>
            <a:off x="179512" y="1192412"/>
            <a:ext cx="8784976" cy="1080000"/>
          </a:xfrm>
          <a:prstGeom prst="rect">
            <a:avLst/>
          </a:prstGeom>
          <a:solidFill>
            <a:srgbClr val="F0D296"/>
          </a:solid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3600" b="0" kern="0" dirty="0">
                <a:latin typeface="+mn-lt"/>
                <a:ea typeface="+mn-ea"/>
                <a:cs typeface="ＭＳ 明朝"/>
              </a:rPr>
              <a:t>None</a:t>
            </a:r>
            <a:r>
              <a:rPr kumimoji="0" lang="en-US" altLang="ja-JP" sz="3600" b="0" kern="0" dirty="0">
                <a:solidFill>
                  <a:srgbClr val="000000"/>
                </a:solidFill>
                <a:latin typeface="+mn-lt"/>
                <a:ea typeface="+mn-ea"/>
                <a:cs typeface="ＭＳ 明朝"/>
              </a:rPr>
              <a:t> of the team members </a:t>
            </a:r>
            <a:r>
              <a:rPr kumimoji="0" lang="en-US" altLang="ja-JP" sz="3600" b="0" kern="0" dirty="0" smtClean="0">
                <a:solidFill>
                  <a:srgbClr val="000000"/>
                </a:solidFill>
                <a:latin typeface="+mn-lt"/>
                <a:ea typeface="+mn-ea"/>
                <a:cs typeface="ＭＳ 明朝"/>
              </a:rPr>
              <a:t>had</a:t>
            </a:r>
          </a:p>
          <a:p>
            <a:pPr algn="l">
              <a:spcBef>
                <a:spcPts val="0"/>
              </a:spcBef>
            </a:pPr>
            <a:r>
              <a:rPr kumimoji="0" lang="en-US" altLang="ja-JP" sz="3600" b="0" kern="0" dirty="0" smtClean="0">
                <a:solidFill>
                  <a:srgbClr val="000000"/>
                </a:solidFill>
                <a:latin typeface="+mn-lt"/>
                <a:ea typeface="+mn-ea"/>
                <a:cs typeface="ＭＳ 明朝"/>
              </a:rPr>
              <a:t>any </a:t>
            </a:r>
            <a:r>
              <a:rPr kumimoji="0" lang="en-US" altLang="ja-JP" sz="3600" b="0" kern="0" dirty="0">
                <a:solidFill>
                  <a:srgbClr val="000000"/>
                </a:solidFill>
                <a:latin typeface="+mn-lt"/>
                <a:ea typeface="+mn-ea"/>
                <a:cs typeface="ＭＳ 明朝"/>
              </a:rPr>
              <a:t>experience with </a:t>
            </a:r>
            <a:r>
              <a:rPr kumimoji="0" lang="en-US" altLang="ja-JP" sz="3600" b="0" kern="0" dirty="0" smtClean="0">
                <a:latin typeface="+mn-lt"/>
                <a:ea typeface="+mn-ea"/>
                <a:cs typeface="ＭＳ 明朝"/>
              </a:rPr>
              <a:t>agile</a:t>
            </a:r>
            <a:endParaRPr kumimoji="0" lang="en-US" altLang="ja-JP" sz="3600" b="0" kern="0" dirty="0">
              <a:latin typeface="+mn-lt"/>
              <a:ea typeface="+mn-ea"/>
              <a:cs typeface="ＭＳ 明朝"/>
            </a:endParaRPr>
          </a:p>
        </p:txBody>
      </p:sp>
      <p:sp>
        <p:nvSpPr>
          <p:cNvPr id="11" name="タイトル 2"/>
          <p:cNvSpPr txBox="1">
            <a:spLocks/>
          </p:cNvSpPr>
          <p:nvPr/>
        </p:nvSpPr>
        <p:spPr>
          <a:xfrm>
            <a:off x="179512" y="2850766"/>
            <a:ext cx="8784976" cy="1080000"/>
          </a:xfrm>
          <a:prstGeom prst="rect">
            <a:avLst/>
          </a:prstGeom>
          <a:solidFill>
            <a:srgbClr val="F0D296"/>
          </a:solid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3600" b="0" kern="0" dirty="0" smtClean="0">
                <a:solidFill>
                  <a:srgbClr val="000000"/>
                </a:solidFill>
                <a:latin typeface="+mn-lt"/>
                <a:ea typeface="+mn-ea"/>
                <a:cs typeface="ＭＳ 明朝"/>
              </a:rPr>
              <a:t>There </a:t>
            </a:r>
            <a:r>
              <a:rPr kumimoji="0" lang="en-US" altLang="ja-JP" sz="3600" b="0" kern="0" dirty="0">
                <a:solidFill>
                  <a:srgbClr val="000000"/>
                </a:solidFill>
                <a:latin typeface="+mn-lt"/>
                <a:ea typeface="+mn-ea"/>
                <a:cs typeface="ＭＳ 明朝"/>
              </a:rPr>
              <a:t>had been many </a:t>
            </a:r>
            <a:r>
              <a:rPr kumimoji="0" lang="en-US" altLang="ja-JP" sz="3600" b="0" kern="0" dirty="0">
                <a:latin typeface="+mn-lt"/>
                <a:ea typeface="+mn-ea"/>
                <a:cs typeface="ＭＳ 明朝"/>
              </a:rPr>
              <a:t>manual </a:t>
            </a:r>
            <a:r>
              <a:rPr kumimoji="0" lang="en-US" altLang="ja-JP" sz="3600" b="0" kern="0" dirty="0" smtClean="0">
                <a:latin typeface="+mn-lt"/>
                <a:ea typeface="+mn-ea"/>
                <a:cs typeface="ＭＳ 明朝"/>
              </a:rPr>
              <a:t>operations</a:t>
            </a:r>
          </a:p>
        </p:txBody>
      </p:sp>
      <p:sp>
        <p:nvSpPr>
          <p:cNvPr id="12" name="タイトル 2"/>
          <p:cNvSpPr txBox="1">
            <a:spLocks/>
          </p:cNvSpPr>
          <p:nvPr/>
        </p:nvSpPr>
        <p:spPr>
          <a:xfrm>
            <a:off x="179512" y="4509120"/>
            <a:ext cx="8784976" cy="1080000"/>
          </a:xfrm>
          <a:prstGeom prst="rect">
            <a:avLst/>
          </a:prstGeom>
          <a:solidFill>
            <a:srgbClr val="F0D296"/>
          </a:solid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3600" b="0" kern="0" dirty="0">
                <a:solidFill>
                  <a:srgbClr val="000000"/>
                </a:solidFill>
                <a:latin typeface="+mn-lt"/>
                <a:ea typeface="+mn-ea"/>
                <a:cs typeface="ＭＳ 明朝"/>
              </a:rPr>
              <a:t>Most of the team members </a:t>
            </a:r>
            <a:r>
              <a:rPr kumimoji="0" lang="en-US" altLang="ja-JP" sz="3600" b="0" kern="0" dirty="0" smtClean="0">
                <a:solidFill>
                  <a:srgbClr val="000000"/>
                </a:solidFill>
                <a:latin typeface="+mn-lt"/>
                <a:ea typeface="+mn-ea"/>
                <a:cs typeface="ＭＳ 明朝"/>
              </a:rPr>
              <a:t>were</a:t>
            </a:r>
          </a:p>
          <a:p>
            <a:pPr algn="l">
              <a:spcBef>
                <a:spcPts val="0"/>
              </a:spcBef>
            </a:pPr>
            <a:r>
              <a:rPr kumimoji="0" lang="en-US" altLang="ja-JP" sz="3600" b="0" kern="0" dirty="0" smtClean="0">
                <a:latin typeface="+mn-lt"/>
                <a:ea typeface="+mn-ea"/>
                <a:cs typeface="ＭＳ 明朝"/>
              </a:rPr>
              <a:t>young </a:t>
            </a:r>
            <a:r>
              <a:rPr kumimoji="0" lang="en-US" altLang="ja-JP" sz="3600" b="0" kern="0" dirty="0">
                <a:latin typeface="+mn-lt"/>
                <a:ea typeface="+mn-ea"/>
                <a:cs typeface="ＭＳ 明朝"/>
              </a:rPr>
              <a:t>and </a:t>
            </a:r>
            <a:r>
              <a:rPr kumimoji="0" lang="en-US" altLang="ja-JP" sz="3600" b="0" kern="0" dirty="0" smtClean="0">
                <a:latin typeface="+mn-lt"/>
                <a:ea typeface="+mn-ea"/>
                <a:cs typeface="ＭＳ 明朝"/>
              </a:rPr>
              <a:t>immature</a:t>
            </a:r>
          </a:p>
        </p:txBody>
      </p:sp>
    </p:spTree>
    <p:extLst>
      <p:ext uri="{BB962C8B-B14F-4D97-AF65-F5344CB8AC3E}">
        <p14:creationId xmlns:p14="http://schemas.microsoft.com/office/powerpoint/2010/main" val="56197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outHorizont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07504" y="1192412"/>
            <a:ext cx="8928992"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9600" dirty="0" smtClean="0">
                <a:latin typeface="+mn-lt"/>
                <a:ea typeface="+mn-ea"/>
                <a:cs typeface="ＭＳ 明朝"/>
              </a:rPr>
              <a:t>What do you think?</a:t>
            </a:r>
          </a:p>
        </p:txBody>
      </p:sp>
    </p:spTree>
    <p:extLst>
      <p:ext uri="{BB962C8B-B14F-4D97-AF65-F5344CB8AC3E}">
        <p14:creationId xmlns:p14="http://schemas.microsoft.com/office/powerpoint/2010/main" val="3663135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2"/>
          <p:cNvSpPr txBox="1">
            <a:spLocks/>
          </p:cNvSpPr>
          <p:nvPr/>
        </p:nvSpPr>
        <p:spPr>
          <a:xfrm>
            <a:off x="179512" y="467992"/>
            <a:ext cx="8784976" cy="72442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spcBef>
                <a:spcPts val="0"/>
              </a:spcBef>
            </a:pPr>
            <a:r>
              <a:rPr kumimoji="0" lang="en-US" altLang="ja-JP" sz="4800" kern="0" dirty="0" smtClean="0">
                <a:solidFill>
                  <a:srgbClr val="000000"/>
                </a:solidFill>
                <a:latin typeface="+mn-lt"/>
                <a:ea typeface="+mn-ea"/>
                <a:cs typeface="ＭＳ 明朝"/>
              </a:rPr>
              <a:t>I am so much </a:t>
            </a:r>
            <a:r>
              <a:rPr kumimoji="0" lang="en-US" altLang="ja-JP" sz="4800" kern="0" dirty="0" smtClean="0">
                <a:latin typeface="+mn-lt"/>
                <a:ea typeface="+mn-ea"/>
                <a:cs typeface="ＭＳ 明朝"/>
              </a:rPr>
              <a:t>excited</a:t>
            </a:r>
            <a:r>
              <a:rPr kumimoji="0" lang="en-US" altLang="ja-JP" sz="4800" kern="0" dirty="0" smtClean="0">
                <a:solidFill>
                  <a:srgbClr val="000000"/>
                </a:solidFill>
                <a:latin typeface="+mn-lt"/>
                <a:ea typeface="+mn-ea"/>
                <a:cs typeface="ＭＳ 明朝"/>
              </a:rPr>
              <a:t>!</a:t>
            </a:r>
          </a:p>
        </p:txBody>
      </p:sp>
      <p:pic>
        <p:nvPicPr>
          <p:cNvPr id="1026" name="Picture 2" descr="C:\Users\hiroyuki.a.ito\Pictures\Agile2014\滾る.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192412"/>
            <a:ext cx="3240360" cy="4860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997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07504" y="1192412"/>
            <a:ext cx="8928992"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6600" b="0" dirty="0" smtClean="0">
                <a:solidFill>
                  <a:srgbClr val="000000"/>
                </a:solidFill>
                <a:latin typeface="+mn-lt"/>
                <a:ea typeface="+mn-ea"/>
                <a:cs typeface="ＭＳ 明朝"/>
              </a:rPr>
              <a:t>I can achieve </a:t>
            </a:r>
            <a:r>
              <a:rPr lang="en-US" altLang="ja-JP" sz="6600" dirty="0" smtClean="0">
                <a:latin typeface="+mn-lt"/>
                <a:ea typeface="+mn-ea"/>
                <a:cs typeface="ＭＳ 明朝"/>
              </a:rPr>
              <a:t>anything</a:t>
            </a:r>
            <a:r>
              <a:rPr lang="en-US" altLang="ja-JP" sz="6600" b="0" dirty="0" smtClean="0">
                <a:solidFill>
                  <a:srgbClr val="000000"/>
                </a:solidFill>
                <a:latin typeface="+mn-lt"/>
                <a:ea typeface="+mn-ea"/>
                <a:cs typeface="ＭＳ 明朝"/>
              </a:rPr>
              <a:t> through such a </a:t>
            </a:r>
            <a:r>
              <a:rPr lang="en-US" altLang="ja-JP" sz="6600" dirty="0" smtClean="0">
                <a:latin typeface="+mn-lt"/>
                <a:ea typeface="+mn-ea"/>
                <a:cs typeface="ＭＳ 明朝"/>
              </a:rPr>
              <a:t>challenging</a:t>
            </a:r>
            <a:r>
              <a:rPr lang="en-US" altLang="ja-JP" sz="6600" b="0" dirty="0" smtClean="0">
                <a:solidFill>
                  <a:srgbClr val="000000"/>
                </a:solidFill>
                <a:latin typeface="+mn-lt"/>
                <a:ea typeface="+mn-ea"/>
                <a:cs typeface="ＭＳ 明朝"/>
              </a:rPr>
              <a:t> project!</a:t>
            </a:r>
          </a:p>
        </p:txBody>
      </p:sp>
    </p:spTree>
    <p:extLst>
      <p:ext uri="{BB962C8B-B14F-4D97-AF65-F5344CB8AC3E}">
        <p14:creationId xmlns:p14="http://schemas.microsoft.com/office/powerpoint/2010/main" val="591665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Three Approaches</a:t>
            </a:r>
            <a:endParaRPr kumimoji="1" lang="ja-JP" altLang="en-US" dirty="0">
              <a:latin typeface="+mn-lt"/>
              <a:ea typeface="+mj-ea"/>
            </a:endParaRPr>
          </a:p>
        </p:txBody>
      </p:sp>
      <p:sp>
        <p:nvSpPr>
          <p:cNvPr id="15" name="タイトル 2"/>
          <p:cNvSpPr txBox="1">
            <a:spLocks/>
          </p:cNvSpPr>
          <p:nvPr/>
        </p:nvSpPr>
        <p:spPr>
          <a:xfrm>
            <a:off x="251520" y="1286974"/>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CI/CD</a:t>
            </a:r>
          </a:p>
        </p:txBody>
      </p:sp>
      <p:sp>
        <p:nvSpPr>
          <p:cNvPr id="16" name="タイトル 2"/>
          <p:cNvSpPr txBox="1">
            <a:spLocks/>
          </p:cNvSpPr>
          <p:nvPr/>
        </p:nvSpPr>
        <p:spPr>
          <a:xfrm>
            <a:off x="251520" y="3087052"/>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TDD</a:t>
            </a:r>
          </a:p>
        </p:txBody>
      </p:sp>
      <p:sp>
        <p:nvSpPr>
          <p:cNvPr id="18" name="タイトル 2"/>
          <p:cNvSpPr txBox="1">
            <a:spLocks/>
          </p:cNvSpPr>
          <p:nvPr/>
        </p:nvSpPr>
        <p:spPr>
          <a:xfrm>
            <a:off x="251520" y="4896488"/>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BDD</a:t>
            </a:r>
          </a:p>
        </p:txBody>
      </p:sp>
      <p:pic>
        <p:nvPicPr>
          <p:cNvPr id="1028" name="Picture 4" descr="C:\Users\hiroyuki.a.ito\Pictures\Agile2014\Collabor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8445" y="4797523"/>
            <a:ext cx="1918815" cy="127793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2" name="Picture 2" descr="C:\Users\hiroyuki.a.ito\Pictures\Agile2014\Efficienc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8445" y="1196010"/>
            <a:ext cx="1927559" cy="126192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hiroyuki.a.ito\Pictures\Agile2014\Collabor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9830" y="1180007"/>
            <a:ext cx="1918815" cy="127793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hiroyuki.a.ito\Pictures\Agile2014\Efficienc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9830" y="4797523"/>
            <a:ext cx="1927559" cy="126192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7"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8445" y="2996088"/>
            <a:ext cx="1918815" cy="126192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39961" y="4797523"/>
            <a:ext cx="1918815" cy="126192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647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a:t>
            </a:r>
            <a:r>
              <a:rPr lang="en-US" altLang="ja-JP" b="1" kern="0" dirty="0">
                <a:solidFill>
                  <a:srgbClr val="FFFFFF"/>
                </a:solidFill>
                <a:latin typeface="+mn-lt"/>
                <a:ea typeface="ＭＳ Ｐゴシック" panose="020B0600070205080204" pitchFamily="50" charset="-128"/>
              </a:rPr>
              <a:t>Conditions and </a:t>
            </a:r>
            <a:r>
              <a:rPr lang="en-US" altLang="ja-JP" b="1" kern="0" dirty="0" smtClean="0">
                <a:solidFill>
                  <a:srgbClr val="FFFFFF"/>
                </a:solidFill>
                <a:latin typeface="+mn-lt"/>
                <a:ea typeface="ＭＳ Ｐゴシック" panose="020B0600070205080204" pitchFamily="50" charset="-128"/>
              </a:rPr>
              <a:t>Challenges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28020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1927370"/>
            <a:ext cx="8240400" cy="540000"/>
          </a:xfrm>
          <a:prstGeom prst="rect">
            <a:avLst/>
          </a:prstGeom>
          <a:solidFill>
            <a:srgbClr val="C00000"/>
          </a:solidFill>
          <a:ln w="12700">
            <a:solidFill>
              <a:srgbClr val="C0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367663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45512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smtClean="0">
                <a:solidFill>
                  <a:srgbClr val="FFFFFF"/>
                </a:solidFill>
                <a:latin typeface="+mn-lt"/>
              </a:rPr>
              <a:t>Results, Problems</a:t>
            </a:r>
            <a:r>
              <a:rPr lang="en-US" altLang="ja-JP" b="1" kern="0" dirty="0">
                <a:solidFill>
                  <a:srgbClr val="FFFFFF"/>
                </a:solidFill>
                <a:latin typeface="+mn-lt"/>
              </a:rPr>
              <a:t>, Possibility and Future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1" name="Text Box 17"/>
          <p:cNvSpPr txBox="1">
            <a:spLocks noChangeArrowheads="1"/>
          </p:cNvSpPr>
          <p:nvPr/>
        </p:nvSpPr>
        <p:spPr bwMode="auto">
          <a:xfrm>
            <a:off x="445331" y="54259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6</a:t>
            </a:r>
            <a:r>
              <a:rPr lang="en-US" altLang="ja-JP" b="1" kern="0" dirty="0">
                <a:solidFill>
                  <a:srgbClr val="FFFFFF"/>
                </a:solidFill>
                <a:latin typeface="+mn-lt"/>
              </a:rPr>
              <a:t>. Conclusions</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31930543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Challenges</a:t>
            </a:r>
            <a:endParaRPr kumimoji="1" lang="ja-JP" altLang="en-US" dirty="0">
              <a:latin typeface="+mn-lt"/>
              <a:ea typeface="+mj-ea"/>
            </a:endParaRPr>
          </a:p>
        </p:txBody>
      </p:sp>
      <p:pic>
        <p:nvPicPr>
          <p:cNvPr id="22" name="Picture 2" descr="C:\Users\hiroyuki.a.ito\Pictures\Agile2014\Efficienc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196010"/>
            <a:ext cx="1927559" cy="126192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hiroyuki.a.ito\Pictures\Agile2014\Collaborati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4595" y="2980085"/>
            <a:ext cx="1918815" cy="1277930"/>
          </a:xfrm>
          <a:prstGeom prst="rect">
            <a:avLst/>
          </a:prstGeom>
          <a:noFill/>
          <a:extLst>
            <a:ext uri="{909E8E84-426E-40DD-AFC4-6F175D3DCCD1}">
              <a14:hiddenFill xmlns:a14="http://schemas.microsoft.com/office/drawing/2010/main">
                <a:solidFill>
                  <a:srgbClr val="FFFFFF"/>
                </a:solidFill>
              </a14:hiddenFill>
            </a:ext>
          </a:extLst>
        </p:spPr>
      </p:pic>
      <p:sp>
        <p:nvSpPr>
          <p:cNvPr id="12" name="タイトル 2"/>
          <p:cNvSpPr txBox="1">
            <a:spLocks/>
          </p:cNvSpPr>
          <p:nvPr/>
        </p:nvSpPr>
        <p:spPr>
          <a:xfrm>
            <a:off x="2179079" y="1196009"/>
            <a:ext cx="6964921" cy="1261927"/>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b="0" dirty="0" smtClean="0">
                <a:solidFill>
                  <a:schemeClr val="tx1"/>
                </a:solidFill>
              </a:rPr>
              <a:t>Low performance</a:t>
            </a:r>
          </a:p>
          <a:p>
            <a:pPr marL="571500" indent="-571500" algn="l">
              <a:buFont typeface="Arial" panose="020B0604020202020204" pitchFamily="34" charset="0"/>
              <a:buChar char="•"/>
            </a:pPr>
            <a:r>
              <a:rPr lang="en-US" altLang="ja-JP" b="0" dirty="0" smtClean="0">
                <a:solidFill>
                  <a:schemeClr val="tx1"/>
                </a:solidFill>
              </a:rPr>
              <a:t>So many manual tasks</a:t>
            </a:r>
            <a:endParaRPr lang="en-US" altLang="ja-JP" b="0" dirty="0" smtClean="0">
              <a:solidFill>
                <a:schemeClr val="tx1"/>
              </a:solidFill>
              <a:latin typeface="+mn-lt"/>
              <a:ea typeface="+mj-ea"/>
            </a:endParaRPr>
          </a:p>
        </p:txBody>
      </p:sp>
      <p:sp>
        <p:nvSpPr>
          <p:cNvPr id="13" name="タイトル 2"/>
          <p:cNvSpPr txBox="1">
            <a:spLocks/>
          </p:cNvSpPr>
          <p:nvPr/>
        </p:nvSpPr>
        <p:spPr>
          <a:xfrm>
            <a:off x="2179079" y="2980085"/>
            <a:ext cx="6964921" cy="127793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b="0" dirty="0">
                <a:solidFill>
                  <a:schemeClr val="tx1"/>
                </a:solidFill>
              </a:rPr>
              <a:t>going in </a:t>
            </a:r>
            <a:r>
              <a:rPr lang="en-US" altLang="ja-JP" b="0" dirty="0" smtClean="0">
                <a:solidFill>
                  <a:schemeClr val="tx1"/>
                </a:solidFill>
              </a:rPr>
              <a:t>circles</a:t>
            </a:r>
          </a:p>
          <a:p>
            <a:pPr marL="457200" indent="-457200" algn="l">
              <a:buFont typeface="Arial" panose="020B0604020202020204" pitchFamily="34" charset="0"/>
              <a:buChar char="•"/>
            </a:pPr>
            <a:r>
              <a:rPr lang="en-US" altLang="ja-JP" b="0" dirty="0" smtClean="0">
                <a:solidFill>
                  <a:schemeClr val="tx1"/>
                </a:solidFill>
              </a:rPr>
              <a:t>No </a:t>
            </a:r>
            <a:r>
              <a:rPr lang="en-US" altLang="ja-JP" b="0" dirty="0">
                <a:solidFill>
                  <a:schemeClr val="tx1"/>
                </a:solidFill>
              </a:rPr>
              <a:t>clear vision and no </a:t>
            </a:r>
            <a:r>
              <a:rPr lang="en-US" altLang="ja-JP" b="0" dirty="0" smtClean="0">
                <a:solidFill>
                  <a:schemeClr val="tx1"/>
                </a:solidFill>
              </a:rPr>
              <a:t>requirements</a:t>
            </a:r>
          </a:p>
          <a:p>
            <a:pPr marL="457200" indent="-457200" algn="l">
              <a:buFont typeface="Arial" panose="020B0604020202020204" pitchFamily="34" charset="0"/>
              <a:buChar char="•"/>
            </a:pPr>
            <a:r>
              <a:rPr lang="en-US" altLang="ja-JP" b="0" dirty="0" smtClean="0">
                <a:solidFill>
                  <a:schemeClr val="tx1"/>
                </a:solidFill>
              </a:rPr>
              <a:t>No timely progress information</a:t>
            </a:r>
            <a:endParaRPr lang="en-US" altLang="ja-JP" b="0" dirty="0" smtClean="0">
              <a:solidFill>
                <a:schemeClr val="tx1"/>
              </a:solidFill>
              <a:latin typeface="+mn-lt"/>
              <a:ea typeface="+mj-ea"/>
            </a:endParaRPr>
          </a:p>
        </p:txBody>
      </p:sp>
    </p:spTree>
    <p:extLst>
      <p:ext uri="{BB962C8B-B14F-4D97-AF65-F5344CB8AC3E}">
        <p14:creationId xmlns:p14="http://schemas.microsoft.com/office/powerpoint/2010/main" val="99996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latin typeface="+mn-lt"/>
              </a:rPr>
              <a:t>Before CI/CD</a:t>
            </a:r>
            <a:endParaRPr kumimoji="1" lang="ja-JP" altLang="en-US" dirty="0">
              <a:latin typeface="+mn-lt"/>
              <a:ea typeface="+mj-ea"/>
            </a:endParaRPr>
          </a:p>
        </p:txBody>
      </p:sp>
      <p:sp>
        <p:nvSpPr>
          <p:cNvPr id="6" name="タイトル 2"/>
          <p:cNvSpPr txBox="1">
            <a:spLocks/>
          </p:cNvSpPr>
          <p:nvPr/>
        </p:nvSpPr>
        <p:spPr>
          <a:xfrm>
            <a:off x="184271" y="4292534"/>
            <a:ext cx="8780217"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en-US" altLang="ja-JP" b="0" dirty="0" smtClean="0">
                <a:solidFill>
                  <a:schemeClr val="tx1"/>
                </a:solidFill>
                <a:latin typeface="+mn-lt"/>
              </a:rPr>
              <a:t>Install applications		: </a:t>
            </a:r>
            <a:r>
              <a:rPr lang="en-US" altLang="ja-JP" sz="3200" dirty="0" smtClean="0">
                <a:solidFill>
                  <a:srgbClr val="FF0000"/>
                </a:solidFill>
                <a:latin typeface="+mn-lt"/>
              </a:rPr>
              <a:t>0.5 hour</a:t>
            </a:r>
            <a:r>
              <a:rPr lang="en-US" altLang="ja-JP" sz="3200" b="0" dirty="0" smtClean="0">
                <a:solidFill>
                  <a:schemeClr val="tx1"/>
                </a:solidFill>
                <a:latin typeface="+mn-lt"/>
              </a:rPr>
              <a:t>/change</a:t>
            </a:r>
            <a:endParaRPr lang="ja-JP" altLang="ja-JP" b="0" dirty="0">
              <a:solidFill>
                <a:schemeClr val="tx1"/>
              </a:solidFill>
              <a:latin typeface="+mn-lt"/>
            </a:endParaRPr>
          </a:p>
        </p:txBody>
      </p:sp>
      <p:sp>
        <p:nvSpPr>
          <p:cNvPr id="7" name="タイトル 2"/>
          <p:cNvSpPr txBox="1">
            <a:spLocks/>
          </p:cNvSpPr>
          <p:nvPr/>
        </p:nvSpPr>
        <p:spPr>
          <a:xfrm>
            <a:off x="688495" y="4867050"/>
            <a:ext cx="8275993" cy="36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342900" indent="-342900" algn="l">
              <a:buFont typeface="Arial"/>
              <a:buChar char="•"/>
            </a:pPr>
            <a:r>
              <a:rPr lang="en-US" altLang="ja-JP" sz="2000" b="0" dirty="0" smtClean="0">
                <a:solidFill>
                  <a:srgbClr val="000000"/>
                </a:solidFill>
                <a:latin typeface="+mn-lt"/>
              </a:rPr>
              <a:t>5-minite work for 6 persons</a:t>
            </a:r>
          </a:p>
        </p:txBody>
      </p:sp>
      <p:sp>
        <p:nvSpPr>
          <p:cNvPr id="9" name="タイトル 2"/>
          <p:cNvSpPr txBox="1">
            <a:spLocks/>
          </p:cNvSpPr>
          <p:nvPr/>
        </p:nvSpPr>
        <p:spPr>
          <a:xfrm>
            <a:off x="184271" y="3358460"/>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en-US" altLang="ja-JP" b="0" dirty="0" smtClean="0">
                <a:solidFill>
                  <a:schemeClr val="tx1"/>
                </a:solidFill>
                <a:latin typeface="+mn-lt"/>
              </a:rPr>
              <a:t>Regression testing		: </a:t>
            </a:r>
            <a:r>
              <a:rPr lang="en-US" altLang="ja-JP" sz="3200" dirty="0" smtClean="0">
                <a:solidFill>
                  <a:srgbClr val="FF0000"/>
                </a:solidFill>
                <a:latin typeface="+mn-lt"/>
              </a:rPr>
              <a:t>4 hours</a:t>
            </a:r>
            <a:r>
              <a:rPr lang="en-US" altLang="ja-JP" sz="3200" b="0" dirty="0" smtClean="0">
                <a:solidFill>
                  <a:schemeClr val="tx1"/>
                </a:solidFill>
                <a:latin typeface="+mn-lt"/>
              </a:rPr>
              <a:t>/change</a:t>
            </a:r>
            <a:endParaRPr lang="en-US" altLang="ja-JP" b="0" dirty="0">
              <a:solidFill>
                <a:schemeClr val="tx1"/>
              </a:solidFill>
              <a:latin typeface="+mn-lt"/>
            </a:endParaRPr>
          </a:p>
        </p:txBody>
      </p:sp>
      <p:sp>
        <p:nvSpPr>
          <p:cNvPr id="10" name="タイトル 2"/>
          <p:cNvSpPr txBox="1">
            <a:spLocks/>
          </p:cNvSpPr>
          <p:nvPr/>
        </p:nvSpPr>
        <p:spPr>
          <a:xfrm>
            <a:off x="688495" y="3933056"/>
            <a:ext cx="8275993" cy="36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342900" indent="-342900" algn="l">
              <a:buFont typeface="Arial"/>
              <a:buChar char="•"/>
            </a:pPr>
            <a:r>
              <a:rPr lang="en-US" altLang="ja-JP" sz="2000" b="0" dirty="0" smtClean="0">
                <a:solidFill>
                  <a:srgbClr val="000000"/>
                </a:solidFill>
                <a:latin typeface="+mn-lt"/>
              </a:rPr>
              <a:t>Need to retry if we find bugs…</a:t>
            </a:r>
            <a:endParaRPr lang="en-US" altLang="ja-JP" sz="2000" b="0" dirty="0">
              <a:solidFill>
                <a:srgbClr val="000000"/>
              </a:solidFill>
              <a:latin typeface="+mn-lt"/>
            </a:endParaRPr>
          </a:p>
        </p:txBody>
      </p:sp>
      <p:sp>
        <p:nvSpPr>
          <p:cNvPr id="11" name="タイトル 2"/>
          <p:cNvSpPr txBox="1">
            <a:spLocks/>
          </p:cNvSpPr>
          <p:nvPr/>
        </p:nvSpPr>
        <p:spPr>
          <a:xfrm>
            <a:off x="184271" y="2634149"/>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en-US" altLang="ja-JP" b="0" dirty="0" smtClean="0">
                <a:solidFill>
                  <a:schemeClr val="tx1"/>
                </a:solidFill>
                <a:latin typeface="+mn-lt"/>
              </a:rPr>
              <a:t>Change requests		: </a:t>
            </a:r>
            <a:r>
              <a:rPr lang="en-US" altLang="ja-JP" sz="3200" b="0" dirty="0" smtClean="0">
                <a:solidFill>
                  <a:schemeClr val="tx1"/>
                </a:solidFill>
                <a:latin typeface="+mn-lt"/>
              </a:rPr>
              <a:t>3 times/week</a:t>
            </a:r>
            <a:endParaRPr lang="en-US" altLang="ja-JP" b="0" dirty="0">
              <a:solidFill>
                <a:schemeClr val="tx1"/>
              </a:solidFill>
              <a:latin typeface="+mn-lt"/>
            </a:endParaRPr>
          </a:p>
        </p:txBody>
      </p:sp>
      <p:sp>
        <p:nvSpPr>
          <p:cNvPr id="13" name="タイトル 2"/>
          <p:cNvSpPr txBox="1">
            <a:spLocks/>
          </p:cNvSpPr>
          <p:nvPr/>
        </p:nvSpPr>
        <p:spPr>
          <a:xfrm>
            <a:off x="184271" y="1192412"/>
            <a:ext cx="8784976" cy="144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8000" dirty="0" smtClean="0">
                <a:solidFill>
                  <a:srgbClr val="FF0000"/>
                </a:solidFill>
                <a:latin typeface="+mn-lt"/>
              </a:rPr>
              <a:t>13.5 hours</a:t>
            </a:r>
            <a:r>
              <a:rPr lang="en-US" altLang="ja-JP" sz="8000" b="0" dirty="0" smtClean="0">
                <a:solidFill>
                  <a:schemeClr val="tx1"/>
                </a:solidFill>
                <a:latin typeface="+mn-lt"/>
              </a:rPr>
              <a:t>/week</a:t>
            </a:r>
            <a:endParaRPr lang="ja-JP" altLang="en-US" sz="8000" b="0" dirty="0">
              <a:solidFill>
                <a:schemeClr val="tx1"/>
              </a:solidFill>
              <a:latin typeface="+mn-lt"/>
            </a:endParaRPr>
          </a:p>
        </p:txBody>
      </p:sp>
    </p:spTree>
    <p:extLst>
      <p:ext uri="{BB962C8B-B14F-4D97-AF65-F5344CB8AC3E}">
        <p14:creationId xmlns:p14="http://schemas.microsoft.com/office/powerpoint/2010/main" val="186766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2"/>
          <p:cNvSpPr txBox="1">
            <a:spLocks/>
          </p:cNvSpPr>
          <p:nvPr/>
        </p:nvSpPr>
        <p:spPr>
          <a:xfrm>
            <a:off x="3660078" y="1016733"/>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defTabSz="381000">
              <a:spcBef>
                <a:spcPct val="20000"/>
              </a:spcBef>
              <a:buClr>
                <a:srgbClr val="FFFFFF"/>
              </a:buClr>
              <a:defRPr/>
            </a:pPr>
            <a:r>
              <a:rPr lang="en-US" altLang="ja-JP" sz="3600" kern="0" dirty="0" smtClean="0">
                <a:solidFill>
                  <a:srgbClr val="000000"/>
                </a:solidFill>
                <a:latin typeface="+mn-lt"/>
                <a:ea typeface="+mn-ea"/>
              </a:rPr>
              <a:t>Hiroyuki Ito</a:t>
            </a:r>
          </a:p>
        </p:txBody>
      </p:sp>
      <p:sp>
        <p:nvSpPr>
          <p:cNvPr id="4"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en-US" altLang="ja-JP" kern="0" dirty="0" smtClean="0">
                <a:solidFill>
                  <a:schemeClr val="accent1"/>
                </a:solidFill>
                <a:latin typeface="+mn-lt"/>
                <a:ea typeface="+mj-ea"/>
              </a:rPr>
              <a:t>About me</a:t>
            </a:r>
            <a:endParaRPr kumimoji="1" lang="ja-JP" altLang="en-US" dirty="0">
              <a:latin typeface="+mn-lt"/>
              <a:ea typeface="+mj-ea"/>
            </a:endParaRPr>
          </a:p>
        </p:txBody>
      </p:sp>
      <p:pic>
        <p:nvPicPr>
          <p:cNvPr id="2" name="図 1"/>
          <p:cNvPicPr>
            <a:picLocks noChangeAspect="1"/>
          </p:cNvPicPr>
          <p:nvPr/>
        </p:nvPicPr>
        <p:blipFill>
          <a:blip r:embed="rId3"/>
          <a:stretch>
            <a:fillRect/>
          </a:stretch>
        </p:blipFill>
        <p:spPr>
          <a:xfrm>
            <a:off x="899592" y="4857919"/>
            <a:ext cx="3404220" cy="1144041"/>
          </a:xfrm>
          <a:prstGeom prst="rect">
            <a:avLst/>
          </a:prstGeom>
        </p:spPr>
      </p:pic>
      <p:pic>
        <p:nvPicPr>
          <p:cNvPr id="6" name="図 5"/>
          <p:cNvPicPr>
            <a:picLocks noChangeAspect="1"/>
          </p:cNvPicPr>
          <p:nvPr/>
        </p:nvPicPr>
        <p:blipFill>
          <a:blip r:embed="rId4"/>
          <a:stretch>
            <a:fillRect/>
          </a:stretch>
        </p:blipFill>
        <p:spPr>
          <a:xfrm>
            <a:off x="5004048" y="4857919"/>
            <a:ext cx="3413521" cy="1153342"/>
          </a:xfrm>
          <a:prstGeom prst="rect">
            <a:avLst/>
          </a:prstGeom>
        </p:spPr>
      </p:pic>
      <p:pic>
        <p:nvPicPr>
          <p:cNvPr id="1026" name="Picture 2" descr="C:\Users\hiroyuki.a.ito\Pictures\Thehiro_v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078" y="1016732"/>
            <a:ext cx="3429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7" name="タイトル 2"/>
          <p:cNvSpPr txBox="1">
            <a:spLocks/>
          </p:cNvSpPr>
          <p:nvPr/>
        </p:nvSpPr>
        <p:spPr>
          <a:xfrm>
            <a:off x="3660078" y="3169996"/>
            <a:ext cx="5400320" cy="144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lvl="0" algn="l" defTabSz="381000">
              <a:spcBef>
                <a:spcPct val="20000"/>
              </a:spcBef>
              <a:buClr>
                <a:srgbClr val="FFFFFF"/>
              </a:buClr>
              <a:defRPr/>
            </a:pPr>
            <a:r>
              <a:rPr lang="en-US" altLang="ja-JP" sz="3600" kern="0" dirty="0" smtClean="0">
                <a:solidFill>
                  <a:schemeClr val="accent1"/>
                </a:solidFill>
                <a:latin typeface="+mn-lt"/>
                <a:ea typeface="+mn-ea"/>
              </a:rPr>
              <a:t>Test-Driven</a:t>
            </a:r>
          </a:p>
          <a:p>
            <a:pPr lvl="0" algn="l" defTabSz="381000">
              <a:spcBef>
                <a:spcPct val="20000"/>
              </a:spcBef>
              <a:buClr>
                <a:srgbClr val="FFFFFF"/>
              </a:buClr>
              <a:defRPr/>
            </a:pPr>
            <a:r>
              <a:rPr lang="en-US" altLang="ja-JP" sz="3600" kern="0" dirty="0" smtClean="0">
                <a:solidFill>
                  <a:schemeClr val="accent1"/>
                </a:solidFill>
                <a:latin typeface="+mn-lt"/>
                <a:ea typeface="+mn-ea"/>
              </a:rPr>
              <a:t>Development Group</a:t>
            </a:r>
            <a:endParaRPr lang="en-US" altLang="ja-JP" sz="3600" kern="0" dirty="0" smtClean="0">
              <a:solidFill>
                <a:srgbClr val="000000"/>
              </a:solidFill>
              <a:latin typeface="+mn-lt"/>
              <a:ea typeface="+mn-ea"/>
            </a:endParaRPr>
          </a:p>
        </p:txBody>
      </p:sp>
      <p:sp>
        <p:nvSpPr>
          <p:cNvPr id="8" name="タイトル 2"/>
          <p:cNvSpPr txBox="1">
            <a:spLocks/>
          </p:cNvSpPr>
          <p:nvPr/>
        </p:nvSpPr>
        <p:spPr>
          <a:xfrm>
            <a:off x="3660078" y="2089634"/>
            <a:ext cx="540032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lvl="0" algn="l" defTabSz="381000">
              <a:spcBef>
                <a:spcPct val="20000"/>
              </a:spcBef>
              <a:buClr>
                <a:srgbClr val="FFFFFF"/>
              </a:buClr>
              <a:defRPr/>
            </a:pPr>
            <a:r>
              <a:rPr lang="en-US" altLang="ja-JP" sz="3600" b="0" kern="0" dirty="0" smtClean="0">
                <a:solidFill>
                  <a:schemeClr val="accent6"/>
                </a:solidFill>
                <a:latin typeface="+mn-lt"/>
                <a:ea typeface="+mn-ea"/>
                <a:hlinkClick r:id="rId6"/>
              </a:rPr>
              <a:t>@hageyahhoo</a:t>
            </a:r>
            <a:endParaRPr lang="en-US" altLang="ja-JP" sz="3600" b="0" kern="0" dirty="0" smtClean="0">
              <a:solidFill>
                <a:srgbClr val="000000"/>
              </a:solidFill>
              <a:latin typeface="+mn-lt"/>
              <a:ea typeface="+mn-ea"/>
            </a:endParaRPr>
          </a:p>
        </p:txBody>
      </p:sp>
      <p:sp>
        <p:nvSpPr>
          <p:cNvPr id="9" name="タイトル 2"/>
          <p:cNvSpPr txBox="1">
            <a:spLocks/>
          </p:cNvSpPr>
          <p:nvPr/>
        </p:nvSpPr>
        <p:spPr>
          <a:xfrm>
            <a:off x="6540398" y="1016733"/>
            <a:ext cx="252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defTabSz="381000">
              <a:spcBef>
                <a:spcPct val="20000"/>
              </a:spcBef>
              <a:buClr>
                <a:srgbClr val="FFFFFF"/>
              </a:buClr>
              <a:defRPr/>
            </a:pPr>
            <a:r>
              <a:rPr lang="en-US" altLang="ja-JP" sz="3600" kern="0" dirty="0" smtClean="0">
                <a:latin typeface="+mn-lt"/>
                <a:ea typeface="+mn-ea"/>
              </a:rPr>
              <a:t>(The Hiro)</a:t>
            </a:r>
          </a:p>
        </p:txBody>
      </p:sp>
    </p:spTree>
    <p:extLst>
      <p:ext uri="{BB962C8B-B14F-4D97-AF65-F5344CB8AC3E}">
        <p14:creationId xmlns:p14="http://schemas.microsoft.com/office/powerpoint/2010/main" val="52294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kumimoji="1" lang="en-US" altLang="ja-JP" dirty="0" smtClean="0">
                <a:latin typeface="+mn-lt"/>
                <a:ea typeface="+mj-ea"/>
                <a:cs typeface="ＭＳ 明朝"/>
              </a:rPr>
              <a:t>The </a:t>
            </a:r>
            <a:r>
              <a:rPr lang="en-US" altLang="ja-JP" dirty="0" smtClean="0">
                <a:latin typeface="+mn-lt"/>
                <a:ea typeface="+mj-ea"/>
                <a:cs typeface="ＭＳ 明朝"/>
              </a:rPr>
              <a:t>Implementation of </a:t>
            </a:r>
            <a:r>
              <a:rPr kumimoji="1" lang="en-US" altLang="ja-JP" dirty="0" smtClean="0">
                <a:latin typeface="+mn-lt"/>
                <a:ea typeface="+mj-ea"/>
                <a:cs typeface="ＭＳ 明朝"/>
              </a:rPr>
              <a:t>CI/CD</a:t>
            </a:r>
            <a:r>
              <a:rPr lang="ja-JP" altLang="en-US" dirty="0">
                <a:latin typeface="+mn-lt"/>
                <a:ea typeface="+mj-ea"/>
                <a:cs typeface="ＭＳ 明朝"/>
              </a:rPr>
              <a:t> </a:t>
            </a:r>
            <a:r>
              <a:rPr lang="en-US" altLang="ja-JP" dirty="0" smtClean="0">
                <a:latin typeface="+mn-lt"/>
                <a:ea typeface="+mj-ea"/>
                <a:cs typeface="ＭＳ 明朝"/>
              </a:rPr>
              <a:t>in our project</a:t>
            </a:r>
            <a:endParaRPr kumimoji="1" lang="ja-JP" altLang="en-US" dirty="0">
              <a:latin typeface="+mn-lt"/>
              <a:ea typeface="+mj-ea"/>
              <a:cs typeface="ＭＳ 明朝"/>
            </a:endParaRPr>
          </a:p>
        </p:txBody>
      </p:sp>
      <p:pic>
        <p:nvPicPr>
          <p:cNvPr id="1028" name="Picture 4" descr="C:\Users\hiroyuki.a.ito\Pictures\TDD\TestF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222" y="2964309"/>
            <a:ext cx="3414889" cy="102446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 name="Picture 2" descr="http://point.rakuten.co.jp/edy/android/img/20121108_main_img.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3146" y="4453108"/>
            <a:ext cx="1244014" cy="192822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31" name="Picture 7" descr="C:\Users\hiroyuki.a.ito\Pictures\TDD\stash.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024" y="806182"/>
            <a:ext cx="2621285" cy="1152128"/>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直線矢印コネクタ 2"/>
          <p:cNvCxnSpPr>
            <a:stCxn id="1026" idx="1"/>
            <a:endCxn id="1031" idx="3"/>
          </p:cNvCxnSpPr>
          <p:nvPr/>
        </p:nvCxnSpPr>
        <p:spPr>
          <a:xfrm flipH="1" flipV="1">
            <a:off x="3206309" y="1382246"/>
            <a:ext cx="3590960" cy="1025204"/>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a:stCxn id="1026" idx="1"/>
            <a:endCxn id="1028" idx="3"/>
          </p:cNvCxnSpPr>
          <p:nvPr/>
        </p:nvCxnSpPr>
        <p:spPr>
          <a:xfrm flipH="1">
            <a:off x="3603111" y="2407450"/>
            <a:ext cx="3194158" cy="1069093"/>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1028" idx="2"/>
            <a:endCxn id="9" idx="0"/>
          </p:cNvCxnSpPr>
          <p:nvPr/>
        </p:nvCxnSpPr>
        <p:spPr>
          <a:xfrm flipH="1">
            <a:off x="825153" y="3988776"/>
            <a:ext cx="1070514"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pic>
        <p:nvPicPr>
          <p:cNvPr id="22" name="Picture 2" descr="http://point.rakuten.co.jp/edy/android/img/20121108_main_img.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122" y="4453108"/>
            <a:ext cx="1244014" cy="192822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3" name="Picture 2" descr="http://point.rakuten.co.jp/edy/android/img/20121108_main_img.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59097" y="4453108"/>
            <a:ext cx="1244014" cy="1928220"/>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17" name="直線矢印コネクタ 16"/>
          <p:cNvCxnSpPr>
            <a:stCxn id="1028" idx="2"/>
            <a:endCxn id="22" idx="0"/>
          </p:cNvCxnSpPr>
          <p:nvPr/>
        </p:nvCxnSpPr>
        <p:spPr>
          <a:xfrm>
            <a:off x="1895667" y="3988776"/>
            <a:ext cx="7462"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028" idx="2"/>
            <a:endCxn id="23" idx="0"/>
          </p:cNvCxnSpPr>
          <p:nvPr/>
        </p:nvCxnSpPr>
        <p:spPr>
          <a:xfrm>
            <a:off x="1895667" y="3988776"/>
            <a:ext cx="1085437"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nvGrpSpPr>
          <p:cNvPr id="41" name="グループ化 40"/>
          <p:cNvGrpSpPr/>
          <p:nvPr/>
        </p:nvGrpSpPr>
        <p:grpSpPr>
          <a:xfrm>
            <a:off x="6059580" y="1597417"/>
            <a:ext cx="2904908" cy="2249690"/>
            <a:chOff x="5580112" y="1148277"/>
            <a:chExt cx="2904908" cy="2249690"/>
          </a:xfrm>
          <a:noFill/>
        </p:grpSpPr>
        <p:pic>
          <p:nvPicPr>
            <p:cNvPr id="1029" name="Picture 5" descr="C:\Users\hiroyuki.a.ito\AppData\Local\Microsoft\Windows\Temporary Internet Files\Content.IE5\2G6F3GKY\MP900402186[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80112" y="1148277"/>
              <a:ext cx="2904908" cy="2249690"/>
            </a:xfrm>
            <a:prstGeom prst="rect">
              <a:avLst/>
            </a:prstGeom>
            <a:grpFill/>
            <a:ln>
              <a:noFill/>
            </a:ln>
            <a:extLst/>
          </p:spPr>
        </p:pic>
        <p:pic>
          <p:nvPicPr>
            <p:cNvPr id="1026" name="Picture 2" descr="C:\Users\hiroyuki.a.ito\Pictures\00_Card\jenkins\jenkin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7801" y="1243545"/>
              <a:ext cx="1429529" cy="1429529"/>
            </a:xfrm>
            <a:prstGeom prst="rect">
              <a:avLst/>
            </a:prstGeom>
            <a:grpFill/>
            <a:ln>
              <a:noFill/>
            </a:ln>
            <a:extLst/>
          </p:spPr>
        </p:pic>
      </p:grpSp>
      <p:sp>
        <p:nvSpPr>
          <p:cNvPr id="31" name="タイトル 2"/>
          <p:cNvSpPr txBox="1">
            <a:spLocks/>
          </p:cNvSpPr>
          <p:nvPr/>
        </p:nvSpPr>
        <p:spPr>
          <a:xfrm>
            <a:off x="3419872" y="1052736"/>
            <a:ext cx="3323635"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a:solidFill>
                  <a:schemeClr val="tx1"/>
                </a:solidFill>
              </a:rPr>
              <a:t>Check-in build (hourly</a:t>
            </a:r>
            <a:r>
              <a:rPr lang="en-US" altLang="ja-JP" sz="2000" b="0" dirty="0" smtClean="0">
                <a:solidFill>
                  <a:schemeClr val="tx1"/>
                </a:solidFill>
              </a:rPr>
              <a:t>)</a:t>
            </a:r>
            <a:endParaRPr lang="en-US" altLang="ja-JP" sz="2000" b="0" dirty="0">
              <a:solidFill>
                <a:schemeClr val="tx1"/>
              </a:solidFill>
            </a:endParaRPr>
          </a:p>
        </p:txBody>
      </p:sp>
      <p:sp>
        <p:nvSpPr>
          <p:cNvPr id="32" name="タイトル 2"/>
          <p:cNvSpPr txBox="1">
            <a:spLocks/>
          </p:cNvSpPr>
          <p:nvPr/>
        </p:nvSpPr>
        <p:spPr>
          <a:xfrm>
            <a:off x="6588224" y="1052736"/>
            <a:ext cx="2178256" cy="8229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latin typeface="+mn-lt"/>
                <a:ea typeface="+mn-ea"/>
                <a:cs typeface="ＭＳ 明朝"/>
              </a:rPr>
              <a:t>My PC</a:t>
            </a:r>
          </a:p>
        </p:txBody>
      </p:sp>
      <p:sp>
        <p:nvSpPr>
          <p:cNvPr id="33" name="タイトル 2"/>
          <p:cNvSpPr txBox="1">
            <a:spLocks/>
          </p:cNvSpPr>
          <p:nvPr/>
        </p:nvSpPr>
        <p:spPr>
          <a:xfrm>
            <a:off x="3851920" y="5697352"/>
            <a:ext cx="4896544" cy="90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2000" b="0" dirty="0">
                <a:solidFill>
                  <a:schemeClr val="tx1"/>
                </a:solidFill>
              </a:rPr>
              <a:t>We demonstrate latest application</a:t>
            </a:r>
          </a:p>
          <a:p>
            <a:pPr algn="l"/>
            <a:r>
              <a:rPr lang="en-US" altLang="ja-JP" sz="2000" b="0" dirty="0">
                <a:solidFill>
                  <a:schemeClr val="tx1"/>
                </a:solidFill>
              </a:rPr>
              <a:t>to </a:t>
            </a:r>
            <a:r>
              <a:rPr lang="en-US" altLang="ja-JP" sz="2000" b="0" dirty="0" smtClean="0">
                <a:solidFill>
                  <a:schemeClr val="tx1"/>
                </a:solidFill>
              </a:rPr>
              <a:t>the business analyst and managers</a:t>
            </a:r>
          </a:p>
          <a:p>
            <a:pPr algn="l"/>
            <a:r>
              <a:rPr lang="en-US" altLang="ja-JP" sz="2000" b="0" dirty="0" smtClean="0">
                <a:solidFill>
                  <a:schemeClr val="tx1"/>
                </a:solidFill>
              </a:rPr>
              <a:t>in every daily scrum</a:t>
            </a:r>
            <a:endParaRPr lang="en-US" altLang="ja-JP" sz="2000" b="0" dirty="0" smtClean="0">
              <a:solidFill>
                <a:schemeClr val="tx1"/>
              </a:solidFill>
              <a:latin typeface="+mn-ea"/>
              <a:ea typeface="+mn-ea"/>
              <a:cs typeface="ＭＳ 明朝"/>
            </a:endParaRPr>
          </a:p>
        </p:txBody>
      </p:sp>
      <p:cxnSp>
        <p:nvCxnSpPr>
          <p:cNvPr id="55" name="直線コネクタ 54"/>
          <p:cNvCxnSpPr/>
          <p:nvPr/>
        </p:nvCxnSpPr>
        <p:spPr>
          <a:xfrm>
            <a:off x="1281122" y="3802895"/>
            <a:ext cx="2480774" cy="0"/>
          </a:xfrm>
          <a:prstGeom prst="line">
            <a:avLst/>
          </a:prstGeom>
          <a:ln w="25400">
            <a:solidFill>
              <a:schemeClr val="accent6"/>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5" name="タイトル 2"/>
          <p:cNvSpPr txBox="1">
            <a:spLocks/>
          </p:cNvSpPr>
          <p:nvPr/>
        </p:nvSpPr>
        <p:spPr>
          <a:xfrm>
            <a:off x="2411760" y="2132855"/>
            <a:ext cx="3323635" cy="90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latin typeface="+mn-lt"/>
                <a:ea typeface="+mn-ea"/>
                <a:cs typeface="ＭＳ 明朝"/>
              </a:rPr>
              <a:t>Deliver to</a:t>
            </a:r>
          </a:p>
          <a:p>
            <a:r>
              <a:rPr lang="en-US" altLang="ja-JP" sz="2000" b="0" dirty="0" smtClean="0">
                <a:solidFill>
                  <a:schemeClr val="tx1"/>
                </a:solidFill>
                <a:latin typeface="+mn-lt"/>
                <a:ea typeface="+mn-ea"/>
                <a:cs typeface="ＭＳ 明朝"/>
              </a:rPr>
              <a:t>all team members</a:t>
            </a:r>
          </a:p>
          <a:p>
            <a:r>
              <a:rPr lang="en-US" altLang="ja-JP" sz="2000" b="0" dirty="0" smtClean="0">
                <a:solidFill>
                  <a:schemeClr val="tx1"/>
                </a:solidFill>
                <a:latin typeface="+mn-lt"/>
                <a:ea typeface="+mn-ea"/>
                <a:cs typeface="ＭＳ 明朝"/>
              </a:rPr>
              <a:t>automatically</a:t>
            </a:r>
          </a:p>
        </p:txBody>
      </p:sp>
      <p:cxnSp>
        <p:nvCxnSpPr>
          <p:cNvPr id="21" name="曲線コネクタ 20"/>
          <p:cNvCxnSpPr/>
          <p:nvPr/>
        </p:nvCxnSpPr>
        <p:spPr>
          <a:xfrm rot="10800000" flipH="1" flipV="1">
            <a:off x="6059580" y="2722261"/>
            <a:ext cx="1452454" cy="1124845"/>
          </a:xfrm>
          <a:prstGeom prst="curvedConnector4">
            <a:avLst>
              <a:gd name="adj1" fmla="val -36321"/>
              <a:gd name="adj2" fmla="val 162532"/>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4" name="タイトル 2"/>
          <p:cNvSpPr txBox="1">
            <a:spLocks/>
          </p:cNvSpPr>
          <p:nvPr/>
        </p:nvSpPr>
        <p:spPr>
          <a:xfrm>
            <a:off x="4387476" y="4585729"/>
            <a:ext cx="3825432" cy="90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latin typeface="+mn-lt"/>
                <a:ea typeface="+mn-ea"/>
                <a:cs typeface="ＭＳ 明朝"/>
              </a:rPr>
              <a:t>Build applications</a:t>
            </a:r>
          </a:p>
          <a:p>
            <a:r>
              <a:rPr lang="en-US" altLang="ja-JP" sz="2000" b="0" dirty="0" smtClean="0">
                <a:solidFill>
                  <a:schemeClr val="tx1"/>
                </a:solidFill>
                <a:latin typeface="+mn-lt"/>
                <a:ea typeface="+mn-ea"/>
                <a:cs typeface="ＭＳ 明朝"/>
              </a:rPr>
              <a:t>and run regression tests automatically</a:t>
            </a:r>
          </a:p>
        </p:txBody>
      </p:sp>
    </p:spTree>
    <p:extLst>
      <p:ext uri="{BB962C8B-B14F-4D97-AF65-F5344CB8AC3E}">
        <p14:creationId xmlns:p14="http://schemas.microsoft.com/office/powerpoint/2010/main" val="209148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checkerboard(across)">
                                      <p:cBhvr>
                                        <p:cTn id="7" dur="500"/>
                                        <p:tgtEl>
                                          <p:spTgt spid="4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heckerboard(across)">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31"/>
                                        </p:tgtEl>
                                        <p:attrNameLst>
                                          <p:attrName>style.visibility</p:attrName>
                                        </p:attrNameLst>
                                      </p:cBhvr>
                                      <p:to>
                                        <p:strVal val="visible"/>
                                      </p:to>
                                    </p:set>
                                    <p:animEffect transition="in" filter="blinds(horizontal)">
                                      <p:cBhvr>
                                        <p:cTn id="15" dur="500"/>
                                        <p:tgtEl>
                                          <p:spTgt spid="10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linds(horizontal)">
                                      <p:cBhvr>
                                        <p:cTn id="18" dur="500"/>
                                        <p:tgtEl>
                                          <p:spTgt spid="31"/>
                                        </p:tgtEl>
                                      </p:cBhvr>
                                    </p:animEffect>
                                  </p:childTnLst>
                                </p:cTn>
                              </p:par>
                              <p:par>
                                <p:cTn id="19" presetID="3"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checkerboard(across)">
                                      <p:cBhvr>
                                        <p:cTn id="26" dur="500"/>
                                        <p:tgtEl>
                                          <p:spTgt spid="21"/>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checkerboard(across)">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checkerboard(across)">
                                      <p:cBhvr>
                                        <p:cTn id="34" dur="500"/>
                                        <p:tgtEl>
                                          <p:spTgt spid="25"/>
                                        </p:tgtEl>
                                      </p:cBhvr>
                                    </p:animEffect>
                                  </p:childTnLst>
                                </p:cTn>
                              </p:par>
                              <p:par>
                                <p:cTn id="35" presetID="5" presetClass="entr" presetSubtype="1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checkerboard(across)">
                                      <p:cBhvr>
                                        <p:cTn id="37" dur="500"/>
                                        <p:tgtEl>
                                          <p:spTgt spid="6"/>
                                        </p:tgtEl>
                                      </p:cBhvr>
                                    </p:animEffect>
                                  </p:childTnLst>
                                </p:cTn>
                              </p:par>
                              <p:par>
                                <p:cTn id="38" presetID="5" presetClass="entr" presetSubtype="10" fill="hold" nodeType="withEffect">
                                  <p:stCondLst>
                                    <p:cond delay="0"/>
                                  </p:stCondLst>
                                  <p:childTnLst>
                                    <p:set>
                                      <p:cBhvr>
                                        <p:cTn id="39" dur="1" fill="hold">
                                          <p:stCondLst>
                                            <p:cond delay="0"/>
                                          </p:stCondLst>
                                        </p:cTn>
                                        <p:tgtEl>
                                          <p:spTgt spid="1028"/>
                                        </p:tgtEl>
                                        <p:attrNameLst>
                                          <p:attrName>style.visibility</p:attrName>
                                        </p:attrNameLst>
                                      </p:cBhvr>
                                      <p:to>
                                        <p:strVal val="visible"/>
                                      </p:to>
                                    </p:set>
                                    <p:animEffect transition="in" filter="checkerboard(across)">
                                      <p:cBhvr>
                                        <p:cTn id="40" dur="500"/>
                                        <p:tgtEl>
                                          <p:spTgt spid="1028"/>
                                        </p:tgtEl>
                                      </p:cBhvr>
                                    </p:animEffect>
                                  </p:childTnLst>
                                </p:cTn>
                              </p:par>
                              <p:par>
                                <p:cTn id="41" presetID="5" presetClass="entr" presetSubtype="10"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checkerboard(across)">
                                      <p:cBhvr>
                                        <p:cTn id="43" dur="500"/>
                                        <p:tgtEl>
                                          <p:spTgt spid="55"/>
                                        </p:tgtEl>
                                      </p:cBhvr>
                                    </p:animEffect>
                                  </p:childTnLst>
                                </p:cTn>
                              </p:par>
                              <p:par>
                                <p:cTn id="44" presetID="5" presetClass="entr" presetSubtype="1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checkerboard(across)">
                                      <p:cBhvr>
                                        <p:cTn id="46" dur="500"/>
                                        <p:tgtEl>
                                          <p:spTgt spid="19"/>
                                        </p:tgtEl>
                                      </p:cBhvr>
                                    </p:animEffect>
                                  </p:childTnLst>
                                </p:cTn>
                              </p:par>
                              <p:par>
                                <p:cTn id="47" presetID="5" presetClass="entr" presetSubtype="1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checkerboard(across)">
                                      <p:cBhvr>
                                        <p:cTn id="49" dur="500"/>
                                        <p:tgtEl>
                                          <p:spTgt spid="17"/>
                                        </p:tgtEl>
                                      </p:cBhvr>
                                    </p:animEffect>
                                  </p:childTnLst>
                                </p:cTn>
                              </p:par>
                              <p:par>
                                <p:cTn id="50" presetID="5" presetClass="entr" presetSubtype="10" fill="hold"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checkerboard(across)">
                                      <p:cBhvr>
                                        <p:cTn id="52" dur="500"/>
                                        <p:tgtEl>
                                          <p:spTgt spid="10"/>
                                        </p:tgtEl>
                                      </p:cBhvr>
                                    </p:animEffect>
                                  </p:childTnLst>
                                </p:cTn>
                              </p:par>
                              <p:par>
                                <p:cTn id="53" presetID="5" presetClass="entr" presetSubtype="10" fill="hold"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checkerboard(across)">
                                      <p:cBhvr>
                                        <p:cTn id="55" dur="500"/>
                                        <p:tgtEl>
                                          <p:spTgt spid="9"/>
                                        </p:tgtEl>
                                      </p:cBhvr>
                                    </p:animEffect>
                                  </p:childTnLst>
                                </p:cTn>
                              </p:par>
                              <p:par>
                                <p:cTn id="56" presetID="5" presetClass="entr" presetSubtype="10" fill="hold"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checkerboard(across)">
                                      <p:cBhvr>
                                        <p:cTn id="58" dur="500"/>
                                        <p:tgtEl>
                                          <p:spTgt spid="22"/>
                                        </p:tgtEl>
                                      </p:cBhvr>
                                    </p:animEffect>
                                  </p:childTnLst>
                                </p:cTn>
                              </p:par>
                              <p:par>
                                <p:cTn id="59" presetID="5" presetClass="entr" presetSubtype="10"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checkerboard(across)">
                                      <p:cBhvr>
                                        <p:cTn id="61" dur="500"/>
                                        <p:tgtEl>
                                          <p:spTgt spid="23"/>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checkerboard(across)">
                                      <p:cBhvr>
                                        <p:cTn id="6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25" grpId="0"/>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2"/>
          <p:cNvSpPr txBox="1">
            <a:spLocks/>
          </p:cNvSpPr>
          <p:nvPr/>
        </p:nvSpPr>
        <p:spPr>
          <a:xfrm>
            <a:off x="184271" y="4077072"/>
            <a:ext cx="8780218"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en-US" altLang="ja-JP" b="0" dirty="0" smtClean="0">
                <a:solidFill>
                  <a:schemeClr val="tx1"/>
                </a:solidFill>
                <a:latin typeface="+mn-lt"/>
              </a:rPr>
              <a:t>Install applications		: </a:t>
            </a:r>
            <a:r>
              <a:rPr lang="en-US" altLang="ja-JP" sz="3200" dirty="0" smtClean="0">
                <a:solidFill>
                  <a:srgbClr val="0066FF"/>
                </a:solidFill>
                <a:latin typeface="+mn-lt"/>
              </a:rPr>
              <a:t>2 minutes</a:t>
            </a:r>
            <a:r>
              <a:rPr lang="en-US" altLang="ja-JP" sz="3200" b="0" dirty="0" smtClean="0">
                <a:solidFill>
                  <a:schemeClr val="tx1"/>
                </a:solidFill>
                <a:latin typeface="+mn-lt"/>
              </a:rPr>
              <a:t>/change</a:t>
            </a:r>
            <a:endParaRPr lang="ja-JP" altLang="ja-JP" b="0" dirty="0">
              <a:solidFill>
                <a:schemeClr val="tx1"/>
              </a:solidFill>
              <a:latin typeface="+mn-lt"/>
            </a:endParaRPr>
          </a:p>
        </p:txBody>
      </p:sp>
      <p:sp>
        <p:nvSpPr>
          <p:cNvPr id="9" name="タイトル 2"/>
          <p:cNvSpPr txBox="1">
            <a:spLocks/>
          </p:cNvSpPr>
          <p:nvPr/>
        </p:nvSpPr>
        <p:spPr>
          <a:xfrm>
            <a:off x="184271" y="3358460"/>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en-US" altLang="ja-JP" b="0" dirty="0" smtClean="0">
                <a:solidFill>
                  <a:schemeClr val="tx1"/>
                </a:solidFill>
                <a:latin typeface="+mn-lt"/>
              </a:rPr>
              <a:t>Regression testing</a:t>
            </a:r>
            <a:r>
              <a:rPr lang="en-US" altLang="ja-JP" b="0" dirty="0">
                <a:solidFill>
                  <a:schemeClr val="tx1"/>
                </a:solidFill>
                <a:latin typeface="+mn-lt"/>
              </a:rPr>
              <a:t>	</a:t>
            </a:r>
            <a:r>
              <a:rPr lang="en-US" altLang="ja-JP" b="0" dirty="0" smtClean="0">
                <a:solidFill>
                  <a:schemeClr val="tx1"/>
                </a:solidFill>
                <a:latin typeface="+mn-lt"/>
              </a:rPr>
              <a:t>	: </a:t>
            </a:r>
            <a:r>
              <a:rPr lang="en-US" altLang="ja-JP" sz="3200" dirty="0" smtClean="0">
                <a:solidFill>
                  <a:srgbClr val="0066FF"/>
                </a:solidFill>
                <a:latin typeface="+mn-lt"/>
              </a:rPr>
              <a:t>3 minutes</a:t>
            </a:r>
            <a:r>
              <a:rPr lang="en-US" altLang="ja-JP" sz="3200" b="0" dirty="0" smtClean="0">
                <a:solidFill>
                  <a:schemeClr val="tx1"/>
                </a:solidFill>
                <a:latin typeface="+mn-lt"/>
              </a:rPr>
              <a:t>/change</a:t>
            </a:r>
            <a:endParaRPr lang="en-US" altLang="ja-JP" b="0" dirty="0">
              <a:solidFill>
                <a:schemeClr val="tx1"/>
              </a:solidFill>
              <a:latin typeface="+mn-lt"/>
            </a:endParaRPr>
          </a:p>
        </p:txBody>
      </p:sp>
      <p:sp>
        <p:nvSpPr>
          <p:cNvPr id="11" name="タイトル 2"/>
          <p:cNvSpPr txBox="1">
            <a:spLocks/>
          </p:cNvSpPr>
          <p:nvPr/>
        </p:nvSpPr>
        <p:spPr>
          <a:xfrm>
            <a:off x="184271" y="2634149"/>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en-US" altLang="ja-JP" b="0" dirty="0" smtClean="0">
                <a:solidFill>
                  <a:schemeClr val="tx1"/>
                </a:solidFill>
                <a:latin typeface="+mn-lt"/>
              </a:rPr>
              <a:t>Change requests		: </a:t>
            </a:r>
            <a:r>
              <a:rPr lang="en-US" altLang="ja-JP" sz="3200" b="0" dirty="0" smtClean="0">
                <a:solidFill>
                  <a:schemeClr val="tx1"/>
                </a:solidFill>
                <a:latin typeface="+mn-lt"/>
              </a:rPr>
              <a:t>3 times/week</a:t>
            </a:r>
            <a:endParaRPr lang="en-US" altLang="ja-JP" b="0" dirty="0">
              <a:solidFill>
                <a:schemeClr val="tx1"/>
              </a:solidFill>
              <a:latin typeface="+mn-lt"/>
            </a:endParaRPr>
          </a:p>
        </p:txBody>
      </p:sp>
      <p:sp>
        <p:nvSpPr>
          <p:cNvPr id="13" name="タイトル 2"/>
          <p:cNvSpPr txBox="1">
            <a:spLocks/>
          </p:cNvSpPr>
          <p:nvPr/>
        </p:nvSpPr>
        <p:spPr>
          <a:xfrm>
            <a:off x="184271" y="1192412"/>
            <a:ext cx="8784976" cy="144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8000" dirty="0" smtClean="0">
                <a:solidFill>
                  <a:srgbClr val="0066FF"/>
                </a:solidFill>
              </a:rPr>
              <a:t>15 minutes</a:t>
            </a:r>
            <a:r>
              <a:rPr lang="en-US" altLang="ja-JP" sz="8000" b="0" dirty="0" smtClean="0">
                <a:solidFill>
                  <a:schemeClr val="tx1"/>
                </a:solidFill>
              </a:rPr>
              <a:t>/week</a:t>
            </a:r>
            <a:endParaRPr lang="ja-JP" altLang="en-US" sz="8000" b="0" dirty="0">
              <a:solidFill>
                <a:schemeClr val="tx1"/>
              </a:solidFill>
            </a:endParaRPr>
          </a:p>
        </p:txBody>
      </p:sp>
      <p:sp>
        <p:nvSpPr>
          <p:cNvPr id="10"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latin typeface="+mn-lt"/>
              </a:rPr>
              <a:t>After CI/CD</a:t>
            </a:r>
            <a:endParaRPr kumimoji="1" lang="ja-JP" altLang="en-US" dirty="0">
              <a:latin typeface="+mn-lt"/>
              <a:ea typeface="+mj-ea"/>
            </a:endParaRPr>
          </a:p>
        </p:txBody>
      </p:sp>
      <p:sp>
        <p:nvSpPr>
          <p:cNvPr id="8" name="テキスト ボックス 7"/>
          <p:cNvSpPr txBox="1"/>
          <p:nvPr/>
        </p:nvSpPr>
        <p:spPr>
          <a:xfrm rot="21049825">
            <a:off x="277086" y="2094150"/>
            <a:ext cx="7920000" cy="1800000"/>
          </a:xfrm>
          <a:prstGeom prst="rect">
            <a:avLst/>
          </a:prstGeom>
          <a:solidFill>
            <a:srgbClr val="FFFF00"/>
          </a:solidFill>
          <a:ln>
            <a:solidFill>
              <a:srgbClr val="C00000"/>
            </a:solidFill>
          </a:ln>
        </p:spPr>
        <p:txBody>
          <a:bodyPr wrap="square" rtlCol="0" anchor="ctr" anchorCtr="0">
            <a:noAutofit/>
          </a:bodyPr>
          <a:lstStyle/>
          <a:p>
            <a:pPr algn="ctr"/>
            <a:r>
              <a:rPr kumimoji="0" lang="ja-JP" altLang="en-US" sz="11500" b="1" kern="0" dirty="0" smtClean="0">
                <a:solidFill>
                  <a:srgbClr val="C00000"/>
                </a:solidFill>
              </a:rPr>
              <a:t>▼</a:t>
            </a:r>
            <a:r>
              <a:rPr kumimoji="0" lang="en-US" altLang="ja-JP" sz="11500" b="1" kern="0" dirty="0" smtClean="0">
                <a:solidFill>
                  <a:srgbClr val="C00000"/>
                </a:solidFill>
              </a:rPr>
              <a:t>1/54 !</a:t>
            </a:r>
          </a:p>
        </p:txBody>
      </p:sp>
    </p:spTree>
    <p:extLst>
      <p:ext uri="{BB962C8B-B14F-4D97-AF65-F5344CB8AC3E}">
        <p14:creationId xmlns:p14="http://schemas.microsoft.com/office/powerpoint/2010/main" val="57085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290">
                                          <p:stCondLst>
                                            <p:cond delay="0"/>
                                          </p:stCondLst>
                                        </p:cTn>
                                        <p:tgtEl>
                                          <p:spTgt spid="8"/>
                                        </p:tgtEl>
                                      </p:cBhvr>
                                    </p:animEffect>
                                    <p:anim calcmode="lin" valueType="num">
                                      <p:cBhvr>
                                        <p:cTn id="24" dur="911"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8"/>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8"/>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8"/>
                                        </p:tgtEl>
                                        <p:attrNameLst>
                                          <p:attrName>ppt_y</p:attrName>
                                        </p:attrNameLst>
                                      </p:cBhvr>
                                      <p:tavLst>
                                        <p:tav tm="0" fmla="#ppt_y-sin(pi*$)/81">
                                          <p:val>
                                            <p:fltVal val="0"/>
                                          </p:val>
                                        </p:tav>
                                        <p:tav tm="100000">
                                          <p:val>
                                            <p:fltVal val="1"/>
                                          </p:val>
                                        </p:tav>
                                      </p:tavLst>
                                    </p:anim>
                                    <p:animScale>
                                      <p:cBhvr>
                                        <p:cTn id="29" dur="13">
                                          <p:stCondLst>
                                            <p:cond delay="325"/>
                                          </p:stCondLst>
                                        </p:cTn>
                                        <p:tgtEl>
                                          <p:spTgt spid="8"/>
                                        </p:tgtEl>
                                      </p:cBhvr>
                                      <p:to x="100000" y="60000"/>
                                    </p:animScale>
                                    <p:animScale>
                                      <p:cBhvr>
                                        <p:cTn id="30" dur="83" decel="50000">
                                          <p:stCondLst>
                                            <p:cond delay="338"/>
                                          </p:stCondLst>
                                        </p:cTn>
                                        <p:tgtEl>
                                          <p:spTgt spid="8"/>
                                        </p:tgtEl>
                                      </p:cBhvr>
                                      <p:to x="100000" y="100000"/>
                                    </p:animScale>
                                    <p:animScale>
                                      <p:cBhvr>
                                        <p:cTn id="31" dur="13">
                                          <p:stCondLst>
                                            <p:cond delay="656"/>
                                          </p:stCondLst>
                                        </p:cTn>
                                        <p:tgtEl>
                                          <p:spTgt spid="8"/>
                                        </p:tgtEl>
                                      </p:cBhvr>
                                      <p:to x="100000" y="80000"/>
                                    </p:animScale>
                                    <p:animScale>
                                      <p:cBhvr>
                                        <p:cTn id="32" dur="83" decel="50000">
                                          <p:stCondLst>
                                            <p:cond delay="669"/>
                                          </p:stCondLst>
                                        </p:cTn>
                                        <p:tgtEl>
                                          <p:spTgt spid="8"/>
                                        </p:tgtEl>
                                      </p:cBhvr>
                                      <p:to x="100000" y="100000"/>
                                    </p:animScale>
                                    <p:animScale>
                                      <p:cBhvr>
                                        <p:cTn id="33" dur="13">
                                          <p:stCondLst>
                                            <p:cond delay="821"/>
                                          </p:stCondLst>
                                        </p:cTn>
                                        <p:tgtEl>
                                          <p:spTgt spid="8"/>
                                        </p:tgtEl>
                                      </p:cBhvr>
                                      <p:to x="100000" y="90000"/>
                                    </p:animScale>
                                    <p:animScale>
                                      <p:cBhvr>
                                        <p:cTn id="34" dur="83" decel="50000">
                                          <p:stCondLst>
                                            <p:cond delay="834"/>
                                          </p:stCondLst>
                                        </p:cTn>
                                        <p:tgtEl>
                                          <p:spTgt spid="8"/>
                                        </p:tgtEl>
                                      </p:cBhvr>
                                      <p:to x="100000" y="100000"/>
                                    </p:animScale>
                                    <p:animScale>
                                      <p:cBhvr>
                                        <p:cTn id="35" dur="13">
                                          <p:stCondLst>
                                            <p:cond delay="904"/>
                                          </p:stCondLst>
                                        </p:cTn>
                                        <p:tgtEl>
                                          <p:spTgt spid="8"/>
                                        </p:tgtEl>
                                      </p:cBhvr>
                                      <p:to x="100000" y="95000"/>
                                    </p:animScale>
                                    <p:animScale>
                                      <p:cBhvr>
                                        <p:cTn id="36" dur="83" decel="50000">
                                          <p:stCondLst>
                                            <p:cond delay="917"/>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a:t>
            </a:r>
            <a:r>
              <a:rPr lang="en-US" altLang="ja-JP" b="1" kern="0" dirty="0">
                <a:solidFill>
                  <a:srgbClr val="FFFFFF"/>
                </a:solidFill>
                <a:latin typeface="+mn-lt"/>
                <a:ea typeface="ＭＳ Ｐゴシック" panose="020B0600070205080204" pitchFamily="50" charset="-128"/>
              </a:rPr>
              <a:t>Conditions and </a:t>
            </a:r>
            <a:r>
              <a:rPr lang="en-US" altLang="ja-JP" b="1" kern="0" dirty="0" smtClean="0">
                <a:solidFill>
                  <a:srgbClr val="FFFFFF"/>
                </a:solidFill>
                <a:latin typeface="+mn-lt"/>
                <a:ea typeface="ＭＳ Ｐゴシック" panose="020B0600070205080204" pitchFamily="50" charset="-128"/>
              </a:rPr>
              <a:t>Challenges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2802004"/>
            <a:ext cx="8240400" cy="540000"/>
          </a:xfrm>
          <a:prstGeom prst="rect">
            <a:avLst/>
          </a:prstGeom>
          <a:solidFill>
            <a:srgbClr val="C00000"/>
          </a:solidFill>
          <a:ln w="12700">
            <a:solidFill>
              <a:srgbClr val="C0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192737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367663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45512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smtClean="0">
                <a:solidFill>
                  <a:srgbClr val="FFFFFF"/>
                </a:solidFill>
                <a:latin typeface="+mn-lt"/>
              </a:rPr>
              <a:t>Results, Problems</a:t>
            </a:r>
            <a:r>
              <a:rPr lang="en-US" altLang="ja-JP" b="1" kern="0" dirty="0">
                <a:solidFill>
                  <a:srgbClr val="FFFFFF"/>
                </a:solidFill>
                <a:latin typeface="+mn-lt"/>
              </a:rPr>
              <a:t>, Possibility and Future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1" name="Text Box 17"/>
          <p:cNvSpPr txBox="1">
            <a:spLocks noChangeArrowheads="1"/>
          </p:cNvSpPr>
          <p:nvPr/>
        </p:nvSpPr>
        <p:spPr bwMode="auto">
          <a:xfrm>
            <a:off x="445331" y="54259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6</a:t>
            </a:r>
            <a:r>
              <a:rPr lang="en-US" altLang="ja-JP" b="1" kern="0" dirty="0">
                <a:solidFill>
                  <a:srgbClr val="FFFFFF"/>
                </a:solidFill>
                <a:latin typeface="+mn-lt"/>
              </a:rPr>
              <a:t>. Conclusions</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376817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Challenges</a:t>
            </a:r>
            <a:endParaRPr kumimoji="1" lang="ja-JP" altLang="en-US" dirty="0">
              <a:latin typeface="+mn-lt"/>
              <a:ea typeface="+mj-ea"/>
            </a:endParaRPr>
          </a:p>
        </p:txBody>
      </p:sp>
      <p:pic>
        <p:nvPicPr>
          <p:cNvPr id="27" name="Picture 3" descr="C:\Users\hiroyuki.a.ito\Pictures\Agile2014\Learnin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781" y="1196010"/>
            <a:ext cx="1918815" cy="1261927"/>
          </a:xfrm>
          <a:prstGeom prst="rect">
            <a:avLst/>
          </a:prstGeom>
          <a:noFill/>
          <a:extLst>
            <a:ext uri="{909E8E84-426E-40DD-AFC4-6F175D3DCCD1}">
              <a14:hiddenFill xmlns:a14="http://schemas.microsoft.com/office/drawing/2010/main">
                <a:solidFill>
                  <a:srgbClr val="FFFFFF"/>
                </a:solidFill>
              </a14:hiddenFill>
            </a:ext>
          </a:extLst>
        </p:spPr>
      </p:pic>
      <p:sp>
        <p:nvSpPr>
          <p:cNvPr id="13" name="タイトル 2"/>
          <p:cNvSpPr txBox="1">
            <a:spLocks/>
          </p:cNvSpPr>
          <p:nvPr/>
        </p:nvSpPr>
        <p:spPr>
          <a:xfrm>
            <a:off x="2179079" y="1196009"/>
            <a:ext cx="6964921" cy="288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dirty="0" smtClean="0"/>
              <a:t>Lack of skill and knowledge of Android</a:t>
            </a:r>
          </a:p>
          <a:p>
            <a:pPr marL="457200" indent="-457200" algn="l">
              <a:buFont typeface="Arial" panose="020B0604020202020204" pitchFamily="34" charset="0"/>
              <a:buChar char="•"/>
            </a:pPr>
            <a:r>
              <a:rPr lang="en-US" altLang="ja-JP" b="0" dirty="0" smtClean="0">
                <a:solidFill>
                  <a:schemeClr val="tx1"/>
                </a:solidFill>
              </a:rPr>
              <a:t>the architecture of Android</a:t>
            </a:r>
            <a:endParaRPr lang="en-US" altLang="ja-JP" b="0" dirty="0">
              <a:solidFill>
                <a:schemeClr val="tx1"/>
              </a:solidFill>
            </a:endParaRPr>
          </a:p>
          <a:p>
            <a:pPr marL="457200" indent="-457200" algn="l">
              <a:buFont typeface="Arial" panose="020B0604020202020204" pitchFamily="34" charset="0"/>
              <a:buChar char="•"/>
            </a:pPr>
            <a:r>
              <a:rPr lang="en-US" altLang="ja-JP" b="0" dirty="0" smtClean="0">
                <a:solidFill>
                  <a:schemeClr val="tx1"/>
                </a:solidFill>
              </a:rPr>
              <a:t>how </a:t>
            </a:r>
            <a:r>
              <a:rPr lang="en-US" altLang="ja-JP" b="0" dirty="0">
                <a:solidFill>
                  <a:schemeClr val="tx1"/>
                </a:solidFill>
              </a:rPr>
              <a:t>to develop the Android </a:t>
            </a:r>
            <a:r>
              <a:rPr lang="en-US" altLang="ja-JP" b="0" dirty="0" smtClean="0">
                <a:solidFill>
                  <a:schemeClr val="tx1"/>
                </a:solidFill>
              </a:rPr>
              <a:t>application</a:t>
            </a:r>
            <a:endParaRPr lang="en-US" altLang="ja-JP" b="0" dirty="0">
              <a:solidFill>
                <a:schemeClr val="tx1"/>
              </a:solidFill>
            </a:endParaRPr>
          </a:p>
          <a:p>
            <a:pPr marL="457200" indent="-457200" algn="l">
              <a:buFont typeface="Arial" panose="020B0604020202020204" pitchFamily="34" charset="0"/>
              <a:buChar char="•"/>
            </a:pPr>
            <a:r>
              <a:rPr lang="en-US" altLang="ja-JP" b="0" dirty="0" smtClean="0">
                <a:solidFill>
                  <a:schemeClr val="tx1"/>
                </a:solidFill>
              </a:rPr>
              <a:t>how </a:t>
            </a:r>
            <a:r>
              <a:rPr lang="en-US" altLang="ja-JP" b="0" dirty="0">
                <a:solidFill>
                  <a:schemeClr val="tx1"/>
                </a:solidFill>
              </a:rPr>
              <a:t>to access the database on the </a:t>
            </a:r>
            <a:r>
              <a:rPr lang="en-US" altLang="ja-JP" b="0" dirty="0" smtClean="0">
                <a:solidFill>
                  <a:schemeClr val="tx1"/>
                </a:solidFill>
              </a:rPr>
              <a:t>device</a:t>
            </a:r>
          </a:p>
          <a:p>
            <a:pPr marL="457200" indent="-457200" algn="l">
              <a:buFont typeface="Arial" panose="020B0604020202020204" pitchFamily="34" charset="0"/>
              <a:buChar char="•"/>
            </a:pPr>
            <a:r>
              <a:rPr lang="en-US" altLang="ja-JP" b="0" dirty="0">
                <a:solidFill>
                  <a:schemeClr val="tx1"/>
                </a:solidFill>
              </a:rPr>
              <a:t>h</a:t>
            </a:r>
            <a:r>
              <a:rPr lang="en-US" altLang="ja-JP" b="0" dirty="0" smtClean="0">
                <a:solidFill>
                  <a:schemeClr val="tx1"/>
                </a:solidFill>
              </a:rPr>
              <a:t>ow </a:t>
            </a:r>
            <a:r>
              <a:rPr lang="en-US" altLang="ja-JP" b="0" dirty="0">
                <a:solidFill>
                  <a:schemeClr val="tx1"/>
                </a:solidFill>
              </a:rPr>
              <a:t>to implement the </a:t>
            </a:r>
            <a:r>
              <a:rPr lang="en-US" altLang="ja-JP" b="0" dirty="0" smtClean="0">
                <a:solidFill>
                  <a:schemeClr val="tx1"/>
                </a:solidFill>
              </a:rPr>
              <a:t>UI</a:t>
            </a:r>
          </a:p>
        </p:txBody>
      </p:sp>
    </p:spTree>
    <p:extLst>
      <p:ext uri="{BB962C8B-B14F-4D97-AF65-F5344CB8AC3E}">
        <p14:creationId xmlns:p14="http://schemas.microsoft.com/office/powerpoint/2010/main" val="80778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0000" y="252000"/>
            <a:ext cx="8424000" cy="360000"/>
          </a:xfrm>
          <a:solidFill>
            <a:srgbClr val="92D050"/>
          </a:solidFill>
          <a:ln>
            <a:noFill/>
          </a:ln>
        </p:spPr>
        <p:txBody>
          <a:bodyPr>
            <a:normAutofit fontScale="90000"/>
          </a:bodyPr>
          <a:lstStyle/>
          <a:p>
            <a:r>
              <a:rPr lang="en-US" altLang="ja-JP" dirty="0" smtClean="0"/>
              <a:t>Before TDD</a:t>
            </a:r>
            <a:endParaRPr kumimoji="1" lang="ja-JP" altLang="en-US" dirty="0"/>
          </a:p>
        </p:txBody>
      </p:sp>
      <p:sp>
        <p:nvSpPr>
          <p:cNvPr id="55" name="Rectangle 3"/>
          <p:cNvSpPr txBox="1">
            <a:spLocks noChangeArrowheads="1"/>
          </p:cNvSpPr>
          <p:nvPr/>
        </p:nvSpPr>
        <p:spPr>
          <a:xfrm>
            <a:off x="2620139" y="2742711"/>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Model</a:t>
            </a:r>
          </a:p>
          <a:p>
            <a:pPr marL="0" indent="0" algn="ctr">
              <a:buNone/>
              <a:defRPr/>
            </a:pPr>
            <a:r>
              <a:rPr lang="en-US" altLang="ja-JP" sz="1800" b="1" dirty="0" smtClean="0"/>
              <a:t>Controller</a:t>
            </a:r>
          </a:p>
        </p:txBody>
      </p:sp>
      <p:sp>
        <p:nvSpPr>
          <p:cNvPr id="56" name="フローチャート : 磁気ディスク 55"/>
          <p:cNvSpPr/>
          <p:nvPr/>
        </p:nvSpPr>
        <p:spPr>
          <a:xfrm>
            <a:off x="6830434" y="2742711"/>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cxnSp>
        <p:nvCxnSpPr>
          <p:cNvPr id="58" name="直線コネクタ 57"/>
          <p:cNvCxnSpPr>
            <a:stCxn id="2050" idx="3"/>
            <a:endCxn id="55" idx="1"/>
          </p:cNvCxnSpPr>
          <p:nvPr/>
        </p:nvCxnSpPr>
        <p:spPr>
          <a:xfrm>
            <a:off x="1892476" y="3189090"/>
            <a:ext cx="727663" cy="3621"/>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60" idx="3"/>
            <a:endCxn id="56" idx="2"/>
          </p:cNvCxnSpPr>
          <p:nvPr/>
        </p:nvCxnSpPr>
        <p:spPr>
          <a:xfrm flipV="1">
            <a:off x="6115758" y="3192711"/>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46" name="円/楕円 45"/>
          <p:cNvSpPr/>
          <p:nvPr/>
        </p:nvSpPr>
        <p:spPr bwMode="auto">
          <a:xfrm>
            <a:off x="205698" y="692695"/>
            <a:ext cx="8741790" cy="4824537"/>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39" name="テキスト ボックス 38"/>
          <p:cNvSpPr txBox="1"/>
          <p:nvPr/>
        </p:nvSpPr>
        <p:spPr>
          <a:xfrm>
            <a:off x="323529" y="5085184"/>
            <a:ext cx="8496943" cy="936104"/>
          </a:xfrm>
          <a:prstGeom prst="rect">
            <a:avLst/>
          </a:prstGeom>
          <a:solidFill>
            <a:srgbClr val="FFFF00"/>
          </a:solidFill>
          <a:ln>
            <a:solidFill>
              <a:srgbClr val="C00000"/>
            </a:solidFill>
          </a:ln>
        </p:spPr>
        <p:txBody>
          <a:bodyPr wrap="square" rtlCol="0" anchor="ctr" anchorCtr="0">
            <a:noAutofit/>
          </a:bodyPr>
          <a:lstStyle/>
          <a:p>
            <a:pPr marL="342900" indent="-342900">
              <a:buFont typeface="Arial" pitchFamily="34" charset="0"/>
              <a:buChar char="•"/>
            </a:pPr>
            <a:r>
              <a:rPr kumimoji="0" lang="ja-JP" altLang="en-US" sz="2400" kern="0" dirty="0" smtClean="0">
                <a:solidFill>
                  <a:srgbClr val="BF0000"/>
                </a:solidFill>
              </a:rPr>
              <a:t>全</a:t>
            </a:r>
            <a:r>
              <a:rPr kumimoji="0" lang="ja-JP" altLang="en-US" sz="2400" kern="0" dirty="0" smtClean="0">
                <a:solidFill>
                  <a:sysClr val="windowText" lastClr="000000"/>
                </a:solidFill>
              </a:rPr>
              <a:t>コンポーネントを開発しないと（手動）テスト出来なかった。</a:t>
            </a:r>
            <a:endParaRPr kumimoji="0" lang="en-US" altLang="ja-JP" sz="2400" kern="0" dirty="0">
              <a:solidFill>
                <a:sysClr val="windowText" lastClr="000000"/>
              </a:solidFill>
            </a:endParaRPr>
          </a:p>
          <a:p>
            <a:pPr marL="342900" indent="-342900">
              <a:buFont typeface="Arial" pitchFamily="34" charset="0"/>
              <a:buChar char="•"/>
            </a:pPr>
            <a:r>
              <a:rPr kumimoji="0" lang="ja-JP" altLang="en-US" sz="2400" kern="0" dirty="0" smtClean="0">
                <a:solidFill>
                  <a:sysClr val="windowText" lastClr="000000"/>
                </a:solidFill>
              </a:rPr>
              <a:t>画面一式を開発するのに、それまでは</a:t>
            </a:r>
            <a:r>
              <a:rPr kumimoji="0" lang="ja-JP" altLang="en-US" sz="2400" kern="0" dirty="0" smtClean="0">
                <a:solidFill>
                  <a:srgbClr val="BF0000"/>
                </a:solidFill>
              </a:rPr>
              <a:t>１週間</a:t>
            </a:r>
            <a:r>
              <a:rPr kumimoji="0" lang="ja-JP" altLang="en-US" sz="2400" kern="0" dirty="0" smtClean="0">
                <a:solidFill>
                  <a:sysClr val="windowText" lastClr="000000"/>
                </a:solidFill>
              </a:rPr>
              <a:t>かかっていた。</a:t>
            </a:r>
            <a:endParaRPr lang="en-US" altLang="ja-JP" sz="2400" b="1" dirty="0">
              <a:solidFill>
                <a:schemeClr val="bg1"/>
              </a:solidFill>
            </a:endParaRPr>
          </a:p>
        </p:txBody>
      </p:sp>
      <p:sp>
        <p:nvSpPr>
          <p:cNvPr id="60" name="Rectangle 3"/>
          <p:cNvSpPr txBox="1">
            <a:spLocks noChangeArrowheads="1"/>
          </p:cNvSpPr>
          <p:nvPr/>
        </p:nvSpPr>
        <p:spPr>
          <a:xfrm>
            <a:off x="4742202" y="2744634"/>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32" name="直線コネクタ 31"/>
          <p:cNvCxnSpPr>
            <a:stCxn id="55" idx="3"/>
            <a:endCxn id="60" idx="1"/>
          </p:cNvCxnSpPr>
          <p:nvPr/>
        </p:nvCxnSpPr>
        <p:spPr>
          <a:xfrm>
            <a:off x="3993695" y="3192711"/>
            <a:ext cx="748507"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63" name="タイトル 2"/>
          <p:cNvSpPr txBox="1">
            <a:spLocks/>
          </p:cNvSpPr>
          <p:nvPr/>
        </p:nvSpPr>
        <p:spPr>
          <a:xfrm>
            <a:off x="416089" y="3842541"/>
            <a:ext cx="1661817"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rPr>
              <a:t>Activity</a:t>
            </a:r>
          </a:p>
        </p:txBody>
      </p:sp>
      <p:sp>
        <p:nvSpPr>
          <p:cNvPr id="75" name="フローチャート : 磁気ディスク 74"/>
          <p:cNvSpPr/>
          <p:nvPr/>
        </p:nvSpPr>
        <p:spPr>
          <a:xfrm>
            <a:off x="6830434" y="3967236"/>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6" name="Rectangle 3"/>
          <p:cNvSpPr txBox="1">
            <a:spLocks noChangeArrowheads="1"/>
          </p:cNvSpPr>
          <p:nvPr/>
        </p:nvSpPr>
        <p:spPr>
          <a:xfrm>
            <a:off x="4742202" y="3969159"/>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sp>
        <p:nvSpPr>
          <p:cNvPr id="77" name="フローチャート : 磁気ディスク 76"/>
          <p:cNvSpPr/>
          <p:nvPr/>
        </p:nvSpPr>
        <p:spPr>
          <a:xfrm>
            <a:off x="6830434" y="1594234"/>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8" name="Rectangle 3"/>
          <p:cNvSpPr txBox="1">
            <a:spLocks noChangeArrowheads="1"/>
          </p:cNvSpPr>
          <p:nvPr/>
        </p:nvSpPr>
        <p:spPr>
          <a:xfrm>
            <a:off x="4742202" y="1596157"/>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52" name="直線コネクタ 51"/>
          <p:cNvCxnSpPr>
            <a:stCxn id="77" idx="2"/>
            <a:endCxn id="78" idx="3"/>
          </p:cNvCxnSpPr>
          <p:nvPr/>
        </p:nvCxnSpPr>
        <p:spPr>
          <a:xfrm flipH="1">
            <a:off x="6115758" y="2044234"/>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75" idx="2"/>
            <a:endCxn id="76" idx="3"/>
          </p:cNvCxnSpPr>
          <p:nvPr/>
        </p:nvCxnSpPr>
        <p:spPr>
          <a:xfrm flipH="1">
            <a:off x="6115758" y="4417236"/>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76" idx="1"/>
            <a:endCxn id="55" idx="3"/>
          </p:cNvCxnSpPr>
          <p:nvPr/>
        </p:nvCxnSpPr>
        <p:spPr>
          <a:xfrm flipH="1" flipV="1">
            <a:off x="3993695" y="3192711"/>
            <a:ext cx="748507" cy="1226448"/>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78" idx="1"/>
            <a:endCxn id="55" idx="3"/>
          </p:cNvCxnSpPr>
          <p:nvPr/>
        </p:nvCxnSpPr>
        <p:spPr>
          <a:xfrm flipH="1">
            <a:off x="3993695" y="2046157"/>
            <a:ext cx="748507" cy="1146554"/>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pic>
        <p:nvPicPr>
          <p:cNvPr id="2050" name="Picture 2" descr="C:\Users\hiroyuki.a.ito\AppData\Local\Microsoft\Windows\Temporary Internet Files\Content.IE5\8OQ99XH7\MC90043382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517" y="2543610"/>
            <a:ext cx="1290959" cy="129095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1" name="テキスト ボックス 20"/>
          <p:cNvSpPr txBox="1"/>
          <p:nvPr/>
        </p:nvSpPr>
        <p:spPr>
          <a:xfrm>
            <a:off x="179512" y="6021288"/>
            <a:ext cx="8784976" cy="1224136"/>
          </a:xfrm>
          <a:prstGeom prst="rect">
            <a:avLst/>
          </a:prstGeom>
          <a:solidFill>
            <a:srgbClr val="FFFF00"/>
          </a:solidFill>
          <a:ln>
            <a:solidFill>
              <a:srgbClr val="C00000"/>
            </a:solidFill>
          </a:ln>
        </p:spPr>
        <p:txBody>
          <a:bodyPr wrap="square" rtlCol="0" anchor="ctr" anchorCtr="0">
            <a:noAutofit/>
          </a:bodyPr>
          <a:lstStyle/>
          <a:p>
            <a:pPr marL="342900" indent="-342900">
              <a:buFont typeface="Arial" pitchFamily="34" charset="0"/>
              <a:buChar char="•"/>
            </a:pPr>
            <a:r>
              <a:rPr kumimoji="0" lang="en-US" altLang="en-US" sz="2400" kern="0" dirty="0" smtClean="0"/>
              <a:t>Can test each component </a:t>
            </a:r>
            <a:r>
              <a:rPr kumimoji="0" lang="en-US" altLang="en-US" sz="2400" b="1" kern="0" dirty="0" smtClean="0">
                <a:solidFill>
                  <a:srgbClr val="BF0000"/>
                </a:solidFill>
              </a:rPr>
              <a:t>independently and separately</a:t>
            </a:r>
          </a:p>
          <a:p>
            <a:pPr marL="342900" indent="-342900">
              <a:buFont typeface="Arial" pitchFamily="34" charset="0"/>
              <a:buChar char="•"/>
            </a:pPr>
            <a:r>
              <a:rPr kumimoji="0" lang="en-US" altLang="ja-JP" sz="2400" kern="0" dirty="0" smtClean="0">
                <a:solidFill>
                  <a:sysClr val="windowText" lastClr="000000"/>
                </a:solidFill>
              </a:rPr>
              <a:t>It takes </a:t>
            </a:r>
            <a:r>
              <a:rPr kumimoji="0" lang="en-US" altLang="ja-JP" sz="2400" b="1" kern="0" dirty="0" smtClean="0">
                <a:solidFill>
                  <a:schemeClr val="accent1"/>
                </a:solidFill>
              </a:rPr>
              <a:t>one day</a:t>
            </a:r>
            <a:r>
              <a:rPr kumimoji="0" lang="en-US" altLang="ja-JP" sz="2400" kern="0" dirty="0" smtClean="0">
                <a:solidFill>
                  <a:sysClr val="windowText" lastClr="000000"/>
                </a:solidFill>
              </a:rPr>
              <a:t> to implement one activity set</a:t>
            </a:r>
            <a:br>
              <a:rPr kumimoji="0" lang="en-US" altLang="ja-JP" sz="2400" kern="0" dirty="0" smtClean="0">
                <a:solidFill>
                  <a:sysClr val="windowText" lastClr="000000"/>
                </a:solidFill>
              </a:rPr>
            </a:br>
            <a:r>
              <a:rPr kumimoji="0" lang="en-US" altLang="ja-JP" sz="2400" kern="0" dirty="0" smtClean="0">
                <a:solidFill>
                  <a:sysClr val="windowText" lastClr="000000"/>
                </a:solidFill>
              </a:rPr>
              <a:t>(</a:t>
            </a:r>
            <a:r>
              <a:rPr kumimoji="0" lang="en-US" altLang="ja-JP" sz="2400" b="1" kern="0" dirty="0" smtClean="0">
                <a:solidFill>
                  <a:schemeClr val="accent1"/>
                </a:solidFill>
              </a:rPr>
              <a:t>five times faster</a:t>
            </a:r>
            <a:r>
              <a:rPr kumimoji="0" lang="en-US" altLang="ja-JP" sz="2400" kern="0" dirty="0" smtClean="0">
                <a:solidFill>
                  <a:sysClr val="windowText" lastClr="000000"/>
                </a:solidFill>
              </a:rPr>
              <a:t> than at the start of the project)</a:t>
            </a:r>
          </a:p>
        </p:txBody>
      </p:sp>
    </p:spTree>
    <p:extLst>
      <p:ext uri="{BB962C8B-B14F-4D97-AF65-F5344CB8AC3E}">
        <p14:creationId xmlns:p14="http://schemas.microsoft.com/office/powerpoint/2010/main" val="380278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arn(inVertical)">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39" grpId="0" animBg="1"/>
      <p:bldP spid="2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60000" y="252000"/>
            <a:ext cx="8424000" cy="360000"/>
          </a:xfrm>
          <a:noFill/>
          <a:ln>
            <a:noFill/>
          </a:ln>
        </p:spPr>
        <p:txBody>
          <a:bodyPr>
            <a:normAutofit fontScale="90000"/>
          </a:bodyPr>
          <a:lstStyle/>
          <a:p>
            <a:r>
              <a:rPr kumimoji="1" lang="en-US" altLang="ja-JP" dirty="0" err="1" smtClean="0">
                <a:latin typeface="+mn-lt"/>
                <a:ea typeface="+mj-ea"/>
              </a:rPr>
              <a:t>Nuun</a:t>
            </a:r>
            <a:r>
              <a:rPr kumimoji="1" lang="en-US" altLang="ja-JP" dirty="0" smtClean="0">
                <a:latin typeface="+mn-lt"/>
                <a:ea typeface="+mj-ea"/>
              </a:rPr>
              <a:t> of Android JUnit</a:t>
            </a:r>
            <a:endParaRPr kumimoji="1" lang="ja-JP" altLang="en-US" dirty="0">
              <a:latin typeface="+mn-lt"/>
              <a:ea typeface="+mj-ea"/>
            </a:endParaRPr>
          </a:p>
        </p:txBody>
      </p:sp>
      <p:sp>
        <p:nvSpPr>
          <p:cNvPr id="10" name="タイトル 2"/>
          <p:cNvSpPr txBox="1">
            <a:spLocks/>
          </p:cNvSpPr>
          <p:nvPr/>
        </p:nvSpPr>
        <p:spPr>
          <a:xfrm>
            <a:off x="179512" y="1192412"/>
            <a:ext cx="8784976" cy="1080000"/>
          </a:xfrm>
          <a:prstGeom prst="rect">
            <a:avLst/>
          </a:prstGeom>
          <a:solidFill>
            <a:srgbClr val="F0D296"/>
          </a:solid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3600" b="0" kern="0" dirty="0">
                <a:latin typeface="+mn-lt"/>
                <a:ea typeface="+mn-ea"/>
                <a:cs typeface="ＭＳ 明朝"/>
              </a:rPr>
              <a:t>None</a:t>
            </a:r>
            <a:r>
              <a:rPr kumimoji="0" lang="en-US" altLang="ja-JP" sz="3600" b="0" kern="0" dirty="0">
                <a:solidFill>
                  <a:srgbClr val="000000"/>
                </a:solidFill>
                <a:latin typeface="+mn-lt"/>
                <a:ea typeface="+mn-ea"/>
                <a:cs typeface="ＭＳ 明朝"/>
              </a:rPr>
              <a:t> of the team members </a:t>
            </a:r>
            <a:r>
              <a:rPr kumimoji="0" lang="en-US" altLang="ja-JP" sz="3600" b="0" kern="0" dirty="0" smtClean="0">
                <a:solidFill>
                  <a:srgbClr val="000000"/>
                </a:solidFill>
                <a:latin typeface="+mn-lt"/>
                <a:ea typeface="+mn-ea"/>
                <a:cs typeface="ＭＳ 明朝"/>
              </a:rPr>
              <a:t>had</a:t>
            </a:r>
          </a:p>
          <a:p>
            <a:pPr algn="l">
              <a:spcBef>
                <a:spcPts val="0"/>
              </a:spcBef>
            </a:pPr>
            <a:r>
              <a:rPr kumimoji="0" lang="en-US" altLang="ja-JP" sz="3600" b="0" kern="0" dirty="0" smtClean="0">
                <a:solidFill>
                  <a:srgbClr val="000000"/>
                </a:solidFill>
                <a:latin typeface="+mn-lt"/>
                <a:ea typeface="+mn-ea"/>
                <a:cs typeface="ＭＳ 明朝"/>
              </a:rPr>
              <a:t>any </a:t>
            </a:r>
            <a:r>
              <a:rPr kumimoji="0" lang="en-US" altLang="ja-JP" sz="3600" b="0" kern="0" dirty="0">
                <a:solidFill>
                  <a:srgbClr val="000000"/>
                </a:solidFill>
                <a:latin typeface="+mn-lt"/>
                <a:ea typeface="+mn-ea"/>
                <a:cs typeface="ＭＳ 明朝"/>
              </a:rPr>
              <a:t>experience with </a:t>
            </a:r>
            <a:r>
              <a:rPr kumimoji="0" lang="en-US" altLang="ja-JP" sz="3600" b="0" kern="0" dirty="0" smtClean="0">
                <a:latin typeface="+mn-lt"/>
                <a:ea typeface="+mn-ea"/>
                <a:cs typeface="ＭＳ 明朝"/>
              </a:rPr>
              <a:t>agile</a:t>
            </a:r>
            <a:endParaRPr kumimoji="0" lang="en-US" altLang="ja-JP" sz="3600" b="0" kern="0" dirty="0">
              <a:latin typeface="+mn-lt"/>
              <a:ea typeface="+mn-ea"/>
              <a:cs typeface="ＭＳ 明朝"/>
            </a:endParaRPr>
          </a:p>
        </p:txBody>
      </p:sp>
    </p:spTree>
    <p:extLst>
      <p:ext uri="{BB962C8B-B14F-4D97-AF65-F5344CB8AC3E}">
        <p14:creationId xmlns:p14="http://schemas.microsoft.com/office/powerpoint/2010/main" val="157949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a:xfrm>
            <a:off x="360000" y="252000"/>
            <a:ext cx="8424000" cy="360000"/>
          </a:xfrm>
          <a:prstGeom prst="rect">
            <a:avLst/>
          </a:prstGeom>
          <a:noFill/>
          <a:ln>
            <a:noFill/>
          </a:ln>
        </p:spPr>
        <p:txBody>
          <a:bodyPr anchor="ctr" anchorCtr="1">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500" dirty="0" smtClean="0"/>
              <a:t>解決策</a:t>
            </a:r>
            <a:endParaRPr lang="ja-JP" altLang="en-US" sz="2500" dirty="0"/>
          </a:p>
        </p:txBody>
      </p:sp>
      <p:pic>
        <p:nvPicPr>
          <p:cNvPr id="3074" name="Picture 2" descr="C:\Users\hiroyuki.a.ito\Pictures\TDD\mockito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678" y="913267"/>
            <a:ext cx="5431908" cy="252028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075" name="Picture 3" descr="C:\Users\hiroyuki.a.ito\Pictures\TDD\robolectri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74" y="913267"/>
            <a:ext cx="2520280" cy="252028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タイトル 2"/>
          <p:cNvSpPr txBox="1">
            <a:spLocks/>
          </p:cNvSpPr>
          <p:nvPr/>
        </p:nvSpPr>
        <p:spPr>
          <a:xfrm>
            <a:off x="360000" y="3861048"/>
            <a:ext cx="8424000" cy="126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dirty="0" smtClean="0">
                <a:solidFill>
                  <a:schemeClr val="tx1"/>
                </a:solidFill>
                <a:latin typeface="+mn-lt"/>
              </a:rPr>
              <a:t>・</a:t>
            </a:r>
            <a:r>
              <a:rPr lang="en-US" altLang="ja-JP" sz="2400" dirty="0" smtClean="0">
                <a:solidFill>
                  <a:srgbClr val="008000"/>
                </a:solidFill>
                <a:latin typeface="+mn-lt"/>
              </a:rPr>
              <a:t>Robolectric</a:t>
            </a:r>
            <a:r>
              <a:rPr lang="en-US" altLang="ja-JP" sz="2400" b="0" dirty="0" smtClean="0">
                <a:solidFill>
                  <a:srgbClr val="000000"/>
                </a:solidFill>
                <a:latin typeface="+mn-lt"/>
              </a:rPr>
              <a:t> </a:t>
            </a:r>
            <a:r>
              <a:rPr lang="ja-JP" altLang="en-US" sz="2400" b="0" dirty="0" smtClean="0">
                <a:solidFill>
                  <a:srgbClr val="000000"/>
                </a:solidFill>
                <a:latin typeface="+mn-lt"/>
              </a:rPr>
              <a:t>で、全ての</a:t>
            </a:r>
            <a:r>
              <a:rPr lang="en-US" altLang="ja-JP" sz="2400" b="0" dirty="0" smtClean="0">
                <a:solidFill>
                  <a:srgbClr val="000000"/>
                </a:solidFill>
                <a:latin typeface="+mn-lt"/>
              </a:rPr>
              <a:t> UT </a:t>
            </a:r>
            <a:r>
              <a:rPr lang="ja-JP" altLang="en-US" sz="2400" b="0" dirty="0" smtClean="0">
                <a:solidFill>
                  <a:srgbClr val="000000"/>
                </a:solidFill>
                <a:latin typeface="+mn-lt"/>
              </a:rPr>
              <a:t>を</a:t>
            </a:r>
            <a:r>
              <a:rPr lang="en-US" altLang="ja-JP" sz="2400" b="0" dirty="0" smtClean="0">
                <a:solidFill>
                  <a:srgbClr val="000000"/>
                </a:solidFill>
                <a:latin typeface="+mn-lt"/>
              </a:rPr>
              <a:t> JVM </a:t>
            </a:r>
            <a:r>
              <a:rPr lang="ja-JP" altLang="en-US" sz="2400" b="0" dirty="0" smtClean="0">
                <a:solidFill>
                  <a:srgbClr val="000000"/>
                </a:solidFill>
                <a:latin typeface="+mn-lt"/>
              </a:rPr>
              <a:t>上で実行</a:t>
            </a:r>
            <a:r>
              <a:rPr lang="ja-JP" altLang="en-US" sz="2400" b="0" dirty="0">
                <a:solidFill>
                  <a:srgbClr val="000000"/>
                </a:solidFill>
                <a:latin typeface="+mn-lt"/>
              </a:rPr>
              <a:t>できる</a:t>
            </a:r>
            <a:r>
              <a:rPr lang="ja-JP" altLang="en-US" sz="2400" b="0" dirty="0" smtClean="0">
                <a:solidFill>
                  <a:srgbClr val="000000"/>
                </a:solidFill>
                <a:latin typeface="+mn-lt"/>
              </a:rPr>
              <a:t>！</a:t>
            </a:r>
            <a:endParaRPr lang="en-US" altLang="ja-JP" sz="2400" b="0" dirty="0" smtClean="0">
              <a:solidFill>
                <a:srgbClr val="000000"/>
              </a:solidFill>
              <a:latin typeface="+mn-lt"/>
            </a:endParaRPr>
          </a:p>
          <a:p>
            <a:pPr marL="800100" lvl="1" indent="-342900">
              <a:buFont typeface="Arial" pitchFamily="34" charset="0"/>
              <a:buChar char="•"/>
            </a:pPr>
            <a:r>
              <a:rPr lang="en-US" altLang="ja-JP" sz="2400" dirty="0">
                <a:hlinkClick r:id="rId4"/>
              </a:rPr>
              <a:t>http://robolectric.org</a:t>
            </a:r>
            <a:r>
              <a:rPr lang="en-US" altLang="ja-JP" sz="2400" dirty="0" smtClean="0">
                <a:hlinkClick r:id="rId4"/>
              </a:rPr>
              <a:t>/</a:t>
            </a:r>
            <a:endParaRPr lang="en-US" altLang="ja-JP" sz="2400" dirty="0"/>
          </a:p>
          <a:p>
            <a:pPr marL="800100" lvl="1" indent="-342900">
              <a:buFont typeface="Arial" pitchFamily="34" charset="0"/>
              <a:buChar char="•"/>
            </a:pPr>
            <a:r>
              <a:rPr lang="en-US" altLang="ja-JP" sz="2400" dirty="0" smtClean="0">
                <a:solidFill>
                  <a:schemeClr val="tx1"/>
                </a:solidFill>
              </a:rPr>
              <a:t>Emulator </a:t>
            </a:r>
            <a:r>
              <a:rPr lang="ja-JP" altLang="en-US" sz="2400" dirty="0" smtClean="0">
                <a:solidFill>
                  <a:schemeClr val="tx1"/>
                </a:solidFill>
              </a:rPr>
              <a:t>も実機も不要。</a:t>
            </a:r>
            <a:endParaRPr lang="en-US" altLang="ja-JP" sz="2400" dirty="0" smtClean="0">
              <a:solidFill>
                <a:schemeClr val="tx1"/>
              </a:solidFill>
            </a:endParaRPr>
          </a:p>
        </p:txBody>
      </p:sp>
      <p:sp>
        <p:nvSpPr>
          <p:cNvPr id="7" name="タイトル 2"/>
          <p:cNvSpPr txBox="1">
            <a:spLocks/>
          </p:cNvSpPr>
          <p:nvPr/>
        </p:nvSpPr>
        <p:spPr>
          <a:xfrm>
            <a:off x="357817" y="5119467"/>
            <a:ext cx="8424000" cy="144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b="0" dirty="0" smtClean="0">
                <a:solidFill>
                  <a:srgbClr val="000000"/>
                </a:solidFill>
                <a:latin typeface="+mn-lt"/>
              </a:rPr>
              <a:t>・</a:t>
            </a:r>
            <a:r>
              <a:rPr lang="en-US" altLang="ja-JP" sz="2400" b="0" dirty="0">
                <a:solidFill>
                  <a:srgbClr val="000000"/>
                </a:solidFill>
              </a:rPr>
              <a:t>Test Double </a:t>
            </a:r>
            <a:r>
              <a:rPr lang="ja-JP" altLang="en-US" sz="2400" b="0" dirty="0" smtClean="0">
                <a:solidFill>
                  <a:srgbClr val="000000"/>
                </a:solidFill>
              </a:rPr>
              <a:t>フレームワークとして、</a:t>
            </a:r>
            <a:endParaRPr lang="en-US" altLang="ja-JP" sz="2400" b="0" dirty="0" smtClean="0">
              <a:solidFill>
                <a:srgbClr val="000000"/>
              </a:solidFill>
            </a:endParaRPr>
          </a:p>
          <a:p>
            <a:pPr indent="176213" algn="l"/>
            <a:r>
              <a:rPr lang="en-US" altLang="ja-JP" sz="2400" b="0" dirty="0" smtClean="0">
                <a:solidFill>
                  <a:srgbClr val="000000"/>
                </a:solidFill>
                <a:latin typeface="+mn-lt"/>
              </a:rPr>
              <a:t>Robolectric </a:t>
            </a:r>
            <a:r>
              <a:rPr lang="ja-JP" altLang="en-US" sz="2400" b="0" dirty="0" smtClean="0">
                <a:solidFill>
                  <a:srgbClr val="000000"/>
                </a:solidFill>
                <a:latin typeface="+mn-lt"/>
              </a:rPr>
              <a:t>との相性の良い</a:t>
            </a:r>
            <a:r>
              <a:rPr lang="en-US" altLang="ja-JP" sz="2400" b="0" dirty="0" smtClean="0">
                <a:solidFill>
                  <a:srgbClr val="000000"/>
                </a:solidFill>
                <a:latin typeface="+mn-lt"/>
              </a:rPr>
              <a:t> </a:t>
            </a:r>
            <a:r>
              <a:rPr lang="en-US" altLang="ja-JP" sz="2400" dirty="0" smtClean="0">
                <a:solidFill>
                  <a:srgbClr val="008000"/>
                </a:solidFill>
                <a:latin typeface="+mn-lt"/>
              </a:rPr>
              <a:t>Mockito</a:t>
            </a:r>
            <a:r>
              <a:rPr lang="en-US" altLang="ja-JP" sz="2400" b="0" dirty="0" smtClean="0">
                <a:solidFill>
                  <a:srgbClr val="000000"/>
                </a:solidFill>
                <a:latin typeface="+mn-lt"/>
              </a:rPr>
              <a:t> </a:t>
            </a:r>
            <a:r>
              <a:rPr lang="ja-JP" altLang="en-US" sz="2400" b="0" dirty="0" smtClean="0">
                <a:solidFill>
                  <a:srgbClr val="000000"/>
                </a:solidFill>
                <a:latin typeface="+mn-lt"/>
              </a:rPr>
              <a:t>を活用。</a:t>
            </a:r>
            <a:endParaRPr lang="en-US" altLang="ja-JP" sz="2400" b="0" dirty="0" smtClean="0">
              <a:solidFill>
                <a:srgbClr val="000000"/>
              </a:solidFill>
              <a:latin typeface="+mn-lt"/>
            </a:endParaRPr>
          </a:p>
          <a:p>
            <a:pPr marL="800100" lvl="1" indent="-342900">
              <a:buFont typeface="Arial" pitchFamily="34" charset="0"/>
              <a:buChar char="•"/>
            </a:pPr>
            <a:r>
              <a:rPr lang="en-US" altLang="ja-JP" sz="2400" dirty="0" smtClean="0">
                <a:hlinkClick r:id="rId5"/>
              </a:rPr>
              <a:t>http</a:t>
            </a:r>
            <a:r>
              <a:rPr lang="en-US" altLang="ja-JP" sz="2400" dirty="0">
                <a:hlinkClick r:id="rId5"/>
              </a:rPr>
              <a:t>://code.google.com/p/mockito</a:t>
            </a:r>
            <a:r>
              <a:rPr lang="en-US" altLang="ja-JP" sz="2400" dirty="0" smtClean="0">
                <a:hlinkClick r:id="rId5"/>
              </a:rPr>
              <a:t>/</a:t>
            </a:r>
            <a:endParaRPr lang="en-US" altLang="ja-JP" sz="2400" dirty="0"/>
          </a:p>
        </p:txBody>
      </p:sp>
    </p:spTree>
    <p:extLst>
      <p:ext uri="{BB962C8B-B14F-4D97-AF65-F5344CB8AC3E}">
        <p14:creationId xmlns:p14="http://schemas.microsoft.com/office/powerpoint/2010/main" val="19412803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After TDD</a:t>
            </a:r>
            <a:endParaRPr kumimoji="1" lang="ja-JP" altLang="en-US" dirty="0"/>
          </a:p>
        </p:txBody>
      </p:sp>
      <p:sp>
        <p:nvSpPr>
          <p:cNvPr id="55" name="Rectangle 3"/>
          <p:cNvSpPr txBox="1">
            <a:spLocks noChangeArrowheads="1"/>
          </p:cNvSpPr>
          <p:nvPr/>
        </p:nvSpPr>
        <p:spPr>
          <a:xfrm>
            <a:off x="2527578" y="2166648"/>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Model</a:t>
            </a:r>
          </a:p>
          <a:p>
            <a:pPr marL="0" indent="0" algn="ctr">
              <a:buNone/>
              <a:defRPr/>
            </a:pPr>
            <a:r>
              <a:rPr lang="en-US" altLang="ja-JP" sz="1800" b="1" dirty="0" smtClean="0"/>
              <a:t>Controller</a:t>
            </a:r>
          </a:p>
        </p:txBody>
      </p:sp>
      <p:sp>
        <p:nvSpPr>
          <p:cNvPr id="56" name="フローチャート : 磁気ディスク 55"/>
          <p:cNvSpPr/>
          <p:nvPr/>
        </p:nvSpPr>
        <p:spPr>
          <a:xfrm>
            <a:off x="6737873" y="2166648"/>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cxnSp>
        <p:nvCxnSpPr>
          <p:cNvPr id="58" name="直線コネクタ 57"/>
          <p:cNvCxnSpPr>
            <a:stCxn id="3074" idx="3"/>
            <a:endCxn id="55" idx="1"/>
          </p:cNvCxnSpPr>
          <p:nvPr/>
        </p:nvCxnSpPr>
        <p:spPr>
          <a:xfrm>
            <a:off x="1793769" y="2614853"/>
            <a:ext cx="733809" cy="1795"/>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60" idx="3"/>
            <a:endCxn id="56" idx="2"/>
          </p:cNvCxnSpPr>
          <p:nvPr/>
        </p:nvCxnSpPr>
        <p:spPr>
          <a:xfrm flipV="1">
            <a:off x="6023197" y="2616648"/>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46" name="円/楕円 45"/>
          <p:cNvSpPr/>
          <p:nvPr/>
        </p:nvSpPr>
        <p:spPr bwMode="auto">
          <a:xfrm>
            <a:off x="4073577" y="764704"/>
            <a:ext cx="4781350" cy="1426305"/>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60" name="Rectangle 3"/>
          <p:cNvSpPr txBox="1">
            <a:spLocks noChangeArrowheads="1"/>
          </p:cNvSpPr>
          <p:nvPr/>
        </p:nvSpPr>
        <p:spPr>
          <a:xfrm>
            <a:off x="4649641" y="2168571"/>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32" name="直線コネクタ 31"/>
          <p:cNvCxnSpPr>
            <a:stCxn id="55" idx="3"/>
            <a:endCxn id="60" idx="1"/>
          </p:cNvCxnSpPr>
          <p:nvPr/>
        </p:nvCxnSpPr>
        <p:spPr>
          <a:xfrm>
            <a:off x="3901134" y="2616648"/>
            <a:ext cx="748507"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63" name="タイトル 2"/>
          <p:cNvSpPr txBox="1">
            <a:spLocks/>
          </p:cNvSpPr>
          <p:nvPr/>
        </p:nvSpPr>
        <p:spPr>
          <a:xfrm>
            <a:off x="323528" y="3252623"/>
            <a:ext cx="1661817"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rPr>
              <a:t>Activity</a:t>
            </a:r>
          </a:p>
        </p:txBody>
      </p:sp>
      <p:sp>
        <p:nvSpPr>
          <p:cNvPr id="75" name="フローチャート : 磁気ディスク 74"/>
          <p:cNvSpPr/>
          <p:nvPr/>
        </p:nvSpPr>
        <p:spPr>
          <a:xfrm>
            <a:off x="6737873" y="3391173"/>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6" name="Rectangle 3"/>
          <p:cNvSpPr txBox="1">
            <a:spLocks noChangeArrowheads="1"/>
          </p:cNvSpPr>
          <p:nvPr/>
        </p:nvSpPr>
        <p:spPr>
          <a:xfrm>
            <a:off x="4649641" y="3393096"/>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sp>
        <p:nvSpPr>
          <p:cNvPr id="77" name="フローチャート : 磁気ディスク 76"/>
          <p:cNvSpPr/>
          <p:nvPr/>
        </p:nvSpPr>
        <p:spPr>
          <a:xfrm>
            <a:off x="6737873" y="1018171"/>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8" name="Rectangle 3"/>
          <p:cNvSpPr txBox="1">
            <a:spLocks noChangeArrowheads="1"/>
          </p:cNvSpPr>
          <p:nvPr/>
        </p:nvSpPr>
        <p:spPr>
          <a:xfrm>
            <a:off x="4649641" y="1020094"/>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52" name="直線コネクタ 51"/>
          <p:cNvCxnSpPr>
            <a:stCxn id="77" idx="2"/>
            <a:endCxn id="78" idx="3"/>
          </p:cNvCxnSpPr>
          <p:nvPr/>
        </p:nvCxnSpPr>
        <p:spPr>
          <a:xfrm flipH="1">
            <a:off x="6023197" y="1468171"/>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75" idx="2"/>
            <a:endCxn id="76" idx="3"/>
          </p:cNvCxnSpPr>
          <p:nvPr/>
        </p:nvCxnSpPr>
        <p:spPr>
          <a:xfrm flipH="1">
            <a:off x="6023197" y="3841173"/>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76" idx="1"/>
            <a:endCxn id="55" idx="3"/>
          </p:cNvCxnSpPr>
          <p:nvPr/>
        </p:nvCxnSpPr>
        <p:spPr>
          <a:xfrm flipH="1" flipV="1">
            <a:off x="3901134" y="2616648"/>
            <a:ext cx="748507" cy="1226448"/>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78" idx="1"/>
            <a:endCxn id="55" idx="3"/>
          </p:cNvCxnSpPr>
          <p:nvPr/>
        </p:nvCxnSpPr>
        <p:spPr>
          <a:xfrm flipH="1">
            <a:off x="3901134" y="1470094"/>
            <a:ext cx="748507" cy="1146554"/>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3" name="円/楕円 22"/>
          <p:cNvSpPr/>
          <p:nvPr/>
        </p:nvSpPr>
        <p:spPr bwMode="auto">
          <a:xfrm>
            <a:off x="4073577" y="1916832"/>
            <a:ext cx="4781350" cy="1426305"/>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4" name="円/楕円 23"/>
          <p:cNvSpPr/>
          <p:nvPr/>
        </p:nvSpPr>
        <p:spPr bwMode="auto">
          <a:xfrm>
            <a:off x="4073577" y="3140968"/>
            <a:ext cx="4781350" cy="1426305"/>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5" name="円/楕円 24"/>
          <p:cNvSpPr/>
          <p:nvPr/>
        </p:nvSpPr>
        <p:spPr bwMode="auto">
          <a:xfrm>
            <a:off x="2273377" y="1827280"/>
            <a:ext cx="1858191" cy="1587437"/>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6" name="テキスト ボックス 25"/>
          <p:cNvSpPr txBox="1"/>
          <p:nvPr/>
        </p:nvSpPr>
        <p:spPr>
          <a:xfrm>
            <a:off x="179512" y="4653136"/>
            <a:ext cx="8784976" cy="1224136"/>
          </a:xfrm>
          <a:prstGeom prst="rect">
            <a:avLst/>
          </a:prstGeom>
          <a:solidFill>
            <a:srgbClr val="FFFF00"/>
          </a:solidFill>
          <a:ln>
            <a:solidFill>
              <a:srgbClr val="C00000"/>
            </a:solidFill>
          </a:ln>
        </p:spPr>
        <p:txBody>
          <a:bodyPr wrap="square" rtlCol="0" anchor="ctr" anchorCtr="0">
            <a:noAutofit/>
          </a:bodyPr>
          <a:lstStyle/>
          <a:p>
            <a:pPr marL="342900" indent="-342900">
              <a:buFont typeface="Arial" pitchFamily="34" charset="0"/>
              <a:buChar char="•"/>
            </a:pPr>
            <a:r>
              <a:rPr kumimoji="0" lang="en-US" altLang="en-US" sz="2400" kern="0" dirty="0" smtClean="0"/>
              <a:t>Can test each component </a:t>
            </a:r>
            <a:r>
              <a:rPr kumimoji="0" lang="en-US" altLang="en-US" sz="2400" b="1" kern="0" dirty="0" smtClean="0">
                <a:solidFill>
                  <a:srgbClr val="BF0000"/>
                </a:solidFill>
              </a:rPr>
              <a:t>independently and separately</a:t>
            </a:r>
          </a:p>
          <a:p>
            <a:pPr marL="342900" indent="-342900">
              <a:buFont typeface="Arial" pitchFamily="34" charset="0"/>
              <a:buChar char="•"/>
            </a:pPr>
            <a:r>
              <a:rPr kumimoji="0" lang="en-US" altLang="ja-JP" sz="2400" kern="0" dirty="0" smtClean="0">
                <a:solidFill>
                  <a:sysClr val="windowText" lastClr="000000"/>
                </a:solidFill>
              </a:rPr>
              <a:t>It takes </a:t>
            </a:r>
            <a:r>
              <a:rPr kumimoji="0" lang="en-US" altLang="ja-JP" sz="2400" b="1" kern="0" dirty="0" smtClean="0">
                <a:solidFill>
                  <a:schemeClr val="accent1"/>
                </a:solidFill>
              </a:rPr>
              <a:t>one day</a:t>
            </a:r>
            <a:r>
              <a:rPr kumimoji="0" lang="en-US" altLang="ja-JP" sz="2400" kern="0" dirty="0" smtClean="0">
                <a:solidFill>
                  <a:sysClr val="windowText" lastClr="000000"/>
                </a:solidFill>
              </a:rPr>
              <a:t> to implement one activity set</a:t>
            </a:r>
            <a:br>
              <a:rPr kumimoji="0" lang="en-US" altLang="ja-JP" sz="2400" kern="0" dirty="0" smtClean="0">
                <a:solidFill>
                  <a:sysClr val="windowText" lastClr="000000"/>
                </a:solidFill>
              </a:rPr>
            </a:br>
            <a:r>
              <a:rPr kumimoji="0" lang="en-US" altLang="ja-JP" sz="2400" kern="0" dirty="0" smtClean="0">
                <a:solidFill>
                  <a:sysClr val="windowText" lastClr="000000"/>
                </a:solidFill>
              </a:rPr>
              <a:t>(</a:t>
            </a:r>
            <a:r>
              <a:rPr kumimoji="0" lang="en-US" altLang="ja-JP" sz="2400" b="1" kern="0" dirty="0" smtClean="0">
                <a:solidFill>
                  <a:schemeClr val="accent1"/>
                </a:solidFill>
              </a:rPr>
              <a:t>five times faster</a:t>
            </a:r>
            <a:r>
              <a:rPr kumimoji="0" lang="en-US" altLang="ja-JP" sz="2400" kern="0" dirty="0" smtClean="0">
                <a:solidFill>
                  <a:sysClr val="windowText" lastClr="000000"/>
                </a:solidFill>
              </a:rPr>
              <a:t> than at the start of the project)</a:t>
            </a:r>
          </a:p>
        </p:txBody>
      </p:sp>
      <p:pic>
        <p:nvPicPr>
          <p:cNvPr id="3074" name="Picture 2" descr="C:\Users\hiroyuki.a.ito\AppData\Local\Microsoft\Windows\Temporary Internet Files\Content.IE5\8OQ99XH7\MC90043382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02" y="1975519"/>
            <a:ext cx="1278667" cy="127866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02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arn(inVertical)">
                                      <p:cBhvr>
                                        <p:cTn id="13" dur="500"/>
                                        <p:tgtEl>
                                          <p:spTgt spid="2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arn(inVertical)">
                                      <p:cBhvr>
                                        <p:cTn id="16" dur="500"/>
                                        <p:tgtEl>
                                          <p:spTgt spid="23"/>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barn(inVertical)">
                                      <p:cBhvr>
                                        <p:cTn id="1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23" grpId="0" animBg="1"/>
      <p:bldP spid="24" grpId="0" animBg="1"/>
      <p:bldP spid="25" grpId="0" animBg="1"/>
      <p:bldP spid="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dirty="0">
                <a:latin typeface="+mj-ea"/>
              </a:rPr>
              <a:t>数値計測に</a:t>
            </a:r>
            <a:r>
              <a:rPr lang="ja-JP" altLang="en-US" dirty="0" smtClean="0">
                <a:latin typeface="+mj-ea"/>
              </a:rPr>
              <a:t>よる現状把握</a:t>
            </a:r>
            <a:endParaRPr kumimoji="1" lang="ja-JP" altLang="en-US" dirty="0">
              <a:latin typeface="+mj-ea"/>
              <a:ea typeface="+mj-ea"/>
            </a:endParaRPr>
          </a:p>
        </p:txBody>
      </p:sp>
      <p:sp>
        <p:nvSpPr>
          <p:cNvPr id="7" name="タイトル 2"/>
          <p:cNvSpPr txBox="1">
            <a:spLocks/>
          </p:cNvSpPr>
          <p:nvPr/>
        </p:nvSpPr>
        <p:spPr>
          <a:xfrm>
            <a:off x="688495" y="1772816"/>
            <a:ext cx="8275993"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smtClean="0">
                <a:solidFill>
                  <a:schemeClr val="tx1"/>
                </a:solidFill>
                <a:latin typeface="+mn-lt"/>
              </a:rPr>
              <a:t>スプリントの最初に計画したタスクのうち、</a:t>
            </a:r>
            <a:endParaRPr lang="en-US" altLang="ja-JP" sz="2000" b="0" dirty="0" smtClean="0">
              <a:solidFill>
                <a:schemeClr val="tx1"/>
              </a:solidFill>
              <a:latin typeface="+mn-lt"/>
            </a:endParaRPr>
          </a:p>
          <a:p>
            <a:pPr indent="439738" algn="l"/>
            <a:r>
              <a:rPr lang="ja-JP" altLang="en-US" sz="2000" b="0" dirty="0" smtClean="0">
                <a:solidFill>
                  <a:schemeClr val="tx1"/>
                </a:solidFill>
                <a:latin typeface="+mn-lt"/>
              </a:rPr>
              <a:t>実に７５％のものがスプリント内に</a:t>
            </a:r>
            <a:r>
              <a:rPr lang="ja-JP" altLang="en-US" sz="2000" b="0" dirty="0" smtClean="0">
                <a:latin typeface="+mn-lt"/>
              </a:rPr>
              <a:t>終えられなかった</a:t>
            </a:r>
            <a:endParaRPr lang="en-US" altLang="ja-JP" sz="2000" b="0" dirty="0" smtClean="0">
              <a:latin typeface="+mn-lt"/>
            </a:endParaRPr>
          </a:p>
        </p:txBody>
      </p:sp>
      <p:sp>
        <p:nvSpPr>
          <p:cNvPr id="9" name="タイトル 2"/>
          <p:cNvSpPr txBox="1">
            <a:spLocks/>
          </p:cNvSpPr>
          <p:nvPr/>
        </p:nvSpPr>
        <p:spPr>
          <a:xfrm>
            <a:off x="184271" y="2996952"/>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割り込み率</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５０％</a:t>
            </a:r>
            <a:endParaRPr lang="en-US" altLang="ja-JP" b="0" dirty="0">
              <a:latin typeface="+mn-lt"/>
            </a:endParaRPr>
          </a:p>
        </p:txBody>
      </p:sp>
      <p:sp>
        <p:nvSpPr>
          <p:cNvPr id="10" name="タイトル 2"/>
          <p:cNvSpPr txBox="1">
            <a:spLocks/>
          </p:cNvSpPr>
          <p:nvPr/>
        </p:nvSpPr>
        <p:spPr>
          <a:xfrm>
            <a:off x="688495" y="3571548"/>
            <a:ext cx="8275993" cy="108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en-US" altLang="ja-JP" sz="2000" b="0" dirty="0" smtClean="0">
                <a:solidFill>
                  <a:schemeClr val="tx1"/>
                </a:solidFill>
                <a:latin typeface="+mn-lt"/>
              </a:rPr>
              <a:t>Stash(GitHub) </a:t>
            </a:r>
            <a:r>
              <a:rPr lang="ja-JP" altLang="en-US" sz="2000" b="0" dirty="0" smtClean="0">
                <a:solidFill>
                  <a:schemeClr val="tx1"/>
                </a:solidFill>
                <a:latin typeface="+mn-lt"/>
              </a:rPr>
              <a:t>でのマージミスや既存</a:t>
            </a:r>
            <a:r>
              <a:rPr lang="ja-JP" altLang="en-US" sz="2000" b="0" dirty="0">
                <a:solidFill>
                  <a:schemeClr val="tx1"/>
                </a:solidFill>
                <a:latin typeface="+mn-lt"/>
              </a:rPr>
              <a:t>サービスのトラブル対応</a:t>
            </a:r>
            <a:r>
              <a:rPr lang="ja-JP" altLang="en-US" sz="2000" b="0" dirty="0" smtClean="0">
                <a:solidFill>
                  <a:schemeClr val="tx1"/>
                </a:solidFill>
                <a:latin typeface="+mn-lt"/>
              </a:rPr>
              <a:t>などで、</a:t>
            </a:r>
            <a:endParaRPr lang="en-US" altLang="ja-JP" sz="2000" b="0" dirty="0" smtClean="0">
              <a:solidFill>
                <a:schemeClr val="tx1"/>
              </a:solidFill>
              <a:latin typeface="+mn-lt"/>
            </a:endParaRPr>
          </a:p>
          <a:p>
            <a:pPr indent="452438" algn="l"/>
            <a:r>
              <a:rPr lang="ja-JP" altLang="en-US" sz="2000" b="0" dirty="0" smtClean="0">
                <a:solidFill>
                  <a:schemeClr val="tx1"/>
                </a:solidFill>
              </a:rPr>
              <a:t>チーム外から</a:t>
            </a:r>
            <a:r>
              <a:rPr lang="ja-JP" altLang="en-US" sz="2000" b="0" dirty="0">
                <a:solidFill>
                  <a:schemeClr val="tx1"/>
                </a:solidFill>
              </a:rPr>
              <a:t>チームメンバーに</a:t>
            </a:r>
            <a:r>
              <a:rPr lang="ja-JP" altLang="en-US" sz="2000" b="0" dirty="0" smtClean="0">
                <a:solidFill>
                  <a:schemeClr val="tx1"/>
                </a:solidFill>
              </a:rPr>
              <a:t>対して</a:t>
            </a:r>
            <a:endParaRPr lang="en-US" altLang="ja-JP" sz="2000" b="0" dirty="0" smtClean="0">
              <a:solidFill>
                <a:schemeClr val="tx1"/>
              </a:solidFill>
            </a:endParaRPr>
          </a:p>
          <a:p>
            <a:pPr indent="452438" algn="l"/>
            <a:r>
              <a:rPr lang="ja-JP" altLang="en-US" sz="2000" b="0" dirty="0" smtClean="0">
                <a:solidFill>
                  <a:schemeClr val="tx1"/>
                </a:solidFill>
                <a:latin typeface="+mn-lt"/>
              </a:rPr>
              <a:t>多く</a:t>
            </a:r>
            <a:r>
              <a:rPr lang="ja-JP" altLang="en-US" sz="2000" b="0" dirty="0">
                <a:solidFill>
                  <a:schemeClr val="tx1"/>
                </a:solidFill>
                <a:latin typeface="+mn-lt"/>
              </a:rPr>
              <a:t>の</a:t>
            </a:r>
            <a:r>
              <a:rPr lang="ja-JP" altLang="en-US" sz="2000" b="0" dirty="0">
                <a:solidFill>
                  <a:srgbClr val="BF0000"/>
                </a:solidFill>
                <a:latin typeface="+mn-lt"/>
              </a:rPr>
              <a:t>割り込み作業</a:t>
            </a:r>
            <a:r>
              <a:rPr lang="ja-JP" altLang="en-US" sz="2000" b="0" dirty="0">
                <a:solidFill>
                  <a:schemeClr val="tx1"/>
                </a:solidFill>
                <a:latin typeface="+mn-lt"/>
              </a:rPr>
              <a:t>があることが分かった</a:t>
            </a:r>
            <a:endParaRPr lang="en-US" altLang="ja-JP" sz="2000" b="0" dirty="0">
              <a:solidFill>
                <a:srgbClr val="000000"/>
              </a:solidFill>
              <a:latin typeface="+mn-lt"/>
            </a:endParaRPr>
          </a:p>
        </p:txBody>
      </p:sp>
      <p:sp>
        <p:nvSpPr>
          <p:cNvPr id="11" name="タイトル 2"/>
          <p:cNvSpPr txBox="1">
            <a:spLocks/>
          </p:cNvSpPr>
          <p:nvPr/>
        </p:nvSpPr>
        <p:spPr>
          <a:xfrm>
            <a:off x="184271" y="1193591"/>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タスクの完了率</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２５％</a:t>
            </a:r>
            <a:endParaRPr lang="en-US" altLang="ja-JP" b="0" dirty="0">
              <a:latin typeface="+mn-lt"/>
            </a:endParaRPr>
          </a:p>
        </p:txBody>
      </p:sp>
    </p:spTree>
    <p:extLst>
      <p:ext uri="{BB962C8B-B14F-4D97-AF65-F5344CB8AC3E}">
        <p14:creationId xmlns:p14="http://schemas.microsoft.com/office/powerpoint/2010/main" val="259409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688495" y="1772816"/>
            <a:ext cx="8275993"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smtClean="0">
                <a:solidFill>
                  <a:schemeClr val="tx1"/>
                </a:solidFill>
                <a:latin typeface="+mn-lt"/>
              </a:rPr>
              <a:t>割り込み作業防止の効果アリ</a:t>
            </a:r>
            <a:endParaRPr lang="en-US" altLang="ja-JP" sz="2000" b="0" dirty="0" smtClean="0">
              <a:solidFill>
                <a:schemeClr val="tx1"/>
              </a:solidFill>
              <a:latin typeface="+mn-lt"/>
            </a:endParaRPr>
          </a:p>
          <a:p>
            <a:pPr marL="457200" indent="-457200" algn="l">
              <a:buFont typeface="Arial"/>
              <a:buChar char="•"/>
            </a:pPr>
            <a:r>
              <a:rPr lang="ja-JP" altLang="en-US" sz="2000" b="0" dirty="0" smtClean="0">
                <a:solidFill>
                  <a:schemeClr val="tx1"/>
                </a:solidFill>
                <a:latin typeface="+mn-lt"/>
              </a:rPr>
              <a:t>一方</a:t>
            </a:r>
            <a:r>
              <a:rPr lang="ja-JP" altLang="en-US" sz="2000" b="0" dirty="0">
                <a:solidFill>
                  <a:schemeClr val="tx1"/>
                </a:solidFill>
                <a:latin typeface="+mn-lt"/>
              </a:rPr>
              <a:t>で</a:t>
            </a:r>
            <a:r>
              <a:rPr lang="ja-JP" altLang="en-US" sz="2000" b="0" dirty="0" smtClean="0">
                <a:solidFill>
                  <a:schemeClr val="tx1"/>
                </a:solidFill>
                <a:latin typeface="+mn-lt"/>
              </a:rPr>
              <a:t>、まだ半分のタスクを終えられない原因が他にありそう</a:t>
            </a:r>
            <a:endParaRPr lang="en-US" altLang="ja-JP" sz="2000" b="0" dirty="0">
              <a:solidFill>
                <a:schemeClr val="tx1"/>
              </a:solidFill>
              <a:latin typeface="+mn-lt"/>
            </a:endParaRPr>
          </a:p>
        </p:txBody>
      </p:sp>
      <p:sp>
        <p:nvSpPr>
          <p:cNvPr id="9" name="タイトル 2"/>
          <p:cNvSpPr txBox="1">
            <a:spLocks/>
          </p:cNvSpPr>
          <p:nvPr/>
        </p:nvSpPr>
        <p:spPr>
          <a:xfrm>
            <a:off x="184271" y="2996952"/>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割り込み率</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dirty="0" smtClean="0">
                <a:latin typeface="+mn-lt"/>
              </a:rPr>
              <a:t>２０％</a:t>
            </a:r>
            <a:endParaRPr lang="en-US" altLang="ja-JP" dirty="0">
              <a:latin typeface="+mn-lt"/>
            </a:endParaRPr>
          </a:p>
        </p:txBody>
      </p:sp>
      <p:sp>
        <p:nvSpPr>
          <p:cNvPr id="10" name="タイトル 2"/>
          <p:cNvSpPr txBox="1">
            <a:spLocks/>
          </p:cNvSpPr>
          <p:nvPr/>
        </p:nvSpPr>
        <p:spPr>
          <a:xfrm>
            <a:off x="688495" y="3571548"/>
            <a:ext cx="8275993"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smtClean="0">
                <a:solidFill>
                  <a:schemeClr val="tx1"/>
                </a:solidFill>
                <a:latin typeface="+mn-lt"/>
              </a:rPr>
              <a:t>安直な「緊急」依頼は激減した</a:t>
            </a:r>
            <a:endParaRPr lang="en-US" altLang="ja-JP" sz="2000" b="0" dirty="0" smtClean="0">
              <a:solidFill>
                <a:schemeClr val="tx1"/>
              </a:solidFill>
              <a:latin typeface="+mn-lt"/>
            </a:endParaRPr>
          </a:p>
          <a:p>
            <a:pPr marL="457200" indent="-457200" algn="l">
              <a:buFont typeface="Arial"/>
              <a:buChar char="•"/>
            </a:pPr>
            <a:r>
              <a:rPr lang="ja-JP" altLang="en-US" sz="2000" b="0" dirty="0" smtClean="0">
                <a:solidFill>
                  <a:schemeClr val="tx1"/>
                </a:solidFill>
                <a:latin typeface="+mn-lt"/>
              </a:rPr>
              <a:t>本当の緊急対応</a:t>
            </a:r>
            <a:r>
              <a:rPr lang="ja-JP" altLang="en-US" sz="2000" b="0" dirty="0">
                <a:solidFill>
                  <a:schemeClr val="tx1"/>
                </a:solidFill>
                <a:latin typeface="+mn-lt"/>
              </a:rPr>
              <a:t>も</a:t>
            </a:r>
            <a:r>
              <a:rPr lang="ja-JP" altLang="en-US" sz="2000" b="0" dirty="0" smtClean="0">
                <a:solidFill>
                  <a:schemeClr val="tx1"/>
                </a:solidFill>
                <a:latin typeface="+mn-lt"/>
              </a:rPr>
              <a:t>、ほぼチーム外だけで解決できるようになってきた</a:t>
            </a:r>
            <a:endParaRPr lang="en-US" altLang="ja-JP" sz="2000" b="0" dirty="0" smtClean="0">
              <a:solidFill>
                <a:schemeClr val="tx1"/>
              </a:solidFill>
              <a:latin typeface="+mn-lt"/>
            </a:endParaRPr>
          </a:p>
        </p:txBody>
      </p:sp>
      <p:sp>
        <p:nvSpPr>
          <p:cNvPr id="11" name="タイトル 2"/>
          <p:cNvSpPr txBox="1">
            <a:spLocks/>
          </p:cNvSpPr>
          <p:nvPr/>
        </p:nvSpPr>
        <p:spPr>
          <a:xfrm>
            <a:off x="184271" y="1193591"/>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タスクの完了率</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dirty="0" smtClean="0">
                <a:latin typeface="+mn-lt"/>
              </a:rPr>
              <a:t>５０％</a:t>
            </a:r>
            <a:endParaRPr lang="en-US" altLang="ja-JP" dirty="0">
              <a:latin typeface="+mn-lt"/>
            </a:endParaRPr>
          </a:p>
        </p:txBody>
      </p:sp>
      <p:sp>
        <p:nvSpPr>
          <p:cNvPr id="8"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dirty="0">
                <a:latin typeface="+mj-ea"/>
              </a:rPr>
              <a:t>数値計測に</a:t>
            </a:r>
            <a:r>
              <a:rPr lang="ja-JP" altLang="en-US" dirty="0" smtClean="0">
                <a:latin typeface="+mj-ea"/>
              </a:rPr>
              <a:t>よる施策の検証　（１月後）</a:t>
            </a:r>
            <a:endParaRPr kumimoji="1" lang="ja-JP" altLang="en-US" dirty="0">
              <a:latin typeface="+mj-ea"/>
              <a:ea typeface="+mj-ea"/>
            </a:endParaRPr>
          </a:p>
        </p:txBody>
      </p:sp>
    </p:spTree>
    <p:extLst>
      <p:ext uri="{BB962C8B-B14F-4D97-AF65-F5344CB8AC3E}">
        <p14:creationId xmlns:p14="http://schemas.microsoft.com/office/powerpoint/2010/main" val="354231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en-US" altLang="ja-JP" kern="0" dirty="0" smtClean="0">
                <a:solidFill>
                  <a:schemeClr val="accent1"/>
                </a:solidFill>
                <a:latin typeface="+mn-lt"/>
                <a:ea typeface="+mj-ea"/>
              </a:rPr>
              <a:t>It’s my 3rd time to be here!</a:t>
            </a:r>
            <a:endParaRPr kumimoji="1" lang="ja-JP" altLang="en-US" dirty="0">
              <a:latin typeface="+mn-lt"/>
              <a:ea typeface="+mj-ea"/>
            </a:endParaRPr>
          </a:p>
        </p:txBody>
      </p:sp>
      <p:pic>
        <p:nvPicPr>
          <p:cNvPr id="1026" name="Picture 2" descr="C:\Users\hiroyuki.a.ito\Pictures\Agile2014\Agile201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1" y="1016732"/>
            <a:ext cx="4320481" cy="324036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iroyuki.a.ito\Pictures\Agile2014\Agile201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1016732"/>
            <a:ext cx="4320480" cy="324036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2"/>
          <p:cNvSpPr txBox="1">
            <a:spLocks/>
          </p:cNvSpPr>
          <p:nvPr/>
        </p:nvSpPr>
        <p:spPr>
          <a:xfrm>
            <a:off x="360000" y="4581208"/>
            <a:ext cx="8424000"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4800" dirty="0" smtClean="0">
                <a:latin typeface="+mn-lt"/>
                <a:ea typeface="+mn-ea"/>
                <a:cs typeface="ＭＳ 明朝"/>
              </a:rPr>
              <a:t>A</a:t>
            </a:r>
            <a:r>
              <a:rPr lang="en-US" altLang="ja-JP" sz="4800" dirty="0" smtClean="0">
                <a:solidFill>
                  <a:srgbClr val="000000"/>
                </a:solidFill>
                <a:latin typeface="+mn-lt"/>
                <a:ea typeface="+mn-ea"/>
                <a:cs typeface="ＭＳ 明朝"/>
              </a:rPr>
              <a:t>gile2014 : as a </a:t>
            </a:r>
            <a:r>
              <a:rPr lang="en-US" altLang="ja-JP" sz="4800" dirty="0" smtClean="0">
                <a:latin typeface="+mn-lt"/>
                <a:ea typeface="+mn-ea"/>
                <a:cs typeface="ＭＳ 明朝"/>
              </a:rPr>
              <a:t>S</a:t>
            </a:r>
            <a:r>
              <a:rPr lang="en-US" altLang="ja-JP" sz="4800" dirty="0" smtClean="0">
                <a:solidFill>
                  <a:srgbClr val="000000"/>
                </a:solidFill>
                <a:latin typeface="+mn-lt"/>
                <a:ea typeface="+mn-ea"/>
                <a:cs typeface="ＭＳ 明朝"/>
              </a:rPr>
              <a:t>peaker</a:t>
            </a:r>
          </a:p>
        </p:txBody>
      </p:sp>
    </p:spTree>
    <p:extLst>
      <p:ext uri="{BB962C8B-B14F-4D97-AF65-F5344CB8AC3E}">
        <p14:creationId xmlns:p14="http://schemas.microsoft.com/office/powerpoint/2010/main" val="45219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a:t>
            </a:r>
            <a:r>
              <a:rPr lang="en-US" altLang="ja-JP" b="1" kern="0" dirty="0">
                <a:solidFill>
                  <a:srgbClr val="FFFFFF"/>
                </a:solidFill>
                <a:latin typeface="+mn-lt"/>
                <a:ea typeface="ＭＳ Ｐゴシック" panose="020B0600070205080204" pitchFamily="50" charset="-128"/>
              </a:rPr>
              <a:t>Conditions and </a:t>
            </a:r>
            <a:r>
              <a:rPr lang="en-US" altLang="ja-JP" b="1" kern="0" dirty="0" smtClean="0">
                <a:solidFill>
                  <a:srgbClr val="FFFFFF"/>
                </a:solidFill>
                <a:latin typeface="+mn-lt"/>
                <a:ea typeface="ＭＳ Ｐゴシック" panose="020B0600070205080204" pitchFamily="50" charset="-128"/>
              </a:rPr>
              <a:t>Challenges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28020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192737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3676638"/>
            <a:ext cx="8240400" cy="540000"/>
          </a:xfrm>
          <a:prstGeom prst="rect">
            <a:avLst/>
          </a:prstGeom>
          <a:solidFill>
            <a:srgbClr val="C00000"/>
          </a:solidFill>
          <a:ln w="12700">
            <a:solidFill>
              <a:srgbClr val="C0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45512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smtClean="0">
                <a:solidFill>
                  <a:srgbClr val="FFFFFF"/>
                </a:solidFill>
                <a:latin typeface="+mn-lt"/>
              </a:rPr>
              <a:t>Results, Problems</a:t>
            </a:r>
            <a:r>
              <a:rPr lang="en-US" altLang="ja-JP" b="1" kern="0" dirty="0">
                <a:solidFill>
                  <a:srgbClr val="FFFFFF"/>
                </a:solidFill>
                <a:latin typeface="+mn-lt"/>
              </a:rPr>
              <a:t>, Possibility and Future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1" name="Text Box 17"/>
          <p:cNvSpPr txBox="1">
            <a:spLocks noChangeArrowheads="1"/>
          </p:cNvSpPr>
          <p:nvPr/>
        </p:nvSpPr>
        <p:spPr bwMode="auto">
          <a:xfrm>
            <a:off x="445331" y="54259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6</a:t>
            </a:r>
            <a:r>
              <a:rPr lang="en-US" altLang="ja-JP" b="1" kern="0" dirty="0">
                <a:solidFill>
                  <a:srgbClr val="FFFFFF"/>
                </a:solidFill>
                <a:latin typeface="+mn-lt"/>
              </a:rPr>
              <a:t>. Conclusions</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376817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Challenges</a:t>
            </a:r>
            <a:endParaRPr kumimoji="1" lang="ja-JP" altLang="en-US" dirty="0">
              <a:latin typeface="+mn-lt"/>
              <a:ea typeface="+mj-ea"/>
            </a:endParaRPr>
          </a:p>
        </p:txBody>
      </p:sp>
      <p:pic>
        <p:nvPicPr>
          <p:cNvPr id="1028" name="Picture 4" descr="C:\Users\hiroyuki.a.ito\Pictures\Agile2014\Collabor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288" y="1188009"/>
            <a:ext cx="1918815" cy="127793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3" name="Picture 2" descr="C:\Users\hiroyuki.a.ito\Pictures\Agile2014\Efficienc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2996088"/>
            <a:ext cx="1927559" cy="126192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8"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8288" y="4805524"/>
            <a:ext cx="1918815" cy="126192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2" name="タイトル 2"/>
          <p:cNvSpPr txBox="1">
            <a:spLocks/>
          </p:cNvSpPr>
          <p:nvPr/>
        </p:nvSpPr>
        <p:spPr>
          <a:xfrm>
            <a:off x="2179079" y="1196009"/>
            <a:ext cx="6964921" cy="1261927"/>
          </a:xfrm>
          <a:prstGeom prst="rect">
            <a:avLst/>
          </a:prstGeom>
          <a:no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b="0" dirty="0" smtClean="0">
                <a:solidFill>
                  <a:schemeClr val="tx1"/>
                </a:solidFill>
              </a:rPr>
              <a:t>Low performance</a:t>
            </a:r>
          </a:p>
          <a:p>
            <a:pPr marL="571500" indent="-571500" algn="l">
              <a:buFont typeface="Arial" panose="020B0604020202020204" pitchFamily="34" charset="0"/>
              <a:buChar char="•"/>
            </a:pPr>
            <a:r>
              <a:rPr lang="en-US" altLang="ja-JP" b="0" dirty="0" smtClean="0">
                <a:solidFill>
                  <a:schemeClr val="tx1"/>
                </a:solidFill>
              </a:rPr>
              <a:t>So many manual tasks</a:t>
            </a:r>
            <a:endParaRPr lang="en-US" altLang="ja-JP" b="0" dirty="0" smtClean="0">
              <a:solidFill>
                <a:schemeClr val="tx1"/>
              </a:solidFill>
              <a:latin typeface="+mn-lt"/>
              <a:ea typeface="+mj-ea"/>
            </a:endParaRPr>
          </a:p>
        </p:txBody>
      </p:sp>
      <p:sp>
        <p:nvSpPr>
          <p:cNvPr id="13" name="タイトル 2"/>
          <p:cNvSpPr txBox="1">
            <a:spLocks/>
          </p:cNvSpPr>
          <p:nvPr/>
        </p:nvSpPr>
        <p:spPr>
          <a:xfrm>
            <a:off x="2179079" y="2996088"/>
            <a:ext cx="6964921" cy="1261927"/>
          </a:xfrm>
          <a:prstGeom prst="rect">
            <a:avLst/>
          </a:prstGeom>
          <a:no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b="0" dirty="0" smtClean="0">
                <a:solidFill>
                  <a:schemeClr val="tx1"/>
                </a:solidFill>
              </a:rPr>
              <a:t>Low performance</a:t>
            </a:r>
          </a:p>
          <a:p>
            <a:pPr marL="571500" indent="-571500" algn="l">
              <a:buFont typeface="Arial" panose="020B0604020202020204" pitchFamily="34" charset="0"/>
              <a:buChar char="•"/>
            </a:pPr>
            <a:r>
              <a:rPr lang="en-US" altLang="ja-JP" b="0" dirty="0" smtClean="0">
                <a:solidFill>
                  <a:schemeClr val="tx1"/>
                </a:solidFill>
              </a:rPr>
              <a:t>So many manual tasks</a:t>
            </a:r>
            <a:endParaRPr lang="en-US" altLang="ja-JP" b="0" dirty="0" smtClean="0">
              <a:solidFill>
                <a:schemeClr val="tx1"/>
              </a:solidFill>
              <a:latin typeface="+mn-lt"/>
              <a:ea typeface="+mj-ea"/>
            </a:endParaRPr>
          </a:p>
        </p:txBody>
      </p:sp>
      <p:sp>
        <p:nvSpPr>
          <p:cNvPr id="14" name="タイトル 2"/>
          <p:cNvSpPr txBox="1">
            <a:spLocks/>
          </p:cNvSpPr>
          <p:nvPr/>
        </p:nvSpPr>
        <p:spPr>
          <a:xfrm>
            <a:off x="2179079" y="4805523"/>
            <a:ext cx="6964921" cy="1261927"/>
          </a:xfrm>
          <a:prstGeom prst="rect">
            <a:avLst/>
          </a:prstGeom>
          <a:no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b="0" dirty="0" smtClean="0">
                <a:solidFill>
                  <a:schemeClr val="tx1"/>
                </a:solidFill>
              </a:rPr>
              <a:t>Low performance</a:t>
            </a:r>
          </a:p>
          <a:p>
            <a:pPr marL="571500" indent="-571500" algn="l">
              <a:buFont typeface="Arial" panose="020B0604020202020204" pitchFamily="34" charset="0"/>
              <a:buChar char="•"/>
            </a:pPr>
            <a:r>
              <a:rPr lang="en-US" altLang="ja-JP" b="0" dirty="0" smtClean="0">
                <a:solidFill>
                  <a:schemeClr val="tx1"/>
                </a:solidFill>
              </a:rPr>
              <a:t>So many manual tasks</a:t>
            </a:r>
            <a:endParaRPr lang="en-US" altLang="ja-JP" b="0" dirty="0" smtClean="0">
              <a:solidFill>
                <a:schemeClr val="tx1"/>
              </a:solidFill>
              <a:latin typeface="+mn-lt"/>
              <a:ea typeface="+mj-ea"/>
            </a:endParaRPr>
          </a:p>
        </p:txBody>
      </p:sp>
    </p:spTree>
    <p:extLst>
      <p:ext uri="{BB962C8B-B14F-4D97-AF65-F5344CB8AC3E}">
        <p14:creationId xmlns:p14="http://schemas.microsoft.com/office/powerpoint/2010/main" val="80778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left)">
                                      <p:cBhvr>
                                        <p:cTn id="7" dur="500"/>
                                        <p:tgtEl>
                                          <p:spTgt spid="102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500"/>
                                        <p:tgtEl>
                                          <p:spTgt spid="2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solidFill>
            <a:schemeClr val="accent2"/>
          </a:solidFill>
          <a:ln>
            <a:noFill/>
          </a:ln>
        </p:spPr>
        <p:txBody>
          <a:bodyPr>
            <a:normAutofit fontScale="90000"/>
          </a:bodyPr>
          <a:lstStyle/>
          <a:p>
            <a:r>
              <a:rPr lang="en-US" altLang="ja-JP" dirty="0" smtClean="0">
                <a:latin typeface="+mj-lt"/>
                <a:ea typeface="+mj-ea"/>
              </a:rPr>
              <a:t>So many </a:t>
            </a:r>
            <a:r>
              <a:rPr lang="en-US" altLang="ja-JP" dirty="0" err="1" smtClean="0">
                <a:latin typeface="+mj-lt"/>
                <a:ea typeface="+mj-ea"/>
              </a:rPr>
              <a:t>nuuns</a:t>
            </a:r>
            <a:r>
              <a:rPr lang="en-US" altLang="ja-JP" dirty="0" smtClean="0">
                <a:latin typeface="+mj-lt"/>
                <a:ea typeface="+mj-ea"/>
              </a:rPr>
              <a:t>!</a:t>
            </a:r>
            <a:endParaRPr kumimoji="1" lang="ja-JP" altLang="en-US" dirty="0">
              <a:latin typeface="+mj-lt"/>
              <a:ea typeface="+mj-ea"/>
            </a:endParaRPr>
          </a:p>
        </p:txBody>
      </p:sp>
      <p:grpSp>
        <p:nvGrpSpPr>
          <p:cNvPr id="2" name="グループ化 1"/>
          <p:cNvGrpSpPr/>
          <p:nvPr/>
        </p:nvGrpSpPr>
        <p:grpSpPr>
          <a:xfrm>
            <a:off x="251738" y="2013251"/>
            <a:ext cx="806567" cy="1348377"/>
            <a:chOff x="6300082" y="2780722"/>
            <a:chExt cx="719666" cy="1157111"/>
          </a:xfrm>
          <a:solidFill>
            <a:srgbClr val="00B050"/>
          </a:solidFill>
        </p:grpSpPr>
        <p:sp>
          <p:nvSpPr>
            <p:cNvPr id="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15" name="グループ化 14"/>
          <p:cNvGrpSpPr/>
          <p:nvPr/>
        </p:nvGrpSpPr>
        <p:grpSpPr>
          <a:xfrm>
            <a:off x="1604955" y="2013251"/>
            <a:ext cx="806565" cy="1348377"/>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24" name="グループ化 23"/>
          <p:cNvGrpSpPr/>
          <p:nvPr/>
        </p:nvGrpSpPr>
        <p:grpSpPr>
          <a:xfrm>
            <a:off x="4168717" y="2013250"/>
            <a:ext cx="806566" cy="1348378"/>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42" name="Text Box 17"/>
          <p:cNvSpPr txBox="1">
            <a:spLocks noChangeArrowheads="1"/>
          </p:cNvSpPr>
          <p:nvPr/>
        </p:nvSpPr>
        <p:spPr bwMode="auto">
          <a:xfrm>
            <a:off x="251520" y="3501168"/>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a:t>要件</a:t>
            </a:r>
            <a:r>
              <a:rPr lang="ja-JP" altLang="en-US" sz="2800" dirty="0" smtClean="0"/>
              <a:t>定義</a:t>
            </a:r>
            <a:endParaRPr lang="en-US" altLang="ja-JP" sz="2800" dirty="0" smtClean="0"/>
          </a:p>
        </p:txBody>
      </p:sp>
      <p:sp>
        <p:nvSpPr>
          <p:cNvPr id="44" name="Text Box 17"/>
          <p:cNvSpPr txBox="1">
            <a:spLocks noChangeArrowheads="1"/>
          </p:cNvSpPr>
          <p:nvPr/>
        </p:nvSpPr>
        <p:spPr bwMode="auto">
          <a:xfrm>
            <a:off x="3492000" y="3501168"/>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smtClean="0">
                <a:latin typeface="+mn-lt"/>
              </a:rPr>
              <a:t>開発</a:t>
            </a:r>
            <a:endParaRPr lang="en-US" altLang="ja-JP" sz="2000" dirty="0" smtClean="0">
              <a:latin typeface="+mn-lt"/>
            </a:endParaRPr>
          </a:p>
          <a:p>
            <a:pPr marL="457200" indent="-457200">
              <a:buFont typeface="Arial" panose="020B0604020202020204" pitchFamily="34" charset="0"/>
              <a:buChar char="•"/>
            </a:pPr>
            <a:r>
              <a:rPr lang="ja-JP" altLang="en-US" sz="2000" dirty="0" smtClean="0">
                <a:latin typeface="+mn-lt"/>
              </a:rPr>
              <a:t>プログラミング</a:t>
            </a:r>
            <a:endParaRPr lang="en-US" altLang="ja-JP" sz="2000" dirty="0" smtClean="0">
              <a:latin typeface="+mn-lt"/>
            </a:endParaRPr>
          </a:p>
          <a:p>
            <a:pPr marL="457200" indent="-457200">
              <a:buFont typeface="Arial" panose="020B0604020202020204" pitchFamily="34" charset="0"/>
              <a:buChar char="•"/>
            </a:pPr>
            <a:r>
              <a:rPr lang="ja-JP" altLang="en-US" sz="2000" dirty="0">
                <a:latin typeface="+mn-lt"/>
              </a:rPr>
              <a:t>単体</a:t>
            </a:r>
            <a:r>
              <a:rPr lang="ja-JP" altLang="en-US" sz="2000" dirty="0" smtClean="0">
                <a:latin typeface="+mn-lt"/>
              </a:rPr>
              <a:t>テスト</a:t>
            </a:r>
            <a:endParaRPr lang="en-US" altLang="ja-JP" sz="2000" dirty="0" smtClean="0">
              <a:latin typeface="+mn-lt"/>
            </a:endParaRPr>
          </a:p>
          <a:p>
            <a:pPr marL="457200" indent="-457200">
              <a:buFont typeface="Arial" panose="020B0604020202020204" pitchFamily="34" charset="0"/>
              <a:buChar char="•"/>
            </a:pPr>
            <a:r>
              <a:rPr lang="ja-JP" altLang="en-US" sz="2000" dirty="0" smtClean="0">
                <a:latin typeface="+mn-lt"/>
              </a:rPr>
              <a:t>結合テスト</a:t>
            </a:r>
            <a:endParaRPr lang="en-US" altLang="ja-JP" sz="2000" dirty="0" smtClean="0">
              <a:latin typeface="+mn-lt"/>
            </a:endParaRPr>
          </a:p>
        </p:txBody>
      </p:sp>
      <p:sp>
        <p:nvSpPr>
          <p:cNvPr id="57" name="Text Box 17"/>
          <p:cNvSpPr txBox="1">
            <a:spLocks noChangeArrowheads="1"/>
          </p:cNvSpPr>
          <p:nvPr/>
        </p:nvSpPr>
        <p:spPr bwMode="auto">
          <a:xfrm>
            <a:off x="6732480" y="3501168"/>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smtClean="0"/>
              <a:t>受入テスト</a:t>
            </a:r>
            <a:endParaRPr lang="en-US" altLang="ja-JP" sz="2800" dirty="0" smtClean="0"/>
          </a:p>
          <a:p>
            <a:pPr algn="ctr"/>
            <a:r>
              <a:rPr lang="ja-JP" altLang="en-US" sz="2800" dirty="0" smtClean="0"/>
              <a:t>操作性</a:t>
            </a:r>
            <a:r>
              <a:rPr lang="ja-JP" altLang="en-US" sz="2800" dirty="0"/>
              <a:t>テスト</a:t>
            </a:r>
            <a:endParaRPr lang="en-US" altLang="ja-JP" sz="2800" dirty="0" smtClean="0"/>
          </a:p>
        </p:txBody>
      </p:sp>
      <p:sp>
        <p:nvSpPr>
          <p:cNvPr id="18" name="右矢印 17"/>
          <p:cNvSpPr/>
          <p:nvPr/>
        </p:nvSpPr>
        <p:spPr bwMode="auto">
          <a:xfrm>
            <a:off x="2699792" y="3825124"/>
            <a:ext cx="576064" cy="792088"/>
          </a:xfrm>
          <a:prstGeom prst="righ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59" name="Text Box 17"/>
          <p:cNvSpPr txBox="1">
            <a:spLocks noChangeArrowheads="1"/>
          </p:cNvSpPr>
          <p:nvPr/>
        </p:nvSpPr>
        <p:spPr bwMode="auto">
          <a:xfrm>
            <a:off x="1332000" y="5157312"/>
            <a:ext cx="6480000" cy="1080000"/>
          </a:xfrm>
          <a:prstGeom prst="rect">
            <a:avLst/>
          </a:prstGeom>
          <a:noFill/>
          <a:ln w="12700">
            <a:no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3600" dirty="0" smtClean="0"/>
              <a:t>これを１ヶ月毎に繰り返す</a:t>
            </a:r>
            <a:endParaRPr lang="en-US" altLang="ja-JP" sz="3600" dirty="0" smtClean="0"/>
          </a:p>
          <a:p>
            <a:pPr algn="ctr"/>
            <a:r>
              <a:rPr lang="ja-JP" altLang="en-US" sz="3600" dirty="0" smtClean="0"/>
              <a:t>（スプリント・イテレーション）</a:t>
            </a:r>
            <a:endParaRPr lang="en-US" altLang="ja-JP" sz="3600" dirty="0" smtClean="0"/>
          </a:p>
        </p:txBody>
      </p:sp>
      <p:grpSp>
        <p:nvGrpSpPr>
          <p:cNvPr id="61" name="グループ化 60"/>
          <p:cNvGrpSpPr/>
          <p:nvPr/>
        </p:nvGrpSpPr>
        <p:grpSpPr>
          <a:xfrm>
            <a:off x="8085915" y="2013250"/>
            <a:ext cx="806565" cy="1348377"/>
            <a:chOff x="6300082" y="2780722"/>
            <a:chExt cx="719666" cy="1157111"/>
          </a:xfrm>
          <a:solidFill>
            <a:srgbClr val="FFC000"/>
          </a:solidFill>
        </p:grpSpPr>
        <p:sp>
          <p:nvSpPr>
            <p:cNvPr id="63"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64"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66" name="グループ化 65"/>
          <p:cNvGrpSpPr/>
          <p:nvPr/>
        </p:nvGrpSpPr>
        <p:grpSpPr>
          <a:xfrm>
            <a:off x="6732480" y="2013250"/>
            <a:ext cx="806567" cy="1348377"/>
            <a:chOff x="6300082" y="2780722"/>
            <a:chExt cx="719666" cy="1157111"/>
          </a:xfrm>
          <a:solidFill>
            <a:srgbClr val="00B050"/>
          </a:solidFill>
        </p:grpSpPr>
        <p:sp>
          <p:nvSpPr>
            <p:cNvPr id="6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69"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71" name="右矢印 70"/>
          <p:cNvSpPr/>
          <p:nvPr/>
        </p:nvSpPr>
        <p:spPr bwMode="auto">
          <a:xfrm>
            <a:off x="5868144" y="3825124"/>
            <a:ext cx="576064" cy="792088"/>
          </a:xfrm>
          <a:prstGeom prst="righ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72" name="四角形吹き出し 71"/>
          <p:cNvSpPr/>
          <p:nvPr/>
        </p:nvSpPr>
        <p:spPr bwMode="auto">
          <a:xfrm>
            <a:off x="2157985" y="836712"/>
            <a:ext cx="1980000" cy="720080"/>
          </a:xfrm>
          <a:prstGeom prst="wedgeRectCallout">
            <a:avLst>
              <a:gd name="adj1" fmla="val -50505"/>
              <a:gd name="adj2" fmla="val 104014"/>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ja-JP" altLang="en-US" sz="1800" b="0" i="0" u="none" strike="noStrike" kern="0" cap="none" spc="0" normalizeH="0" baseline="0" noProof="0" dirty="0" smtClean="0">
                <a:ln>
                  <a:noFill/>
                </a:ln>
                <a:solidFill>
                  <a:sysClr val="windowText" lastClr="000000"/>
                </a:solidFill>
                <a:effectLst/>
                <a:uLnTx/>
                <a:uFillTx/>
              </a:rPr>
              <a:t>スワイプの方が</a:t>
            </a:r>
            <a:endParaRPr kumimoji="0" lang="en-US" altLang="ja-JP" sz="1800" b="0" i="0" u="none" strike="noStrike" kern="0" cap="none" spc="0" normalizeH="0" baseline="0" noProof="0" dirty="0" smtClean="0">
              <a:ln>
                <a:noFill/>
              </a:ln>
              <a:solidFill>
                <a:sysClr val="windowText" lastClr="000000"/>
              </a:solidFill>
              <a:effectLst/>
              <a:uLnTx/>
              <a:uFillTx/>
            </a:endParaRPr>
          </a:p>
          <a:p>
            <a:pPr marL="0" marR="0" indent="0" algn="ctr" defTabSz="914400" eaLnBrk="1" fontAlgn="auto" latinLnBrk="0" hangingPunct="1">
              <a:lnSpc>
                <a:spcPct val="100000"/>
              </a:lnSpc>
              <a:spcBef>
                <a:spcPts val="0"/>
              </a:spcBef>
              <a:spcAft>
                <a:spcPts val="0"/>
              </a:spcAft>
              <a:buClrTx/>
              <a:buSzTx/>
              <a:buFontTx/>
              <a:buNone/>
              <a:tabLst/>
            </a:pPr>
            <a:r>
              <a:rPr kumimoji="0" lang="ja-JP" altLang="en-US" sz="1800" b="0" i="0" u="none" strike="noStrike" kern="0" cap="none" spc="0" normalizeH="0" baseline="0" noProof="0" dirty="0" smtClean="0">
                <a:ln>
                  <a:noFill/>
                </a:ln>
                <a:solidFill>
                  <a:sysClr val="windowText" lastClr="000000"/>
                </a:solidFill>
                <a:effectLst/>
                <a:uLnTx/>
                <a:uFillTx/>
              </a:rPr>
              <a:t>操作しやすいよ</a:t>
            </a:r>
          </a:p>
        </p:txBody>
      </p:sp>
      <p:sp>
        <p:nvSpPr>
          <p:cNvPr id="76" name="四角形吹き出し 75"/>
          <p:cNvSpPr/>
          <p:nvPr/>
        </p:nvSpPr>
        <p:spPr bwMode="auto">
          <a:xfrm>
            <a:off x="52589" y="836712"/>
            <a:ext cx="1980000" cy="720080"/>
          </a:xfrm>
          <a:prstGeom prst="wedgeRectCallout">
            <a:avLst>
              <a:gd name="adj1" fmla="val -19679"/>
              <a:gd name="adj2" fmla="val 99130"/>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ja-JP" altLang="en-US" kern="0" dirty="0" smtClean="0">
                <a:solidFill>
                  <a:sysClr val="windowText" lastClr="000000"/>
                </a:solidFill>
              </a:rPr>
              <a:t>ここにリンク置いて</a:t>
            </a:r>
            <a:endParaRPr kumimoji="0" lang="en-US" altLang="ja-JP" kern="0" dirty="0" smtClean="0">
              <a:solidFill>
                <a:sysClr val="windowText" lastClr="000000"/>
              </a:solidFill>
            </a:endParaRPr>
          </a:p>
          <a:p>
            <a:pPr marL="0" marR="0" indent="0" algn="ctr" defTabSz="914400" eaLnBrk="1" fontAlgn="auto" latinLnBrk="0" hangingPunct="1">
              <a:lnSpc>
                <a:spcPct val="100000"/>
              </a:lnSpc>
              <a:spcBef>
                <a:spcPts val="0"/>
              </a:spcBef>
              <a:spcAft>
                <a:spcPts val="0"/>
              </a:spcAft>
              <a:buClrTx/>
              <a:buSzTx/>
              <a:buFontTx/>
              <a:buNone/>
              <a:tabLst/>
            </a:pPr>
            <a:r>
              <a:rPr kumimoji="0" lang="ja-JP" altLang="en-US" kern="0" dirty="0" smtClean="0">
                <a:solidFill>
                  <a:sysClr val="windowText" lastClr="000000"/>
                </a:solidFill>
              </a:rPr>
              <a:t>ユーザを誘導しよう</a:t>
            </a:r>
            <a:endParaRPr kumimoji="0" lang="en-US" altLang="ja-JP" kern="0" dirty="0" smtClean="0">
              <a:solidFill>
                <a:sysClr val="windowText" lastClr="000000"/>
              </a:solidFill>
            </a:endParaRPr>
          </a:p>
        </p:txBody>
      </p:sp>
      <p:sp>
        <p:nvSpPr>
          <p:cNvPr id="77" name="四角形吹き出し 76"/>
          <p:cNvSpPr/>
          <p:nvPr/>
        </p:nvSpPr>
        <p:spPr bwMode="auto">
          <a:xfrm>
            <a:off x="4562377" y="836712"/>
            <a:ext cx="1980000" cy="720080"/>
          </a:xfrm>
          <a:prstGeom prst="wedgeRectCallout">
            <a:avLst>
              <a:gd name="adj1" fmla="val -50505"/>
              <a:gd name="adj2" fmla="val 104014"/>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altLang="ja-JP" sz="1800" b="0" i="0" u="none" strike="noStrike" kern="0" cap="none" spc="0" normalizeH="0" baseline="0" noProof="0" dirty="0" smtClean="0">
                <a:ln>
                  <a:noFill/>
                </a:ln>
                <a:solidFill>
                  <a:sysClr val="windowText" lastClr="000000"/>
                </a:solidFill>
                <a:effectLst/>
                <a:uLnTx/>
                <a:uFillTx/>
              </a:rPr>
              <a:t>while (homura) {</a:t>
            </a:r>
            <a:endParaRPr kumimoji="0" lang="en-US" altLang="ja-JP" kern="0" dirty="0">
              <a:solidFill>
                <a:sysClr val="windowText" lastClr="000000"/>
              </a:solidFill>
            </a:endParaRPr>
          </a:p>
        </p:txBody>
      </p:sp>
      <p:sp>
        <p:nvSpPr>
          <p:cNvPr id="78" name="四角形吹き出し 77"/>
          <p:cNvSpPr/>
          <p:nvPr/>
        </p:nvSpPr>
        <p:spPr bwMode="auto">
          <a:xfrm>
            <a:off x="6952560" y="836712"/>
            <a:ext cx="1980000" cy="720080"/>
          </a:xfrm>
          <a:prstGeom prst="wedgeRectCallout">
            <a:avLst>
              <a:gd name="adj1" fmla="val -5211"/>
              <a:gd name="adj2" fmla="val 121108"/>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ja-JP" altLang="en-US" kern="0" dirty="0">
                <a:solidFill>
                  <a:sysClr val="windowText" lastClr="000000"/>
                </a:solidFill>
              </a:rPr>
              <a:t>出来てる</a:t>
            </a:r>
            <a:r>
              <a:rPr kumimoji="0" lang="ja-JP" altLang="en-US" kern="0" dirty="0" smtClean="0">
                <a:solidFill>
                  <a:sysClr val="windowText" lastClr="000000"/>
                </a:solidFill>
              </a:rPr>
              <a:t>かな～</a:t>
            </a:r>
            <a:r>
              <a:rPr kumimoji="0" lang="ja-JP" altLang="en-US" kern="0" dirty="0">
                <a:solidFill>
                  <a:sysClr val="windowText" lastClr="000000"/>
                </a:solidFill>
              </a:rPr>
              <a:t>？</a:t>
            </a:r>
            <a:endParaRPr kumimoji="0" lang="ja-JP"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364288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500"/>
                                        <p:tgtEl>
                                          <p:spTgt spid="7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500"/>
                                        <p:tgtEl>
                                          <p:spTgt spid="72"/>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fade">
                                      <p:cBhvr>
                                        <p:cTn id="33" dur="500"/>
                                        <p:tgtEl>
                                          <p:spTgt spid="7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fade">
                                      <p:cBhvr>
                                        <p:cTn id="38" dur="500"/>
                                        <p:tgtEl>
                                          <p:spTgt spid="7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par>
                                <p:cTn id="42" presetID="10" presetClass="entr" presetSubtype="0" fill="hold" nodeType="with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fade">
                                      <p:cBhvr>
                                        <p:cTn id="44" dur="500"/>
                                        <p:tgtEl>
                                          <p:spTgt spid="61"/>
                                        </p:tgtEl>
                                      </p:cBhvr>
                                    </p:animEffect>
                                  </p:childTnLst>
                                </p:cTn>
                              </p:par>
                              <p:par>
                                <p:cTn id="45" presetID="10" presetClass="entr" presetSubtype="0" fill="hold" nodeType="with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fade">
                                      <p:cBhvr>
                                        <p:cTn id="50" dur="500"/>
                                        <p:tgtEl>
                                          <p:spTgt spid="78"/>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barn(inVertical)">
                                      <p:cBhvr>
                                        <p:cTn id="5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57" grpId="0" animBg="1"/>
      <p:bldP spid="18" grpId="0" animBg="1"/>
      <p:bldP spid="59" grpId="0"/>
      <p:bldP spid="71" grpId="0" animBg="1"/>
      <p:bldP spid="72" grpId="0" animBg="1"/>
      <p:bldP spid="76" grpId="0" animBg="1"/>
      <p:bldP spid="77" grpId="0" animBg="1"/>
      <p:bldP spid="7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Calabash-android : Our answer</a:t>
            </a:r>
            <a:endParaRPr kumimoji="1" lang="ja-JP" altLang="en-US" dirty="0"/>
          </a:p>
        </p:txBody>
      </p:sp>
      <p:pic>
        <p:nvPicPr>
          <p:cNvPr id="2052" name="Picture 4" descr="C:\Users\hiroyuki.a.ito\Pictures\TDD\cucumber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736" y="764704"/>
            <a:ext cx="7334528" cy="223224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タイトル 2"/>
          <p:cNvSpPr txBox="1">
            <a:spLocks/>
          </p:cNvSpPr>
          <p:nvPr/>
        </p:nvSpPr>
        <p:spPr>
          <a:xfrm>
            <a:off x="107504" y="3622204"/>
            <a:ext cx="8928992" cy="2615108"/>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342900" indent="-342900" algn="l">
              <a:buFont typeface="Arial" pitchFamily="34" charset="0"/>
              <a:buChar char="•"/>
            </a:pPr>
            <a:r>
              <a:rPr lang="en-US" altLang="ja-JP" b="0" dirty="0" smtClean="0">
                <a:solidFill>
                  <a:schemeClr val="tx1"/>
                </a:solidFill>
                <a:latin typeface="+mn-lt"/>
              </a:rPr>
              <a:t>Cucumber </a:t>
            </a:r>
            <a:r>
              <a:rPr lang="ja-JP" altLang="en-US" b="0" dirty="0" smtClean="0">
                <a:solidFill>
                  <a:schemeClr val="tx1"/>
                </a:solidFill>
                <a:latin typeface="+mn-lt"/>
              </a:rPr>
              <a:t>の</a:t>
            </a:r>
            <a:r>
              <a:rPr lang="en-US" altLang="ja-JP" b="0" dirty="0" smtClean="0">
                <a:solidFill>
                  <a:schemeClr val="tx1"/>
                </a:solidFill>
                <a:latin typeface="+mn-lt"/>
              </a:rPr>
              <a:t> </a:t>
            </a:r>
            <a:r>
              <a:rPr lang="en-US" altLang="ja-JP" b="0" dirty="0" smtClean="0">
                <a:solidFill>
                  <a:schemeClr val="accent1"/>
                </a:solidFill>
                <a:latin typeface="+mn-lt"/>
              </a:rPr>
              <a:t>Android </a:t>
            </a:r>
            <a:r>
              <a:rPr lang="ja-JP" altLang="en-US" b="0" dirty="0" smtClean="0">
                <a:solidFill>
                  <a:schemeClr val="accent1"/>
                </a:solidFill>
                <a:latin typeface="+mn-lt"/>
              </a:rPr>
              <a:t>用</a:t>
            </a:r>
            <a:r>
              <a:rPr lang="en-US" altLang="ja-JP" b="0" dirty="0" smtClean="0">
                <a:solidFill>
                  <a:schemeClr val="accent1"/>
                </a:solidFill>
                <a:latin typeface="+mn-lt"/>
              </a:rPr>
              <a:t> Wrapper</a:t>
            </a:r>
            <a:r>
              <a:rPr lang="en-US" altLang="ja-JP" b="0" dirty="0" smtClean="0">
                <a:solidFill>
                  <a:schemeClr val="tx1"/>
                </a:solidFill>
                <a:latin typeface="+mn-lt"/>
              </a:rPr>
              <a:t> </a:t>
            </a:r>
            <a:r>
              <a:rPr lang="ja-JP" altLang="en-US" b="0" dirty="0" smtClean="0">
                <a:solidFill>
                  <a:schemeClr val="tx1"/>
                </a:solidFill>
                <a:latin typeface="+mn-lt"/>
              </a:rPr>
              <a:t>です。</a:t>
            </a:r>
            <a:endParaRPr lang="en-US" altLang="ja-JP" b="0" dirty="0" smtClean="0">
              <a:solidFill>
                <a:schemeClr val="tx1"/>
              </a:solidFill>
              <a:latin typeface="+mn-lt"/>
            </a:endParaRPr>
          </a:p>
          <a:p>
            <a:pPr marL="342900" indent="-342900" algn="l">
              <a:buFont typeface="Arial" pitchFamily="34" charset="0"/>
              <a:buChar char="•"/>
            </a:pPr>
            <a:r>
              <a:rPr lang="ja-JP" altLang="en-US" b="0" dirty="0" smtClean="0">
                <a:solidFill>
                  <a:schemeClr val="tx1"/>
                </a:solidFill>
                <a:latin typeface="+mn-lt"/>
              </a:rPr>
              <a:t>テスト仕様書を自動実行できるイメージです。</a:t>
            </a:r>
            <a:endParaRPr lang="en-US" altLang="ja-JP" b="0" dirty="0" smtClean="0">
              <a:solidFill>
                <a:schemeClr val="tx1"/>
              </a:solidFill>
              <a:latin typeface="+mn-lt"/>
            </a:endParaRPr>
          </a:p>
          <a:p>
            <a:pPr marL="365125" indent="-365125" algn="l">
              <a:buFont typeface="Arial"/>
              <a:buChar char="•"/>
            </a:pPr>
            <a:r>
              <a:rPr lang="ja-JP" altLang="en-US" b="0" dirty="0">
                <a:solidFill>
                  <a:schemeClr val="tx1"/>
                </a:solidFill>
              </a:rPr>
              <a:t>エンジニア</a:t>
            </a:r>
            <a:r>
              <a:rPr lang="ja-JP" altLang="en-US" b="0" dirty="0" smtClean="0">
                <a:solidFill>
                  <a:schemeClr val="tx1"/>
                </a:solidFill>
              </a:rPr>
              <a:t>以外でもテストケースをメンテナンスできます。</a:t>
            </a:r>
            <a:endParaRPr lang="en-US" altLang="ja-JP" b="0" dirty="0">
              <a:solidFill>
                <a:schemeClr val="tx1"/>
              </a:solidFill>
            </a:endParaRPr>
          </a:p>
          <a:p>
            <a:pPr marL="365125" indent="-365125" algn="l">
              <a:buFont typeface="Arial"/>
              <a:buChar char="•"/>
            </a:pPr>
            <a:r>
              <a:rPr lang="ja-JP" altLang="en-US" b="0" dirty="0">
                <a:solidFill>
                  <a:schemeClr val="tx1"/>
                </a:solidFill>
              </a:rPr>
              <a:t>ビジネス・マネージャー</a:t>
            </a:r>
            <a:r>
              <a:rPr lang="ja-JP" altLang="en-US" b="0" dirty="0" smtClean="0">
                <a:solidFill>
                  <a:schemeClr val="tx1"/>
                </a:solidFill>
              </a:rPr>
              <a:t>が読めるため、</a:t>
            </a:r>
            <a:endParaRPr lang="en-US" altLang="ja-JP" b="0" dirty="0" smtClean="0">
              <a:solidFill>
                <a:schemeClr val="tx1"/>
              </a:solidFill>
            </a:endParaRPr>
          </a:p>
          <a:p>
            <a:pPr marL="365125" algn="l"/>
            <a:r>
              <a:rPr lang="ja-JP" altLang="en-US" b="0" dirty="0" smtClean="0">
                <a:solidFill>
                  <a:srgbClr val="000000"/>
                </a:solidFill>
              </a:rPr>
              <a:t>テスト</a:t>
            </a:r>
            <a:r>
              <a:rPr lang="ja-JP" altLang="en-US" b="0" dirty="0">
                <a:solidFill>
                  <a:srgbClr val="000000"/>
                </a:solidFill>
              </a:rPr>
              <a:t>の妥当性を判断</a:t>
            </a:r>
            <a:r>
              <a:rPr lang="ja-JP" altLang="en-US" b="0" dirty="0" smtClean="0">
                <a:solidFill>
                  <a:srgbClr val="000000"/>
                </a:solidFill>
              </a:rPr>
              <a:t>で</a:t>
            </a:r>
            <a:r>
              <a:rPr lang="ja-JP" altLang="en-US" b="0" dirty="0" smtClean="0">
                <a:solidFill>
                  <a:schemeClr val="tx1"/>
                </a:solidFill>
              </a:rPr>
              <a:t>きます。</a:t>
            </a:r>
            <a:endParaRPr lang="en-US" altLang="ja-JP" b="0" dirty="0">
              <a:solidFill>
                <a:schemeClr val="tx1"/>
              </a:solidFill>
            </a:endParaRPr>
          </a:p>
        </p:txBody>
      </p:sp>
    </p:spTree>
    <p:extLst>
      <p:ext uri="{BB962C8B-B14F-4D97-AF65-F5344CB8AC3E}">
        <p14:creationId xmlns:p14="http://schemas.microsoft.com/office/powerpoint/2010/main" val="25071038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Example of BDD test scenario with Calabash-Android</a:t>
            </a:r>
            <a:endParaRPr kumimoji="1" lang="ja-JP" altLang="en-US" dirty="0"/>
          </a:p>
        </p:txBody>
      </p:sp>
      <p:sp>
        <p:nvSpPr>
          <p:cNvPr id="5" name="タイトル 2"/>
          <p:cNvSpPr txBox="1">
            <a:spLocks/>
          </p:cNvSpPr>
          <p:nvPr/>
        </p:nvSpPr>
        <p:spPr>
          <a:xfrm>
            <a:off x="360000" y="836712"/>
            <a:ext cx="8424000" cy="5256584"/>
          </a:xfrm>
          <a:prstGeom prst="rect">
            <a:avLst/>
          </a:prstGeom>
          <a:no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2000" dirty="0">
                <a:solidFill>
                  <a:srgbClr val="7030A0"/>
                </a:solidFill>
              </a:rPr>
              <a:t>Feature</a:t>
            </a:r>
            <a:r>
              <a:rPr lang="en-US" altLang="ja-JP" sz="2000" b="0" dirty="0">
                <a:solidFill>
                  <a:schemeClr val="tx1"/>
                </a:solidFill>
              </a:rPr>
              <a:t>: </a:t>
            </a:r>
            <a:r>
              <a:rPr lang="en-US" altLang="ja-JP" sz="2000" b="0" dirty="0" smtClean="0">
                <a:solidFill>
                  <a:schemeClr val="tx1"/>
                </a:solidFill>
              </a:rPr>
              <a:t>Input</a:t>
            </a:r>
            <a:endParaRPr lang="en-US" altLang="ja-JP" sz="2000" b="0" dirty="0">
              <a:solidFill>
                <a:schemeClr val="tx1"/>
              </a:solidFill>
            </a:endParaRPr>
          </a:p>
          <a:p>
            <a:pPr algn="l"/>
            <a:r>
              <a:rPr lang="en-US" altLang="ja-JP" sz="2000" b="0" dirty="0" smtClean="0">
                <a:solidFill>
                  <a:schemeClr val="tx1"/>
                </a:solidFill>
              </a:rPr>
              <a:t>  </a:t>
            </a:r>
            <a:r>
              <a:rPr lang="en-US" altLang="ja-JP" sz="2000" dirty="0">
                <a:solidFill>
                  <a:srgbClr val="7030A0"/>
                </a:solidFill>
              </a:rPr>
              <a:t>Scenario</a:t>
            </a:r>
            <a:r>
              <a:rPr lang="en-US" altLang="ja-JP" sz="2000" b="0" dirty="0" smtClean="0">
                <a:solidFill>
                  <a:schemeClr val="tx1"/>
                </a:solidFill>
              </a:rPr>
              <a:t>: Input today’s data</a:t>
            </a:r>
          </a:p>
          <a:p>
            <a:pPr algn="l"/>
            <a:endParaRPr lang="en-US" altLang="ja-JP" sz="2000" b="0" dirty="0" smtClean="0">
              <a:solidFill>
                <a:schemeClr val="tx1"/>
              </a:solidFill>
            </a:endParaRPr>
          </a:p>
          <a:p>
            <a:pPr algn="l"/>
            <a:r>
              <a:rPr lang="en-US" altLang="ja-JP" sz="2000" b="0" dirty="0" smtClean="0">
                <a:solidFill>
                  <a:schemeClr val="tx1"/>
                </a:solidFill>
              </a:rPr>
              <a:t>    </a:t>
            </a:r>
            <a:r>
              <a:rPr lang="en-US" altLang="ja-JP" sz="2000" dirty="0" smtClean="0">
                <a:solidFill>
                  <a:srgbClr val="00B050"/>
                </a:solidFill>
              </a:rPr>
              <a:t>Given</a:t>
            </a:r>
            <a:r>
              <a:rPr lang="en-US" altLang="ja-JP" sz="2000" b="0" dirty="0" smtClean="0">
                <a:solidFill>
                  <a:schemeClr val="tx1"/>
                </a:solidFill>
              </a:rPr>
              <a:t> </a:t>
            </a:r>
            <a:r>
              <a:rPr lang="en-US" altLang="ja-JP" sz="2000" b="0" dirty="0">
                <a:solidFill>
                  <a:schemeClr val="tx1"/>
                </a:solidFill>
              </a:rPr>
              <a:t>I kick drumroll</a:t>
            </a:r>
          </a:p>
          <a:p>
            <a:pPr algn="l"/>
            <a:r>
              <a:rPr lang="en-US" altLang="ja-JP" sz="2000" b="0" dirty="0">
                <a:solidFill>
                  <a:schemeClr val="tx1"/>
                </a:solidFill>
              </a:rPr>
              <a:t>    </a:t>
            </a:r>
            <a:r>
              <a:rPr lang="en-US" altLang="ja-JP" sz="2000" dirty="0" smtClean="0">
                <a:solidFill>
                  <a:srgbClr val="00B050"/>
                </a:solidFill>
              </a:rPr>
              <a:t>And</a:t>
            </a:r>
            <a:r>
              <a:rPr lang="en-US" altLang="ja-JP" sz="2000" b="0" dirty="0" smtClean="0">
                <a:solidFill>
                  <a:schemeClr val="tx1"/>
                </a:solidFill>
              </a:rPr>
              <a:t> </a:t>
            </a:r>
            <a:r>
              <a:rPr lang="en-US" altLang="ja-JP" sz="2000" b="0" dirty="0">
                <a:solidFill>
                  <a:schemeClr val="tx1"/>
                </a:solidFill>
              </a:rPr>
              <a:t>drumroll show today</a:t>
            </a:r>
          </a:p>
          <a:p>
            <a:pPr algn="l"/>
            <a:r>
              <a:rPr lang="en-US" altLang="ja-JP" sz="2000" b="0" dirty="0" smtClean="0">
                <a:solidFill>
                  <a:schemeClr val="tx1"/>
                </a:solidFill>
              </a:rPr>
              <a:t>    </a:t>
            </a:r>
            <a:r>
              <a:rPr lang="en-US" altLang="ja-JP" sz="2000" dirty="0" smtClean="0">
                <a:solidFill>
                  <a:srgbClr val="00B050"/>
                </a:solidFill>
              </a:rPr>
              <a:t>When</a:t>
            </a:r>
            <a:r>
              <a:rPr lang="en-US" altLang="ja-JP" sz="2000" b="0" dirty="0" smtClean="0">
                <a:solidFill>
                  <a:schemeClr val="tx1"/>
                </a:solidFill>
              </a:rPr>
              <a:t> </a:t>
            </a:r>
            <a:r>
              <a:rPr lang="en-US" altLang="ja-JP" sz="2000" b="0" dirty="0">
                <a:solidFill>
                  <a:schemeClr val="tx1"/>
                </a:solidFill>
              </a:rPr>
              <a:t>press next</a:t>
            </a:r>
          </a:p>
          <a:p>
            <a:pPr algn="l"/>
            <a:r>
              <a:rPr lang="en-US" altLang="ja-JP" sz="2000" b="0" dirty="0">
                <a:solidFill>
                  <a:schemeClr val="tx1"/>
                </a:solidFill>
              </a:rPr>
              <a:t>    </a:t>
            </a:r>
            <a:r>
              <a:rPr lang="en-US" altLang="ja-JP" sz="2000" dirty="0">
                <a:solidFill>
                  <a:srgbClr val="00B050"/>
                </a:solidFill>
              </a:rPr>
              <a:t>Then</a:t>
            </a:r>
            <a:r>
              <a:rPr lang="en-US" altLang="ja-JP" sz="2000" b="0" dirty="0">
                <a:solidFill>
                  <a:schemeClr val="tx1"/>
                </a:solidFill>
              </a:rPr>
              <a:t> I should see </a:t>
            </a:r>
            <a:r>
              <a:rPr lang="en-US" altLang="ja-JP" sz="2000" b="0" dirty="0" smtClean="0">
                <a:solidFill>
                  <a:schemeClr val="tx1"/>
                </a:solidFill>
              </a:rPr>
              <a:t>”xxx" </a:t>
            </a:r>
            <a:r>
              <a:rPr lang="en-US" altLang="ja-JP" sz="2000" b="0" dirty="0">
                <a:solidFill>
                  <a:schemeClr val="tx1"/>
                </a:solidFill>
              </a:rPr>
              <a:t>screen</a:t>
            </a:r>
          </a:p>
          <a:p>
            <a:pPr algn="l"/>
            <a:endParaRPr lang="en-US" altLang="ja-JP" sz="2000" b="0" dirty="0" smtClean="0">
              <a:solidFill>
                <a:schemeClr val="tx1"/>
              </a:solidFill>
            </a:endParaRPr>
          </a:p>
          <a:p>
            <a:pPr algn="l"/>
            <a:r>
              <a:rPr lang="en-US" altLang="ja-JP" sz="2000" b="0" dirty="0" smtClean="0">
                <a:solidFill>
                  <a:schemeClr val="tx1"/>
                </a:solidFill>
              </a:rPr>
              <a:t>    </a:t>
            </a:r>
            <a:r>
              <a:rPr lang="en-US" altLang="ja-JP" sz="2000" dirty="0" smtClean="0">
                <a:solidFill>
                  <a:srgbClr val="00B050"/>
                </a:solidFill>
              </a:rPr>
              <a:t>When</a:t>
            </a:r>
            <a:r>
              <a:rPr lang="en-US" altLang="ja-JP" sz="2000" b="0" dirty="0" smtClean="0">
                <a:solidFill>
                  <a:schemeClr val="tx1"/>
                </a:solidFill>
              </a:rPr>
              <a:t> </a:t>
            </a:r>
            <a:r>
              <a:rPr lang="en-US" altLang="ja-JP" sz="2000" b="0" dirty="0">
                <a:solidFill>
                  <a:schemeClr val="tx1"/>
                </a:solidFill>
              </a:rPr>
              <a:t>I press keys and calculator should show like this:</a:t>
            </a:r>
          </a:p>
          <a:p>
            <a:pPr algn="l"/>
            <a:r>
              <a:rPr lang="en-US" altLang="ja-JP" sz="2000" b="0" dirty="0">
                <a:solidFill>
                  <a:schemeClr val="tx1"/>
                </a:solidFill>
                <a:latin typeface="ＭＳ ゴシック"/>
                <a:ea typeface="ＭＳ ゴシック"/>
                <a:cs typeface="ＭＳ ゴシック"/>
              </a:rPr>
              <a:t>    | 2 |   2 |</a:t>
            </a:r>
          </a:p>
          <a:p>
            <a:pPr algn="l"/>
            <a:r>
              <a:rPr lang="en-US" altLang="ja-JP" sz="2000" b="0" dirty="0">
                <a:solidFill>
                  <a:schemeClr val="tx1"/>
                </a:solidFill>
                <a:latin typeface="ＭＳ ゴシック"/>
                <a:ea typeface="ＭＳ ゴシック"/>
                <a:cs typeface="ＭＳ ゴシック"/>
              </a:rPr>
              <a:t>    | 0 |  20 |</a:t>
            </a:r>
          </a:p>
          <a:p>
            <a:pPr algn="l"/>
            <a:r>
              <a:rPr lang="en-US" altLang="ja-JP" sz="2000" b="0" dirty="0">
                <a:solidFill>
                  <a:schemeClr val="tx1"/>
                </a:solidFill>
                <a:latin typeface="ＭＳ ゴシック"/>
                <a:ea typeface="ＭＳ ゴシック"/>
                <a:cs typeface="ＭＳ ゴシック"/>
              </a:rPr>
              <a:t>    | 0 | 200 |</a:t>
            </a:r>
          </a:p>
          <a:p>
            <a:pPr algn="l"/>
            <a:r>
              <a:rPr lang="en-US" altLang="ja-JP" sz="2000" b="0" dirty="0">
                <a:solidFill>
                  <a:schemeClr val="tx1"/>
                </a:solidFill>
                <a:latin typeface="ＭＳ ゴシック"/>
                <a:ea typeface="ＭＳ ゴシック"/>
                <a:cs typeface="ＭＳ ゴシック"/>
              </a:rPr>
              <a:t>    | * | 200 |</a:t>
            </a:r>
          </a:p>
          <a:p>
            <a:pPr algn="l"/>
            <a:r>
              <a:rPr lang="en-US" altLang="ja-JP" sz="2000" b="0" dirty="0">
                <a:solidFill>
                  <a:schemeClr val="tx1"/>
                </a:solidFill>
                <a:latin typeface="ＭＳ ゴシック"/>
                <a:ea typeface="ＭＳ ゴシック"/>
                <a:cs typeface="ＭＳ ゴシック"/>
              </a:rPr>
              <a:t>    | 3 |   3 |</a:t>
            </a:r>
          </a:p>
          <a:p>
            <a:pPr algn="l"/>
            <a:r>
              <a:rPr lang="en-US" altLang="ja-JP" sz="2000" b="0" dirty="0">
                <a:solidFill>
                  <a:schemeClr val="tx1"/>
                </a:solidFill>
                <a:latin typeface="ＭＳ ゴシック"/>
                <a:ea typeface="ＭＳ ゴシック"/>
                <a:cs typeface="ＭＳ ゴシック"/>
              </a:rPr>
              <a:t>    | = | 600 |</a:t>
            </a:r>
          </a:p>
          <a:p>
            <a:pPr algn="l"/>
            <a:r>
              <a:rPr lang="en-US" altLang="ja-JP" sz="2000" b="0" dirty="0">
                <a:solidFill>
                  <a:schemeClr val="tx1"/>
                </a:solidFill>
              </a:rPr>
              <a:t>    </a:t>
            </a:r>
            <a:r>
              <a:rPr lang="en-US" altLang="ja-JP" sz="2000" dirty="0">
                <a:solidFill>
                  <a:srgbClr val="00B050"/>
                </a:solidFill>
              </a:rPr>
              <a:t>Then</a:t>
            </a:r>
            <a:r>
              <a:rPr lang="en-US" altLang="ja-JP" sz="2000" b="0" dirty="0">
                <a:solidFill>
                  <a:schemeClr val="tx1"/>
                </a:solidFill>
              </a:rPr>
              <a:t> take </a:t>
            </a:r>
            <a:r>
              <a:rPr lang="en-US" altLang="ja-JP" sz="2000" b="0" dirty="0" smtClean="0">
                <a:solidFill>
                  <a:schemeClr val="tx1"/>
                </a:solidFill>
              </a:rPr>
              <a:t>photo</a:t>
            </a:r>
          </a:p>
          <a:p>
            <a:pPr algn="l"/>
            <a:r>
              <a:rPr lang="en-US" altLang="ja-JP" sz="2000" b="0" dirty="0" smtClean="0">
                <a:solidFill>
                  <a:schemeClr val="tx1"/>
                </a:solidFill>
              </a:rPr>
              <a:t>…</a:t>
            </a:r>
          </a:p>
        </p:txBody>
      </p:sp>
      <p:sp>
        <p:nvSpPr>
          <p:cNvPr id="6" name="四角形吹き出し 5"/>
          <p:cNvSpPr/>
          <p:nvPr/>
        </p:nvSpPr>
        <p:spPr>
          <a:xfrm>
            <a:off x="4643848" y="764704"/>
            <a:ext cx="4320000" cy="864096"/>
          </a:xfrm>
          <a:prstGeom prst="wedgeRectCallout">
            <a:avLst>
              <a:gd name="adj1" fmla="val -69278"/>
              <a:gd name="adj2" fmla="val -7152"/>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marL="342900" indent="-342900">
              <a:buFont typeface="Arial" panose="020B0604020202020204" pitchFamily="34" charset="0"/>
              <a:buChar char="•"/>
            </a:pPr>
            <a:r>
              <a:rPr kumimoji="1" lang="en-US" altLang="ja-JP" sz="2000" dirty="0" smtClean="0"/>
              <a:t>Feature	: name of all cases</a:t>
            </a:r>
          </a:p>
          <a:p>
            <a:pPr marL="342900" indent="-342900">
              <a:buFont typeface="Arial" panose="020B0604020202020204" pitchFamily="34" charset="0"/>
              <a:buChar char="•"/>
            </a:pPr>
            <a:r>
              <a:rPr lang="en-US" altLang="ja-JP" sz="2000" dirty="0" smtClean="0"/>
              <a:t>Scenario	: name of each case</a:t>
            </a:r>
            <a:endParaRPr kumimoji="1" lang="ja-JP" altLang="en-US" sz="2000" dirty="0"/>
          </a:p>
        </p:txBody>
      </p:sp>
      <p:sp>
        <p:nvSpPr>
          <p:cNvPr id="8" name="四角形吹き出し 7"/>
          <p:cNvSpPr/>
          <p:nvPr/>
        </p:nvSpPr>
        <p:spPr>
          <a:xfrm>
            <a:off x="4643848" y="1772816"/>
            <a:ext cx="2880000" cy="864096"/>
          </a:xfrm>
          <a:prstGeom prst="wedgeRectCallout">
            <a:avLst>
              <a:gd name="adj1" fmla="val -78794"/>
              <a:gd name="adj2" fmla="val 19706"/>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r>
              <a:rPr kumimoji="1" lang="en-US" altLang="ja-JP" sz="2000" dirty="0" smtClean="0"/>
              <a:t>These statements are</a:t>
            </a:r>
          </a:p>
          <a:p>
            <a:r>
              <a:rPr lang="en-US" altLang="ja-JP" sz="2000" dirty="0" smtClean="0"/>
              <a:t>RUNNABLE!</a:t>
            </a:r>
            <a:endParaRPr kumimoji="1" lang="ja-JP" altLang="en-US" sz="2000" dirty="0"/>
          </a:p>
        </p:txBody>
      </p:sp>
      <p:sp>
        <p:nvSpPr>
          <p:cNvPr id="9" name="四角形吹き出し 8"/>
          <p:cNvSpPr/>
          <p:nvPr/>
        </p:nvSpPr>
        <p:spPr>
          <a:xfrm>
            <a:off x="4643848" y="4221088"/>
            <a:ext cx="2880000" cy="1152128"/>
          </a:xfrm>
          <a:prstGeom prst="wedgeRectCallout">
            <a:avLst>
              <a:gd name="adj1" fmla="val -124554"/>
              <a:gd name="adj2" fmla="val -25341"/>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r>
              <a:rPr lang="en-US" altLang="ja-JP" sz="2000" dirty="0" smtClean="0"/>
              <a:t>We can write data</a:t>
            </a:r>
          </a:p>
          <a:p>
            <a:r>
              <a:rPr kumimoji="1" lang="en-US" altLang="ja-JP" sz="2000" dirty="0" smtClean="0"/>
              <a:t>with table style like this</a:t>
            </a:r>
            <a:endParaRPr kumimoji="1" lang="ja-JP" altLang="en-US" sz="2000" dirty="0"/>
          </a:p>
        </p:txBody>
      </p:sp>
    </p:spTree>
    <p:extLst>
      <p:ext uri="{BB962C8B-B14F-4D97-AF65-F5344CB8AC3E}">
        <p14:creationId xmlns:p14="http://schemas.microsoft.com/office/powerpoint/2010/main" val="403081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dirty="0">
                <a:latin typeface="+mj-ea"/>
              </a:rPr>
              <a:t>数値計測に</a:t>
            </a:r>
            <a:r>
              <a:rPr lang="ja-JP" altLang="en-US" dirty="0" smtClean="0">
                <a:latin typeface="+mj-ea"/>
              </a:rPr>
              <a:t>よる現状把握</a:t>
            </a:r>
            <a:endParaRPr kumimoji="1" lang="ja-JP" altLang="en-US" dirty="0">
              <a:latin typeface="+mj-ea"/>
              <a:ea typeface="+mj-ea"/>
            </a:endParaRPr>
          </a:p>
        </p:txBody>
      </p:sp>
      <p:sp>
        <p:nvSpPr>
          <p:cNvPr id="7" name="タイトル 2"/>
          <p:cNvSpPr txBox="1">
            <a:spLocks/>
          </p:cNvSpPr>
          <p:nvPr/>
        </p:nvSpPr>
        <p:spPr>
          <a:xfrm>
            <a:off x="688495" y="2492896"/>
            <a:ext cx="8275993"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smtClean="0">
                <a:solidFill>
                  <a:schemeClr val="tx1"/>
                </a:solidFill>
                <a:latin typeface="+mn-lt"/>
              </a:rPr>
              <a:t>元々難易度が高い機能だった</a:t>
            </a:r>
            <a:endParaRPr lang="en-US" altLang="ja-JP" sz="2000" b="0" dirty="0" smtClean="0">
              <a:solidFill>
                <a:schemeClr val="tx1"/>
              </a:solidFill>
              <a:latin typeface="+mn-lt"/>
            </a:endParaRPr>
          </a:p>
          <a:p>
            <a:pPr marL="457200" indent="-457200" algn="l">
              <a:buFont typeface="Arial"/>
              <a:buChar char="•"/>
            </a:pPr>
            <a:r>
              <a:rPr lang="ja-JP" altLang="en-US" sz="2000" b="0" dirty="0" smtClean="0">
                <a:solidFill>
                  <a:schemeClr val="tx1"/>
                </a:solidFill>
                <a:latin typeface="+mn-lt"/>
              </a:rPr>
              <a:t>既存の単体テストレベルの自動回帰テストでは検知できなかった</a:t>
            </a:r>
            <a:endParaRPr lang="en-US" altLang="ja-JP" sz="2000" b="0" dirty="0" smtClean="0">
              <a:latin typeface="+mn-lt"/>
            </a:endParaRPr>
          </a:p>
        </p:txBody>
      </p:sp>
      <p:sp>
        <p:nvSpPr>
          <p:cNvPr id="9" name="タイトル 2"/>
          <p:cNvSpPr txBox="1">
            <a:spLocks/>
          </p:cNvSpPr>
          <p:nvPr/>
        </p:nvSpPr>
        <p:spPr>
          <a:xfrm>
            <a:off x="184271" y="3211951"/>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a:solidFill>
                  <a:schemeClr val="tx1"/>
                </a:solidFill>
              </a:rPr>
              <a:t>機能追加／修正の</a:t>
            </a:r>
            <a:r>
              <a:rPr lang="ja-JP" altLang="en-US" b="0" dirty="0" smtClean="0">
                <a:solidFill>
                  <a:schemeClr val="tx1"/>
                </a:solidFill>
              </a:rPr>
              <a:t>頻度</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５倍</a:t>
            </a:r>
            <a:endParaRPr lang="en-US" altLang="ja-JP" b="0" dirty="0">
              <a:latin typeface="+mn-lt"/>
            </a:endParaRPr>
          </a:p>
        </p:txBody>
      </p:sp>
      <p:sp>
        <p:nvSpPr>
          <p:cNvPr id="10" name="タイトル 2"/>
          <p:cNvSpPr txBox="1">
            <a:spLocks/>
          </p:cNvSpPr>
          <p:nvPr/>
        </p:nvSpPr>
        <p:spPr>
          <a:xfrm>
            <a:off x="688495" y="3789040"/>
            <a:ext cx="8275993" cy="108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smtClean="0">
                <a:solidFill>
                  <a:schemeClr val="tx1"/>
                </a:solidFill>
                <a:latin typeface="+mn-lt"/>
              </a:rPr>
              <a:t>最初から要件が確定しておらず、やりながら決めていこうとした</a:t>
            </a:r>
            <a:endParaRPr lang="en-US" altLang="ja-JP" sz="2000" b="0" dirty="0" smtClean="0">
              <a:solidFill>
                <a:schemeClr val="tx1"/>
              </a:solidFill>
              <a:latin typeface="+mn-lt"/>
            </a:endParaRPr>
          </a:p>
          <a:p>
            <a:pPr marL="457200" indent="-457200" algn="l">
              <a:buFont typeface="Arial"/>
              <a:buChar char="•"/>
            </a:pPr>
            <a:r>
              <a:rPr lang="ja-JP" altLang="en-US" sz="2000" b="0" dirty="0" smtClean="0">
                <a:solidFill>
                  <a:schemeClr val="tx1"/>
                </a:solidFill>
                <a:latin typeface="+mn-lt"/>
              </a:rPr>
              <a:t>作って</a:t>
            </a:r>
            <a:r>
              <a:rPr lang="ja-JP" altLang="en-US" sz="2000" b="0" dirty="0">
                <a:solidFill>
                  <a:schemeClr val="tx1"/>
                </a:solidFill>
                <a:latin typeface="+mn-lt"/>
              </a:rPr>
              <a:t>いくうちにやりたいことが見えてきたため、修正が</a:t>
            </a:r>
            <a:r>
              <a:rPr lang="ja-JP" altLang="en-US" sz="2000" b="0" dirty="0">
                <a:latin typeface="+mn-lt"/>
              </a:rPr>
              <a:t>頻発</a:t>
            </a:r>
            <a:r>
              <a:rPr lang="ja-JP" altLang="en-US" sz="2000" b="0" dirty="0" smtClean="0">
                <a:solidFill>
                  <a:schemeClr val="tx1"/>
                </a:solidFill>
                <a:latin typeface="+mn-lt"/>
              </a:rPr>
              <a:t>した</a:t>
            </a:r>
            <a:endParaRPr lang="en-US" altLang="ja-JP" sz="2000" b="0" dirty="0" smtClean="0">
              <a:solidFill>
                <a:schemeClr val="tx1"/>
              </a:solidFill>
              <a:latin typeface="+mn-lt"/>
            </a:endParaRPr>
          </a:p>
          <a:p>
            <a:pPr marL="457200" indent="-457200" algn="l">
              <a:buFont typeface="Arial"/>
              <a:buChar char="•"/>
            </a:pPr>
            <a:r>
              <a:rPr lang="ja-JP" altLang="en-US" sz="2000" b="0" dirty="0" smtClean="0">
                <a:solidFill>
                  <a:schemeClr val="tx1"/>
                </a:solidFill>
                <a:latin typeface="+mn-lt"/>
              </a:rPr>
              <a:t>「あれもこれも追加したい」と、</a:t>
            </a:r>
            <a:r>
              <a:rPr lang="ja-JP" altLang="en-US" sz="2000" b="0" dirty="0" smtClean="0">
                <a:latin typeface="+mn-lt"/>
              </a:rPr>
              <a:t>要望が止まらなくなってきた</a:t>
            </a:r>
            <a:endParaRPr lang="en-US" altLang="ja-JP" sz="2000" b="0" dirty="0">
              <a:latin typeface="+mn-lt"/>
            </a:endParaRPr>
          </a:p>
        </p:txBody>
      </p:sp>
      <p:sp>
        <p:nvSpPr>
          <p:cNvPr id="8" name="タイトル 2"/>
          <p:cNvSpPr txBox="1">
            <a:spLocks/>
          </p:cNvSpPr>
          <p:nvPr/>
        </p:nvSpPr>
        <p:spPr>
          <a:xfrm>
            <a:off x="184271" y="1200285"/>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b="0" dirty="0" smtClean="0">
                <a:solidFill>
                  <a:schemeClr val="tx1"/>
                </a:solidFill>
                <a:latin typeface="+mn-lt"/>
              </a:rPr>
              <a:t>他の機能と比較して</a:t>
            </a:r>
            <a:r>
              <a:rPr lang="en-US" altLang="ja-JP" b="0" dirty="0" smtClean="0">
                <a:solidFill>
                  <a:schemeClr val="tx1"/>
                </a:solidFill>
                <a:latin typeface="+mn-lt"/>
              </a:rPr>
              <a:t>…</a:t>
            </a:r>
            <a:endParaRPr lang="en-US" altLang="ja-JP" b="0" dirty="0">
              <a:solidFill>
                <a:schemeClr val="accent1"/>
              </a:solidFill>
              <a:latin typeface="+mn-lt"/>
            </a:endParaRPr>
          </a:p>
        </p:txBody>
      </p:sp>
      <p:sp>
        <p:nvSpPr>
          <p:cNvPr id="13" name="タイトル 2"/>
          <p:cNvSpPr txBox="1">
            <a:spLocks/>
          </p:cNvSpPr>
          <p:nvPr/>
        </p:nvSpPr>
        <p:spPr>
          <a:xfrm>
            <a:off x="184271" y="4869160"/>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デグレードの頻度</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５倍</a:t>
            </a:r>
            <a:endParaRPr lang="en-US" altLang="ja-JP" b="0" dirty="0">
              <a:latin typeface="+mn-lt"/>
            </a:endParaRPr>
          </a:p>
        </p:txBody>
      </p:sp>
      <p:sp>
        <p:nvSpPr>
          <p:cNvPr id="14" name="タイトル 2"/>
          <p:cNvSpPr txBox="1">
            <a:spLocks/>
          </p:cNvSpPr>
          <p:nvPr/>
        </p:nvSpPr>
        <p:spPr>
          <a:xfrm>
            <a:off x="184271" y="1920285"/>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バグ報告件数</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３倍</a:t>
            </a:r>
            <a:endParaRPr lang="en-US" altLang="ja-JP" b="0" dirty="0">
              <a:latin typeface="+mn-lt"/>
            </a:endParaRPr>
          </a:p>
        </p:txBody>
      </p:sp>
      <p:sp>
        <p:nvSpPr>
          <p:cNvPr id="15" name="タイトル 2"/>
          <p:cNvSpPr txBox="1">
            <a:spLocks/>
          </p:cNvSpPr>
          <p:nvPr/>
        </p:nvSpPr>
        <p:spPr>
          <a:xfrm>
            <a:off x="688495" y="5445224"/>
            <a:ext cx="8275993" cy="36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a:solidFill>
                  <a:schemeClr val="tx1"/>
                </a:solidFill>
              </a:rPr>
              <a:t>既存の単体テストレベルの自動回帰テストでは検知できなかった</a:t>
            </a:r>
            <a:endParaRPr lang="en-US" altLang="ja-JP" sz="2000" b="0" dirty="0" smtClean="0">
              <a:solidFill>
                <a:schemeClr val="tx1"/>
              </a:solidFill>
            </a:endParaRPr>
          </a:p>
        </p:txBody>
      </p:sp>
    </p:spTree>
    <p:extLst>
      <p:ext uri="{BB962C8B-B14F-4D97-AF65-F5344CB8AC3E}">
        <p14:creationId xmlns:p14="http://schemas.microsoft.com/office/powerpoint/2010/main" val="114637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8" grpId="0"/>
      <p:bldP spid="13" grpId="0"/>
      <p:bldP spid="14"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dirty="0">
                <a:latin typeface="+mj-ea"/>
              </a:rPr>
              <a:t>数値計測による施策の</a:t>
            </a:r>
            <a:r>
              <a:rPr lang="ja-JP" altLang="en-US" dirty="0" smtClean="0">
                <a:latin typeface="+mj-ea"/>
              </a:rPr>
              <a:t>検証　（１月後）</a:t>
            </a:r>
            <a:endParaRPr kumimoji="1" lang="ja-JP" altLang="en-US" dirty="0">
              <a:latin typeface="+mj-ea"/>
              <a:ea typeface="+mj-ea"/>
            </a:endParaRPr>
          </a:p>
        </p:txBody>
      </p:sp>
      <p:sp>
        <p:nvSpPr>
          <p:cNvPr id="7" name="タイトル 2"/>
          <p:cNvSpPr txBox="1">
            <a:spLocks/>
          </p:cNvSpPr>
          <p:nvPr/>
        </p:nvSpPr>
        <p:spPr>
          <a:xfrm>
            <a:off x="688495" y="2492896"/>
            <a:ext cx="8275993" cy="36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en-US" altLang="ja-JP" sz="2000" b="0" dirty="0" smtClean="0">
                <a:solidFill>
                  <a:schemeClr val="tx1"/>
                </a:solidFill>
                <a:latin typeface="+mn-lt"/>
              </a:rPr>
              <a:t>ATDD </a:t>
            </a:r>
            <a:r>
              <a:rPr lang="ja-JP" altLang="en-US" sz="2000" b="0" dirty="0" smtClean="0">
                <a:solidFill>
                  <a:schemeClr val="tx1"/>
                </a:solidFill>
                <a:latin typeface="+mn-lt"/>
              </a:rPr>
              <a:t>による自動回帰テストを整備した成果</a:t>
            </a:r>
            <a:endParaRPr lang="en-US" altLang="ja-JP" sz="2000" b="0" dirty="0" smtClean="0">
              <a:latin typeface="+mn-lt"/>
            </a:endParaRPr>
          </a:p>
        </p:txBody>
      </p:sp>
      <p:sp>
        <p:nvSpPr>
          <p:cNvPr id="9" name="タイトル 2"/>
          <p:cNvSpPr txBox="1">
            <a:spLocks/>
          </p:cNvSpPr>
          <p:nvPr/>
        </p:nvSpPr>
        <p:spPr>
          <a:xfrm>
            <a:off x="184271" y="3211951"/>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rPr>
              <a:t>機能</a:t>
            </a:r>
            <a:r>
              <a:rPr lang="ja-JP" altLang="en-US" b="0" dirty="0">
                <a:solidFill>
                  <a:schemeClr val="tx1"/>
                </a:solidFill>
              </a:rPr>
              <a:t>追加／修正の</a:t>
            </a:r>
            <a:r>
              <a:rPr lang="ja-JP" altLang="en-US" b="0" dirty="0" smtClean="0">
                <a:solidFill>
                  <a:schemeClr val="tx1"/>
                </a:solidFill>
              </a:rPr>
              <a:t>頻度</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１．５倍</a:t>
            </a:r>
            <a:endParaRPr lang="en-US" altLang="ja-JP" b="0" dirty="0">
              <a:latin typeface="+mn-lt"/>
            </a:endParaRPr>
          </a:p>
        </p:txBody>
      </p:sp>
      <p:sp>
        <p:nvSpPr>
          <p:cNvPr id="10" name="タイトル 2"/>
          <p:cNvSpPr txBox="1">
            <a:spLocks/>
          </p:cNvSpPr>
          <p:nvPr/>
        </p:nvSpPr>
        <p:spPr>
          <a:xfrm>
            <a:off x="688495" y="3789040"/>
            <a:ext cx="8275993" cy="36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smtClean="0">
                <a:solidFill>
                  <a:schemeClr val="tx1"/>
                </a:solidFill>
                <a:latin typeface="+mn-lt"/>
              </a:rPr>
              <a:t>歯止めは必要だった</a:t>
            </a:r>
            <a:endParaRPr lang="en-US" altLang="ja-JP" sz="2000" b="0" dirty="0">
              <a:solidFill>
                <a:schemeClr val="tx1"/>
              </a:solidFill>
              <a:latin typeface="+mn-lt"/>
            </a:endParaRPr>
          </a:p>
        </p:txBody>
      </p:sp>
      <p:sp>
        <p:nvSpPr>
          <p:cNvPr id="8" name="タイトル 2"/>
          <p:cNvSpPr txBox="1">
            <a:spLocks/>
          </p:cNvSpPr>
          <p:nvPr/>
        </p:nvSpPr>
        <p:spPr>
          <a:xfrm>
            <a:off x="184271" y="1200285"/>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b="0" dirty="0" smtClean="0">
                <a:solidFill>
                  <a:schemeClr val="tx1"/>
                </a:solidFill>
                <a:latin typeface="+mn-lt"/>
              </a:rPr>
              <a:t>他の機能と比較して</a:t>
            </a:r>
            <a:r>
              <a:rPr lang="en-US" altLang="ja-JP" b="0" dirty="0" smtClean="0">
                <a:solidFill>
                  <a:schemeClr val="tx1"/>
                </a:solidFill>
                <a:latin typeface="+mn-lt"/>
              </a:rPr>
              <a:t>…</a:t>
            </a:r>
            <a:endParaRPr lang="en-US" altLang="ja-JP" b="0" dirty="0">
              <a:solidFill>
                <a:schemeClr val="accent1"/>
              </a:solidFill>
              <a:latin typeface="+mn-lt"/>
            </a:endParaRPr>
          </a:p>
        </p:txBody>
      </p:sp>
      <p:sp>
        <p:nvSpPr>
          <p:cNvPr id="13" name="タイトル 2"/>
          <p:cNvSpPr txBox="1">
            <a:spLocks/>
          </p:cNvSpPr>
          <p:nvPr/>
        </p:nvSpPr>
        <p:spPr>
          <a:xfrm>
            <a:off x="184271" y="4509200"/>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デグレードの頻度</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２倍</a:t>
            </a:r>
            <a:endParaRPr lang="en-US" altLang="ja-JP" b="0" dirty="0">
              <a:latin typeface="+mn-lt"/>
            </a:endParaRPr>
          </a:p>
        </p:txBody>
      </p:sp>
      <p:sp>
        <p:nvSpPr>
          <p:cNvPr id="14" name="タイトル 2"/>
          <p:cNvSpPr txBox="1">
            <a:spLocks/>
          </p:cNvSpPr>
          <p:nvPr/>
        </p:nvSpPr>
        <p:spPr>
          <a:xfrm>
            <a:off x="184271" y="1920285"/>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バグ報告件数</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１倍</a:t>
            </a:r>
            <a:endParaRPr lang="en-US" altLang="ja-JP" b="0" dirty="0">
              <a:latin typeface="+mn-lt"/>
            </a:endParaRPr>
          </a:p>
        </p:txBody>
      </p:sp>
      <p:sp>
        <p:nvSpPr>
          <p:cNvPr id="15" name="タイトル 2"/>
          <p:cNvSpPr txBox="1">
            <a:spLocks/>
          </p:cNvSpPr>
          <p:nvPr/>
        </p:nvSpPr>
        <p:spPr>
          <a:xfrm>
            <a:off x="688495" y="5085264"/>
            <a:ext cx="8275993" cy="108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smtClean="0">
                <a:solidFill>
                  <a:schemeClr val="tx1"/>
                </a:solidFill>
              </a:rPr>
              <a:t>デグレード自体はまだ発生することがあったが、</a:t>
            </a:r>
            <a:endParaRPr lang="en-US" altLang="ja-JP" sz="2000" b="0" dirty="0" smtClean="0">
              <a:solidFill>
                <a:schemeClr val="tx1"/>
              </a:solidFill>
            </a:endParaRPr>
          </a:p>
          <a:p>
            <a:pPr indent="439738" algn="l"/>
            <a:r>
              <a:rPr lang="ja-JP" altLang="en-US" sz="2000" b="0" dirty="0" smtClean="0">
                <a:solidFill>
                  <a:schemeClr val="tx1"/>
                </a:solidFill>
              </a:rPr>
              <a:t>あっても即検知・対応できるため、</a:t>
            </a:r>
            <a:endParaRPr lang="en-US" altLang="ja-JP" sz="2000" b="0" dirty="0" smtClean="0">
              <a:solidFill>
                <a:schemeClr val="tx1"/>
              </a:solidFill>
            </a:endParaRPr>
          </a:p>
          <a:p>
            <a:pPr indent="439738" algn="l"/>
            <a:r>
              <a:rPr lang="ja-JP" altLang="en-US" sz="2000" b="0" dirty="0" smtClean="0">
                <a:solidFill>
                  <a:schemeClr val="tx1"/>
                </a:solidFill>
              </a:rPr>
              <a:t>対応時間は以前の</a:t>
            </a:r>
            <a:r>
              <a:rPr lang="ja-JP" altLang="en-US" sz="2000" b="0" dirty="0" smtClean="0"/>
              <a:t>１／５程度</a:t>
            </a:r>
            <a:r>
              <a:rPr lang="ja-JP" altLang="en-US" sz="2000" b="0" dirty="0" smtClean="0">
                <a:solidFill>
                  <a:schemeClr val="tx1"/>
                </a:solidFill>
              </a:rPr>
              <a:t>になった</a:t>
            </a:r>
            <a:endParaRPr lang="en-US" altLang="ja-JP" sz="2000" b="0" dirty="0" smtClean="0">
              <a:solidFill>
                <a:schemeClr val="tx1"/>
              </a:solidFill>
            </a:endParaRPr>
          </a:p>
        </p:txBody>
      </p:sp>
    </p:spTree>
    <p:extLst>
      <p:ext uri="{BB962C8B-B14F-4D97-AF65-F5344CB8AC3E}">
        <p14:creationId xmlns:p14="http://schemas.microsoft.com/office/powerpoint/2010/main" val="5149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8" grpId="0"/>
      <p:bldP spid="13" grpId="0"/>
      <p:bldP spid="14"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07504" y="3691315"/>
            <a:ext cx="8928992" cy="25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itchFamily="34" charset="0"/>
              <a:buChar char="•"/>
            </a:pPr>
            <a:r>
              <a:rPr lang="ja-JP" altLang="en-US" sz="3200" b="0" dirty="0" smtClean="0">
                <a:solidFill>
                  <a:schemeClr val="tx1"/>
                </a:solidFill>
                <a:latin typeface="+mn-lt"/>
              </a:rPr>
              <a:t>リリース毎に実施する</a:t>
            </a:r>
            <a:r>
              <a:rPr lang="en-US" altLang="ja-JP" sz="3200" b="0" dirty="0" smtClean="0">
                <a:solidFill>
                  <a:schemeClr val="tx1"/>
                </a:solidFill>
                <a:latin typeface="+mn-lt"/>
              </a:rPr>
              <a:t> IT/ST/UAT </a:t>
            </a:r>
            <a:r>
              <a:rPr lang="ja-JP" altLang="en-US" sz="3200" b="0" dirty="0" smtClean="0">
                <a:solidFill>
                  <a:schemeClr val="tx1"/>
                </a:solidFill>
                <a:latin typeface="+mn-lt"/>
              </a:rPr>
              <a:t>の手動テスト工数を、早急に</a:t>
            </a:r>
            <a:r>
              <a:rPr lang="ja-JP" altLang="en-US" sz="3200" b="0" dirty="0" smtClean="0">
                <a:solidFill>
                  <a:schemeClr val="accent1"/>
                </a:solidFill>
                <a:latin typeface="+mn-lt"/>
              </a:rPr>
              <a:t>減</a:t>
            </a:r>
            <a:r>
              <a:rPr lang="ja-JP" altLang="en-US" sz="3200" b="0" dirty="0" smtClean="0">
                <a:solidFill>
                  <a:schemeClr val="tx1"/>
                </a:solidFill>
                <a:latin typeface="+mn-lt"/>
              </a:rPr>
              <a:t>らす必要があった。</a:t>
            </a:r>
            <a:endParaRPr lang="en-US" altLang="ja-JP" sz="3200" b="0" dirty="0" smtClean="0">
              <a:solidFill>
                <a:schemeClr val="tx1"/>
              </a:solidFill>
              <a:latin typeface="+mn-lt"/>
            </a:endParaRPr>
          </a:p>
          <a:p>
            <a:pPr marL="457200" indent="-457200" algn="l">
              <a:buFont typeface="Arial" pitchFamily="34" charset="0"/>
              <a:buChar char="•"/>
            </a:pPr>
            <a:r>
              <a:rPr lang="ja-JP" altLang="en-US" sz="3200" b="0" dirty="0" smtClean="0">
                <a:solidFill>
                  <a:schemeClr val="tx1"/>
                </a:solidFill>
                <a:latin typeface="+mn-lt"/>
              </a:rPr>
              <a:t>チームメンバーの作業効率を高め、</a:t>
            </a:r>
            <a:endParaRPr lang="en-US" altLang="ja-JP" sz="3200" b="0" dirty="0" smtClean="0">
              <a:solidFill>
                <a:schemeClr val="tx1"/>
              </a:solidFill>
              <a:latin typeface="+mn-lt"/>
            </a:endParaRPr>
          </a:p>
          <a:p>
            <a:pPr marL="452438" algn="l"/>
            <a:r>
              <a:rPr lang="ja-JP" altLang="en-US" sz="3200" b="0" dirty="0" smtClean="0">
                <a:solidFill>
                  <a:srgbClr val="BF0000"/>
                </a:solidFill>
                <a:latin typeface="+mn-lt"/>
              </a:rPr>
              <a:t>健康的に</a:t>
            </a:r>
            <a:r>
              <a:rPr lang="ja-JP" altLang="en-US" sz="3200" b="0" dirty="0" smtClean="0">
                <a:solidFill>
                  <a:schemeClr val="tx1"/>
                </a:solidFill>
                <a:latin typeface="+mn-lt"/>
              </a:rPr>
              <a:t>業務に集中できるようにする必要があった。</a:t>
            </a:r>
            <a:endParaRPr lang="en-US" altLang="ja-JP" sz="3200" b="0" dirty="0">
              <a:solidFill>
                <a:schemeClr val="tx1"/>
              </a:solidFill>
              <a:latin typeface="+mn-lt"/>
            </a:endParaRPr>
          </a:p>
        </p:txBody>
      </p:sp>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t>初期に認識していた課題</a:t>
            </a:r>
            <a:endParaRPr kumimoji="1" lang="ja-JP" altLang="en-US" dirty="0"/>
          </a:p>
        </p:txBody>
      </p:sp>
      <p:pic>
        <p:nvPicPr>
          <p:cNvPr id="5" name="Picture 2" descr="C:\Users\hiroyuki.a.ito\Pictures\00_Card\大変さを伝える写真.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6713"/>
            <a:ext cx="3648405" cy="2736304"/>
          </a:xfrm>
          <a:prstGeom prst="rect">
            <a:avLst/>
          </a:prstGeom>
          <a:noFill/>
          <a:extLst>
            <a:ext uri="{909E8E84-426E-40DD-AFC4-6F175D3DCCD1}">
              <a14:hiddenFill xmlns:a14="http://schemas.microsoft.com/office/drawing/2010/main">
                <a:solidFill>
                  <a:srgbClr val="FFFFFF"/>
                </a:solidFill>
              </a14:hiddenFill>
            </a:ext>
          </a:extLst>
        </p:spPr>
      </p:pic>
      <p:sp>
        <p:nvSpPr>
          <p:cNvPr id="8" name="下矢印 7"/>
          <p:cNvSpPr/>
          <p:nvPr/>
        </p:nvSpPr>
        <p:spPr>
          <a:xfrm rot="16200000">
            <a:off x="3731907" y="1937280"/>
            <a:ext cx="1728192" cy="535170"/>
          </a:xfrm>
          <a:prstGeom prst="downArrow">
            <a:avLst/>
          </a:prstGeom>
          <a:solidFill>
            <a:srgbClr val="C00000"/>
          </a:solidFill>
          <a:ln w="3810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4098" name="Picture 2" descr="C:\Users\hiroyuki.a.ito\Pictures\TDD\元気になったよ～.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080" y="836713"/>
            <a:ext cx="3614115" cy="2710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1639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a:t>
            </a:r>
            <a:r>
              <a:rPr lang="en-US" altLang="ja-JP" b="1" kern="0" dirty="0">
                <a:solidFill>
                  <a:srgbClr val="FFFFFF"/>
                </a:solidFill>
                <a:latin typeface="+mn-lt"/>
                <a:ea typeface="ＭＳ Ｐゴシック" panose="020B0600070205080204" pitchFamily="50" charset="-128"/>
              </a:rPr>
              <a:t>Conditions and </a:t>
            </a:r>
            <a:r>
              <a:rPr lang="en-US" altLang="ja-JP" b="1" kern="0" dirty="0" smtClean="0">
                <a:solidFill>
                  <a:srgbClr val="FFFFFF"/>
                </a:solidFill>
                <a:latin typeface="+mn-lt"/>
                <a:ea typeface="ＭＳ Ｐゴシック" panose="020B0600070205080204" pitchFamily="50" charset="-128"/>
              </a:rPr>
              <a:t>Challenges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28020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192737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367663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4551272"/>
            <a:ext cx="8240400" cy="540000"/>
          </a:xfrm>
          <a:prstGeom prst="rect">
            <a:avLst/>
          </a:prstGeom>
          <a:solidFill>
            <a:srgbClr val="C00000"/>
          </a:solidFill>
          <a:ln w="12700">
            <a:solidFill>
              <a:srgbClr val="C0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smtClean="0">
                <a:solidFill>
                  <a:srgbClr val="FFFFFF"/>
                </a:solidFill>
                <a:latin typeface="+mn-lt"/>
              </a:rPr>
              <a:t>Results, Problems</a:t>
            </a:r>
            <a:r>
              <a:rPr lang="en-US" altLang="ja-JP" b="1" kern="0" dirty="0">
                <a:solidFill>
                  <a:srgbClr val="FFFFFF"/>
                </a:solidFill>
                <a:latin typeface="+mn-lt"/>
              </a:rPr>
              <a:t>, Possibility and Future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1" name="Text Box 17"/>
          <p:cNvSpPr txBox="1">
            <a:spLocks noChangeArrowheads="1"/>
          </p:cNvSpPr>
          <p:nvPr/>
        </p:nvSpPr>
        <p:spPr bwMode="auto">
          <a:xfrm>
            <a:off x="445331" y="54259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6</a:t>
            </a:r>
            <a:r>
              <a:rPr lang="en-US" altLang="ja-JP" b="1" kern="0" dirty="0">
                <a:solidFill>
                  <a:srgbClr val="FFFFFF"/>
                </a:solidFill>
                <a:latin typeface="+mn-lt"/>
              </a:rPr>
              <a:t>. Conclusions</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376817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Results</a:t>
            </a:r>
            <a:endParaRPr kumimoji="1" lang="ja-JP" altLang="en-US" dirty="0">
              <a:latin typeface="+mn-lt"/>
              <a:ea typeface="+mj-ea"/>
            </a:endParaRPr>
          </a:p>
        </p:txBody>
      </p:sp>
      <p:sp>
        <p:nvSpPr>
          <p:cNvPr id="15" name="タイトル 2"/>
          <p:cNvSpPr txBox="1">
            <a:spLocks/>
          </p:cNvSpPr>
          <p:nvPr/>
        </p:nvSpPr>
        <p:spPr>
          <a:xfrm>
            <a:off x="251520" y="1286974"/>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CI/CD</a:t>
            </a:r>
          </a:p>
        </p:txBody>
      </p:sp>
      <p:pic>
        <p:nvPicPr>
          <p:cNvPr id="22" name="Picture 2" descr="C:\Users\hiroyuki.a.ito\Pictures\Agile2014\Efficienc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8445" y="1196010"/>
            <a:ext cx="1927559" cy="126192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hiroyuki.a.ito\Pictures\Agile2014\Collaborati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39961" y="1196010"/>
            <a:ext cx="1918815" cy="127793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39830" y="1196010"/>
            <a:ext cx="1918815" cy="1261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5460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This Session’s Theme</a:t>
            </a:r>
            <a:endParaRPr kumimoji="1" lang="ja-JP" altLang="en-US" dirty="0">
              <a:latin typeface="+mn-lt"/>
              <a:ea typeface="+mj-ea"/>
            </a:endParaRPr>
          </a:p>
        </p:txBody>
      </p:sp>
      <p:sp>
        <p:nvSpPr>
          <p:cNvPr id="3" name="タイトル 2"/>
          <p:cNvSpPr txBox="1">
            <a:spLocks/>
          </p:cNvSpPr>
          <p:nvPr/>
        </p:nvSpPr>
        <p:spPr>
          <a:xfrm>
            <a:off x="360000" y="1192412"/>
            <a:ext cx="8424000"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9600" dirty="0" smtClean="0"/>
              <a:t>Technology-</a:t>
            </a:r>
          </a:p>
          <a:p>
            <a:r>
              <a:rPr lang="en-US" altLang="ja-JP" sz="9600" dirty="0" smtClean="0"/>
              <a:t>Driven</a:t>
            </a:r>
          </a:p>
          <a:p>
            <a:r>
              <a:rPr lang="en-US" altLang="ja-JP" sz="9600" dirty="0" smtClean="0"/>
              <a:t>Development</a:t>
            </a:r>
            <a:endParaRPr lang="en-US" altLang="ja-JP" sz="96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42885319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hiroyuki.a.ito\Pictures\00_Card\大変さを伝える写真.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3598" y="715199"/>
            <a:ext cx="7236804" cy="5427603"/>
          </a:xfrm>
          <a:prstGeom prst="rect">
            <a:avLst/>
          </a:prstGeom>
          <a:noFill/>
          <a:extLst>
            <a:ext uri="{909E8E84-426E-40DD-AFC4-6F175D3DCCD1}">
              <a14:hiddenFill xmlns:a14="http://schemas.microsoft.com/office/drawing/2010/main">
                <a:solidFill>
                  <a:srgbClr val="FFFFFF"/>
                </a:solidFill>
              </a14:hiddenFill>
            </a:ext>
          </a:extLst>
        </p:spPr>
      </p:pic>
      <p:sp>
        <p:nvSpPr>
          <p:cNvPr id="7"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latin typeface="+mn-lt"/>
                <a:ea typeface="+mj-ea"/>
              </a:rPr>
              <a:t>Problems</a:t>
            </a:r>
            <a:endParaRPr kumimoji="1" lang="ja-JP" altLang="en-US" dirty="0">
              <a:latin typeface="+mn-lt"/>
              <a:ea typeface="+mj-ea"/>
            </a:endParaRPr>
          </a:p>
        </p:txBody>
      </p:sp>
      <p:sp>
        <p:nvSpPr>
          <p:cNvPr id="10" name="タイトル 2"/>
          <p:cNvSpPr txBox="1">
            <a:spLocks/>
          </p:cNvSpPr>
          <p:nvPr/>
        </p:nvSpPr>
        <p:spPr>
          <a:xfrm>
            <a:off x="179512" y="1192412"/>
            <a:ext cx="8784976" cy="1080000"/>
          </a:xfrm>
          <a:prstGeom prst="rect">
            <a:avLst/>
          </a:prstGeom>
          <a:solidFill>
            <a:srgbClr val="F0D296"/>
          </a:solid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lang="en-US" altLang="ja-JP" sz="3600" dirty="0"/>
              <a:t>the organizational and/or cultural traditions which could not be solved by technical excellence and working software only.</a:t>
            </a:r>
            <a:endParaRPr kumimoji="0" lang="en-US" altLang="ja-JP" sz="3600" b="0" kern="0" dirty="0">
              <a:latin typeface="+mn-lt"/>
              <a:ea typeface="+mn-ea"/>
              <a:cs typeface="ＭＳ 明朝"/>
            </a:endParaRPr>
          </a:p>
        </p:txBody>
      </p:sp>
      <p:sp>
        <p:nvSpPr>
          <p:cNvPr id="11" name="タイトル 2"/>
          <p:cNvSpPr txBox="1">
            <a:spLocks/>
          </p:cNvSpPr>
          <p:nvPr/>
        </p:nvSpPr>
        <p:spPr>
          <a:xfrm>
            <a:off x="179512" y="2850766"/>
            <a:ext cx="8784976" cy="1080000"/>
          </a:xfrm>
          <a:prstGeom prst="rect">
            <a:avLst/>
          </a:prstGeom>
          <a:solidFill>
            <a:srgbClr val="F0D296"/>
          </a:solid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lang="en-US" altLang="ja-JP" sz="3600" dirty="0"/>
              <a:t>some team members and stakeholders were opposed to a series of improvements</a:t>
            </a:r>
            <a:endParaRPr kumimoji="0" lang="en-US" altLang="ja-JP" sz="3600" b="0" kern="0" dirty="0" smtClean="0">
              <a:latin typeface="+mn-lt"/>
              <a:ea typeface="+mn-ea"/>
              <a:cs typeface="ＭＳ 明朝"/>
            </a:endParaRPr>
          </a:p>
        </p:txBody>
      </p:sp>
      <p:sp>
        <p:nvSpPr>
          <p:cNvPr id="12" name="タイトル 2"/>
          <p:cNvSpPr txBox="1">
            <a:spLocks/>
          </p:cNvSpPr>
          <p:nvPr/>
        </p:nvSpPr>
        <p:spPr>
          <a:xfrm>
            <a:off x="179512" y="4509120"/>
            <a:ext cx="8784976" cy="1080000"/>
          </a:xfrm>
          <a:prstGeom prst="rect">
            <a:avLst/>
          </a:prstGeom>
          <a:solidFill>
            <a:srgbClr val="F0D296"/>
          </a:solid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lang="en-US" altLang="ja-JP" sz="3600" dirty="0"/>
              <a:t>the team members and the stakeholders sometimes thought of me as an additional workforce for the project</a:t>
            </a:r>
            <a:endParaRPr kumimoji="0" lang="en-US" altLang="ja-JP" sz="3600" b="0" kern="0" dirty="0" smtClean="0">
              <a:latin typeface="+mn-lt"/>
              <a:ea typeface="+mn-ea"/>
              <a:cs typeface="ＭＳ 明朝"/>
            </a:endParaRPr>
          </a:p>
        </p:txBody>
      </p:sp>
    </p:spTree>
    <p:extLst>
      <p:ext uri="{BB962C8B-B14F-4D97-AF65-F5344CB8AC3E}">
        <p14:creationId xmlns:p14="http://schemas.microsoft.com/office/powerpoint/2010/main" val="151798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outHorizont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gile\docs\TDD\reports\IPS\振り返り.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714" y="806441"/>
            <a:ext cx="7180572" cy="5385429"/>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2"/>
          <p:cNvSpPr txBox="1">
            <a:spLocks/>
          </p:cNvSpPr>
          <p:nvPr/>
        </p:nvSpPr>
        <p:spPr>
          <a:xfrm>
            <a:off x="179512" y="1192412"/>
            <a:ext cx="8784976" cy="1080000"/>
          </a:xfrm>
          <a:prstGeom prst="rect">
            <a:avLst/>
          </a:prstGeom>
          <a:solidFill>
            <a:srgbClr val="F0D296"/>
          </a:solid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lang="en-US" altLang="ja-JP" sz="3600" dirty="0"/>
              <a:t>numerical measurement makes “Technology-Driven Development” more effective</a:t>
            </a:r>
            <a:endParaRPr kumimoji="0" lang="en-US" altLang="ja-JP" sz="3600" b="0" kern="0" dirty="0">
              <a:latin typeface="+mn-lt"/>
              <a:ea typeface="+mn-ea"/>
              <a:cs typeface="ＭＳ 明朝"/>
            </a:endParaRPr>
          </a:p>
        </p:txBody>
      </p:sp>
      <p:sp>
        <p:nvSpPr>
          <p:cNvPr id="5" name="タイトル 2"/>
          <p:cNvSpPr txBox="1">
            <a:spLocks/>
          </p:cNvSpPr>
          <p:nvPr/>
        </p:nvSpPr>
        <p:spPr>
          <a:xfrm>
            <a:off x="179512" y="2850766"/>
            <a:ext cx="8784976" cy="1080000"/>
          </a:xfrm>
          <a:prstGeom prst="rect">
            <a:avLst/>
          </a:prstGeom>
          <a:solidFill>
            <a:srgbClr val="F0D296"/>
          </a:solid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lang="en-US" altLang="ja-JP" sz="3600" dirty="0"/>
              <a:t>we would be better off using “Technology-Driven Development” as a measure for total optimization</a:t>
            </a:r>
            <a:endParaRPr kumimoji="0" lang="en-US" altLang="ja-JP" sz="3600" b="0" kern="0" dirty="0" smtClean="0">
              <a:latin typeface="+mn-lt"/>
              <a:ea typeface="+mn-ea"/>
              <a:cs typeface="ＭＳ 明朝"/>
            </a:endParaRPr>
          </a:p>
        </p:txBody>
      </p:sp>
      <p:sp>
        <p:nvSpPr>
          <p:cNvPr id="6" name="タイトル 2"/>
          <p:cNvSpPr txBox="1">
            <a:spLocks/>
          </p:cNvSpPr>
          <p:nvPr/>
        </p:nvSpPr>
        <p:spPr>
          <a:xfrm>
            <a:off x="179512" y="4509120"/>
            <a:ext cx="8784976" cy="1080000"/>
          </a:xfrm>
          <a:prstGeom prst="rect">
            <a:avLst/>
          </a:prstGeom>
          <a:solidFill>
            <a:srgbClr val="F0D296"/>
          </a:solid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lang="en-US" altLang="ja-JP" sz="3600" dirty="0"/>
              <a:t>it is judicious to use “Technology-Driven Development” as a measure to achieve the results by the team, not by the leader</a:t>
            </a:r>
            <a:endParaRPr kumimoji="0" lang="en-US" altLang="ja-JP" sz="3600" b="0" kern="0" dirty="0" smtClean="0">
              <a:latin typeface="+mn-lt"/>
              <a:ea typeface="+mn-ea"/>
              <a:cs typeface="ＭＳ 明朝"/>
            </a:endParaRPr>
          </a:p>
        </p:txBody>
      </p:sp>
      <p:sp>
        <p:nvSpPr>
          <p:cNvPr id="8"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latin typeface="+mn-lt"/>
                <a:ea typeface="+mj-ea"/>
              </a:rPr>
              <a:t>Possibilities and Future</a:t>
            </a:r>
            <a:endParaRPr kumimoji="1" lang="ja-JP" altLang="en-US" dirty="0">
              <a:latin typeface="+mn-lt"/>
              <a:ea typeface="+mj-ea"/>
            </a:endParaRPr>
          </a:p>
        </p:txBody>
      </p:sp>
    </p:spTree>
    <p:extLst>
      <p:ext uri="{BB962C8B-B14F-4D97-AF65-F5344CB8AC3E}">
        <p14:creationId xmlns:p14="http://schemas.microsoft.com/office/powerpoint/2010/main" val="275039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out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out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2"/>
          <p:cNvSpPr txBox="1">
            <a:spLocks/>
          </p:cNvSpPr>
          <p:nvPr/>
        </p:nvSpPr>
        <p:spPr>
          <a:xfrm>
            <a:off x="179512" y="806441"/>
            <a:ext cx="8784976" cy="4566775"/>
          </a:xfrm>
          <a:prstGeom prst="rect">
            <a:avLst/>
          </a:prstGeom>
          <a:solidFill>
            <a:srgbClr val="F0D296"/>
          </a:solid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lang="en-US" altLang="ja-JP" sz="2400" b="0" dirty="0"/>
              <a:t>The automation and development techniques like CI/CD, TDD and BDD are powerful but difficult because they can achieve short-term results easily. However, short-term effects are not sustainable. To make effects long-lasting, it is necessary to grow the team continuously. That is to say, we ought to grow an agile culture. “Technology-Driven Development” has the possibility to grow an agile culture. On the other hand, it is judicious to improve the practice continuously by itself. This is the key factor to make this practice sustainable.</a:t>
            </a:r>
            <a:endParaRPr kumimoji="0" lang="en-US" altLang="ja-JP" sz="2400" b="0" kern="0" dirty="0">
              <a:latin typeface="+mn-lt"/>
              <a:ea typeface="+mn-ea"/>
              <a:cs typeface="ＭＳ 明朝"/>
            </a:endParaRPr>
          </a:p>
        </p:txBody>
      </p:sp>
      <p:sp>
        <p:nvSpPr>
          <p:cNvPr id="8"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latin typeface="+mn-lt"/>
                <a:ea typeface="+mj-ea"/>
              </a:rPr>
              <a:t>Possibilities and Future</a:t>
            </a:r>
            <a:endParaRPr kumimoji="1" lang="ja-JP" altLang="en-US" dirty="0">
              <a:latin typeface="+mn-lt"/>
              <a:ea typeface="+mj-ea"/>
            </a:endParaRPr>
          </a:p>
        </p:txBody>
      </p:sp>
    </p:spTree>
    <p:extLst>
      <p:ext uri="{BB962C8B-B14F-4D97-AF65-F5344CB8AC3E}">
        <p14:creationId xmlns:p14="http://schemas.microsoft.com/office/powerpoint/2010/main" val="385221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a:t>
            </a:r>
            <a:r>
              <a:rPr lang="en-US" altLang="ja-JP" b="1" kern="0" dirty="0">
                <a:solidFill>
                  <a:srgbClr val="FFFFFF"/>
                </a:solidFill>
                <a:latin typeface="+mn-lt"/>
                <a:ea typeface="ＭＳ Ｐゴシック" panose="020B0600070205080204" pitchFamily="50" charset="-128"/>
              </a:rPr>
              <a:t>Conditions and </a:t>
            </a:r>
            <a:r>
              <a:rPr lang="en-US" altLang="ja-JP" b="1" kern="0" dirty="0" smtClean="0">
                <a:solidFill>
                  <a:srgbClr val="FFFFFF"/>
                </a:solidFill>
                <a:latin typeface="+mn-lt"/>
                <a:ea typeface="ＭＳ Ｐゴシック" panose="020B0600070205080204" pitchFamily="50" charset="-128"/>
              </a:rPr>
              <a:t>Challenges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28020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192737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367663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45512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smtClean="0">
                <a:solidFill>
                  <a:srgbClr val="FFFFFF"/>
                </a:solidFill>
                <a:latin typeface="+mn-lt"/>
              </a:rPr>
              <a:t>Results, Problems</a:t>
            </a:r>
            <a:r>
              <a:rPr lang="en-US" altLang="ja-JP" b="1" kern="0" dirty="0">
                <a:solidFill>
                  <a:srgbClr val="FFFFFF"/>
                </a:solidFill>
                <a:latin typeface="+mn-lt"/>
              </a:rPr>
              <a:t>, Possibility and Future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1" name="Text Box 17"/>
          <p:cNvSpPr txBox="1">
            <a:spLocks noChangeArrowheads="1"/>
          </p:cNvSpPr>
          <p:nvPr/>
        </p:nvSpPr>
        <p:spPr bwMode="auto">
          <a:xfrm>
            <a:off x="445331" y="5425904"/>
            <a:ext cx="8240400" cy="540000"/>
          </a:xfrm>
          <a:prstGeom prst="rect">
            <a:avLst/>
          </a:prstGeom>
          <a:solidFill>
            <a:srgbClr val="C00000"/>
          </a:solidFill>
          <a:ln w="12700">
            <a:solidFill>
              <a:srgbClr val="C0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6</a:t>
            </a:r>
            <a:r>
              <a:rPr lang="en-US" altLang="ja-JP" b="1" kern="0" dirty="0">
                <a:solidFill>
                  <a:srgbClr val="FFFFFF"/>
                </a:solidFill>
                <a:latin typeface="+mn-lt"/>
              </a:rPr>
              <a:t>. Conclusions</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376817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Three Purposes</a:t>
            </a:r>
            <a:endParaRPr kumimoji="1" lang="ja-JP" altLang="en-US" dirty="0">
              <a:latin typeface="+mn-lt"/>
              <a:ea typeface="+mj-ea"/>
            </a:endParaRPr>
          </a:p>
        </p:txBody>
      </p:sp>
      <p:sp>
        <p:nvSpPr>
          <p:cNvPr id="15" name="タイトル 2"/>
          <p:cNvSpPr txBox="1">
            <a:spLocks/>
          </p:cNvSpPr>
          <p:nvPr/>
        </p:nvSpPr>
        <p:spPr>
          <a:xfrm>
            <a:off x="2916496" y="1286974"/>
            <a:ext cx="612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Efficiency</a:t>
            </a:r>
          </a:p>
        </p:txBody>
      </p:sp>
      <p:sp>
        <p:nvSpPr>
          <p:cNvPr id="16" name="タイトル 2"/>
          <p:cNvSpPr txBox="1">
            <a:spLocks/>
          </p:cNvSpPr>
          <p:nvPr/>
        </p:nvSpPr>
        <p:spPr>
          <a:xfrm>
            <a:off x="2916496" y="3087052"/>
            <a:ext cx="612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Learning</a:t>
            </a:r>
          </a:p>
        </p:txBody>
      </p:sp>
      <p:sp>
        <p:nvSpPr>
          <p:cNvPr id="18" name="タイトル 2"/>
          <p:cNvSpPr txBox="1">
            <a:spLocks/>
          </p:cNvSpPr>
          <p:nvPr/>
        </p:nvSpPr>
        <p:spPr>
          <a:xfrm>
            <a:off x="2916496" y="4896488"/>
            <a:ext cx="612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Collaboration</a:t>
            </a:r>
          </a:p>
        </p:txBody>
      </p:sp>
      <p:pic>
        <p:nvPicPr>
          <p:cNvPr id="1026" name="Picture 2" descr="C:\Users\hiroyuki.a.ito\Pictures\Agile2014\Efficienc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73" y="1089044"/>
            <a:ext cx="2254336" cy="14758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iroyuki.a.ito\Pictures\Agile2014\Collabor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073" y="4689200"/>
            <a:ext cx="2244109" cy="14945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3073" y="2889122"/>
            <a:ext cx="2244109" cy="1475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9836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Three Approaches</a:t>
            </a:r>
            <a:endParaRPr kumimoji="1" lang="ja-JP" altLang="en-US" dirty="0">
              <a:latin typeface="+mn-lt"/>
              <a:ea typeface="+mj-ea"/>
            </a:endParaRPr>
          </a:p>
        </p:txBody>
      </p:sp>
      <p:sp>
        <p:nvSpPr>
          <p:cNvPr id="15" name="タイトル 2"/>
          <p:cNvSpPr txBox="1">
            <a:spLocks/>
          </p:cNvSpPr>
          <p:nvPr/>
        </p:nvSpPr>
        <p:spPr>
          <a:xfrm>
            <a:off x="251520" y="1286974"/>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CI/CD</a:t>
            </a:r>
          </a:p>
        </p:txBody>
      </p:sp>
      <p:sp>
        <p:nvSpPr>
          <p:cNvPr id="16" name="タイトル 2"/>
          <p:cNvSpPr txBox="1">
            <a:spLocks/>
          </p:cNvSpPr>
          <p:nvPr/>
        </p:nvSpPr>
        <p:spPr>
          <a:xfrm>
            <a:off x="251520" y="3087052"/>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TDD</a:t>
            </a:r>
          </a:p>
        </p:txBody>
      </p:sp>
      <p:sp>
        <p:nvSpPr>
          <p:cNvPr id="18" name="タイトル 2"/>
          <p:cNvSpPr txBox="1">
            <a:spLocks/>
          </p:cNvSpPr>
          <p:nvPr/>
        </p:nvSpPr>
        <p:spPr>
          <a:xfrm>
            <a:off x="251520" y="4896488"/>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BDD</a:t>
            </a:r>
          </a:p>
        </p:txBody>
      </p:sp>
      <p:pic>
        <p:nvPicPr>
          <p:cNvPr id="1028" name="Picture 4" descr="C:\Users\hiroyuki.a.ito\Pictures\Agile2014\Collabor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8445" y="4797523"/>
            <a:ext cx="1918815" cy="127793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2" name="Picture 2" descr="C:\Users\hiroyuki.a.ito\Pictures\Agile2014\Efficienc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8445" y="1196010"/>
            <a:ext cx="1927559" cy="126192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hiroyuki.a.ito\Pictures\Agile2014\Collabor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9830" y="1180007"/>
            <a:ext cx="1918815" cy="127793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hiroyuki.a.ito\Pictures\Agile2014\Efficienc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9830" y="4797523"/>
            <a:ext cx="1927559" cy="126192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7"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8445" y="2996088"/>
            <a:ext cx="1918815" cy="126192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39961" y="4797523"/>
            <a:ext cx="1918815" cy="126192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4837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Three Approaches by</a:t>
            </a:r>
            <a:endParaRPr kumimoji="1" lang="ja-JP" altLang="en-US" dirty="0">
              <a:latin typeface="+mn-lt"/>
              <a:ea typeface="+mj-ea"/>
            </a:endParaRPr>
          </a:p>
        </p:txBody>
      </p:sp>
      <p:sp>
        <p:nvSpPr>
          <p:cNvPr id="15" name="タイトル 2"/>
          <p:cNvSpPr txBox="1">
            <a:spLocks/>
          </p:cNvSpPr>
          <p:nvPr/>
        </p:nvSpPr>
        <p:spPr>
          <a:xfrm>
            <a:off x="251520" y="1286974"/>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CI/CD</a:t>
            </a:r>
          </a:p>
        </p:txBody>
      </p:sp>
      <p:sp>
        <p:nvSpPr>
          <p:cNvPr id="16" name="タイトル 2"/>
          <p:cNvSpPr txBox="1">
            <a:spLocks/>
          </p:cNvSpPr>
          <p:nvPr/>
        </p:nvSpPr>
        <p:spPr>
          <a:xfrm>
            <a:off x="251520" y="3087052"/>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TDD</a:t>
            </a:r>
          </a:p>
        </p:txBody>
      </p:sp>
      <p:sp>
        <p:nvSpPr>
          <p:cNvPr id="18" name="タイトル 2"/>
          <p:cNvSpPr txBox="1">
            <a:spLocks/>
          </p:cNvSpPr>
          <p:nvPr/>
        </p:nvSpPr>
        <p:spPr>
          <a:xfrm>
            <a:off x="251520" y="4896488"/>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BDD</a:t>
            </a:r>
          </a:p>
        </p:txBody>
      </p:sp>
      <p:pic>
        <p:nvPicPr>
          <p:cNvPr id="12" name="Picture 4" descr="C:\Users\hiroyuki.a.ito\Pictures\TDD\cucumber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8445" y="4734318"/>
            <a:ext cx="4614267" cy="1404340"/>
          </a:xfrm>
          <a:prstGeom prst="rect">
            <a:avLst/>
          </a:prstGeom>
          <a:solidFill>
            <a:schemeClr val="bg1"/>
          </a:solidFill>
          <a:ln>
            <a:noFill/>
          </a:ln>
          <a:extLst/>
        </p:spPr>
      </p:pic>
      <p:pic>
        <p:nvPicPr>
          <p:cNvPr id="13" name="Picture 2" descr="C:\Users\hiroyuki.a.ito\Pictures\TDD\mockito_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9869" y="2996088"/>
            <a:ext cx="3026746" cy="140434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4" name="Picture 3" descr="C:\Users\hiroyuki.a.ito\Pictures\TDD\robolectric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8445" y="2996088"/>
            <a:ext cx="1404340" cy="140434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9" name="Picture 2" descr="C:\Users\hiroyuki.a.ito\Pictures\00_Card\jenkins\jenkin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3148445" y="1124804"/>
            <a:ext cx="1404340" cy="1404340"/>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20" name="グループ化 19"/>
          <p:cNvGrpSpPr/>
          <p:nvPr/>
        </p:nvGrpSpPr>
        <p:grpSpPr>
          <a:xfrm>
            <a:off x="4639869" y="1175284"/>
            <a:ext cx="4411703" cy="1303379"/>
            <a:chOff x="1167405" y="839445"/>
            <a:chExt cx="6809191" cy="2011684"/>
          </a:xfrm>
        </p:grpSpPr>
        <p:pic>
          <p:nvPicPr>
            <p:cNvPr id="24" name="Picture 2" descr="C:\Users\hiroyuki.a.ito\Pictures\TDD\TestFligh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67405" y="839445"/>
              <a:ext cx="6705614" cy="2011684"/>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25" name="直線コネクタ 24"/>
            <p:cNvCxnSpPr/>
            <p:nvPr/>
          </p:nvCxnSpPr>
          <p:spPr>
            <a:xfrm>
              <a:off x="3279825" y="2493359"/>
              <a:ext cx="4696771" cy="0"/>
            </a:xfrm>
            <a:prstGeom prst="line">
              <a:avLst/>
            </a:prstGeom>
            <a:ln w="25400">
              <a:no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93790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43508" y="1192412"/>
            <a:ext cx="8856984" cy="4473176"/>
          </a:xfrm>
          <a:prstGeom prst="rect">
            <a:avLst/>
          </a:prstGeom>
          <a:no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6000" b="0" dirty="0" smtClean="0">
                <a:solidFill>
                  <a:srgbClr val="000000"/>
                </a:solidFill>
                <a:latin typeface="+mn-ea"/>
                <a:cs typeface="ＭＳ 明朝"/>
              </a:rPr>
              <a:t>いずれも</a:t>
            </a:r>
            <a:r>
              <a:rPr lang="ja-JP" altLang="en-US" sz="6000" b="0" dirty="0" smtClean="0">
                <a:solidFill>
                  <a:schemeClr val="accent1"/>
                </a:solidFill>
                <a:latin typeface="+mn-ea"/>
                <a:cs typeface="ＭＳ 明朝"/>
              </a:rPr>
              <a:t>現場</a:t>
            </a:r>
            <a:r>
              <a:rPr lang="ja-JP" altLang="en-US" sz="6000" b="0" dirty="0" smtClean="0">
                <a:solidFill>
                  <a:srgbClr val="000000"/>
                </a:solidFill>
                <a:latin typeface="+mn-ea"/>
                <a:cs typeface="ＭＳ 明朝"/>
              </a:rPr>
              <a:t>で試しながら</a:t>
            </a:r>
            <a:endParaRPr lang="en-US" altLang="ja-JP" sz="6000" b="0" dirty="0" smtClean="0">
              <a:solidFill>
                <a:srgbClr val="000000"/>
              </a:solidFill>
              <a:latin typeface="+mn-ea"/>
              <a:cs typeface="ＭＳ 明朝"/>
            </a:endParaRPr>
          </a:p>
          <a:p>
            <a:pPr algn="l"/>
            <a:r>
              <a:rPr lang="ja-JP" altLang="en-US" sz="6000" b="0" dirty="0" smtClean="0">
                <a:solidFill>
                  <a:srgbClr val="000000"/>
                </a:solidFill>
                <a:latin typeface="+mn-ea"/>
                <a:cs typeface="ＭＳ 明朝"/>
              </a:rPr>
              <a:t>考え行動し見つけた答え。</a:t>
            </a:r>
            <a:endParaRPr lang="en-US" altLang="ja-JP" sz="6000" b="0" dirty="0" smtClean="0">
              <a:solidFill>
                <a:srgbClr val="000000"/>
              </a:solidFill>
              <a:latin typeface="+mn-ea"/>
              <a:cs typeface="ＭＳ 明朝"/>
            </a:endParaRPr>
          </a:p>
          <a:p>
            <a:pPr algn="l"/>
            <a:r>
              <a:rPr lang="ja-JP" altLang="en-US" sz="6000" b="0" dirty="0" smtClean="0">
                <a:solidFill>
                  <a:srgbClr val="000000"/>
                </a:solidFill>
                <a:latin typeface="+mn-ea"/>
                <a:cs typeface="ＭＳ 明朝"/>
              </a:rPr>
              <a:t>答えは</a:t>
            </a:r>
            <a:r>
              <a:rPr lang="ja-JP" altLang="en-US" sz="6000" b="0" dirty="0" smtClean="0">
                <a:solidFill>
                  <a:srgbClr val="BF0000"/>
                </a:solidFill>
                <a:latin typeface="+mn-ea"/>
                <a:cs typeface="ＭＳ 明朝"/>
              </a:rPr>
              <a:t>現場</a:t>
            </a:r>
            <a:r>
              <a:rPr lang="ja-JP" altLang="en-US" sz="6000" b="0" dirty="0" smtClean="0">
                <a:solidFill>
                  <a:srgbClr val="000000"/>
                </a:solidFill>
                <a:latin typeface="+mn-ea"/>
                <a:cs typeface="ＭＳ 明朝"/>
              </a:rPr>
              <a:t>にある。</a:t>
            </a:r>
            <a:endParaRPr lang="en-US" altLang="ja-JP" sz="6000" b="0" dirty="0">
              <a:solidFill>
                <a:srgbClr val="000000"/>
              </a:solidFill>
              <a:latin typeface="+mn-ea"/>
              <a:cs typeface="ＭＳ 明朝"/>
            </a:endParaRPr>
          </a:p>
        </p:txBody>
      </p:sp>
      <p:sp>
        <p:nvSpPr>
          <p:cNvPr id="3"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kern="0" dirty="0" smtClean="0">
                <a:solidFill>
                  <a:schemeClr val="accent1"/>
                </a:solidFill>
                <a:latin typeface="+mj-ea"/>
                <a:ea typeface="+mj-ea"/>
              </a:rPr>
              <a:t>現場実践主義</a:t>
            </a:r>
            <a:endParaRPr kumimoji="1" lang="ja-JP" altLang="en-US" dirty="0">
              <a:latin typeface="+mj-ea"/>
              <a:ea typeface="+mj-ea"/>
            </a:endParaRPr>
          </a:p>
        </p:txBody>
      </p:sp>
    </p:spTree>
    <p:extLst>
      <p:ext uri="{BB962C8B-B14F-4D97-AF65-F5344CB8AC3E}">
        <p14:creationId xmlns:p14="http://schemas.microsoft.com/office/powerpoint/2010/main" val="27444191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2"/>
          <p:cNvSpPr txBox="1">
            <a:spLocks/>
          </p:cNvSpPr>
          <p:nvPr/>
        </p:nvSpPr>
        <p:spPr>
          <a:xfrm>
            <a:off x="179044" y="1192412"/>
            <a:ext cx="8784976" cy="5116908"/>
          </a:xfrm>
          <a:prstGeom prst="rect">
            <a:avLst/>
          </a:prstGeom>
          <a:noFill/>
          <a:ln>
            <a:solidFill>
              <a:schemeClr val="accent1"/>
            </a:solid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7200" dirty="0" smtClean="0">
                <a:latin typeface="+mn-lt"/>
              </a:rPr>
              <a:t>Gemba-</a:t>
            </a:r>
            <a:r>
              <a:rPr lang="en-US" altLang="ja-JP" sz="7200" dirty="0" err="1" smtClean="0">
                <a:latin typeface="+mn-lt"/>
              </a:rPr>
              <a:t>Shugi</a:t>
            </a:r>
            <a:endParaRPr lang="en-US" altLang="ja-JP" sz="7200" dirty="0" smtClean="0">
              <a:latin typeface="+mn-lt"/>
            </a:endParaRPr>
          </a:p>
          <a:p>
            <a:r>
              <a:rPr lang="ja-JP" altLang="en-US" sz="7200" dirty="0" smtClean="0">
                <a:latin typeface="+mn-lt"/>
              </a:rPr>
              <a:t>現場主義</a:t>
            </a:r>
            <a:endParaRPr lang="en-US" altLang="ja-JP" sz="7200" dirty="0" smtClean="0">
              <a:latin typeface="+mn-lt"/>
            </a:endParaRPr>
          </a:p>
          <a:p>
            <a:r>
              <a:rPr lang="en-US" altLang="ja-JP" sz="7200" dirty="0" smtClean="0">
                <a:latin typeface="+mn-lt"/>
              </a:rPr>
              <a:t>Experience Report</a:t>
            </a:r>
          </a:p>
        </p:txBody>
      </p:sp>
    </p:spTree>
    <p:extLst>
      <p:ext uri="{BB962C8B-B14F-4D97-AF65-F5344CB8AC3E}">
        <p14:creationId xmlns:p14="http://schemas.microsoft.com/office/powerpoint/2010/main" val="14406387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215516" y="1192412"/>
            <a:ext cx="8712968" cy="4860000"/>
          </a:xfrm>
          <a:prstGeom prst="rect">
            <a:avLst/>
          </a:prstGeom>
          <a:no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7200" b="0" dirty="0" smtClean="0">
                <a:solidFill>
                  <a:schemeClr val="tx1"/>
                </a:solidFill>
              </a:rPr>
              <a:t>Find your answer</a:t>
            </a:r>
          </a:p>
          <a:p>
            <a:r>
              <a:rPr lang="en-US" altLang="ja-JP" sz="7200" b="0" dirty="0" smtClean="0">
                <a:solidFill>
                  <a:schemeClr val="tx1"/>
                </a:solidFill>
                <a:latin typeface="+mn-ea"/>
                <a:ea typeface="+mn-ea"/>
                <a:cs typeface="ＭＳ 明朝"/>
              </a:rPr>
              <a:t>by yourself</a:t>
            </a:r>
          </a:p>
          <a:p>
            <a:r>
              <a:rPr lang="en-US" altLang="ja-JP" sz="7200" b="0" dirty="0" smtClean="0">
                <a:solidFill>
                  <a:schemeClr val="tx1"/>
                </a:solidFill>
                <a:latin typeface="+mn-ea"/>
                <a:ea typeface="+mn-ea"/>
                <a:cs typeface="ＭＳ 明朝"/>
              </a:rPr>
              <a:t>through your</a:t>
            </a:r>
            <a:r>
              <a:rPr lang="ja-JP" altLang="en-US" sz="7200" b="0" dirty="0">
                <a:solidFill>
                  <a:schemeClr val="tx1"/>
                </a:solidFill>
                <a:latin typeface="+mn-ea"/>
                <a:ea typeface="+mn-ea"/>
                <a:cs typeface="ＭＳ 明朝"/>
              </a:rPr>
              <a:t> </a:t>
            </a:r>
            <a:r>
              <a:rPr lang="en-US" altLang="ja-JP" sz="7200" b="0" dirty="0" smtClean="0">
                <a:solidFill>
                  <a:schemeClr val="tx1"/>
                </a:solidFill>
                <a:latin typeface="+mn-ea"/>
                <a:ea typeface="+mn-ea"/>
                <a:cs typeface="ＭＳ 明朝"/>
              </a:rPr>
              <a:t>experience</a:t>
            </a:r>
          </a:p>
        </p:txBody>
      </p:sp>
    </p:spTree>
    <p:extLst>
      <p:ext uri="{BB962C8B-B14F-4D97-AF65-F5344CB8AC3E}">
        <p14:creationId xmlns:p14="http://schemas.microsoft.com/office/powerpoint/2010/main" val="119077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en-US" altLang="ja-JP" kern="0" dirty="0" smtClean="0">
                <a:solidFill>
                  <a:schemeClr val="accent1"/>
                </a:solidFill>
                <a:latin typeface="+mn-lt"/>
                <a:ea typeface="+mj-ea"/>
              </a:rPr>
              <a:t>A</a:t>
            </a:r>
            <a:r>
              <a:rPr lang="en-US" altLang="ja-JP" dirty="0" smtClean="0"/>
              <a:t>dditional Possibilities </a:t>
            </a:r>
            <a:r>
              <a:rPr lang="en-US" altLang="ja-JP" dirty="0"/>
              <a:t>of </a:t>
            </a:r>
            <a:r>
              <a:rPr lang="en-US" altLang="ja-JP" dirty="0" smtClean="0"/>
              <a:t>Automation</a:t>
            </a:r>
            <a:endParaRPr kumimoji="1" lang="ja-JP" altLang="en-US" dirty="0">
              <a:latin typeface="+mn-lt"/>
              <a:ea typeface="+mj-ea"/>
            </a:endParaRPr>
          </a:p>
        </p:txBody>
      </p:sp>
      <p:pic>
        <p:nvPicPr>
          <p:cNvPr id="2050" name="Picture 2" descr="C:\Users\hiroyuki.a.ito\Pictures\Agile2014\Autom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684" y="620687"/>
            <a:ext cx="5688632" cy="554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108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Three Purposes</a:t>
            </a:r>
            <a:endParaRPr kumimoji="1" lang="ja-JP" altLang="en-US" dirty="0">
              <a:latin typeface="+mn-lt"/>
              <a:ea typeface="+mj-ea"/>
            </a:endParaRPr>
          </a:p>
        </p:txBody>
      </p:sp>
      <p:sp>
        <p:nvSpPr>
          <p:cNvPr id="15" name="タイトル 2"/>
          <p:cNvSpPr txBox="1">
            <a:spLocks/>
          </p:cNvSpPr>
          <p:nvPr/>
        </p:nvSpPr>
        <p:spPr>
          <a:xfrm>
            <a:off x="2916496" y="1286974"/>
            <a:ext cx="612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Efficiency</a:t>
            </a:r>
          </a:p>
        </p:txBody>
      </p:sp>
      <p:sp>
        <p:nvSpPr>
          <p:cNvPr id="16" name="タイトル 2"/>
          <p:cNvSpPr txBox="1">
            <a:spLocks/>
          </p:cNvSpPr>
          <p:nvPr/>
        </p:nvSpPr>
        <p:spPr>
          <a:xfrm>
            <a:off x="2916496" y="3087052"/>
            <a:ext cx="612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Learning</a:t>
            </a:r>
          </a:p>
        </p:txBody>
      </p:sp>
      <p:sp>
        <p:nvSpPr>
          <p:cNvPr id="18" name="タイトル 2"/>
          <p:cNvSpPr txBox="1">
            <a:spLocks/>
          </p:cNvSpPr>
          <p:nvPr/>
        </p:nvSpPr>
        <p:spPr>
          <a:xfrm>
            <a:off x="2916496" y="4896488"/>
            <a:ext cx="612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Collaboration</a:t>
            </a:r>
          </a:p>
        </p:txBody>
      </p:sp>
      <p:pic>
        <p:nvPicPr>
          <p:cNvPr id="1026" name="Picture 2" descr="C:\Users\hiroyuki.a.ito\Pictures\Agile2014\Efficienc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73" y="1089044"/>
            <a:ext cx="2254336" cy="14758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iroyuki.a.ito\Pictures\Agile2014\Collabor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073" y="4689200"/>
            <a:ext cx="2244109" cy="14945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3073" y="2889122"/>
            <a:ext cx="2244109" cy="1475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17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animEffect transition="in" filter="wipe(left)">
                                      <p:cBhvr>
                                        <p:cTn id="23" dur="500"/>
                                        <p:tgtEl>
                                          <p:spTgt spid="102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Three Approaches</a:t>
            </a:r>
            <a:endParaRPr kumimoji="1" lang="ja-JP" altLang="en-US" dirty="0">
              <a:latin typeface="+mn-lt"/>
              <a:ea typeface="+mj-ea"/>
            </a:endParaRPr>
          </a:p>
        </p:txBody>
      </p:sp>
      <p:sp>
        <p:nvSpPr>
          <p:cNvPr id="15" name="タイトル 2"/>
          <p:cNvSpPr txBox="1">
            <a:spLocks/>
          </p:cNvSpPr>
          <p:nvPr/>
        </p:nvSpPr>
        <p:spPr>
          <a:xfrm>
            <a:off x="251520" y="1286974"/>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CI/CD</a:t>
            </a:r>
          </a:p>
        </p:txBody>
      </p:sp>
      <p:sp>
        <p:nvSpPr>
          <p:cNvPr id="16" name="タイトル 2"/>
          <p:cNvSpPr txBox="1">
            <a:spLocks/>
          </p:cNvSpPr>
          <p:nvPr/>
        </p:nvSpPr>
        <p:spPr>
          <a:xfrm>
            <a:off x="251520" y="3087052"/>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TDD</a:t>
            </a:r>
          </a:p>
        </p:txBody>
      </p:sp>
      <p:sp>
        <p:nvSpPr>
          <p:cNvPr id="18" name="タイトル 2"/>
          <p:cNvSpPr txBox="1">
            <a:spLocks/>
          </p:cNvSpPr>
          <p:nvPr/>
        </p:nvSpPr>
        <p:spPr>
          <a:xfrm>
            <a:off x="251520" y="4896488"/>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BDD</a:t>
            </a:r>
          </a:p>
        </p:txBody>
      </p:sp>
      <p:pic>
        <p:nvPicPr>
          <p:cNvPr id="1028" name="Picture 4" descr="C:\Users\hiroyuki.a.ito\Pictures\Agile2014\Collabor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8445" y="4797523"/>
            <a:ext cx="1918815" cy="127793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2" name="Picture 2" descr="C:\Users\hiroyuki.a.ito\Pictures\Agile2014\Efficienc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8445" y="1196010"/>
            <a:ext cx="1927559" cy="126192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hiroyuki.a.ito\Pictures\Agile2014\Collabor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9830" y="1180007"/>
            <a:ext cx="1918815" cy="127793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hiroyuki.a.ito\Pictures\Agile2014\Efficienc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9830" y="4797523"/>
            <a:ext cx="1927559" cy="126192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7"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8445" y="2996088"/>
            <a:ext cx="1918815" cy="126192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39961" y="4797523"/>
            <a:ext cx="1918815" cy="126192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46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arn(inVertical)">
                                      <p:cBhvr>
                                        <p:cTn id="12" dur="500"/>
                                        <p:tgtEl>
                                          <p:spTgt spid="22"/>
                                        </p:tgtEl>
                                      </p:cBhvr>
                                    </p:animEffect>
                                  </p:childTnLst>
                                </p:cTn>
                              </p:par>
                              <p:par>
                                <p:cTn id="13" presetID="16" presetClass="entr" presetSubtype="21"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arn(inVertic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arn(inVertical)">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028"/>
                                        </p:tgtEl>
                                        <p:attrNameLst>
                                          <p:attrName>style.visibility</p:attrName>
                                        </p:attrNameLst>
                                      </p:cBhvr>
                                      <p:to>
                                        <p:strVal val="visible"/>
                                      </p:to>
                                    </p:set>
                                    <p:animEffect transition="in" filter="barn(inVertical)">
                                      <p:cBhvr>
                                        <p:cTn id="35" dur="500"/>
                                        <p:tgtEl>
                                          <p:spTgt spid="1028"/>
                                        </p:tgtEl>
                                      </p:cBhvr>
                                    </p:animEffect>
                                  </p:childTnLst>
                                </p:cTn>
                              </p:par>
                              <p:par>
                                <p:cTn id="36" presetID="16" presetClass="entr" presetSubtype="21"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barn(inVertical)">
                                      <p:cBhvr>
                                        <p:cTn id="38" dur="500"/>
                                        <p:tgtEl>
                                          <p:spTgt spid="23"/>
                                        </p:tgtEl>
                                      </p:cBhvr>
                                    </p:animEffect>
                                  </p:childTnLst>
                                </p:cTn>
                              </p:par>
                              <p:par>
                                <p:cTn id="39" presetID="16" presetClass="entr" presetSubtype="21"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barn(inVertical)">
                                      <p:cBhvr>
                                        <p:cTn id="4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Three Approaches by</a:t>
            </a:r>
            <a:endParaRPr kumimoji="1" lang="ja-JP" altLang="en-US" dirty="0">
              <a:latin typeface="+mn-lt"/>
              <a:ea typeface="+mj-ea"/>
            </a:endParaRPr>
          </a:p>
        </p:txBody>
      </p:sp>
      <p:sp>
        <p:nvSpPr>
          <p:cNvPr id="15" name="タイトル 2"/>
          <p:cNvSpPr txBox="1">
            <a:spLocks/>
          </p:cNvSpPr>
          <p:nvPr/>
        </p:nvSpPr>
        <p:spPr>
          <a:xfrm>
            <a:off x="251520" y="1286974"/>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CI/CD</a:t>
            </a:r>
          </a:p>
        </p:txBody>
      </p:sp>
      <p:sp>
        <p:nvSpPr>
          <p:cNvPr id="16" name="タイトル 2"/>
          <p:cNvSpPr txBox="1">
            <a:spLocks/>
          </p:cNvSpPr>
          <p:nvPr/>
        </p:nvSpPr>
        <p:spPr>
          <a:xfrm>
            <a:off x="251520" y="3087052"/>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TDD</a:t>
            </a:r>
          </a:p>
        </p:txBody>
      </p:sp>
      <p:sp>
        <p:nvSpPr>
          <p:cNvPr id="18" name="タイトル 2"/>
          <p:cNvSpPr txBox="1">
            <a:spLocks/>
          </p:cNvSpPr>
          <p:nvPr/>
        </p:nvSpPr>
        <p:spPr>
          <a:xfrm>
            <a:off x="251520" y="4896488"/>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BDD</a:t>
            </a:r>
          </a:p>
        </p:txBody>
      </p:sp>
      <p:pic>
        <p:nvPicPr>
          <p:cNvPr id="12" name="Picture 4" descr="C:\Users\hiroyuki.a.ito\Pictures\TDD\cucumber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8445" y="4734318"/>
            <a:ext cx="4614267" cy="1404340"/>
          </a:xfrm>
          <a:prstGeom prst="rect">
            <a:avLst/>
          </a:prstGeom>
          <a:solidFill>
            <a:schemeClr val="bg1"/>
          </a:solidFill>
          <a:ln>
            <a:noFill/>
          </a:ln>
          <a:extLst/>
        </p:spPr>
      </p:pic>
      <p:pic>
        <p:nvPicPr>
          <p:cNvPr id="13" name="Picture 2" descr="C:\Users\hiroyuki.a.ito\Pictures\TDD\mockito_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9869" y="2996088"/>
            <a:ext cx="3026746" cy="140434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4" name="Picture 3" descr="C:\Users\hiroyuki.a.ito\Pictures\TDD\robolectric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8445" y="2996088"/>
            <a:ext cx="1404340" cy="140434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9" name="Picture 2" descr="C:\Users\hiroyuki.a.ito\Pictures\00_Card\jenkins\jenkin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3148445" y="1124804"/>
            <a:ext cx="1404340" cy="1404340"/>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20" name="グループ化 19"/>
          <p:cNvGrpSpPr/>
          <p:nvPr/>
        </p:nvGrpSpPr>
        <p:grpSpPr>
          <a:xfrm>
            <a:off x="4639869" y="1175284"/>
            <a:ext cx="4411703" cy="1303379"/>
            <a:chOff x="1167405" y="839445"/>
            <a:chExt cx="6809191" cy="2011684"/>
          </a:xfrm>
        </p:grpSpPr>
        <p:pic>
          <p:nvPicPr>
            <p:cNvPr id="24" name="Picture 2" descr="C:\Users\hiroyuki.a.ito\Pictures\TDD\TestFligh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67405" y="839445"/>
              <a:ext cx="6705614" cy="2011684"/>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25" name="直線コネクタ 24"/>
            <p:cNvCxnSpPr/>
            <p:nvPr/>
          </p:nvCxnSpPr>
          <p:spPr>
            <a:xfrm>
              <a:off x="3279825" y="2493359"/>
              <a:ext cx="4696771" cy="0"/>
            </a:xfrm>
            <a:prstGeom prst="line">
              <a:avLst/>
            </a:prstGeom>
            <a:ln w="25400">
              <a:no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3154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1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noFill/>
        </p:spPr>
        <p:txBody>
          <a:bodyPr>
            <a:normAutofit fontScale="90000"/>
          </a:bodyPr>
          <a:lstStyle/>
          <a:p>
            <a:r>
              <a:rPr kumimoji="1" lang="en-US" altLang="ja-JP" dirty="0" smtClean="0"/>
              <a:t>Agenda</a:t>
            </a:r>
            <a:endParaRPr kumimoji="1" lang="ja-JP" altLang="en-US" dirty="0"/>
          </a:p>
        </p:txBody>
      </p:sp>
      <p:sp>
        <p:nvSpPr>
          <p:cNvPr id="5" name="Text Box 17"/>
          <p:cNvSpPr txBox="1">
            <a:spLocks noChangeArrowheads="1"/>
          </p:cNvSpPr>
          <p:nvPr/>
        </p:nvSpPr>
        <p:spPr bwMode="auto">
          <a:xfrm>
            <a:off x="445331" y="1052736"/>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a:t>
            </a:r>
            <a:r>
              <a:rPr lang="en-US" altLang="ja-JP" b="1" kern="0" dirty="0">
                <a:solidFill>
                  <a:srgbClr val="FFFFFF"/>
                </a:solidFill>
                <a:latin typeface="+mn-lt"/>
                <a:ea typeface="ＭＳ Ｐゴシック" panose="020B0600070205080204" pitchFamily="50" charset="-128"/>
              </a:rPr>
              <a:t>Conditions and </a:t>
            </a:r>
            <a:r>
              <a:rPr lang="en-US" altLang="ja-JP" b="1" kern="0" dirty="0" smtClean="0">
                <a:solidFill>
                  <a:srgbClr val="FFFFFF"/>
                </a:solidFill>
                <a:latin typeface="+mn-lt"/>
                <a:ea typeface="ＭＳ Ｐゴシック" panose="020B0600070205080204" pitchFamily="50" charset="-128"/>
              </a:rPr>
              <a:t>Challenges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2802004"/>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TDD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1927370"/>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CI/CD</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3676638"/>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BDD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4551272"/>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smtClean="0">
                <a:solidFill>
                  <a:srgbClr val="FFFFFF"/>
                </a:solidFill>
                <a:latin typeface="+mn-lt"/>
              </a:rPr>
              <a:t>Results, Problems</a:t>
            </a:r>
            <a:r>
              <a:rPr lang="en-US" altLang="ja-JP" b="1" kern="0" dirty="0">
                <a:solidFill>
                  <a:srgbClr val="FFFFFF"/>
                </a:solidFill>
                <a:latin typeface="+mn-lt"/>
              </a:rPr>
              <a:t>, Possibility and Future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1" name="Text Box 17"/>
          <p:cNvSpPr txBox="1">
            <a:spLocks noChangeArrowheads="1"/>
          </p:cNvSpPr>
          <p:nvPr/>
        </p:nvSpPr>
        <p:spPr bwMode="auto">
          <a:xfrm>
            <a:off x="445331" y="5425904"/>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6</a:t>
            </a:r>
            <a:r>
              <a:rPr lang="en-US" altLang="ja-JP" b="1" kern="0" dirty="0">
                <a:solidFill>
                  <a:srgbClr val="FFFFFF"/>
                </a:solidFill>
                <a:latin typeface="+mn-lt"/>
              </a:rPr>
              <a:t>. Conclusions</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3773336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orate_strictly_confidential_b">
  <a:themeElements>
    <a:clrScheme name="R-style color">
      <a:dk1>
        <a:sysClr val="windowText" lastClr="000000"/>
      </a:dk1>
      <a:lt1>
        <a:sysClr val="window" lastClr="FFFFFF"/>
      </a:lt1>
      <a:dk2>
        <a:srgbClr val="1F497D"/>
      </a:dk2>
      <a:lt2>
        <a:srgbClr val="EEECE1"/>
      </a:lt2>
      <a:accent1>
        <a:srgbClr val="BF0000"/>
      </a:accent1>
      <a:accent2>
        <a:srgbClr val="F06E5A"/>
      </a:accent2>
      <a:accent3>
        <a:srgbClr val="F0AA5A"/>
      </a:accent3>
      <a:accent4>
        <a:srgbClr val="C8DC46"/>
      </a:accent4>
      <a:accent5>
        <a:srgbClr val="00AAE6"/>
      </a:accent5>
      <a:accent6>
        <a:srgbClr val="0078BE"/>
      </a:accent6>
      <a:hlink>
        <a:srgbClr val="0000FF"/>
      </a:hlink>
      <a:folHlink>
        <a:srgbClr val="800080"/>
      </a:folHlink>
    </a:clrScheme>
    <a:fontScheme name="R-style fo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a:spPr>
      <a:bodyPr wrap="none" anchor="ctr"/>
      <a:lstStyle>
        <a:defPPr marL="0" marR="0" indent="0"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smtClean="0">
            <a:ln>
              <a:noFill/>
            </a:ln>
            <a:solidFill>
              <a:sysClr val="windowText" lastClr="000000"/>
            </a:solidFill>
            <a:effectLst/>
            <a:uLnTx/>
            <a:uFillTx/>
          </a:defRPr>
        </a:defPPr>
      </a:lstStyle>
    </a:spDef>
    <a:lnDef>
      <a:spPr>
        <a:ln w="127000" cmpd="sng">
          <a:solidFill>
            <a:srgbClr val="FF0000"/>
          </a:solidFill>
          <a:tailEnd type="stealth" w="lg" len="lg"/>
        </a:ln>
        <a:effectLst>
          <a:outerShdw blurRad="88900" dist="38100" dir="8100000" algn="ctr" rotWithShape="0">
            <a:srgbClr val="000000">
              <a:alpha val="30000"/>
            </a:srgbClr>
          </a:outerShdw>
        </a:effectLst>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C7DCEE764623746B4E4E557D8B3CACD" ma:contentTypeVersion="0" ma:contentTypeDescription="Create a new document." ma:contentTypeScope="" ma:versionID="c4b4ff3fda9e11dcfa76d81ab90015b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64C25D7-D27D-47E0-8384-6126C745CB52}">
  <ds:schemaRefs>
    <ds:schemaRef ds:uri="http://schemas.microsoft.com/sharepoint/v3/contenttype/forms"/>
  </ds:schemaRefs>
</ds:datastoreItem>
</file>

<file path=customXml/itemProps2.xml><?xml version="1.0" encoding="utf-8"?>
<ds:datastoreItem xmlns:ds="http://schemas.openxmlformats.org/officeDocument/2006/customXml" ds:itemID="{7EA97D61-185C-4682-A4FE-AB4628D27E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E52D75E9-7A55-4E2A-89EF-D6493A63AB07}">
  <ds:schemaRefs>
    <ds:schemaRef ds:uri="http://schemas.microsoft.com/office/2006/metadata/properties"/>
    <ds:schemaRef ds:uri="http://schemas.microsoft.com/office/2006/documentManagement/types"/>
    <ds:schemaRef ds:uri="http://purl.org/dc/elements/1.1/"/>
    <ds:schemaRef ds:uri="http://purl.org/dc/dcmitype/"/>
    <ds:schemaRef ds:uri="http://www.w3.org/XML/1998/namespace"/>
    <ds:schemaRef ds:uri="http://purl.org/dc/term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3754</TotalTime>
  <Words>2343</Words>
  <Application>Microsoft Office PowerPoint</Application>
  <PresentationFormat>画面に合わせる (4:3)</PresentationFormat>
  <Paragraphs>420</Paragraphs>
  <Slides>49</Slides>
  <Notes>41</Notes>
  <HiddenSlides>0</HiddenSlides>
  <MMClips>0</MMClips>
  <ScaleCrop>false</ScaleCrop>
  <HeadingPairs>
    <vt:vector size="4" baseType="variant">
      <vt:variant>
        <vt:lpstr>テーマ</vt:lpstr>
      </vt:variant>
      <vt:variant>
        <vt:i4>1</vt:i4>
      </vt:variant>
      <vt:variant>
        <vt:lpstr>スライド タイトル</vt:lpstr>
      </vt:variant>
      <vt:variant>
        <vt:i4>49</vt:i4>
      </vt:variant>
    </vt:vector>
  </HeadingPairs>
  <TitlesOfParts>
    <vt:vector size="50" baseType="lpstr">
      <vt:lpstr>Corporate_strictly_confidential_b</vt:lpstr>
      <vt:lpstr>PowerPoint プレゼンテーション</vt:lpstr>
      <vt:lpstr>About me</vt:lpstr>
      <vt:lpstr>It’s my 3rd time to be here!</vt:lpstr>
      <vt:lpstr>This Session’s Theme</vt:lpstr>
      <vt:lpstr>Additional Possibilities of Automation</vt:lpstr>
      <vt:lpstr>Three Purposes</vt:lpstr>
      <vt:lpstr>Three Approaches</vt:lpstr>
      <vt:lpstr>Three Approaches by</vt:lpstr>
      <vt:lpstr>Agenda</vt:lpstr>
      <vt:lpstr>PowerPoint プレゼンテーション</vt:lpstr>
      <vt:lpstr>At the end of April 2013</vt:lpstr>
      <vt:lpstr>Conditions and Challenges</vt:lpstr>
      <vt:lpstr>PowerPoint プレゼンテーション</vt:lpstr>
      <vt:lpstr>PowerPoint プレゼンテーション</vt:lpstr>
      <vt:lpstr>PowerPoint プレゼンテーション</vt:lpstr>
      <vt:lpstr>Three Approaches</vt:lpstr>
      <vt:lpstr>PowerPoint プレゼンテーション</vt:lpstr>
      <vt:lpstr>Challenges</vt:lpstr>
      <vt:lpstr>Before CI/CD</vt:lpstr>
      <vt:lpstr>The Implementation of CI/CD in our project</vt:lpstr>
      <vt:lpstr>After CI/CD</vt:lpstr>
      <vt:lpstr>PowerPoint プレゼンテーション</vt:lpstr>
      <vt:lpstr>Challenges</vt:lpstr>
      <vt:lpstr>Before TDD</vt:lpstr>
      <vt:lpstr>Nuun of Android JUnit</vt:lpstr>
      <vt:lpstr>PowerPoint プレゼンテーション</vt:lpstr>
      <vt:lpstr>After TDD</vt:lpstr>
      <vt:lpstr>数値計測による現状把握</vt:lpstr>
      <vt:lpstr>数値計測による施策の検証　（１月後）</vt:lpstr>
      <vt:lpstr>PowerPoint プレゼンテーション</vt:lpstr>
      <vt:lpstr>Challenges</vt:lpstr>
      <vt:lpstr>So many nuuns!</vt:lpstr>
      <vt:lpstr>Calabash-android : Our answer</vt:lpstr>
      <vt:lpstr>Example of BDD test scenario with Calabash-Android</vt:lpstr>
      <vt:lpstr>数値計測による現状把握</vt:lpstr>
      <vt:lpstr>数値計測による施策の検証　（１月後）</vt:lpstr>
      <vt:lpstr>初期に認識していた課題</vt:lpstr>
      <vt:lpstr>PowerPoint プレゼンテーション</vt:lpstr>
      <vt:lpstr>Results</vt:lpstr>
      <vt:lpstr>Problems</vt:lpstr>
      <vt:lpstr>Possibilities and Future</vt:lpstr>
      <vt:lpstr>Possibilities and Future</vt:lpstr>
      <vt:lpstr>PowerPoint プレゼンテーション</vt:lpstr>
      <vt:lpstr>Three Purposes</vt:lpstr>
      <vt:lpstr>Three Approaches</vt:lpstr>
      <vt:lpstr>Three Approaches by</vt:lpstr>
      <vt:lpstr>現場実践主義</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楽天株式会社</dc:creator>
  <cp:lastModifiedBy>Hiroyuki Ito (The Hiro)</cp:lastModifiedBy>
  <cp:revision>4205</cp:revision>
  <cp:lastPrinted>2012-11-01T00:53:12Z</cp:lastPrinted>
  <dcterms:created xsi:type="dcterms:W3CDTF">2013-01-29T01:30:29Z</dcterms:created>
  <dcterms:modified xsi:type="dcterms:W3CDTF">2014-07-07T08:43:21Z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0x0101006C7DCEE764623746B4E4E557D8B3CACD</vt:lpwstr>
  </property>
</Properties>
</file>