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sldIdLst>
    <p:sldId id="498" r:id="rId5"/>
    <p:sldId id="475" r:id="rId6"/>
    <p:sldId id="715" r:id="rId7"/>
    <p:sldId id="717" r:id="rId8"/>
    <p:sldId id="716" r:id="rId9"/>
    <p:sldId id="713" r:id="rId10"/>
    <p:sldId id="718" r:id="rId11"/>
    <p:sldId id="720" r:id="rId12"/>
    <p:sldId id="480" r:id="rId13"/>
    <p:sldId id="705" r:id="rId14"/>
    <p:sldId id="726" r:id="rId15"/>
    <p:sldId id="776" r:id="rId16"/>
    <p:sldId id="737" r:id="rId17"/>
    <p:sldId id="701" r:id="rId18"/>
    <p:sldId id="702" r:id="rId19"/>
    <p:sldId id="703" r:id="rId20"/>
    <p:sldId id="724" r:id="rId21"/>
    <p:sldId id="706" r:id="rId22"/>
    <p:sldId id="739" r:id="rId23"/>
    <p:sldId id="728" r:id="rId24"/>
    <p:sldId id="711" r:id="rId25"/>
    <p:sldId id="775" r:id="rId26"/>
    <p:sldId id="729" r:id="rId27"/>
    <p:sldId id="707" r:id="rId28"/>
    <p:sldId id="740" r:id="rId29"/>
    <p:sldId id="769" r:id="rId30"/>
    <p:sldId id="772" r:id="rId31"/>
    <p:sldId id="691" r:id="rId32"/>
    <p:sldId id="771" r:id="rId33"/>
    <p:sldId id="692" r:id="rId34"/>
    <p:sldId id="708" r:id="rId35"/>
    <p:sldId id="741" r:id="rId36"/>
    <p:sldId id="761" r:id="rId37"/>
    <p:sldId id="693" r:id="rId38"/>
    <p:sldId id="632" r:id="rId39"/>
    <p:sldId id="768" r:id="rId40"/>
    <p:sldId id="767" r:id="rId41"/>
    <p:sldId id="765" r:id="rId42"/>
    <p:sldId id="764" r:id="rId43"/>
    <p:sldId id="763" r:id="rId44"/>
    <p:sldId id="731" r:id="rId45"/>
    <p:sldId id="709" r:id="rId46"/>
    <p:sldId id="749" r:id="rId47"/>
    <p:sldId id="751" r:id="rId48"/>
    <p:sldId id="755" r:id="rId49"/>
    <p:sldId id="753" r:id="rId50"/>
    <p:sldId id="779" r:id="rId51"/>
    <p:sldId id="750" r:id="rId52"/>
    <p:sldId id="757" r:id="rId53"/>
    <p:sldId id="758" r:id="rId54"/>
    <p:sldId id="778" r:id="rId55"/>
    <p:sldId id="710" r:id="rId56"/>
    <p:sldId id="734" r:id="rId57"/>
    <p:sldId id="735" r:id="rId58"/>
    <p:sldId id="736" r:id="rId59"/>
    <p:sldId id="510" r:id="rId60"/>
    <p:sldId id="555" r:id="rId61"/>
    <p:sldId id="552" r:id="rId62"/>
    <p:sldId id="760" r:id="rId63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84783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18T16:08:28.828" idx="11">
    <p:pos x="4151" y="3494"/>
    <p:text>Junior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18T16:08:47.374" idx="12">
    <p:pos x="1848" y="3265"/>
    <p:text>何時間減ったの方が分かりやすい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18T16:10:02.687" idx="13">
    <p:pos x="3758" y="2068"/>
    <p:text>１０分　→　0.5 sec！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</a:t>
            </a:r>
            <a:r>
              <a:rPr kumimoji="1" lang="en-US" altLang="ja-JP" baseline="0" dirty="0" smtClean="0"/>
              <a:t> everyone.</a:t>
            </a:r>
            <a:endParaRPr kumimoji="1" lang="en-US" altLang="ja-JP" dirty="0" smtClean="0"/>
          </a:p>
          <a:p>
            <a:r>
              <a:rPr kumimoji="1" lang="en-US" altLang="ja-JP" dirty="0" smtClean="0"/>
              <a:t>In this session,</a:t>
            </a:r>
            <a:r>
              <a:rPr kumimoji="1" lang="en-US" altLang="ja-JP" baseline="0" dirty="0" smtClean="0"/>
              <a:t> I’d like to talk about “Technology-Driven Development”.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are top 3 challenges.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68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If you are in the same position.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72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Japanese, </a:t>
            </a:r>
            <a:r>
              <a:rPr kumimoji="1" lang="en-US" altLang="ja-JP" dirty="0" err="1" smtClean="0"/>
              <a:t>YeaOh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92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Therefore,</a:t>
            </a:r>
            <a:r>
              <a:rPr kumimoji="1" lang="en-US" altLang="ja-JP" baseline="0" dirty="0" smtClean="0"/>
              <a:t> I was highly-motivated!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513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about CI/CD.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first, we tried to get</a:t>
            </a:r>
            <a:r>
              <a:rPr kumimoji="1" lang="en-US" altLang="ja-JP" baseline="0" dirty="0" smtClean="0"/>
              <a:t> over these challenges.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My name</a:t>
            </a:r>
            <a:r>
              <a:rPr kumimoji="1" lang="en-US" altLang="ja-JP" baseline="0" dirty="0" smtClean="0"/>
              <a:t> is Hiroyuki Ito.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Please call me “The Hiro”.</a:t>
            </a:r>
            <a:endParaRPr kumimoji="1" lang="en-US" altLang="ja-JP" dirty="0" smtClean="0"/>
          </a:p>
          <a:p>
            <a:r>
              <a:rPr kumimoji="1" lang="en-US" altLang="ja-JP" dirty="0" smtClean="0"/>
              <a:t>I’m</a:t>
            </a:r>
            <a:r>
              <a:rPr kumimoji="1" lang="en-US" altLang="ja-JP" baseline="0" dirty="0" smtClean="0"/>
              <a:t> from Rakuten, in Japan.</a:t>
            </a:r>
          </a:p>
          <a:p>
            <a:r>
              <a:rPr kumimoji="1" lang="en-US" altLang="ja-JP" baseline="0" dirty="0" smtClean="0"/>
              <a:t>I belong to “Test-Driven Development Group”!</a:t>
            </a:r>
          </a:p>
          <a:p>
            <a:r>
              <a:rPr kumimoji="1" lang="en-US" altLang="ja-JP" baseline="0" dirty="0" smtClean="0"/>
              <a:t>I have 2 certifications of Scrum.</a:t>
            </a:r>
          </a:p>
          <a:p>
            <a:r>
              <a:rPr kumimoji="1" lang="en-US" altLang="ja-JP" baseline="0" dirty="0" smtClean="0"/>
              <a:t>Now I’m working as an Agile Coach.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391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TDD.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Our challenge is very simple</a:t>
            </a:r>
            <a:r>
              <a:rPr kumimoji="1" lang="en-US" altLang="ja-JP" baseline="0" dirty="0" smtClean="0"/>
              <a:t> : we did not have enough skill and knowledge of Android at that time.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Finally, we adopted the new test harness for Android.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551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Today, I’m here as a speaker</a:t>
            </a:r>
            <a:r>
              <a:rPr kumimoji="1" lang="en-US" altLang="ja-JP" baseline="0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例によって、これらの施策の効果を１月後に計測してみたところ</a:t>
            </a:r>
            <a:r>
              <a:rPr kumimoji="1" lang="en-US" altLang="ja-JP" dirty="0" smtClean="0"/>
              <a:t>…</a:t>
            </a:r>
          </a:p>
          <a:p>
            <a:r>
              <a:rPr kumimoji="1" lang="ja-JP" altLang="en-US" dirty="0" smtClean="0"/>
              <a:t>このような数値が出ました。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まず、バグの報告件数が、他の機能と同程度になりました。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これは、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による自動回帰テストを整備した成果であると考えています。</a:t>
            </a:r>
            <a:endParaRPr kumimoji="1" lang="en-US" altLang="ja-JP" dirty="0" smtClean="0"/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次に、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機能追加／修正の頻度</a:t>
            </a:r>
            <a:r>
              <a:rPr lang="ja-JP" altLang="en-US" sz="1200" b="0" dirty="0" smtClean="0">
                <a:solidFill>
                  <a:schemeClr val="tx1"/>
                </a:solidFill>
              </a:rPr>
              <a:t>が、５倍から１．５倍に一気に減りました。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この数値を見ると、変更要望に歯止めをかけたことに成果があったことが分かります。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そして、デグレードの頻度も、５倍から２倍に減りました。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デグレード自体は撲滅できていないものの、デグレードを検知して対応し終わるまでの時間を計測してみたところ、対応前の１／５程度にまで減っていることも分かりました。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つまり、デグレード自体の影響度が以前よりもはるかに減ったと言えると思います。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 course, we achieved the target!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As you may know, this session’s theme is “Technology-Driven Development”.</a:t>
            </a:r>
          </a:p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</a:p>
          <a:p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Anyway,</a:t>
            </a:r>
            <a:r>
              <a:rPr kumimoji="1" lang="en-US" altLang="ja-JP" baseline="0" dirty="0" smtClean="0"/>
              <a:t> w</a:t>
            </a:r>
            <a:r>
              <a:rPr kumimoji="1" lang="en-US" altLang="ja-JP" dirty="0" smtClean="0"/>
              <a:t>hat is “Technology-Driven Development”?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ja-JP" dirty="0" smtClean="0"/>
              <a:t>I’d like to share the example of the collaborative culture by Technology-Driven Development in our team.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ja-JP" dirty="0" smtClean="0"/>
              <a:t>Automation nurtures the team members.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means the new possibilities</a:t>
            </a:r>
            <a:r>
              <a:rPr kumimoji="1" lang="en-US" altLang="ja-JP" baseline="0" dirty="0" smtClean="0"/>
              <a:t> of Automation.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will be your treasure!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stands for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  <a:p>
            <a:r>
              <a:rPr kumimoji="1" lang="en-US" altLang="ja-JP" dirty="0" smtClean="0"/>
              <a:t>I’ll talk</a:t>
            </a:r>
            <a:r>
              <a:rPr kumimoji="1" lang="en-US" altLang="ja-JP" baseline="0" dirty="0" smtClean="0"/>
              <a:t> the details later.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concrete approaches, CI/CD, TDD, and BDD.</a:t>
            </a:r>
          </a:p>
          <a:p>
            <a:r>
              <a:rPr kumimoji="1" lang="en-US" altLang="ja-JP" baseline="0" dirty="0" smtClean="0"/>
              <a:t>After that, I will talk about the results,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geyahho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mockito/" TargetMode="External"/><Relationship Id="rId5" Type="http://schemas.openxmlformats.org/officeDocument/2006/relationships/hyperlink" Target="http://robolectric.org/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At the end of April 2013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ja-JP" sz="2400" dirty="0" smtClean="0"/>
                  <a:t>Agile Coach</a:t>
                </a:r>
              </a:p>
              <a:p>
                <a:pPr algn="ctr"/>
                <a:r>
                  <a:rPr lang="en-US" altLang="ja-JP" sz="2400" dirty="0" smtClean="0"/>
                  <a:t>(The Hiro)</a:t>
                </a:r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3163875" y="802567"/>
            <a:ext cx="1980000" cy="720080"/>
          </a:xfrm>
          <a:prstGeom prst="wedgeRectCallout">
            <a:avLst>
              <a:gd name="adj1" fmla="val -37310"/>
              <a:gd name="adj2" fmla="val 14432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HELP!</a:t>
            </a:r>
            <a:endParaRPr kumimoji="0" lang="ja-JP" alt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87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Our target application is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7" name="Picture 3" descr="C:\Users\hiroyuki.a.ito\Pictures\Agile2014\An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88" y="655791"/>
            <a:ext cx="7395224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8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iroyuki.a.ito\Pictures\00_Card\大変さを伝える写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8" y="715199"/>
            <a:ext cx="7236804" cy="54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Conditions and 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179512" y="945456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None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of the team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members had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any 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experience with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agile</a:t>
            </a:r>
            <a:endParaRPr kumimoji="0" lang="en-US" altLang="ja-JP" sz="48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79512" y="2691284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There 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had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been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many </a:t>
            </a: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manual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operations</a:t>
            </a: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79512" y="4437112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Most of the team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members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were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young </a:t>
            </a: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and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immature</a:t>
            </a:r>
          </a:p>
        </p:txBody>
      </p:sp>
    </p:spTree>
    <p:extLst>
      <p:ext uri="{BB962C8B-B14F-4D97-AF65-F5344CB8AC3E}">
        <p14:creationId xmlns:p14="http://schemas.microsoft.com/office/powerpoint/2010/main" val="5619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>
                <a:latin typeface="+mn-lt"/>
                <a:ea typeface="+mn-ea"/>
                <a:cs typeface="ＭＳ 明朝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512" y="467992"/>
            <a:ext cx="8784976" cy="72442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was so much </a:t>
            </a:r>
            <a:r>
              <a:rPr kumimoji="0" lang="en-US" altLang="ja-JP" sz="4800" kern="0" dirty="0" smtClean="0">
                <a:latin typeface="+mn-lt"/>
                <a:ea typeface="+mn-ea"/>
                <a:cs typeface="ＭＳ 明朝"/>
              </a:rPr>
              <a:t>excited</a:t>
            </a: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!</a:t>
            </a:r>
          </a:p>
        </p:txBody>
      </p:sp>
      <p:pic>
        <p:nvPicPr>
          <p:cNvPr id="1030" name="Picture 6" descr="C:\Users\hiroyuki.a.ito\Pictures\Agile2014\YeaOh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56" y="1192412"/>
            <a:ext cx="4360488" cy="49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can</a:t>
            </a:r>
          </a:p>
          <a:p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achieve </a:t>
            </a:r>
            <a:r>
              <a:rPr lang="en-US" altLang="ja-JP" sz="7200" dirty="0" smtClean="0">
                <a:latin typeface="+mn-lt"/>
                <a:ea typeface="+mn-ea"/>
                <a:cs typeface="ＭＳ 明朝"/>
              </a:rPr>
              <a:t>anything</a:t>
            </a:r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through such a </a:t>
            </a:r>
            <a:r>
              <a:rPr lang="en-US" altLang="ja-JP" sz="7200" dirty="0" smtClean="0">
                <a:latin typeface="+mn-lt"/>
                <a:ea typeface="+mn-ea"/>
                <a:cs typeface="ＭＳ 明朝"/>
              </a:rPr>
              <a:t>challenging</a:t>
            </a:r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project!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WHY?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5" y="2980085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964921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Low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So many manual tasks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80085"/>
            <a:ext cx="6964921" cy="127793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Going </a:t>
            </a:r>
            <a:r>
              <a:rPr lang="en-US" altLang="ja-JP" dirty="0"/>
              <a:t>in </a:t>
            </a:r>
            <a:r>
              <a:rPr lang="en-US" altLang="ja-JP" dirty="0" smtClean="0"/>
              <a:t>circles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</a:t>
            </a:r>
            <a:r>
              <a:rPr lang="en-US" altLang="ja-JP" b="0" dirty="0">
                <a:solidFill>
                  <a:schemeClr val="tx1"/>
                </a:solidFill>
              </a:rPr>
              <a:t>clear vision and no </a:t>
            </a:r>
            <a:r>
              <a:rPr lang="en-US" altLang="ja-JP" b="0" dirty="0" smtClean="0">
                <a:solidFill>
                  <a:schemeClr val="tx1"/>
                </a:solidFill>
              </a:rPr>
              <a:t>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timely progress information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9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660078" y="1016733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me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57919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57919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60078" y="3169996"/>
            <a:ext cx="5400320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Development Group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660078" y="2089634"/>
            <a:ext cx="540032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  <a:hlinkClick r:id="rId6"/>
              </a:rPr>
              <a:t>@hageyahhoo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6540398" y="1016733"/>
            <a:ext cx="25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latin typeface="+mn-lt"/>
                <a:ea typeface="+mn-ea"/>
              </a:rPr>
              <a:t>(The Hiro)</a:t>
            </a:r>
          </a:p>
        </p:txBody>
      </p:sp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Before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84271" y="4652190"/>
            <a:ext cx="8780217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0.5 hour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88495" y="5226706"/>
            <a:ext cx="8275993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b="0" dirty="0" smtClean="0">
                <a:solidFill>
                  <a:srgbClr val="000000"/>
                </a:solidFill>
                <a:latin typeface="+mn-lt"/>
              </a:rPr>
              <a:t>5-minite work for 6 persons</a:t>
            </a: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4 hours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88495" y="4078196"/>
            <a:ext cx="8275993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b="0" dirty="0" smtClean="0">
                <a:solidFill>
                  <a:srgbClr val="000000"/>
                </a:solidFill>
                <a:latin typeface="+mn-lt"/>
              </a:rPr>
              <a:t>Need to retry if we find bugs…</a:t>
            </a:r>
            <a:endParaRPr lang="en-US" altLang="ja-JP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dirty="0" smtClean="0">
                <a:solidFill>
                  <a:srgbClr val="FF0000"/>
                </a:solidFill>
                <a:latin typeface="+mn-lt"/>
              </a:rPr>
              <a:t>13.5 hours</a:t>
            </a:r>
            <a:r>
              <a:rPr lang="en-US" altLang="ja-JP" sz="7200" b="0" dirty="0" smtClean="0">
                <a:solidFill>
                  <a:schemeClr val="tx1"/>
                </a:solidFill>
                <a:latin typeface="+mn-lt"/>
              </a:rPr>
              <a:t>/week</a:t>
            </a:r>
            <a:endParaRPr lang="ja-JP" altLang="en-US" sz="7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r>
              <a:rPr lang="ja-JP" altLang="en-US" dirty="0">
                <a:latin typeface="+mn-lt"/>
                <a:ea typeface="+mj-ea"/>
                <a:cs typeface="ＭＳ 明朝"/>
              </a:rPr>
              <a:t>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in our project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28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28" idx="2"/>
            <a:endCxn id="27" idx="0"/>
          </p:cNvCxnSpPr>
          <p:nvPr/>
        </p:nvCxnSpPr>
        <p:spPr>
          <a:xfrm>
            <a:off x="1895667" y="3988776"/>
            <a:ext cx="7462" cy="462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6" idx="0"/>
          </p:cNvCxnSpPr>
          <p:nvPr/>
        </p:nvCxnSpPr>
        <p:spPr>
          <a:xfrm>
            <a:off x="1895667" y="3988776"/>
            <a:ext cx="1085437" cy="462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  <p:pic>
        <p:nvPicPr>
          <p:cNvPr id="26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1" y="4450967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6" y="4450966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80" y="445310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Shared understanding by</a:t>
            </a:r>
            <a:r>
              <a:rPr lang="en-AU" altLang="ja-JP" dirty="0"/>
              <a:t> </a:t>
            </a:r>
            <a:r>
              <a:rPr lang="en-AU" altLang="ja-JP" dirty="0" smtClean="0"/>
              <a:t>the working </a:t>
            </a:r>
            <a:r>
              <a:rPr lang="en-AU" altLang="ja-JP" dirty="0"/>
              <a:t>software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968145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7" y="440854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665507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246396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 bwMode="auto">
          <a:xfrm>
            <a:off x="5708879" y="3882183"/>
            <a:ext cx="2520000" cy="1080000"/>
          </a:xfrm>
          <a:prstGeom prst="wedgeRectCallout">
            <a:avLst>
              <a:gd name="adj1" fmla="val -50071"/>
              <a:gd name="adj2" fmla="val -89686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r>
              <a:rPr lang="en-US" altLang="ja-JP" sz="2400" dirty="0" smtClean="0"/>
              <a:t>Get </a:t>
            </a:r>
            <a:r>
              <a:rPr lang="en-US" altLang="ja-JP" sz="2400" dirty="0"/>
              <a:t>fast feedback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606646" y="3882183"/>
            <a:ext cx="2520000" cy="1080000"/>
          </a:xfrm>
          <a:prstGeom prst="wedgeRectCallout">
            <a:avLst>
              <a:gd name="adj1" fmla="val 73185"/>
              <a:gd name="adj2" fmla="val -64151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r>
              <a:rPr lang="en-US" altLang="ja-JP" sz="2400" dirty="0" smtClean="0"/>
              <a:t>Know about</a:t>
            </a:r>
          </a:p>
          <a:p>
            <a:r>
              <a:rPr lang="en-US" altLang="ja-JP" sz="2400" dirty="0" smtClean="0"/>
              <a:t>the </a:t>
            </a:r>
            <a:r>
              <a:rPr lang="en-US" altLang="ja-JP" sz="2400" dirty="0"/>
              <a:t>progress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72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4077072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dirty="0" smtClean="0">
                <a:solidFill>
                  <a:srgbClr val="0066FF"/>
                </a:solidFill>
              </a:rPr>
              <a:t>15 minutes</a:t>
            </a:r>
            <a:r>
              <a:rPr lang="en-US" altLang="ja-JP" sz="7200" b="0" dirty="0" smtClean="0">
                <a:solidFill>
                  <a:schemeClr val="tx1"/>
                </a:solidFill>
              </a:rPr>
              <a:t>/week</a:t>
            </a:r>
            <a:endParaRPr lang="ja-JP" altLang="en-US" sz="7200" b="0" dirty="0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12000" y="2402440"/>
            <a:ext cx="7920000" cy="2053120"/>
            <a:chOff x="6830254" y="2094150"/>
            <a:chExt cx="7920000" cy="2053120"/>
          </a:xfrm>
        </p:grpSpPr>
        <p:sp>
          <p:nvSpPr>
            <p:cNvPr id="8" name="テキスト ボックス 7"/>
            <p:cNvSpPr txBox="1"/>
            <p:nvPr/>
          </p:nvSpPr>
          <p:spPr>
            <a:xfrm rot="21049825">
              <a:off x="6830254" y="2094150"/>
              <a:ext cx="7920000" cy="180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0" lang="ja-JP" altLang="en-US" sz="11500" b="1" kern="0" dirty="0">
                  <a:solidFill>
                    <a:srgbClr val="C00000"/>
                  </a:solidFill>
                </a:rPr>
                <a:t> </a:t>
              </a:r>
              <a:r>
                <a:rPr kumimoji="0" lang="ja-JP" altLang="en-US" sz="11500" b="1" kern="0" dirty="0" smtClean="0">
                  <a:solidFill>
                    <a:srgbClr val="C00000"/>
                  </a:solidFill>
                </a:rPr>
                <a:t> </a:t>
              </a:r>
              <a:r>
                <a:rPr kumimoji="0" lang="en-US" altLang="ja-JP" sz="11500" b="1" kern="0" dirty="0" smtClean="0">
                  <a:solidFill>
                    <a:srgbClr val="C00000"/>
                  </a:solidFill>
                </a:rPr>
                <a:t>1/54 !</a:t>
              </a:r>
            </a:p>
          </p:txBody>
        </p:sp>
        <p:sp>
          <p:nvSpPr>
            <p:cNvPr id="12" name="上矢印 11"/>
            <p:cNvSpPr/>
            <p:nvPr/>
          </p:nvSpPr>
          <p:spPr bwMode="auto">
            <a:xfrm rot="10227710">
              <a:off x="7949451" y="2671410"/>
              <a:ext cx="1555615" cy="1475860"/>
            </a:xfrm>
            <a:prstGeom prst="up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1" y="1196010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2"/>
          <p:cNvSpPr txBox="1">
            <a:spLocks/>
          </p:cNvSpPr>
          <p:nvPr/>
        </p:nvSpPr>
        <p:spPr>
          <a:xfrm>
            <a:off x="2179079" y="1196009"/>
            <a:ext cx="6964921" cy="28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Lack of skill and knowledge of Android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the </a:t>
            </a:r>
            <a:r>
              <a:rPr lang="en-US" altLang="ja-JP" b="0" dirty="0" smtClean="0"/>
              <a:t>architecture</a:t>
            </a:r>
            <a:r>
              <a:rPr lang="en-US" altLang="ja-JP" b="0" dirty="0" smtClean="0">
                <a:solidFill>
                  <a:schemeClr val="tx1"/>
                </a:solidFill>
              </a:rPr>
              <a:t> of Android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develop</a:t>
            </a:r>
            <a:r>
              <a:rPr lang="en-US" altLang="ja-JP" b="0" dirty="0">
                <a:solidFill>
                  <a:schemeClr val="tx1"/>
                </a:solidFill>
              </a:rPr>
              <a:t> the Android </a:t>
            </a:r>
            <a:r>
              <a:rPr lang="en-US" altLang="ja-JP" b="0" dirty="0" smtClean="0">
                <a:solidFill>
                  <a:schemeClr val="tx1"/>
                </a:solidFill>
              </a:rPr>
              <a:t>application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access the database</a:t>
            </a:r>
            <a:r>
              <a:rPr lang="en-US" altLang="ja-JP" b="0" dirty="0">
                <a:solidFill>
                  <a:schemeClr val="tx1"/>
                </a:solidFill>
              </a:rPr>
              <a:t> on the </a:t>
            </a:r>
            <a:r>
              <a:rPr lang="en-US" altLang="ja-JP" b="0" dirty="0" smtClean="0">
                <a:solidFill>
                  <a:schemeClr val="tx1"/>
                </a:solidFill>
              </a:rPr>
              <a:t>device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h</a:t>
            </a:r>
            <a:r>
              <a:rPr lang="en-US" altLang="ja-JP" b="0" dirty="0" smtClean="0">
                <a:solidFill>
                  <a:schemeClr val="tx1"/>
                </a:solidFill>
              </a:rPr>
              <a:t>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implement the </a:t>
            </a:r>
            <a:r>
              <a:rPr lang="en-US" altLang="ja-JP" b="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Could not test after we implemented </a:t>
            </a:r>
            <a:r>
              <a:rPr kumimoji="0" lang="en-US" altLang="en-US" sz="2400" b="1" kern="0" dirty="0" smtClean="0">
                <a:solidFill>
                  <a:srgbClr val="C00000"/>
                </a:solidFill>
              </a:rPr>
              <a:t>all components</a:t>
            </a:r>
          </a:p>
          <a:p>
            <a:pPr indent="363538"/>
            <a:r>
              <a:rPr kumimoji="0" lang="en-US" altLang="en-US" sz="2400" b="1" kern="0" dirty="0" smtClean="0">
                <a:solidFill>
                  <a:srgbClr val="BF0000"/>
                </a:solidFill>
              </a:rPr>
              <a:t>(Debug Later Programming)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took </a:t>
            </a:r>
            <a:r>
              <a:rPr kumimoji="0" lang="en-US" altLang="ja-JP" sz="2400" b="1" kern="0" dirty="0" smtClean="0">
                <a:solidFill>
                  <a:srgbClr val="FF0000"/>
                </a:solidFill>
              </a:rPr>
              <a:t>five days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円/楕円 27"/>
          <p:cNvSpPr/>
          <p:nvPr/>
        </p:nvSpPr>
        <p:spPr bwMode="auto">
          <a:xfrm>
            <a:off x="205698" y="692695"/>
            <a:ext cx="8938302" cy="3960441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0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47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000" dirty="0" smtClean="0">
                <a:solidFill>
                  <a:schemeClr val="accent1"/>
                </a:solidFill>
                <a:latin typeface="+mn-lt"/>
              </a:rPr>
              <a:t>Too difficult to use Android JUnit </a:t>
            </a:r>
            <a:r>
              <a:rPr lang="en-US" altLang="ja-JP" sz="40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</a:t>
            </a:r>
            <a:endParaRPr lang="en-US" altLang="ja-JP" sz="4000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 descr="C:\Users\hiroyuki.a.ito\Pictures\Agile2014\Nuun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3" y="1323180"/>
            <a:ext cx="8471894" cy="4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185281" y="168141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java.lang.RuntimeException: Stub!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Д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)</a:t>
            </a:r>
            <a:endParaRPr kumimoji="0" lang="en-US" altLang="ja-JP" sz="32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1202" y="309526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Why we need an emulator or a device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? :-o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81202" y="4509120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Please don’t start a heavy lifecycle of Android for each test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en-US" altLang="ja-JP" sz="3200" b="0" dirty="0">
                <a:solidFill>
                  <a:schemeClr val="tx1"/>
                </a:solidFill>
              </a:rPr>
              <a:t> </a:t>
            </a:r>
            <a:r>
              <a:rPr lang="en-US" altLang="ja-JP" sz="3200" b="0" dirty="0" smtClean="0">
                <a:solidFill>
                  <a:schemeClr val="tx1"/>
                </a:solidFill>
              </a:rPr>
              <a:t>:-&lt;</a:t>
            </a:r>
            <a:endParaRPr kumimoji="0" lang="en-US" altLang="ja-JP" sz="3200" b="0" kern="0" dirty="0" smtClean="0">
              <a:latin typeface="+mn-lt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594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500" dirty="0" smtClean="0"/>
              <a:t>Solution to do TDD on Android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b="0" dirty="0" smtClean="0">
                <a:latin typeface="+mn-lt"/>
              </a:rPr>
              <a:t>Do all unit testing only on JVM</a:t>
            </a:r>
            <a:endParaRPr lang="en-US" altLang="ja-JP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>
                <a:hlinkClick r:id="rId5"/>
              </a:rPr>
              <a:t>http://robolectric.org/</a:t>
            </a:r>
            <a:endParaRPr lang="en-US" altLang="ja-JP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/>
              <a:t>Without </a:t>
            </a:r>
            <a:r>
              <a:rPr lang="en-US" altLang="ja-JP" sz="2800" dirty="0"/>
              <a:t>any emulator or </a:t>
            </a:r>
            <a:r>
              <a:rPr lang="en-US" altLang="ja-JP" sz="2800" dirty="0" smtClean="0"/>
              <a:t>device!</a:t>
            </a:r>
            <a:endParaRPr lang="en-US" altLang="ja-JP" sz="2800" dirty="0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301208"/>
            <a:ext cx="8424000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	: </a:t>
            </a:r>
            <a:r>
              <a:rPr lang="en-US" altLang="ja-JP" b="0" dirty="0" smtClean="0">
                <a:latin typeface="+mn-lt"/>
              </a:rPr>
              <a:t>Can use </a:t>
            </a:r>
            <a:r>
              <a:rPr lang="en-US" altLang="ja-JP" b="0" dirty="0">
                <a:latin typeface="+mn-lt"/>
              </a:rPr>
              <a:t>the </a:t>
            </a:r>
            <a:r>
              <a:rPr lang="en-US" altLang="ja-JP" b="0" dirty="0" smtClean="0">
                <a:latin typeface="+mn-lt"/>
              </a:rPr>
              <a:t>“Test Double</a:t>
            </a:r>
            <a:r>
              <a:rPr lang="en-US" altLang="ja-JP" b="0" dirty="0">
                <a:latin typeface="+mn-lt"/>
              </a:rPr>
              <a:t>”</a:t>
            </a:r>
            <a:endParaRPr lang="en-US" altLang="ja-JP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>
                <a:hlinkClick r:id="rId6"/>
              </a:rPr>
              <a:t>http</a:t>
            </a:r>
            <a:r>
              <a:rPr lang="en-US" altLang="ja-JP" sz="2800" dirty="0">
                <a:hlinkClick r:id="rId6"/>
              </a:rPr>
              <a:t>://code.google.com/p/mockito</a:t>
            </a:r>
            <a:r>
              <a:rPr lang="en-US" altLang="ja-JP" sz="2800" dirty="0" smtClean="0">
                <a:hlinkClick r:id="rId6"/>
              </a:rPr>
              <a:t>/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97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+mn-lt"/>
              </a:rPr>
              <a:t>@Before</a:t>
            </a:r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 smtClean="0">
                <a:solidFill>
                  <a:srgbClr val="990099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setUp()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Create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Insert test data;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@Test</a:t>
            </a:r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>
                <a:solidFill>
                  <a:srgbClr val="7030A0"/>
                </a:solidFill>
                <a:latin typeface="+mn-lt"/>
              </a:rPr>
              <a:t>p</a:t>
            </a:r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findXxx()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Assertions;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@After</a:t>
            </a:r>
          </a:p>
          <a:p>
            <a:pPr algn="l"/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tearDown()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Drop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Image of Unit testing for Dao by using Robolectric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4932040" y="4437112"/>
            <a:ext cx="3600000" cy="1440000"/>
          </a:xfrm>
          <a:prstGeom prst="wedgeRectCallout">
            <a:avLst>
              <a:gd name="adj1" fmla="val -78530"/>
              <a:gd name="adj2" fmla="val -782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400" dirty="0" smtClean="0"/>
              <a:t>It takes only about</a:t>
            </a:r>
          </a:p>
          <a:p>
            <a:r>
              <a:rPr lang="en-US" altLang="ja-JP" sz="2400" b="1" dirty="0" smtClean="0">
                <a:solidFill>
                  <a:srgbClr val="0066FF"/>
                </a:solidFill>
              </a:rPr>
              <a:t>0.5 seconds</a:t>
            </a:r>
            <a:endParaRPr lang="en-US" altLang="ja-JP" sz="2400" dirty="0"/>
          </a:p>
          <a:p>
            <a:r>
              <a:rPr kumimoji="1" lang="en-US" altLang="ja-JP" sz="2400" dirty="0" smtClean="0"/>
              <a:t>to run each test case.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7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It’s my 3rd time to be here!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Agile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16732"/>
            <a:ext cx="432048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royuki.a.ito\Pictures\Agile2014\Agile2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6732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360000" y="4581208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gile2014 :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s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S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peaker</a:t>
            </a: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rgbClr val="0066FF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88009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088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4805524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Avoid </a:t>
            </a:r>
            <a:r>
              <a:rPr lang="en-US" altLang="ja-JP" b="0" dirty="0" smtClean="0"/>
              <a:t>feature creep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96088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Detect bugs and regressions</a:t>
            </a:r>
          </a:p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on </a:t>
            </a:r>
            <a:r>
              <a:rPr lang="en-US" altLang="ja-JP" b="0" dirty="0" smtClean="0"/>
              <a:t>use-cases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2179079" y="4805523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Learn </a:t>
            </a:r>
            <a:r>
              <a:rPr lang="en-US" altLang="ja-JP" b="0" dirty="0" smtClean="0"/>
              <a:t>domain knowledge</a:t>
            </a:r>
            <a:r>
              <a:rPr lang="en-US" altLang="ja-JP" b="0" dirty="0" smtClean="0">
                <a:solidFill>
                  <a:schemeClr val="tx1"/>
                </a:solidFill>
              </a:rPr>
              <a:t> 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  <a:ea typeface="+mj-ea"/>
              </a:rPr>
              <a:t>effectively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f</a:t>
            </a:r>
            <a:r>
              <a:rPr lang="en-US" altLang="ja-JP" dirty="0" smtClean="0"/>
              <a:t>eature creep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35683" y="4521931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33002" y="4524452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6642418" y="764704"/>
            <a:ext cx="2468233" cy="1174546"/>
          </a:xfrm>
          <a:prstGeom prst="wedgeEllipseCallout">
            <a:avLst>
              <a:gd name="adj1" fmla="val -56268"/>
              <a:gd name="adj2" fmla="val 3570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DONE!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593572" y="3998215"/>
            <a:ext cx="2468233" cy="1174546"/>
          </a:xfrm>
          <a:prstGeom prst="wedgeEllipseCallout">
            <a:avLst>
              <a:gd name="adj1" fmla="val -41112"/>
              <a:gd name="adj2" fmla="val -7163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NUUN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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Need discipline!</a:t>
            </a:r>
          </a:p>
        </p:txBody>
      </p:sp>
    </p:spTree>
    <p:extLst>
      <p:ext uri="{BB962C8B-B14F-4D97-AF65-F5344CB8AC3E}">
        <p14:creationId xmlns:p14="http://schemas.microsoft.com/office/powerpoint/2010/main" val="938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 animBg="1"/>
      <p:bldP spid="47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Calabash-android: improve the discipline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The wrapper of Cucumber for Android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As an </a:t>
            </a:r>
            <a:r>
              <a:rPr lang="en-US" altLang="ja-JP" b="0" dirty="0" smtClean="0">
                <a:latin typeface="+mn-lt"/>
              </a:rPr>
              <a:t>executable specification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As </a:t>
            </a:r>
            <a:r>
              <a:rPr lang="en-US" altLang="ja-JP" b="0" dirty="0">
                <a:solidFill>
                  <a:schemeClr val="tx1"/>
                </a:solidFill>
              </a:rPr>
              <a:t>a </a:t>
            </a:r>
            <a:r>
              <a:rPr lang="en-US" altLang="ja-JP" b="0" dirty="0"/>
              <a:t>communication tool</a:t>
            </a: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Specifying collaboratively with</a:t>
            </a:r>
            <a:endParaRPr lang="en-US" altLang="ja-JP" b="0" dirty="0">
              <a:solidFill>
                <a:schemeClr val="tx1"/>
              </a:solidFill>
            </a:endParaRP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business analyst, designers and developers</a:t>
            </a:r>
          </a:p>
          <a:p>
            <a:pPr marL="365125" indent="-365125" algn="l">
              <a:buFont typeface="Arial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By </a:t>
            </a:r>
            <a:r>
              <a:rPr lang="en-US" altLang="ja-JP" b="0" dirty="0" smtClean="0"/>
              <a:t>specification with examples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形吹き出し 40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185700" y="1412776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4" name="円形吹き出し 43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600907" y="4382968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598226" y="4385489"/>
            <a:ext cx="2468233" cy="1174546"/>
          </a:xfrm>
          <a:prstGeom prst="wedgeEllipseCallout">
            <a:avLst>
              <a:gd name="adj1" fmla="val 61047"/>
              <a:gd name="adj2" fmla="val -862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OK,  go ahead!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5" name="円形吹き出し 44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This session’s theme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/>
              <a:t>Technology-</a:t>
            </a:r>
          </a:p>
          <a:p>
            <a:r>
              <a:rPr lang="en-US" altLang="ja-JP" sz="9600" dirty="0" smtClean="0"/>
              <a:t>Driven</a:t>
            </a:r>
          </a:p>
          <a:p>
            <a:r>
              <a:rPr lang="en-US" altLang="ja-JP" sz="9600" dirty="0" smtClean="0"/>
              <a:t>Development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5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84257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6" y="400567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043608" y="4370696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040927" y="4373217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Sure!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形吹き出し 33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755810" y="2494743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-70%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768417" y="3789200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-60%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755810" y="1200285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Bugs	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-67%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Improved!</a:t>
            </a:r>
          </a:p>
        </p:txBody>
      </p:sp>
    </p:spTree>
    <p:extLst>
      <p:ext uri="{BB962C8B-B14F-4D97-AF65-F5344CB8AC3E}">
        <p14:creationId xmlns:p14="http://schemas.microsoft.com/office/powerpoint/2010/main" val="514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Results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8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上矢印 19"/>
          <p:cNvSpPr/>
          <p:nvPr/>
        </p:nvSpPr>
        <p:spPr bwMode="auto">
          <a:xfrm>
            <a:off x="4932040" y="1089044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上矢印 20"/>
          <p:cNvSpPr/>
          <p:nvPr/>
        </p:nvSpPr>
        <p:spPr bwMode="auto">
          <a:xfrm>
            <a:off x="4932040" y="2889122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上矢印 21"/>
          <p:cNvSpPr/>
          <p:nvPr/>
        </p:nvSpPr>
        <p:spPr bwMode="auto">
          <a:xfrm>
            <a:off x="4932040" y="4677751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7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948940" y="664557"/>
            <a:ext cx="2921198" cy="1174546"/>
          </a:xfrm>
          <a:prstGeom prst="wedgeEllipseCallout">
            <a:avLst>
              <a:gd name="adj1" fmla="val -33815"/>
              <a:gd name="adj2" fmla="val 699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No!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Do all we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planned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at first!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4592709" y="3906652"/>
            <a:ext cx="2921198" cy="1174546"/>
          </a:xfrm>
          <a:prstGeom prst="wedgeEllipseCallout">
            <a:avLst>
              <a:gd name="adj1" fmla="val 49161"/>
              <a:gd name="adj2" fmla="val 526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591407" y="3923324"/>
            <a:ext cx="2921198" cy="1174546"/>
          </a:xfrm>
          <a:prstGeom prst="wedgeEllipseCallout">
            <a:avLst>
              <a:gd name="adj1" fmla="val 18853"/>
              <a:gd name="adj2" fmla="val -8455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587801" y="3914157"/>
            <a:ext cx="2921198" cy="1174546"/>
          </a:xfrm>
          <a:prstGeom prst="wedgeEllipseCallout">
            <a:avLst>
              <a:gd name="adj1" fmla="val -57168"/>
              <a:gd name="adj2" fmla="val -40067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42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8" grpId="0" animBg="1"/>
      <p:bldP spid="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solidFill>
            <a:srgbClr val="F0D296"/>
          </a:solidFill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2" name="四角形吹き出し 41"/>
          <p:cNvSpPr/>
          <p:nvPr/>
        </p:nvSpPr>
        <p:spPr bwMode="auto">
          <a:xfrm>
            <a:off x="5322567" y="3658592"/>
            <a:ext cx="3663717" cy="762713"/>
          </a:xfrm>
          <a:prstGeom prst="wedgeRectCallout">
            <a:avLst>
              <a:gd name="adj1" fmla="val -66741"/>
              <a:gd name="adj2" fmla="val 4880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Belong to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another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(subsidiary)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company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雲形吹き出し 42"/>
          <p:cNvSpPr/>
          <p:nvPr/>
        </p:nvSpPr>
        <p:spPr bwMode="auto">
          <a:xfrm>
            <a:off x="1794175" y="597105"/>
            <a:ext cx="3528392" cy="1309447"/>
          </a:xfrm>
          <a:prstGeom prst="cloudCallout">
            <a:avLst>
              <a:gd name="adj1" fmla="val -30551"/>
              <a:gd name="adj2" fmla="val 6831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It’s impossible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to change the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scope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within our company…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2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Asked for one executive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Execut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" y="764704"/>
            <a:ext cx="4209673" cy="54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形吹き出し 45"/>
          <p:cNvSpPr/>
          <p:nvPr/>
        </p:nvSpPr>
        <p:spPr bwMode="auto">
          <a:xfrm>
            <a:off x="4557812" y="2061171"/>
            <a:ext cx="4608512" cy="2735658"/>
          </a:xfrm>
          <a:prstGeom prst="wedgeEllipseCallout">
            <a:avLst>
              <a:gd name="adj1" fmla="val -69921"/>
              <a:gd name="adj2" fmla="val 255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YES, YOU CAN!</a:t>
            </a:r>
            <a:endParaRPr kumimoji="0" lang="ja-JP" alt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82068" y="5156020"/>
            <a:ext cx="3960000" cy="108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en-US" sz="2800" kern="0" dirty="0" smtClean="0"/>
              <a:t>We changed scope!</a:t>
            </a:r>
            <a:endParaRPr kumimoji="0" lang="en-US" altLang="en-US" sz="2800" kern="0" dirty="0" smtClean="0">
              <a:solidFill>
                <a:srgbClr val="B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2"/>
          <p:cNvSpPr txBox="1">
            <a:spLocks/>
          </p:cNvSpPr>
          <p:nvPr/>
        </p:nvSpPr>
        <p:spPr>
          <a:xfrm>
            <a:off x="184271" y="834148"/>
            <a:ext cx="8784976" cy="53311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000" dirty="0" smtClean="0"/>
              <a:t>Possibility</a:t>
            </a:r>
          </a:p>
          <a:p>
            <a:r>
              <a:rPr lang="en-US" altLang="ja-JP" sz="4000" dirty="0" smtClean="0">
                <a:latin typeface="+mn-lt"/>
              </a:rPr>
              <a:t>&amp;</a:t>
            </a:r>
          </a:p>
          <a:p>
            <a:r>
              <a:rPr lang="en-US" altLang="ja-JP" sz="4000" dirty="0" smtClean="0">
                <a:latin typeface="+mn-lt"/>
              </a:rPr>
              <a:t>Future!</a:t>
            </a:r>
          </a:p>
        </p:txBody>
      </p:sp>
    </p:spTree>
    <p:extLst>
      <p:ext uri="{BB962C8B-B14F-4D97-AF65-F5344CB8AC3E}">
        <p14:creationId xmlns:p14="http://schemas.microsoft.com/office/powerpoint/2010/main" val="27707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collaborative culture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991602" y="2294786"/>
            <a:ext cx="2418747" cy="1956968"/>
            <a:chOff x="4588551" y="1788690"/>
            <a:chExt cx="2861528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7" cy="1595214"/>
              <a:chOff x="6300080" y="2780722"/>
              <a:chExt cx="719665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0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0" y="2780722"/>
                <a:ext cx="705554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1026" name="Picture 2" descr="C:\Users\hiroyuki.a.ito\Pictures\TDDG\Genymotion\Genymotion_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52" y="2000897"/>
            <a:ext cx="2945492" cy="45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四角形吹き出し 42"/>
          <p:cNvSpPr/>
          <p:nvPr/>
        </p:nvSpPr>
        <p:spPr bwMode="auto">
          <a:xfrm>
            <a:off x="5026298" y="5412792"/>
            <a:ext cx="3960000" cy="1080000"/>
          </a:xfrm>
          <a:prstGeom prst="wedgeRectCallout">
            <a:avLst>
              <a:gd name="adj1" fmla="val -2842"/>
              <a:gd name="adj2" fmla="val -910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b="1" kern="0" dirty="0" smtClean="0">
                <a:solidFill>
                  <a:srgbClr val="C00000"/>
                </a:solidFill>
              </a:rPr>
              <a:t>Over 10 times faster</a:t>
            </a:r>
          </a:p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Can</a:t>
            </a:r>
            <a:r>
              <a:rPr kumimoji="0" lang="en-US" altLang="ja-JP" sz="20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run via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Calabash-Android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25" y="4251754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円形吹き出し 11"/>
          <p:cNvSpPr/>
          <p:nvPr/>
        </p:nvSpPr>
        <p:spPr bwMode="auto">
          <a:xfrm>
            <a:off x="138634" y="732583"/>
            <a:ext cx="2921198" cy="1174546"/>
          </a:xfrm>
          <a:prstGeom prst="wedgeEllipseCallout">
            <a:avLst>
              <a:gd name="adj1" fmla="val 9909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Got some slack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time!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138634" y="4712958"/>
            <a:ext cx="2448272" cy="1174546"/>
          </a:xfrm>
          <a:prstGeom prst="wedgeEllipseCallout">
            <a:avLst>
              <a:gd name="adj1" fmla="val 46751"/>
              <a:gd name="adj2" fmla="val -8578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Too slow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emulator…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4788024" y="620688"/>
            <a:ext cx="2921198" cy="1174546"/>
          </a:xfrm>
          <a:prstGeom prst="wedgeEllipseCallout">
            <a:avLst>
              <a:gd name="adj1" fmla="val -68595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How about</a:t>
            </a:r>
          </a:p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Genymotion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?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右矢印 12"/>
          <p:cNvSpPr/>
          <p:nvPr/>
        </p:nvSpPr>
        <p:spPr bwMode="auto">
          <a:xfrm>
            <a:off x="4321573" y="4712958"/>
            <a:ext cx="936104" cy="720080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7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" grpId="0" animBg="1"/>
      <p:bldP spid="46" grpId="0" animBg="1"/>
      <p:bldP spid="5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2853016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0" y="2134404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0" y="141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図 13" descr="Burn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3" y="3482800"/>
            <a:ext cx="5752374" cy="2682504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[Possibility] Enhance by numerical measurement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7" name="タイトル 2"/>
          <p:cNvSpPr txBox="1">
            <a:spLocks/>
          </p:cNvSpPr>
          <p:nvPr/>
        </p:nvSpPr>
        <p:spPr>
          <a:xfrm>
            <a:off x="184270" y="69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[e.g.]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</a:t>
            </a:r>
            <a:r>
              <a:rPr lang="en-US" altLang="ja-JP" dirty="0" smtClean="0"/>
              <a:t>dditional possibilities </a:t>
            </a:r>
            <a:r>
              <a:rPr lang="en-US" altLang="ja-JP" dirty="0"/>
              <a:t>of </a:t>
            </a:r>
            <a:r>
              <a:rPr lang="en-US" altLang="ja-JP" dirty="0" smtClean="0"/>
              <a:t>automation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050" name="Picture 2" descr="C:\Users\hiroyuki.a.ito\Pictures\Agile2014\Autom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620687"/>
            <a:ext cx="5688632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855477" y="1788691"/>
            <a:ext cx="1521476" cy="2110952"/>
            <a:chOff x="1266668" y="1788691"/>
            <a:chExt cx="1521476" cy="2110952"/>
          </a:xfrm>
        </p:grpSpPr>
        <p:sp>
          <p:nvSpPr>
            <p:cNvPr id="8" name="Isosceles Triangle 15"/>
            <p:cNvSpPr/>
            <p:nvPr/>
          </p:nvSpPr>
          <p:spPr bwMode="auto">
            <a:xfrm>
              <a:off x="1632030" y="2150451"/>
              <a:ext cx="790752" cy="986617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1616215" y="1788691"/>
              <a:ext cx="790752" cy="805738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66668" y="3291053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169160" y="1588283"/>
            <a:ext cx="1521476" cy="2110952"/>
            <a:chOff x="6929952" y="1196752"/>
            <a:chExt cx="1521476" cy="2110952"/>
          </a:xfrm>
        </p:grpSpPr>
        <p:sp>
          <p:nvSpPr>
            <p:cNvPr id="42" name="Isosceles Triangle 15"/>
            <p:cNvSpPr/>
            <p:nvPr/>
          </p:nvSpPr>
          <p:spPr bwMode="auto">
            <a:xfrm>
              <a:off x="7279499" y="1558512"/>
              <a:ext cx="790752" cy="986617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Oval 14"/>
            <p:cNvSpPr/>
            <p:nvPr/>
          </p:nvSpPr>
          <p:spPr bwMode="auto">
            <a:xfrm>
              <a:off x="7279499" y="1196752"/>
              <a:ext cx="790752" cy="80573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929952" y="2699114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Executive</a:t>
              </a:r>
              <a:endParaRPr kumimoji="1" lang="en-US" altLang="ja-JP" sz="2400" dirty="0" smtClean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18761" y="3631049"/>
            <a:ext cx="1521476" cy="2110952"/>
            <a:chOff x="6929952" y="4088654"/>
            <a:chExt cx="1521476" cy="2110952"/>
          </a:xfrm>
        </p:grpSpPr>
        <p:sp>
          <p:nvSpPr>
            <p:cNvPr id="46" name="Isosceles Triangle 15"/>
            <p:cNvSpPr/>
            <p:nvPr/>
          </p:nvSpPr>
          <p:spPr bwMode="auto">
            <a:xfrm>
              <a:off x="7295311" y="4450413"/>
              <a:ext cx="790752" cy="9866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4"/>
            <p:cNvSpPr/>
            <p:nvPr/>
          </p:nvSpPr>
          <p:spPr bwMode="auto">
            <a:xfrm>
              <a:off x="7279499" y="4088654"/>
              <a:ext cx="790752" cy="8057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929952" y="5591016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Manager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245205" y="3360180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376953" y="365528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3536758" y="1353278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[Future] As a measure for total optimization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251520" y="764704"/>
            <a:ext cx="8712968" cy="576064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四角形吹き出し 57"/>
          <p:cNvSpPr/>
          <p:nvPr/>
        </p:nvSpPr>
        <p:spPr bwMode="auto">
          <a:xfrm>
            <a:off x="4694412" y="5742001"/>
            <a:ext cx="3600000" cy="720000"/>
          </a:xfrm>
          <a:prstGeom prst="wedgeRectCallout">
            <a:avLst>
              <a:gd name="adj1" fmla="val -57268"/>
              <a:gd name="adj2" fmla="val -9246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Over barriers/silos</a:t>
            </a:r>
            <a:endParaRPr kumimoji="0" lang="ja-JP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Don’t lose the whole picture!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comp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656692"/>
            <a:ext cx="5544616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3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We found this practice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through </a:t>
            </a:r>
            <a:r>
              <a:rPr lang="en-US" altLang="ja-JP" sz="5400" b="0" dirty="0" smtClean="0">
                <a:latin typeface="+mn-lt"/>
                <a:cs typeface="ＭＳ 明朝"/>
              </a:rPr>
              <a:t>the project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with </a:t>
            </a:r>
            <a:r>
              <a:rPr lang="en-US" altLang="ja-JP" sz="5400" b="0" dirty="0" smtClean="0">
                <a:latin typeface="+mn-lt"/>
                <a:cs typeface="ＭＳ 明朝"/>
              </a:rPr>
              <a:t>passionate members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>
                <a:solidFill>
                  <a:srgbClr val="000000"/>
                </a:solidFill>
                <a:latin typeface="+mn-lt"/>
                <a:cs typeface="ＭＳ 明朝"/>
              </a:rPr>
              <a:t>w</a:t>
            </a: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ith a lot of </a:t>
            </a:r>
            <a:r>
              <a:rPr lang="en-US" altLang="ja-JP" sz="5400" b="0" dirty="0">
                <a:latin typeface="+mn-lt"/>
                <a:cs typeface="ＭＳ 明朝"/>
              </a:rPr>
              <a:t>trial and error</a:t>
            </a:r>
            <a:endParaRPr lang="en-US" altLang="ja-JP" sz="5400" b="0" dirty="0" smtClean="0">
              <a:latin typeface="+mn-lt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0" y="1192412"/>
            <a:ext cx="9144000" cy="5116908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dirty="0">
                <a:latin typeface="+mn-lt"/>
              </a:rPr>
              <a:t>Experience from Gemba</a:t>
            </a:r>
            <a:endParaRPr lang="en-US" altLang="ja-JP" sz="6000" dirty="0" smtClean="0">
              <a:latin typeface="+mn-lt"/>
            </a:endParaRPr>
          </a:p>
          <a:p>
            <a:r>
              <a:rPr lang="ja-JP" altLang="en-US" sz="6000" dirty="0" smtClean="0">
                <a:latin typeface="+mn-lt"/>
              </a:rPr>
              <a:t>現場主義</a:t>
            </a:r>
            <a:endParaRPr lang="en-US" altLang="ja-JP" sz="6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</a:rPr>
              <a:t>Find your </a:t>
            </a:r>
            <a:r>
              <a:rPr lang="en-US" altLang="ja-JP" sz="6000" dirty="0" smtClean="0">
                <a:latin typeface="+mn-lt"/>
              </a:rPr>
              <a:t>answer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by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yourself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through your</a:t>
            </a:r>
            <a:r>
              <a:rPr lang="ja-JP" altLang="en-US" sz="6000" b="0" dirty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iroyuki.a.ito\Pictures\Agile2014\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4" y="746703"/>
            <a:ext cx="7320812" cy="54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Find your treasure!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</TotalTime>
  <Words>1818</Words>
  <Application>Microsoft Office PowerPoint</Application>
  <PresentationFormat>画面に合わせる (4:3)</PresentationFormat>
  <Paragraphs>518</Paragraphs>
  <Slides>59</Slides>
  <Notes>54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59</vt:i4>
      </vt:variant>
    </vt:vector>
  </HeadingPairs>
  <TitlesOfParts>
    <vt:vector size="60" baseType="lpstr">
      <vt:lpstr>Corporate_strictly_confidential_b</vt:lpstr>
      <vt:lpstr>PowerPoint プレゼンテーション</vt:lpstr>
      <vt:lpstr>About me</vt:lpstr>
      <vt:lpstr>It’s my 3rd time to be here!</vt:lpstr>
      <vt:lpstr>This session’s theme</vt:lpstr>
      <vt:lpstr>Additional possibilities of automation</vt:lpstr>
      <vt:lpstr>Three purposes</vt:lpstr>
      <vt:lpstr>Three approaches</vt:lpstr>
      <vt:lpstr>Three approaches by</vt:lpstr>
      <vt:lpstr>Agenda</vt:lpstr>
      <vt:lpstr>PowerPoint プレゼンテーション</vt:lpstr>
      <vt:lpstr>At the end of April 2013</vt:lpstr>
      <vt:lpstr>Our target application is</vt:lpstr>
      <vt:lpstr>Conditions and Challenges</vt:lpstr>
      <vt:lpstr>PowerPoint プレゼンテーション</vt:lpstr>
      <vt:lpstr>PowerPoint プレゼンテーション</vt:lpstr>
      <vt:lpstr>WHY?</vt:lpstr>
      <vt:lpstr>Three approaches</vt:lpstr>
      <vt:lpstr>PowerPoint プレゼンテーション</vt:lpstr>
      <vt:lpstr>Challenges</vt:lpstr>
      <vt:lpstr>Before CI/CD</vt:lpstr>
      <vt:lpstr>The Implementation of CI/CD in our project</vt:lpstr>
      <vt:lpstr>Shared understanding by the working software</vt:lpstr>
      <vt:lpstr>After CI/CD</vt:lpstr>
      <vt:lpstr>PowerPoint プレゼンテーション</vt:lpstr>
      <vt:lpstr>Challenges</vt:lpstr>
      <vt:lpstr>Before TDD</vt:lpstr>
      <vt:lpstr>PowerPoint プレゼンテーション</vt:lpstr>
      <vt:lpstr>PowerPoint プレゼンテーション</vt:lpstr>
      <vt:lpstr>Image of Unit testing for Dao by using Robolectric</vt:lpstr>
      <vt:lpstr>After TDD</vt:lpstr>
      <vt:lpstr>PowerPoint プレゼンテーション</vt:lpstr>
      <vt:lpstr>Challenges</vt:lpstr>
      <vt:lpstr>Example of feature creep</vt:lpstr>
      <vt:lpstr>Calabash-android: improve the discipline</vt:lpstr>
      <vt:lpstr>Example of BDD test scenario with Calabash-Android</vt:lpstr>
      <vt:lpstr>Process of BDD</vt:lpstr>
      <vt:lpstr>Process of BDD</vt:lpstr>
      <vt:lpstr>Process of BDD</vt:lpstr>
      <vt:lpstr>Process of BDD</vt:lpstr>
      <vt:lpstr>Process of BDD</vt:lpstr>
      <vt:lpstr>After BDD</vt:lpstr>
      <vt:lpstr>PowerPoint プレゼンテーション</vt:lpstr>
      <vt:lpstr>Results</vt:lpstr>
      <vt:lpstr>[Problem] Changing scope</vt:lpstr>
      <vt:lpstr>[Problem] Changing scope</vt:lpstr>
      <vt:lpstr>Asked for one executive</vt:lpstr>
      <vt:lpstr>PowerPoint プレゼンテーション</vt:lpstr>
      <vt:lpstr>Example of collaborative culture</vt:lpstr>
      <vt:lpstr>[Possibility] Enhance by numerical measurement</vt:lpstr>
      <vt:lpstr>[Future] As a measure for total optimization</vt:lpstr>
      <vt:lpstr>Don’t lose the whole picture!</vt:lpstr>
      <vt:lpstr>PowerPoint プレゼンテーション</vt:lpstr>
      <vt:lpstr>Three purposes</vt:lpstr>
      <vt:lpstr>Three approaches</vt:lpstr>
      <vt:lpstr>Three approaches by</vt:lpstr>
      <vt:lpstr>PowerPoint プレゼンテーション</vt:lpstr>
      <vt:lpstr>PowerPoint プレゼンテーション</vt:lpstr>
      <vt:lpstr>PowerPoint プレゼンテーション</vt:lpstr>
      <vt:lpstr>Find your treasure!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4711</cp:revision>
  <cp:lastPrinted>2012-11-01T00:53:12Z</cp:lastPrinted>
  <dcterms:created xsi:type="dcterms:W3CDTF">2013-01-29T01:30:29Z</dcterms:created>
  <dcterms:modified xsi:type="dcterms:W3CDTF">2014-07-18T07:30:16Z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