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315" r:id="rId5"/>
    <p:sldId id="328" r:id="rId6"/>
    <p:sldId id="332" r:id="rId7"/>
    <p:sldId id="397" r:id="rId8"/>
    <p:sldId id="396" r:id="rId9"/>
    <p:sldId id="376" r:id="rId10"/>
    <p:sldId id="377" r:id="rId11"/>
    <p:sldId id="334" r:id="rId12"/>
    <p:sldId id="335" r:id="rId13"/>
    <p:sldId id="401" r:id="rId14"/>
    <p:sldId id="398" r:id="rId15"/>
    <p:sldId id="402" r:id="rId16"/>
    <p:sldId id="403" r:id="rId17"/>
    <p:sldId id="337" r:id="rId18"/>
    <p:sldId id="367" r:id="rId19"/>
    <p:sldId id="368" r:id="rId20"/>
    <p:sldId id="404" r:id="rId21"/>
    <p:sldId id="405" r:id="rId22"/>
    <p:sldId id="369" r:id="rId23"/>
    <p:sldId id="370" r:id="rId24"/>
    <p:sldId id="406" r:id="rId25"/>
    <p:sldId id="378" r:id="rId26"/>
    <p:sldId id="408" r:id="rId27"/>
    <p:sldId id="387" r:id="rId28"/>
    <p:sldId id="413" r:id="rId29"/>
    <p:sldId id="411" r:id="rId30"/>
    <p:sldId id="412" r:id="rId31"/>
    <p:sldId id="423" r:id="rId32"/>
    <p:sldId id="424" r:id="rId33"/>
    <p:sldId id="414" r:id="rId34"/>
    <p:sldId id="425" r:id="rId35"/>
    <p:sldId id="379" r:id="rId36"/>
    <p:sldId id="416" r:id="rId37"/>
    <p:sldId id="417" r:id="rId38"/>
    <p:sldId id="418" r:id="rId39"/>
    <p:sldId id="419" r:id="rId40"/>
    <p:sldId id="428" r:id="rId41"/>
    <p:sldId id="429" r:id="rId42"/>
    <p:sldId id="381" r:id="rId43"/>
    <p:sldId id="422" r:id="rId44"/>
    <p:sldId id="393" r:id="rId45"/>
    <p:sldId id="437" r:id="rId46"/>
    <p:sldId id="431" r:id="rId47"/>
    <p:sldId id="426" r:id="rId48"/>
    <p:sldId id="438" r:id="rId49"/>
    <p:sldId id="430" r:id="rId50"/>
    <p:sldId id="383" r:id="rId51"/>
    <p:sldId id="435" r:id="rId52"/>
    <p:sldId id="436" r:id="rId53"/>
    <p:sldId id="391" r:id="rId54"/>
    <p:sldId id="433" r:id="rId55"/>
    <p:sldId id="399" r:id="rId56"/>
    <p:sldId id="400" r:id="rId57"/>
    <p:sldId id="374" r:id="rId58"/>
    <p:sldId id="375" r:id="rId59"/>
    <p:sldId id="434" r:id="rId60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F0000"/>
    <a:srgbClr val="00506E"/>
    <a:srgbClr val="FF0066"/>
    <a:srgbClr val="5F5F5F"/>
    <a:srgbClr val="4D4D4D"/>
    <a:srgbClr val="292929"/>
    <a:srgbClr val="333333"/>
    <a:srgbClr val="820000"/>
    <a:srgbClr val="F0D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8534" autoAdjust="0"/>
  </p:normalViewPr>
  <p:slideViewPr>
    <p:cSldViewPr showGuides="1">
      <p:cViewPr varScale="1">
        <p:scale>
          <a:sx n="69" d="100"/>
          <a:sy n="69" d="100"/>
        </p:scale>
        <p:origin x="-1668" y="-90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24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992" y="-11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2013/11/5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5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3508" y="448796"/>
            <a:ext cx="8856984" cy="3416320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ja-JP" altLang="en-US" sz="72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超現場主義：</a:t>
            </a:r>
            <a:endParaRPr lang="en-US" altLang="ja-JP" sz="72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ja-JP" altLang="en-US" sz="72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「外敵」としてチームを滾らせる方法</a:t>
            </a:r>
            <a:endParaRPr lang="en-US" altLang="ja-JP" sz="7200" b="1" dirty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Nov/06/2013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IT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436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社内の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External</a:t>
            </a:r>
          </a:p>
          <a:p>
            <a:r>
              <a:rPr lang="en-US" altLang="ja-JP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Agile Coach</a:t>
            </a:r>
          </a:p>
        </p:txBody>
      </p:sp>
    </p:spTree>
    <p:extLst>
      <p:ext uri="{BB962C8B-B14F-4D97-AF65-F5344CB8AC3E}">
        <p14:creationId xmlns:p14="http://schemas.microsoft.com/office/powerpoint/2010/main" val="17260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216458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外敵</a:t>
            </a:r>
            <a:endParaRPr lang="en-US" altLang="ja-JP" sz="9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107504" y="3364179"/>
            <a:ext cx="8928992" cy="1788909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黒船</a:t>
            </a:r>
            <a:endParaRPr lang="en-US" altLang="ja-JP" sz="960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つまり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…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71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そんな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外敵の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見たチーム状況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738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45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691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691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4333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59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滾り</a:t>
            </a:r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ました。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1014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4139952" y="1054800"/>
            <a:ext cx="4858944" cy="503849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b="0" kern="0" dirty="0">
                <a:solidFill>
                  <a:srgbClr val="000000"/>
                </a:solidFill>
                <a:latin typeface="+mn-ea"/>
                <a:ea typeface="+mn-ea"/>
              </a:rPr>
              <a:t>情報技術部</a:t>
            </a:r>
            <a:endParaRPr lang="en-US" altLang="ja-JP" sz="36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b="0" kern="0" dirty="0" smtClean="0">
                <a:solidFill>
                  <a:srgbClr val="000000"/>
                </a:solidFill>
                <a:latin typeface="+mn-ea"/>
                <a:ea typeface="+mn-ea"/>
              </a:rPr>
              <a:t>プロセス</a:t>
            </a:r>
            <a:r>
              <a:rPr lang="ja-JP" altLang="en-US" sz="3600" b="0" kern="0" dirty="0">
                <a:solidFill>
                  <a:srgbClr val="000000"/>
                </a:solidFill>
                <a:latin typeface="+mn-ea"/>
                <a:ea typeface="+mn-ea"/>
              </a:rPr>
              <a:t>・</a:t>
            </a:r>
            <a:r>
              <a:rPr lang="ja-JP" altLang="en-US" sz="3600" b="0" kern="0" dirty="0" smtClean="0">
                <a:solidFill>
                  <a:srgbClr val="000000"/>
                </a:solidFill>
                <a:latin typeface="+mn-ea"/>
                <a:ea typeface="+mn-ea"/>
              </a:rPr>
              <a:t>品質課</a:t>
            </a:r>
            <a:endParaRPr lang="en-US" altLang="ja-JP" sz="36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b="0" kern="0" dirty="0" smtClean="0">
                <a:solidFill>
                  <a:schemeClr val="accent1"/>
                </a:solidFill>
                <a:latin typeface="+mn-ea"/>
                <a:ea typeface="+mn-ea"/>
              </a:rPr>
              <a:t>テスト駆動開発グループ</a:t>
            </a:r>
            <a:endParaRPr lang="en-US" altLang="ja-JP" sz="3600" b="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ea"/>
                <a:ea typeface="+mn-ea"/>
              </a:rPr>
              <a:t>@hageyahhoo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>
                <a:solidFill>
                  <a:schemeClr val="accent1"/>
                </a:solidFill>
                <a:latin typeface="+mj-ea"/>
                <a:ea typeface="+mj-ea"/>
              </a:rPr>
              <a:t>Hiroyuki Ito 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伊藤　宏幸、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The Hiro)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60" y="3645098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011962"/>
            <a:ext cx="3413521" cy="1153342"/>
          </a:xfrm>
          <a:prstGeom prst="rect">
            <a:avLst/>
          </a:prstGeom>
        </p:spPr>
      </p:pic>
      <p:pic>
        <p:nvPicPr>
          <p:cNvPr id="3" name="図 2" descr="TheHir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6732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251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1300484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具体的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に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やっていること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07504" y="2492896"/>
            <a:ext cx="8928992" cy="612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kern="0" dirty="0" smtClean="0">
                <a:solidFill>
                  <a:srgbClr val="000000"/>
                </a:solidFill>
                <a:latin typeface="+mn-lt"/>
              </a:rPr>
              <a:t>1) Fail-Fast Approach</a:t>
            </a:r>
            <a:endParaRPr kumimoji="1" lang="ja-JP" altLang="en-US" sz="4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07504" y="3483006"/>
            <a:ext cx="8928992" cy="612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kern="0" dirty="0" smtClean="0">
                <a:solidFill>
                  <a:srgbClr val="000000"/>
                </a:solidFill>
                <a:latin typeface="+mn-lt"/>
              </a:rPr>
              <a:t>2) </a:t>
            </a:r>
            <a:r>
              <a:rPr lang="ja-JP" altLang="en-US" sz="4000" kern="0" dirty="0" smtClean="0">
                <a:solidFill>
                  <a:srgbClr val="000000"/>
                </a:solidFill>
                <a:latin typeface="+mn-lt"/>
              </a:rPr>
              <a:t>移動するボトルネックのコントロール</a:t>
            </a:r>
            <a:endParaRPr kumimoji="1" lang="ja-JP" altLang="en-US" sz="4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07504" y="4473116"/>
            <a:ext cx="8928992" cy="612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kern="0" dirty="0" smtClean="0">
                <a:solidFill>
                  <a:srgbClr val="000000"/>
                </a:solidFill>
                <a:latin typeface="+mn-lt"/>
              </a:rPr>
              <a:t>3) </a:t>
            </a:r>
            <a:r>
              <a:rPr lang="ja-JP" altLang="en-US" sz="4000" kern="0" dirty="0" smtClean="0">
                <a:solidFill>
                  <a:srgbClr val="000000"/>
                </a:solidFill>
                <a:latin typeface="+mn-lt"/>
              </a:rPr>
              <a:t>チーム状況を把握する仕組み造り</a:t>
            </a:r>
            <a:endParaRPr kumimoji="1" lang="ja-JP" altLang="en-US" sz="4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23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43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216458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Fail-Fast Approach </a:t>
            </a:r>
            <a:r>
              <a:rPr lang="ja-JP" altLang="en-US" sz="6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とは</a:t>
            </a:r>
            <a:endParaRPr lang="en-US" altLang="ja-JP" sz="6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107504" y="3364179"/>
            <a:ext cx="8928992" cy="128895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>
                <a:solidFill>
                  <a:schemeClr val="tx1"/>
                </a:solidFill>
              </a:rPr>
              <a:t>超高速の学びを得るために、</a:t>
            </a:r>
            <a:endParaRPr lang="en-US" altLang="ja-JP" b="0" dirty="0">
              <a:solidFill>
                <a:schemeClr val="tx1"/>
              </a:solidFill>
            </a:endParaRPr>
          </a:p>
          <a:p>
            <a:pPr algn="l"/>
            <a:r>
              <a:rPr lang="ja-JP" altLang="en-US" b="0" dirty="0">
                <a:solidFill>
                  <a:schemeClr val="tx1"/>
                </a:solidFill>
              </a:rPr>
              <a:t>意識</a:t>
            </a:r>
            <a:r>
              <a:rPr lang="ja-JP" altLang="en-US" b="0" dirty="0" smtClean="0">
                <a:solidFill>
                  <a:schemeClr val="tx1"/>
                </a:solidFill>
              </a:rPr>
              <a:t>してチームに</a:t>
            </a:r>
            <a:r>
              <a:rPr lang="ja-JP" altLang="en-US" b="0" dirty="0" smtClean="0">
                <a:solidFill>
                  <a:schemeClr val="accent1"/>
                </a:solidFill>
              </a:rPr>
              <a:t>失敗</a:t>
            </a:r>
            <a:r>
              <a:rPr lang="ja-JP" altLang="en-US" b="0" dirty="0">
                <a:solidFill>
                  <a:schemeClr val="tx1"/>
                </a:solidFill>
              </a:rPr>
              <a:t>を体験させること</a:t>
            </a:r>
            <a:r>
              <a:rPr lang="ja-JP" altLang="en-US" b="0" dirty="0" smtClean="0">
                <a:solidFill>
                  <a:schemeClr val="tx1"/>
                </a:solidFill>
              </a:rPr>
              <a:t>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07504" y="4651879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</a:t>
            </a:r>
            <a:r>
              <a:rPr lang="ja-JP" altLang="en-US" b="0" dirty="0" smtClean="0">
                <a:solidFill>
                  <a:srgbClr val="BF0000"/>
                </a:solidFill>
              </a:rPr>
              <a:t>早期に</a:t>
            </a:r>
            <a:r>
              <a:rPr lang="ja-JP" altLang="en-US" b="0" dirty="0" smtClean="0">
                <a:solidFill>
                  <a:schemeClr val="tx1"/>
                </a:solidFill>
              </a:rPr>
              <a:t>失敗させることがポイントです。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07504" y="5371958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・必要</a:t>
            </a:r>
            <a:r>
              <a:rPr lang="ja-JP" altLang="en-US" b="0" dirty="0">
                <a:solidFill>
                  <a:schemeClr val="tx1"/>
                </a:solidFill>
              </a:rPr>
              <a:t>に</a:t>
            </a:r>
            <a:r>
              <a:rPr lang="ja-JP" altLang="en-US" b="0" dirty="0" smtClean="0">
                <a:solidFill>
                  <a:schemeClr val="tx1"/>
                </a:solidFill>
              </a:rPr>
              <a:t>応じて、</a:t>
            </a:r>
            <a:r>
              <a:rPr lang="ja-JP" altLang="en-US" b="0" dirty="0" smtClean="0">
                <a:solidFill>
                  <a:srgbClr val="BF0000"/>
                </a:solidFill>
              </a:rPr>
              <a:t>意図的</a:t>
            </a:r>
            <a:r>
              <a:rPr lang="ja-JP" altLang="en-US" b="0" dirty="0">
                <a:solidFill>
                  <a:srgbClr val="BF0000"/>
                </a:solidFill>
              </a:rPr>
              <a:t>に</a:t>
            </a:r>
            <a:r>
              <a:rPr lang="ja-JP" altLang="en-US" b="0" dirty="0">
                <a:solidFill>
                  <a:schemeClr val="tx1"/>
                </a:solidFill>
              </a:rPr>
              <a:t>失敗に追い込む</a:t>
            </a:r>
            <a:r>
              <a:rPr lang="ja-JP" altLang="en-US" b="0" dirty="0" smtClean="0">
                <a:solidFill>
                  <a:schemeClr val="tx1"/>
                </a:solidFill>
              </a:rPr>
              <a:t>こともします。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700888"/>
            <a:ext cx="8424000" cy="3456224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BF0000"/>
                </a:solidFill>
              </a:rPr>
              <a:t>全機能</a:t>
            </a:r>
            <a:r>
              <a:rPr lang="ja-JP" altLang="en-US" sz="6000" b="0" dirty="0" smtClean="0">
                <a:solidFill>
                  <a:schemeClr val="tx1"/>
                </a:solidFill>
              </a:rPr>
              <a:t>について、</a:t>
            </a:r>
            <a:endParaRPr lang="en-US" altLang="ja-JP" sz="60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6000" b="0" dirty="0" smtClean="0">
                <a:solidFill>
                  <a:schemeClr val="tx1"/>
                </a:solidFill>
              </a:rPr>
              <a:t>インターフェース設計書と</a:t>
            </a:r>
            <a:endParaRPr lang="en-US" altLang="ja-JP" sz="60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6000" b="0" dirty="0" smtClean="0">
                <a:solidFill>
                  <a:schemeClr val="tx1"/>
                </a:solidFill>
              </a:rPr>
              <a:t>シーケンス図を作りたい</a:t>
            </a:r>
            <a:endParaRPr lang="en-US" altLang="ja-JP" sz="60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4000" b="0" dirty="0" smtClean="0">
                <a:solidFill>
                  <a:schemeClr val="tx1"/>
                </a:solidFill>
              </a:rPr>
              <a:t>と言われた</a:t>
            </a:r>
            <a:r>
              <a:rPr lang="en-US" altLang="ja-JP" sz="4000" b="0" dirty="0" smtClean="0">
                <a:solidFill>
                  <a:schemeClr val="tx1"/>
                </a:solidFill>
              </a:rPr>
              <a:t>(´</a:t>
            </a:r>
            <a:r>
              <a:rPr lang="ja-JP" altLang="en-US" sz="4000" b="0" dirty="0" smtClean="0">
                <a:solidFill>
                  <a:schemeClr val="tx1"/>
                </a:solidFill>
              </a:rPr>
              <a:t>・</a:t>
            </a:r>
            <a:r>
              <a:rPr lang="en-US" altLang="ja-JP" sz="4000" b="0" dirty="0" smtClean="0">
                <a:solidFill>
                  <a:schemeClr val="tx1"/>
                </a:solidFill>
              </a:rPr>
              <a:t>ω</a:t>
            </a:r>
            <a:r>
              <a:rPr lang="ja-JP" altLang="en-US" sz="4000" b="0" dirty="0" smtClean="0">
                <a:solidFill>
                  <a:schemeClr val="tx1"/>
                </a:solidFill>
              </a:rPr>
              <a:t>・</a:t>
            </a:r>
            <a:r>
              <a:rPr lang="en-US" altLang="ja-JP" sz="4000" b="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具体例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70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6872" y="1192412"/>
            <a:ext cx="892915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・これまで障害が多発していたため、</a:t>
            </a:r>
            <a:endParaRPr lang="en-US" altLang="ja-JP" b="0" dirty="0">
              <a:solidFill>
                <a:schemeClr val="tx1"/>
              </a:solidFill>
            </a:endParaRPr>
          </a:p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rgbClr val="BF0000"/>
                </a:solidFill>
              </a:rPr>
              <a:t>完璧な仕様書</a:t>
            </a:r>
            <a:r>
              <a:rPr lang="ja-JP" altLang="en-US" b="0" dirty="0" smtClean="0">
                <a:solidFill>
                  <a:schemeClr val="tx1"/>
                </a:solidFill>
              </a:rPr>
              <a:t>を書けば問題が解決するのではないか？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06872" y="2274356"/>
            <a:ext cx="892915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・仕様や実装方法が個々人の頭の中に</a:t>
            </a:r>
            <a:r>
              <a:rPr lang="ja-JP" altLang="en-US" b="0" dirty="0" smtClean="0">
                <a:solidFill>
                  <a:srgbClr val="BF0000"/>
                </a:solidFill>
              </a:rPr>
              <a:t>閉じて</a:t>
            </a:r>
            <a:r>
              <a:rPr lang="ja-JP" altLang="en-US" b="0" dirty="0" smtClean="0">
                <a:solidFill>
                  <a:schemeClr val="tx1"/>
                </a:solidFill>
              </a:rPr>
              <a:t>いたため、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それを見える化したい。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03267" y="3356992"/>
            <a:ext cx="892915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・シーケンス図とか一通り揃えておけば、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後々コードの</a:t>
            </a:r>
            <a:r>
              <a:rPr lang="ja-JP" altLang="en-US" b="0" dirty="0" smtClean="0">
                <a:solidFill>
                  <a:srgbClr val="BF0000"/>
                </a:solidFill>
              </a:rPr>
              <a:t>自動生成</a:t>
            </a:r>
            <a:r>
              <a:rPr lang="ja-JP" altLang="en-US" b="0" dirty="0" smtClean="0">
                <a:solidFill>
                  <a:schemeClr val="tx1"/>
                </a:solidFill>
              </a:rPr>
              <a:t>とかの恩恵を得られるのでは？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07504" y="4437112"/>
            <a:ext cx="892915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・テストは</a:t>
            </a:r>
            <a:r>
              <a:rPr lang="ja-JP" altLang="en-US" b="0" dirty="0" smtClean="0">
                <a:solidFill>
                  <a:srgbClr val="BF0000"/>
                </a:solidFill>
              </a:rPr>
              <a:t>手動</a:t>
            </a:r>
            <a:r>
              <a:rPr lang="ja-JP" altLang="en-US" b="0" dirty="0" smtClean="0">
                <a:solidFill>
                  <a:schemeClr val="tx1"/>
                </a:solidFill>
              </a:rPr>
              <a:t>が当たり前。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自動テストに関する観点は全くなし。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</a:t>
            </a:r>
            <a:r>
              <a:rPr lang="ja-JP" altLang="en-US" b="0" dirty="0" smtClean="0">
                <a:solidFill>
                  <a:srgbClr val="BF0000"/>
                </a:solidFill>
              </a:rPr>
              <a:t>１週間</a:t>
            </a:r>
            <a:r>
              <a:rPr lang="ja-JP" altLang="en-US" b="0" dirty="0" smtClean="0">
                <a:solidFill>
                  <a:schemeClr val="tx1"/>
                </a:solidFill>
              </a:rPr>
              <a:t>だけ、実際に作らせてみる。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実際にやったこと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164" y="3645024"/>
            <a:ext cx="8424000" cy="2664296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・工数の</a:t>
            </a:r>
            <a:r>
              <a:rPr lang="ja-JP" altLang="en-US" b="0" dirty="0" smtClean="0">
                <a:solidFill>
                  <a:srgbClr val="BF0000"/>
                </a:solidFill>
              </a:rPr>
              <a:t>８割</a:t>
            </a:r>
            <a:r>
              <a:rPr lang="ja-JP" altLang="en-US" b="0" dirty="0" smtClean="0">
                <a:solidFill>
                  <a:schemeClr val="tx1"/>
                </a:solidFill>
              </a:rPr>
              <a:t>を仕様書作成に取られ、</a:t>
            </a:r>
            <a:endParaRPr lang="en-US" altLang="ja-JP" b="0" dirty="0">
              <a:solidFill>
                <a:schemeClr val="tx1"/>
              </a:solidFill>
            </a:endParaRPr>
          </a:p>
          <a:p>
            <a:pPr algn="l"/>
            <a:r>
              <a:rPr lang="ja-JP" altLang="ja-JP" b="0" dirty="0" smtClean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ほとんど実装できなかった。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・仕様書を作っても、品質は</a:t>
            </a:r>
            <a:r>
              <a:rPr lang="ja-JP" altLang="en-US" b="0" dirty="0" smtClean="0">
                <a:solidFill>
                  <a:srgbClr val="BF0000"/>
                </a:solidFill>
              </a:rPr>
              <a:t>全く上がらなかった</a:t>
            </a:r>
            <a:r>
              <a:rPr lang="ja-JP" altLang="en-US" b="0" dirty="0" smtClean="0">
                <a:solidFill>
                  <a:schemeClr val="tx1"/>
                </a:solidFill>
              </a:rPr>
              <a:t>。</a:t>
            </a:r>
            <a:r>
              <a:rPr lang="en-US" altLang="ja-JP" b="0" dirty="0" smtClean="0">
                <a:solidFill>
                  <a:schemeClr val="tx1"/>
                </a:solidFill>
              </a:rPr>
              <a:t/>
            </a:r>
            <a:br>
              <a:rPr lang="en-US" altLang="ja-JP" b="0" dirty="0" smtClean="0">
                <a:solidFill>
                  <a:schemeClr val="tx1"/>
                </a:solidFill>
              </a:rPr>
            </a:br>
            <a:r>
              <a:rPr lang="ja-JP" altLang="en-US" b="0" dirty="0" smtClean="0">
                <a:solidFill>
                  <a:schemeClr val="tx1"/>
                </a:solidFill>
              </a:rPr>
              <a:t>・</a:t>
            </a:r>
            <a:r>
              <a:rPr lang="en-US" altLang="ja-JP" b="0" dirty="0" smtClean="0">
                <a:solidFill>
                  <a:srgbClr val="BF0000"/>
                </a:solidFill>
              </a:rPr>
              <a:t>Unit Test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</a:rPr>
              <a:t>を作れば、そんなに仕様書を大量に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作らなくても、品質・動作・コミュニケーションの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問題を解決できることに気付いた。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 bwMode="auto">
          <a:xfrm>
            <a:off x="3934212" y="2852936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360164" y="1916912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・裏で私が、</a:t>
            </a:r>
            <a:r>
              <a:rPr lang="en-US" altLang="ja-JP" b="0" dirty="0" smtClean="0">
                <a:solidFill>
                  <a:schemeClr val="tx1"/>
                </a:solidFill>
              </a:rPr>
              <a:t>Unit Test harness </a:t>
            </a:r>
            <a:r>
              <a:rPr lang="ja-JP" altLang="en-US" b="0" dirty="0" smtClean="0">
                <a:solidFill>
                  <a:schemeClr val="tx1"/>
                </a:solidFill>
              </a:rPr>
              <a:t>を準備しておく。</a:t>
            </a:r>
          </a:p>
        </p:txBody>
      </p:sp>
    </p:spTree>
    <p:extLst>
      <p:ext uri="{BB962C8B-B14F-4D97-AF65-F5344CB8AC3E}">
        <p14:creationId xmlns:p14="http://schemas.microsoft.com/office/powerpoint/2010/main" val="29798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119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・仕様書をたくさん作っても、ソフトウェアは</a:t>
            </a:r>
            <a:r>
              <a:rPr lang="ja-JP" altLang="en-US" b="0" dirty="0" smtClean="0">
                <a:solidFill>
                  <a:srgbClr val="BF0000"/>
                </a:solidFill>
              </a:rPr>
              <a:t>動かない</a:t>
            </a:r>
            <a:r>
              <a:rPr lang="ja-JP" altLang="en-US" b="0" dirty="0" smtClean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そこから得た学び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79044" y="4221088"/>
            <a:ext cx="8784976" cy="1944216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・複雑なやり取りが必要な機能については、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　アイデアを整理する意味でも仕様書はあった方が良い。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　但し、複雑度も考慮せずに</a:t>
            </a:r>
            <a:r>
              <a:rPr lang="ja-JP" altLang="en-US" b="0" dirty="0" smtClean="0">
                <a:solidFill>
                  <a:schemeClr val="accent1"/>
                </a:solidFill>
              </a:rPr>
              <a:t>一律</a:t>
            </a:r>
            <a:r>
              <a:rPr lang="ja-JP" altLang="en-US" b="0" dirty="0" smtClean="0">
                <a:solidFill>
                  <a:schemeClr val="tx1"/>
                </a:solidFill>
              </a:rPr>
              <a:t>同じ方法でやろうという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考えは、</a:t>
            </a:r>
            <a:r>
              <a:rPr lang="ja-JP" altLang="en-US" b="0" dirty="0" smtClean="0">
                <a:solidFill>
                  <a:srgbClr val="BF0000"/>
                </a:solidFill>
              </a:rPr>
              <a:t>思考停止</a:t>
            </a:r>
            <a:r>
              <a:rPr lang="ja-JP" altLang="en-US" b="0" dirty="0" smtClean="0">
                <a:solidFill>
                  <a:schemeClr val="tx1"/>
                </a:solidFill>
              </a:rPr>
              <a:t>以外の何物でもない。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79044" y="2060848"/>
            <a:ext cx="8784976" cy="1984994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</a:t>
            </a:r>
            <a:r>
              <a:rPr lang="en-US" altLang="ja-JP" b="0" dirty="0" smtClean="0">
                <a:solidFill>
                  <a:schemeClr val="tx1"/>
                </a:solidFill>
              </a:rPr>
              <a:t>Unit Test </a:t>
            </a:r>
            <a:r>
              <a:rPr lang="ja-JP" altLang="en-US" b="0" dirty="0" smtClean="0">
                <a:solidFill>
                  <a:schemeClr val="tx1"/>
                </a:solidFill>
              </a:rPr>
              <a:t>で、これまで手動ではテストし辛かった箇所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がテストできるようになった。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ja-JP" altLang="en-US" b="0" dirty="0" smtClean="0">
                <a:solidFill>
                  <a:schemeClr val="tx1"/>
                </a:solidFill>
              </a:rPr>
              <a:t>また、仕様や実装内容もある程度見える化できた。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b="0" dirty="0">
                <a:solidFill>
                  <a:schemeClr val="tx1"/>
                </a:solidFill>
              </a:rPr>
              <a:t>　</a:t>
            </a:r>
            <a:r>
              <a:rPr lang="en-US" altLang="ja-JP" b="0" dirty="0" smtClean="0">
                <a:solidFill>
                  <a:schemeClr val="tx1"/>
                </a:solidFill>
              </a:rPr>
              <a:t>→</a:t>
            </a:r>
            <a:r>
              <a:rPr lang="ja-JP" altLang="en-US" b="0" dirty="0" smtClean="0">
                <a:solidFill>
                  <a:schemeClr val="tx1"/>
                </a:solidFill>
              </a:rPr>
              <a:t>　</a:t>
            </a:r>
            <a:r>
              <a:rPr lang="en-US" altLang="ja-JP" b="0" dirty="0" smtClean="0">
                <a:solidFill>
                  <a:srgbClr val="008000"/>
                </a:solidFill>
              </a:rPr>
              <a:t>Unit Test </a:t>
            </a:r>
            <a:r>
              <a:rPr lang="ja-JP" altLang="en-US" b="0" dirty="0" smtClean="0">
                <a:solidFill>
                  <a:srgbClr val="008000"/>
                </a:solidFill>
              </a:rPr>
              <a:t>が普及する一因になりました。</a:t>
            </a:r>
            <a:endParaRPr lang="en-US" altLang="ja-JP" b="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119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1) WBS </a:t>
            </a:r>
            <a:r>
              <a:rPr lang="ja-JP" altLang="en-US" b="0" dirty="0">
                <a:solidFill>
                  <a:schemeClr val="tx1"/>
                </a:solidFill>
              </a:rPr>
              <a:t>を作って</a:t>
            </a:r>
            <a:r>
              <a:rPr lang="ja-JP" altLang="en-US" b="0" dirty="0" smtClean="0">
                <a:solidFill>
                  <a:schemeClr val="tx1"/>
                </a:solidFill>
              </a:rPr>
              <a:t>欲しい。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他に戦ったもの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79512" y="19169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0" lvl="1">
              <a:spcBef>
                <a:spcPct val="0"/>
              </a:spcBef>
            </a:pPr>
            <a:r>
              <a:rPr lang="en-US" altLang="ja-JP" sz="2000" dirty="0" smtClean="0"/>
              <a:t>→</a:t>
            </a:r>
            <a:r>
              <a:rPr lang="ja-JP" altLang="en-US" sz="2000" dirty="0" smtClean="0"/>
              <a:t>　言った</a:t>
            </a:r>
            <a:r>
              <a:rPr lang="ja-JP" altLang="en-US" sz="2000" dirty="0"/>
              <a:t>当人に更新の</a:t>
            </a:r>
            <a:r>
              <a:rPr lang="ja-JP" altLang="en-US" sz="2000" dirty="0">
                <a:solidFill>
                  <a:srgbClr val="BF0000"/>
                </a:solidFill>
              </a:rPr>
              <a:t>全</a:t>
            </a:r>
            <a:r>
              <a:rPr lang="ja-JP" altLang="en-US" sz="2000" dirty="0"/>
              <a:t>責任を負わせたところ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452438" lvl="1">
              <a:spcBef>
                <a:spcPct val="0"/>
              </a:spcBef>
            </a:pPr>
            <a:r>
              <a:rPr lang="ja-JP" altLang="en-US" sz="2000" dirty="0" smtClean="0">
                <a:solidFill>
                  <a:srgbClr val="BF0000"/>
                </a:solidFill>
              </a:rPr>
              <a:t>２週間</a:t>
            </a:r>
            <a:r>
              <a:rPr lang="ja-JP" altLang="en-US" sz="2000" dirty="0"/>
              <a:t>ほどでギブアップしました</a:t>
            </a:r>
            <a:r>
              <a:rPr lang="ja-JP" altLang="en-US" sz="2000" dirty="0" smtClean="0"/>
              <a:t>。</a:t>
            </a:r>
            <a:endParaRPr lang="en-US" altLang="ja-JP" sz="2000" dirty="0"/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79044" y="4221248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971550" lvl="1" indent="-514350">
              <a:buFont typeface="Arial"/>
              <a:buChar char="•"/>
            </a:pPr>
            <a:r>
              <a:rPr lang="ja-JP" altLang="en-US" sz="2000" dirty="0" smtClean="0"/>
              <a:t>事前に決めても進捗に差が出ないことを、実際に</a:t>
            </a:r>
            <a:r>
              <a:rPr lang="ja-JP" altLang="en-US" sz="2000" dirty="0" smtClean="0">
                <a:solidFill>
                  <a:srgbClr val="BF0000"/>
                </a:solidFill>
              </a:rPr>
              <a:t>数値</a:t>
            </a:r>
            <a:r>
              <a:rPr lang="ja-JP" altLang="en-US" sz="2000" dirty="0" smtClean="0"/>
              <a:t>で示した。</a:t>
            </a:r>
            <a:endParaRPr lang="en-US" altLang="ja-JP" sz="2000" dirty="0" smtClean="0"/>
          </a:p>
          <a:p>
            <a:pPr marL="971550" lvl="1" indent="-514350">
              <a:buFont typeface="Arial"/>
              <a:buChar char="•"/>
            </a:pPr>
            <a:r>
              <a:rPr lang="ja-JP" altLang="en-US" sz="2000" dirty="0" smtClean="0"/>
              <a:t>一方で、上層部</a:t>
            </a:r>
            <a:r>
              <a:rPr lang="ja-JP" altLang="en-US" sz="2000" dirty="0"/>
              <a:t>への進捗</a:t>
            </a:r>
            <a:r>
              <a:rPr lang="ja-JP" altLang="en-US" sz="2000" dirty="0" smtClean="0"/>
              <a:t>報告の際にガントチャートが欲しくて、</a:t>
            </a:r>
            <a:endParaRPr lang="en-US" altLang="ja-JP" sz="2000" dirty="0" smtClean="0"/>
          </a:p>
          <a:p>
            <a:pPr lvl="1" indent="531813"/>
            <a:r>
              <a:rPr lang="ja-JP" altLang="en-US" sz="2000" dirty="0" smtClean="0"/>
              <a:t>このような要望をしてきていたことも判明。</a:t>
            </a:r>
            <a:endParaRPr lang="en-US" altLang="ja-JP" sz="2000" dirty="0" smtClean="0"/>
          </a:p>
          <a:p>
            <a:pPr lvl="1" indent="531813"/>
            <a:r>
              <a:rPr lang="en-US" altLang="ja-JP" sz="2000" dirty="0" smtClean="0"/>
              <a:t>→</a:t>
            </a:r>
            <a:r>
              <a:rPr lang="ja-JP" altLang="en-US" sz="2000" dirty="0" smtClean="0"/>
              <a:t>　進捗報告に使える数値・グラフを別途作成・提示した。（後述）</a:t>
            </a:r>
            <a:endParaRPr lang="en-US" altLang="ja-JP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044" y="3141128"/>
            <a:ext cx="878497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2) </a:t>
            </a:r>
            <a:r>
              <a:rPr lang="ja-JP" altLang="en-US" b="0" dirty="0" smtClean="0">
                <a:solidFill>
                  <a:schemeClr val="tx1"/>
                </a:solidFill>
              </a:rPr>
              <a:t>全ての</a:t>
            </a:r>
            <a:r>
              <a:rPr lang="en-US" altLang="ja-JP" b="0" dirty="0" smtClean="0">
                <a:solidFill>
                  <a:schemeClr val="tx1"/>
                </a:solidFill>
              </a:rPr>
              <a:t> JIRA </a:t>
            </a:r>
            <a:r>
              <a:rPr lang="ja-JP" altLang="en-US" b="0" dirty="0" smtClean="0">
                <a:solidFill>
                  <a:schemeClr val="tx1"/>
                </a:solidFill>
              </a:rPr>
              <a:t>チケット</a:t>
            </a:r>
            <a:r>
              <a:rPr lang="ja-JP" altLang="en-US" b="0" dirty="0">
                <a:solidFill>
                  <a:schemeClr val="tx1"/>
                </a:solidFill>
              </a:rPr>
              <a:t>について</a:t>
            </a:r>
            <a:r>
              <a:rPr lang="ja-JP" altLang="en-US" b="0" dirty="0" smtClean="0">
                <a:solidFill>
                  <a:schemeClr val="tx1"/>
                </a:solidFill>
              </a:rPr>
              <a:t>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indent="452438" algn="l"/>
            <a:r>
              <a:rPr lang="ja-JP" altLang="en-US" b="0" dirty="0" smtClean="0">
                <a:solidFill>
                  <a:schemeClr val="tx1"/>
                </a:solidFill>
              </a:rPr>
              <a:t>事前に</a:t>
            </a:r>
            <a:r>
              <a:rPr lang="en-US" altLang="ja-JP" b="0" dirty="0" smtClean="0">
                <a:solidFill>
                  <a:schemeClr val="tx1"/>
                </a:solidFill>
              </a:rPr>
              <a:t> assignee </a:t>
            </a:r>
            <a:r>
              <a:rPr lang="ja-JP" altLang="en-US" b="0" dirty="0" smtClean="0">
                <a:solidFill>
                  <a:schemeClr val="tx1"/>
                </a:solidFill>
              </a:rPr>
              <a:t>と</a:t>
            </a:r>
            <a:r>
              <a:rPr lang="ja-JP" altLang="en-US" b="0" dirty="0">
                <a:solidFill>
                  <a:schemeClr val="tx1"/>
                </a:solidFill>
              </a:rPr>
              <a:t>期限を決めて欲しい</a:t>
            </a:r>
            <a:r>
              <a:rPr lang="ja-JP" altLang="en-US" b="0" dirty="0" smtClean="0">
                <a:solidFill>
                  <a:schemeClr val="tx1"/>
                </a:solidFill>
              </a:rPr>
              <a:t>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1192412"/>
            <a:ext cx="878497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1) </a:t>
            </a:r>
            <a:r>
              <a:rPr lang="ja-JP" altLang="ja-JP" b="0" dirty="0" smtClean="0">
                <a:solidFill>
                  <a:schemeClr val="tx1"/>
                </a:solidFill>
              </a:rPr>
              <a:t>メンバー</a:t>
            </a:r>
            <a:r>
              <a:rPr lang="ja-JP" altLang="ja-JP" b="0" dirty="0">
                <a:solidFill>
                  <a:schemeClr val="tx1"/>
                </a:solidFill>
              </a:rPr>
              <a:t>が自発的にやりたいと言ってきたことは</a:t>
            </a:r>
            <a:r>
              <a:rPr lang="ja-JP" altLang="ja-JP" b="0" dirty="0" smtClean="0">
                <a:solidFill>
                  <a:schemeClr val="tx1"/>
                </a:solidFill>
              </a:rPr>
              <a:t>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indent="452438" algn="l"/>
            <a:r>
              <a:rPr lang="ja-JP" altLang="en-US" b="0" dirty="0" smtClean="0">
                <a:solidFill>
                  <a:schemeClr val="tx1"/>
                </a:solidFill>
              </a:rPr>
              <a:t>まず最初にキチンとやらせる。</a:t>
            </a:r>
            <a:endParaRPr lang="ja-JP" altLang="ja-JP" b="0" dirty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３つのステップ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79044" y="3069040"/>
            <a:ext cx="878497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2) </a:t>
            </a:r>
            <a:r>
              <a:rPr lang="ja-JP" altLang="en-US" b="0" dirty="0" smtClean="0">
                <a:solidFill>
                  <a:schemeClr val="tx1"/>
                </a:solidFill>
              </a:rPr>
              <a:t>失敗した際に、提案した人に「失敗でした」と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indent="452438" algn="l"/>
            <a:r>
              <a:rPr lang="ja-JP" altLang="en-US" b="0" dirty="0" smtClean="0">
                <a:solidFill>
                  <a:schemeClr val="tx1"/>
                </a:solidFill>
              </a:rPr>
              <a:t>言ってもらうようにする。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83568" y="2132856"/>
            <a:ext cx="828092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0" lvl="1">
              <a:spcBef>
                <a:spcPct val="0"/>
              </a:spcBef>
            </a:pPr>
            <a:r>
              <a:rPr lang="ja-JP" altLang="en-US" sz="2000" dirty="0" smtClean="0"/>
              <a:t>但し、</a:t>
            </a:r>
            <a:r>
              <a:rPr lang="ja-JP" altLang="ja-JP" sz="2000" dirty="0" smtClean="0"/>
              <a:t>結果</a:t>
            </a:r>
            <a:r>
              <a:rPr lang="ja-JP" altLang="ja-JP" sz="2000" dirty="0"/>
              <a:t>がチームの成長を阻害することになりそうなものは</a:t>
            </a:r>
            <a:r>
              <a:rPr lang="ja-JP" altLang="ja-JP" sz="2000" dirty="0" smtClean="0"/>
              <a:t>、</a:t>
            </a:r>
            <a:endParaRPr lang="en-US" altLang="ja-JP" sz="2000" dirty="0" smtClean="0"/>
          </a:p>
          <a:p>
            <a:pPr marL="0" lvl="1">
              <a:spcBef>
                <a:spcPct val="0"/>
              </a:spcBef>
            </a:pPr>
            <a:r>
              <a:rPr lang="ja-JP" altLang="ja-JP" sz="2000" dirty="0" smtClean="0">
                <a:solidFill>
                  <a:srgbClr val="BF0000"/>
                </a:solidFill>
              </a:rPr>
              <a:t>意図</a:t>
            </a:r>
            <a:r>
              <a:rPr lang="ja-JP" altLang="ja-JP" sz="2000" dirty="0">
                <a:solidFill>
                  <a:srgbClr val="BF0000"/>
                </a:solidFill>
              </a:rPr>
              <a:t>して早期に</a:t>
            </a:r>
            <a:r>
              <a:rPr lang="ja-JP" altLang="ja-JP" sz="2000" dirty="0"/>
              <a:t>失敗に</a:t>
            </a:r>
            <a:r>
              <a:rPr lang="ja-JP" altLang="ja-JP" sz="2000" dirty="0" smtClean="0"/>
              <a:t>追い込む</a:t>
            </a:r>
            <a:r>
              <a:rPr lang="ja-JP" altLang="en-US" sz="2000" dirty="0" smtClean="0"/>
              <a:t>。</a:t>
            </a:r>
            <a:endParaRPr lang="ja-JP" altLang="ja-JP" sz="2000" dirty="0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79512" y="4941248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3) </a:t>
            </a:r>
            <a:r>
              <a:rPr lang="ja-JP" altLang="en-US" b="0" dirty="0" smtClean="0">
                <a:solidFill>
                  <a:schemeClr val="tx1"/>
                </a:solidFill>
              </a:rPr>
              <a:t>失敗と同時に、必ず</a:t>
            </a:r>
            <a:r>
              <a:rPr lang="ja-JP" altLang="en-US" b="0" dirty="0" smtClean="0">
                <a:solidFill>
                  <a:srgbClr val="BF0000"/>
                </a:solidFill>
              </a:rPr>
              <a:t>代替案</a:t>
            </a:r>
            <a:r>
              <a:rPr lang="ja-JP" altLang="en-US" b="0" dirty="0" smtClean="0">
                <a:solidFill>
                  <a:schemeClr val="tx1"/>
                </a:solidFill>
              </a:rPr>
              <a:t>を提示する。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3568" y="4005144"/>
            <a:ext cx="828092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ja-JP" sz="2000" b="0" dirty="0" smtClean="0">
                <a:solidFill>
                  <a:schemeClr val="tx1"/>
                </a:solidFill>
              </a:rPr>
              <a:t>自身</a:t>
            </a:r>
            <a:r>
              <a:rPr lang="ja-JP" altLang="ja-JP" sz="2000" b="0" dirty="0">
                <a:solidFill>
                  <a:schemeClr val="tx1"/>
                </a:solidFill>
              </a:rPr>
              <a:t>で問題であることを受け容れてくれれば</a:t>
            </a:r>
            <a:r>
              <a:rPr lang="ja-JP" altLang="ja-JP" sz="2000" b="0" dirty="0" smtClean="0">
                <a:solidFill>
                  <a:schemeClr val="tx1"/>
                </a:solidFill>
              </a:rPr>
              <a:t>、</a:t>
            </a:r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ja-JP" sz="2000" b="0" dirty="0" smtClean="0">
                <a:solidFill>
                  <a:schemeClr val="tx1"/>
                </a:solidFill>
              </a:rPr>
              <a:t>それ</a:t>
            </a:r>
            <a:r>
              <a:rPr lang="ja-JP" altLang="ja-JP" sz="2000" b="0" dirty="0">
                <a:solidFill>
                  <a:schemeClr val="tx1"/>
                </a:solidFill>
              </a:rPr>
              <a:t>をやめ改善にエネルギーを割いてくれるようになる。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marL="0" lvl="1">
              <a:spcBef>
                <a:spcPct val="0"/>
              </a:spcBef>
            </a:pPr>
            <a:endParaRPr lang="ja-JP" altLang="ja-JP" sz="1400" dirty="0"/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683568" y="5517312"/>
            <a:ext cx="828092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000" b="0" dirty="0" smtClean="0">
                <a:solidFill>
                  <a:srgbClr val="008000"/>
                </a:solidFill>
              </a:rPr>
              <a:t>失敗した時こそ、改善の最高のチャンス！</a:t>
            </a:r>
            <a:endParaRPr lang="ja-JP" altLang="ja-JP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646844" y="5013176"/>
            <a:ext cx="7850313" cy="1389124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2400" b="0" kern="0" dirty="0">
                <a:solidFill>
                  <a:srgbClr val="000000"/>
                </a:solidFill>
                <a:latin typeface="+mj-ea"/>
                <a:ea typeface="+mj-ea"/>
              </a:rPr>
              <a:t>アジャイルコーチとして</a:t>
            </a:r>
            <a:r>
              <a:rPr lang="ja-JP" altLang="en-US" sz="2400" b="0" kern="0" dirty="0" smtClean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endParaRPr lang="en-US" altLang="ja-JP" sz="2400" b="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2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開発</a:t>
            </a:r>
            <a:r>
              <a:rPr lang="ja-JP" altLang="en-US" sz="2400" b="0" kern="0" dirty="0">
                <a:solidFill>
                  <a:schemeClr val="accent1"/>
                </a:solidFill>
                <a:latin typeface="+mj-ea"/>
                <a:ea typeface="+mj-ea"/>
              </a:rPr>
              <a:t>現場</a:t>
            </a:r>
            <a:r>
              <a:rPr lang="ja-JP" altLang="en-US" sz="2400" b="0" kern="0" dirty="0">
                <a:solidFill>
                  <a:srgbClr val="000000"/>
                </a:solidFill>
                <a:latin typeface="+mj-ea"/>
                <a:ea typeface="+mj-ea"/>
              </a:rPr>
              <a:t>を</a:t>
            </a:r>
            <a:r>
              <a:rPr lang="ja-JP" altLang="en-US" sz="2400" b="0" kern="0" dirty="0" smtClean="0">
                <a:solidFill>
                  <a:srgbClr val="000000"/>
                </a:solidFill>
                <a:latin typeface="+mj-ea"/>
                <a:ea typeface="+mj-ea"/>
              </a:rPr>
              <a:t>日々サポートさせていただいています。</a:t>
            </a:r>
            <a:endParaRPr lang="en-US" altLang="ja-JP" sz="2400" b="0" dirty="0" smtClean="0">
              <a:solidFill>
                <a:srgbClr val="F0B949"/>
              </a:solidFill>
              <a:latin typeface="+mj-ea"/>
              <a:ea typeface="+mj-ea"/>
              <a:cs typeface="ＭＳ 明朝"/>
            </a:endParaRPr>
          </a:p>
        </p:txBody>
      </p:sp>
      <p:pic>
        <p:nvPicPr>
          <p:cNvPr id="2" name="図 1" descr="DSCF00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60648"/>
            <a:ext cx="6696744" cy="50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DSCF05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701697"/>
            <a:ext cx="7272808" cy="545460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004048" y="4869160"/>
            <a:ext cx="3312368" cy="979476"/>
          </a:xfrm>
          <a:prstGeom prst="wedgeRectCallout">
            <a:avLst>
              <a:gd name="adj1" fmla="val -66114"/>
              <a:gd name="adj2" fmla="val -141639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+mn-ea"/>
                <a:cs typeface="ＭＳ 明朝"/>
              </a:rPr>
              <a:t>Fail fast!!!</a:t>
            </a:r>
            <a:endParaRPr kumimoji="1" lang="ja-JP" altLang="en-US" sz="3200" dirty="0">
              <a:latin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先日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 Jim Coplien 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さんからいただいたアドバイス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0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89990" y="1192412"/>
            <a:ext cx="8964020" cy="19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>
                <a:solidFill>
                  <a:schemeClr val="tx1"/>
                </a:solidFill>
              </a:rPr>
              <a:t>結局のところ、自分で実際に</a:t>
            </a:r>
            <a:r>
              <a:rPr lang="ja-JP" altLang="en-US" sz="3600" b="0" dirty="0">
                <a:solidFill>
                  <a:schemeClr val="accent1"/>
                </a:solidFill>
              </a:rPr>
              <a:t>痛</a:t>
            </a:r>
            <a:r>
              <a:rPr lang="ja-JP" altLang="en-US" sz="3600" b="0" dirty="0">
                <a:solidFill>
                  <a:schemeClr val="tx1"/>
                </a:solidFill>
              </a:rPr>
              <a:t>い目に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あって</a:t>
            </a:r>
            <a:endParaRPr lang="en-US" altLang="ja-JP" sz="36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もらわない</a:t>
            </a:r>
            <a:r>
              <a:rPr lang="ja-JP" altLang="en-US" sz="3600" b="0" dirty="0">
                <a:solidFill>
                  <a:schemeClr val="tx1"/>
                </a:solidFill>
              </a:rPr>
              <a:t>と、いくら事前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にアドバイスをしても</a:t>
            </a:r>
            <a:endParaRPr lang="en-US" altLang="ja-JP" sz="36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中々受け容れられない。</a:t>
            </a:r>
            <a:endParaRPr lang="ja-JP" altLang="ja-JP" sz="3600" b="0" dirty="0">
              <a:solidFill>
                <a:schemeClr val="tx1"/>
              </a:solidFill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89990" y="4149240"/>
            <a:ext cx="896402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受け容れられる</a:t>
            </a:r>
            <a:r>
              <a:rPr lang="ja-JP" altLang="en-US" sz="3600" b="0" dirty="0">
                <a:solidFill>
                  <a:schemeClr val="tx1"/>
                </a:solidFill>
              </a:rPr>
              <a:t>ための</a:t>
            </a:r>
            <a:r>
              <a:rPr lang="ja-JP" altLang="en-US" sz="3600" b="0" dirty="0">
                <a:solidFill>
                  <a:srgbClr val="BF0000"/>
                </a:solidFill>
              </a:rPr>
              <a:t>潮目</a:t>
            </a:r>
            <a:r>
              <a:rPr lang="ja-JP" altLang="en-US" sz="3600" b="0" dirty="0">
                <a:solidFill>
                  <a:schemeClr val="tx1"/>
                </a:solidFill>
              </a:rPr>
              <a:t>を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つくり出すことが</a:t>
            </a:r>
            <a:endParaRPr lang="en-US" altLang="ja-JP" sz="3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Fail-Fast Approach 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のポイントです。</a:t>
            </a:r>
            <a:endParaRPr lang="ja-JP" altLang="ja-JP" sz="3600" b="0" dirty="0">
              <a:solidFill>
                <a:schemeClr val="tx1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3934212" y="3392936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4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9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216458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6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移動するボトルネックの</a:t>
            </a:r>
            <a:endParaRPr lang="en-US" altLang="ja-JP" sz="6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コントロールとは</a:t>
            </a:r>
            <a:endParaRPr lang="en-US" altLang="ja-JP" sz="6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107504" y="3364179"/>
            <a:ext cx="8928992" cy="128895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改善を続けていくと、問題点が</a:t>
            </a:r>
            <a:r>
              <a:rPr lang="ja-JP" altLang="en-US" b="0" dirty="0" smtClean="0">
                <a:solidFill>
                  <a:srgbClr val="BF0000"/>
                </a:solidFill>
              </a:rPr>
              <a:t>変</a:t>
            </a:r>
            <a:r>
              <a:rPr lang="ja-JP" altLang="en-US" b="0" dirty="0" smtClean="0">
                <a:solidFill>
                  <a:schemeClr val="tx1"/>
                </a:solidFill>
              </a:rPr>
              <a:t>わっていく。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この変わっていく問題点を逐次トラックし対応すること。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07504" y="4651879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・このことを理解せずに行動すると、頻繁に心が</a:t>
            </a:r>
            <a:r>
              <a:rPr lang="ja-JP" altLang="en-US" b="0" dirty="0" smtClean="0">
                <a:solidFill>
                  <a:srgbClr val="BF0000"/>
                </a:solidFill>
              </a:rPr>
              <a:t>折</a:t>
            </a:r>
            <a:r>
              <a:rPr lang="ja-JP" altLang="en-US" b="0" dirty="0" smtClean="0">
                <a:solidFill>
                  <a:schemeClr val="tx1"/>
                </a:solidFill>
              </a:rPr>
              <a:t>れます。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07504" y="5371958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chemeClr val="tx1"/>
                </a:solidFill>
              </a:rPr>
              <a:t>・理解していても、定期的に心は折れます。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33752" y="1192412"/>
            <a:ext cx="867649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4000" dirty="0">
                <a:solidFill>
                  <a:srgbClr val="000000"/>
                </a:solidFill>
                <a:latin typeface="+mn-ea"/>
                <a:cs typeface="ＭＳ 明朝"/>
              </a:rPr>
              <a:t>要求を整理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cs typeface="ＭＳ 明朝"/>
              </a:rPr>
              <a:t>できない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１月目の課題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233834" y="1916832"/>
            <a:ext cx="8676332" cy="180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lvl="1" indent="-342900"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ユーザーストーリーマッピングをやってみたが、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0" lvl="1" indent="354013"/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実現可能性の考慮のないただの</a:t>
            </a:r>
            <a:r>
              <a:rPr lang="ja-JP" altLang="en-US" sz="2400" dirty="0" smtClean="0">
                <a:solidFill>
                  <a:srgbClr val="BF0000"/>
                </a:solidFill>
                <a:latin typeface="+mn-ea"/>
                <a:cs typeface="ＭＳ 明朝"/>
              </a:rPr>
              <a:t>「願望リスト」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になってしまった。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342900" lvl="1" indent="-342900"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初めてやるプロダクトなので、</a:t>
            </a:r>
            <a:r>
              <a:rPr lang="ja-JP" altLang="en-US" sz="2400" dirty="0" smtClean="0">
                <a:solidFill>
                  <a:srgbClr val="BF0000"/>
                </a:solidFill>
                <a:latin typeface="+mn-ea"/>
                <a:cs typeface="ＭＳ 明朝"/>
              </a:rPr>
              <a:t>何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から手をつければ・何を決める必要があるのかが分からない。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8" name="下矢印 7"/>
          <p:cNvSpPr/>
          <p:nvPr/>
        </p:nvSpPr>
        <p:spPr bwMode="auto">
          <a:xfrm>
            <a:off x="3934212" y="3861048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33752" y="4581128"/>
            <a:ext cx="8676496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lvl="1" indent="-342900"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ユーザーストーリー</a:t>
            </a:r>
            <a:r>
              <a:rPr lang="ja-JP" altLang="en-US" sz="2400" dirty="0">
                <a:solidFill>
                  <a:srgbClr val="000000"/>
                </a:solidFill>
                <a:latin typeface="+mn-ea"/>
                <a:cs typeface="ＭＳ 明朝"/>
              </a:rPr>
              <a:t>の書き方や、見積もりの仕方を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教える。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ea"/>
                <a:cs typeface="ＭＳ 明朝"/>
              </a:rPr>
              <a:t>CI/CD</a:t>
            </a:r>
            <a:r>
              <a:rPr lang="en-US" altLang="ja-JP" sz="2400" dirty="0" smtClean="0">
                <a:solidFill>
                  <a:srgbClr val="000000"/>
                </a:solidFill>
                <a:latin typeface="+mn-ea"/>
                <a:cs typeface="ＭＳ 明朝"/>
              </a:rPr>
              <a:t> 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を導入して、動くアプリをベースに話を出来るようにした。</a:t>
            </a:r>
            <a:endParaRPr lang="en-US" altLang="ja-JP" sz="3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34000" y="1192412"/>
            <a:ext cx="8676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4000" dirty="0" smtClean="0">
                <a:solidFill>
                  <a:schemeClr val="tx1"/>
                </a:solidFill>
              </a:rPr>
              <a:t>開発チームの生産性が全く上がらない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２月目の課題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234000" y="4293096"/>
            <a:ext cx="8676000" cy="180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2438" lvl="1" indent="-452438"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割り込みの作業依頼をチェックし、本当に緊急で無いもの以外は</a:t>
            </a:r>
            <a:r>
              <a:rPr lang="ja-JP" altLang="en-US" sz="2400" dirty="0" smtClean="0">
                <a:solidFill>
                  <a:srgbClr val="BF0000"/>
                </a:solidFill>
                <a:latin typeface="+mn-ea"/>
                <a:cs typeface="ＭＳ 明朝"/>
              </a:rPr>
              <a:t>突き返す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ようにした。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452438" lvl="1" indent="-452438"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トラブル対応を出来る人を増やし、作業負荷を</a:t>
            </a:r>
            <a:r>
              <a:rPr lang="ja-JP" altLang="en-US" sz="2400" dirty="0" smtClean="0">
                <a:solidFill>
                  <a:srgbClr val="BF0000"/>
                </a:solidFill>
                <a:latin typeface="+mn-ea"/>
                <a:cs typeface="ＭＳ 明朝"/>
              </a:rPr>
              <a:t>分散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した。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452438" lvl="1" indent="-452438">
              <a:buFont typeface="Arial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ea"/>
                <a:cs typeface="ＭＳ 明朝"/>
              </a:rPr>
              <a:t>UT/ATDD</a:t>
            </a:r>
            <a:r>
              <a:rPr lang="en-US" altLang="ja-JP" sz="2400" dirty="0">
                <a:solidFill>
                  <a:srgbClr val="000000"/>
                </a:solidFill>
                <a:latin typeface="+mn-ea"/>
                <a:cs typeface="ＭＳ 明朝"/>
              </a:rPr>
              <a:t> 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の仕組みを整備し、プログラム的に機能を検証できるようにした。</a:t>
            </a:r>
            <a:endParaRPr lang="en-US" altLang="ja-JP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234000" y="1916832"/>
            <a:ext cx="8676000" cy="180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/>
              <a:buChar char="•"/>
            </a:pPr>
            <a:r>
              <a:rPr lang="ja-JP" altLang="en-US" sz="2400" b="0" dirty="0" smtClean="0">
                <a:solidFill>
                  <a:schemeClr val="tx1"/>
                </a:solidFill>
              </a:rPr>
              <a:t>既存サービスのトラブル対応など、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indent="452438" algn="l"/>
            <a:r>
              <a:rPr lang="ja-JP" altLang="en-US" sz="2400" b="0" dirty="0" smtClean="0">
                <a:solidFill>
                  <a:schemeClr val="tx1"/>
                </a:solidFill>
              </a:rPr>
              <a:t>メンバーに大量の</a:t>
            </a:r>
            <a:r>
              <a:rPr lang="ja-JP" altLang="en-US" sz="2400" b="0" dirty="0" smtClean="0">
                <a:solidFill>
                  <a:srgbClr val="BF0000"/>
                </a:solidFill>
              </a:rPr>
              <a:t>割り込み作業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があることが分かった。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ja-JP" altLang="en-US" sz="2400" b="0" dirty="0" smtClean="0">
                <a:solidFill>
                  <a:schemeClr val="tx1"/>
                </a:solidFill>
              </a:rPr>
              <a:t>作った機能を</a:t>
            </a:r>
            <a:r>
              <a:rPr lang="ja-JP" altLang="en-US" sz="2400" b="0" dirty="0" smtClean="0">
                <a:solidFill>
                  <a:srgbClr val="BF0000"/>
                </a:solidFill>
              </a:rPr>
              <a:t>手動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でしか検証できなかったため、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indent="452438" algn="l"/>
            <a:r>
              <a:rPr lang="ja-JP" altLang="en-US" sz="2400" b="0" dirty="0" smtClean="0">
                <a:solidFill>
                  <a:schemeClr val="tx1"/>
                </a:solidFill>
              </a:rPr>
              <a:t>開発スピードが上がらなかった。</a:t>
            </a:r>
            <a:endParaRPr lang="en-US" altLang="ja-JP" sz="2400" b="0" dirty="0" smtClean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 bwMode="auto">
          <a:xfrm>
            <a:off x="3934212" y="3645024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7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34000" y="1192412"/>
            <a:ext cx="8676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4000" dirty="0" smtClean="0">
                <a:solidFill>
                  <a:srgbClr val="000000"/>
                </a:solidFill>
                <a:latin typeface="+mn-ea"/>
                <a:cs typeface="ＭＳ 明朝"/>
              </a:rPr>
              <a:t>デザイナーとエンジニアと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cs typeface="ＭＳ 明朝"/>
              </a:rPr>
              <a:t>の間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cs typeface="ＭＳ 明朝"/>
              </a:rPr>
              <a:t>の</a:t>
            </a:r>
            <a:endParaRPr lang="en-US" altLang="ja-JP" sz="40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4000" dirty="0" smtClean="0">
                <a:solidFill>
                  <a:srgbClr val="000000"/>
                </a:solidFill>
                <a:latin typeface="+mn-ea"/>
                <a:cs typeface="ＭＳ 明朝"/>
              </a:rPr>
              <a:t>成果物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cs typeface="ＭＳ 明朝"/>
              </a:rPr>
              <a:t>の受け渡しが難しい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３月目の課題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234000" y="5085184"/>
            <a:ext cx="8676000" cy="1008112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0" lvl="1"/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デザイナーにアイコンなどを</a:t>
            </a:r>
            <a:r>
              <a:rPr lang="ja-JP" altLang="en-US" sz="2400" dirty="0" smtClean="0">
                <a:solidFill>
                  <a:schemeClr val="accent1"/>
                </a:solidFill>
                <a:latin typeface="+mn-ea"/>
                <a:cs typeface="ＭＳ 明朝"/>
              </a:rPr>
              <a:t>直接</a:t>
            </a:r>
            <a:r>
              <a:rPr lang="en-US" altLang="ja-JP" sz="2400" dirty="0" smtClean="0">
                <a:solidFill>
                  <a:srgbClr val="000000"/>
                </a:solidFill>
                <a:latin typeface="+mn-ea"/>
                <a:cs typeface="ＭＳ 明朝"/>
              </a:rPr>
              <a:t> Git 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へアップしてもらうようにした。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0" lvl="1"/>
            <a:r>
              <a:rPr lang="ja-JP" altLang="en-US" sz="2400" dirty="0" smtClean="0">
                <a:solidFill>
                  <a:srgbClr val="000000"/>
                </a:solidFill>
                <a:latin typeface="+mn-ea"/>
                <a:cs typeface="ＭＳ 明朝"/>
              </a:rPr>
              <a:t>・中間成果物を減らし、エンジニアの作業を減らした。</a:t>
            </a:r>
            <a:endParaRPr lang="en-US" altLang="ja-JP" sz="2400" dirty="0" smtClean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234000" y="2636912"/>
            <a:ext cx="8676000" cy="1728192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デザイナーは</a:t>
            </a:r>
            <a:r>
              <a:rPr lang="en-US" altLang="ja-JP" sz="2400" b="0" dirty="0" smtClean="0">
                <a:solidFill>
                  <a:schemeClr val="tx1"/>
                </a:solidFill>
              </a:rPr>
              <a:t> Wireframe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・</a:t>
            </a:r>
            <a:r>
              <a:rPr lang="en-US" altLang="ja-JP" sz="2400" b="0" dirty="0" smtClean="0">
                <a:solidFill>
                  <a:schemeClr val="tx1"/>
                </a:solidFill>
              </a:rPr>
              <a:t>Mockup 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などを作ってくれるが、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それらがプログラムとは</a:t>
            </a:r>
            <a:r>
              <a:rPr lang="ja-JP" altLang="en-US" sz="2400" b="0" dirty="0" smtClean="0">
                <a:solidFill>
                  <a:srgbClr val="BF0000"/>
                </a:solidFill>
              </a:rPr>
              <a:t>全く別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の成果物として作られていた。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そのため、それらをエンジニアが調べ、アイコンを１つ１つ切り出し、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プログラムに適用する必要があった。</a:t>
            </a:r>
            <a:endParaRPr lang="en-US" altLang="ja-JP" sz="2400" b="0" dirty="0" smtClean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 bwMode="auto">
          <a:xfrm>
            <a:off x="3934212" y="4462938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7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119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1) 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問題は、</a:t>
            </a:r>
            <a:r>
              <a:rPr lang="ja-JP" altLang="en-US" sz="3600" b="0" dirty="0" smtClean="0">
                <a:solidFill>
                  <a:schemeClr val="accent1"/>
                </a:solidFill>
                <a:latin typeface="+mn-ea"/>
                <a:cs typeface="ＭＳ 明朝"/>
              </a:rPr>
              <a:t>常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に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発生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する。</a:t>
            </a:r>
            <a:endParaRPr lang="ja-JP" altLang="en-US" sz="3600" b="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３つのポイント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79044" y="3789240"/>
            <a:ext cx="8784976" cy="25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3) 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常に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問題を把握し、チームの変化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に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536575" algn="l"/>
            <a:r>
              <a:rPr lang="ja-JP" altLang="en-US" sz="3600" b="0" dirty="0" smtClean="0">
                <a:solidFill>
                  <a:srgbClr val="BF0000"/>
                </a:solidFill>
                <a:latin typeface="+mn-ea"/>
                <a:cs typeface="ＭＳ 明朝"/>
              </a:rPr>
              <a:t>敏感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で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ある必要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がある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452438" algn="l">
              <a:tabLst>
                <a:tab pos="452438" algn="l"/>
              </a:tabLst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・後述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の「チーム状況を把握する仕組み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」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720725" algn="l">
              <a:tabLst>
                <a:tab pos="452438" algn="l"/>
              </a:tabLst>
            </a:pPr>
            <a:r>
              <a:rPr lang="ja-JP" altLang="en-US" sz="3600" b="0" dirty="0" smtClean="0">
                <a:solidFill>
                  <a:schemeClr val="tx1"/>
                </a:solidFill>
              </a:rPr>
              <a:t>を全力で活用する。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79044" y="2133016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2) 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改善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しても、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問題は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消滅しない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182563" indent="269875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発生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する場所が</a:t>
            </a:r>
            <a:r>
              <a:rPr lang="ja-JP" altLang="en-US" sz="3600" b="0" dirty="0">
                <a:solidFill>
                  <a:srgbClr val="BF0000"/>
                </a:solidFill>
                <a:latin typeface="+mn-ea"/>
                <a:cs typeface="ＭＳ 明朝"/>
              </a:rPr>
              <a:t>変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わるだけ。</a:t>
            </a:r>
            <a:endParaRPr lang="en-US" altLang="ja-JP" sz="3600" b="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1192412"/>
            <a:ext cx="8784976" cy="21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問題が発生する場所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が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268288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変わる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ということは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、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268288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チーム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が</a:t>
            </a:r>
            <a:r>
              <a:rPr lang="ja-JP" altLang="en-US" sz="3600" b="0" dirty="0">
                <a:solidFill>
                  <a:srgbClr val="BF0000"/>
                </a:solidFill>
                <a:latin typeface="+mn-ea"/>
                <a:cs typeface="ＭＳ 明朝"/>
              </a:rPr>
              <a:t>成長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してきたことの証でも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ある。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79044" y="3573016"/>
            <a:ext cx="8784976" cy="21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定期的に心が</a:t>
            </a:r>
            <a:r>
              <a:rPr lang="ja-JP" altLang="en-US" sz="3600" b="0" dirty="0" smtClean="0">
                <a:solidFill>
                  <a:srgbClr val="BF0000"/>
                </a:solidFill>
                <a:latin typeface="+mn-ea"/>
                <a:cs typeface="ＭＳ 明朝"/>
              </a:rPr>
              <a:t>折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れる</a:t>
            </a:r>
            <a:r>
              <a:rPr lang="en-US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が、</a:t>
            </a:r>
          </a:p>
          <a:p>
            <a:pPr indent="268288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それ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を成長だと受け止められるよう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に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268288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しておこう。</a:t>
            </a:r>
            <a:endParaRPr lang="ja-JP" altLang="en-US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8415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チェンジ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エージェントの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実践</a:t>
            </a:r>
            <a:endParaRPr lang="en-US" altLang="ja-JP" sz="9600" b="0" dirty="0" smtClean="0">
              <a:solidFill>
                <a:schemeClr val="accent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1336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chemeClr val="tx1"/>
                </a:solidFill>
              </a:rPr>
              <a:t>・</a:t>
            </a:r>
            <a:r>
              <a:rPr lang="ja-JP" altLang="ja-JP" sz="3600" b="0" dirty="0" smtClean="0">
                <a:solidFill>
                  <a:srgbClr val="BF0000"/>
                </a:solidFill>
              </a:rPr>
              <a:t>数値</a:t>
            </a:r>
            <a:r>
              <a:rPr lang="ja-JP" altLang="ja-JP" sz="3600" b="0" dirty="0">
                <a:solidFill>
                  <a:srgbClr val="000000"/>
                </a:solidFill>
              </a:rPr>
              <a:t>で把握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する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。</a:t>
            </a:r>
            <a:endParaRPr lang="ja-JP" altLang="en-US" sz="3600" b="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仕組みのポイント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164" y="4293176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</a:rPr>
              <a:t>・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足りない</a:t>
            </a:r>
            <a:r>
              <a:rPr lang="ja-JP" altLang="ja-JP" sz="3600" b="0" dirty="0">
                <a:solidFill>
                  <a:srgbClr val="000000"/>
                </a:solidFill>
              </a:rPr>
              <a:t>情報があれば、自力で</a:t>
            </a:r>
            <a:r>
              <a:rPr lang="ja-JP" altLang="ja-JP" sz="3600" b="0" dirty="0" smtClean="0">
                <a:solidFill>
                  <a:srgbClr val="BF0000"/>
                </a:solidFill>
              </a:rPr>
              <a:t>見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つける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。</a:t>
            </a:r>
            <a:endParaRPr lang="en-US" altLang="ja-JP" sz="3600" b="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358900" y="3285064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</a:rPr>
              <a:t>・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既存</a:t>
            </a:r>
            <a:r>
              <a:rPr lang="ja-JP" altLang="ja-JP" sz="3600" b="0" dirty="0">
                <a:solidFill>
                  <a:srgbClr val="000000"/>
                </a:solidFill>
              </a:rPr>
              <a:t>の仕組みで足りなければ</a:t>
            </a:r>
            <a:r>
              <a:rPr lang="ja-JP" altLang="ja-JP" sz="3600" b="0" dirty="0" smtClean="0">
                <a:solidFill>
                  <a:srgbClr val="BF0000"/>
                </a:solidFill>
              </a:rPr>
              <a:t>造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る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。</a:t>
            </a:r>
            <a:endParaRPr lang="en-US" altLang="ja-JP" sz="3600" b="0" dirty="0" smtClean="0">
              <a:solidFill>
                <a:schemeClr val="tx1"/>
              </a:solidFill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59836" y="2205032"/>
            <a:ext cx="8424000" cy="792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</a:rPr>
              <a:t>・</a:t>
            </a:r>
            <a:r>
              <a:rPr lang="ja-JP" altLang="en-US" sz="3600" b="0" dirty="0" smtClean="0">
                <a:solidFill>
                  <a:srgbClr val="BF0000"/>
                </a:solidFill>
              </a:rPr>
              <a:t>推移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を元にアクションを取る。</a:t>
            </a:r>
          </a:p>
        </p:txBody>
      </p:sp>
    </p:spTree>
    <p:extLst>
      <p:ext uri="{BB962C8B-B14F-4D97-AF65-F5344CB8AC3E}">
        <p14:creationId xmlns:p14="http://schemas.microsoft.com/office/powerpoint/2010/main" val="35343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5" grpId="0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burnd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" y="1340768"/>
            <a:ext cx="9050122" cy="417646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例）　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JIRA 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の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 Scrum 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ボードでの進捗管理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28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burnd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" y="1340768"/>
            <a:ext cx="9050122" cy="417646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例）　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JIRA 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の</a:t>
            </a:r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 Scrum </a:t>
            </a:r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ボードでの進捗管理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１ヶ月スプリント＆バーンダウンチャートで</a:t>
            </a:r>
            <a:endParaRPr lang="en-US" altLang="ja-JP" b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進捗を管理しようとしたが、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次の理由で進捗と成長が把握し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辛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かった。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14350" indent="-514350" algn="l">
              <a:buFont typeface="Arial"/>
              <a:buChar char="•"/>
            </a:pPr>
            <a:r>
              <a:rPr lang="en-US" altLang="ja-JP" b="0" dirty="0">
                <a:solidFill>
                  <a:srgbClr val="000000"/>
                </a:solidFill>
                <a:latin typeface="+mn-ea"/>
                <a:cs typeface="ＭＳ 明朝"/>
              </a:rPr>
              <a:t>Story 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以外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の種類のチケット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をきると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、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536575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バーンダウンチャート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に反映されない仕様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536575" algn="l"/>
            <a:r>
              <a:rPr lang="ja-JP" altLang="en-US" sz="2800" b="0" dirty="0" smtClean="0">
                <a:solidFill>
                  <a:srgbClr val="000000"/>
                </a:solidFill>
                <a:latin typeface="+mn-ea"/>
                <a:cs typeface="ＭＳ 明朝"/>
              </a:rPr>
              <a:t>・</a:t>
            </a:r>
            <a:r>
              <a:rPr lang="en-US" altLang="ja-JP" sz="2800" b="0" dirty="0">
                <a:solidFill>
                  <a:srgbClr val="000000"/>
                </a:solidFill>
                <a:latin typeface="+mn-ea"/>
                <a:cs typeface="ＭＳ 明朝"/>
              </a:rPr>
              <a:t>Inquiry </a:t>
            </a:r>
            <a:r>
              <a:rPr lang="ja-JP" altLang="en-US" sz="2800" b="0" dirty="0">
                <a:solidFill>
                  <a:srgbClr val="000000"/>
                </a:solidFill>
                <a:latin typeface="+mn-ea"/>
                <a:cs typeface="ＭＳ 明朝"/>
              </a:rPr>
              <a:t>や</a:t>
            </a:r>
            <a:r>
              <a:rPr lang="en-US" altLang="ja-JP" sz="2800" b="0" dirty="0">
                <a:solidFill>
                  <a:srgbClr val="000000"/>
                </a:solidFill>
                <a:latin typeface="+mn-ea"/>
                <a:cs typeface="ＭＳ 明朝"/>
              </a:rPr>
              <a:t> Bug </a:t>
            </a:r>
            <a:r>
              <a:rPr lang="ja-JP" altLang="en-US" sz="2800" b="0" dirty="0">
                <a:solidFill>
                  <a:srgbClr val="000000"/>
                </a:solidFill>
                <a:latin typeface="+mn-ea"/>
                <a:cs typeface="ＭＳ 明朝"/>
              </a:rPr>
              <a:t>の方が適切なタスクも多い</a:t>
            </a:r>
            <a:r>
              <a:rPr lang="ja-JP" altLang="en-US" sz="2800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514350" indent="-51435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ea"/>
                <a:cs typeface="ＭＳ 明朝"/>
              </a:rPr>
              <a:t>Story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単位でやることをまとめることが、</a:t>
            </a:r>
            <a:endParaRPr lang="en-US" altLang="ja-JP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536575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どうしても上手く行かなかった。</a:t>
            </a:r>
            <a:endParaRPr lang="en-US" altLang="ja-JP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514350" indent="-51435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今までやったことのないプロダクトなので、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チームとして見積れない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 Story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が多発した。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7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430" y="1192412"/>
            <a:ext cx="8785140" cy="15165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・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JIRA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のバーンダウンチャートを出せるように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182563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チームのやり方をアジャストしようと</a:t>
            </a:r>
            <a:r>
              <a:rPr lang="ja-JP" altLang="en-US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何度も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トライしたが、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182563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先の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 Story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の課題を最終的に解決できなかった。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79430" y="5085184"/>
            <a:ext cx="8785140" cy="1008112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0" lvl="1"/>
            <a:r>
              <a:rPr lang="en-US" altLang="ja-JP" sz="2800" dirty="0">
                <a:solidFill>
                  <a:srgbClr val="000000"/>
                </a:solidFill>
                <a:latin typeface="+mn-ea"/>
                <a:cs typeface="ＭＳ 明朝"/>
              </a:rPr>
              <a:t>JIRA </a:t>
            </a:r>
            <a:r>
              <a:rPr lang="ja-JP" altLang="en-US" sz="2800" dirty="0">
                <a:solidFill>
                  <a:srgbClr val="000000"/>
                </a:solidFill>
                <a:latin typeface="+mn-ea"/>
                <a:cs typeface="ＭＳ 明朝"/>
              </a:rPr>
              <a:t>のバーンダウンチャートでの進捗管理は</a:t>
            </a:r>
            <a:r>
              <a:rPr lang="ja-JP" altLang="en-US" sz="2800" dirty="0" smtClean="0">
                <a:solidFill>
                  <a:srgbClr val="000000"/>
                </a:solidFill>
                <a:latin typeface="+mn-ea"/>
                <a:cs typeface="ＭＳ 明朝"/>
              </a:rPr>
              <a:t>止め、</a:t>
            </a:r>
            <a:endParaRPr lang="en-US" altLang="ja-JP" sz="280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marL="0" lvl="1"/>
            <a:r>
              <a:rPr lang="ja-JP" altLang="en-US" sz="2800" dirty="0" smtClean="0">
                <a:solidFill>
                  <a:srgbClr val="BF0000"/>
                </a:solidFill>
                <a:latin typeface="+mn-ea"/>
                <a:cs typeface="ＭＳ 明朝"/>
              </a:rPr>
              <a:t>新</a:t>
            </a:r>
            <a:r>
              <a:rPr lang="ja-JP" altLang="en-US" sz="2800" dirty="0" smtClean="0">
                <a:solidFill>
                  <a:srgbClr val="000000"/>
                </a:solidFill>
                <a:latin typeface="+mn-ea"/>
                <a:cs typeface="ＭＳ 明朝"/>
              </a:rPr>
              <a:t>たな進捗管理方法を造ることにした。</a:t>
            </a:r>
            <a:endParaRPr lang="en-US" altLang="ja-JP" sz="280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6" name="下矢印 5"/>
          <p:cNvSpPr/>
          <p:nvPr/>
        </p:nvSpPr>
        <p:spPr bwMode="auto">
          <a:xfrm>
            <a:off x="3934212" y="4390930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79430" y="2708920"/>
            <a:ext cx="8785140" cy="15165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・バグなどのチケットも増えてきて、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182563" algn="l"/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JIRA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のバーンダウンチャートでは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182563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チームの状況把握に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適さない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ことも見えてきた。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3123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Burn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4" y="1376772"/>
            <a:ext cx="8801613" cy="4104456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新たな進捗管理方法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2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Burn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4" y="1376772"/>
            <a:ext cx="8801613" cy="4104456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新たな進捗管理方法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360000" y="909000"/>
            <a:ext cx="8424000" cy="50400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チケットの種別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関係なく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452438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クローズされたか否かだけを確認するようにした。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クローズされたチケット件数を毎日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手計算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して、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Excel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でグラフを作成するようにした。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algn="l"/>
            <a:r>
              <a:rPr lang="ja-JP" altLang="ja-JP" b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　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　　　　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↓</a:t>
            </a:r>
          </a:p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手動になる分当然手間はかかるが、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452438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自動で役に立たない情報を得るよりまし。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手動といっても、せいぜい１日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５</a:t>
            </a:r>
            <a:r>
              <a:rPr lang="en-US" altLang="ja-JP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〜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１０分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程度。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次の行動・改善につなげられる情報を得ることこそ重要。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457200" indent="-457200" algn="l">
              <a:buFont typeface="Arial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そのまま上層部への報告に活用されている。</a:t>
            </a:r>
            <a:endParaRPr lang="en-US" altLang="ja-JP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840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1)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次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の改善につなげられる情報は、まめに収集して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おこう。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４つのポイント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07504" y="4509240"/>
            <a:ext cx="8928992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>
                <a:solidFill>
                  <a:schemeClr val="tx1"/>
                </a:solidFill>
              </a:rPr>
              <a:t>4</a:t>
            </a:r>
            <a:r>
              <a:rPr lang="en-US" altLang="ja-JP" b="0" dirty="0" smtClean="0">
                <a:solidFill>
                  <a:schemeClr val="tx1"/>
                </a:solidFill>
              </a:rPr>
              <a:t>)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自分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だけではなく、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メンバーにも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使い易い情報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を</a:t>
            </a:r>
            <a:endParaRPr lang="en-US" altLang="ja-JP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452438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出せる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ようにしよう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07504" y="2060968"/>
            <a:ext cx="8928992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2) </a:t>
            </a:r>
            <a:r>
              <a:rPr lang="ja-JP" altLang="en-US" b="0" dirty="0" smtClean="0">
                <a:solidFill>
                  <a:srgbClr val="BF0000"/>
                </a:solidFill>
                <a:latin typeface="+mn-ea"/>
                <a:cs typeface="ＭＳ 明朝"/>
              </a:rPr>
              <a:t>グラフ化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して推移を見せられると、</a:t>
            </a:r>
            <a:endParaRPr lang="en-US" altLang="ja-JP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452438" algn="l"/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第三者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への説明がし易く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なる。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07972" y="3285104"/>
            <a:ext cx="8928992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>
                <a:solidFill>
                  <a:schemeClr val="tx1"/>
                </a:solidFill>
              </a:rPr>
              <a:t>3</a:t>
            </a:r>
            <a:r>
              <a:rPr lang="en-US" altLang="ja-JP" b="0" dirty="0" smtClean="0">
                <a:solidFill>
                  <a:schemeClr val="tx1"/>
                </a:solidFill>
              </a:rPr>
              <a:t>)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自動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か手動かは関係ない。</a:t>
            </a:r>
            <a:r>
              <a:rPr lang="ja-JP" altLang="en-US" b="0" dirty="0">
                <a:solidFill>
                  <a:srgbClr val="BF0000"/>
                </a:solidFill>
                <a:latin typeface="+mn-ea"/>
                <a:cs typeface="ＭＳ 明朝"/>
              </a:rPr>
              <a:t>役に立つかどうか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が重要。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  <a:p>
            <a:pPr indent="452438" algn="l"/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・もちろん自動で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できれば、それ</a:t>
            </a:r>
            <a:r>
              <a:rPr lang="ja-JP" altLang="en-US" b="0" dirty="0">
                <a:solidFill>
                  <a:srgbClr val="000000"/>
                </a:solidFill>
                <a:latin typeface="+mn-ea"/>
                <a:cs typeface="ＭＳ 明朝"/>
              </a:rPr>
              <a:t>にこしたことはない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  <a:cs typeface="ＭＳ 明朝"/>
              </a:rPr>
              <a:t>。</a:t>
            </a:r>
            <a:endParaRPr lang="en-US" altLang="ja-JP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9919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1) 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失敗は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最高の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学習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の機会。</a:t>
            </a:r>
            <a:endParaRPr lang="en-US" altLang="ja-JP" sz="3600" b="0" dirty="0" smtClean="0">
              <a:solidFill>
                <a:srgbClr val="000000"/>
              </a:solidFill>
              <a:latin typeface="+mn-ea"/>
            </a:endParaRPr>
          </a:p>
          <a:p>
            <a:pPr indent="536575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ならばその機会を</a:t>
            </a:r>
            <a:r>
              <a:rPr lang="ja-JP" altLang="en-US" sz="3600" b="0" dirty="0" smtClean="0">
                <a:solidFill>
                  <a:schemeClr val="accent1"/>
                </a:solidFill>
                <a:latin typeface="+mn-ea"/>
              </a:rPr>
              <a:t>作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ろう。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４つのポイント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107504" y="2637032"/>
            <a:ext cx="8928992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 smtClean="0">
                <a:solidFill>
                  <a:schemeClr val="tx1"/>
                </a:solidFill>
              </a:rPr>
              <a:t>2) 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メンバー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が</a:t>
            </a:r>
            <a:r>
              <a:rPr lang="ja-JP" altLang="ja-JP" sz="3600" b="0" dirty="0">
                <a:solidFill>
                  <a:srgbClr val="BF0000"/>
                </a:solidFill>
                <a:latin typeface="+mn-ea"/>
              </a:rPr>
              <a:t>自発的に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考え行動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できる</a:t>
            </a:r>
            <a:endParaRPr lang="en-US" altLang="ja-JP" sz="3600" b="0" dirty="0" smtClean="0">
              <a:solidFill>
                <a:srgbClr val="000000"/>
              </a:solidFill>
              <a:latin typeface="+mn-ea"/>
            </a:endParaRPr>
          </a:p>
          <a:p>
            <a:pPr indent="536575" algn="l"/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仕組みを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作ろう。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07972" y="4797312"/>
            <a:ext cx="8928992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>
                <a:solidFill>
                  <a:schemeClr val="tx1"/>
                </a:solidFill>
              </a:rPr>
              <a:t>4</a:t>
            </a:r>
            <a:r>
              <a:rPr lang="en-US" altLang="ja-JP" sz="3600" b="0" dirty="0" smtClean="0">
                <a:solidFill>
                  <a:schemeClr val="tx1"/>
                </a:solidFill>
              </a:rPr>
              <a:t>) 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変化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を裏付ける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数値情報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を集め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、</a:t>
            </a:r>
            <a:endParaRPr lang="en-US" altLang="ja-JP" sz="3600" b="0" dirty="0" smtClean="0">
              <a:solidFill>
                <a:srgbClr val="000000"/>
              </a:solidFill>
              <a:latin typeface="+mn-ea"/>
            </a:endParaRPr>
          </a:p>
          <a:p>
            <a:pPr indent="452438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常に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活用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できるようにして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お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こう。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07504" y="4077152"/>
            <a:ext cx="8928992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600" b="0" dirty="0">
                <a:solidFill>
                  <a:schemeClr val="tx1"/>
                </a:solidFill>
              </a:rPr>
              <a:t>3</a:t>
            </a:r>
            <a:r>
              <a:rPr lang="en-US" altLang="ja-JP" sz="3600" b="0" dirty="0" smtClean="0">
                <a:solidFill>
                  <a:schemeClr val="tx1"/>
                </a:solidFill>
              </a:rPr>
              <a:t>) </a:t>
            </a:r>
            <a:r>
              <a:rPr lang="ja-JP" altLang="en-US" sz="3600" b="0" dirty="0" smtClean="0">
                <a:solidFill>
                  <a:schemeClr val="tx1"/>
                </a:solidFill>
              </a:rPr>
              <a:t>移動する問題を常に把握し対応しよう。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16254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こうした動きは、組織に所属して</a:t>
            </a:r>
            <a:r>
              <a:rPr lang="ja-JP" altLang="en-US" sz="3600" b="0" dirty="0" smtClean="0">
                <a:solidFill>
                  <a:srgbClr val="BF0000"/>
                </a:solidFill>
                <a:latin typeface="+mn-ea"/>
                <a:cs typeface="ＭＳ 明朝"/>
              </a:rPr>
              <a:t>縛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られているとやりづらいことが多いです。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07504" y="3789040"/>
            <a:ext cx="8928992" cy="180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その</a:t>
            </a:r>
            <a:r>
              <a:rPr lang="ja-JP" altLang="en-US" sz="3600" b="0" dirty="0">
                <a:solidFill>
                  <a:srgbClr val="000000"/>
                </a:solidFill>
                <a:latin typeface="+mn-ea"/>
                <a:cs typeface="ＭＳ 明朝"/>
              </a:rPr>
              <a:t>組織に縛られずに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行動できる、</a:t>
            </a:r>
            <a:endParaRPr lang="en-US" altLang="ja-JP" sz="3600" b="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ja-JP" altLang="ja-JP" sz="3600" b="0" dirty="0" smtClean="0">
                <a:solidFill>
                  <a:srgbClr val="BF0000"/>
                </a:solidFill>
                <a:latin typeface="+mn-ea"/>
              </a:rPr>
              <a:t>外部</a:t>
            </a:r>
            <a:r>
              <a:rPr lang="ja-JP" altLang="ja-JP" sz="3600" b="0" dirty="0">
                <a:solidFill>
                  <a:srgbClr val="BF0000"/>
                </a:solidFill>
                <a:latin typeface="+mn-ea"/>
              </a:rPr>
              <a:t>の</a:t>
            </a:r>
            <a:r>
              <a:rPr lang="ja-JP" altLang="ja-JP" sz="3600" b="0" dirty="0">
                <a:solidFill>
                  <a:srgbClr val="000000"/>
                </a:solidFill>
                <a:latin typeface="+mn-ea"/>
              </a:rPr>
              <a:t>アジャイルコーチという役割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は</a:t>
            </a:r>
            <a:endParaRPr lang="en-US" altLang="ja-JP" sz="3600" b="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有効だと</a:t>
            </a:r>
            <a:r>
              <a:rPr lang="ja-JP" altLang="ja-JP" sz="3600" b="0" dirty="0" smtClean="0">
                <a:solidFill>
                  <a:srgbClr val="000000"/>
                </a:solidFill>
                <a:latin typeface="+mn-ea"/>
              </a:rPr>
              <a:t>考え</a:t>
            </a:r>
            <a:r>
              <a:rPr lang="ja-JP" altLang="en-US" sz="3600" b="0" dirty="0" smtClean="0">
                <a:solidFill>
                  <a:srgbClr val="000000"/>
                </a:solidFill>
                <a:latin typeface="+mn-ea"/>
              </a:rPr>
              <a:t>ます。</a:t>
            </a:r>
            <a:endParaRPr lang="en-US" altLang="ja-JP" sz="36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3934212" y="2924944"/>
            <a:ext cx="1275576" cy="550238"/>
          </a:xfrm>
          <a:prstGeom prst="down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6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今サポートしている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チームでの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日々の</a:t>
            </a:r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実践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内容を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ご紹介します。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0518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1948556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ja-JP" sz="4000" dirty="0">
                <a:solidFill>
                  <a:srgbClr val="008000"/>
                </a:solidFill>
              </a:rPr>
              <a:t>現場の課題を解決し</a:t>
            </a:r>
            <a:r>
              <a:rPr lang="ja-JP" altLang="ja-JP" sz="4000" dirty="0" smtClean="0">
                <a:solidFill>
                  <a:srgbClr val="008000"/>
                </a:solidFill>
              </a:rPr>
              <a:t>、</a:t>
            </a:r>
            <a:endParaRPr lang="en-US" altLang="ja-JP" sz="4000" dirty="0" smtClean="0">
              <a:solidFill>
                <a:srgbClr val="008000"/>
              </a:solidFill>
            </a:endParaRPr>
          </a:p>
          <a:p>
            <a:pPr algn="l"/>
            <a:r>
              <a:rPr lang="ja-JP" altLang="ja-JP" sz="4000" dirty="0" smtClean="0">
                <a:solidFill>
                  <a:srgbClr val="008000"/>
                </a:solidFill>
              </a:rPr>
              <a:t>成長</a:t>
            </a:r>
            <a:r>
              <a:rPr lang="ja-JP" altLang="ja-JP" sz="4000" dirty="0">
                <a:solidFill>
                  <a:srgbClr val="008000"/>
                </a:solidFill>
              </a:rPr>
              <a:t>し続けられる仕組みを造るため</a:t>
            </a:r>
            <a:r>
              <a:rPr lang="ja-JP" altLang="ja-JP" sz="4000" dirty="0" smtClean="0">
                <a:solidFill>
                  <a:srgbClr val="008000"/>
                </a:solidFill>
              </a:rPr>
              <a:t>の</a:t>
            </a:r>
            <a:endParaRPr lang="en-US" altLang="ja-JP" sz="4000" dirty="0" smtClean="0">
              <a:solidFill>
                <a:srgbClr val="008000"/>
              </a:solidFill>
            </a:endParaRPr>
          </a:p>
          <a:p>
            <a:pPr algn="l"/>
            <a:r>
              <a:rPr lang="ja-JP" altLang="ja-JP" sz="4000" dirty="0" smtClean="0">
                <a:solidFill>
                  <a:srgbClr val="008000"/>
                </a:solidFill>
              </a:rPr>
              <a:t>変化</a:t>
            </a:r>
            <a:r>
              <a:rPr lang="ja-JP" altLang="ja-JP" sz="4000" dirty="0">
                <a:solidFill>
                  <a:srgbClr val="008000"/>
                </a:solidFill>
              </a:rPr>
              <a:t>を実現すべき。</a:t>
            </a:r>
            <a:r>
              <a:rPr lang="ja-JP" altLang="ja-JP" sz="4000" b="0" dirty="0">
                <a:solidFill>
                  <a:srgbClr val="008000"/>
                </a:solidFill>
              </a:rPr>
              <a:t> </a:t>
            </a:r>
            <a:endParaRPr lang="en-US" altLang="ja-JP" sz="3600" b="0" dirty="0" smtClean="0">
              <a:solidFill>
                <a:srgbClr val="008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何のための変化か？を明確にする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358900" y="3140968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BF0000"/>
                </a:solidFill>
              </a:rPr>
              <a:t>「</a:t>
            </a:r>
            <a:r>
              <a:rPr lang="ja-JP" altLang="ja-JP" sz="3600" b="0" dirty="0" smtClean="0">
                <a:solidFill>
                  <a:srgbClr val="BF0000"/>
                </a:solidFill>
              </a:rPr>
              <a:t>変化</a:t>
            </a:r>
            <a:r>
              <a:rPr lang="ja-JP" altLang="ja-JP" sz="3600" b="0" dirty="0">
                <a:solidFill>
                  <a:srgbClr val="BF0000"/>
                </a:solidFill>
              </a:rPr>
              <a:t>のための</a:t>
            </a:r>
            <a:r>
              <a:rPr lang="ja-JP" altLang="ja-JP" sz="3600" b="0" dirty="0" smtClean="0">
                <a:solidFill>
                  <a:srgbClr val="BF0000"/>
                </a:solidFill>
              </a:rPr>
              <a:t>変化</a:t>
            </a:r>
            <a:r>
              <a:rPr lang="ja-JP" altLang="en-US" sz="3600" b="0" dirty="0" smtClean="0">
                <a:solidFill>
                  <a:srgbClr val="BF0000"/>
                </a:solidFill>
              </a:rPr>
              <a:t>」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では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、</a:t>
            </a:r>
            <a:endParaRPr lang="en-US" altLang="ja-JP" sz="3600" b="0" dirty="0" smtClean="0">
              <a:solidFill>
                <a:srgbClr val="000000"/>
              </a:solidFill>
            </a:endParaRPr>
          </a:p>
          <a:p>
            <a:pPr indent="536575" algn="l"/>
            <a:r>
              <a:rPr lang="ja-JP" altLang="en-US" sz="3600" b="0" dirty="0" smtClean="0">
                <a:solidFill>
                  <a:srgbClr val="000000"/>
                </a:solidFill>
              </a:rPr>
              <a:t>目的が曖昧なので</a:t>
            </a:r>
            <a:r>
              <a:rPr lang="ja-JP" altLang="ja-JP" sz="3600" b="0" dirty="0" smtClean="0">
                <a:solidFill>
                  <a:srgbClr val="000000"/>
                </a:solidFill>
              </a:rPr>
              <a:t>失敗する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。</a:t>
            </a:r>
            <a:endParaRPr lang="en-US" altLang="ja-JP" sz="3600" b="0" dirty="0" smtClean="0">
              <a:solidFill>
                <a:srgbClr val="000000"/>
              </a:solidFill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58900" y="4365104"/>
            <a:ext cx="8424000" cy="180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BF0000"/>
                </a:solidFill>
              </a:rPr>
              <a:t>「面白い」</a:t>
            </a:r>
            <a:r>
              <a:rPr lang="ja-JP" altLang="en-US" sz="3600" b="0" dirty="0" smtClean="0">
                <a:solidFill>
                  <a:srgbClr val="000000"/>
                </a:solidFill>
              </a:rPr>
              <a:t>は、チェンジエージェントの</a:t>
            </a:r>
            <a:endParaRPr lang="en-US" altLang="ja-JP" sz="3600" b="0" dirty="0" smtClean="0">
              <a:solidFill>
                <a:srgbClr val="000000"/>
              </a:solidFill>
            </a:endParaRPr>
          </a:p>
          <a:p>
            <a:pPr indent="536575" algn="l"/>
            <a:r>
              <a:rPr lang="ja-JP" altLang="en-US" sz="3600" b="0" dirty="0" smtClean="0">
                <a:solidFill>
                  <a:srgbClr val="000000"/>
                </a:solidFill>
              </a:rPr>
              <a:t>モチベーションにはなるが、</a:t>
            </a:r>
            <a:endParaRPr lang="en-US" altLang="ja-JP" sz="3600" b="0" dirty="0" smtClean="0">
              <a:solidFill>
                <a:srgbClr val="000000"/>
              </a:solidFill>
            </a:endParaRPr>
          </a:p>
          <a:p>
            <a:pPr indent="536575" algn="l"/>
            <a:r>
              <a:rPr lang="ja-JP" altLang="en-US" sz="3600" b="0" dirty="0" smtClean="0">
                <a:solidFill>
                  <a:srgbClr val="000000"/>
                </a:solidFill>
              </a:rPr>
              <a:t>組織全体をドライブするには弱い。</a:t>
            </a:r>
            <a:endParaRPr lang="ja-JP" altLang="ja-JP" sz="3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環境の大切さ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 descr="円卓会議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656692"/>
            <a:ext cx="7392822" cy="5544616"/>
          </a:xfrm>
          <a:prstGeom prst="rect">
            <a:avLst/>
          </a:prstGeom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0000" y="4437312"/>
            <a:ext cx="8424000" cy="18000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cs typeface="ＭＳ 明朝"/>
              </a:rPr>
              <a:t>現場主義のチェンジエージェントが周りに複数人いて、お互いに情報交換できる状況にあることは重要です。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2154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2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現場で略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16" y="229895"/>
            <a:ext cx="3433568" cy="6101737"/>
          </a:xfrm>
          <a:prstGeom prst="rect">
            <a:avLst/>
          </a:prstGeom>
        </p:spPr>
      </p:pic>
      <p:sp>
        <p:nvSpPr>
          <p:cNvPr id="4" name="爆発 1 3"/>
          <p:cNvSpPr/>
          <p:nvPr/>
        </p:nvSpPr>
        <p:spPr bwMode="auto">
          <a:xfrm>
            <a:off x="107504" y="2492896"/>
            <a:ext cx="5976664" cy="3744416"/>
          </a:xfrm>
          <a:prstGeom prst="irregularSeal1">
            <a:avLst/>
          </a:prstGeom>
          <a:solidFill>
            <a:srgbClr val="FFFF00"/>
          </a:solidFill>
          <a:ln>
            <a:solidFill>
              <a:srgbClr val="8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r>
              <a:rPr lang="ja-JP" altLang="en-US" sz="2400" dirty="0" smtClean="0"/>
              <a:t>事件は会議室で</a:t>
            </a:r>
            <a:endParaRPr lang="en-US" altLang="ja-JP" sz="2400" dirty="0" smtClean="0"/>
          </a:p>
          <a:p>
            <a:r>
              <a:rPr lang="ja-JP" altLang="en-US" sz="2400" dirty="0" smtClean="0"/>
              <a:t>起きているんじゃない、</a:t>
            </a:r>
            <a:endParaRPr lang="en-US" altLang="ja-JP" sz="2400" dirty="0" smtClean="0"/>
          </a:p>
          <a:p>
            <a:r>
              <a:rPr lang="ja-JP" altLang="en-US" sz="2400" dirty="0" smtClean="0"/>
              <a:t>現場で起きているんだ！</a:t>
            </a:r>
            <a:endParaRPr lang="en-US" altLang="ja-JP" sz="2400" dirty="0" smtClean="0"/>
          </a:p>
        </p:txBody>
      </p:sp>
      <p:sp>
        <p:nvSpPr>
          <p:cNvPr id="3" name="爆発 1 2"/>
          <p:cNvSpPr/>
          <p:nvPr/>
        </p:nvSpPr>
        <p:spPr bwMode="auto">
          <a:xfrm>
            <a:off x="6300192" y="4077072"/>
            <a:ext cx="72008" cy="72008"/>
          </a:xfrm>
          <a:prstGeom prst="irregularSeal1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88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刺</a:t>
            </a:r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激が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足りない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んだろう？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8132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701804" y="1192412"/>
            <a:ext cx="77403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あなたの力で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algn="l"/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滾</a:t>
            </a:r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らせて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algn="l"/>
            <a:r>
              <a:rPr lang="ja-JP" altLang="en-US" sz="960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やりましょう！</a:t>
            </a:r>
            <a:endParaRPr lang="en-US" altLang="ja-JP" sz="960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880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YeaO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46" y="332656"/>
            <a:ext cx="4450308" cy="5933744"/>
          </a:xfrm>
          <a:prstGeom prst="rect">
            <a:avLst/>
          </a:prstGeom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701804" y="3933056"/>
            <a:ext cx="7740392" cy="194855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11500" dirty="0" smtClean="0">
                <a:solidFill>
                  <a:schemeClr val="bg1"/>
                </a:solidFill>
                <a:latin typeface="+mn-ea"/>
                <a:ea typeface="+mn-ea"/>
                <a:cs typeface="ＭＳ 明朝"/>
              </a:rPr>
              <a:t>YeaOh!</a:t>
            </a:r>
          </a:p>
        </p:txBody>
      </p:sp>
    </p:spTree>
    <p:extLst>
      <p:ext uri="{BB962C8B-B14F-4D97-AF65-F5344CB8AC3E}">
        <p14:creationId xmlns:p14="http://schemas.microsoft.com/office/powerpoint/2010/main" val="11638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0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0000" y="1052736"/>
            <a:ext cx="8240400" cy="540000"/>
          </a:xfrm>
          <a:prstGeom prst="rect">
            <a:avLst/>
          </a:prstGeom>
          <a:solidFill>
            <a:srgbClr val="BF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3810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1. </a:t>
            </a:r>
            <a:r>
              <a:rPr kumimoji="1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チーム造りの背景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50000" y="204284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2. Fail-Fast Approach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50000" y="303295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3.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移動するボトルネックのコントロール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000" y="402306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チーム状況を把握する仕組み造り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0000" y="501317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5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ja-JP" altLang="en-US" b="1" kern="0" dirty="0" smtClean="0">
                <a:solidFill>
                  <a:srgbClr val="FFFFFF"/>
                </a:solidFill>
                <a:latin typeface="+mn-lt"/>
              </a:rPr>
              <a:t>結論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5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380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所属と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全く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異なる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部署から、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4937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>
          <a:solidFill>
            <a:schemeClr val="accent1"/>
          </a:solidFill>
          <a:headEnd type="none" w="med" len="med"/>
          <a:tailEnd type="none" w="med" len="med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1815</Words>
  <Application>Microsoft Office PowerPoint</Application>
  <PresentationFormat>画面に合わせる (4:3)</PresentationFormat>
  <Paragraphs>281</Paragraphs>
  <Slides>56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57" baseType="lpstr">
      <vt:lpstr>Corporate_strictly_confidential_b</vt:lpstr>
      <vt:lpstr>PowerPoint プレゼンテーション</vt:lpstr>
      <vt:lpstr>Hiroyuki Ito (伊藤　宏幸、The Hiro)</vt:lpstr>
      <vt:lpstr>PowerPoint プレゼンテーション</vt:lpstr>
      <vt:lpstr>PowerPoint プレゼンテーション</vt:lpstr>
      <vt:lpstr>PowerPoint プレゼンテーション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つまり…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具体例</vt:lpstr>
      <vt:lpstr>背景</vt:lpstr>
      <vt:lpstr>実際にやったこと</vt:lpstr>
      <vt:lpstr>そこから得た学び</vt:lpstr>
      <vt:lpstr>他に戦ったもの</vt:lpstr>
      <vt:lpstr>３つのステップ</vt:lpstr>
      <vt:lpstr>先日 Jim Coplien さんからいただいたアドバイス</vt:lpstr>
      <vt:lpstr>PowerPoint プレゼンテーション</vt:lpstr>
      <vt:lpstr>PowerPoint プレゼンテーション</vt:lpstr>
      <vt:lpstr>PowerPoint プレゼンテーション</vt:lpstr>
      <vt:lpstr>１月目の課題</vt:lpstr>
      <vt:lpstr>２月目の課題</vt:lpstr>
      <vt:lpstr>３月目の課題</vt:lpstr>
      <vt:lpstr>３つのポイント</vt:lpstr>
      <vt:lpstr>PowerPoint プレゼンテーション</vt:lpstr>
      <vt:lpstr>PowerPoint プレゼンテーション</vt:lpstr>
      <vt:lpstr>仕組みのポイント</vt:lpstr>
      <vt:lpstr>例）　JIRA の Scrum ボードでの進捗管理</vt:lpstr>
      <vt:lpstr>例）　JIRA の Scrum ボードでの進捗管理</vt:lpstr>
      <vt:lpstr>PowerPoint プレゼンテーション</vt:lpstr>
      <vt:lpstr>新たな進捗管理方法</vt:lpstr>
      <vt:lpstr>新たな進捗管理方法</vt:lpstr>
      <vt:lpstr>４つのポイント</vt:lpstr>
      <vt:lpstr>PowerPoint プレゼンテーション</vt:lpstr>
      <vt:lpstr>４つのポイント</vt:lpstr>
      <vt:lpstr>PowerPoint プレゼンテーション</vt:lpstr>
      <vt:lpstr>何のための変化か？を明確にする</vt:lpstr>
      <vt:lpstr>環境の大切さ</vt:lpstr>
      <vt:lpstr>現場主義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楽天株式会社</cp:lastModifiedBy>
  <cp:revision>848</cp:revision>
  <cp:lastPrinted>2012-11-01T00:53:12Z</cp:lastPrinted>
  <dcterms:created xsi:type="dcterms:W3CDTF">2013-01-29T01:30:29Z</dcterms:created>
  <dcterms:modified xsi:type="dcterms:W3CDTF">2013-11-05T06:27:52Z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