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8"/>
  </p:notesMasterIdLst>
  <p:sldIdLst>
    <p:sldId id="498" r:id="rId5"/>
    <p:sldId id="475" r:id="rId6"/>
    <p:sldId id="519" r:id="rId7"/>
    <p:sldId id="549" r:id="rId8"/>
    <p:sldId id="681" r:id="rId9"/>
    <p:sldId id="572" r:id="rId10"/>
    <p:sldId id="550" r:id="rId11"/>
    <p:sldId id="533" r:id="rId12"/>
    <p:sldId id="609" r:id="rId13"/>
    <p:sldId id="534" r:id="rId14"/>
    <p:sldId id="682" r:id="rId15"/>
    <p:sldId id="480" r:id="rId16"/>
    <p:sldId id="620" r:id="rId17"/>
    <p:sldId id="522" r:id="rId18"/>
    <p:sldId id="619" r:id="rId19"/>
    <p:sldId id="621" r:id="rId20"/>
    <p:sldId id="646" r:id="rId21"/>
    <p:sldId id="648" r:id="rId22"/>
    <p:sldId id="683" r:id="rId23"/>
    <p:sldId id="649" r:id="rId24"/>
    <p:sldId id="346" r:id="rId25"/>
    <p:sldId id="635" r:id="rId26"/>
    <p:sldId id="650" r:id="rId27"/>
    <p:sldId id="654" r:id="rId28"/>
    <p:sldId id="645" r:id="rId29"/>
    <p:sldId id="668" r:id="rId30"/>
    <p:sldId id="671" r:id="rId31"/>
    <p:sldId id="661" r:id="rId32"/>
    <p:sldId id="628" r:id="rId33"/>
    <p:sldId id="672" r:id="rId34"/>
    <p:sldId id="663" r:id="rId35"/>
    <p:sldId id="664" r:id="rId36"/>
    <p:sldId id="675" r:id="rId37"/>
    <p:sldId id="674" r:id="rId38"/>
    <p:sldId id="676" r:id="rId39"/>
    <p:sldId id="678" r:id="rId40"/>
    <p:sldId id="632" r:id="rId41"/>
    <p:sldId id="679" r:id="rId42"/>
    <p:sldId id="622" r:id="rId43"/>
    <p:sldId id="529" r:id="rId44"/>
    <p:sldId id="531" r:id="rId45"/>
    <p:sldId id="670" r:id="rId46"/>
    <p:sldId id="656" r:id="rId47"/>
    <p:sldId id="588" r:id="rId48"/>
    <p:sldId id="510" r:id="rId49"/>
    <p:sldId id="555" r:id="rId50"/>
    <p:sldId id="476" r:id="rId51"/>
    <p:sldId id="554" r:id="rId52"/>
    <p:sldId id="553" r:id="rId53"/>
    <p:sldId id="558" r:id="rId54"/>
    <p:sldId id="559" r:id="rId55"/>
    <p:sldId id="552" r:id="rId56"/>
    <p:sldId id="680" r:id="rId57"/>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伊藤 宏幸" initials="" lastIdx="2" clrIdx="0"/>
  <p:cmAuthor id="1" name="楽天株式会社" initials="楽天株式会社" lastIdx="1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0D296"/>
    <a:srgbClr val="FF9966"/>
    <a:srgbClr val="FF6600"/>
    <a:srgbClr val="BF0000"/>
    <a:srgbClr val="4D4D4D"/>
    <a:srgbClr val="969696"/>
    <a:srgbClr val="00506E"/>
    <a:srgbClr val="FF006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24" autoAdjust="0"/>
    <p:restoredTop sz="43478" autoAdjust="0"/>
  </p:normalViewPr>
  <p:slideViewPr>
    <p:cSldViewPr showGuides="1">
      <p:cViewPr varScale="1">
        <p:scale>
          <a:sx n="25" d="100"/>
          <a:sy n="25" d="100"/>
        </p:scale>
        <p:origin x="-2928" y="-96"/>
      </p:cViewPr>
      <p:guideLst>
        <p:guide orient="horz" pos="3861"/>
        <p:guide orient="horz" pos="2047"/>
        <p:guide orient="horz" pos="164"/>
        <p:guide orient="horz" pos="1706"/>
        <p:guide orient="horz" pos="504"/>
        <p:guide orient="horz" pos="3385"/>
        <p:guide orient="horz" pos="391"/>
        <p:guide pos="226"/>
        <p:guide pos="5534"/>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94AE22AB-730F-4C4B-A6E7-89E97B93078F}" type="datetimeFigureOut">
              <a:rPr kumimoji="1" lang="ja-JP" altLang="en-US" smtClean="0"/>
              <a:t>2014/3/13</a:t>
            </a:fld>
            <a:endParaRPr kumimoji="1" lang="ja-JP" altLang="en-US" dirty="0"/>
          </a:p>
        </p:txBody>
      </p:sp>
      <p:sp>
        <p:nvSpPr>
          <p:cNvPr id="4" name="スライド イメージ プレースホルダー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0D38E3F1-FAA5-4043-BB02-BBDB9D30AFA5}" type="slidenum">
              <a:rPr kumimoji="1" lang="ja-JP" altLang="en-US" smtClean="0"/>
              <a:t>‹#›</a:t>
            </a:fld>
            <a:endParaRPr kumimoji="1" lang="ja-JP" altLang="en-US" dirty="0"/>
          </a:p>
        </p:txBody>
      </p:sp>
    </p:spTree>
    <p:extLst>
      <p:ext uri="{BB962C8B-B14F-4D97-AF65-F5344CB8AC3E}">
        <p14:creationId xmlns:p14="http://schemas.microsoft.com/office/powerpoint/2010/main" val="2441146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皆さんこんにちは。</a:t>
            </a:r>
            <a:endParaRPr kumimoji="1" lang="en-US" altLang="ja-JP" dirty="0" smtClean="0"/>
          </a:p>
          <a:p>
            <a:r>
              <a:rPr kumimoji="1" lang="ja-JP" altLang="en-US" dirty="0" smtClean="0"/>
              <a:t>本日は、「現場実践主義としてのリーン開発とアジャイル」と題しまして、３０分ほどお話させていただきます。</a:t>
            </a:r>
            <a:endParaRPr kumimoji="1" lang="en-US" altLang="ja-JP" dirty="0" smtClean="0"/>
          </a:p>
          <a:p>
            <a:r>
              <a:rPr kumimoji="1" lang="ja-JP" altLang="en-US" dirty="0" smtClean="0"/>
              <a:t>どうぞよろしくお願いいたします。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a:t>
            </a:fld>
            <a:endParaRPr kumimoji="1" lang="ja-JP" altLang="en-US" dirty="0"/>
          </a:p>
        </p:txBody>
      </p:sp>
    </p:spTree>
    <p:extLst>
      <p:ext uri="{BB962C8B-B14F-4D97-AF65-F5344CB8AC3E}">
        <p14:creationId xmlns:p14="http://schemas.microsoft.com/office/powerpoint/2010/main" val="8231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正直この説明だけでは、</a:t>
            </a:r>
            <a:r>
              <a:rPr lang="ja-JP" altLang="en-US" sz="1200" b="0" dirty="0" smtClean="0">
                <a:solidFill>
                  <a:schemeClr val="tx1"/>
                </a:solidFill>
              </a:rPr>
              <a:t>具体的に何をすれば良いのかが分かりにくいと思います。</a:t>
            </a:r>
            <a:endParaRPr lang="en-US" altLang="ja-JP" sz="12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というのも、理論や原則だけをみてみたら、当たり前のことしか書かれていないからです。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10</a:t>
            </a:fld>
            <a:endParaRPr kumimoji="1" lang="ja-JP" altLang="en-US" dirty="0"/>
          </a:p>
        </p:txBody>
      </p:sp>
    </p:spTree>
    <p:extLst>
      <p:ext uri="{BB962C8B-B14F-4D97-AF65-F5344CB8AC3E}">
        <p14:creationId xmlns:p14="http://schemas.microsoft.com/office/powerpoint/2010/main" val="2112312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そこで今回は、</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b="0" dirty="0" smtClean="0">
                <a:solidFill>
                  <a:schemeClr val="tx1"/>
                </a:solidFill>
              </a:rPr>
              <a:t>実際の「ソフトウェアプロダクトの開発の現場」に身を置き、</a:t>
            </a:r>
            <a:endParaRPr lang="en-US" altLang="ja-JP" sz="1200" b="0" dirty="0" smtClean="0">
              <a:solidFill>
                <a:schemeClr val="tx1"/>
              </a:solidFill>
            </a:endParaRPr>
          </a:p>
          <a:p>
            <a:pPr marL="0" indent="0" algn="l">
              <a:buFont typeface="Arial" panose="020B0604020202020204" pitchFamily="34" charset="0"/>
              <a:buNone/>
            </a:pPr>
            <a:r>
              <a:rPr lang="ja-JP" altLang="en-US" sz="1200" b="0" dirty="0" smtClean="0">
                <a:solidFill>
                  <a:schemeClr val="tx1"/>
                </a:solidFill>
              </a:rPr>
              <a:t>メンバーと共に考え解決していった</a:t>
            </a:r>
            <a:r>
              <a:rPr lang="ja-JP" altLang="en-US" sz="1200" b="0" dirty="0" smtClean="0"/>
              <a:t>問題解決の事例</a:t>
            </a:r>
            <a:r>
              <a:rPr lang="ja-JP" altLang="en-US" sz="1200" b="0" dirty="0" smtClean="0">
                <a:solidFill>
                  <a:schemeClr val="tx1"/>
                </a:solidFill>
              </a:rPr>
              <a:t>を通じて、</a:t>
            </a:r>
            <a:endParaRPr lang="en-US" altLang="ja-JP" sz="1200" b="0" dirty="0" smtClean="0">
              <a:solidFill>
                <a:schemeClr val="tx1"/>
              </a:solidFill>
            </a:endParaRPr>
          </a:p>
          <a:p>
            <a:pPr marL="0" indent="0" algn="l">
              <a:buFont typeface="Arial" panose="020B0604020202020204" pitchFamily="34" charset="0"/>
              <a:buNone/>
            </a:pPr>
            <a:r>
              <a:rPr lang="ja-JP" altLang="en-US" sz="1200" b="0" dirty="0" smtClean="0"/>
              <a:t>具体的な</a:t>
            </a:r>
            <a:r>
              <a:rPr lang="ja-JP" altLang="en-US" sz="1200" b="0" dirty="0" smtClean="0">
                <a:solidFill>
                  <a:schemeClr val="tx1"/>
                </a:solidFill>
              </a:rPr>
              <a:t>リーン開発とアジャイルについてお話させていただきます。</a:t>
            </a:r>
            <a:endParaRPr lang="en-US" altLang="ja-JP" sz="12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b="0" dirty="0" smtClean="0">
                <a:solidFill>
                  <a:schemeClr val="tx1"/>
                </a:solidFill>
              </a:rPr>
              <a:t>ちなみに今回の発表では、「ソフトウェアプロダクトの開発の現場」のことを単に「現場」と表現します。</a:t>
            </a:r>
            <a:endParaRPr lang="en-US" altLang="ja-JP" sz="1200" b="0" dirty="0" smtClean="0">
              <a:solidFill>
                <a:schemeClr val="tx1"/>
              </a:solidFill>
            </a:endParaRP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11</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12</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それではまず、私が昨年関わった現場の概要をご説明させていただきます。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13</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r>
              <a:rPr lang="ja-JP" altLang="en-US" b="0" dirty="0" smtClean="0">
                <a:solidFill>
                  <a:srgbClr val="000000"/>
                </a:solidFill>
                <a:latin typeface="+mn-ea"/>
              </a:rPr>
              <a:t>私が支援したチームは、大きく３種類のメンバーで構成されていました。</a:t>
            </a:r>
            <a:endParaRPr lang="en-US" altLang="ja-JP" b="0" dirty="0" smtClean="0">
              <a:solidFill>
                <a:srgbClr val="000000"/>
              </a:solidFill>
              <a:latin typeface="+mn-ea"/>
            </a:endParaRPr>
          </a:p>
          <a:p>
            <a:pPr marL="171450" indent="-171450" algn="l">
              <a:buFont typeface="Arial" panose="020B0604020202020204" pitchFamily="34" charset="0"/>
              <a:buChar char="•"/>
            </a:pPr>
            <a:r>
              <a:rPr lang="ja-JP" altLang="en-US" b="0" dirty="0" smtClean="0">
                <a:solidFill>
                  <a:srgbClr val="000000"/>
                </a:solidFill>
                <a:latin typeface="+mn-ea"/>
              </a:rPr>
              <a:t>まず、売上などの営業的観点からプロダクトの方向性を決める「ビジネスアナリスト」</a:t>
            </a:r>
            <a:endParaRPr lang="en-US" altLang="ja-JP" b="0" dirty="0" smtClean="0">
              <a:solidFill>
                <a:srgbClr val="000000"/>
              </a:solidFill>
              <a:latin typeface="+mn-ea"/>
            </a:endParaRPr>
          </a:p>
          <a:p>
            <a:pPr marL="171450" indent="-171450" algn="l">
              <a:buFont typeface="Arial" panose="020B0604020202020204" pitchFamily="34" charset="0"/>
              <a:buChar char="•"/>
            </a:pPr>
            <a:r>
              <a:rPr lang="ja-JP" altLang="en-US" b="0" dirty="0" smtClean="0">
                <a:solidFill>
                  <a:srgbClr val="000000"/>
                </a:solidFill>
                <a:latin typeface="+mn-ea"/>
              </a:rPr>
              <a:t>次に、見栄えや操作性の観点からプロダクトの方向性を決める「</a:t>
            </a:r>
            <a:r>
              <a:rPr lang="en-US" altLang="ja-JP" b="0" dirty="0" smtClean="0">
                <a:solidFill>
                  <a:srgbClr val="000000"/>
                </a:solidFill>
                <a:latin typeface="+mn-ea"/>
              </a:rPr>
              <a:t>UI/UX </a:t>
            </a:r>
            <a:r>
              <a:rPr lang="ja-JP" altLang="en-US" b="0" dirty="0" smtClean="0">
                <a:solidFill>
                  <a:srgbClr val="000000"/>
                </a:solidFill>
                <a:latin typeface="+mn-ea"/>
              </a:rPr>
              <a:t>デザイナー」</a:t>
            </a:r>
            <a:endParaRPr lang="en-US" altLang="ja-JP" b="0" dirty="0" smtClean="0">
              <a:solidFill>
                <a:srgbClr val="000000"/>
              </a:solidFill>
              <a:latin typeface="+mn-ea"/>
            </a:endParaRPr>
          </a:p>
          <a:p>
            <a:pPr marL="171450" indent="-171450" algn="l">
              <a:buFont typeface="Arial" panose="020B0604020202020204" pitchFamily="34" charset="0"/>
              <a:buChar char="•"/>
            </a:pPr>
            <a:r>
              <a:rPr lang="ja-JP" altLang="en-US" b="0" dirty="0" smtClean="0">
                <a:solidFill>
                  <a:srgbClr val="000000"/>
                </a:solidFill>
                <a:latin typeface="+mn-ea"/>
              </a:rPr>
              <a:t>そして、開発・テスト・運用を担当する「</a:t>
            </a:r>
            <a:r>
              <a:rPr kumimoji="1" lang="ja-JP" altLang="en-US" sz="1200" dirty="0" smtClean="0"/>
              <a:t>開発者」</a:t>
            </a:r>
            <a:endParaRPr lang="en-US" altLang="ja-JP" b="0" dirty="0" smtClean="0">
              <a:solidFill>
                <a:srgbClr val="000000"/>
              </a:solidFill>
              <a:latin typeface="+mn-ea"/>
            </a:endParaRPr>
          </a:p>
          <a:p>
            <a:pPr marL="0" indent="0" algn="l">
              <a:buFont typeface="Arial" panose="020B0604020202020204" pitchFamily="34" charset="0"/>
              <a:buNone/>
            </a:pPr>
            <a:r>
              <a:rPr lang="ja-JP" altLang="en-US" b="0" dirty="0" smtClean="0">
                <a:solidFill>
                  <a:srgbClr val="000000"/>
                </a:solidFill>
                <a:latin typeface="+mn-ea"/>
              </a:rPr>
              <a:t>私が支援したチームは、全員で１０人前後でした。</a:t>
            </a:r>
            <a:endParaRPr lang="en-US" altLang="ja-JP" b="0" dirty="0" smtClean="0">
              <a:solidFill>
                <a:srgbClr val="000000"/>
              </a:solidFill>
              <a:latin typeface="+mn-ea"/>
            </a:endParaRPr>
          </a:p>
          <a:p>
            <a:pPr marL="0" indent="0" algn="l">
              <a:buFont typeface="Arial" panose="020B0604020202020204" pitchFamily="34" charset="0"/>
              <a:buNone/>
            </a:pPr>
            <a:r>
              <a:rPr lang="ja-JP" altLang="en-US" b="0" dirty="0" smtClean="0">
                <a:solidFill>
                  <a:srgbClr val="000000"/>
                </a:solidFill>
                <a:latin typeface="+mn-ea"/>
              </a:rPr>
              <a:t>私はこのチームに、アジャイルコーチとして参加しました。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14</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r>
              <a:rPr kumimoji="1" lang="ja-JP" altLang="en-US" dirty="0" smtClean="0"/>
              <a:t>次に、具体的なプロダクト開発の進め方についてご説明します</a:t>
            </a:r>
            <a:r>
              <a:rPr kumimoji="1" lang="en-US" altLang="ja-JP" dirty="0" smtClean="0"/>
              <a:t>…</a:t>
            </a:r>
          </a:p>
          <a:p>
            <a:pPr marL="0" indent="0" algn="l">
              <a:buFont typeface="Arial" panose="020B0604020202020204" pitchFamily="34" charset="0"/>
              <a:buNone/>
            </a:pPr>
            <a:r>
              <a:rPr kumimoji="1" lang="ja-JP" altLang="en-US" dirty="0" smtClean="0"/>
              <a:t>・まず、プロダクトとして何を作るべきか、ビジネスアナリストや </a:t>
            </a:r>
            <a:r>
              <a:rPr kumimoji="1" lang="en-US" altLang="ja-JP" dirty="0" smtClean="0"/>
              <a:t>UI/UX </a:t>
            </a:r>
            <a:r>
              <a:rPr kumimoji="1" lang="ja-JP" altLang="en-US" dirty="0" smtClean="0"/>
              <a:t>デザイナーから要望を募ります。これを「要件定義」と言います</a:t>
            </a:r>
            <a:r>
              <a:rPr kumimoji="1" lang="en-US" altLang="ja-JP" dirty="0" smtClean="0"/>
              <a:t>…</a:t>
            </a:r>
          </a:p>
          <a:p>
            <a:pPr marL="0" indent="0" algn="l">
              <a:buFont typeface="Arial" panose="020B0604020202020204" pitchFamily="34" charset="0"/>
              <a:buNone/>
            </a:pPr>
            <a:r>
              <a:rPr kumimoji="1" lang="ja-JP" altLang="en-US" dirty="0" smtClean="0"/>
              <a:t>・次に、要件定義の内容に基づいて、開発者がプログラミングや単体・結合テストを行ないます</a:t>
            </a:r>
            <a:r>
              <a:rPr kumimoji="1" lang="en-US" altLang="ja-JP" dirty="0" smtClean="0"/>
              <a:t>…</a:t>
            </a:r>
          </a:p>
          <a:p>
            <a:pPr marL="0" indent="0" algn="l">
              <a:buFont typeface="Arial" panose="020B0604020202020204" pitchFamily="34" charset="0"/>
              <a:buNone/>
            </a:pPr>
            <a:r>
              <a:rPr kumimoji="1" lang="ja-JP" altLang="en-US" dirty="0" smtClean="0"/>
              <a:t>・そして、開発者がつくり上げたプロダクトを、ビジネスアナリストと</a:t>
            </a:r>
            <a:r>
              <a:rPr kumimoji="1" lang="en-US" altLang="ja-JP" dirty="0" smtClean="0"/>
              <a:t>UI/UX </a:t>
            </a:r>
            <a:r>
              <a:rPr kumimoji="1" lang="ja-JP" altLang="en-US" dirty="0" smtClean="0"/>
              <a:t>デザイナーが最終確認します</a:t>
            </a:r>
            <a:r>
              <a:rPr kumimoji="1" lang="en-US" altLang="ja-JP" dirty="0" smtClean="0"/>
              <a:t>…</a:t>
            </a:r>
          </a:p>
          <a:p>
            <a:pPr marL="0" indent="0" algn="l">
              <a:buFont typeface="Arial" panose="020B0604020202020204" pitchFamily="34" charset="0"/>
              <a:buNone/>
            </a:pPr>
            <a:r>
              <a:rPr kumimoji="1" lang="ja-JP" altLang="en-US" dirty="0" smtClean="0"/>
              <a:t>このサイクルを１ヶ月毎に繰り返すのが、基本的な流れです。</a:t>
            </a:r>
            <a:endParaRPr kumimoji="1" lang="en-US" altLang="ja-JP" dirty="0" smtClean="0"/>
          </a:p>
          <a:p>
            <a:pPr marL="0" indent="0" algn="l">
              <a:buFont typeface="Arial" panose="020B0604020202020204" pitchFamily="34" charset="0"/>
              <a:buNone/>
            </a:pPr>
            <a:r>
              <a:rPr kumimoji="1" lang="ja-JP" altLang="en-US" dirty="0" smtClean="0"/>
              <a:t>またこのサイクルを、「スプリント」や「イテレーション」と呼称します。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15</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16</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まず、プロジェクトを始めて最初に直面した課題が</a:t>
            </a:r>
            <a:r>
              <a:rPr kumimoji="1" lang="en-US" altLang="ja-JP" dirty="0" smtClean="0"/>
              <a:t>…</a:t>
            </a:r>
          </a:p>
          <a:p>
            <a:r>
              <a:rPr kumimoji="1" lang="ja-JP" altLang="en-US" dirty="0" smtClean="0"/>
              <a:t>これです。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17</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0" dirty="0" smtClean="0">
                <a:solidFill>
                  <a:schemeClr val="tx1"/>
                </a:solidFill>
              </a:rPr>
              <a:t>システムの機能追加／修正の頻度が高いことが分かった一方で、</a:t>
            </a:r>
            <a:endParaRPr lang="en-US" altLang="ja-JP" sz="1200" b="0" dirty="0" smtClean="0">
              <a:solidFill>
                <a:schemeClr val="tx1"/>
              </a:solidFill>
            </a:endParaRPr>
          </a:p>
          <a:p>
            <a:r>
              <a:rPr lang="ja-JP" altLang="en-US" sz="1200" b="0" dirty="0" smtClean="0">
                <a:solidFill>
                  <a:schemeClr val="tx1"/>
                </a:solidFill>
              </a:rPr>
              <a:t>作業に手動のものが多く、これが仕事全体の効率やスピードを下げているように思われました。</a:t>
            </a:r>
            <a:endParaRPr lang="en-US" altLang="ja-JP" sz="1200" b="0" dirty="0" smtClean="0">
              <a:solidFill>
                <a:schemeClr val="tx1"/>
              </a:solidFill>
            </a:endParaRP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18</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先のプロダクト開発の流れで表現すると、この赤い部分で問題が起きているようでした。</a:t>
            </a:r>
            <a:endParaRPr lang="en-US" altLang="ja-JP" sz="1200" b="0" dirty="0" smtClean="0">
              <a:solidFill>
                <a:schemeClr val="tx1"/>
              </a:solidFill>
            </a:endParaRPr>
          </a:p>
          <a:p>
            <a:r>
              <a:rPr kumimoji="1" lang="ja-JP" altLang="en-US" sz="1200" b="0" dirty="0" smtClean="0">
                <a:solidFill>
                  <a:schemeClr val="tx1"/>
                </a:solidFill>
              </a:rPr>
              <a:t>但し、まだこの時点では仮説です。</a:t>
            </a:r>
            <a:endParaRPr kumimoji="1" lang="en-US" altLang="ja-JP" sz="1200" b="0" dirty="0" smtClean="0">
              <a:solidFill>
                <a:schemeClr val="tx1"/>
              </a:solidFill>
            </a:endParaRP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19</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改めまして自己紹介です。</a:t>
            </a:r>
            <a:endParaRPr kumimoji="1" lang="en-US" altLang="ja-JP" dirty="0" smtClean="0"/>
          </a:p>
          <a:p>
            <a:r>
              <a:rPr kumimoji="1" lang="ja-JP" altLang="en-US" dirty="0" smtClean="0"/>
              <a:t>楽天株式会社の伊藤宏幸と申します。</a:t>
            </a:r>
            <a:endParaRPr kumimoji="1" lang="en-US" altLang="ja-JP" dirty="0" smtClean="0"/>
          </a:p>
          <a:p>
            <a:r>
              <a:rPr kumimoji="1" lang="ja-JP" altLang="en-US" dirty="0" smtClean="0"/>
              <a:t>テスト駆動開発グループという組織に属し、アジャイルコーチとして、社内の様々な部署で、リーン開発・アジャイル・自動テストなどの支援を行なっております。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そこで、仮説が正しいかどうか、問題があると思われる箇所の数値を実際に計測してみることにしました。</a:t>
            </a:r>
            <a:endParaRPr kumimoji="1" lang="en-US" altLang="ja-JP" dirty="0" smtClean="0"/>
          </a:p>
          <a:p>
            <a:r>
              <a:rPr kumimoji="1" lang="ja-JP" altLang="en-US" dirty="0" smtClean="0"/>
              <a:t>で、計測してみたところ</a:t>
            </a:r>
            <a:r>
              <a:rPr kumimoji="1" lang="en-US" altLang="ja-JP" dirty="0" smtClean="0"/>
              <a:t>…</a:t>
            </a:r>
          </a:p>
          <a:p>
            <a:r>
              <a:rPr kumimoji="1" lang="ja-JP" altLang="en-US" dirty="0" smtClean="0"/>
              <a:t>「少なくとも」週に１３．５時間は、これらの作業にかかっていることが分かりました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「少なくとも」と敢えて申しましたのは、作業ミスなどがあった場合にはそれ以上の時間がかかるためです</a:t>
            </a:r>
            <a:r>
              <a:rPr kumimoji="1" lang="en-US" altLang="ja-JP" dirty="0" smtClean="0"/>
              <a:t>…</a:t>
            </a:r>
          </a:p>
          <a:p>
            <a:endParaRPr kumimoji="1" lang="en-US" altLang="ja-JP" dirty="0" smtClean="0"/>
          </a:p>
          <a:p>
            <a:r>
              <a:rPr kumimoji="1" lang="ja-JP" altLang="en-US" dirty="0" smtClean="0"/>
              <a:t>これらの数値は、１人が全ての作業を行なう前提で算出したものです。</a:t>
            </a:r>
            <a:endParaRPr kumimoji="1" lang="en-US" altLang="ja-JP" dirty="0" smtClean="0"/>
          </a:p>
          <a:p>
            <a:r>
              <a:rPr kumimoji="1" lang="ja-JP" altLang="en-US" dirty="0" smtClean="0"/>
              <a:t>また、プログラミングや単体テストといった開発作業、またビジネスアナリストらの意見交換といった時間は、ここには含めておりません。</a:t>
            </a:r>
            <a:endParaRPr kumimoji="1" lang="en-US" altLang="ja-JP" dirty="0" smtClean="0"/>
          </a:p>
          <a:p>
            <a:r>
              <a:rPr kumimoji="1" lang="ja-JP" altLang="en-US" dirty="0" smtClean="0"/>
              <a:t>週４０時間労働という前提で考えると、実に３分の１以上これらの作業に時間を取られているということが分かりました。</a:t>
            </a:r>
            <a:endParaRPr kumimoji="1" lang="en-US" altLang="ja-JP" dirty="0" smtClean="0"/>
          </a:p>
          <a:p>
            <a:r>
              <a:rPr kumimoji="1" lang="ja-JP" altLang="en-US" dirty="0" smtClean="0"/>
              <a:t>これは、非常に大きな作業負荷です。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20</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そこで私たちは、</a:t>
            </a:r>
            <a:r>
              <a:rPr lang="en-US" altLang="ja-JP" dirty="0" smtClean="0">
                <a:solidFill>
                  <a:schemeClr val="tx1"/>
                </a:solidFill>
                <a:latin typeface="+mn-lt"/>
              </a:rPr>
              <a:t>Jenkins </a:t>
            </a:r>
            <a:r>
              <a:rPr lang="ja-JP" altLang="en-US" dirty="0" smtClean="0">
                <a:solidFill>
                  <a:schemeClr val="tx1"/>
                </a:solidFill>
                <a:latin typeface="+mn-lt"/>
              </a:rPr>
              <a:t>を活用して、ビルド・テスト・リリースの自動化を実現しました</a:t>
            </a:r>
            <a:r>
              <a:rPr lang="en-US" altLang="ja-JP" dirty="0" smtClean="0">
                <a:solidFill>
                  <a:schemeClr val="tx1"/>
                </a:solidFill>
                <a:latin typeface="+mn-lt"/>
              </a:rPr>
              <a:t>…</a:t>
            </a: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まず、私のノート </a:t>
            </a:r>
            <a:r>
              <a:rPr lang="en-US" altLang="ja-JP" dirty="0" smtClean="0">
                <a:solidFill>
                  <a:schemeClr val="tx1"/>
                </a:solidFill>
                <a:latin typeface="+mn-lt"/>
              </a:rPr>
              <a:t>PC</a:t>
            </a:r>
            <a:r>
              <a:rPr lang="en-US" altLang="ja-JP" baseline="0" dirty="0" smtClean="0">
                <a:solidFill>
                  <a:schemeClr val="tx1"/>
                </a:solidFill>
                <a:latin typeface="+mn-lt"/>
              </a:rPr>
              <a:t> </a:t>
            </a:r>
            <a:r>
              <a:rPr lang="ja-JP" altLang="en-US" baseline="0" dirty="0" smtClean="0">
                <a:solidFill>
                  <a:schemeClr val="tx1"/>
                </a:solidFill>
                <a:latin typeface="+mn-lt"/>
              </a:rPr>
              <a:t>で </a:t>
            </a:r>
            <a:r>
              <a:rPr lang="en-US" altLang="ja-JP" baseline="0" dirty="0" smtClean="0">
                <a:solidFill>
                  <a:schemeClr val="tx1"/>
                </a:solidFill>
                <a:latin typeface="+mn-lt"/>
              </a:rPr>
              <a:t>Jenkins </a:t>
            </a:r>
            <a:r>
              <a:rPr lang="ja-JP" altLang="en-US" baseline="0" dirty="0" smtClean="0">
                <a:solidFill>
                  <a:schemeClr val="tx1"/>
                </a:solidFill>
                <a:latin typeface="+mn-lt"/>
              </a:rPr>
              <a:t>を稼動させ</a:t>
            </a:r>
            <a:r>
              <a:rPr lang="en-US" altLang="ja-JP" baseline="0" dirty="0" smtClean="0">
                <a:solidFill>
                  <a:schemeClr val="tx1"/>
                </a:solidFill>
                <a:latin typeface="+mn-lt"/>
              </a:rPr>
              <a:t>…</a:t>
            </a:r>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ja-JP" baseline="0" dirty="0" smtClean="0">
                <a:solidFill>
                  <a:schemeClr val="tx1"/>
                </a:solidFill>
                <a:latin typeface="+mn-lt"/>
              </a:rPr>
              <a:t>Stash</a:t>
            </a:r>
            <a:r>
              <a:rPr lang="ja-JP" altLang="en-US" baseline="0" dirty="0" smtClean="0">
                <a:solidFill>
                  <a:schemeClr val="tx1"/>
                </a:solidFill>
                <a:latin typeface="+mn-lt"/>
              </a:rPr>
              <a:t>（これは弊社内の </a:t>
            </a:r>
            <a:r>
              <a:rPr lang="en-US" altLang="ja-JP" baseline="0" dirty="0" smtClean="0">
                <a:solidFill>
                  <a:schemeClr val="tx1"/>
                </a:solidFill>
                <a:latin typeface="+mn-lt"/>
              </a:rPr>
              <a:t>GitHub </a:t>
            </a:r>
            <a:r>
              <a:rPr lang="ja-JP" altLang="en-US" baseline="0" dirty="0" smtClean="0">
                <a:solidFill>
                  <a:schemeClr val="tx1"/>
                </a:solidFill>
                <a:latin typeface="+mn-lt"/>
              </a:rPr>
              <a:t>のことです）に対して、１時間おきにプログラムの更新をチェックするようにしました</a:t>
            </a:r>
            <a:r>
              <a:rPr lang="en-US" altLang="ja-JP" baseline="0" dirty="0" smtClean="0">
                <a:solidFill>
                  <a:schemeClr val="tx1"/>
                </a:solidFill>
                <a:latin typeface="+mn-lt"/>
              </a:rPr>
              <a:t>…</a:t>
            </a: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baseline="0" dirty="0" smtClean="0">
                <a:solidFill>
                  <a:schemeClr val="tx1"/>
                </a:solidFill>
                <a:latin typeface="+mn-lt"/>
              </a:rPr>
              <a:t>そして、</a:t>
            </a:r>
            <a:r>
              <a:rPr lang="ja-JP" altLang="en-US" sz="1200" b="0" dirty="0" smtClean="0">
                <a:latin typeface="+mn-lt"/>
              </a:rPr>
              <a:t>誰かがプログラムを修正したら、それを自動的に検知して、アプリのビルドと回帰テストを自動的に行います。</a:t>
            </a:r>
            <a:endParaRPr lang="en-US" altLang="ja-JP" sz="1200" b="0" dirty="0" smtClean="0">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sz="1200" b="0" dirty="0" smtClean="0">
                <a:solidFill>
                  <a:schemeClr val="tx1"/>
                </a:solidFill>
                <a:latin typeface="+mn-lt"/>
              </a:rPr>
              <a:t>　もしここで問題があれば、即時チームメンバー全員にメールで通知するようにしました</a:t>
            </a:r>
            <a:r>
              <a:rPr lang="en-US" altLang="ja-JP" sz="1200" b="0" dirty="0" smtClean="0">
                <a:solidFill>
                  <a:schemeClr val="tx1"/>
                </a:solidFill>
                <a:latin typeface="+mn-lt"/>
              </a:rPr>
              <a:t>…</a:t>
            </a:r>
            <a:endParaRPr lang="en-US" altLang="ja-JP" sz="1200" b="0" dirty="0" smtClean="0">
              <a:solidFill>
                <a:srgbClr val="000000"/>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sz="1200" b="0" dirty="0" smtClean="0">
                <a:latin typeface="+mn-lt"/>
              </a:rPr>
              <a:t>そして、回帰テストに問題がなければ</a:t>
            </a:r>
            <a:r>
              <a:rPr lang="ja-JP" altLang="en-US" sz="1200" b="0" baseline="0" dirty="0" smtClean="0">
                <a:solidFill>
                  <a:schemeClr val="tx1"/>
                </a:solidFill>
                <a:latin typeface="+mn-lt"/>
              </a:rPr>
              <a:t>、</a:t>
            </a:r>
            <a:r>
              <a:rPr lang="ja-JP" altLang="en-US" sz="1200" b="0" dirty="0" smtClean="0">
                <a:latin typeface="+mn-lt"/>
              </a:rPr>
              <a:t>即</a:t>
            </a:r>
            <a:r>
              <a:rPr lang="ja-JP" altLang="en-US" sz="1200" b="0" dirty="0" smtClean="0">
                <a:solidFill>
                  <a:srgbClr val="000000"/>
                </a:solidFill>
                <a:latin typeface="+mn-lt"/>
              </a:rPr>
              <a:t>ステークホルダー全員の端末に最新のアプリを</a:t>
            </a:r>
            <a:r>
              <a:rPr lang="ja-JP" altLang="en-US" sz="1200" b="0" dirty="0" smtClean="0">
                <a:latin typeface="+mn-lt"/>
              </a:rPr>
              <a:t>自動インストール</a:t>
            </a:r>
            <a:r>
              <a:rPr lang="ja-JP" altLang="en-US" sz="1200" b="0" dirty="0" smtClean="0">
                <a:solidFill>
                  <a:srgbClr val="000000"/>
                </a:solidFill>
                <a:latin typeface="+mn-lt"/>
              </a:rPr>
              <a:t>できるようにしました</a:t>
            </a:r>
            <a:r>
              <a:rPr lang="en-US" altLang="ja-JP" baseline="0" dirty="0" smtClean="0">
                <a:solidFill>
                  <a:schemeClr val="tx1"/>
                </a:solidFill>
                <a:latin typeface="+mn-lt"/>
              </a:rPr>
              <a:t>…</a:t>
            </a:r>
            <a:endParaRPr lang="en-US" altLang="ja-JP" sz="1200" b="0" dirty="0" smtClean="0">
              <a:solidFill>
                <a:srgbClr val="000000"/>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sz="1200" b="0" dirty="0" smtClean="0">
                <a:latin typeface="+mn-lt"/>
              </a:rPr>
              <a:t>そして、</a:t>
            </a:r>
            <a:r>
              <a:rPr lang="ja-JP" altLang="en-US" dirty="0" smtClean="0">
                <a:solidFill>
                  <a:schemeClr val="tx1"/>
                </a:solidFill>
                <a:latin typeface="+mn-lt"/>
              </a:rPr>
              <a:t>最新のアプリを、毎日の朝礼でステークホルダーにデモするようにしました。</a:t>
            </a:r>
            <a:endParaRPr lang="en-US" altLang="ja-JP" dirty="0" smtClean="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　これは、まだ最新のアプリを試していない人へのフォローと、進捗報告とを兼ねていました。</a:t>
            </a:r>
            <a:endParaRPr lang="en-US" altLang="ja-JP" sz="1200" b="0" dirty="0" smtClean="0">
              <a:solidFill>
                <a:srgbClr val="000000"/>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altLang="ja-JP" dirty="0" smtClean="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こうした仕組みや考え方を、</a:t>
            </a:r>
            <a:r>
              <a:rPr lang="en-US" altLang="ja-JP" dirty="0" smtClean="0">
                <a:solidFill>
                  <a:schemeClr val="tx1"/>
                </a:solidFill>
                <a:latin typeface="+mn-lt"/>
              </a:rPr>
              <a:t>Continuous Integration</a:t>
            </a:r>
            <a:r>
              <a:rPr lang="ja-JP" altLang="en-US" dirty="0" smtClean="0">
                <a:solidFill>
                  <a:schemeClr val="tx1"/>
                </a:solidFill>
                <a:latin typeface="+mn-lt"/>
              </a:rPr>
              <a:t>／</a:t>
            </a:r>
            <a:r>
              <a:rPr lang="en-US" altLang="ja-JP" dirty="0" smtClean="0">
                <a:solidFill>
                  <a:schemeClr val="tx1"/>
                </a:solidFill>
                <a:latin typeface="+mn-lt"/>
              </a:rPr>
              <a:t>Continuous Delivery </a:t>
            </a:r>
            <a:r>
              <a:rPr lang="ja-JP" altLang="en-US" dirty="0" smtClean="0">
                <a:solidFill>
                  <a:schemeClr val="tx1"/>
                </a:solidFill>
                <a:latin typeface="+mn-lt"/>
              </a:rPr>
              <a:t>と言います。</a:t>
            </a:r>
            <a:endParaRPr lang="en-US" altLang="ja-JP" dirty="0" smtClean="0">
              <a:solidFill>
                <a:schemeClr val="tx1"/>
              </a:solidFill>
              <a:latin typeface="+mn-lt"/>
            </a:endParaRP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21</a:t>
            </a:fld>
            <a:endParaRPr kumimoji="1" lang="ja-JP" altLang="en-US" dirty="0"/>
          </a:p>
        </p:txBody>
      </p:sp>
    </p:spTree>
    <p:extLst>
      <p:ext uri="{BB962C8B-B14F-4D97-AF65-F5344CB8AC3E}">
        <p14:creationId xmlns:p14="http://schemas.microsoft.com/office/powerpoint/2010/main" val="3541334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例として、万が一コンパイルエラーがあるプログラムを </a:t>
            </a:r>
            <a:r>
              <a:rPr kumimoji="1" lang="en-US" altLang="ja-JP" dirty="0" smtClean="0"/>
              <a:t>Stash(GitHub) </a:t>
            </a:r>
            <a:r>
              <a:rPr kumimoji="1" lang="ja-JP" altLang="en-US" dirty="0" smtClean="0"/>
              <a:t>へ </a:t>
            </a:r>
            <a:r>
              <a:rPr kumimoji="1" lang="en-US" altLang="ja-JP" dirty="0" smtClean="0"/>
              <a:t>push</a:t>
            </a:r>
            <a:r>
              <a:rPr kumimoji="1" lang="en-US" altLang="ja-JP" baseline="0" dirty="0" smtClean="0"/>
              <a:t> </a:t>
            </a:r>
            <a:r>
              <a:rPr kumimoji="1" lang="ja-JP" altLang="en-US" baseline="0" dirty="0" smtClean="0"/>
              <a:t>しようものなら即、</a:t>
            </a:r>
            <a:r>
              <a:rPr kumimoji="1" lang="en-US" altLang="ja-JP" baseline="0" dirty="0" smtClean="0"/>
              <a:t>push </a:t>
            </a:r>
            <a:r>
              <a:rPr kumimoji="1" lang="ja-JP" altLang="en-US" baseline="0" dirty="0" smtClean="0"/>
              <a:t>した当人を名指しして、このようなメールを </a:t>
            </a:r>
            <a:r>
              <a:rPr kumimoji="1" lang="en-US" altLang="ja-JP" baseline="0" dirty="0" smtClean="0"/>
              <a:t>Jenkins </a:t>
            </a:r>
            <a:r>
              <a:rPr kumimoji="1" lang="ja-JP" altLang="en-US" baseline="0" dirty="0" smtClean="0"/>
              <a:t>から送りつけるようにしました。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22</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この自動化の施策の結果を計測してみたところ</a:t>
            </a:r>
            <a:r>
              <a:rPr kumimoji="1" lang="en-US" altLang="ja-JP" dirty="0" smtClean="0"/>
              <a:t>…</a:t>
            </a:r>
          </a:p>
          <a:p>
            <a:r>
              <a:rPr kumimoji="1" lang="ja-JP" altLang="en-US" dirty="0" smtClean="0"/>
              <a:t>週１５分程度にまで作業時間を減らせたことが分かりました</a:t>
            </a:r>
            <a:r>
              <a:rPr kumimoji="1" lang="en-US" altLang="ja-JP" dirty="0" smtClean="0"/>
              <a:t>…</a:t>
            </a:r>
          </a:p>
          <a:p>
            <a:r>
              <a:rPr kumimoji="1" lang="ja-JP" altLang="en-US" dirty="0" smtClean="0"/>
              <a:t>一連の作業を自動化したため、例えばインストール対象の人数や端末が増えても、実行時間はほぼこの値を保つことができました。</a:t>
            </a:r>
            <a:endParaRPr kumimoji="1" lang="en-US" altLang="ja-JP" dirty="0" smtClean="0"/>
          </a:p>
          <a:p>
            <a:endParaRPr kumimoji="1" lang="en-US" altLang="ja-JP" dirty="0" smtClean="0"/>
          </a:p>
          <a:p>
            <a:r>
              <a:rPr kumimoji="1" lang="ja-JP" altLang="en-US" dirty="0" smtClean="0"/>
              <a:t>このことから、先の仮説は正しかったことが検証できたと言えます。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23</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私たちはやりました！</a:t>
            </a:r>
            <a:endParaRPr kumimoji="1" lang="en-US" altLang="ja-JP" dirty="0" smtClean="0"/>
          </a:p>
          <a:p>
            <a:r>
              <a:rPr kumimoji="1" lang="ja-JP" altLang="en-US" dirty="0" smtClean="0"/>
              <a:t>成果を出せました！！</a:t>
            </a:r>
            <a:endParaRPr kumimoji="1" lang="en-US" altLang="ja-JP" dirty="0" smtClean="0"/>
          </a:p>
          <a:p>
            <a:r>
              <a:rPr kumimoji="1" lang="en-US" altLang="ja-JP" dirty="0" smtClean="0"/>
              <a:t>…</a:t>
            </a:r>
            <a:r>
              <a:rPr kumimoji="1" lang="ja-JP" altLang="en-US" dirty="0" smtClean="0"/>
              <a:t>なんですが、</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24</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なにかがおかしい。</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25</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そこで、現状を把握するために数値計測をしてみました。</a:t>
            </a:r>
            <a:endParaRPr kumimoji="1" lang="en-US" altLang="ja-JP" dirty="0" smtClean="0"/>
          </a:p>
          <a:p>
            <a:r>
              <a:rPr kumimoji="1" lang="ja-JP" altLang="en-US" dirty="0" smtClean="0"/>
              <a:t>そこで分かったのが</a:t>
            </a:r>
            <a:r>
              <a:rPr kumimoji="1" lang="en-US" altLang="ja-JP" dirty="0" smtClean="0"/>
              <a:t>…</a:t>
            </a:r>
          </a:p>
          <a:p>
            <a:endParaRPr kumimoji="1" lang="en-US" altLang="ja-JP" dirty="0" smtClean="0"/>
          </a:p>
          <a:p>
            <a:r>
              <a:rPr kumimoji="1" lang="ja-JP" altLang="en-US" dirty="0" smtClean="0"/>
              <a:t>まず、１回のスプリントが</a:t>
            </a:r>
            <a:r>
              <a:rPr lang="ja-JP" altLang="en-US" sz="1200" b="0" dirty="0" smtClean="0">
                <a:solidFill>
                  <a:schemeClr val="tx1"/>
                </a:solidFill>
              </a:rPr>
              <a:t>完了したところで、どの程度計画していたタスクが完了したのかを確認してみたところ、わずか２５％に過ぎませんでした。</a:t>
            </a:r>
            <a:endParaRPr lang="en-US" altLang="ja-JP" sz="12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b="0" dirty="0" smtClean="0">
                <a:solidFill>
                  <a:schemeClr val="tx1"/>
                </a:solidFill>
              </a:rPr>
              <a:t>また、一日の作業時間を確認してみたところ、プロジェクト外の緊急対応に費やしていた時間が、実に５割にも上ることが分かりました。</a:t>
            </a:r>
            <a:endParaRPr lang="en-US" altLang="ja-JP" sz="1200" b="0" dirty="0" smtClean="0">
              <a:solidFill>
                <a:schemeClr val="tx1"/>
              </a:solidFill>
            </a:endParaRP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26</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つまりこのことは、自分たちのプロダクト開発に集中できないという状況が生じていて、結果作業が阻害されているという問題が起きていることを表していました。</a:t>
            </a:r>
            <a:endParaRPr kumimoji="1" lang="en-US" altLang="ja-JP" dirty="0" smtClean="0"/>
          </a:p>
          <a:p>
            <a:r>
              <a:rPr kumimoji="1" lang="ja-JP" altLang="en-US" dirty="0" smtClean="0"/>
              <a:t>これは、新たな問題です。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27</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どうも、チームの課題、「ボトルネック」が移動しているようでした。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28</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そこで私たちは、このような解決策を実行しました</a:t>
            </a:r>
            <a:r>
              <a:rPr lang="en-US" altLang="ja-JP" dirty="0" smtClean="0">
                <a:solidFill>
                  <a:schemeClr val="tx1"/>
                </a:solidFill>
                <a:latin typeface="+mn-lt"/>
              </a:rPr>
              <a:t>…</a:t>
            </a: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altLang="ja-JP" dirty="0" smtClean="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まず、メンバーの負荷を把握しやすくするために、</a:t>
            </a:r>
            <a:r>
              <a:rPr lang="ja-JP" altLang="en-US" b="0" dirty="0" smtClean="0">
                <a:solidFill>
                  <a:schemeClr val="tx1"/>
                </a:solidFill>
                <a:latin typeface="+mn-lt"/>
              </a:rPr>
              <a:t>割り込み作業依頼の担当者と頻度を、ボードなどを利用して見えるようにしました</a:t>
            </a:r>
            <a:r>
              <a:rPr lang="en-US" altLang="ja-JP" dirty="0" smtClean="0">
                <a:solidFill>
                  <a:schemeClr val="tx1"/>
                </a:solidFill>
                <a:latin typeface="+mn-lt"/>
              </a:rPr>
              <a:t>…</a:t>
            </a:r>
            <a:endParaRPr lang="en-US" altLang="ja-JP" b="0" dirty="0" smtClean="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altLang="ja-JP" b="0" dirty="0" smtClean="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b="0" dirty="0" smtClean="0">
                <a:solidFill>
                  <a:schemeClr val="tx1"/>
                </a:solidFill>
                <a:latin typeface="+mn-lt"/>
              </a:rPr>
              <a:t>次に、割り込み作業依頼の内容を精査し、本当に緊急なもの以外は</a:t>
            </a:r>
            <a:r>
              <a:rPr lang="ja-JP" altLang="en-US" b="0" dirty="0" smtClean="0">
                <a:latin typeface="+mn-lt"/>
              </a:rPr>
              <a:t>お断り</a:t>
            </a:r>
            <a:r>
              <a:rPr lang="ja-JP" altLang="en-US" b="0" dirty="0" smtClean="0">
                <a:solidFill>
                  <a:schemeClr val="tx1"/>
                </a:solidFill>
                <a:latin typeface="+mn-lt"/>
              </a:rPr>
              <a:t>するようにしました。</a:t>
            </a:r>
            <a:endParaRPr lang="en-US" altLang="ja-JP" b="0" dirty="0" smtClean="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b="0" dirty="0" smtClean="0">
                <a:solidFill>
                  <a:schemeClr val="tx1"/>
                </a:solidFill>
                <a:latin typeface="+mn-lt"/>
              </a:rPr>
              <a:t>改めて精査してみると、結構何でも「緊急でお願い」と言われていることが分かりましたので、お断りしても業務への影響はほとんどありませんでした</a:t>
            </a:r>
            <a:r>
              <a:rPr lang="en-US" altLang="ja-JP" dirty="0" smtClean="0">
                <a:solidFill>
                  <a:schemeClr val="tx1"/>
                </a:solidFill>
                <a:latin typeface="+mn-lt"/>
              </a:rPr>
              <a:t>…</a:t>
            </a:r>
            <a:endParaRPr lang="en-US" altLang="ja-JP" b="0" dirty="0" smtClean="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altLang="ja-JP" b="0" dirty="0" smtClean="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b="0" dirty="0" smtClean="0">
                <a:solidFill>
                  <a:schemeClr val="tx1"/>
                </a:solidFill>
                <a:latin typeface="+mn-lt"/>
              </a:rPr>
              <a:t>そして、勉強会などを開催して、トラブル対応を出来る人をチーム外に増やして、チームメンバーの負荷を分散できるようにしました。</a:t>
            </a:r>
            <a:endParaRPr lang="en-US" altLang="ja-JP" b="0" dirty="0" smtClean="0">
              <a:solidFill>
                <a:schemeClr val="tx1"/>
              </a:solidFill>
              <a:latin typeface="+mn-lt"/>
            </a:endParaRP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29</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さて、本日の私のテーマは、「リーン開発」と「アジャイル」です。</a:t>
            </a:r>
            <a:endParaRPr kumimoji="1" lang="en-US" altLang="ja-JP" dirty="0" smtClean="0"/>
          </a:p>
          <a:p>
            <a:r>
              <a:rPr kumimoji="1" lang="ja-JP" altLang="en-US" dirty="0" smtClean="0"/>
              <a:t>皆さん、この言葉をどの程度ご存知でしょうか？</a:t>
            </a:r>
            <a:endParaRPr kumimoji="1" lang="en-US" altLang="ja-JP" dirty="0" smtClean="0"/>
          </a:p>
          <a:p>
            <a:r>
              <a:rPr kumimoji="1" lang="ja-JP" altLang="en-US" dirty="0" smtClean="0"/>
              <a:t>まずお話を始めるに当たって、皆さんと前提をあわせておきたいので、改めてこの２つの言葉の定義について確認させて下さい。</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これらの施策の効果を１月後に計測してみたところ</a:t>
            </a:r>
            <a:r>
              <a:rPr kumimoji="1" lang="en-US" altLang="ja-JP" dirty="0" smtClean="0"/>
              <a:t>…</a:t>
            </a:r>
          </a:p>
          <a:p>
            <a:r>
              <a:rPr kumimoji="1" lang="ja-JP" altLang="en-US" dirty="0" smtClean="0"/>
              <a:t>このような数値が出ました。</a:t>
            </a:r>
            <a:endParaRPr kumimoji="1" lang="en-US" altLang="ja-JP" dirty="0" smtClean="0"/>
          </a:p>
          <a:p>
            <a:r>
              <a:rPr kumimoji="1" lang="ja-JP" altLang="en-US" dirty="0" smtClean="0"/>
              <a:t>まず、タスクの完了率は倍増しました。つまり、割り込み作業の防止にはある程度の効果があったと言えます。</a:t>
            </a:r>
            <a:endParaRPr kumimoji="1" lang="en-US" altLang="ja-JP" dirty="0" smtClean="0"/>
          </a:p>
          <a:p>
            <a:r>
              <a:rPr kumimoji="1" lang="ja-JP" altLang="en-US" dirty="0" smtClean="0"/>
              <a:t>次に割り込み率も、完全になくすことは出来なかったものの、確実に減らすことができました。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30</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よーし！今度こと私たちは、作業に集中できるようになり始めてきました。</a:t>
            </a:r>
            <a:endParaRPr kumimoji="1" lang="en-US" altLang="ja-JP" dirty="0" smtClean="0"/>
          </a:p>
          <a:p>
            <a:r>
              <a:rPr kumimoji="1" lang="ja-JP" altLang="en-US" dirty="0" smtClean="0"/>
              <a:t>これでガンガン開発を進めることができます！！</a:t>
            </a:r>
            <a:endParaRPr kumimoji="1" lang="en-US" altLang="ja-JP" dirty="0" smtClean="0"/>
          </a:p>
          <a:p>
            <a:r>
              <a:rPr kumimoji="1" lang="en-US" altLang="ja-JP" dirty="0" smtClean="0"/>
              <a:t>…</a:t>
            </a:r>
            <a:r>
              <a:rPr kumimoji="1" lang="ja-JP" altLang="en-US" dirty="0" smtClean="0"/>
              <a:t>のつもりだったのですが、</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31</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何かがおかしい</a:t>
            </a:r>
            <a:r>
              <a:rPr kumimoji="1" lang="en-US" altLang="ja-JP" dirty="0" smtClean="0"/>
              <a: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32</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しばらくして、とある機能でバグが頻発しているのが目に付くようになってきました。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33</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そこで、例によって現状を把握するために数値計測をしてみました。</a:t>
            </a:r>
            <a:endParaRPr kumimoji="1" lang="en-US" altLang="ja-JP" dirty="0" smtClean="0"/>
          </a:p>
          <a:p>
            <a:r>
              <a:rPr kumimoji="1" lang="ja-JP" altLang="en-US" dirty="0" smtClean="0"/>
              <a:t>すると</a:t>
            </a:r>
            <a:r>
              <a:rPr kumimoji="1" lang="en-US" altLang="ja-JP" dirty="0" smtClean="0"/>
              <a:t>…</a:t>
            </a:r>
          </a:p>
          <a:p>
            <a:endParaRPr kumimoji="1" lang="en-US" altLang="ja-JP" dirty="0" smtClean="0"/>
          </a:p>
          <a:p>
            <a:r>
              <a:rPr kumimoji="1" lang="ja-JP" altLang="en-US" dirty="0" smtClean="0"/>
              <a:t>まず、バグの報告件数が、他機能と比較して３倍にも上りました。</a:t>
            </a:r>
            <a:endParaRPr kumimoji="1" lang="en-US" altLang="ja-JP" dirty="0" smtClean="0"/>
          </a:p>
          <a:p>
            <a:r>
              <a:rPr lang="ja-JP" altLang="en-US" sz="1200" b="0" dirty="0" smtClean="0">
                <a:solidFill>
                  <a:schemeClr val="tx1"/>
                </a:solidFill>
                <a:latin typeface="+mn-lt"/>
              </a:rPr>
              <a:t>　これまでは、単体テストレベルで自動回帰テストを行なっていたのですが、特にこの機能は複雑で難易度が高かったため、単体テストでは一連のバグを検知できないことが分かりました。</a:t>
            </a:r>
            <a:endParaRPr kumimoji="1" lang="en-US" altLang="ja-JP" dirty="0" smtClean="0"/>
          </a:p>
          <a:p>
            <a:r>
              <a:rPr lang="ja-JP" altLang="en-US" sz="1200" b="0" dirty="0" smtClean="0">
                <a:solidFill>
                  <a:schemeClr val="tx1"/>
                </a:solidFill>
              </a:rPr>
              <a:t>次に、この機能だけ、他機能と比較しても</a:t>
            </a:r>
            <a:r>
              <a:rPr lang="ja-JP" altLang="en-US" b="0" dirty="0" smtClean="0">
                <a:solidFill>
                  <a:schemeClr val="tx1"/>
                </a:solidFill>
                <a:latin typeface="+mn-lt"/>
              </a:rPr>
              <a:t>機能追加／修正の頻度</a:t>
            </a:r>
            <a:r>
              <a:rPr lang="ja-JP" altLang="en-US" sz="1200" b="0" dirty="0" smtClean="0">
                <a:solidFill>
                  <a:schemeClr val="tx1"/>
                </a:solidFill>
              </a:rPr>
              <a:t>が高いことも分かりました。</a:t>
            </a:r>
            <a:endParaRPr lang="en-US" altLang="ja-JP" sz="1200" b="0" dirty="0" smtClean="0">
              <a:solidFill>
                <a:schemeClr val="tx1"/>
              </a:solidFill>
            </a:endParaRPr>
          </a:p>
          <a:p>
            <a:r>
              <a:rPr lang="ja-JP" altLang="en-US" sz="1200" b="0" dirty="0" smtClean="0">
                <a:solidFill>
                  <a:schemeClr val="tx1"/>
                </a:solidFill>
              </a:rPr>
              <a:t>　このプロダクトは、最初から全ての要件が明確ではなかったため、作りながら少しずつ要件を決めていったのですが、この機能は特に複雑なものだったため、変更の影響が甚大でした。</a:t>
            </a:r>
            <a:endParaRPr lang="en-US" altLang="ja-JP" sz="1200" b="0" dirty="0" smtClean="0">
              <a:solidFill>
                <a:schemeClr val="tx1"/>
              </a:solidFill>
            </a:endParaRPr>
          </a:p>
          <a:p>
            <a:r>
              <a:rPr lang="ja-JP" altLang="en-US" sz="1200" b="0" dirty="0" smtClean="0">
                <a:solidFill>
                  <a:schemeClr val="tx1"/>
                </a:solidFill>
              </a:rPr>
              <a:t>そして、「デグレード」（他機能へのバグの波及や、以前修正したバグの再発）が、</a:t>
            </a:r>
            <a:r>
              <a:rPr kumimoji="1" lang="ja-JP" altLang="en-US" dirty="0" smtClean="0"/>
              <a:t>他の機能と比較して５倍もあることが分かりました。</a:t>
            </a:r>
            <a:endParaRPr lang="en-US" altLang="ja-JP" sz="1200" b="0" dirty="0" smtClean="0">
              <a:solidFill>
                <a:schemeClr val="tx1"/>
              </a:solidFill>
            </a:endParaRP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34</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またしても、チームの「ボトルネック」が移動しているようでした。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35</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そこで私たちは、このような解決策を実行しました</a:t>
            </a:r>
            <a:r>
              <a:rPr lang="en-US" altLang="ja-JP" dirty="0" smtClean="0">
                <a:solidFill>
                  <a:schemeClr val="tx1"/>
                </a:solidFill>
                <a:latin typeface="+mn-lt"/>
              </a:rPr>
              <a:t>…</a:t>
            </a: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altLang="ja-JP" dirty="0" smtClean="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まず、単体テストでは検知できなかったバグやデグレードを検知できるよう、</a:t>
            </a:r>
            <a:r>
              <a:rPr lang="en-US" altLang="ja-JP" dirty="0" smtClean="0">
                <a:solidFill>
                  <a:schemeClr val="tx1"/>
                </a:solidFill>
                <a:latin typeface="+mn-lt"/>
              </a:rPr>
              <a:t>ATDD </a:t>
            </a:r>
            <a:r>
              <a:rPr lang="ja-JP" altLang="en-US" dirty="0" smtClean="0">
                <a:solidFill>
                  <a:schemeClr val="tx1"/>
                </a:solidFill>
                <a:latin typeface="+mn-lt"/>
              </a:rPr>
              <a:t>という、受入テストを自動化する仕組みを用意しました。</a:t>
            </a:r>
            <a:endParaRPr lang="en-US" altLang="ja-JP" dirty="0" smtClean="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そして、この機能の</a:t>
            </a:r>
            <a:r>
              <a:rPr lang="ja-JP" altLang="en-US" baseline="0" dirty="0" smtClean="0">
                <a:solidFill>
                  <a:schemeClr val="tx1"/>
                </a:solidFill>
                <a:latin typeface="+mn-lt"/>
              </a:rPr>
              <a:t> </a:t>
            </a:r>
            <a:r>
              <a:rPr lang="en-US" altLang="ja-JP" baseline="0" dirty="0" smtClean="0">
                <a:solidFill>
                  <a:schemeClr val="tx1"/>
                </a:solidFill>
                <a:latin typeface="+mn-lt"/>
              </a:rPr>
              <a:t>ATDD </a:t>
            </a:r>
            <a:r>
              <a:rPr lang="ja-JP" altLang="en-US" baseline="0" dirty="0" smtClean="0">
                <a:solidFill>
                  <a:schemeClr val="tx1"/>
                </a:solidFill>
                <a:latin typeface="+mn-lt"/>
              </a:rPr>
              <a:t>の</a:t>
            </a:r>
            <a:r>
              <a:rPr lang="ja-JP" altLang="en-US" dirty="0" smtClean="0">
                <a:solidFill>
                  <a:schemeClr val="tx1"/>
                </a:solidFill>
                <a:latin typeface="+mn-lt"/>
              </a:rPr>
              <a:t>テストを重点的に</a:t>
            </a:r>
            <a:r>
              <a:rPr lang="ja-JP" altLang="en-US" smtClean="0">
                <a:solidFill>
                  <a:schemeClr val="tx1"/>
                </a:solidFill>
                <a:latin typeface="+mn-lt"/>
              </a:rPr>
              <a:t>整備しました</a:t>
            </a:r>
            <a:r>
              <a:rPr lang="en-US" altLang="ja-JP" smtClean="0">
                <a:solidFill>
                  <a:schemeClr val="tx1"/>
                </a:solidFill>
                <a:latin typeface="+mn-lt"/>
              </a:rPr>
              <a:t>…</a:t>
            </a:r>
            <a:endParaRPr lang="en-US" altLang="ja-JP" b="0" dirty="0" smtClean="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altLang="ja-JP" b="0" dirty="0" smtClean="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b="0" dirty="0" smtClean="0">
                <a:solidFill>
                  <a:schemeClr val="tx1"/>
                </a:solidFill>
                <a:latin typeface="+mn-lt"/>
              </a:rPr>
              <a:t>次に、変更要望に受付期限を設定し、ステークホルダーが無制限に変更要望を出せないようにしました。</a:t>
            </a:r>
            <a:endParaRPr lang="en-US" altLang="ja-JP" b="0" dirty="0" smtClean="0">
              <a:solidFill>
                <a:schemeClr val="tx1"/>
              </a:solidFill>
              <a:latin typeface="+mn-lt"/>
            </a:endParaRP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36</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ちなみに、こちらが </a:t>
            </a:r>
            <a:r>
              <a:rPr kumimoji="1" lang="en-US" altLang="ja-JP" dirty="0" smtClean="0"/>
              <a:t>ATDD </a:t>
            </a:r>
            <a:r>
              <a:rPr kumimoji="1" lang="ja-JP" altLang="en-US" dirty="0" smtClean="0"/>
              <a:t>のテストケースの例です。</a:t>
            </a:r>
            <a:endParaRPr kumimoji="1" lang="en-US" altLang="ja-JP" dirty="0" smtClean="0"/>
          </a:p>
          <a:p>
            <a:r>
              <a:rPr kumimoji="1" lang="ja-JP" altLang="en-US" dirty="0" smtClean="0"/>
              <a:t>私たちは、</a:t>
            </a:r>
            <a:r>
              <a:rPr kumimoji="1" lang="en-US" altLang="ja-JP" dirty="0" smtClean="0"/>
              <a:t>Cucumber </a:t>
            </a:r>
            <a:r>
              <a:rPr kumimoji="1" lang="ja-JP" altLang="en-US" dirty="0" smtClean="0"/>
              <a:t>というツールを活用して、受入テストの自動化を実現しました。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37</a:t>
            </a:fld>
            <a:endParaRPr kumimoji="1" lang="ja-JP" altLang="en-US" dirty="0"/>
          </a:p>
        </p:txBody>
      </p:sp>
    </p:spTree>
    <p:extLst>
      <p:ext uri="{BB962C8B-B14F-4D97-AF65-F5344CB8AC3E}">
        <p14:creationId xmlns:p14="http://schemas.microsoft.com/office/powerpoint/2010/main" val="6381839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例によって、これらの施策の効果を１月後に計測してみたところ</a:t>
            </a:r>
            <a:r>
              <a:rPr kumimoji="1" lang="en-US" altLang="ja-JP" dirty="0" smtClean="0"/>
              <a:t>…</a:t>
            </a:r>
          </a:p>
          <a:p>
            <a:r>
              <a:rPr kumimoji="1" lang="ja-JP" altLang="en-US" dirty="0" smtClean="0"/>
              <a:t>このような数値が出ました。</a:t>
            </a:r>
            <a:endParaRPr kumimoji="1" lang="en-US" altLang="ja-JP" dirty="0" smtClean="0"/>
          </a:p>
          <a:p>
            <a:endParaRPr kumimoji="1" lang="en-US" altLang="ja-JP" dirty="0" smtClean="0"/>
          </a:p>
          <a:p>
            <a:r>
              <a:rPr kumimoji="1" lang="ja-JP" altLang="en-US" dirty="0" smtClean="0"/>
              <a:t>まず、バグの報告件数が、他の機能と同程度になりました。</a:t>
            </a:r>
            <a:endParaRPr kumimoji="1" lang="en-US" altLang="ja-JP" dirty="0" smtClean="0"/>
          </a:p>
          <a:p>
            <a:r>
              <a:rPr kumimoji="1" lang="ja-JP" altLang="en-US" dirty="0" smtClean="0"/>
              <a:t>　これは、</a:t>
            </a:r>
            <a:r>
              <a:rPr kumimoji="1" lang="en-US" altLang="ja-JP" dirty="0" smtClean="0"/>
              <a:t>ATDD </a:t>
            </a:r>
            <a:r>
              <a:rPr kumimoji="1" lang="ja-JP" altLang="en-US" dirty="0" smtClean="0"/>
              <a:t>による自動回帰テストを整備した成果であると考えています。</a:t>
            </a:r>
            <a:endParaRPr kumimoji="1" lang="en-US" altLang="ja-JP" dirty="0" smtClean="0"/>
          </a:p>
          <a:p>
            <a:r>
              <a:rPr lang="ja-JP" altLang="en-US" sz="1200" b="0" dirty="0" smtClean="0">
                <a:solidFill>
                  <a:schemeClr val="tx1"/>
                </a:solidFill>
              </a:rPr>
              <a:t>次に、</a:t>
            </a:r>
            <a:r>
              <a:rPr lang="ja-JP" altLang="en-US" b="0" dirty="0" smtClean="0">
                <a:solidFill>
                  <a:schemeClr val="tx1"/>
                </a:solidFill>
                <a:latin typeface="+mn-lt"/>
              </a:rPr>
              <a:t>機能追加／修正の頻度</a:t>
            </a:r>
            <a:r>
              <a:rPr lang="ja-JP" altLang="en-US" sz="1200" b="0" dirty="0" smtClean="0">
                <a:solidFill>
                  <a:schemeClr val="tx1"/>
                </a:solidFill>
              </a:rPr>
              <a:t>が、５倍から１．５倍に一気に減りました。</a:t>
            </a:r>
            <a:endParaRPr lang="en-US" altLang="ja-JP" sz="1200" b="0" dirty="0" smtClean="0">
              <a:solidFill>
                <a:schemeClr val="tx1"/>
              </a:solidFill>
            </a:endParaRPr>
          </a:p>
          <a:p>
            <a:r>
              <a:rPr lang="ja-JP" altLang="en-US" sz="1200" b="0" dirty="0" smtClean="0">
                <a:solidFill>
                  <a:schemeClr val="tx1"/>
                </a:solidFill>
              </a:rPr>
              <a:t>　この数値を見ると、変更要望に歯止めをかけたことに成果があったことが分かります。</a:t>
            </a:r>
            <a:endParaRPr lang="en-US" altLang="ja-JP" sz="1200" b="0" dirty="0" smtClean="0">
              <a:solidFill>
                <a:schemeClr val="tx1"/>
              </a:solidFill>
            </a:endParaRPr>
          </a:p>
          <a:p>
            <a:r>
              <a:rPr lang="ja-JP" altLang="en-US" sz="1200" b="0" dirty="0" smtClean="0">
                <a:solidFill>
                  <a:schemeClr val="tx1"/>
                </a:solidFill>
              </a:rPr>
              <a:t>そして、デグレードの頻度も、５倍から２倍に減りました。</a:t>
            </a:r>
            <a:endParaRPr lang="en-US" altLang="ja-JP" sz="1200" b="0" dirty="0" smtClean="0">
              <a:solidFill>
                <a:schemeClr val="tx1"/>
              </a:solidFill>
            </a:endParaRPr>
          </a:p>
          <a:p>
            <a:r>
              <a:rPr lang="ja-JP" altLang="en-US" sz="1200" b="0" dirty="0" smtClean="0">
                <a:solidFill>
                  <a:schemeClr val="tx1"/>
                </a:solidFill>
              </a:rPr>
              <a:t>　デグレード自体は撲滅できていないものの、デグレードを検知して対応し終わるまでの時間を計測してみたところ、対応前の１／５程度にまで減っていることも分かりました。</a:t>
            </a:r>
            <a:endParaRPr lang="en-US" altLang="ja-JP" sz="1200" b="0" dirty="0" smtClean="0">
              <a:solidFill>
                <a:schemeClr val="tx1"/>
              </a:solidFill>
            </a:endParaRPr>
          </a:p>
          <a:p>
            <a:r>
              <a:rPr lang="ja-JP" altLang="en-US" sz="1200" b="0" dirty="0" smtClean="0">
                <a:solidFill>
                  <a:schemeClr val="tx1"/>
                </a:solidFill>
              </a:rPr>
              <a:t>　つまり、デグレード自体の影響度が以前よりもはるかに減ったと言えると思います。</a:t>
            </a:r>
            <a:endParaRPr lang="en-US" altLang="ja-JP" sz="1200" b="0" dirty="0" smtClean="0">
              <a:solidFill>
                <a:schemeClr val="tx1"/>
              </a:solidFill>
            </a:endParaRP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38</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39</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それではまず、「リーン開発」とは何でしょうか？</a:t>
            </a:r>
            <a:endParaRPr kumimoji="1" lang="en-US" altLang="ja-JP" dirty="0" smtClean="0"/>
          </a:p>
          <a:p>
            <a:r>
              <a:rPr kumimoji="1" lang="ja-JP" altLang="en-US" dirty="0" smtClean="0"/>
              <a:t>ちなみに、「リーン」「リーン開発」「リーンソフトウェア開発」という言葉を「知らない」という方は、どのくらいいらっしゃいますでしょうか？（挙手）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b="0" dirty="0" smtClean="0">
              <a:solidFill>
                <a:schemeClr val="tx1"/>
              </a:solidFill>
            </a:endParaRP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41</a:t>
            </a:fld>
            <a:endParaRPr kumimoji="1" lang="ja-JP" altLang="en-US" dirty="0"/>
          </a:p>
        </p:txBody>
      </p:sp>
    </p:spTree>
    <p:extLst>
      <p:ext uri="{BB962C8B-B14F-4D97-AF65-F5344CB8AC3E}">
        <p14:creationId xmlns:p14="http://schemas.microsoft.com/office/powerpoint/2010/main" val="3684982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また今の時代、現場を戦い抜くためには、自動化ツールをあらゆる局面で最大限に活用していくことが重要です。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42</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smtClean="0"/>
              <a:t>また、問題がありそうな箇所、改善ができそうな箇所については数値計測を行い、その推移をみて行動し、成果を確認することを「何度も」「何度も」繰り返すことも重要です。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43</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また、定期的に自分たちの 良いところ・課題・解決策を確認する「振り返り」というプラクティスを導入することも、チームの学習のプラスとなります。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44</a:t>
            </a:fld>
            <a:endParaRPr kumimoji="1" lang="ja-JP" altLang="en-US" dirty="0"/>
          </a:p>
        </p:txBody>
      </p:sp>
    </p:spTree>
    <p:extLst>
      <p:ext uri="{BB962C8B-B14F-4D97-AF65-F5344CB8AC3E}">
        <p14:creationId xmlns:p14="http://schemas.microsoft.com/office/powerpoint/2010/main" val="19675525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ここまでお話させていただいた内容は、</a:t>
            </a:r>
            <a:endParaRPr kumimoji="1" lang="en-US" altLang="ja-JP" dirty="0" smtClean="0"/>
          </a:p>
          <a:p>
            <a:r>
              <a:rPr kumimoji="1" lang="ja-JP" altLang="en-US" dirty="0" smtClean="0"/>
              <a:t>いずれも私たちが現場の日々の現実に向き合い、</a:t>
            </a:r>
            <a:endParaRPr kumimoji="1" lang="en-US" altLang="ja-JP" dirty="0" smtClean="0"/>
          </a:p>
          <a:p>
            <a:r>
              <a:rPr kumimoji="1" lang="ja-JP" altLang="en-US" dirty="0" smtClean="0"/>
              <a:t>試行錯誤を繰り返し、</a:t>
            </a:r>
            <a:endParaRPr kumimoji="1" lang="en-US" altLang="ja-JP" dirty="0" smtClean="0"/>
          </a:p>
          <a:p>
            <a:r>
              <a:rPr kumimoji="1" lang="ja-JP" altLang="en-US" dirty="0" smtClean="0"/>
              <a:t>ようやく見つけた答えの１つです。</a:t>
            </a:r>
            <a:endParaRPr kumimoji="1" lang="en-US" altLang="ja-JP" dirty="0" smtClean="0"/>
          </a:p>
          <a:p>
            <a:r>
              <a:rPr kumimoji="1" lang="ja-JP" altLang="en-US" dirty="0" smtClean="0"/>
              <a:t>すなわち、答えは現場にあります。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45</a:t>
            </a:fld>
            <a:endParaRPr kumimoji="1" lang="ja-JP" altLang="en-US" dirty="0"/>
          </a:p>
        </p:txBody>
      </p:sp>
    </p:spTree>
    <p:extLst>
      <p:ext uri="{BB962C8B-B14F-4D97-AF65-F5344CB8AC3E}">
        <p14:creationId xmlns:p14="http://schemas.microsoft.com/office/powerpoint/2010/main" val="10237399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この現場実践主義こそが、私が考える「リーン開発」であり「アジャイル」です。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46</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さて、今もなお、これまでの発想を超える新技術が日々登場し続けています。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47</a:t>
            </a:fld>
            <a:endParaRPr kumimoji="1" lang="ja-JP" altLang="en-US" dirty="0"/>
          </a:p>
        </p:txBody>
      </p:sp>
    </p:spTree>
    <p:extLst>
      <p:ext uri="{BB962C8B-B14F-4D97-AF65-F5344CB8AC3E}">
        <p14:creationId xmlns:p14="http://schemas.microsoft.com/office/powerpoint/2010/main" val="21302694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それら新技術を活かす方法は、いくらでも考えられます。</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48</a:t>
            </a:fld>
            <a:endParaRPr kumimoji="1" lang="ja-JP" altLang="en-US" dirty="0"/>
          </a:p>
        </p:txBody>
      </p:sp>
    </p:spTree>
    <p:extLst>
      <p:ext uri="{BB962C8B-B14F-4D97-AF65-F5344CB8AC3E}">
        <p14:creationId xmlns:p14="http://schemas.microsoft.com/office/powerpoint/2010/main" val="20315850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つまり我々は、「やってみないと分からない」という、不確実な時代にいます。</a:t>
            </a:r>
            <a:endParaRPr kumimoji="1" lang="en-US" altLang="ja-JP" dirty="0" smtClean="0"/>
          </a:p>
          <a:p>
            <a:r>
              <a:rPr kumimoji="1" lang="ja-JP" altLang="en-US" dirty="0" smtClean="0"/>
              <a:t>このような不確実な時代を生き抜くために我々は、一体どうすればいいのでしょうか？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49</a:t>
            </a:fld>
            <a:endParaRPr kumimoji="1" lang="ja-JP" altLang="en-US" dirty="0"/>
          </a:p>
        </p:txBody>
      </p:sp>
    </p:spTree>
    <p:extLst>
      <p:ext uri="{BB962C8B-B14F-4D97-AF65-F5344CB8AC3E}">
        <p14:creationId xmlns:p14="http://schemas.microsoft.com/office/powerpoint/2010/main" val="9184209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ならば、やってみればいいんです。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50</a:t>
            </a:fld>
            <a:endParaRPr kumimoji="1" lang="ja-JP" altLang="en-US" dirty="0"/>
          </a:p>
        </p:txBody>
      </p:sp>
    </p:spTree>
    <p:extLst>
      <p:ext uri="{BB962C8B-B14F-4D97-AF65-F5344CB8AC3E}">
        <p14:creationId xmlns:p14="http://schemas.microsoft.com/office/powerpoint/2010/main" val="918420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solidFill>
                  <a:srgbClr val="FF0000"/>
                </a:solidFill>
              </a:rPr>
              <a:t>「リーン開発」とは、「トヨタ生産方式（</a:t>
            </a:r>
            <a:r>
              <a:rPr kumimoji="1" lang="en-US" altLang="ja-JP" dirty="0" smtClean="0">
                <a:solidFill>
                  <a:srgbClr val="FF0000"/>
                </a:solidFill>
              </a:rPr>
              <a:t>TPS</a:t>
            </a:r>
            <a:r>
              <a:rPr kumimoji="1" lang="ja-JP" altLang="en-US" dirty="0" smtClean="0">
                <a:solidFill>
                  <a:srgbClr val="FF0000"/>
                </a:solidFill>
              </a:rPr>
              <a:t>）」の考え方をソフトウェア開発に適用し体系化したものです。</a:t>
            </a:r>
            <a:endParaRPr kumimoji="1" lang="en-US" altLang="ja-JP" dirty="0" smtClean="0">
              <a:solidFill>
                <a:srgbClr val="FF0000"/>
              </a:solidFill>
            </a:endParaRPr>
          </a:p>
          <a:p>
            <a:r>
              <a:rPr kumimoji="1" lang="ja-JP" altLang="en-US" dirty="0" smtClean="0">
                <a:solidFill>
                  <a:srgbClr val="FF0000"/>
                </a:solidFill>
              </a:rPr>
              <a:t>例えば、「全体を最適化する」「顧客に焦点を絞る」「迅速にソフトウェアを提供する」といったことが挙げられています。</a:t>
            </a:r>
            <a:endParaRPr kumimoji="1" lang="en-US" altLang="ja-JP" dirty="0" smtClean="0">
              <a:solidFill>
                <a:srgbClr val="FF0000"/>
              </a:solidFill>
            </a:endParaRPr>
          </a:p>
          <a:p>
            <a:r>
              <a:rPr kumimoji="1" lang="ja-JP" altLang="en-US" dirty="0" smtClean="0">
                <a:solidFill>
                  <a:srgbClr val="FF0000"/>
                </a:solidFill>
              </a:rPr>
              <a:t>★最近この「原則」が変更されて、日本語訳が追いついていないので、今回は英語で逃げさせていただきました。</a:t>
            </a:r>
            <a:endParaRPr kumimoji="1" lang="en-US" altLang="ja-JP" dirty="0" smtClean="0">
              <a:solidFill>
                <a:srgbClr val="FF0000"/>
              </a:solidFill>
            </a:endParaRP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5</a:t>
            </a:fld>
            <a:endParaRPr kumimoji="1" lang="ja-JP" altLang="en-US" dirty="0"/>
          </a:p>
        </p:txBody>
      </p:sp>
    </p:spTree>
    <p:extLst>
      <p:ext uri="{BB962C8B-B14F-4D97-AF65-F5344CB8AC3E}">
        <p14:creationId xmlns:p14="http://schemas.microsoft.com/office/powerpoint/2010/main" val="948439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皆さん、改めて今回のセッションのテーマを振り返ってみましょう。</a:t>
            </a:r>
            <a:endParaRPr kumimoji="1" lang="en-US" altLang="ja-JP" dirty="0" smtClean="0"/>
          </a:p>
          <a:p>
            <a:r>
              <a:rPr kumimoji="1" lang="ja-JP" altLang="en-US" dirty="0" smtClean="0"/>
              <a:t>このセッションのテーマは、この２つです。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51</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是非皆さんには、</a:t>
            </a:r>
            <a:endParaRPr kumimoji="1" lang="en-US" altLang="ja-JP" dirty="0" smtClean="0"/>
          </a:p>
          <a:p>
            <a:r>
              <a:rPr kumimoji="1" lang="ja-JP" altLang="en-US" dirty="0" smtClean="0"/>
              <a:t>現場で試行錯誤を繰り返しながら、</a:t>
            </a:r>
            <a:endParaRPr kumimoji="1" lang="en-US" altLang="ja-JP" dirty="0" smtClean="0"/>
          </a:p>
          <a:p>
            <a:r>
              <a:rPr kumimoji="1" lang="ja-JP" altLang="en-US" dirty="0" smtClean="0"/>
              <a:t>自分の「リーン開発」と「アジャイル」を、そして自分の答えを見つけていただきたいと考えています。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52</a:t>
            </a:fld>
            <a:endParaRPr kumimoji="1" lang="ja-JP" altLang="en-US" dirty="0"/>
          </a:p>
        </p:txBody>
      </p:sp>
    </p:spTree>
    <p:extLst>
      <p:ext uri="{BB962C8B-B14F-4D97-AF65-F5344CB8AC3E}">
        <p14:creationId xmlns:p14="http://schemas.microsoft.com/office/powerpoint/2010/main" val="5200038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そして、楽しく天下を取りましょう！</a:t>
            </a:r>
            <a:endParaRPr kumimoji="1" lang="en-US" altLang="ja-JP" dirty="0" smtClean="0"/>
          </a:p>
          <a:p>
            <a:endParaRPr kumimoji="1" lang="en-US" altLang="ja-JP" dirty="0" smtClean="0"/>
          </a:p>
          <a:p>
            <a:r>
              <a:rPr kumimoji="1" lang="ja-JP" altLang="en-US" dirty="0" smtClean="0"/>
              <a:t>私からの発表は、以上になります。</a:t>
            </a:r>
            <a:endParaRPr kumimoji="1" lang="en-US" altLang="ja-JP" dirty="0" smtClean="0"/>
          </a:p>
          <a:p>
            <a:r>
              <a:rPr kumimoji="1" lang="ja-JP" altLang="en-US" dirty="0" smtClean="0"/>
              <a:t>ご清聴ありがとうございました。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53</a:t>
            </a:fld>
            <a:endParaRPr kumimoji="1" lang="ja-JP" altLang="en-US" dirty="0"/>
          </a:p>
        </p:txBody>
      </p:sp>
    </p:spTree>
    <p:extLst>
      <p:ext uri="{BB962C8B-B14F-4D97-AF65-F5344CB8AC3E}">
        <p14:creationId xmlns:p14="http://schemas.microsoft.com/office/powerpoint/2010/main" val="918420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また最近では、「リーン開発」の文脈で、「かんばん」を活用したプロセス改善について語られることも増えてきました。</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6</a:t>
            </a:fld>
            <a:endParaRPr kumimoji="1" lang="ja-JP" altLang="en-US" dirty="0"/>
          </a:p>
        </p:txBody>
      </p:sp>
    </p:spTree>
    <p:extLst>
      <p:ext uri="{BB962C8B-B14F-4D97-AF65-F5344CB8AC3E}">
        <p14:creationId xmlns:p14="http://schemas.microsoft.com/office/powerpoint/2010/main" val="94843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それでは次に、「アジャイル」とは何でしょうか？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7</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よく言及されるのが、この「アジャイルソフトウェア開発宣言」です。</a:t>
            </a:r>
            <a:endParaRPr kumimoji="1" lang="en-US" altLang="ja-JP" dirty="0" smtClean="0"/>
          </a:p>
          <a:p>
            <a:r>
              <a:rPr kumimoji="1" lang="ja-JP" altLang="en-US" dirty="0" smtClean="0"/>
              <a:t>これまで重視されてきた左側に執着するのではなく、右側のものを意識して取り入れて改善していきましょう、という考え方です。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8</a:t>
            </a:fld>
            <a:endParaRPr kumimoji="1" lang="ja-JP" altLang="en-US" dirty="0"/>
          </a:p>
        </p:txBody>
      </p:sp>
    </p:spTree>
    <p:extLst>
      <p:ext uri="{BB962C8B-B14F-4D97-AF65-F5344CB8AC3E}">
        <p14:creationId xmlns:p14="http://schemas.microsoft.com/office/powerpoint/2010/main" val="61236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ということですが、皆さん今の説明で理解・納得できましたでしょうか？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9</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5" name="タイトル 1"/>
          <p:cNvSpPr>
            <a:spLocks noGrp="1"/>
          </p:cNvSpPr>
          <p:nvPr>
            <p:ph type="ctrTitle"/>
          </p:nvPr>
        </p:nvSpPr>
        <p:spPr>
          <a:xfrm>
            <a:off x="360000" y="540000"/>
            <a:ext cx="8424000" cy="2160000"/>
          </a:xfrm>
          <a:prstGeom prst="rect">
            <a:avLst/>
          </a:prstGeom>
          <a:noFill/>
        </p:spPr>
        <p:txBody>
          <a:bodyPr anchor="b" anchorCtr="0">
            <a:normAutofit/>
          </a:bodyPr>
          <a:lstStyle>
            <a:lvl1pPr algn="l">
              <a:defRPr sz="4000" baseline="0">
                <a:solidFill>
                  <a:srgbClr val="C00000"/>
                </a:solidFill>
                <a:latin typeface="Arial" pitchFamily="34" charset="0"/>
                <a:ea typeface="ＭＳ Ｐゴシック" pitchFamily="50" charset="-128"/>
              </a:defRPr>
            </a:lvl1pPr>
          </a:lstStyle>
          <a:p>
            <a:r>
              <a:rPr kumimoji="1" lang="ja-JP" altLang="en-US" smtClean="0"/>
              <a:t>マスター タイトルの書式設定</a:t>
            </a:r>
            <a:endParaRPr kumimoji="1" lang="ja-JP" altLang="en-US" dirty="0"/>
          </a:p>
        </p:txBody>
      </p:sp>
      <p:sp>
        <p:nvSpPr>
          <p:cNvPr id="6" name="サブタイトル 2"/>
          <p:cNvSpPr>
            <a:spLocks noGrp="1"/>
          </p:cNvSpPr>
          <p:nvPr>
            <p:ph type="subTitle" idx="1"/>
          </p:nvPr>
        </p:nvSpPr>
        <p:spPr>
          <a:xfrm>
            <a:off x="360000" y="3204000"/>
            <a:ext cx="8424000" cy="2160000"/>
          </a:xfrm>
          <a:prstGeom prst="rect">
            <a:avLst/>
          </a:prstGeom>
          <a:noFill/>
        </p:spPr>
        <p:txBody>
          <a:bodyPr>
            <a:normAutofit/>
          </a:bodyPr>
          <a:lstStyle>
            <a:lvl1pPr marL="0" indent="0" algn="l">
              <a:buNone/>
              <a:defRPr sz="1400" b="1" baseline="0">
                <a:solidFill>
                  <a:schemeClr val="tx1"/>
                </a:solidFill>
                <a:latin typeface="Arial Unicode MS" pitchFamily="50" charset="-128"/>
                <a:ea typeface="ＭＳ Ｐゴシック" pitchFamily="50" charset="-128"/>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dirty="0"/>
          </a:p>
        </p:txBody>
      </p:sp>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3833771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9" name="タイトル 1"/>
          <p:cNvSpPr>
            <a:spLocks noGrp="1"/>
          </p:cNvSpPr>
          <p:nvPr>
            <p:ph type="title" hasCustomPrompt="1"/>
          </p:nvPr>
        </p:nvSpPr>
        <p:spPr>
          <a:xfrm>
            <a:off x="360000" y="252000"/>
            <a:ext cx="8424000" cy="360000"/>
          </a:xfrm>
          <a:prstGeom prst="rect">
            <a:avLst/>
          </a:prstGeom>
          <a:noFill/>
        </p:spPr>
        <p:txBody>
          <a:bodyPr anchor="ctr" anchorCtr="1">
            <a:normAutofit/>
          </a:bodyPr>
          <a:lstStyle>
            <a:lvl1pPr algn="ctr">
              <a:defRPr sz="2800" b="1" baseline="0">
                <a:solidFill>
                  <a:srgbClr val="C00000"/>
                </a:solidFill>
                <a:latin typeface="Arial" pitchFamily="34" charset="0"/>
                <a:ea typeface="ＭＳ Ｐゴシック" pitchFamily="50" charset="-128"/>
              </a:defRPr>
            </a:lvl1pPr>
          </a:lstStyle>
          <a:p>
            <a:r>
              <a:rPr kumimoji="1" lang="ja-JP" altLang="en-US" dirty="0" smtClean="0"/>
              <a:t>スライド見出し</a:t>
            </a:r>
            <a:endParaRPr kumimoji="1" lang="ja-JP" altLang="en-US" dirty="0"/>
          </a:p>
        </p:txBody>
      </p:sp>
      <p:sp>
        <p:nvSpPr>
          <p:cNvPr id="10" name="スライド番号プレースホルダー 5"/>
          <p:cNvSpPr>
            <a:spLocks noGrp="1"/>
          </p:cNvSpPr>
          <p:nvPr>
            <p:ph type="sldNum" sz="quarter" idx="12"/>
          </p:nvPr>
        </p:nvSpPr>
        <p:spPr>
          <a:xfrm>
            <a:off x="6553200" y="6356350"/>
            <a:ext cx="2133600" cy="365125"/>
          </a:xfrm>
          <a:prstGeom prst="rect">
            <a:avLst/>
          </a:prstGeom>
        </p:spPr>
        <p:txBody>
          <a:bodyPr/>
          <a:lstStyle/>
          <a:p>
            <a:endParaRPr kumimoji="1" lang="ja-JP" altLang="en-US" dirty="0"/>
          </a:p>
        </p:txBody>
      </p:sp>
      <p:sp>
        <p:nvSpPr>
          <p:cNvPr id="11" name="スライド番号プレースホルダ 2"/>
          <p:cNvSpPr txBox="1">
            <a:spLocks noGrp="1"/>
          </p:cNvSpPr>
          <p:nvPr userDrawn="1"/>
        </p:nvSpPr>
        <p:spPr bwMode="auto">
          <a:xfrm>
            <a:off x="8600504" y="6387135"/>
            <a:ext cx="255198" cy="246221"/>
          </a:xfrm>
          <a:prstGeom prst="rect">
            <a:avLst/>
          </a:prstGeom>
          <a:noFill/>
          <a:ln>
            <a:miter lim="800000"/>
            <a:headEnd/>
            <a:tailEnd/>
          </a:ln>
        </p:spPr>
        <p:txBody>
          <a:bodyPr wrap="none">
            <a:spAutoFit/>
          </a:bodyPr>
          <a:lstStyle/>
          <a:p>
            <a:pPr algn="r">
              <a:defRPr/>
            </a:pPr>
            <a:fld id="{A4208183-D1D2-4F7E-8D00-ABEF26284ACB}" type="slidenum">
              <a:rPr lang="en-US" altLang="ja-JP" sz="1000" b="1">
                <a:latin typeface="Arial" pitchFamily="34" charset="0"/>
                <a:cs typeface="Arial" pitchFamily="34" charset="0"/>
              </a:rPr>
              <a:pPr algn="r">
                <a:defRPr/>
              </a:pPr>
              <a:t>‹#›</a:t>
            </a:fld>
            <a:endParaRPr lang="en-US" altLang="ja-JP" sz="1000" b="1" dirty="0">
              <a:latin typeface="Arial" pitchFamily="34" charset="0"/>
              <a:cs typeface="Arial" pitchFamily="34" charset="0"/>
            </a:endParaRPr>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17203058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2019695483"/>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poppendieck.com/"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hyperlink" Target="https://www.flickr.com/photos/taedc/9276625962"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hyperlink" Target="https://www.flickr.com/photos/3059349393/3786855827/" TargetMode="External"/><Relationship Id="rId4" Type="http://schemas.openxmlformats.org/officeDocument/2006/relationships/hyperlink" Target="http://www.poppendieck.com/"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poppendiec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www.slideshare.net/daipresents/kanban-and-lean-from-the-trenches" TargetMode="External"/><Relationship Id="rId4" Type="http://schemas.openxmlformats.org/officeDocument/2006/relationships/hyperlink" Target="http://www.poppendieck.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agilemanifesto.org/iso/j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flickr.com/photos/ptofnoretrn77/22896629/" TargetMode="External"/><Relationship Id="rId4" Type="http://schemas.openxmlformats.org/officeDocument/2006/relationships/hyperlink" Target="http://www.poppendieck.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07504" y="1143328"/>
            <a:ext cx="8928992" cy="3416320"/>
          </a:xfrm>
          <a:prstGeom prst="rect">
            <a:avLst/>
          </a:prstGeom>
          <a:ln>
            <a:noFill/>
          </a:ln>
        </p:spPr>
        <p:txBody>
          <a:bodyPr wrap="square" anchor="t" anchorCtr="0">
            <a:noAutofit/>
          </a:bodyPr>
          <a:lstStyle/>
          <a:p>
            <a:r>
              <a:rPr lang="ja-JP" altLang="en-US" sz="7000" b="1" dirty="0" smtClean="0">
                <a:solidFill>
                  <a:srgbClr val="C00000"/>
                </a:solidFill>
                <a:latin typeface="+mj-ea"/>
                <a:ea typeface="+mj-ea"/>
                <a:cs typeface="Arial" pitchFamily="34" charset="0"/>
              </a:rPr>
              <a:t>現場</a:t>
            </a:r>
            <a:r>
              <a:rPr lang="ja-JP" altLang="en-US" sz="7000" b="1" dirty="0">
                <a:solidFill>
                  <a:srgbClr val="C00000"/>
                </a:solidFill>
                <a:latin typeface="+mj-ea"/>
                <a:ea typeface="+mj-ea"/>
                <a:cs typeface="Arial" pitchFamily="34" charset="0"/>
              </a:rPr>
              <a:t>実践主義として</a:t>
            </a:r>
            <a:r>
              <a:rPr lang="ja-JP" altLang="en-US" sz="7000" b="1" dirty="0" smtClean="0">
                <a:solidFill>
                  <a:srgbClr val="C00000"/>
                </a:solidFill>
                <a:latin typeface="+mj-ea"/>
                <a:ea typeface="+mj-ea"/>
                <a:cs typeface="Arial" pitchFamily="34" charset="0"/>
              </a:rPr>
              <a:t>の</a:t>
            </a:r>
            <a:endParaRPr lang="en-US" altLang="ja-JP" sz="7000" b="1" dirty="0" smtClean="0">
              <a:solidFill>
                <a:srgbClr val="C00000"/>
              </a:solidFill>
              <a:latin typeface="+mj-ea"/>
              <a:ea typeface="+mj-ea"/>
              <a:cs typeface="Arial" pitchFamily="34" charset="0"/>
            </a:endParaRPr>
          </a:p>
          <a:p>
            <a:r>
              <a:rPr lang="ja-JP" altLang="en-US" sz="7000" b="1" dirty="0" smtClean="0">
                <a:solidFill>
                  <a:srgbClr val="C00000"/>
                </a:solidFill>
                <a:latin typeface="+mj-ea"/>
                <a:ea typeface="+mj-ea"/>
                <a:cs typeface="Arial" pitchFamily="34" charset="0"/>
              </a:rPr>
              <a:t>リーン</a:t>
            </a:r>
            <a:r>
              <a:rPr lang="ja-JP" altLang="en-US" sz="7000" b="1" dirty="0">
                <a:solidFill>
                  <a:srgbClr val="C00000"/>
                </a:solidFill>
                <a:latin typeface="+mj-ea"/>
                <a:ea typeface="+mj-ea"/>
                <a:cs typeface="Arial" pitchFamily="34" charset="0"/>
              </a:rPr>
              <a:t>開発</a:t>
            </a:r>
            <a:r>
              <a:rPr lang="ja-JP" altLang="en-US" sz="7000" b="1" dirty="0" smtClean="0">
                <a:solidFill>
                  <a:srgbClr val="C00000"/>
                </a:solidFill>
                <a:latin typeface="+mj-ea"/>
                <a:ea typeface="+mj-ea"/>
                <a:cs typeface="Arial" pitchFamily="34" charset="0"/>
              </a:rPr>
              <a:t>とアジャイル</a:t>
            </a:r>
            <a:endParaRPr lang="en-US" altLang="ja-JP" sz="7000" b="1" dirty="0" smtClean="0">
              <a:solidFill>
                <a:srgbClr val="C00000"/>
              </a:solidFill>
              <a:latin typeface="+mj-ea"/>
              <a:ea typeface="+mj-ea"/>
              <a:cs typeface="Arial" pitchFamily="34" charset="0"/>
            </a:endParaRPr>
          </a:p>
        </p:txBody>
      </p:sp>
      <p:sp>
        <p:nvSpPr>
          <p:cNvPr id="5" name="正方形/長方形 4"/>
          <p:cNvSpPr/>
          <p:nvPr/>
        </p:nvSpPr>
        <p:spPr>
          <a:xfrm>
            <a:off x="360427" y="4797152"/>
            <a:ext cx="8424798" cy="1015663"/>
          </a:xfrm>
          <a:prstGeom prst="rect">
            <a:avLst/>
          </a:prstGeom>
          <a:ln>
            <a:noFill/>
          </a:ln>
        </p:spPr>
        <p:txBody>
          <a:bodyPr wrap="square">
            <a:spAutoFit/>
          </a:bodyPr>
          <a:lstStyle/>
          <a:p>
            <a:pPr>
              <a:lnSpc>
                <a:spcPts val="1800"/>
              </a:lnSpc>
            </a:pPr>
            <a:r>
              <a:rPr lang="en-US" altLang="ja-JP" sz="1400" b="1" dirty="0" smtClean="0">
                <a:latin typeface="Arial" pitchFamily="34" charset="0"/>
                <a:cs typeface="Arial" pitchFamily="34" charset="0"/>
              </a:rPr>
              <a:t>Mar/13/2014</a:t>
            </a:r>
          </a:p>
          <a:p>
            <a:pPr>
              <a:lnSpc>
                <a:spcPts val="1800"/>
              </a:lnSpc>
            </a:pPr>
            <a:r>
              <a:rPr lang="en-US" altLang="ja-JP" sz="1400" b="1" dirty="0" smtClean="0">
                <a:latin typeface="Arial" pitchFamily="34" charset="0"/>
                <a:cs typeface="Arial" pitchFamily="34" charset="0"/>
              </a:rPr>
              <a:t>Hiroyuki Ito</a:t>
            </a:r>
          </a:p>
          <a:p>
            <a:pPr>
              <a:lnSpc>
                <a:spcPts val="1800"/>
              </a:lnSpc>
            </a:pPr>
            <a:r>
              <a:rPr lang="en-US" altLang="ja-JP" sz="1400" b="1" dirty="0" smtClean="0">
                <a:latin typeface="Arial" pitchFamily="34" charset="0"/>
                <a:cs typeface="Arial" pitchFamily="34" charset="0"/>
              </a:rPr>
              <a:t>IT Department</a:t>
            </a:r>
            <a:r>
              <a:rPr lang="en-US" altLang="ja-JP" sz="1400" b="1" dirty="0">
                <a:latin typeface="Arial" pitchFamily="34" charset="0"/>
                <a:cs typeface="Arial" pitchFamily="34" charset="0"/>
              </a:rPr>
              <a:t>, </a:t>
            </a:r>
            <a:r>
              <a:rPr lang="en-US" altLang="ja-JP" sz="1400" b="1" dirty="0" smtClean="0">
                <a:latin typeface="Arial" pitchFamily="34" charset="0"/>
                <a:cs typeface="Arial" pitchFamily="34" charset="0"/>
              </a:rPr>
              <a:t>Rakuten, </a:t>
            </a:r>
            <a:r>
              <a:rPr lang="en-US" altLang="ja-JP" sz="1400" b="1" dirty="0">
                <a:latin typeface="Arial" pitchFamily="34" charset="0"/>
                <a:cs typeface="Arial" pitchFamily="34" charset="0"/>
              </a:rPr>
              <a:t>Inc.</a:t>
            </a:r>
          </a:p>
          <a:p>
            <a:pPr>
              <a:lnSpc>
                <a:spcPts val="1800"/>
              </a:lnSpc>
            </a:pPr>
            <a:r>
              <a:rPr lang="en-US" altLang="ja-JP" sz="1400" b="1" dirty="0" smtClean="0">
                <a:latin typeface="Arial" pitchFamily="34" charset="0"/>
                <a:cs typeface="Arial" pitchFamily="34" charset="0"/>
              </a:rPr>
              <a:t>http://www.rakuten.co.jp/</a:t>
            </a:r>
            <a:endParaRPr lang="en-US" altLang="ja-JP" sz="1400" b="1" dirty="0">
              <a:latin typeface="Arial" pitchFamily="34" charset="0"/>
              <a:cs typeface="Arial" pitchFamily="34" charset="0"/>
            </a:endParaRPr>
          </a:p>
        </p:txBody>
      </p:sp>
    </p:spTree>
    <p:extLst>
      <p:ext uri="{BB962C8B-B14F-4D97-AF65-F5344CB8AC3E}">
        <p14:creationId xmlns:p14="http://schemas.microsoft.com/office/powerpoint/2010/main" val="848672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79512" y="1989000"/>
            <a:ext cx="8784976" cy="28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dirty="0" smtClean="0"/>
              <a:t>結局何をすれば</a:t>
            </a:r>
            <a:endParaRPr lang="en-US" altLang="ja-JP" sz="7200" dirty="0" smtClean="0"/>
          </a:p>
          <a:p>
            <a:r>
              <a:rPr lang="ja-JP" altLang="en-US" sz="7200" dirty="0"/>
              <a:t>よいの</a:t>
            </a:r>
            <a:r>
              <a:rPr lang="ja-JP" altLang="en-US" sz="7200" dirty="0" smtClean="0"/>
              <a:t>か分からない。</a:t>
            </a:r>
            <a:endParaRPr lang="en-US" altLang="ja-JP" sz="7200" dirty="0" smtClean="0"/>
          </a:p>
        </p:txBody>
      </p:sp>
    </p:spTree>
    <p:extLst>
      <p:ext uri="{BB962C8B-B14F-4D97-AF65-F5344CB8AC3E}">
        <p14:creationId xmlns:p14="http://schemas.microsoft.com/office/powerpoint/2010/main" val="1577973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179512" y="1269000"/>
            <a:ext cx="8784976" cy="43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dirty="0" smtClean="0">
                <a:latin typeface="+mn-ea"/>
                <a:ea typeface="+mn-ea"/>
              </a:rPr>
              <a:t>ならば</a:t>
            </a:r>
            <a:endParaRPr lang="en-US" altLang="ja-JP" sz="7200" dirty="0" smtClean="0">
              <a:latin typeface="+mn-ea"/>
              <a:ea typeface="+mn-ea"/>
            </a:endParaRPr>
          </a:p>
          <a:p>
            <a:r>
              <a:rPr lang="ja-JP" altLang="en-US" sz="7200" dirty="0" smtClean="0">
                <a:latin typeface="+mn-ea"/>
                <a:ea typeface="+mn-ea"/>
              </a:rPr>
              <a:t>現場のホンモノを</a:t>
            </a:r>
            <a:endParaRPr lang="en-US" altLang="ja-JP" sz="7200" dirty="0" smtClean="0">
              <a:latin typeface="+mn-ea"/>
              <a:ea typeface="+mn-ea"/>
            </a:endParaRPr>
          </a:p>
          <a:p>
            <a:r>
              <a:rPr lang="ja-JP" altLang="en-US" sz="7200" dirty="0" smtClean="0">
                <a:latin typeface="+mn-ea"/>
                <a:ea typeface="+mn-ea"/>
              </a:rPr>
              <a:t>お見せしましょう。</a:t>
            </a:r>
            <a:endParaRPr lang="ja-JP" altLang="en-US" sz="7200" dirty="0">
              <a:latin typeface="+mn-ea"/>
              <a:ea typeface="+mn-ea"/>
            </a:endParaRPr>
          </a:p>
        </p:txBody>
      </p:sp>
    </p:spTree>
    <p:extLst>
      <p:ext uri="{BB962C8B-B14F-4D97-AF65-F5344CB8AC3E}">
        <p14:creationId xmlns:p14="http://schemas.microsoft.com/office/powerpoint/2010/main" val="116049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noFill/>
        </p:spPr>
        <p:txBody>
          <a:bodyPr>
            <a:normAutofit fontScale="90000"/>
          </a:bodyPr>
          <a:lstStyle/>
          <a:p>
            <a:r>
              <a:rPr kumimoji="1" lang="ja-JP" altLang="en-US" dirty="0" smtClean="0"/>
              <a:t>アジェンダ</a:t>
            </a:r>
            <a:endParaRPr kumimoji="1" lang="ja-JP" altLang="en-US" dirty="0"/>
          </a:p>
        </p:txBody>
      </p:sp>
      <p:sp>
        <p:nvSpPr>
          <p:cNvPr id="5" name="Text Box 17"/>
          <p:cNvSpPr txBox="1">
            <a:spLocks noChangeArrowheads="1"/>
          </p:cNvSpPr>
          <p:nvPr/>
        </p:nvSpPr>
        <p:spPr bwMode="auto">
          <a:xfrm>
            <a:off x="445331" y="1052736"/>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a:t>
            </a:r>
            <a:r>
              <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現場の概要</a:t>
            </a:r>
          </a:p>
        </p:txBody>
      </p:sp>
      <p:sp>
        <p:nvSpPr>
          <p:cNvPr id="8" name="Text Box 17"/>
          <p:cNvSpPr txBox="1">
            <a:spLocks noChangeArrowheads="1"/>
          </p:cNvSpPr>
          <p:nvPr/>
        </p:nvSpPr>
        <p:spPr bwMode="auto">
          <a:xfrm>
            <a:off x="445331" y="3348565"/>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ja-JP" altLang="en-US" b="1" kern="0" dirty="0" smtClean="0">
                <a:solidFill>
                  <a:srgbClr val="FFFFFF"/>
                </a:solidFill>
                <a:latin typeface="+mn-lt"/>
              </a:rPr>
              <a:t>結論：現場</a:t>
            </a:r>
            <a:r>
              <a:rPr lang="ja-JP" altLang="en-US" b="1" kern="0" dirty="0">
                <a:solidFill>
                  <a:srgbClr val="FFFFFF"/>
                </a:solidFill>
                <a:latin typeface="+mn-lt"/>
              </a:rPr>
              <a:t>の</a:t>
            </a:r>
            <a:r>
              <a:rPr lang="ja-JP" altLang="en-US" b="1" kern="0" dirty="0" smtClean="0">
                <a:solidFill>
                  <a:srgbClr val="FFFFFF"/>
                </a:solidFill>
                <a:latin typeface="+mn-lt"/>
              </a:rPr>
              <a:t>最前線で得たもの</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200650"/>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lang="en-US" altLang="ja-JP" b="1" kern="0" dirty="0" smtClean="0">
                <a:solidFill>
                  <a:srgbClr val="FFFFFF"/>
                </a:solidFill>
                <a:latin typeface="+mn-lt"/>
                <a:ea typeface="ＭＳ Ｐゴシック" panose="020B0600070205080204" pitchFamily="50" charset="-128"/>
              </a:rPr>
              <a:t>2. </a:t>
            </a:r>
            <a:r>
              <a:rPr lang="ja-JP" altLang="en-US" b="1" kern="0" dirty="0" smtClean="0">
                <a:solidFill>
                  <a:srgbClr val="FFFFFF"/>
                </a:solidFill>
                <a:latin typeface="+mn-lt"/>
                <a:ea typeface="ＭＳ Ｐゴシック" panose="020B0600070205080204" pitchFamily="50" charset="-128"/>
              </a:rPr>
              <a:t>問題解決の事例</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Tree>
    <p:extLst>
      <p:ext uri="{BB962C8B-B14F-4D97-AF65-F5344CB8AC3E}">
        <p14:creationId xmlns:p14="http://schemas.microsoft.com/office/powerpoint/2010/main" val="3773336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rgbClr val="C00000"/>
          </a:solidFill>
          <a:ln w="12700">
            <a:solidFill>
              <a:srgbClr val="C0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a:t>
            </a:r>
            <a:r>
              <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現場の概要</a:t>
            </a:r>
          </a:p>
        </p:txBody>
      </p:sp>
      <p:sp>
        <p:nvSpPr>
          <p:cNvPr id="8" name="Text Box 17"/>
          <p:cNvSpPr txBox="1">
            <a:spLocks noChangeArrowheads="1"/>
          </p:cNvSpPr>
          <p:nvPr/>
        </p:nvSpPr>
        <p:spPr bwMode="auto">
          <a:xfrm>
            <a:off x="445331" y="3348565"/>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ja-JP" altLang="en-US" b="1" kern="0" dirty="0" smtClean="0">
                <a:solidFill>
                  <a:srgbClr val="FFFFFF"/>
                </a:solidFill>
                <a:latin typeface="+mn-lt"/>
              </a:rPr>
              <a:t>結論：現場</a:t>
            </a:r>
            <a:r>
              <a:rPr lang="ja-JP" altLang="en-US" b="1" kern="0" dirty="0">
                <a:solidFill>
                  <a:srgbClr val="FFFFFF"/>
                </a:solidFill>
                <a:latin typeface="+mn-lt"/>
              </a:rPr>
              <a:t>の</a:t>
            </a:r>
            <a:r>
              <a:rPr lang="ja-JP" altLang="en-US" b="1" kern="0" dirty="0" smtClean="0">
                <a:solidFill>
                  <a:srgbClr val="FFFFFF"/>
                </a:solidFill>
                <a:latin typeface="+mn-lt"/>
              </a:rPr>
              <a:t>最前線で得たもの</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20065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lang="en-US" altLang="ja-JP" b="1" kern="0" dirty="0" smtClean="0">
                <a:solidFill>
                  <a:srgbClr val="FFFFFF"/>
                </a:solidFill>
                <a:latin typeface="+mn-lt"/>
                <a:ea typeface="ＭＳ Ｐゴシック" panose="020B0600070205080204" pitchFamily="50" charset="-128"/>
              </a:rPr>
              <a:t>2. </a:t>
            </a:r>
            <a:r>
              <a:rPr lang="ja-JP" altLang="en-US" b="1" kern="0" dirty="0" smtClean="0">
                <a:solidFill>
                  <a:srgbClr val="FFFFFF"/>
                </a:solidFill>
                <a:latin typeface="+mn-lt"/>
                <a:ea typeface="ＭＳ Ｐゴシック" panose="020B0600070205080204" pitchFamily="50" charset="-128"/>
              </a:rPr>
              <a:t>問題解決の事例</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Tree>
    <p:extLst>
      <p:ext uri="{BB962C8B-B14F-4D97-AF65-F5344CB8AC3E}">
        <p14:creationId xmlns:p14="http://schemas.microsoft.com/office/powerpoint/2010/main" val="17185518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a:latin typeface="+mj-lt"/>
                <a:ea typeface="+mj-ea"/>
              </a:rPr>
              <a:t>チーム</a:t>
            </a:r>
            <a:r>
              <a:rPr lang="ja-JP" altLang="en-US" dirty="0" smtClean="0">
                <a:latin typeface="+mj-lt"/>
                <a:ea typeface="+mj-ea"/>
              </a:rPr>
              <a:t>構成</a:t>
            </a:r>
            <a:endParaRPr kumimoji="1" lang="ja-JP" altLang="en-US" dirty="0">
              <a:latin typeface="+mj-lt"/>
              <a:ea typeface="+mj-ea"/>
            </a:endParaRPr>
          </a:p>
        </p:txBody>
      </p:sp>
      <p:grpSp>
        <p:nvGrpSpPr>
          <p:cNvPr id="6" name="グループ化 5"/>
          <p:cNvGrpSpPr/>
          <p:nvPr/>
        </p:nvGrpSpPr>
        <p:grpSpPr>
          <a:xfrm>
            <a:off x="960888" y="1788690"/>
            <a:ext cx="1521476" cy="2110953"/>
            <a:chOff x="554360" y="1788690"/>
            <a:chExt cx="1800000" cy="2497389"/>
          </a:xfrm>
        </p:grpSpPr>
        <p:grpSp>
          <p:nvGrpSpPr>
            <p:cNvPr id="2" name="グループ化 1"/>
            <p:cNvGrpSpPr/>
            <p:nvPr/>
          </p:nvGrpSpPr>
          <p:grpSpPr>
            <a:xfrm>
              <a:off x="967896" y="1788690"/>
              <a:ext cx="954218" cy="1595214"/>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6" name="テキスト ボックス 35"/>
            <p:cNvSpPr txBox="1"/>
            <p:nvPr/>
          </p:nvSpPr>
          <p:spPr>
            <a:xfrm>
              <a:off x="554360" y="3566079"/>
              <a:ext cx="1800000" cy="720000"/>
            </a:xfrm>
            <a:prstGeom prst="rect">
              <a:avLst/>
            </a:prstGeom>
            <a:noFill/>
          </p:spPr>
          <p:txBody>
            <a:bodyPr wrap="square" rtlCol="0" anchor="ctr" anchorCtr="0">
              <a:noAutofit/>
            </a:bodyPr>
            <a:lstStyle/>
            <a:p>
              <a:pPr algn="ctr"/>
              <a:r>
                <a:rPr kumimoji="1" lang="ja-JP" altLang="en-US" sz="2400" dirty="0" smtClean="0"/>
                <a:t>ビジネス</a:t>
              </a:r>
              <a:endParaRPr kumimoji="1" lang="en-US" altLang="ja-JP" sz="2400" dirty="0" smtClean="0"/>
            </a:p>
            <a:p>
              <a:pPr algn="ctr"/>
              <a:r>
                <a:rPr lang="ja-JP" altLang="en-US" sz="2400" dirty="0" smtClean="0"/>
                <a:t>アナリスト</a:t>
              </a:r>
              <a:endParaRPr kumimoji="1" lang="en-US" altLang="ja-JP" sz="2400" dirty="0" smtClean="0"/>
            </a:p>
          </p:txBody>
        </p:sp>
      </p:grpSp>
      <p:grpSp>
        <p:nvGrpSpPr>
          <p:cNvPr id="11" name="グループ化 10"/>
          <p:cNvGrpSpPr/>
          <p:nvPr/>
        </p:nvGrpSpPr>
        <p:grpSpPr>
          <a:xfrm>
            <a:off x="6676290" y="4434341"/>
            <a:ext cx="2434361" cy="1989174"/>
            <a:chOff x="5796136" y="4023310"/>
            <a:chExt cx="2434361" cy="1989174"/>
          </a:xfrm>
        </p:grpSpPr>
        <p:grpSp>
          <p:nvGrpSpPr>
            <p:cNvPr id="9" name="グループ化 8"/>
            <p:cNvGrpSpPr/>
            <p:nvPr/>
          </p:nvGrpSpPr>
          <p:grpSpPr>
            <a:xfrm>
              <a:off x="5796136" y="4023310"/>
              <a:ext cx="2434361" cy="1989174"/>
              <a:chOff x="6476709" y="4237322"/>
              <a:chExt cx="2880000" cy="2353316"/>
            </a:xfrm>
          </p:grpSpPr>
          <p:grpSp>
            <p:nvGrpSpPr>
              <p:cNvPr id="33" name="グループ化 32"/>
              <p:cNvGrpSpPr/>
              <p:nvPr/>
            </p:nvGrpSpPr>
            <p:grpSpPr>
              <a:xfrm>
                <a:off x="7448951" y="4237322"/>
                <a:ext cx="954220" cy="1595218"/>
                <a:chOff x="6300081" y="2780721"/>
                <a:chExt cx="719667" cy="1157112"/>
              </a:xfrm>
              <a:solidFill>
                <a:schemeClr val="accent1"/>
              </a:solidFill>
            </p:grpSpPr>
            <p:sp>
              <p:nvSpPr>
                <p:cNvPr id="34" name="Isosceles Triangle 15"/>
                <p:cNvSpPr/>
                <p:nvPr/>
              </p:nvSpPr>
              <p:spPr bwMode="auto">
                <a:xfrm>
                  <a:off x="6314193" y="3091167"/>
                  <a:ext cx="705555" cy="846666"/>
                </a:xfrm>
                <a:prstGeom prst="triangl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35" name="Oval 14"/>
                <p:cNvSpPr/>
                <p:nvPr/>
              </p:nvSpPr>
              <p:spPr bwMode="auto">
                <a:xfrm>
                  <a:off x="6300081" y="2780721"/>
                  <a:ext cx="705555" cy="691445"/>
                </a:xfrm>
                <a:prstGeom prst="ellips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9" name="テキスト ボックス 38"/>
              <p:cNvSpPr txBox="1"/>
              <p:nvPr/>
            </p:nvSpPr>
            <p:spPr>
              <a:xfrm>
                <a:off x="6476709" y="5870638"/>
                <a:ext cx="2880000" cy="720000"/>
              </a:xfrm>
              <a:prstGeom prst="rect">
                <a:avLst/>
              </a:prstGeom>
              <a:noFill/>
            </p:spPr>
            <p:txBody>
              <a:bodyPr wrap="square" rtlCol="0" anchor="ctr" anchorCtr="0">
                <a:noAutofit/>
              </a:bodyPr>
              <a:lstStyle/>
              <a:p>
                <a:pPr algn="ctr"/>
                <a:r>
                  <a:rPr lang="ja-JP" altLang="en-US" sz="2400" dirty="0" smtClean="0"/>
                  <a:t>アジャイル</a:t>
                </a:r>
                <a:r>
                  <a:rPr kumimoji="1" lang="ja-JP" altLang="en-US" sz="2400" dirty="0" smtClean="0"/>
                  <a:t>コーチ</a:t>
                </a:r>
                <a:r>
                  <a:rPr kumimoji="1" lang="en-US" altLang="ja-JP" sz="2400" dirty="0" smtClean="0"/>
                  <a:t/>
                </a:r>
                <a:br>
                  <a:rPr kumimoji="1" lang="en-US" altLang="ja-JP" sz="2400" dirty="0" smtClean="0"/>
                </a:br>
                <a:r>
                  <a:rPr kumimoji="1" lang="ja-JP" altLang="en-US" sz="2400" dirty="0" smtClean="0"/>
                  <a:t>（私）</a:t>
                </a:r>
                <a:endParaRPr kumimoji="1" lang="ja-JP" altLang="en-US" sz="2400" dirty="0"/>
              </a:p>
            </p:txBody>
          </p:sp>
        </p:grpSp>
        <p:sp>
          <p:nvSpPr>
            <p:cNvPr id="45" name="左矢印 44"/>
            <p:cNvSpPr/>
            <p:nvPr/>
          </p:nvSpPr>
          <p:spPr bwMode="auto">
            <a:xfrm rot="1800000">
              <a:off x="5883195" y="4606947"/>
              <a:ext cx="648072" cy="702166"/>
            </a:xfrm>
            <a:prstGeom prst="lef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grpSp>
      <p:grpSp>
        <p:nvGrpSpPr>
          <p:cNvPr id="5" name="グループ化 4"/>
          <p:cNvGrpSpPr/>
          <p:nvPr/>
        </p:nvGrpSpPr>
        <p:grpSpPr>
          <a:xfrm>
            <a:off x="2267745" y="3595346"/>
            <a:ext cx="1926467" cy="1998360"/>
            <a:chOff x="2237828" y="3595348"/>
            <a:chExt cx="2279130" cy="2364185"/>
          </a:xfrm>
        </p:grpSpPr>
        <p:grpSp>
          <p:nvGrpSpPr>
            <p:cNvPr id="15" name="グループ化 14"/>
            <p:cNvGrpSpPr/>
            <p:nvPr/>
          </p:nvGrpSpPr>
          <p:grpSpPr>
            <a:xfrm>
              <a:off x="2431160" y="3595348"/>
              <a:ext cx="954217" cy="1595214"/>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7" name="テキスト ボックス 36"/>
            <p:cNvSpPr txBox="1"/>
            <p:nvPr/>
          </p:nvSpPr>
          <p:spPr>
            <a:xfrm>
              <a:off x="2237828" y="5239533"/>
              <a:ext cx="2279130" cy="720000"/>
            </a:xfrm>
            <a:prstGeom prst="rect">
              <a:avLst/>
            </a:prstGeom>
            <a:noFill/>
          </p:spPr>
          <p:txBody>
            <a:bodyPr wrap="square" rtlCol="0" anchor="ctr" anchorCtr="0">
              <a:noAutofit/>
            </a:bodyPr>
            <a:lstStyle/>
            <a:p>
              <a:pPr algn="ctr"/>
              <a:r>
                <a:rPr lang="en-US" altLang="ja-JP" sz="2400" dirty="0" smtClean="0"/>
                <a:t>UI/UX</a:t>
              </a:r>
            </a:p>
            <a:p>
              <a:pPr algn="ctr"/>
              <a:r>
                <a:rPr lang="ja-JP" altLang="en-US" sz="2400" dirty="0" smtClean="0"/>
                <a:t>デザイナー</a:t>
              </a:r>
              <a:endParaRPr kumimoji="1" lang="ja-JP" altLang="en-US" sz="2400" dirty="0"/>
            </a:p>
          </p:txBody>
        </p:sp>
        <p:grpSp>
          <p:nvGrpSpPr>
            <p:cNvPr id="48" name="グループ化 47"/>
            <p:cNvGrpSpPr/>
            <p:nvPr/>
          </p:nvGrpSpPr>
          <p:grpSpPr>
            <a:xfrm>
              <a:off x="3384252" y="3595348"/>
              <a:ext cx="954217" cy="1595214"/>
              <a:chOff x="6300082" y="2780722"/>
              <a:chExt cx="719666" cy="1157111"/>
            </a:xfrm>
            <a:solidFill>
              <a:srgbClr val="FFC000"/>
            </a:solidFill>
          </p:grpSpPr>
          <p:sp>
            <p:nvSpPr>
              <p:cNvPr id="49"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0"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grpSp>
        <p:nvGrpSpPr>
          <p:cNvPr id="4" name="グループ化 3"/>
          <p:cNvGrpSpPr/>
          <p:nvPr/>
        </p:nvGrpSpPr>
        <p:grpSpPr>
          <a:xfrm>
            <a:off x="4314307" y="1788691"/>
            <a:ext cx="2418748" cy="1956968"/>
            <a:chOff x="4588551" y="1788690"/>
            <a:chExt cx="2861529" cy="2315214"/>
          </a:xfrm>
        </p:grpSpPr>
        <p:grpSp>
          <p:nvGrpSpPr>
            <p:cNvPr id="24" name="グループ化 23"/>
            <p:cNvGrpSpPr/>
            <p:nvPr/>
          </p:nvGrpSpPr>
          <p:grpSpPr>
            <a:xfrm>
              <a:off x="4588551" y="1788690"/>
              <a:ext cx="954218" cy="1595214"/>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8" name="テキスト ボックス 37"/>
            <p:cNvSpPr txBox="1"/>
            <p:nvPr/>
          </p:nvSpPr>
          <p:spPr>
            <a:xfrm>
              <a:off x="4962486" y="3383904"/>
              <a:ext cx="2133492" cy="720000"/>
            </a:xfrm>
            <a:prstGeom prst="rect">
              <a:avLst/>
            </a:prstGeom>
            <a:noFill/>
          </p:spPr>
          <p:txBody>
            <a:bodyPr wrap="square" rtlCol="0" anchor="ctr" anchorCtr="0">
              <a:noAutofit/>
            </a:bodyPr>
            <a:lstStyle/>
            <a:p>
              <a:pPr algn="ctr"/>
              <a:r>
                <a:rPr kumimoji="1" lang="ja-JP" altLang="en-US" sz="2400" dirty="0" smtClean="0"/>
                <a:t>開発者</a:t>
              </a:r>
              <a:endParaRPr kumimoji="1" lang="ja-JP" altLang="en-US" sz="2400" dirty="0"/>
            </a:p>
          </p:txBody>
        </p:sp>
        <p:grpSp>
          <p:nvGrpSpPr>
            <p:cNvPr id="51" name="グループ化 50"/>
            <p:cNvGrpSpPr/>
            <p:nvPr/>
          </p:nvGrpSpPr>
          <p:grpSpPr>
            <a:xfrm>
              <a:off x="5542769" y="1788690"/>
              <a:ext cx="954218" cy="1595214"/>
              <a:chOff x="6300082" y="2780722"/>
              <a:chExt cx="719666" cy="1157111"/>
            </a:xfrm>
          </p:grpSpPr>
          <p:sp>
            <p:nvSpPr>
              <p:cNvPr id="52"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3"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54" name="グループ化 53"/>
            <p:cNvGrpSpPr/>
            <p:nvPr/>
          </p:nvGrpSpPr>
          <p:grpSpPr>
            <a:xfrm>
              <a:off x="6495862" y="1788690"/>
              <a:ext cx="954218" cy="1595214"/>
              <a:chOff x="6300082" y="2780722"/>
              <a:chExt cx="719666" cy="1157111"/>
            </a:xfrm>
          </p:grpSpPr>
          <p:sp>
            <p:nvSpPr>
              <p:cNvPr id="5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sp>
        <p:nvSpPr>
          <p:cNvPr id="7" name="円/楕円 6"/>
          <p:cNvSpPr/>
          <p:nvPr/>
        </p:nvSpPr>
        <p:spPr bwMode="auto">
          <a:xfrm>
            <a:off x="0" y="1196751"/>
            <a:ext cx="7984222" cy="4608513"/>
          </a:xfrm>
          <a:prstGeom prst="ellipse">
            <a:avLst/>
          </a:prstGeom>
          <a:noFill/>
          <a:ln w="38100" cmpd="sng">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1469564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latin typeface="+mj-lt"/>
                <a:ea typeface="+mj-ea"/>
              </a:rPr>
              <a:t>（概要）　プロダクト開発の流れ</a:t>
            </a:r>
            <a:endParaRPr kumimoji="1" lang="ja-JP" altLang="en-US" dirty="0">
              <a:latin typeface="+mj-lt"/>
              <a:ea typeface="+mj-ea"/>
            </a:endParaRPr>
          </a:p>
        </p:txBody>
      </p:sp>
      <p:grpSp>
        <p:nvGrpSpPr>
          <p:cNvPr id="2" name="グループ化 1"/>
          <p:cNvGrpSpPr/>
          <p:nvPr/>
        </p:nvGrpSpPr>
        <p:grpSpPr>
          <a:xfrm>
            <a:off x="251738" y="2013251"/>
            <a:ext cx="806567" cy="1348377"/>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15" name="グループ化 14"/>
          <p:cNvGrpSpPr/>
          <p:nvPr/>
        </p:nvGrpSpPr>
        <p:grpSpPr>
          <a:xfrm>
            <a:off x="1604955" y="2013251"/>
            <a:ext cx="806565" cy="1348377"/>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24" name="グループ化 23"/>
          <p:cNvGrpSpPr/>
          <p:nvPr/>
        </p:nvGrpSpPr>
        <p:grpSpPr>
          <a:xfrm>
            <a:off x="4168717" y="2013250"/>
            <a:ext cx="806566" cy="1348378"/>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42" name="Text Box 17"/>
          <p:cNvSpPr txBox="1">
            <a:spLocks noChangeArrowheads="1"/>
          </p:cNvSpPr>
          <p:nvPr/>
        </p:nvSpPr>
        <p:spPr bwMode="auto">
          <a:xfrm>
            <a:off x="25152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a:t>要件</a:t>
            </a:r>
            <a:r>
              <a:rPr lang="ja-JP" altLang="en-US" sz="2800" dirty="0" smtClean="0"/>
              <a:t>定義</a:t>
            </a:r>
            <a:endParaRPr lang="en-US" altLang="ja-JP" sz="2800" dirty="0" smtClean="0"/>
          </a:p>
        </p:txBody>
      </p:sp>
      <p:sp>
        <p:nvSpPr>
          <p:cNvPr id="44" name="Text Box 17"/>
          <p:cNvSpPr txBox="1">
            <a:spLocks noChangeArrowheads="1"/>
          </p:cNvSpPr>
          <p:nvPr/>
        </p:nvSpPr>
        <p:spPr bwMode="auto">
          <a:xfrm>
            <a:off x="349200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smtClean="0">
                <a:latin typeface="+mn-lt"/>
              </a:rPr>
              <a:t>開発</a:t>
            </a:r>
            <a:endParaRPr lang="en-US" altLang="ja-JP" sz="2000" dirty="0" smtClean="0">
              <a:latin typeface="+mn-lt"/>
            </a:endParaRPr>
          </a:p>
          <a:p>
            <a:pPr marL="457200" indent="-457200">
              <a:buFont typeface="Arial" panose="020B0604020202020204" pitchFamily="34" charset="0"/>
              <a:buChar char="•"/>
            </a:pPr>
            <a:r>
              <a:rPr lang="ja-JP" altLang="en-US" sz="2000" dirty="0" smtClean="0">
                <a:latin typeface="+mn-lt"/>
              </a:rPr>
              <a:t>プログラミング</a:t>
            </a:r>
            <a:endParaRPr lang="en-US" altLang="ja-JP" sz="2000" dirty="0" smtClean="0">
              <a:latin typeface="+mn-lt"/>
            </a:endParaRPr>
          </a:p>
          <a:p>
            <a:pPr marL="457200" indent="-457200">
              <a:buFont typeface="Arial" panose="020B0604020202020204" pitchFamily="34" charset="0"/>
              <a:buChar char="•"/>
            </a:pPr>
            <a:r>
              <a:rPr lang="ja-JP" altLang="en-US" sz="2000" dirty="0">
                <a:latin typeface="+mn-lt"/>
              </a:rPr>
              <a:t>単体</a:t>
            </a:r>
            <a:r>
              <a:rPr lang="ja-JP" altLang="en-US" sz="2000" dirty="0" smtClean="0">
                <a:latin typeface="+mn-lt"/>
              </a:rPr>
              <a:t>テスト</a:t>
            </a:r>
            <a:endParaRPr lang="en-US" altLang="ja-JP" sz="2000" dirty="0" smtClean="0">
              <a:latin typeface="+mn-lt"/>
            </a:endParaRPr>
          </a:p>
          <a:p>
            <a:pPr marL="457200" indent="-457200">
              <a:buFont typeface="Arial" panose="020B0604020202020204" pitchFamily="34" charset="0"/>
              <a:buChar char="•"/>
            </a:pPr>
            <a:r>
              <a:rPr lang="ja-JP" altLang="en-US" sz="2000" dirty="0" smtClean="0">
                <a:latin typeface="+mn-lt"/>
              </a:rPr>
              <a:t>結合テスト</a:t>
            </a:r>
            <a:endParaRPr lang="en-US" altLang="ja-JP" sz="2000" dirty="0" smtClean="0">
              <a:latin typeface="+mn-lt"/>
            </a:endParaRPr>
          </a:p>
        </p:txBody>
      </p:sp>
      <p:sp>
        <p:nvSpPr>
          <p:cNvPr id="57" name="Text Box 17"/>
          <p:cNvSpPr txBox="1">
            <a:spLocks noChangeArrowheads="1"/>
          </p:cNvSpPr>
          <p:nvPr/>
        </p:nvSpPr>
        <p:spPr bwMode="auto">
          <a:xfrm>
            <a:off x="673248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smtClean="0"/>
              <a:t>受入テスト</a:t>
            </a:r>
            <a:endParaRPr lang="en-US" altLang="ja-JP" sz="2800" dirty="0" smtClean="0"/>
          </a:p>
          <a:p>
            <a:pPr algn="ctr"/>
            <a:r>
              <a:rPr lang="ja-JP" altLang="en-US" sz="2800" dirty="0" smtClean="0"/>
              <a:t>操作性</a:t>
            </a:r>
            <a:r>
              <a:rPr lang="ja-JP" altLang="en-US" sz="2800" dirty="0"/>
              <a:t>テスト</a:t>
            </a:r>
            <a:endParaRPr lang="en-US" altLang="ja-JP" sz="2800" dirty="0" smtClean="0"/>
          </a:p>
        </p:txBody>
      </p:sp>
      <p:sp>
        <p:nvSpPr>
          <p:cNvPr id="18" name="右矢印 17"/>
          <p:cNvSpPr/>
          <p:nvPr/>
        </p:nvSpPr>
        <p:spPr bwMode="auto">
          <a:xfrm>
            <a:off x="2699792" y="3825124"/>
            <a:ext cx="576064" cy="792088"/>
          </a:xfrm>
          <a:prstGeom prst="righ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59" name="Text Box 17"/>
          <p:cNvSpPr txBox="1">
            <a:spLocks noChangeArrowheads="1"/>
          </p:cNvSpPr>
          <p:nvPr/>
        </p:nvSpPr>
        <p:spPr bwMode="auto">
          <a:xfrm>
            <a:off x="1332000" y="5157312"/>
            <a:ext cx="6480000" cy="1080000"/>
          </a:xfrm>
          <a:prstGeom prst="rect">
            <a:avLst/>
          </a:prstGeom>
          <a:noFill/>
          <a:ln w="12700">
            <a:no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3600" dirty="0" smtClean="0"/>
              <a:t>これを１ヶ月毎に繰り返す</a:t>
            </a:r>
            <a:endParaRPr lang="en-US" altLang="ja-JP" sz="3600" dirty="0" smtClean="0"/>
          </a:p>
          <a:p>
            <a:pPr algn="ctr"/>
            <a:r>
              <a:rPr lang="ja-JP" altLang="en-US" sz="3600" dirty="0" smtClean="0"/>
              <a:t>（スプリント・イテレーション）</a:t>
            </a:r>
            <a:endParaRPr lang="en-US" altLang="ja-JP" sz="3600" dirty="0" smtClean="0"/>
          </a:p>
        </p:txBody>
      </p:sp>
      <p:grpSp>
        <p:nvGrpSpPr>
          <p:cNvPr id="61" name="グループ化 60"/>
          <p:cNvGrpSpPr/>
          <p:nvPr/>
        </p:nvGrpSpPr>
        <p:grpSpPr>
          <a:xfrm>
            <a:off x="8085915" y="2013250"/>
            <a:ext cx="806565" cy="1348377"/>
            <a:chOff x="6300082" y="2780722"/>
            <a:chExt cx="719666" cy="1157111"/>
          </a:xfrm>
          <a:solidFill>
            <a:srgbClr val="FFC000"/>
          </a:solidFill>
        </p:grpSpPr>
        <p:sp>
          <p:nvSpPr>
            <p:cNvPr id="63"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64"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66" name="グループ化 65"/>
          <p:cNvGrpSpPr/>
          <p:nvPr/>
        </p:nvGrpSpPr>
        <p:grpSpPr>
          <a:xfrm>
            <a:off x="6732480" y="2013250"/>
            <a:ext cx="806567" cy="1348377"/>
            <a:chOff x="6300082" y="2780722"/>
            <a:chExt cx="719666" cy="1157111"/>
          </a:xfrm>
          <a:solidFill>
            <a:srgbClr val="00B050"/>
          </a:solidFill>
        </p:grpSpPr>
        <p:sp>
          <p:nvSpPr>
            <p:cNvPr id="6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69"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71" name="右矢印 70"/>
          <p:cNvSpPr/>
          <p:nvPr/>
        </p:nvSpPr>
        <p:spPr bwMode="auto">
          <a:xfrm>
            <a:off x="5868144" y="3825124"/>
            <a:ext cx="576064" cy="792088"/>
          </a:xfrm>
          <a:prstGeom prst="righ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72" name="四角形吹き出し 71"/>
          <p:cNvSpPr/>
          <p:nvPr/>
        </p:nvSpPr>
        <p:spPr bwMode="auto">
          <a:xfrm>
            <a:off x="2157985" y="836712"/>
            <a:ext cx="1980000" cy="720080"/>
          </a:xfrm>
          <a:prstGeom prst="wedgeRectCallout">
            <a:avLst>
              <a:gd name="adj1" fmla="val -50505"/>
              <a:gd name="adj2" fmla="val 104014"/>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sz="1800" b="0" i="0" u="none" strike="noStrike" kern="0" cap="none" spc="0" normalizeH="0" baseline="0" noProof="0" dirty="0" smtClean="0">
                <a:ln>
                  <a:noFill/>
                </a:ln>
                <a:solidFill>
                  <a:sysClr val="windowText" lastClr="000000"/>
                </a:solidFill>
                <a:effectLst/>
                <a:uLnTx/>
                <a:uFillTx/>
              </a:rPr>
              <a:t>スワイプの方が</a:t>
            </a:r>
            <a:endParaRPr kumimoji="0" lang="en-US" altLang="ja-JP" sz="1800" b="0" i="0" u="none" strike="noStrike" kern="0" cap="none" spc="0" normalizeH="0" baseline="0" noProof="0" dirty="0" smtClean="0">
              <a:ln>
                <a:noFill/>
              </a:ln>
              <a:solidFill>
                <a:sysClr val="windowText" lastClr="000000"/>
              </a:solidFill>
              <a:effectLst/>
              <a:uLnTx/>
              <a:uFillTx/>
            </a:endParaRPr>
          </a:p>
          <a:p>
            <a:pPr marL="0" marR="0" indent="0" algn="ctr" defTabSz="914400" eaLnBrk="1" fontAlgn="auto" latinLnBrk="0" hangingPunct="1">
              <a:lnSpc>
                <a:spcPct val="100000"/>
              </a:lnSpc>
              <a:spcBef>
                <a:spcPts val="0"/>
              </a:spcBef>
              <a:spcAft>
                <a:spcPts val="0"/>
              </a:spcAft>
              <a:buClrTx/>
              <a:buSzTx/>
              <a:buFontTx/>
              <a:buNone/>
              <a:tabLst/>
            </a:pPr>
            <a:r>
              <a:rPr kumimoji="0" lang="ja-JP" altLang="en-US" sz="1800" b="0" i="0" u="none" strike="noStrike" kern="0" cap="none" spc="0" normalizeH="0" baseline="0" noProof="0" dirty="0" smtClean="0">
                <a:ln>
                  <a:noFill/>
                </a:ln>
                <a:solidFill>
                  <a:sysClr val="windowText" lastClr="000000"/>
                </a:solidFill>
                <a:effectLst/>
                <a:uLnTx/>
                <a:uFillTx/>
              </a:rPr>
              <a:t>操作しやすいよ</a:t>
            </a:r>
          </a:p>
        </p:txBody>
      </p:sp>
      <p:sp>
        <p:nvSpPr>
          <p:cNvPr id="76" name="四角形吹き出し 75"/>
          <p:cNvSpPr/>
          <p:nvPr/>
        </p:nvSpPr>
        <p:spPr bwMode="auto">
          <a:xfrm>
            <a:off x="52589" y="836712"/>
            <a:ext cx="1980000" cy="720080"/>
          </a:xfrm>
          <a:prstGeom prst="wedgeRectCallout">
            <a:avLst>
              <a:gd name="adj1" fmla="val -19679"/>
              <a:gd name="adj2" fmla="val 99130"/>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smtClean="0">
                <a:solidFill>
                  <a:sysClr val="windowText" lastClr="000000"/>
                </a:solidFill>
              </a:rPr>
              <a:t>ここにリンク置いて</a:t>
            </a:r>
            <a:endParaRPr kumimoji="0" lang="en-US" altLang="ja-JP" kern="0" dirty="0" smtClean="0">
              <a:solidFill>
                <a:sysClr val="windowText" lastClr="000000"/>
              </a:solidFill>
            </a:endParaRPr>
          </a:p>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smtClean="0">
                <a:solidFill>
                  <a:sysClr val="windowText" lastClr="000000"/>
                </a:solidFill>
              </a:rPr>
              <a:t>ユーザを誘導しよう</a:t>
            </a:r>
            <a:endParaRPr kumimoji="0" lang="en-US" altLang="ja-JP" kern="0" dirty="0" smtClean="0">
              <a:solidFill>
                <a:sysClr val="windowText" lastClr="000000"/>
              </a:solidFill>
            </a:endParaRPr>
          </a:p>
        </p:txBody>
      </p:sp>
      <p:sp>
        <p:nvSpPr>
          <p:cNvPr id="77" name="四角形吹き出し 76"/>
          <p:cNvSpPr/>
          <p:nvPr/>
        </p:nvSpPr>
        <p:spPr bwMode="auto">
          <a:xfrm>
            <a:off x="4562377" y="836712"/>
            <a:ext cx="1980000" cy="720080"/>
          </a:xfrm>
          <a:prstGeom prst="wedgeRectCallout">
            <a:avLst>
              <a:gd name="adj1" fmla="val -50505"/>
              <a:gd name="adj2" fmla="val 104014"/>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altLang="ja-JP" sz="1800" b="0" i="0" u="none" strike="noStrike" kern="0" cap="none" spc="0" normalizeH="0" baseline="0" noProof="0" dirty="0" smtClean="0">
                <a:ln>
                  <a:noFill/>
                </a:ln>
                <a:solidFill>
                  <a:sysClr val="windowText" lastClr="000000"/>
                </a:solidFill>
                <a:effectLst/>
                <a:uLnTx/>
                <a:uFillTx/>
              </a:rPr>
              <a:t>while (homura) {</a:t>
            </a:r>
            <a:endParaRPr kumimoji="0" lang="en-US" altLang="ja-JP" kern="0" dirty="0">
              <a:solidFill>
                <a:sysClr val="windowText" lastClr="000000"/>
              </a:solidFill>
            </a:endParaRPr>
          </a:p>
        </p:txBody>
      </p:sp>
      <p:sp>
        <p:nvSpPr>
          <p:cNvPr id="78" name="四角形吹き出し 77"/>
          <p:cNvSpPr/>
          <p:nvPr/>
        </p:nvSpPr>
        <p:spPr bwMode="auto">
          <a:xfrm>
            <a:off x="6952560" y="836712"/>
            <a:ext cx="1980000" cy="720080"/>
          </a:xfrm>
          <a:prstGeom prst="wedgeRectCallout">
            <a:avLst>
              <a:gd name="adj1" fmla="val -5211"/>
              <a:gd name="adj2" fmla="val 121108"/>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a:solidFill>
                  <a:sysClr val="windowText" lastClr="000000"/>
                </a:solidFill>
              </a:rPr>
              <a:t>出来てる</a:t>
            </a:r>
            <a:r>
              <a:rPr kumimoji="0" lang="ja-JP" altLang="en-US" kern="0" dirty="0" smtClean="0">
                <a:solidFill>
                  <a:sysClr val="windowText" lastClr="000000"/>
                </a:solidFill>
              </a:rPr>
              <a:t>かな～</a:t>
            </a:r>
            <a:r>
              <a:rPr kumimoji="0" lang="ja-JP" altLang="en-US" kern="0" dirty="0">
                <a:solidFill>
                  <a:sysClr val="windowText" lastClr="000000"/>
                </a:solidFill>
              </a:rPr>
              <a:t>？</a:t>
            </a:r>
            <a:endParaRPr kumimoji="0" lang="ja-JP"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76259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500"/>
                                        <p:tgtEl>
                                          <p:spTgt spid="7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500"/>
                                        <p:tgtEl>
                                          <p:spTgt spid="72"/>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fade">
                                      <p:cBhvr>
                                        <p:cTn id="33" dur="500"/>
                                        <p:tgtEl>
                                          <p:spTgt spid="7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fade">
                                      <p:cBhvr>
                                        <p:cTn id="38" dur="500"/>
                                        <p:tgtEl>
                                          <p:spTgt spid="7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par>
                                <p:cTn id="42" presetID="10" presetClass="entr" presetSubtype="0" fill="hold" nodeType="with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fade">
                                      <p:cBhvr>
                                        <p:cTn id="44" dur="500"/>
                                        <p:tgtEl>
                                          <p:spTgt spid="61"/>
                                        </p:tgtEl>
                                      </p:cBhvr>
                                    </p:animEffect>
                                  </p:childTnLst>
                                </p:cTn>
                              </p:par>
                              <p:par>
                                <p:cTn id="45" presetID="10" presetClass="entr" presetSubtype="0"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fade">
                                      <p:cBhvr>
                                        <p:cTn id="50" dur="500"/>
                                        <p:tgtEl>
                                          <p:spTgt spid="78"/>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barn(inVertical)">
                                      <p:cBhvr>
                                        <p:cTn id="5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57" grpId="0" animBg="1"/>
      <p:bldP spid="18" grpId="0" animBg="1"/>
      <p:bldP spid="59" grpId="0"/>
      <p:bldP spid="71" grpId="0" animBg="1"/>
      <p:bldP spid="72" grpId="0" animBg="1"/>
      <p:bldP spid="76" grpId="0" animBg="1"/>
      <p:bldP spid="77" grpId="0" animBg="1"/>
      <p:bldP spid="7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a:t>
            </a:r>
            <a:r>
              <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現場の概要</a:t>
            </a:r>
          </a:p>
        </p:txBody>
      </p:sp>
      <p:sp>
        <p:nvSpPr>
          <p:cNvPr id="8" name="Text Box 17"/>
          <p:cNvSpPr txBox="1">
            <a:spLocks noChangeArrowheads="1"/>
          </p:cNvSpPr>
          <p:nvPr/>
        </p:nvSpPr>
        <p:spPr bwMode="auto">
          <a:xfrm>
            <a:off x="445331" y="3348565"/>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ja-JP" altLang="en-US" b="1" kern="0" dirty="0" smtClean="0">
                <a:solidFill>
                  <a:srgbClr val="FFFFFF"/>
                </a:solidFill>
                <a:latin typeface="+mn-lt"/>
              </a:rPr>
              <a:t>結論：現場</a:t>
            </a:r>
            <a:r>
              <a:rPr lang="ja-JP" altLang="en-US" b="1" kern="0" dirty="0">
                <a:solidFill>
                  <a:srgbClr val="FFFFFF"/>
                </a:solidFill>
                <a:latin typeface="+mn-lt"/>
              </a:rPr>
              <a:t>の</a:t>
            </a:r>
            <a:r>
              <a:rPr lang="ja-JP" altLang="en-US" b="1" kern="0" dirty="0" smtClean="0">
                <a:solidFill>
                  <a:srgbClr val="FFFFFF"/>
                </a:solidFill>
                <a:latin typeface="+mn-lt"/>
              </a:rPr>
              <a:t>最前線で得たもの</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200650"/>
            <a:ext cx="8240400" cy="540000"/>
          </a:xfrm>
          <a:prstGeom prst="rect">
            <a:avLst/>
          </a:prstGeom>
          <a:solidFill>
            <a:srgbClr val="C00000"/>
          </a:solidFill>
          <a:ln w="12700">
            <a:solidFill>
              <a:srgbClr val="C0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lang="en-US" altLang="ja-JP" b="1" kern="0" dirty="0" smtClean="0">
                <a:solidFill>
                  <a:srgbClr val="FFFFFF"/>
                </a:solidFill>
                <a:latin typeface="+mn-lt"/>
                <a:ea typeface="ＭＳ Ｐゴシック" panose="020B0600070205080204" pitchFamily="50" charset="-128"/>
              </a:rPr>
              <a:t>2. </a:t>
            </a:r>
            <a:r>
              <a:rPr lang="ja-JP" altLang="en-US" b="1" kern="0" dirty="0" smtClean="0">
                <a:solidFill>
                  <a:srgbClr val="FFFFFF"/>
                </a:solidFill>
                <a:latin typeface="+mn-lt"/>
                <a:ea typeface="ＭＳ Ｐゴシック" panose="020B0600070205080204" pitchFamily="50" charset="-128"/>
              </a:rPr>
              <a:t>問題解決の事例</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Tree>
    <p:extLst>
      <p:ext uri="{BB962C8B-B14F-4D97-AF65-F5344CB8AC3E}">
        <p14:creationId xmlns:p14="http://schemas.microsoft.com/office/powerpoint/2010/main" val="39327400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2"/>
          <p:cNvSpPr txBox="1">
            <a:spLocks/>
          </p:cNvSpPr>
          <p:nvPr/>
        </p:nvSpPr>
        <p:spPr>
          <a:xfrm>
            <a:off x="179512" y="1192412"/>
            <a:ext cx="8784976" cy="144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tx1"/>
                </a:solidFill>
                <a:latin typeface="+mn-lt"/>
              </a:rPr>
              <a:t>仕事が全体的に</a:t>
            </a:r>
            <a:r>
              <a:rPr lang="ja-JP" altLang="en-US" sz="7200" b="0" dirty="0" smtClean="0">
                <a:latin typeface="+mn-lt"/>
              </a:rPr>
              <a:t>遅い</a:t>
            </a:r>
            <a:endParaRPr lang="ja-JP" altLang="en-US" sz="7200" b="0" dirty="0">
              <a:latin typeface="+mn-lt"/>
            </a:endParaRPr>
          </a:p>
        </p:txBody>
      </p:sp>
      <p:sp>
        <p:nvSpPr>
          <p:cNvPr id="3"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kumimoji="1" lang="ja-JP" altLang="en-US" dirty="0" smtClean="0">
                <a:latin typeface="+mj-ea"/>
                <a:ea typeface="+mj-ea"/>
              </a:rPr>
              <a:t>最初の課題</a:t>
            </a:r>
            <a:endParaRPr kumimoji="1" lang="ja-JP" altLang="en-US" dirty="0">
              <a:latin typeface="+mj-ea"/>
              <a:ea typeface="+mj-ea"/>
            </a:endParaRPr>
          </a:p>
        </p:txBody>
      </p:sp>
    </p:spTree>
    <p:extLst>
      <p:ext uri="{BB962C8B-B14F-4D97-AF65-F5344CB8AC3E}">
        <p14:creationId xmlns:p14="http://schemas.microsoft.com/office/powerpoint/2010/main" val="416466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kumimoji="1" lang="ja-JP" altLang="en-US" dirty="0" smtClean="0">
                <a:latin typeface="+mj-ea"/>
                <a:ea typeface="+mj-ea"/>
              </a:rPr>
              <a:t>最初の課題</a:t>
            </a:r>
            <a:endParaRPr kumimoji="1" lang="ja-JP" altLang="en-US" dirty="0">
              <a:latin typeface="+mj-ea"/>
              <a:ea typeface="+mj-ea"/>
            </a:endParaRPr>
          </a:p>
        </p:txBody>
      </p:sp>
      <p:sp>
        <p:nvSpPr>
          <p:cNvPr id="5" name="タイトル 2"/>
          <p:cNvSpPr txBox="1">
            <a:spLocks/>
          </p:cNvSpPr>
          <p:nvPr/>
        </p:nvSpPr>
        <p:spPr>
          <a:xfrm>
            <a:off x="170986" y="2636912"/>
            <a:ext cx="8802028" cy="34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400" b="0" dirty="0" smtClean="0">
                <a:solidFill>
                  <a:schemeClr val="tx1"/>
                </a:solidFill>
              </a:rPr>
              <a:t>システムの機能追加／修正の</a:t>
            </a:r>
            <a:r>
              <a:rPr lang="ja-JP" altLang="en-US" sz="2400" b="0" dirty="0" smtClean="0"/>
              <a:t>頻度が高い</a:t>
            </a:r>
            <a:endParaRPr lang="en-US" altLang="ja-JP" sz="2400" b="0" dirty="0" smtClean="0"/>
          </a:p>
          <a:p>
            <a:pPr marL="457200" indent="-457200" algn="l">
              <a:buFont typeface="Arial"/>
              <a:buChar char="•"/>
            </a:pPr>
            <a:endParaRPr lang="en-US" altLang="ja-JP" sz="2400" b="0" dirty="0" smtClean="0"/>
          </a:p>
          <a:p>
            <a:pPr marL="457200" indent="-457200" algn="l">
              <a:buFont typeface="Arial"/>
              <a:buChar char="•"/>
            </a:pPr>
            <a:r>
              <a:rPr lang="ja-JP" altLang="en-US" sz="2400" b="0" dirty="0" smtClean="0">
                <a:solidFill>
                  <a:schemeClr val="tx1"/>
                </a:solidFill>
              </a:rPr>
              <a:t>機能</a:t>
            </a:r>
            <a:r>
              <a:rPr lang="ja-JP" altLang="en-US" sz="2400" b="0" dirty="0">
                <a:solidFill>
                  <a:schemeClr val="tx1"/>
                </a:solidFill>
              </a:rPr>
              <a:t>追加／修正</a:t>
            </a:r>
            <a:r>
              <a:rPr lang="ja-JP" altLang="en-US" sz="2400" b="0" dirty="0" smtClean="0">
                <a:solidFill>
                  <a:schemeClr val="tx1"/>
                </a:solidFill>
              </a:rPr>
              <a:t>の都度、</a:t>
            </a:r>
            <a:endParaRPr lang="en-US" altLang="ja-JP" sz="2400" b="0" dirty="0" smtClean="0">
              <a:solidFill>
                <a:schemeClr val="tx1"/>
              </a:solidFill>
            </a:endParaRPr>
          </a:p>
          <a:p>
            <a:pPr indent="439738" algn="l"/>
            <a:r>
              <a:rPr lang="ja-JP" altLang="en-US" sz="2400" b="0" dirty="0" smtClean="0"/>
              <a:t>「回帰テスト」</a:t>
            </a:r>
            <a:r>
              <a:rPr lang="ja-JP" altLang="en-US" sz="2400" b="0" dirty="0" smtClean="0">
                <a:solidFill>
                  <a:schemeClr val="tx1"/>
                </a:solidFill>
              </a:rPr>
              <a:t>（</a:t>
            </a:r>
            <a:r>
              <a:rPr lang="ja-JP" altLang="en-US" sz="2400" b="0" dirty="0" smtClean="0">
                <a:solidFill>
                  <a:srgbClr val="000000"/>
                </a:solidFill>
              </a:rPr>
              <a:t>既存システムに</a:t>
            </a:r>
            <a:r>
              <a:rPr lang="ja-JP" altLang="en-US" sz="2400" b="0" dirty="0">
                <a:solidFill>
                  <a:srgbClr val="000000"/>
                </a:solidFill>
              </a:rPr>
              <a:t>影響がない</a:t>
            </a:r>
            <a:r>
              <a:rPr lang="ja-JP" altLang="en-US" sz="2400" b="0" dirty="0" smtClean="0">
                <a:solidFill>
                  <a:srgbClr val="000000"/>
                </a:solidFill>
              </a:rPr>
              <a:t>ことの確認）を</a:t>
            </a:r>
            <a:endParaRPr lang="en-US" altLang="ja-JP" sz="2400" b="0" dirty="0" smtClean="0">
              <a:solidFill>
                <a:srgbClr val="000000"/>
              </a:solidFill>
            </a:endParaRPr>
          </a:p>
          <a:p>
            <a:pPr indent="439738" algn="l"/>
            <a:r>
              <a:rPr lang="ja-JP" altLang="en-US" sz="2400" b="0" dirty="0" smtClean="0"/>
              <a:t>手動で</a:t>
            </a:r>
            <a:r>
              <a:rPr lang="ja-JP" altLang="en-US" sz="2400" b="0" dirty="0" smtClean="0">
                <a:solidFill>
                  <a:srgbClr val="000000"/>
                </a:solidFill>
              </a:rPr>
              <a:t>実施していた</a:t>
            </a:r>
            <a:endParaRPr lang="en-US" altLang="ja-JP" sz="2400" b="0" dirty="0" smtClean="0">
              <a:solidFill>
                <a:srgbClr val="000000"/>
              </a:solidFill>
            </a:endParaRPr>
          </a:p>
          <a:p>
            <a:pPr indent="439738" algn="l"/>
            <a:endParaRPr lang="en-US" altLang="ja-JP" sz="2400" b="0" dirty="0" smtClean="0">
              <a:solidFill>
                <a:schemeClr val="tx1"/>
              </a:solidFill>
            </a:endParaRPr>
          </a:p>
          <a:p>
            <a:pPr marL="457200" indent="-457200" algn="l">
              <a:buFont typeface="Arial"/>
              <a:buChar char="•"/>
            </a:pPr>
            <a:r>
              <a:rPr lang="ja-JP" altLang="en-US" sz="2400" b="0" dirty="0" smtClean="0">
                <a:solidFill>
                  <a:schemeClr val="tx1"/>
                </a:solidFill>
              </a:rPr>
              <a:t>機能</a:t>
            </a:r>
            <a:r>
              <a:rPr lang="ja-JP" altLang="en-US" sz="2400" b="0" dirty="0">
                <a:solidFill>
                  <a:schemeClr val="tx1"/>
                </a:solidFill>
              </a:rPr>
              <a:t>追加／修正の都度</a:t>
            </a:r>
            <a:r>
              <a:rPr lang="ja-JP" altLang="en-US" sz="2400" b="0" dirty="0" smtClean="0">
                <a:solidFill>
                  <a:schemeClr val="tx1"/>
                </a:solidFill>
              </a:rPr>
              <a:t>、</a:t>
            </a:r>
            <a:endParaRPr lang="en-US" altLang="ja-JP" sz="2400" b="0" dirty="0" smtClean="0">
              <a:solidFill>
                <a:schemeClr val="tx1"/>
              </a:solidFill>
            </a:endParaRPr>
          </a:p>
          <a:p>
            <a:pPr indent="439738" algn="l"/>
            <a:r>
              <a:rPr lang="ja-JP" altLang="en-US" sz="2400" b="0" dirty="0" smtClean="0"/>
              <a:t>「ステークホルダー」</a:t>
            </a:r>
            <a:r>
              <a:rPr lang="ja-JP" altLang="en-US" sz="2400" b="0" dirty="0" smtClean="0">
                <a:solidFill>
                  <a:schemeClr val="tx1"/>
                </a:solidFill>
              </a:rPr>
              <a:t>（ビジネスアナリストらプロジェクト関係者）の</a:t>
            </a:r>
            <a:endParaRPr lang="en-US" altLang="ja-JP" sz="2400" b="0" dirty="0" smtClean="0">
              <a:solidFill>
                <a:schemeClr val="tx1"/>
              </a:solidFill>
            </a:endParaRPr>
          </a:p>
          <a:p>
            <a:pPr indent="439738" algn="l"/>
            <a:r>
              <a:rPr lang="ja-JP" altLang="en-US" sz="2400" b="0" dirty="0" smtClean="0">
                <a:solidFill>
                  <a:schemeClr val="tx1"/>
                </a:solidFill>
              </a:rPr>
              <a:t>端末に、最新版のアプリを</a:t>
            </a:r>
            <a:r>
              <a:rPr lang="ja-JP" altLang="en-US" sz="2400" b="0" dirty="0"/>
              <a:t>１つ１つ</a:t>
            </a:r>
            <a:r>
              <a:rPr lang="ja-JP" altLang="en-US" sz="2400" b="0" dirty="0" smtClean="0"/>
              <a:t>手動で</a:t>
            </a:r>
            <a:r>
              <a:rPr lang="ja-JP" altLang="en-US" sz="2400" b="0" dirty="0" smtClean="0">
                <a:solidFill>
                  <a:schemeClr val="tx1"/>
                </a:solidFill>
              </a:rPr>
              <a:t>インストールしていた</a:t>
            </a:r>
            <a:endParaRPr lang="en-US" altLang="ja-JP" sz="2400" b="0" dirty="0" smtClean="0">
              <a:solidFill>
                <a:schemeClr val="tx1"/>
              </a:solidFill>
            </a:endParaRPr>
          </a:p>
        </p:txBody>
      </p:sp>
      <p:sp>
        <p:nvSpPr>
          <p:cNvPr id="6" name="タイトル 2"/>
          <p:cNvSpPr txBox="1">
            <a:spLocks/>
          </p:cNvSpPr>
          <p:nvPr/>
        </p:nvSpPr>
        <p:spPr>
          <a:xfrm>
            <a:off x="179512" y="1192412"/>
            <a:ext cx="8784976" cy="144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tx1"/>
                </a:solidFill>
              </a:rPr>
              <a:t>仕事が全体的に</a:t>
            </a:r>
            <a:r>
              <a:rPr lang="ja-JP" altLang="en-US" sz="7200" b="0" dirty="0" smtClean="0"/>
              <a:t>遅い</a:t>
            </a:r>
            <a:endParaRPr lang="ja-JP" altLang="en-US" sz="7200" b="0" dirty="0"/>
          </a:p>
        </p:txBody>
      </p:sp>
    </p:spTree>
    <p:extLst>
      <p:ext uri="{BB962C8B-B14F-4D97-AF65-F5344CB8AC3E}">
        <p14:creationId xmlns:p14="http://schemas.microsoft.com/office/powerpoint/2010/main" val="7215124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7"/>
          <p:cNvSpPr txBox="1">
            <a:spLocks noChangeArrowheads="1"/>
          </p:cNvSpPr>
          <p:nvPr/>
        </p:nvSpPr>
        <p:spPr bwMode="auto">
          <a:xfrm>
            <a:off x="251520" y="2709000"/>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a:t>要件</a:t>
            </a:r>
            <a:r>
              <a:rPr lang="ja-JP" altLang="en-US" sz="2800" dirty="0" smtClean="0"/>
              <a:t>定義</a:t>
            </a:r>
            <a:endParaRPr lang="en-US" altLang="ja-JP" sz="2800" dirty="0" smtClean="0"/>
          </a:p>
        </p:txBody>
      </p:sp>
      <p:sp>
        <p:nvSpPr>
          <p:cNvPr id="5" name="Text Box 17"/>
          <p:cNvSpPr txBox="1">
            <a:spLocks noChangeArrowheads="1"/>
          </p:cNvSpPr>
          <p:nvPr/>
        </p:nvSpPr>
        <p:spPr bwMode="auto">
          <a:xfrm>
            <a:off x="3492000" y="2709000"/>
            <a:ext cx="2160000" cy="1440000"/>
          </a:xfrm>
          <a:prstGeom prst="rect">
            <a:avLst/>
          </a:prstGeom>
          <a:solidFill>
            <a:schemeClr val="accent2"/>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smtClean="0">
                <a:latin typeface="+mn-lt"/>
              </a:rPr>
              <a:t>開発</a:t>
            </a:r>
            <a:endParaRPr lang="en-US" altLang="ja-JP" sz="2000" dirty="0" smtClean="0">
              <a:latin typeface="+mn-lt"/>
            </a:endParaRPr>
          </a:p>
          <a:p>
            <a:pPr marL="457200" indent="-457200">
              <a:buFont typeface="Arial" panose="020B0604020202020204" pitchFamily="34" charset="0"/>
              <a:buChar char="•"/>
            </a:pPr>
            <a:r>
              <a:rPr lang="ja-JP" altLang="en-US" sz="2000" dirty="0" smtClean="0">
                <a:latin typeface="+mn-lt"/>
              </a:rPr>
              <a:t>プログラミング</a:t>
            </a:r>
            <a:endParaRPr lang="en-US" altLang="ja-JP" sz="2000" dirty="0" smtClean="0">
              <a:latin typeface="+mn-lt"/>
            </a:endParaRPr>
          </a:p>
          <a:p>
            <a:pPr marL="457200" indent="-457200">
              <a:buFont typeface="Arial" panose="020B0604020202020204" pitchFamily="34" charset="0"/>
              <a:buChar char="•"/>
            </a:pPr>
            <a:r>
              <a:rPr lang="ja-JP" altLang="en-US" sz="2000" dirty="0">
                <a:latin typeface="+mn-lt"/>
              </a:rPr>
              <a:t>単体</a:t>
            </a:r>
            <a:r>
              <a:rPr lang="ja-JP" altLang="en-US" sz="2000" dirty="0" smtClean="0">
                <a:latin typeface="+mn-lt"/>
              </a:rPr>
              <a:t>テスト</a:t>
            </a:r>
            <a:endParaRPr lang="en-US" altLang="ja-JP" sz="2000" dirty="0" smtClean="0">
              <a:latin typeface="+mn-lt"/>
            </a:endParaRPr>
          </a:p>
          <a:p>
            <a:pPr marL="457200" indent="-457200">
              <a:buFont typeface="Arial" panose="020B0604020202020204" pitchFamily="34" charset="0"/>
              <a:buChar char="•"/>
            </a:pPr>
            <a:r>
              <a:rPr lang="ja-JP" altLang="en-US" sz="2000" dirty="0" smtClean="0">
                <a:latin typeface="+mn-lt"/>
              </a:rPr>
              <a:t>結合テスト</a:t>
            </a:r>
            <a:endParaRPr lang="en-US" altLang="ja-JP" sz="2000" dirty="0" smtClean="0">
              <a:latin typeface="+mn-lt"/>
            </a:endParaRPr>
          </a:p>
        </p:txBody>
      </p:sp>
      <p:sp>
        <p:nvSpPr>
          <p:cNvPr id="6" name="Text Box 17"/>
          <p:cNvSpPr txBox="1">
            <a:spLocks noChangeArrowheads="1"/>
          </p:cNvSpPr>
          <p:nvPr/>
        </p:nvSpPr>
        <p:spPr bwMode="auto">
          <a:xfrm>
            <a:off x="6732480" y="2709000"/>
            <a:ext cx="2160000" cy="1440000"/>
          </a:xfrm>
          <a:prstGeom prst="rect">
            <a:avLst/>
          </a:prstGeom>
          <a:solidFill>
            <a:schemeClr val="accent2"/>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smtClean="0"/>
              <a:t>受入テスト</a:t>
            </a:r>
            <a:endParaRPr lang="en-US" altLang="ja-JP" sz="2800" dirty="0" smtClean="0"/>
          </a:p>
          <a:p>
            <a:pPr algn="ctr"/>
            <a:r>
              <a:rPr lang="ja-JP" altLang="en-US" sz="2800" dirty="0" smtClean="0"/>
              <a:t>操作性</a:t>
            </a:r>
            <a:r>
              <a:rPr lang="ja-JP" altLang="en-US" sz="2800" dirty="0"/>
              <a:t>テスト</a:t>
            </a:r>
            <a:endParaRPr lang="en-US" altLang="ja-JP" sz="2800" dirty="0" smtClean="0"/>
          </a:p>
        </p:txBody>
      </p:sp>
      <p:sp>
        <p:nvSpPr>
          <p:cNvPr id="7" name="右矢印 6"/>
          <p:cNvSpPr/>
          <p:nvPr/>
        </p:nvSpPr>
        <p:spPr bwMode="auto">
          <a:xfrm>
            <a:off x="2699792" y="3032956"/>
            <a:ext cx="576064" cy="792088"/>
          </a:xfrm>
          <a:prstGeom prst="righ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8" name="右矢印 7"/>
          <p:cNvSpPr/>
          <p:nvPr/>
        </p:nvSpPr>
        <p:spPr bwMode="auto">
          <a:xfrm>
            <a:off x="5868144" y="3032956"/>
            <a:ext cx="576064" cy="792088"/>
          </a:xfrm>
          <a:prstGeom prst="righ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9"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latin typeface="+mj-lt"/>
                <a:ea typeface="+mj-ea"/>
              </a:rPr>
              <a:t>プロダクト開発の流れ</a:t>
            </a:r>
            <a:endParaRPr kumimoji="1" lang="ja-JP" altLang="en-US" dirty="0">
              <a:latin typeface="+mj-lt"/>
              <a:ea typeface="+mj-ea"/>
            </a:endParaRPr>
          </a:p>
        </p:txBody>
      </p:sp>
    </p:spTree>
    <p:extLst>
      <p:ext uri="{BB962C8B-B14F-4D97-AF65-F5344CB8AC3E}">
        <p14:creationId xmlns:p14="http://schemas.microsoft.com/office/powerpoint/2010/main" val="2893875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2"/>
          <p:cNvSpPr txBox="1">
            <a:spLocks/>
          </p:cNvSpPr>
          <p:nvPr/>
        </p:nvSpPr>
        <p:spPr>
          <a:xfrm>
            <a:off x="4139952" y="1054800"/>
            <a:ext cx="4858944" cy="503849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defTabSz="381000">
              <a:spcBef>
                <a:spcPct val="20000"/>
              </a:spcBef>
              <a:buClr>
                <a:srgbClr val="FFFFFF"/>
              </a:buClr>
              <a:defRPr/>
            </a:pPr>
            <a:r>
              <a:rPr lang="ja-JP" altLang="en-US" sz="3600" b="0" kern="0" dirty="0">
                <a:solidFill>
                  <a:srgbClr val="000000"/>
                </a:solidFill>
                <a:latin typeface="+mn-lt"/>
                <a:ea typeface="+mn-ea"/>
              </a:rPr>
              <a:t>情報技術部</a:t>
            </a:r>
            <a:endParaRPr lang="en-US" altLang="ja-JP" sz="3600" b="0" kern="0" dirty="0">
              <a:solidFill>
                <a:srgbClr val="000000"/>
              </a:solidFill>
              <a:latin typeface="+mn-lt"/>
              <a:ea typeface="+mn-ea"/>
            </a:endParaRPr>
          </a:p>
          <a:p>
            <a:pPr algn="l" defTabSz="381000">
              <a:spcBef>
                <a:spcPct val="20000"/>
              </a:spcBef>
              <a:buClr>
                <a:srgbClr val="FFFFFF"/>
              </a:buClr>
              <a:defRPr/>
            </a:pPr>
            <a:r>
              <a:rPr lang="ja-JP" altLang="en-US" sz="3600" b="0" kern="0" dirty="0" smtClean="0">
                <a:solidFill>
                  <a:srgbClr val="000000"/>
                </a:solidFill>
                <a:latin typeface="+mn-lt"/>
                <a:ea typeface="+mn-ea"/>
              </a:rPr>
              <a:t>プロセス</a:t>
            </a:r>
            <a:r>
              <a:rPr lang="ja-JP" altLang="en-US" sz="3600" b="0" kern="0" dirty="0">
                <a:solidFill>
                  <a:srgbClr val="000000"/>
                </a:solidFill>
                <a:latin typeface="+mn-lt"/>
                <a:ea typeface="+mn-ea"/>
              </a:rPr>
              <a:t>・</a:t>
            </a:r>
            <a:r>
              <a:rPr lang="ja-JP" altLang="en-US" sz="3600" b="0" kern="0" dirty="0" smtClean="0">
                <a:solidFill>
                  <a:srgbClr val="000000"/>
                </a:solidFill>
                <a:latin typeface="+mn-lt"/>
                <a:ea typeface="+mn-ea"/>
              </a:rPr>
              <a:t>品質課</a:t>
            </a:r>
            <a:endParaRPr lang="en-US" altLang="ja-JP" sz="3600" b="0" kern="0" dirty="0">
              <a:solidFill>
                <a:srgbClr val="000000"/>
              </a:solidFill>
              <a:latin typeface="+mn-lt"/>
              <a:ea typeface="+mn-ea"/>
            </a:endParaRPr>
          </a:p>
          <a:p>
            <a:pPr lvl="0" algn="l" defTabSz="381000">
              <a:spcBef>
                <a:spcPct val="20000"/>
              </a:spcBef>
              <a:buClr>
                <a:srgbClr val="FFFFFF"/>
              </a:buClr>
              <a:defRPr/>
            </a:pPr>
            <a:r>
              <a:rPr lang="ja-JP" altLang="en-US" sz="3600" b="0" kern="0" dirty="0" smtClean="0">
                <a:solidFill>
                  <a:schemeClr val="accent1"/>
                </a:solidFill>
                <a:latin typeface="+mn-lt"/>
                <a:ea typeface="+mn-ea"/>
              </a:rPr>
              <a:t>テスト駆動開発グループ</a:t>
            </a:r>
            <a:endParaRPr lang="en-US" altLang="ja-JP" sz="3600" b="0" kern="0" dirty="0" smtClean="0">
              <a:solidFill>
                <a:srgbClr val="000000"/>
              </a:solidFill>
              <a:latin typeface="+mn-lt"/>
              <a:ea typeface="+mn-ea"/>
            </a:endParaRPr>
          </a:p>
          <a:p>
            <a:pPr lvl="0" algn="l" defTabSz="381000">
              <a:spcBef>
                <a:spcPct val="20000"/>
              </a:spcBef>
              <a:buClr>
                <a:srgbClr val="FFFFFF"/>
              </a:buClr>
              <a:defRPr/>
            </a:pPr>
            <a:r>
              <a:rPr lang="en-US" altLang="ja-JP" sz="3600" b="0" kern="0" dirty="0" smtClean="0">
                <a:solidFill>
                  <a:schemeClr val="accent6"/>
                </a:solidFill>
                <a:latin typeface="+mn-lt"/>
                <a:ea typeface="+mn-ea"/>
              </a:rPr>
              <a:t>@hageyahhoo</a:t>
            </a:r>
          </a:p>
          <a:p>
            <a:pPr lvl="0" algn="l" defTabSz="381000">
              <a:spcBef>
                <a:spcPct val="20000"/>
              </a:spcBef>
              <a:buClr>
                <a:srgbClr val="FFFFFF"/>
              </a:buClr>
              <a:defRPr/>
            </a:pPr>
            <a:endParaRPr lang="en-US" altLang="ja-JP" sz="3600" b="0" kern="0" dirty="0" smtClean="0">
              <a:solidFill>
                <a:srgbClr val="000000"/>
              </a:solidFill>
              <a:latin typeface="+mn-lt"/>
              <a:ea typeface="+mn-ea"/>
            </a:endParaRPr>
          </a:p>
          <a:p>
            <a:pPr lvl="0" algn="l" defTabSz="381000">
              <a:spcBef>
                <a:spcPct val="20000"/>
              </a:spcBef>
              <a:buClr>
                <a:srgbClr val="FFFFFF"/>
              </a:buClr>
              <a:defRPr/>
            </a:pPr>
            <a:endParaRPr lang="en-US" altLang="ja-JP" sz="3600" b="0" kern="0" dirty="0">
              <a:solidFill>
                <a:srgbClr val="000000"/>
              </a:solidFill>
              <a:latin typeface="+mn-lt"/>
              <a:ea typeface="+mn-ea"/>
            </a:endParaRPr>
          </a:p>
          <a:p>
            <a:pPr lvl="0" algn="l" defTabSz="381000">
              <a:spcBef>
                <a:spcPct val="20000"/>
              </a:spcBef>
              <a:buClr>
                <a:srgbClr val="FFFFFF"/>
              </a:buClr>
              <a:defRPr/>
            </a:pPr>
            <a:endParaRPr lang="en-US" altLang="ja-JP" sz="3600" b="0" kern="0" dirty="0" smtClean="0">
              <a:solidFill>
                <a:srgbClr val="000000"/>
              </a:solidFill>
              <a:latin typeface="+mn-lt"/>
              <a:ea typeface="+mn-ea"/>
            </a:endParaRPr>
          </a:p>
          <a:p>
            <a:pPr lvl="0" algn="l" defTabSz="381000">
              <a:spcBef>
                <a:spcPct val="20000"/>
              </a:spcBef>
              <a:buClr>
                <a:srgbClr val="FFFFFF"/>
              </a:buClr>
              <a:defRPr/>
            </a:pPr>
            <a:endParaRPr lang="en-US" altLang="ja-JP" sz="3600" b="0" kern="0" dirty="0" smtClean="0">
              <a:solidFill>
                <a:srgbClr val="000000"/>
              </a:solidFill>
              <a:latin typeface="+mn-lt"/>
              <a:ea typeface="+mn-ea"/>
            </a:endParaRPr>
          </a:p>
        </p:txBody>
      </p:sp>
      <p:sp>
        <p:nvSpPr>
          <p:cNvPr id="4"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en-US" altLang="ja-JP" kern="0" dirty="0">
                <a:solidFill>
                  <a:schemeClr val="accent1"/>
                </a:solidFill>
                <a:latin typeface="+mj-ea"/>
                <a:ea typeface="+mj-ea"/>
              </a:rPr>
              <a:t>Hiroyuki </a:t>
            </a:r>
            <a:r>
              <a:rPr lang="en-US" altLang="ja-JP" kern="0" dirty="0" smtClean="0">
                <a:solidFill>
                  <a:schemeClr val="accent1"/>
                </a:solidFill>
                <a:latin typeface="+mj-ea"/>
                <a:ea typeface="+mj-ea"/>
              </a:rPr>
              <a:t>Ito</a:t>
            </a:r>
            <a:r>
              <a:rPr lang="ja-JP" altLang="en-US" kern="0" dirty="0" smtClean="0">
                <a:solidFill>
                  <a:schemeClr val="accent1"/>
                </a:solidFill>
                <a:latin typeface="+mj-ea"/>
                <a:ea typeface="+mj-ea"/>
              </a:rPr>
              <a:t>　（伊藤　宏幸、</a:t>
            </a:r>
            <a:r>
              <a:rPr lang="en-US" altLang="ja-JP" kern="0" dirty="0" smtClean="0">
                <a:solidFill>
                  <a:schemeClr val="accent1"/>
                </a:solidFill>
                <a:latin typeface="+mj-ea"/>
                <a:ea typeface="+mj-ea"/>
              </a:rPr>
              <a:t>The Hiro</a:t>
            </a:r>
            <a:r>
              <a:rPr lang="ja-JP" altLang="en-US" kern="0" dirty="0" smtClean="0">
                <a:solidFill>
                  <a:schemeClr val="accent1"/>
                </a:solidFill>
                <a:latin typeface="+mj-ea"/>
                <a:ea typeface="+mj-ea"/>
              </a:rPr>
              <a:t>）</a:t>
            </a:r>
            <a:endParaRPr kumimoji="1" lang="ja-JP" altLang="en-US" dirty="0">
              <a:latin typeface="+mj-ea"/>
              <a:ea typeface="+mj-ea"/>
            </a:endParaRPr>
          </a:p>
        </p:txBody>
      </p:sp>
      <p:pic>
        <p:nvPicPr>
          <p:cNvPr id="2" name="図 1"/>
          <p:cNvPicPr>
            <a:picLocks noChangeAspect="1"/>
          </p:cNvPicPr>
          <p:nvPr/>
        </p:nvPicPr>
        <p:blipFill>
          <a:blip r:embed="rId3"/>
          <a:stretch>
            <a:fillRect/>
          </a:stretch>
        </p:blipFill>
        <p:spPr>
          <a:xfrm>
            <a:off x="4224660" y="3645098"/>
            <a:ext cx="3404220" cy="1144041"/>
          </a:xfrm>
          <a:prstGeom prst="rect">
            <a:avLst/>
          </a:prstGeom>
        </p:spPr>
      </p:pic>
      <p:pic>
        <p:nvPicPr>
          <p:cNvPr id="6" name="図 5"/>
          <p:cNvPicPr>
            <a:picLocks noChangeAspect="1"/>
          </p:cNvPicPr>
          <p:nvPr/>
        </p:nvPicPr>
        <p:blipFill>
          <a:blip r:embed="rId4"/>
          <a:stretch>
            <a:fillRect/>
          </a:stretch>
        </p:blipFill>
        <p:spPr>
          <a:xfrm>
            <a:off x="4211960" y="5011962"/>
            <a:ext cx="3413521" cy="1153342"/>
          </a:xfrm>
          <a:prstGeom prst="rect">
            <a:avLst/>
          </a:prstGeom>
        </p:spPr>
      </p:pic>
      <p:pic>
        <p:nvPicPr>
          <p:cNvPr id="3" name="図 2" descr="TheHiro.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520" y="1016732"/>
            <a:ext cx="3859629" cy="4824536"/>
          </a:xfrm>
          <a:prstGeom prst="rect">
            <a:avLst/>
          </a:prstGeom>
        </p:spPr>
      </p:pic>
    </p:spTree>
    <p:extLst>
      <p:ext uri="{BB962C8B-B14F-4D97-AF65-F5344CB8AC3E}">
        <p14:creationId xmlns:p14="http://schemas.microsoft.com/office/powerpoint/2010/main" val="522943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dirty="0">
                <a:latin typeface="+mj-ea"/>
              </a:rPr>
              <a:t>数値計測による仮説検証</a:t>
            </a:r>
            <a:endParaRPr kumimoji="1" lang="ja-JP" altLang="en-US" dirty="0">
              <a:latin typeface="+mj-ea"/>
              <a:ea typeface="+mj-ea"/>
            </a:endParaRPr>
          </a:p>
        </p:txBody>
      </p:sp>
      <p:sp>
        <p:nvSpPr>
          <p:cNvPr id="6" name="タイトル 2"/>
          <p:cNvSpPr txBox="1">
            <a:spLocks/>
          </p:cNvSpPr>
          <p:nvPr/>
        </p:nvSpPr>
        <p:spPr>
          <a:xfrm>
            <a:off x="184271" y="4653136"/>
            <a:ext cx="8780217"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インストール作業時間</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solidFill>
                  <a:schemeClr val="accent1"/>
                </a:solidFill>
                <a:latin typeface="+mn-lt"/>
              </a:rPr>
              <a:t>０．５時間（＋</a:t>
            </a:r>
            <a:r>
              <a:rPr lang="en-US" altLang="ja-JP" sz="3200" b="0" dirty="0" smtClean="0">
                <a:solidFill>
                  <a:schemeClr val="accent1"/>
                </a:solidFill>
                <a:latin typeface="+mn-lt"/>
              </a:rPr>
              <a:t>α</a:t>
            </a:r>
            <a:r>
              <a:rPr lang="ja-JP" altLang="en-US" sz="3200" b="0" dirty="0" smtClean="0">
                <a:solidFill>
                  <a:schemeClr val="accent1"/>
                </a:solidFill>
                <a:latin typeface="+mn-lt"/>
              </a:rPr>
              <a:t>）／回</a:t>
            </a:r>
            <a:endParaRPr lang="ja-JP" altLang="ja-JP" b="0" dirty="0">
              <a:solidFill>
                <a:schemeClr val="accent1"/>
              </a:solidFill>
              <a:latin typeface="+mn-lt"/>
            </a:endParaRPr>
          </a:p>
        </p:txBody>
      </p:sp>
      <p:sp>
        <p:nvSpPr>
          <p:cNvPr id="7" name="タイトル 2"/>
          <p:cNvSpPr txBox="1">
            <a:spLocks/>
          </p:cNvSpPr>
          <p:nvPr/>
        </p:nvSpPr>
        <p:spPr>
          <a:xfrm>
            <a:off x="688495" y="5227652"/>
            <a:ext cx="8275993"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buFont typeface="Arial"/>
              <a:buChar char="•"/>
            </a:pPr>
            <a:r>
              <a:rPr lang="ja-JP" altLang="en-US" sz="2000" b="0" dirty="0" smtClean="0">
                <a:solidFill>
                  <a:srgbClr val="000000"/>
                </a:solidFill>
                <a:latin typeface="+mn-lt"/>
              </a:rPr>
              <a:t>６人（延べ）　</a:t>
            </a:r>
            <a:r>
              <a:rPr lang="en-US" altLang="ja-JP" sz="2000" b="0" dirty="0" smtClean="0">
                <a:solidFill>
                  <a:srgbClr val="000000"/>
                </a:solidFill>
                <a:latin typeface="+mn-lt"/>
              </a:rPr>
              <a:t>×</a:t>
            </a:r>
            <a:r>
              <a:rPr lang="ja-JP" altLang="en-US" sz="2000" b="0" dirty="0" smtClean="0">
                <a:solidFill>
                  <a:srgbClr val="000000"/>
                </a:solidFill>
                <a:latin typeface="+mn-lt"/>
              </a:rPr>
              <a:t>　５分</a:t>
            </a:r>
            <a:endParaRPr lang="en-US" altLang="ja-JP" sz="2000" b="0" dirty="0" smtClean="0">
              <a:solidFill>
                <a:srgbClr val="000000"/>
              </a:solidFill>
              <a:latin typeface="+mn-lt"/>
            </a:endParaRPr>
          </a:p>
          <a:p>
            <a:pPr marL="342900" indent="-342900" algn="l">
              <a:buFont typeface="Arial"/>
              <a:buChar char="•"/>
            </a:pPr>
            <a:r>
              <a:rPr lang="ja-JP" altLang="en-US" sz="2000" b="0" dirty="0" smtClean="0">
                <a:solidFill>
                  <a:srgbClr val="000000"/>
                </a:solidFill>
                <a:latin typeface="+mn-lt"/>
              </a:rPr>
              <a:t>バージョンミス</a:t>
            </a:r>
            <a:r>
              <a:rPr lang="ja-JP" altLang="en-US" sz="2000" b="0" dirty="0">
                <a:solidFill>
                  <a:srgbClr val="000000"/>
                </a:solidFill>
                <a:latin typeface="+mn-lt"/>
              </a:rPr>
              <a:t>など</a:t>
            </a:r>
            <a:r>
              <a:rPr lang="ja-JP" altLang="en-US" sz="2000" b="0" dirty="0" smtClean="0">
                <a:solidFill>
                  <a:srgbClr val="000000"/>
                </a:solidFill>
                <a:latin typeface="+mn-lt"/>
              </a:rPr>
              <a:t>があった場合はやり直し</a:t>
            </a:r>
            <a:endParaRPr lang="en-US" altLang="ja-JP" sz="2000" b="0" dirty="0" smtClean="0">
              <a:solidFill>
                <a:srgbClr val="000000"/>
              </a:solidFill>
              <a:latin typeface="+mn-lt"/>
            </a:endParaRPr>
          </a:p>
        </p:txBody>
      </p:sp>
      <p:sp>
        <p:nvSpPr>
          <p:cNvPr id="9" name="タイトル 2"/>
          <p:cNvSpPr txBox="1">
            <a:spLocks/>
          </p:cNvSpPr>
          <p:nvPr/>
        </p:nvSpPr>
        <p:spPr>
          <a:xfrm>
            <a:off x="184271" y="3358460"/>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回帰テストの実行時間</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a:solidFill>
                  <a:schemeClr val="accent1"/>
                </a:solidFill>
                <a:latin typeface="+mn-lt"/>
              </a:rPr>
              <a:t>４．０</a:t>
            </a:r>
            <a:r>
              <a:rPr lang="ja-JP" altLang="en-US" sz="3200" b="0" dirty="0" smtClean="0">
                <a:solidFill>
                  <a:schemeClr val="accent1"/>
                </a:solidFill>
                <a:latin typeface="+mn-lt"/>
              </a:rPr>
              <a:t>時間（＋</a:t>
            </a:r>
            <a:r>
              <a:rPr lang="en-US" altLang="ja-JP" sz="3200" b="0" dirty="0" smtClean="0">
                <a:solidFill>
                  <a:schemeClr val="accent1"/>
                </a:solidFill>
                <a:latin typeface="+mn-lt"/>
              </a:rPr>
              <a:t>α</a:t>
            </a:r>
            <a:r>
              <a:rPr lang="ja-JP" altLang="en-US" sz="3200" b="0" dirty="0" smtClean="0">
                <a:solidFill>
                  <a:schemeClr val="accent1"/>
                </a:solidFill>
                <a:latin typeface="+mn-lt"/>
              </a:rPr>
              <a:t>）／回</a:t>
            </a:r>
            <a:endParaRPr lang="en-US" altLang="ja-JP" b="0" dirty="0">
              <a:solidFill>
                <a:schemeClr val="accent1"/>
              </a:solidFill>
              <a:latin typeface="+mn-lt"/>
            </a:endParaRPr>
          </a:p>
        </p:txBody>
      </p:sp>
      <p:sp>
        <p:nvSpPr>
          <p:cNvPr id="10" name="タイトル 2"/>
          <p:cNvSpPr txBox="1">
            <a:spLocks/>
          </p:cNvSpPr>
          <p:nvPr/>
        </p:nvSpPr>
        <p:spPr>
          <a:xfrm>
            <a:off x="688495" y="3933056"/>
            <a:ext cx="8275993"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buFont typeface="Arial"/>
              <a:buChar char="•"/>
            </a:pPr>
            <a:r>
              <a:rPr lang="ja-JP" altLang="en-US" sz="2000" b="0" dirty="0" smtClean="0">
                <a:solidFill>
                  <a:srgbClr val="000000"/>
                </a:solidFill>
                <a:latin typeface="+mn-lt"/>
              </a:rPr>
              <a:t>一人がかかりっきりで、半日はかかる</a:t>
            </a:r>
            <a:endParaRPr lang="en-US" altLang="ja-JP" sz="2000" b="0" dirty="0" smtClean="0">
              <a:solidFill>
                <a:srgbClr val="000000"/>
              </a:solidFill>
              <a:latin typeface="+mn-lt"/>
            </a:endParaRPr>
          </a:p>
          <a:p>
            <a:pPr marL="342900" indent="-342900" algn="l">
              <a:buFont typeface="Arial"/>
              <a:buChar char="•"/>
            </a:pPr>
            <a:r>
              <a:rPr lang="ja-JP" altLang="en-US" sz="2000" b="0" dirty="0" smtClean="0">
                <a:solidFill>
                  <a:srgbClr val="000000"/>
                </a:solidFill>
                <a:latin typeface="+mn-lt"/>
              </a:rPr>
              <a:t>バグを見つけた場合はやり直し</a:t>
            </a:r>
            <a:endParaRPr lang="en-US" altLang="ja-JP" sz="2000" b="0" dirty="0">
              <a:solidFill>
                <a:srgbClr val="000000"/>
              </a:solidFill>
              <a:latin typeface="+mn-lt"/>
            </a:endParaRPr>
          </a:p>
        </p:txBody>
      </p:sp>
      <p:sp>
        <p:nvSpPr>
          <p:cNvPr id="11" name="タイトル 2"/>
          <p:cNvSpPr txBox="1">
            <a:spLocks/>
          </p:cNvSpPr>
          <p:nvPr/>
        </p:nvSpPr>
        <p:spPr>
          <a:xfrm>
            <a:off x="184271" y="2634149"/>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機能</a:t>
            </a:r>
            <a:r>
              <a:rPr lang="ja-JP" altLang="en-US" b="0" dirty="0">
                <a:solidFill>
                  <a:schemeClr val="tx1"/>
                </a:solidFill>
                <a:latin typeface="+mn-lt"/>
              </a:rPr>
              <a:t>追加／修正の</a:t>
            </a:r>
            <a:r>
              <a:rPr lang="ja-JP" altLang="en-US" b="0" dirty="0" smtClean="0">
                <a:solidFill>
                  <a:schemeClr val="tx1"/>
                </a:solidFill>
                <a:latin typeface="+mn-lt"/>
              </a:rPr>
              <a:t>頻度</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solidFill>
                  <a:schemeClr val="accent1"/>
                </a:solidFill>
                <a:latin typeface="+mn-lt"/>
              </a:rPr>
              <a:t>３回／週</a:t>
            </a:r>
            <a:endParaRPr lang="en-US" altLang="ja-JP" b="0" dirty="0">
              <a:solidFill>
                <a:schemeClr val="accent1"/>
              </a:solidFill>
              <a:latin typeface="+mn-lt"/>
            </a:endParaRPr>
          </a:p>
        </p:txBody>
      </p:sp>
      <p:sp>
        <p:nvSpPr>
          <p:cNvPr id="13" name="タイトル 2"/>
          <p:cNvSpPr txBox="1">
            <a:spLocks/>
          </p:cNvSpPr>
          <p:nvPr/>
        </p:nvSpPr>
        <p:spPr>
          <a:xfrm>
            <a:off x="184271" y="1192412"/>
            <a:ext cx="8784976" cy="144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tx1"/>
                </a:solidFill>
              </a:rPr>
              <a:t>１３．５時間／週</a:t>
            </a:r>
            <a:endParaRPr lang="ja-JP" altLang="en-US" sz="7200" b="0" dirty="0">
              <a:solidFill>
                <a:schemeClr val="tx1"/>
              </a:solidFill>
            </a:endParaRPr>
          </a:p>
        </p:txBody>
      </p:sp>
    </p:spTree>
    <p:extLst>
      <p:ext uri="{BB962C8B-B14F-4D97-AF65-F5344CB8AC3E}">
        <p14:creationId xmlns:p14="http://schemas.microsoft.com/office/powerpoint/2010/main" val="270370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latin typeface="+mj-ea"/>
                <a:cs typeface="ＭＳ 明朝"/>
              </a:rPr>
              <a:t>解決策：ビルド・テスト・リリースの自動化</a:t>
            </a:r>
            <a:endParaRPr kumimoji="1" lang="ja-JP" altLang="en-US" dirty="0">
              <a:latin typeface="+mj-ea"/>
              <a:ea typeface="+mj-ea"/>
              <a:cs typeface="ＭＳ 明朝"/>
            </a:endParaRPr>
          </a:p>
        </p:txBody>
      </p:sp>
      <p:pic>
        <p:nvPicPr>
          <p:cNvPr id="1028" name="Picture 4" descr="C:\Users\hiroyuki.a.ito\Pictures\TDD\TestF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222" y="2964309"/>
            <a:ext cx="3414889" cy="102446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31" name="Picture 7" descr="C:\Users\hiroyuki.a.ito\Pictures\TDD\stas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024" y="806182"/>
            <a:ext cx="2621285" cy="1152128"/>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直線矢印コネクタ 2"/>
          <p:cNvCxnSpPr>
            <a:stCxn id="1026" idx="1"/>
            <a:endCxn id="1031" idx="3"/>
          </p:cNvCxnSpPr>
          <p:nvPr/>
        </p:nvCxnSpPr>
        <p:spPr>
          <a:xfrm flipH="1" flipV="1">
            <a:off x="3206309" y="1382246"/>
            <a:ext cx="3590960" cy="1025204"/>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a:stCxn id="1026" idx="1"/>
            <a:endCxn id="1028" idx="3"/>
          </p:cNvCxnSpPr>
          <p:nvPr/>
        </p:nvCxnSpPr>
        <p:spPr>
          <a:xfrm flipH="1">
            <a:off x="3603111" y="2407450"/>
            <a:ext cx="3194158" cy="1069093"/>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1028" idx="2"/>
            <a:endCxn id="26" idx="0"/>
          </p:cNvCxnSpPr>
          <p:nvPr/>
        </p:nvCxnSpPr>
        <p:spPr>
          <a:xfrm flipH="1">
            <a:off x="825153" y="3988776"/>
            <a:ext cx="1070514"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1028" idx="2"/>
            <a:endCxn id="24" idx="0"/>
          </p:cNvCxnSpPr>
          <p:nvPr/>
        </p:nvCxnSpPr>
        <p:spPr>
          <a:xfrm>
            <a:off x="1895667" y="3988776"/>
            <a:ext cx="7462" cy="462190"/>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028" idx="2"/>
          </p:cNvCxnSpPr>
          <p:nvPr/>
        </p:nvCxnSpPr>
        <p:spPr>
          <a:xfrm>
            <a:off x="1895667" y="3988776"/>
            <a:ext cx="1085437"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nvGrpSpPr>
          <p:cNvPr id="41" name="グループ化 40"/>
          <p:cNvGrpSpPr/>
          <p:nvPr/>
        </p:nvGrpSpPr>
        <p:grpSpPr>
          <a:xfrm>
            <a:off x="6059580" y="1597417"/>
            <a:ext cx="2904908" cy="2249690"/>
            <a:chOff x="5580112" y="1148277"/>
            <a:chExt cx="2904908" cy="2249690"/>
          </a:xfrm>
          <a:noFill/>
        </p:grpSpPr>
        <p:pic>
          <p:nvPicPr>
            <p:cNvPr id="1029" name="Picture 5" descr="C:\Users\hiroyuki.a.ito\AppData\Local\Microsoft\Windows\Temporary Internet Files\Content.IE5\2G6F3GKY\MP90040218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112" y="1148277"/>
              <a:ext cx="2904908" cy="2249690"/>
            </a:xfrm>
            <a:prstGeom prst="rect">
              <a:avLst/>
            </a:prstGeom>
            <a:grpFill/>
            <a:ln>
              <a:noFill/>
            </a:ln>
            <a:extLst/>
          </p:spPr>
        </p:pic>
        <p:pic>
          <p:nvPicPr>
            <p:cNvPr id="1026" name="Picture 2" descr="C:\Users\hiroyuki.a.ito\Pictures\00_Card\jenkins\jenkin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7801" y="1243545"/>
              <a:ext cx="1429529" cy="1429529"/>
            </a:xfrm>
            <a:prstGeom prst="rect">
              <a:avLst/>
            </a:prstGeom>
            <a:grpFill/>
            <a:ln>
              <a:noFill/>
            </a:ln>
            <a:extLst/>
          </p:spPr>
        </p:pic>
      </p:grpSp>
      <p:sp>
        <p:nvSpPr>
          <p:cNvPr id="31" name="タイトル 2"/>
          <p:cNvSpPr txBox="1">
            <a:spLocks/>
          </p:cNvSpPr>
          <p:nvPr/>
        </p:nvSpPr>
        <p:spPr>
          <a:xfrm>
            <a:off x="3419872" y="1052736"/>
            <a:ext cx="3323635"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000" b="0" dirty="0" smtClean="0">
                <a:solidFill>
                  <a:schemeClr val="tx1"/>
                </a:solidFill>
                <a:latin typeface="+mn-lt"/>
                <a:ea typeface="+mn-ea"/>
                <a:cs typeface="ＭＳ 明朝"/>
              </a:rPr>
              <a:t>更新のチェック</a:t>
            </a:r>
            <a:endParaRPr lang="en-US" altLang="ja-JP" sz="2000" b="0" dirty="0" smtClean="0">
              <a:solidFill>
                <a:schemeClr val="tx1"/>
              </a:solidFill>
              <a:latin typeface="+mn-lt"/>
              <a:ea typeface="+mn-ea"/>
              <a:cs typeface="ＭＳ 明朝"/>
            </a:endParaRPr>
          </a:p>
          <a:p>
            <a:r>
              <a:rPr lang="ja-JP" altLang="en-US" sz="2000" b="0" dirty="0" smtClean="0">
                <a:solidFill>
                  <a:schemeClr val="tx1"/>
                </a:solidFill>
                <a:latin typeface="+mn-lt"/>
                <a:ea typeface="+mn-ea"/>
                <a:cs typeface="ＭＳ 明朝"/>
              </a:rPr>
              <a:t>（１時間おき）</a:t>
            </a:r>
            <a:endParaRPr lang="en-US" altLang="ja-JP" sz="2000" b="0" dirty="0" smtClean="0">
              <a:solidFill>
                <a:schemeClr val="tx1"/>
              </a:solidFill>
              <a:latin typeface="+mn-lt"/>
              <a:ea typeface="+mn-ea"/>
              <a:cs typeface="ＭＳ 明朝"/>
            </a:endParaRPr>
          </a:p>
        </p:txBody>
      </p:sp>
      <p:sp>
        <p:nvSpPr>
          <p:cNvPr id="32" name="タイトル 2"/>
          <p:cNvSpPr txBox="1">
            <a:spLocks/>
          </p:cNvSpPr>
          <p:nvPr/>
        </p:nvSpPr>
        <p:spPr>
          <a:xfrm>
            <a:off x="6588224" y="1052736"/>
            <a:ext cx="2178256" cy="8229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000" b="0" dirty="0" smtClean="0">
                <a:solidFill>
                  <a:schemeClr val="tx1"/>
                </a:solidFill>
                <a:latin typeface="+mn-lt"/>
                <a:ea typeface="+mn-ea"/>
                <a:cs typeface="ＭＳ 明朝"/>
              </a:rPr>
              <a:t>私のノート</a:t>
            </a:r>
            <a:r>
              <a:rPr lang="en-US" altLang="ja-JP" sz="2000" b="0" dirty="0" smtClean="0">
                <a:solidFill>
                  <a:schemeClr val="tx1"/>
                </a:solidFill>
                <a:latin typeface="+mn-lt"/>
                <a:ea typeface="+mn-ea"/>
                <a:cs typeface="ＭＳ 明朝"/>
              </a:rPr>
              <a:t> PC</a:t>
            </a:r>
          </a:p>
        </p:txBody>
      </p:sp>
      <p:sp>
        <p:nvSpPr>
          <p:cNvPr id="33" name="タイトル 2"/>
          <p:cNvSpPr txBox="1">
            <a:spLocks/>
          </p:cNvSpPr>
          <p:nvPr/>
        </p:nvSpPr>
        <p:spPr>
          <a:xfrm>
            <a:off x="3851920" y="5432322"/>
            <a:ext cx="4896544" cy="95085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000" b="0" dirty="0">
                <a:solidFill>
                  <a:schemeClr val="tx1"/>
                </a:solidFill>
                <a:latin typeface="+mn-lt"/>
                <a:ea typeface="+mn-ea"/>
                <a:cs typeface="ＭＳ 明朝"/>
              </a:rPr>
              <a:t>毎日</a:t>
            </a:r>
            <a:r>
              <a:rPr lang="ja-JP" altLang="en-US" sz="2000" b="0" dirty="0" smtClean="0">
                <a:solidFill>
                  <a:schemeClr val="tx1"/>
                </a:solidFill>
                <a:latin typeface="+mn-lt"/>
                <a:ea typeface="+mn-ea"/>
                <a:cs typeface="ＭＳ 明朝"/>
              </a:rPr>
              <a:t>の朝礼で、</a:t>
            </a:r>
            <a:endParaRPr lang="en-US" altLang="ja-JP" sz="2000" b="0" dirty="0" smtClean="0">
              <a:solidFill>
                <a:schemeClr val="tx1"/>
              </a:solidFill>
              <a:latin typeface="+mn-lt"/>
              <a:ea typeface="+mn-ea"/>
              <a:cs typeface="ＭＳ 明朝"/>
            </a:endParaRPr>
          </a:p>
          <a:p>
            <a:pPr algn="l"/>
            <a:r>
              <a:rPr lang="ja-JP" altLang="en-US" sz="2000" b="0" dirty="0" smtClean="0">
                <a:solidFill>
                  <a:schemeClr val="tx1"/>
                </a:solidFill>
                <a:latin typeface="+mn-lt"/>
                <a:ea typeface="+mn-ea"/>
                <a:cs typeface="ＭＳ 明朝"/>
              </a:rPr>
              <a:t>最新版のアプリを</a:t>
            </a:r>
            <a:endParaRPr lang="en-US" altLang="ja-JP" sz="2000" b="0" dirty="0" smtClean="0">
              <a:solidFill>
                <a:schemeClr val="tx1"/>
              </a:solidFill>
              <a:latin typeface="+mn-lt"/>
              <a:ea typeface="+mn-ea"/>
              <a:cs typeface="ＭＳ 明朝"/>
            </a:endParaRPr>
          </a:p>
          <a:p>
            <a:pPr algn="l"/>
            <a:r>
              <a:rPr lang="ja-JP" altLang="en-US" sz="2000" b="0" dirty="0" smtClean="0">
                <a:solidFill>
                  <a:schemeClr val="tx1"/>
                </a:solidFill>
                <a:latin typeface="+mn-lt"/>
                <a:ea typeface="+mn-ea"/>
                <a:cs typeface="ＭＳ 明朝"/>
              </a:rPr>
              <a:t>ステークホルダーにデモする</a:t>
            </a:r>
            <a:endParaRPr lang="en-US" altLang="ja-JP" sz="2000" b="0" dirty="0" smtClean="0">
              <a:solidFill>
                <a:schemeClr val="tx1"/>
              </a:solidFill>
              <a:latin typeface="+mn-lt"/>
              <a:ea typeface="+mn-ea"/>
              <a:cs typeface="ＭＳ 明朝"/>
            </a:endParaRPr>
          </a:p>
        </p:txBody>
      </p:sp>
      <p:cxnSp>
        <p:nvCxnSpPr>
          <p:cNvPr id="55" name="直線コネクタ 54"/>
          <p:cNvCxnSpPr/>
          <p:nvPr/>
        </p:nvCxnSpPr>
        <p:spPr>
          <a:xfrm>
            <a:off x="1281122" y="3802895"/>
            <a:ext cx="2480774" cy="0"/>
          </a:xfrm>
          <a:prstGeom prst="line">
            <a:avLst/>
          </a:prstGeom>
          <a:ln w="25400">
            <a:solidFill>
              <a:schemeClr val="accent6"/>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5" name="タイトル 2"/>
          <p:cNvSpPr txBox="1">
            <a:spLocks/>
          </p:cNvSpPr>
          <p:nvPr/>
        </p:nvSpPr>
        <p:spPr>
          <a:xfrm>
            <a:off x="2190102" y="2389439"/>
            <a:ext cx="3323635"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000" b="0" dirty="0" smtClean="0">
                <a:solidFill>
                  <a:schemeClr val="tx1"/>
                </a:solidFill>
                <a:latin typeface="+mn-lt"/>
                <a:ea typeface="+mn-ea"/>
                <a:cs typeface="ＭＳ 明朝"/>
              </a:rPr>
              <a:t>チームメンバー全員に</a:t>
            </a:r>
            <a:endParaRPr lang="en-US" altLang="ja-JP" sz="2000" b="0" dirty="0" smtClean="0">
              <a:solidFill>
                <a:schemeClr val="tx1"/>
              </a:solidFill>
              <a:latin typeface="+mn-lt"/>
              <a:ea typeface="+mn-ea"/>
              <a:cs typeface="ＭＳ 明朝"/>
            </a:endParaRPr>
          </a:p>
          <a:p>
            <a:r>
              <a:rPr lang="ja-JP" altLang="en-US" sz="2000" b="0" dirty="0" smtClean="0">
                <a:solidFill>
                  <a:schemeClr val="tx1"/>
                </a:solidFill>
                <a:latin typeface="+mn-lt"/>
                <a:ea typeface="+mn-ea"/>
                <a:cs typeface="ＭＳ 明朝"/>
              </a:rPr>
              <a:t>最新版のアプリを配信</a:t>
            </a:r>
            <a:endParaRPr lang="en-US" altLang="ja-JP" sz="2000" b="0" dirty="0" smtClean="0">
              <a:solidFill>
                <a:schemeClr val="tx1"/>
              </a:solidFill>
              <a:latin typeface="+mn-lt"/>
              <a:ea typeface="+mn-ea"/>
              <a:cs typeface="ＭＳ 明朝"/>
            </a:endParaRPr>
          </a:p>
        </p:txBody>
      </p:sp>
      <p:pic>
        <p:nvPicPr>
          <p:cNvPr id="4098" name="Picture 2" descr="C:\Users\hiroyuki.a.ito\AppData\Local\Microsoft\Windows\Temporary Internet Files\Content.IE5\8OQ99XH7\MC900433826[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6071" y="4450967"/>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4" name="Picture 2" descr="C:\Users\hiroyuki.a.ito\AppData\Local\Microsoft\Windows\Temporary Internet Files\Content.IE5\8OQ99XH7\MC900433826[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8096" y="4450966"/>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6" name="Picture 2" descr="C:\Users\hiroyuki.a.ito\AppData\Local\Microsoft\Windows\Temporary Internet Files\Content.IE5\8OQ99XH7\MC900433826[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880" y="4453108"/>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9" name="曲線コネクタ 8"/>
          <p:cNvCxnSpPr>
            <a:stCxn id="1029" idx="1"/>
            <a:endCxn id="1029" idx="2"/>
          </p:cNvCxnSpPr>
          <p:nvPr/>
        </p:nvCxnSpPr>
        <p:spPr>
          <a:xfrm rot="10800000" flipH="1" flipV="1">
            <a:off x="6059580" y="2722261"/>
            <a:ext cx="1452454" cy="1124845"/>
          </a:xfrm>
          <a:prstGeom prst="curvedConnector4">
            <a:avLst>
              <a:gd name="adj1" fmla="val -36321"/>
              <a:gd name="adj2" fmla="val 162532"/>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7" name="タイトル 2"/>
          <p:cNvSpPr txBox="1">
            <a:spLocks/>
          </p:cNvSpPr>
          <p:nvPr/>
        </p:nvSpPr>
        <p:spPr>
          <a:xfrm>
            <a:off x="4387476" y="4513160"/>
            <a:ext cx="3825432"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000" b="0" dirty="0" smtClean="0">
                <a:solidFill>
                  <a:schemeClr val="tx1"/>
                </a:solidFill>
                <a:latin typeface="+mn-lt"/>
                <a:ea typeface="+mn-ea"/>
                <a:cs typeface="ＭＳ 明朝"/>
              </a:rPr>
              <a:t>ビルドと回帰テストを自動実行</a:t>
            </a:r>
            <a:endParaRPr lang="en-US" altLang="ja-JP" sz="2000" b="0" dirty="0" smtClean="0">
              <a:solidFill>
                <a:schemeClr val="tx1"/>
              </a:solidFill>
              <a:latin typeface="+mn-lt"/>
              <a:ea typeface="+mn-ea"/>
              <a:cs typeface="ＭＳ 明朝"/>
            </a:endParaRPr>
          </a:p>
        </p:txBody>
      </p:sp>
    </p:spTree>
    <p:extLst>
      <p:ext uri="{BB962C8B-B14F-4D97-AF65-F5344CB8AC3E}">
        <p14:creationId xmlns:p14="http://schemas.microsoft.com/office/powerpoint/2010/main" val="119946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checkerboard(across)">
                                      <p:cBhvr>
                                        <p:cTn id="7" dur="500"/>
                                        <p:tgtEl>
                                          <p:spTgt spid="4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heckerboard(across)">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31"/>
                                        </p:tgtEl>
                                        <p:attrNameLst>
                                          <p:attrName>style.visibility</p:attrName>
                                        </p:attrNameLst>
                                      </p:cBhvr>
                                      <p:to>
                                        <p:strVal val="visible"/>
                                      </p:to>
                                    </p:set>
                                    <p:animEffect transition="in" filter="blinds(horizontal)">
                                      <p:cBhvr>
                                        <p:cTn id="15" dur="500"/>
                                        <p:tgtEl>
                                          <p:spTgt spid="10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linds(horizontal)">
                                      <p:cBhvr>
                                        <p:cTn id="18" dur="500"/>
                                        <p:tgtEl>
                                          <p:spTgt spid="31"/>
                                        </p:tgtEl>
                                      </p:cBhvr>
                                    </p:animEffect>
                                  </p:childTnLst>
                                </p:cTn>
                              </p:par>
                              <p:par>
                                <p:cTn id="19" presetID="3"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checkerboard(across)">
                                      <p:cBhvr>
                                        <p:cTn id="26" dur="500"/>
                                        <p:tgtEl>
                                          <p:spTgt spid="27"/>
                                        </p:tgtEl>
                                      </p:cBhvr>
                                    </p:animEffect>
                                  </p:childTnLst>
                                </p:cTn>
                              </p:par>
                              <p:par>
                                <p:cTn id="27" presetID="5" presetClass="entr" presetSubtype="1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checkerboard(across)">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checkerboard(across)">
                                      <p:cBhvr>
                                        <p:cTn id="34" dur="500"/>
                                        <p:tgtEl>
                                          <p:spTgt spid="25"/>
                                        </p:tgtEl>
                                      </p:cBhvr>
                                    </p:animEffect>
                                  </p:childTnLst>
                                </p:cTn>
                              </p:par>
                              <p:par>
                                <p:cTn id="35" presetID="5" presetClass="entr" presetSubtype="1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checkerboard(across)">
                                      <p:cBhvr>
                                        <p:cTn id="37" dur="500"/>
                                        <p:tgtEl>
                                          <p:spTgt spid="6"/>
                                        </p:tgtEl>
                                      </p:cBhvr>
                                    </p:animEffect>
                                  </p:childTnLst>
                                </p:cTn>
                              </p:par>
                              <p:par>
                                <p:cTn id="38" presetID="5" presetClass="entr" presetSubtype="10" fill="hold" nodeType="withEffect">
                                  <p:stCondLst>
                                    <p:cond delay="0"/>
                                  </p:stCondLst>
                                  <p:childTnLst>
                                    <p:set>
                                      <p:cBhvr>
                                        <p:cTn id="39" dur="1" fill="hold">
                                          <p:stCondLst>
                                            <p:cond delay="0"/>
                                          </p:stCondLst>
                                        </p:cTn>
                                        <p:tgtEl>
                                          <p:spTgt spid="1028"/>
                                        </p:tgtEl>
                                        <p:attrNameLst>
                                          <p:attrName>style.visibility</p:attrName>
                                        </p:attrNameLst>
                                      </p:cBhvr>
                                      <p:to>
                                        <p:strVal val="visible"/>
                                      </p:to>
                                    </p:set>
                                    <p:animEffect transition="in" filter="checkerboard(across)">
                                      <p:cBhvr>
                                        <p:cTn id="40" dur="500"/>
                                        <p:tgtEl>
                                          <p:spTgt spid="1028"/>
                                        </p:tgtEl>
                                      </p:cBhvr>
                                    </p:animEffect>
                                  </p:childTnLst>
                                </p:cTn>
                              </p:par>
                              <p:par>
                                <p:cTn id="41" presetID="5" presetClass="entr" presetSubtype="10"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checkerboard(across)">
                                      <p:cBhvr>
                                        <p:cTn id="43" dur="500"/>
                                        <p:tgtEl>
                                          <p:spTgt spid="55"/>
                                        </p:tgtEl>
                                      </p:cBhvr>
                                    </p:animEffect>
                                  </p:childTnLst>
                                </p:cTn>
                              </p:par>
                              <p:par>
                                <p:cTn id="44" presetID="5" presetClass="entr" presetSubtype="1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checkerboard(across)">
                                      <p:cBhvr>
                                        <p:cTn id="46" dur="500"/>
                                        <p:tgtEl>
                                          <p:spTgt spid="10"/>
                                        </p:tgtEl>
                                      </p:cBhvr>
                                    </p:animEffect>
                                  </p:childTnLst>
                                </p:cTn>
                              </p:par>
                              <p:par>
                                <p:cTn id="47" presetID="5" presetClass="entr" presetSubtype="1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checkerboard(across)">
                                      <p:cBhvr>
                                        <p:cTn id="49" dur="500"/>
                                        <p:tgtEl>
                                          <p:spTgt spid="17"/>
                                        </p:tgtEl>
                                      </p:cBhvr>
                                    </p:animEffect>
                                  </p:childTnLst>
                                </p:cTn>
                              </p:par>
                              <p:par>
                                <p:cTn id="50" presetID="5" presetClass="entr" presetSubtype="1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checkerboard(across)">
                                      <p:cBhvr>
                                        <p:cTn id="52" dur="500"/>
                                        <p:tgtEl>
                                          <p:spTgt spid="19"/>
                                        </p:tgtEl>
                                      </p:cBhvr>
                                    </p:animEffect>
                                  </p:childTnLst>
                                </p:cTn>
                              </p:par>
                              <p:par>
                                <p:cTn id="53" presetID="5" presetClass="entr" presetSubtype="1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checkerboard(across)">
                                      <p:cBhvr>
                                        <p:cTn id="55" dur="500"/>
                                        <p:tgtEl>
                                          <p:spTgt spid="26"/>
                                        </p:tgtEl>
                                      </p:cBhvr>
                                    </p:animEffect>
                                  </p:childTnLst>
                                </p:cTn>
                              </p:par>
                              <p:par>
                                <p:cTn id="56" presetID="5" presetClass="entr" presetSubtype="1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checkerboard(across)">
                                      <p:cBhvr>
                                        <p:cTn id="58" dur="500"/>
                                        <p:tgtEl>
                                          <p:spTgt spid="24"/>
                                        </p:tgtEl>
                                      </p:cBhvr>
                                    </p:animEffect>
                                  </p:childTnLst>
                                </p:cTn>
                              </p:par>
                              <p:par>
                                <p:cTn id="59" presetID="5" presetClass="entr" presetSubtype="10" fill="hold" nodeType="withEffect">
                                  <p:stCondLst>
                                    <p:cond delay="0"/>
                                  </p:stCondLst>
                                  <p:childTnLst>
                                    <p:set>
                                      <p:cBhvr>
                                        <p:cTn id="60" dur="1" fill="hold">
                                          <p:stCondLst>
                                            <p:cond delay="0"/>
                                          </p:stCondLst>
                                        </p:cTn>
                                        <p:tgtEl>
                                          <p:spTgt spid="4098"/>
                                        </p:tgtEl>
                                        <p:attrNameLst>
                                          <p:attrName>style.visibility</p:attrName>
                                        </p:attrNameLst>
                                      </p:cBhvr>
                                      <p:to>
                                        <p:strVal val="visible"/>
                                      </p:to>
                                    </p:set>
                                    <p:animEffect transition="in" filter="checkerboard(across)">
                                      <p:cBhvr>
                                        <p:cTn id="61" dur="500"/>
                                        <p:tgtEl>
                                          <p:spTgt spid="4098"/>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checkerboard(across)">
                                      <p:cBhvr>
                                        <p:cTn id="6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25" grpId="0"/>
      <p:bldP spid="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agile\docs\TDD\reports\IPS\画像\失敗した.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386" y="332061"/>
            <a:ext cx="6259229" cy="586181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5523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2"/>
          <p:cNvSpPr txBox="1">
            <a:spLocks/>
          </p:cNvSpPr>
          <p:nvPr/>
        </p:nvSpPr>
        <p:spPr>
          <a:xfrm>
            <a:off x="184271" y="4077072"/>
            <a:ext cx="8780218"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インストール作業時間</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dirty="0" smtClean="0">
                <a:solidFill>
                  <a:schemeClr val="accent1"/>
                </a:solidFill>
                <a:latin typeface="+mn-lt"/>
              </a:rPr>
              <a:t>２分</a:t>
            </a:r>
            <a:r>
              <a:rPr lang="ja-JP" altLang="en-US" sz="3200" b="0" dirty="0" smtClean="0">
                <a:solidFill>
                  <a:schemeClr val="accent1"/>
                </a:solidFill>
                <a:latin typeface="+mn-lt"/>
              </a:rPr>
              <a:t>／回</a:t>
            </a:r>
            <a:endParaRPr lang="ja-JP" altLang="ja-JP" b="0" dirty="0">
              <a:solidFill>
                <a:schemeClr val="accent1"/>
              </a:solidFill>
              <a:latin typeface="+mn-lt"/>
            </a:endParaRPr>
          </a:p>
        </p:txBody>
      </p:sp>
      <p:sp>
        <p:nvSpPr>
          <p:cNvPr id="7" name="タイトル 2"/>
          <p:cNvSpPr txBox="1">
            <a:spLocks/>
          </p:cNvSpPr>
          <p:nvPr/>
        </p:nvSpPr>
        <p:spPr>
          <a:xfrm>
            <a:off x="688495" y="4653136"/>
            <a:ext cx="8275993"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buFont typeface="Arial"/>
              <a:buChar char="•"/>
            </a:pPr>
            <a:r>
              <a:rPr lang="ja-JP" altLang="en-US" sz="2000" b="0" dirty="0">
                <a:solidFill>
                  <a:srgbClr val="000000"/>
                </a:solidFill>
                <a:latin typeface="+mn-lt"/>
              </a:rPr>
              <a:t>人数</a:t>
            </a:r>
            <a:r>
              <a:rPr lang="ja-JP" altLang="en-US" sz="2000" b="0" dirty="0" smtClean="0">
                <a:solidFill>
                  <a:srgbClr val="000000"/>
                </a:solidFill>
                <a:latin typeface="+mn-lt"/>
              </a:rPr>
              <a:t>に</a:t>
            </a:r>
            <a:r>
              <a:rPr lang="ja-JP" altLang="en-US" sz="2000" b="0" dirty="0">
                <a:solidFill>
                  <a:srgbClr val="000000"/>
                </a:solidFill>
                <a:latin typeface="+mn-lt"/>
              </a:rPr>
              <a:t>関係</a:t>
            </a:r>
            <a:r>
              <a:rPr lang="ja-JP" altLang="en-US" sz="2000" b="0" dirty="0" smtClean="0">
                <a:solidFill>
                  <a:srgbClr val="000000"/>
                </a:solidFill>
                <a:latin typeface="+mn-lt"/>
              </a:rPr>
              <a:t>なく、一律同じ時間で実施可能</a:t>
            </a:r>
            <a:endParaRPr lang="en-US" altLang="ja-JP" sz="2000" b="0" dirty="0" smtClean="0">
              <a:solidFill>
                <a:srgbClr val="000000"/>
              </a:solidFill>
              <a:latin typeface="+mn-lt"/>
            </a:endParaRPr>
          </a:p>
        </p:txBody>
      </p:sp>
      <p:sp>
        <p:nvSpPr>
          <p:cNvPr id="9" name="タイトル 2"/>
          <p:cNvSpPr txBox="1">
            <a:spLocks/>
          </p:cNvSpPr>
          <p:nvPr/>
        </p:nvSpPr>
        <p:spPr>
          <a:xfrm>
            <a:off x="184271" y="3358460"/>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回帰テストの実行時間</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dirty="0" smtClean="0">
                <a:solidFill>
                  <a:schemeClr val="accent1"/>
                </a:solidFill>
                <a:latin typeface="+mn-lt"/>
              </a:rPr>
              <a:t>３分</a:t>
            </a:r>
            <a:r>
              <a:rPr lang="ja-JP" altLang="en-US" sz="3200" b="0" dirty="0" smtClean="0">
                <a:solidFill>
                  <a:schemeClr val="accent1"/>
                </a:solidFill>
                <a:latin typeface="+mn-lt"/>
              </a:rPr>
              <a:t>／回</a:t>
            </a:r>
            <a:endParaRPr lang="en-US" altLang="ja-JP" b="0" dirty="0">
              <a:solidFill>
                <a:schemeClr val="accent1"/>
              </a:solidFill>
              <a:latin typeface="+mn-lt"/>
            </a:endParaRPr>
          </a:p>
        </p:txBody>
      </p:sp>
      <p:sp>
        <p:nvSpPr>
          <p:cNvPr id="11" name="タイトル 2"/>
          <p:cNvSpPr txBox="1">
            <a:spLocks/>
          </p:cNvSpPr>
          <p:nvPr/>
        </p:nvSpPr>
        <p:spPr>
          <a:xfrm>
            <a:off x="184271" y="2634149"/>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機能</a:t>
            </a:r>
            <a:r>
              <a:rPr lang="ja-JP" altLang="en-US" b="0" dirty="0">
                <a:solidFill>
                  <a:schemeClr val="tx1"/>
                </a:solidFill>
                <a:latin typeface="+mn-lt"/>
              </a:rPr>
              <a:t>追加／修正の</a:t>
            </a:r>
            <a:r>
              <a:rPr lang="ja-JP" altLang="en-US" b="0" dirty="0" smtClean="0">
                <a:solidFill>
                  <a:schemeClr val="tx1"/>
                </a:solidFill>
                <a:latin typeface="+mn-lt"/>
              </a:rPr>
              <a:t>頻度</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solidFill>
                  <a:schemeClr val="accent1"/>
                </a:solidFill>
                <a:latin typeface="+mn-lt"/>
              </a:rPr>
              <a:t>３回／週</a:t>
            </a:r>
            <a:endParaRPr lang="en-US" altLang="ja-JP" b="0" dirty="0">
              <a:solidFill>
                <a:schemeClr val="accent1"/>
              </a:solidFill>
              <a:latin typeface="+mn-lt"/>
            </a:endParaRPr>
          </a:p>
        </p:txBody>
      </p:sp>
      <p:sp>
        <p:nvSpPr>
          <p:cNvPr id="13" name="タイトル 2"/>
          <p:cNvSpPr txBox="1">
            <a:spLocks/>
          </p:cNvSpPr>
          <p:nvPr/>
        </p:nvSpPr>
        <p:spPr>
          <a:xfrm>
            <a:off x="184271" y="1192412"/>
            <a:ext cx="8784976" cy="144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tx1"/>
                </a:solidFill>
              </a:rPr>
              <a:t>１５分／週</a:t>
            </a:r>
            <a:endParaRPr lang="ja-JP" altLang="en-US" sz="7200" b="0" dirty="0">
              <a:solidFill>
                <a:schemeClr val="tx1"/>
              </a:solidFill>
            </a:endParaRPr>
          </a:p>
        </p:txBody>
      </p:sp>
      <p:sp>
        <p:nvSpPr>
          <p:cNvPr id="10"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dirty="0">
                <a:latin typeface="+mj-ea"/>
              </a:rPr>
              <a:t>数値計測による仮説</a:t>
            </a:r>
            <a:r>
              <a:rPr lang="ja-JP" altLang="en-US" dirty="0" smtClean="0">
                <a:latin typeface="+mj-ea"/>
              </a:rPr>
              <a:t>検証　（施策実行後）</a:t>
            </a:r>
            <a:endParaRPr kumimoji="1" lang="ja-JP" altLang="en-US" dirty="0">
              <a:latin typeface="+mj-ea"/>
              <a:ea typeface="+mj-ea"/>
            </a:endParaRPr>
          </a:p>
        </p:txBody>
      </p:sp>
    </p:spTree>
    <p:extLst>
      <p:ext uri="{BB962C8B-B14F-4D97-AF65-F5344CB8AC3E}">
        <p14:creationId xmlns:p14="http://schemas.microsoft.com/office/powerpoint/2010/main" val="342563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1"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179512" y="1989000"/>
            <a:ext cx="8784976" cy="28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tx1"/>
                </a:solidFill>
                <a:latin typeface="+mn-lt"/>
              </a:rPr>
              <a:t>ビルド・テスト・リリース</a:t>
            </a:r>
            <a:endParaRPr lang="en-US" altLang="ja-JP" sz="7200" b="0" dirty="0" smtClean="0">
              <a:solidFill>
                <a:schemeClr val="tx1"/>
              </a:solidFill>
              <a:latin typeface="+mn-lt"/>
            </a:endParaRPr>
          </a:p>
          <a:p>
            <a:r>
              <a:rPr lang="ja-JP" altLang="en-US" sz="7200" b="0" dirty="0" smtClean="0">
                <a:solidFill>
                  <a:schemeClr val="tx1"/>
                </a:solidFill>
                <a:latin typeface="+mn-lt"/>
              </a:rPr>
              <a:t>を</a:t>
            </a:r>
            <a:r>
              <a:rPr lang="ja-JP" altLang="en-US" sz="7200" b="0" dirty="0" smtClean="0">
                <a:latin typeface="+mn-lt"/>
              </a:rPr>
              <a:t>自動化</a:t>
            </a:r>
            <a:r>
              <a:rPr lang="ja-JP" altLang="en-US" sz="7200" b="0" dirty="0" smtClean="0">
                <a:solidFill>
                  <a:schemeClr val="tx1"/>
                </a:solidFill>
                <a:latin typeface="+mn-lt"/>
              </a:rPr>
              <a:t>した！</a:t>
            </a:r>
            <a:endParaRPr lang="ja-JP" altLang="en-US" sz="7200" b="0" dirty="0">
              <a:solidFill>
                <a:schemeClr val="tx1"/>
              </a:solidFill>
              <a:latin typeface="+mn-lt"/>
            </a:endParaRPr>
          </a:p>
        </p:txBody>
      </p:sp>
    </p:spTree>
    <p:extLst>
      <p:ext uri="{BB962C8B-B14F-4D97-AF65-F5344CB8AC3E}">
        <p14:creationId xmlns:p14="http://schemas.microsoft.com/office/powerpoint/2010/main" val="9776227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179512" y="1989000"/>
            <a:ext cx="8784976" cy="28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a:solidFill>
                  <a:schemeClr val="tx1"/>
                </a:solidFill>
                <a:latin typeface="+mn-lt"/>
              </a:rPr>
              <a:t>思っていたよりも</a:t>
            </a:r>
            <a:endParaRPr lang="en-US" altLang="ja-JP" sz="7200" b="0" dirty="0">
              <a:solidFill>
                <a:schemeClr val="tx1"/>
              </a:solidFill>
              <a:latin typeface="+mn-lt"/>
            </a:endParaRPr>
          </a:p>
          <a:p>
            <a:r>
              <a:rPr lang="ja-JP" altLang="en-US" sz="7200" b="0" dirty="0">
                <a:latin typeface="+mn-lt"/>
              </a:rPr>
              <a:t>楽</a:t>
            </a:r>
            <a:r>
              <a:rPr lang="ja-JP" altLang="en-US" sz="7200" b="0" dirty="0">
                <a:solidFill>
                  <a:schemeClr val="tx1"/>
                </a:solidFill>
                <a:latin typeface="+mn-lt"/>
              </a:rPr>
              <a:t>に</a:t>
            </a:r>
            <a:r>
              <a:rPr lang="ja-JP" altLang="en-US" sz="7200" b="0" dirty="0" smtClean="0">
                <a:solidFill>
                  <a:schemeClr val="tx1"/>
                </a:solidFill>
                <a:latin typeface="+mn-lt"/>
              </a:rPr>
              <a:t>なっていない？</a:t>
            </a:r>
            <a:endParaRPr lang="ja-JP" altLang="en-US" sz="7200" b="0" dirty="0">
              <a:solidFill>
                <a:schemeClr val="tx1"/>
              </a:solidFill>
              <a:latin typeface="+mn-lt"/>
            </a:endParaRPr>
          </a:p>
        </p:txBody>
      </p:sp>
    </p:spTree>
    <p:extLst>
      <p:ext uri="{BB962C8B-B14F-4D97-AF65-F5344CB8AC3E}">
        <p14:creationId xmlns:p14="http://schemas.microsoft.com/office/powerpoint/2010/main" val="1214656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dirty="0">
                <a:latin typeface="+mj-ea"/>
              </a:rPr>
              <a:t>数値計測に</a:t>
            </a:r>
            <a:r>
              <a:rPr lang="ja-JP" altLang="en-US" dirty="0" smtClean="0">
                <a:latin typeface="+mj-ea"/>
              </a:rPr>
              <a:t>よる現状把握</a:t>
            </a:r>
            <a:endParaRPr kumimoji="1" lang="ja-JP" altLang="en-US" dirty="0">
              <a:latin typeface="+mj-ea"/>
              <a:ea typeface="+mj-ea"/>
            </a:endParaRPr>
          </a:p>
        </p:txBody>
      </p:sp>
      <p:sp>
        <p:nvSpPr>
          <p:cNvPr id="7" name="タイトル 2"/>
          <p:cNvSpPr txBox="1">
            <a:spLocks/>
          </p:cNvSpPr>
          <p:nvPr/>
        </p:nvSpPr>
        <p:spPr>
          <a:xfrm>
            <a:off x="688495" y="1772816"/>
            <a:ext cx="8275993"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smtClean="0">
                <a:solidFill>
                  <a:schemeClr val="tx1"/>
                </a:solidFill>
                <a:latin typeface="+mn-lt"/>
              </a:rPr>
              <a:t>スプリントの最初に計画したタスクのうち、</a:t>
            </a:r>
            <a:endParaRPr lang="en-US" altLang="ja-JP" sz="2000" b="0" dirty="0" smtClean="0">
              <a:solidFill>
                <a:schemeClr val="tx1"/>
              </a:solidFill>
              <a:latin typeface="+mn-lt"/>
            </a:endParaRPr>
          </a:p>
          <a:p>
            <a:pPr indent="439738" algn="l"/>
            <a:r>
              <a:rPr lang="ja-JP" altLang="en-US" sz="2000" b="0" dirty="0" smtClean="0">
                <a:solidFill>
                  <a:schemeClr val="tx1"/>
                </a:solidFill>
                <a:latin typeface="+mn-lt"/>
              </a:rPr>
              <a:t>実に７５％のものがスプリント内に</a:t>
            </a:r>
            <a:r>
              <a:rPr lang="ja-JP" altLang="en-US" sz="2000" b="0" dirty="0" smtClean="0">
                <a:latin typeface="+mn-lt"/>
              </a:rPr>
              <a:t>終えられなかった</a:t>
            </a:r>
            <a:endParaRPr lang="en-US" altLang="ja-JP" sz="2000" b="0" dirty="0" smtClean="0">
              <a:latin typeface="+mn-lt"/>
            </a:endParaRPr>
          </a:p>
        </p:txBody>
      </p:sp>
      <p:sp>
        <p:nvSpPr>
          <p:cNvPr id="9" name="タイトル 2"/>
          <p:cNvSpPr txBox="1">
            <a:spLocks/>
          </p:cNvSpPr>
          <p:nvPr/>
        </p:nvSpPr>
        <p:spPr>
          <a:xfrm>
            <a:off x="184271" y="2996952"/>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割り込み率</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５０％</a:t>
            </a:r>
            <a:endParaRPr lang="en-US" altLang="ja-JP" b="0" dirty="0">
              <a:latin typeface="+mn-lt"/>
            </a:endParaRPr>
          </a:p>
        </p:txBody>
      </p:sp>
      <p:sp>
        <p:nvSpPr>
          <p:cNvPr id="10" name="タイトル 2"/>
          <p:cNvSpPr txBox="1">
            <a:spLocks/>
          </p:cNvSpPr>
          <p:nvPr/>
        </p:nvSpPr>
        <p:spPr>
          <a:xfrm>
            <a:off x="688495" y="3571548"/>
            <a:ext cx="8275993" cy="108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en-US" altLang="ja-JP" sz="2000" b="0" dirty="0" smtClean="0">
                <a:solidFill>
                  <a:schemeClr val="tx1"/>
                </a:solidFill>
                <a:latin typeface="+mn-lt"/>
              </a:rPr>
              <a:t>Stash(GitHub) </a:t>
            </a:r>
            <a:r>
              <a:rPr lang="ja-JP" altLang="en-US" sz="2000" b="0" dirty="0" smtClean="0">
                <a:solidFill>
                  <a:schemeClr val="tx1"/>
                </a:solidFill>
                <a:latin typeface="+mn-lt"/>
              </a:rPr>
              <a:t>でのマージミスや既存</a:t>
            </a:r>
            <a:r>
              <a:rPr lang="ja-JP" altLang="en-US" sz="2000" b="0" dirty="0">
                <a:solidFill>
                  <a:schemeClr val="tx1"/>
                </a:solidFill>
                <a:latin typeface="+mn-lt"/>
              </a:rPr>
              <a:t>サービスのトラブル対応</a:t>
            </a:r>
            <a:r>
              <a:rPr lang="ja-JP" altLang="en-US" sz="2000" b="0" dirty="0" smtClean="0">
                <a:solidFill>
                  <a:schemeClr val="tx1"/>
                </a:solidFill>
                <a:latin typeface="+mn-lt"/>
              </a:rPr>
              <a:t>などで、</a:t>
            </a:r>
            <a:endParaRPr lang="en-US" altLang="ja-JP" sz="2000" b="0" dirty="0" smtClean="0">
              <a:solidFill>
                <a:schemeClr val="tx1"/>
              </a:solidFill>
              <a:latin typeface="+mn-lt"/>
            </a:endParaRPr>
          </a:p>
          <a:p>
            <a:pPr indent="452438" algn="l"/>
            <a:r>
              <a:rPr lang="ja-JP" altLang="en-US" sz="2000" b="0" dirty="0" smtClean="0">
                <a:solidFill>
                  <a:schemeClr val="tx1"/>
                </a:solidFill>
              </a:rPr>
              <a:t>チーム外から</a:t>
            </a:r>
            <a:r>
              <a:rPr lang="ja-JP" altLang="en-US" sz="2000" b="0" dirty="0">
                <a:solidFill>
                  <a:schemeClr val="tx1"/>
                </a:solidFill>
              </a:rPr>
              <a:t>チームメンバーに</a:t>
            </a:r>
            <a:r>
              <a:rPr lang="ja-JP" altLang="en-US" sz="2000" b="0" dirty="0" smtClean="0">
                <a:solidFill>
                  <a:schemeClr val="tx1"/>
                </a:solidFill>
              </a:rPr>
              <a:t>対して</a:t>
            </a:r>
            <a:endParaRPr lang="en-US" altLang="ja-JP" sz="2000" b="0" dirty="0" smtClean="0">
              <a:solidFill>
                <a:schemeClr val="tx1"/>
              </a:solidFill>
            </a:endParaRPr>
          </a:p>
          <a:p>
            <a:pPr indent="452438" algn="l"/>
            <a:r>
              <a:rPr lang="ja-JP" altLang="en-US" sz="2000" b="0" dirty="0" smtClean="0">
                <a:solidFill>
                  <a:schemeClr val="tx1"/>
                </a:solidFill>
                <a:latin typeface="+mn-lt"/>
              </a:rPr>
              <a:t>多く</a:t>
            </a:r>
            <a:r>
              <a:rPr lang="ja-JP" altLang="en-US" sz="2000" b="0" dirty="0">
                <a:solidFill>
                  <a:schemeClr val="tx1"/>
                </a:solidFill>
                <a:latin typeface="+mn-lt"/>
              </a:rPr>
              <a:t>の</a:t>
            </a:r>
            <a:r>
              <a:rPr lang="ja-JP" altLang="en-US" sz="2000" b="0" dirty="0">
                <a:solidFill>
                  <a:srgbClr val="BF0000"/>
                </a:solidFill>
                <a:latin typeface="+mn-lt"/>
              </a:rPr>
              <a:t>割り込み作業</a:t>
            </a:r>
            <a:r>
              <a:rPr lang="ja-JP" altLang="en-US" sz="2000" b="0" dirty="0">
                <a:solidFill>
                  <a:schemeClr val="tx1"/>
                </a:solidFill>
                <a:latin typeface="+mn-lt"/>
              </a:rPr>
              <a:t>があることが分かった</a:t>
            </a:r>
            <a:endParaRPr lang="en-US" altLang="ja-JP" sz="2000" b="0" dirty="0">
              <a:solidFill>
                <a:srgbClr val="000000"/>
              </a:solidFill>
              <a:latin typeface="+mn-lt"/>
            </a:endParaRPr>
          </a:p>
        </p:txBody>
      </p:sp>
      <p:sp>
        <p:nvSpPr>
          <p:cNvPr id="11" name="タイトル 2"/>
          <p:cNvSpPr txBox="1">
            <a:spLocks/>
          </p:cNvSpPr>
          <p:nvPr/>
        </p:nvSpPr>
        <p:spPr>
          <a:xfrm>
            <a:off x="184271" y="1193591"/>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タスクの完了率</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２５％</a:t>
            </a:r>
            <a:endParaRPr lang="en-US" altLang="ja-JP" b="0" dirty="0">
              <a:latin typeface="+mn-lt"/>
            </a:endParaRPr>
          </a:p>
        </p:txBody>
      </p:sp>
    </p:spTree>
    <p:extLst>
      <p:ext uri="{BB962C8B-B14F-4D97-AF65-F5344CB8AC3E}">
        <p14:creationId xmlns:p14="http://schemas.microsoft.com/office/powerpoint/2010/main" val="192962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2"/>
          <p:cNvSpPr txBox="1">
            <a:spLocks/>
          </p:cNvSpPr>
          <p:nvPr/>
        </p:nvSpPr>
        <p:spPr>
          <a:xfrm>
            <a:off x="179512" y="1179000"/>
            <a:ext cx="8784976" cy="450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tx1"/>
                </a:solidFill>
              </a:rPr>
              <a:t>作業に</a:t>
            </a:r>
            <a:endParaRPr lang="en-US" altLang="ja-JP" sz="7200" b="0" dirty="0" smtClean="0">
              <a:solidFill>
                <a:schemeClr val="tx1"/>
              </a:solidFill>
            </a:endParaRPr>
          </a:p>
          <a:p>
            <a:r>
              <a:rPr lang="ja-JP" altLang="en-US" sz="7200" b="0" dirty="0" smtClean="0">
                <a:solidFill>
                  <a:schemeClr val="tx1"/>
                </a:solidFill>
              </a:rPr>
              <a:t>集中できないことで、</a:t>
            </a:r>
            <a:endParaRPr lang="en-US" altLang="ja-JP" sz="7200" b="0" dirty="0" smtClean="0">
              <a:solidFill>
                <a:schemeClr val="tx1"/>
              </a:solidFill>
            </a:endParaRPr>
          </a:p>
          <a:p>
            <a:r>
              <a:rPr lang="ja-JP" altLang="en-US" sz="7200" b="0" dirty="0" smtClean="0">
                <a:solidFill>
                  <a:schemeClr val="tx1"/>
                </a:solidFill>
              </a:rPr>
              <a:t>プロダクト開発が</a:t>
            </a:r>
            <a:endParaRPr lang="en-US" altLang="ja-JP" sz="7200" b="0" dirty="0" smtClean="0">
              <a:solidFill>
                <a:schemeClr val="tx1"/>
              </a:solidFill>
            </a:endParaRPr>
          </a:p>
          <a:p>
            <a:r>
              <a:rPr lang="ja-JP" altLang="en-US" sz="7200" b="0" dirty="0" smtClean="0"/>
              <a:t>阻害</a:t>
            </a:r>
            <a:r>
              <a:rPr lang="ja-JP" altLang="en-US" sz="7200" b="0" dirty="0" smtClean="0">
                <a:solidFill>
                  <a:schemeClr val="tx1"/>
                </a:solidFill>
              </a:rPr>
              <a:t>されている</a:t>
            </a:r>
            <a:endParaRPr lang="ja-JP" altLang="en-US" sz="7200" b="0" dirty="0">
              <a:solidFill>
                <a:schemeClr val="tx1"/>
              </a:solidFill>
            </a:endParaRPr>
          </a:p>
        </p:txBody>
      </p:sp>
    </p:spTree>
    <p:extLst>
      <p:ext uri="{BB962C8B-B14F-4D97-AF65-F5344CB8AC3E}">
        <p14:creationId xmlns:p14="http://schemas.microsoft.com/office/powerpoint/2010/main" val="24565278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179512" y="1080000"/>
            <a:ext cx="8784976" cy="28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tx1"/>
                </a:solidFill>
                <a:latin typeface="+mn-lt"/>
              </a:rPr>
              <a:t>ボトルネックが</a:t>
            </a:r>
            <a:endParaRPr lang="en-US" altLang="ja-JP" sz="7200" b="0" dirty="0" smtClean="0">
              <a:solidFill>
                <a:schemeClr val="tx1"/>
              </a:solidFill>
              <a:latin typeface="+mn-lt"/>
            </a:endParaRPr>
          </a:p>
          <a:p>
            <a:r>
              <a:rPr lang="ja-JP" altLang="en-US" sz="7200" b="0" dirty="0" smtClean="0">
                <a:latin typeface="+mn-lt"/>
              </a:rPr>
              <a:t>移動</a:t>
            </a:r>
            <a:r>
              <a:rPr lang="ja-JP" altLang="en-US" sz="7200" b="0" dirty="0">
                <a:solidFill>
                  <a:schemeClr val="tx1"/>
                </a:solidFill>
                <a:latin typeface="+mn-lt"/>
              </a:rPr>
              <a:t>して</a:t>
            </a:r>
            <a:r>
              <a:rPr lang="ja-JP" altLang="en-US" sz="7200" b="0" dirty="0" smtClean="0">
                <a:solidFill>
                  <a:schemeClr val="tx1"/>
                </a:solidFill>
                <a:latin typeface="+mn-lt"/>
              </a:rPr>
              <a:t>いる </a:t>
            </a:r>
            <a:r>
              <a:rPr lang="en-US" altLang="ja-JP" sz="7200" b="0" dirty="0" smtClean="0">
                <a:solidFill>
                  <a:schemeClr val="tx1"/>
                </a:solidFill>
              </a:rPr>
              <a:t>(´</a:t>
            </a:r>
            <a:r>
              <a:rPr lang="ja-JP" altLang="en-US" sz="7200" b="0" dirty="0" smtClean="0">
                <a:solidFill>
                  <a:schemeClr val="tx1"/>
                </a:solidFill>
              </a:rPr>
              <a:t>･</a:t>
            </a:r>
            <a:r>
              <a:rPr lang="en-US" altLang="ja-JP" sz="7200" b="0" dirty="0" smtClean="0">
                <a:solidFill>
                  <a:schemeClr val="tx1"/>
                </a:solidFill>
              </a:rPr>
              <a:t>ω</a:t>
            </a:r>
            <a:r>
              <a:rPr lang="ja-JP" altLang="en-US" sz="7200" b="0" dirty="0" smtClean="0">
                <a:solidFill>
                  <a:schemeClr val="tx1"/>
                </a:solidFill>
              </a:rPr>
              <a:t>･｀</a:t>
            </a:r>
            <a:r>
              <a:rPr lang="en-US" altLang="ja-JP" sz="7200" b="0" dirty="0" smtClean="0">
                <a:solidFill>
                  <a:schemeClr val="tx1"/>
                </a:solidFill>
              </a:rPr>
              <a:t>)</a:t>
            </a:r>
            <a:endParaRPr lang="ja-JP" altLang="en-US" sz="7200" b="0" dirty="0">
              <a:solidFill>
                <a:schemeClr val="tx1"/>
              </a:solidFill>
              <a:latin typeface="+mn-lt"/>
            </a:endParaRPr>
          </a:p>
        </p:txBody>
      </p:sp>
      <p:sp>
        <p:nvSpPr>
          <p:cNvPr id="4" name="Text Box 17"/>
          <p:cNvSpPr txBox="1">
            <a:spLocks noChangeArrowheads="1"/>
          </p:cNvSpPr>
          <p:nvPr/>
        </p:nvSpPr>
        <p:spPr bwMode="auto">
          <a:xfrm>
            <a:off x="251520" y="3952469"/>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a:t>要件</a:t>
            </a:r>
            <a:r>
              <a:rPr lang="ja-JP" altLang="en-US" sz="2800" dirty="0" smtClean="0"/>
              <a:t>定義</a:t>
            </a:r>
            <a:endParaRPr lang="en-US" altLang="ja-JP" sz="2800" dirty="0" smtClean="0"/>
          </a:p>
        </p:txBody>
      </p:sp>
      <p:sp>
        <p:nvSpPr>
          <p:cNvPr id="5" name="Text Box 17"/>
          <p:cNvSpPr txBox="1">
            <a:spLocks noChangeArrowheads="1"/>
          </p:cNvSpPr>
          <p:nvPr/>
        </p:nvSpPr>
        <p:spPr bwMode="auto">
          <a:xfrm>
            <a:off x="3492000" y="3952469"/>
            <a:ext cx="2160000" cy="1440000"/>
          </a:xfrm>
          <a:prstGeom prst="rect">
            <a:avLst/>
          </a:prstGeom>
          <a:solidFill>
            <a:schemeClr val="accent2"/>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smtClean="0">
                <a:latin typeface="+mn-lt"/>
              </a:rPr>
              <a:t>開発</a:t>
            </a:r>
            <a:endParaRPr lang="en-US" altLang="ja-JP" sz="2000" dirty="0" smtClean="0">
              <a:latin typeface="+mn-lt"/>
            </a:endParaRPr>
          </a:p>
          <a:p>
            <a:pPr marL="457200" indent="-457200">
              <a:buFont typeface="Arial" panose="020B0604020202020204" pitchFamily="34" charset="0"/>
              <a:buChar char="•"/>
            </a:pPr>
            <a:r>
              <a:rPr lang="ja-JP" altLang="en-US" sz="2000" dirty="0" smtClean="0">
                <a:latin typeface="+mn-lt"/>
              </a:rPr>
              <a:t>プログラミング</a:t>
            </a:r>
            <a:endParaRPr lang="en-US" altLang="ja-JP" sz="2000" dirty="0" smtClean="0">
              <a:latin typeface="+mn-lt"/>
            </a:endParaRPr>
          </a:p>
          <a:p>
            <a:pPr marL="457200" indent="-457200">
              <a:buFont typeface="Arial" panose="020B0604020202020204" pitchFamily="34" charset="0"/>
              <a:buChar char="•"/>
            </a:pPr>
            <a:r>
              <a:rPr lang="ja-JP" altLang="en-US" sz="2000" dirty="0">
                <a:latin typeface="+mn-lt"/>
              </a:rPr>
              <a:t>単体</a:t>
            </a:r>
            <a:r>
              <a:rPr lang="ja-JP" altLang="en-US" sz="2000" dirty="0" smtClean="0">
                <a:latin typeface="+mn-lt"/>
              </a:rPr>
              <a:t>テスト</a:t>
            </a:r>
            <a:endParaRPr lang="en-US" altLang="ja-JP" sz="2000" dirty="0" smtClean="0">
              <a:latin typeface="+mn-lt"/>
            </a:endParaRPr>
          </a:p>
          <a:p>
            <a:pPr marL="457200" indent="-457200">
              <a:buFont typeface="Arial" panose="020B0604020202020204" pitchFamily="34" charset="0"/>
              <a:buChar char="•"/>
            </a:pPr>
            <a:r>
              <a:rPr lang="ja-JP" altLang="en-US" sz="2000" dirty="0" smtClean="0">
                <a:latin typeface="+mn-lt"/>
              </a:rPr>
              <a:t>結合テスト</a:t>
            </a:r>
            <a:endParaRPr lang="en-US" altLang="ja-JP" sz="2000" dirty="0" smtClean="0">
              <a:latin typeface="+mn-lt"/>
            </a:endParaRPr>
          </a:p>
        </p:txBody>
      </p:sp>
      <p:sp>
        <p:nvSpPr>
          <p:cNvPr id="6" name="Text Box 17"/>
          <p:cNvSpPr txBox="1">
            <a:spLocks noChangeArrowheads="1"/>
          </p:cNvSpPr>
          <p:nvPr/>
        </p:nvSpPr>
        <p:spPr bwMode="auto">
          <a:xfrm>
            <a:off x="6732480" y="3952469"/>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smtClean="0"/>
              <a:t>受入テスト</a:t>
            </a:r>
            <a:endParaRPr lang="en-US" altLang="ja-JP" sz="2800" dirty="0" smtClean="0"/>
          </a:p>
          <a:p>
            <a:pPr algn="ctr"/>
            <a:r>
              <a:rPr lang="ja-JP" altLang="en-US" sz="2800" dirty="0" smtClean="0"/>
              <a:t>操作性</a:t>
            </a:r>
            <a:r>
              <a:rPr lang="ja-JP" altLang="en-US" sz="2800" dirty="0"/>
              <a:t>テスト</a:t>
            </a:r>
            <a:endParaRPr lang="en-US" altLang="ja-JP" sz="2800" dirty="0" smtClean="0"/>
          </a:p>
        </p:txBody>
      </p:sp>
      <p:sp>
        <p:nvSpPr>
          <p:cNvPr id="7" name="右矢印 6"/>
          <p:cNvSpPr/>
          <p:nvPr/>
        </p:nvSpPr>
        <p:spPr bwMode="auto">
          <a:xfrm>
            <a:off x="2699792" y="4276425"/>
            <a:ext cx="576064" cy="792088"/>
          </a:xfrm>
          <a:prstGeom prst="righ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8" name="右矢印 7"/>
          <p:cNvSpPr/>
          <p:nvPr/>
        </p:nvSpPr>
        <p:spPr bwMode="auto">
          <a:xfrm>
            <a:off x="5868144" y="4276425"/>
            <a:ext cx="576064" cy="792088"/>
          </a:xfrm>
          <a:prstGeom prst="righ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cxnSp>
        <p:nvCxnSpPr>
          <p:cNvPr id="11" name="曲線コネクタ 10"/>
          <p:cNvCxnSpPr>
            <a:stCxn id="6" idx="2"/>
            <a:endCxn id="5" idx="2"/>
          </p:cNvCxnSpPr>
          <p:nvPr/>
        </p:nvCxnSpPr>
        <p:spPr>
          <a:xfrm rot="5400000">
            <a:off x="6192240" y="3772229"/>
            <a:ext cx="12700" cy="3240480"/>
          </a:xfrm>
          <a:prstGeom prst="curvedConnector3">
            <a:avLst>
              <a:gd name="adj1" fmla="val 7200000"/>
            </a:avLst>
          </a:prstGeom>
          <a:ln w="127000" cmpd="sng">
            <a:solidFill>
              <a:srgbClr val="FF0000"/>
            </a:solidFill>
            <a:tailEnd type="stealth" w="lg" len="lg"/>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64593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kern="0" dirty="0" smtClean="0">
                <a:solidFill>
                  <a:schemeClr val="accent1"/>
                </a:solidFill>
                <a:latin typeface="+mj-ea"/>
                <a:ea typeface="+mj-ea"/>
              </a:rPr>
              <a:t>解決策</a:t>
            </a:r>
            <a:endParaRPr kumimoji="1" lang="ja-JP" altLang="en-US" dirty="0">
              <a:latin typeface="+mj-ea"/>
              <a:ea typeface="+mj-ea"/>
            </a:endParaRPr>
          </a:p>
        </p:txBody>
      </p:sp>
      <p:sp>
        <p:nvSpPr>
          <p:cNvPr id="5" name="タイトル 2"/>
          <p:cNvSpPr txBox="1">
            <a:spLocks/>
          </p:cNvSpPr>
          <p:nvPr/>
        </p:nvSpPr>
        <p:spPr>
          <a:xfrm>
            <a:off x="184271" y="2780928"/>
            <a:ext cx="8779749"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割り込み作業依頼の内容を精査し、</a:t>
            </a:r>
            <a:endParaRPr lang="en-US" altLang="ja-JP" b="0" dirty="0" smtClean="0">
              <a:solidFill>
                <a:schemeClr val="tx1"/>
              </a:solidFill>
              <a:latin typeface="+mn-lt"/>
            </a:endParaRPr>
          </a:p>
          <a:p>
            <a:pPr indent="439738" algn="l"/>
            <a:r>
              <a:rPr lang="ja-JP" altLang="en-US" b="0" dirty="0" smtClean="0">
                <a:solidFill>
                  <a:schemeClr val="tx1"/>
                </a:solidFill>
                <a:latin typeface="+mn-lt"/>
              </a:rPr>
              <a:t>本当に緊急なもの以外は</a:t>
            </a:r>
            <a:r>
              <a:rPr lang="ja-JP" altLang="en-US" b="0" dirty="0" smtClean="0">
                <a:latin typeface="+mn-lt"/>
              </a:rPr>
              <a:t>お断り</a:t>
            </a:r>
            <a:r>
              <a:rPr lang="ja-JP" altLang="en-US" b="0" dirty="0" smtClean="0">
                <a:solidFill>
                  <a:schemeClr val="tx1"/>
                </a:solidFill>
                <a:latin typeface="+mn-lt"/>
              </a:rPr>
              <a:t>するようにした</a:t>
            </a:r>
            <a:endParaRPr lang="en-US" altLang="ja-JP" b="0" dirty="0">
              <a:solidFill>
                <a:schemeClr val="accent1"/>
              </a:solidFill>
              <a:latin typeface="+mn-lt"/>
            </a:endParaRPr>
          </a:p>
        </p:txBody>
      </p:sp>
      <p:sp>
        <p:nvSpPr>
          <p:cNvPr id="6" name="タイトル 2"/>
          <p:cNvSpPr txBox="1">
            <a:spLocks/>
          </p:cNvSpPr>
          <p:nvPr/>
        </p:nvSpPr>
        <p:spPr>
          <a:xfrm>
            <a:off x="184271" y="4725264"/>
            <a:ext cx="8779749"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トラブル対応を出来る人をチーム外に増やし、</a:t>
            </a:r>
            <a:endParaRPr lang="en-US" altLang="ja-JP" b="0" dirty="0" smtClean="0">
              <a:solidFill>
                <a:schemeClr val="tx1"/>
              </a:solidFill>
              <a:latin typeface="+mn-lt"/>
            </a:endParaRPr>
          </a:p>
          <a:p>
            <a:pPr indent="439738" algn="l"/>
            <a:r>
              <a:rPr lang="ja-JP" altLang="en-US" b="0" dirty="0" smtClean="0">
                <a:solidFill>
                  <a:schemeClr val="tx1"/>
                </a:solidFill>
                <a:latin typeface="+mn-lt"/>
              </a:rPr>
              <a:t>チームメンバーの</a:t>
            </a:r>
            <a:r>
              <a:rPr lang="ja-JP" altLang="en-US" b="0" dirty="0" smtClean="0">
                <a:latin typeface="+mn-lt"/>
              </a:rPr>
              <a:t>負荷を分散</a:t>
            </a:r>
            <a:r>
              <a:rPr lang="ja-JP" altLang="en-US" b="0" dirty="0" smtClean="0">
                <a:solidFill>
                  <a:schemeClr val="tx1"/>
                </a:solidFill>
                <a:latin typeface="+mn-lt"/>
              </a:rPr>
              <a:t>した</a:t>
            </a:r>
            <a:endParaRPr lang="en-US" altLang="ja-JP" b="0" dirty="0">
              <a:solidFill>
                <a:schemeClr val="accent1"/>
              </a:solidFill>
              <a:latin typeface="+mn-lt"/>
            </a:endParaRPr>
          </a:p>
        </p:txBody>
      </p:sp>
      <p:sp>
        <p:nvSpPr>
          <p:cNvPr id="7" name="タイトル 2"/>
          <p:cNvSpPr txBox="1">
            <a:spLocks/>
          </p:cNvSpPr>
          <p:nvPr/>
        </p:nvSpPr>
        <p:spPr>
          <a:xfrm>
            <a:off x="184271" y="1187403"/>
            <a:ext cx="8779749"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誰にいつ何回割り込み作業依頼があるかを</a:t>
            </a:r>
            <a:endParaRPr lang="en-US" altLang="ja-JP" b="0" dirty="0" smtClean="0">
              <a:solidFill>
                <a:schemeClr val="tx1"/>
              </a:solidFill>
              <a:latin typeface="+mn-lt"/>
            </a:endParaRPr>
          </a:p>
          <a:p>
            <a:pPr indent="439738" algn="l"/>
            <a:r>
              <a:rPr lang="ja-JP" altLang="en-US" b="0" dirty="0" smtClean="0">
                <a:solidFill>
                  <a:schemeClr val="tx1"/>
                </a:solidFill>
                <a:latin typeface="+mn-lt"/>
              </a:rPr>
              <a:t>チームメンバー全員</a:t>
            </a:r>
            <a:r>
              <a:rPr lang="ja-JP" altLang="en-US" b="0" dirty="0">
                <a:solidFill>
                  <a:schemeClr val="tx1"/>
                </a:solidFill>
                <a:latin typeface="+mn-lt"/>
              </a:rPr>
              <a:t>に</a:t>
            </a:r>
            <a:r>
              <a:rPr lang="ja-JP" altLang="en-US" b="0" dirty="0" smtClean="0">
                <a:latin typeface="+mn-lt"/>
              </a:rPr>
              <a:t>見える</a:t>
            </a:r>
            <a:r>
              <a:rPr lang="ja-JP" altLang="en-US" b="0" dirty="0" smtClean="0">
                <a:solidFill>
                  <a:schemeClr val="tx1"/>
                </a:solidFill>
                <a:latin typeface="+mn-lt"/>
              </a:rPr>
              <a:t>ようにした</a:t>
            </a:r>
            <a:endParaRPr lang="en-US" altLang="ja-JP" b="0" dirty="0" smtClean="0">
              <a:solidFill>
                <a:schemeClr val="tx1"/>
              </a:solidFill>
              <a:latin typeface="+mn-lt"/>
            </a:endParaRPr>
          </a:p>
        </p:txBody>
      </p:sp>
      <p:sp>
        <p:nvSpPr>
          <p:cNvPr id="8" name="タイトル 2"/>
          <p:cNvSpPr txBox="1">
            <a:spLocks/>
          </p:cNvSpPr>
          <p:nvPr/>
        </p:nvSpPr>
        <p:spPr>
          <a:xfrm>
            <a:off x="688495" y="2132856"/>
            <a:ext cx="8275993" cy="36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buFont typeface="Arial"/>
              <a:buChar char="•"/>
            </a:pPr>
            <a:r>
              <a:rPr lang="ja-JP" altLang="en-US" sz="2000" b="0" dirty="0" smtClean="0">
                <a:solidFill>
                  <a:srgbClr val="000000"/>
                </a:solidFill>
                <a:latin typeface="+mn-lt"/>
              </a:rPr>
              <a:t>メンバーの負荷を他メンバーが把握できるようにすることが目的</a:t>
            </a:r>
            <a:endParaRPr lang="en-US" altLang="ja-JP" sz="2000" b="0" dirty="0" smtClean="0">
              <a:solidFill>
                <a:srgbClr val="000000"/>
              </a:solidFill>
              <a:latin typeface="+mn-lt"/>
            </a:endParaRPr>
          </a:p>
        </p:txBody>
      </p:sp>
      <p:sp>
        <p:nvSpPr>
          <p:cNvPr id="9" name="タイトル 2"/>
          <p:cNvSpPr txBox="1">
            <a:spLocks/>
          </p:cNvSpPr>
          <p:nvPr/>
        </p:nvSpPr>
        <p:spPr>
          <a:xfrm>
            <a:off x="688495" y="3717112"/>
            <a:ext cx="8275993"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buFont typeface="Arial"/>
              <a:buChar char="•"/>
            </a:pPr>
            <a:r>
              <a:rPr lang="ja-JP" altLang="en-US" sz="2000" b="0" dirty="0" smtClean="0">
                <a:solidFill>
                  <a:srgbClr val="000000"/>
                </a:solidFill>
                <a:latin typeface="+mn-lt"/>
              </a:rPr>
              <a:t>改めて確認してみると、実際には緊急でないものも</a:t>
            </a:r>
            <a:endParaRPr lang="en-US" altLang="ja-JP" sz="2000" b="0" dirty="0" smtClean="0">
              <a:solidFill>
                <a:srgbClr val="000000"/>
              </a:solidFill>
              <a:latin typeface="+mn-lt"/>
            </a:endParaRPr>
          </a:p>
          <a:p>
            <a:pPr indent="352425" algn="l"/>
            <a:r>
              <a:rPr lang="ja-JP" altLang="en-US" sz="2000" b="0" dirty="0" smtClean="0">
                <a:solidFill>
                  <a:srgbClr val="000000"/>
                </a:solidFill>
                <a:latin typeface="+mn-lt"/>
              </a:rPr>
              <a:t>「緊急」として依頼されていることがあった</a:t>
            </a:r>
            <a:endParaRPr lang="en-US" altLang="ja-JP" sz="2000" b="0" dirty="0" smtClean="0">
              <a:solidFill>
                <a:srgbClr val="000000"/>
              </a:solidFill>
              <a:latin typeface="+mn-lt"/>
            </a:endParaRPr>
          </a:p>
        </p:txBody>
      </p:sp>
    </p:spTree>
    <p:extLst>
      <p:ext uri="{BB962C8B-B14F-4D97-AF65-F5344CB8AC3E}">
        <p14:creationId xmlns:p14="http://schemas.microsoft.com/office/powerpoint/2010/main" val="223720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latin typeface="+mj-ea"/>
                <a:ea typeface="+mj-ea"/>
                <a:cs typeface="ＭＳ 明朝"/>
              </a:rPr>
              <a:t>今回のテーマ</a:t>
            </a:r>
            <a:endParaRPr kumimoji="1" lang="ja-JP" altLang="en-US" dirty="0">
              <a:latin typeface="+mj-ea"/>
              <a:ea typeface="+mj-ea"/>
              <a:cs typeface="ＭＳ 明朝"/>
            </a:endParaRPr>
          </a:p>
        </p:txBody>
      </p:sp>
      <p:sp>
        <p:nvSpPr>
          <p:cNvPr id="4" name="タイトル 2"/>
          <p:cNvSpPr txBox="1">
            <a:spLocks/>
          </p:cNvSpPr>
          <p:nvPr/>
        </p:nvSpPr>
        <p:spPr>
          <a:xfrm>
            <a:off x="179044" y="1192412"/>
            <a:ext cx="8784976" cy="180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1143000" indent="-1143000" algn="l">
              <a:buFont typeface="Arial" panose="020B0604020202020204" pitchFamily="34" charset="0"/>
              <a:buChar char="•"/>
            </a:pPr>
            <a:r>
              <a:rPr lang="ja-JP" altLang="en-US" sz="11500" dirty="0" smtClean="0"/>
              <a:t>リーン開発</a:t>
            </a:r>
            <a:endParaRPr lang="ja-JP" altLang="en-US" sz="11500" dirty="0"/>
          </a:p>
        </p:txBody>
      </p:sp>
      <p:sp>
        <p:nvSpPr>
          <p:cNvPr id="5" name="タイトル 2"/>
          <p:cNvSpPr txBox="1">
            <a:spLocks/>
          </p:cNvSpPr>
          <p:nvPr/>
        </p:nvSpPr>
        <p:spPr>
          <a:xfrm>
            <a:off x="179044" y="3429000"/>
            <a:ext cx="8784976" cy="180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1143000" indent="-1143000" algn="l">
              <a:buFont typeface="Arial" panose="020B0604020202020204" pitchFamily="34" charset="0"/>
              <a:buChar char="•"/>
            </a:pPr>
            <a:r>
              <a:rPr lang="ja-JP" altLang="en-US" sz="11500" dirty="0" smtClean="0"/>
              <a:t>アジャイル</a:t>
            </a:r>
            <a:endParaRPr lang="ja-JP" altLang="en-US" sz="11500" dirty="0"/>
          </a:p>
        </p:txBody>
      </p:sp>
    </p:spTree>
    <p:extLst>
      <p:ext uri="{BB962C8B-B14F-4D97-AF65-F5344CB8AC3E}">
        <p14:creationId xmlns:p14="http://schemas.microsoft.com/office/powerpoint/2010/main" val="3192437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688495" y="1772816"/>
            <a:ext cx="8275993"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smtClean="0">
                <a:solidFill>
                  <a:schemeClr val="tx1"/>
                </a:solidFill>
                <a:latin typeface="+mn-lt"/>
              </a:rPr>
              <a:t>割り込み作業防止の効果アリ</a:t>
            </a:r>
            <a:endParaRPr lang="en-US" altLang="ja-JP" sz="2000" b="0" dirty="0" smtClean="0">
              <a:solidFill>
                <a:schemeClr val="tx1"/>
              </a:solidFill>
              <a:latin typeface="+mn-lt"/>
            </a:endParaRPr>
          </a:p>
          <a:p>
            <a:pPr marL="457200" indent="-457200" algn="l">
              <a:buFont typeface="Arial"/>
              <a:buChar char="•"/>
            </a:pPr>
            <a:r>
              <a:rPr lang="ja-JP" altLang="en-US" sz="2000" b="0" dirty="0" smtClean="0">
                <a:solidFill>
                  <a:schemeClr val="tx1"/>
                </a:solidFill>
                <a:latin typeface="+mn-lt"/>
              </a:rPr>
              <a:t>一方</a:t>
            </a:r>
            <a:r>
              <a:rPr lang="ja-JP" altLang="en-US" sz="2000" b="0" dirty="0">
                <a:solidFill>
                  <a:schemeClr val="tx1"/>
                </a:solidFill>
                <a:latin typeface="+mn-lt"/>
              </a:rPr>
              <a:t>で</a:t>
            </a:r>
            <a:r>
              <a:rPr lang="ja-JP" altLang="en-US" sz="2000" b="0" dirty="0" smtClean="0">
                <a:solidFill>
                  <a:schemeClr val="tx1"/>
                </a:solidFill>
                <a:latin typeface="+mn-lt"/>
              </a:rPr>
              <a:t>、まだ半分のタスクを終えられない原因が他にありそう</a:t>
            </a:r>
            <a:endParaRPr lang="en-US" altLang="ja-JP" sz="2000" b="0" dirty="0">
              <a:solidFill>
                <a:schemeClr val="tx1"/>
              </a:solidFill>
              <a:latin typeface="+mn-lt"/>
            </a:endParaRPr>
          </a:p>
        </p:txBody>
      </p:sp>
      <p:sp>
        <p:nvSpPr>
          <p:cNvPr id="9" name="タイトル 2"/>
          <p:cNvSpPr txBox="1">
            <a:spLocks/>
          </p:cNvSpPr>
          <p:nvPr/>
        </p:nvSpPr>
        <p:spPr>
          <a:xfrm>
            <a:off x="184271" y="2996952"/>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割り込み率</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dirty="0" smtClean="0">
                <a:latin typeface="+mn-lt"/>
              </a:rPr>
              <a:t>２０％</a:t>
            </a:r>
            <a:endParaRPr lang="en-US" altLang="ja-JP" dirty="0">
              <a:latin typeface="+mn-lt"/>
            </a:endParaRPr>
          </a:p>
        </p:txBody>
      </p:sp>
      <p:sp>
        <p:nvSpPr>
          <p:cNvPr id="10" name="タイトル 2"/>
          <p:cNvSpPr txBox="1">
            <a:spLocks/>
          </p:cNvSpPr>
          <p:nvPr/>
        </p:nvSpPr>
        <p:spPr>
          <a:xfrm>
            <a:off x="688495" y="3571548"/>
            <a:ext cx="8275993"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smtClean="0">
                <a:solidFill>
                  <a:schemeClr val="tx1"/>
                </a:solidFill>
                <a:latin typeface="+mn-lt"/>
              </a:rPr>
              <a:t>安直な「緊急」依頼は激減した</a:t>
            </a:r>
            <a:endParaRPr lang="en-US" altLang="ja-JP" sz="2000" b="0" dirty="0" smtClean="0">
              <a:solidFill>
                <a:schemeClr val="tx1"/>
              </a:solidFill>
              <a:latin typeface="+mn-lt"/>
            </a:endParaRPr>
          </a:p>
          <a:p>
            <a:pPr marL="457200" indent="-457200" algn="l">
              <a:buFont typeface="Arial"/>
              <a:buChar char="•"/>
            </a:pPr>
            <a:r>
              <a:rPr lang="ja-JP" altLang="en-US" sz="2000" b="0" dirty="0" smtClean="0">
                <a:solidFill>
                  <a:schemeClr val="tx1"/>
                </a:solidFill>
                <a:latin typeface="+mn-lt"/>
              </a:rPr>
              <a:t>本当の緊急対応</a:t>
            </a:r>
            <a:r>
              <a:rPr lang="ja-JP" altLang="en-US" sz="2000" b="0" dirty="0">
                <a:solidFill>
                  <a:schemeClr val="tx1"/>
                </a:solidFill>
                <a:latin typeface="+mn-lt"/>
              </a:rPr>
              <a:t>も</a:t>
            </a:r>
            <a:r>
              <a:rPr lang="ja-JP" altLang="en-US" sz="2000" b="0" dirty="0" smtClean="0">
                <a:solidFill>
                  <a:schemeClr val="tx1"/>
                </a:solidFill>
                <a:latin typeface="+mn-lt"/>
              </a:rPr>
              <a:t>、ほぼチーム外だけで解決できるようになってきた</a:t>
            </a:r>
            <a:endParaRPr lang="en-US" altLang="ja-JP" sz="2000" b="0" dirty="0" smtClean="0">
              <a:solidFill>
                <a:schemeClr val="tx1"/>
              </a:solidFill>
              <a:latin typeface="+mn-lt"/>
            </a:endParaRPr>
          </a:p>
        </p:txBody>
      </p:sp>
      <p:sp>
        <p:nvSpPr>
          <p:cNvPr id="11" name="タイトル 2"/>
          <p:cNvSpPr txBox="1">
            <a:spLocks/>
          </p:cNvSpPr>
          <p:nvPr/>
        </p:nvSpPr>
        <p:spPr>
          <a:xfrm>
            <a:off x="184271" y="1193591"/>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タスクの完了率</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dirty="0" smtClean="0">
                <a:latin typeface="+mn-lt"/>
              </a:rPr>
              <a:t>５０％</a:t>
            </a:r>
            <a:endParaRPr lang="en-US" altLang="ja-JP" dirty="0">
              <a:latin typeface="+mn-lt"/>
            </a:endParaRPr>
          </a:p>
        </p:txBody>
      </p:sp>
      <p:sp>
        <p:nvSpPr>
          <p:cNvPr id="8"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dirty="0">
                <a:latin typeface="+mj-ea"/>
              </a:rPr>
              <a:t>数値計測に</a:t>
            </a:r>
            <a:r>
              <a:rPr lang="ja-JP" altLang="en-US" dirty="0" smtClean="0">
                <a:latin typeface="+mj-ea"/>
              </a:rPr>
              <a:t>よる施策の検証　（１月後）</a:t>
            </a:r>
            <a:endParaRPr kumimoji="1" lang="ja-JP" altLang="en-US" dirty="0">
              <a:latin typeface="+mj-ea"/>
              <a:ea typeface="+mj-ea"/>
            </a:endParaRPr>
          </a:p>
        </p:txBody>
      </p:sp>
    </p:spTree>
    <p:extLst>
      <p:ext uri="{BB962C8B-B14F-4D97-AF65-F5344CB8AC3E}">
        <p14:creationId xmlns:p14="http://schemas.microsoft.com/office/powerpoint/2010/main" val="359165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179512" y="1629000"/>
            <a:ext cx="8784976" cy="360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tx1"/>
                </a:solidFill>
                <a:latin typeface="+mn-lt"/>
              </a:rPr>
              <a:t>作業に</a:t>
            </a:r>
            <a:endParaRPr lang="en-US" altLang="ja-JP" sz="7200" b="0" dirty="0" smtClean="0">
              <a:solidFill>
                <a:schemeClr val="tx1"/>
              </a:solidFill>
              <a:latin typeface="+mn-lt"/>
            </a:endParaRPr>
          </a:p>
          <a:p>
            <a:r>
              <a:rPr lang="ja-JP" altLang="en-US" sz="7200" b="0" dirty="0" smtClean="0">
                <a:latin typeface="+mn-lt"/>
              </a:rPr>
              <a:t>集中</a:t>
            </a:r>
            <a:r>
              <a:rPr lang="ja-JP" altLang="en-US" sz="7200" b="0" dirty="0" smtClean="0">
                <a:solidFill>
                  <a:schemeClr val="tx1"/>
                </a:solidFill>
                <a:latin typeface="+mn-lt"/>
              </a:rPr>
              <a:t>できるように</a:t>
            </a:r>
            <a:endParaRPr lang="en-US" altLang="ja-JP" sz="7200" b="0" dirty="0" smtClean="0">
              <a:solidFill>
                <a:schemeClr val="tx1"/>
              </a:solidFill>
              <a:latin typeface="+mn-lt"/>
            </a:endParaRPr>
          </a:p>
          <a:p>
            <a:r>
              <a:rPr lang="ja-JP" altLang="en-US" sz="7200" b="0" dirty="0" smtClean="0">
                <a:solidFill>
                  <a:schemeClr val="tx1"/>
                </a:solidFill>
                <a:latin typeface="+mn-lt"/>
              </a:rPr>
              <a:t>なり始めてきた！</a:t>
            </a:r>
            <a:endParaRPr lang="ja-JP" altLang="en-US" sz="7200" b="0" dirty="0">
              <a:solidFill>
                <a:schemeClr val="tx1"/>
              </a:solidFill>
              <a:latin typeface="+mn-lt"/>
            </a:endParaRPr>
          </a:p>
        </p:txBody>
      </p:sp>
    </p:spTree>
    <p:extLst>
      <p:ext uri="{BB962C8B-B14F-4D97-AF65-F5344CB8AC3E}">
        <p14:creationId xmlns:p14="http://schemas.microsoft.com/office/powerpoint/2010/main" val="5935619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179512" y="2529000"/>
            <a:ext cx="8784976" cy="180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tx1"/>
                </a:solidFill>
                <a:latin typeface="+mn-lt"/>
              </a:rPr>
              <a:t>何かがおかしい？</a:t>
            </a:r>
            <a:endParaRPr lang="ja-JP" altLang="en-US" sz="7200" b="0" dirty="0">
              <a:solidFill>
                <a:schemeClr val="tx1"/>
              </a:solidFill>
              <a:latin typeface="+mn-lt"/>
            </a:endParaRPr>
          </a:p>
        </p:txBody>
      </p:sp>
    </p:spTree>
    <p:extLst>
      <p:ext uri="{BB962C8B-B14F-4D97-AF65-F5344CB8AC3E}">
        <p14:creationId xmlns:p14="http://schemas.microsoft.com/office/powerpoint/2010/main" val="12821028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2"/>
          <p:cNvSpPr txBox="1">
            <a:spLocks/>
          </p:cNvSpPr>
          <p:nvPr/>
        </p:nvSpPr>
        <p:spPr>
          <a:xfrm>
            <a:off x="179512" y="1989000"/>
            <a:ext cx="8784976" cy="28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tx1"/>
                </a:solidFill>
              </a:rPr>
              <a:t>とある機能で</a:t>
            </a:r>
            <a:endParaRPr lang="en-US" altLang="ja-JP" sz="7200" b="0" dirty="0" smtClean="0">
              <a:solidFill>
                <a:schemeClr val="tx1"/>
              </a:solidFill>
            </a:endParaRPr>
          </a:p>
          <a:p>
            <a:r>
              <a:rPr lang="ja-JP" altLang="en-US" sz="7200" b="0" dirty="0" smtClean="0">
                <a:solidFill>
                  <a:schemeClr val="tx1"/>
                </a:solidFill>
              </a:rPr>
              <a:t>バグが</a:t>
            </a:r>
            <a:r>
              <a:rPr lang="ja-JP" altLang="en-US" sz="7200" b="0" dirty="0" smtClean="0"/>
              <a:t>頻発</a:t>
            </a:r>
            <a:r>
              <a:rPr lang="ja-JP" altLang="en-US" sz="7200" b="0" dirty="0" smtClean="0">
                <a:solidFill>
                  <a:schemeClr val="tx1"/>
                </a:solidFill>
              </a:rPr>
              <a:t>している</a:t>
            </a:r>
            <a:endParaRPr lang="ja-JP" altLang="en-US" sz="7200" b="0" dirty="0">
              <a:solidFill>
                <a:schemeClr val="tx1"/>
              </a:solidFill>
            </a:endParaRPr>
          </a:p>
        </p:txBody>
      </p:sp>
    </p:spTree>
    <p:extLst>
      <p:ext uri="{BB962C8B-B14F-4D97-AF65-F5344CB8AC3E}">
        <p14:creationId xmlns:p14="http://schemas.microsoft.com/office/powerpoint/2010/main" val="27919863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dirty="0">
                <a:latin typeface="+mj-ea"/>
              </a:rPr>
              <a:t>数値計測に</a:t>
            </a:r>
            <a:r>
              <a:rPr lang="ja-JP" altLang="en-US" dirty="0" smtClean="0">
                <a:latin typeface="+mj-ea"/>
              </a:rPr>
              <a:t>よる現状把握</a:t>
            </a:r>
            <a:endParaRPr kumimoji="1" lang="ja-JP" altLang="en-US" dirty="0">
              <a:latin typeface="+mj-ea"/>
              <a:ea typeface="+mj-ea"/>
            </a:endParaRPr>
          </a:p>
        </p:txBody>
      </p:sp>
      <p:sp>
        <p:nvSpPr>
          <p:cNvPr id="7" name="タイトル 2"/>
          <p:cNvSpPr txBox="1">
            <a:spLocks/>
          </p:cNvSpPr>
          <p:nvPr/>
        </p:nvSpPr>
        <p:spPr>
          <a:xfrm>
            <a:off x="688495" y="2492896"/>
            <a:ext cx="8275993"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smtClean="0">
                <a:solidFill>
                  <a:schemeClr val="tx1"/>
                </a:solidFill>
                <a:latin typeface="+mn-lt"/>
              </a:rPr>
              <a:t>元々難易度が高い機能だった</a:t>
            </a:r>
            <a:endParaRPr lang="en-US" altLang="ja-JP" sz="2000" b="0" dirty="0" smtClean="0">
              <a:solidFill>
                <a:schemeClr val="tx1"/>
              </a:solidFill>
              <a:latin typeface="+mn-lt"/>
            </a:endParaRPr>
          </a:p>
          <a:p>
            <a:pPr marL="457200" indent="-457200" algn="l">
              <a:buFont typeface="Arial"/>
              <a:buChar char="•"/>
            </a:pPr>
            <a:r>
              <a:rPr lang="ja-JP" altLang="en-US" sz="2000" b="0" dirty="0" smtClean="0">
                <a:solidFill>
                  <a:schemeClr val="tx1"/>
                </a:solidFill>
                <a:latin typeface="+mn-lt"/>
              </a:rPr>
              <a:t>既存の単体テストレベルの自動回帰テストでは検知できなかった</a:t>
            </a:r>
            <a:endParaRPr lang="en-US" altLang="ja-JP" sz="2000" b="0" dirty="0" smtClean="0">
              <a:latin typeface="+mn-lt"/>
            </a:endParaRPr>
          </a:p>
        </p:txBody>
      </p:sp>
      <p:sp>
        <p:nvSpPr>
          <p:cNvPr id="9" name="タイトル 2"/>
          <p:cNvSpPr txBox="1">
            <a:spLocks/>
          </p:cNvSpPr>
          <p:nvPr/>
        </p:nvSpPr>
        <p:spPr>
          <a:xfrm>
            <a:off x="184271" y="3211951"/>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a:solidFill>
                  <a:schemeClr val="tx1"/>
                </a:solidFill>
              </a:rPr>
              <a:t>機能追加／修正の</a:t>
            </a:r>
            <a:r>
              <a:rPr lang="ja-JP" altLang="en-US" b="0" dirty="0" smtClean="0">
                <a:solidFill>
                  <a:schemeClr val="tx1"/>
                </a:solidFill>
              </a:rPr>
              <a:t>頻度</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５倍</a:t>
            </a:r>
            <a:endParaRPr lang="en-US" altLang="ja-JP" b="0" dirty="0">
              <a:latin typeface="+mn-lt"/>
            </a:endParaRPr>
          </a:p>
        </p:txBody>
      </p:sp>
      <p:sp>
        <p:nvSpPr>
          <p:cNvPr id="10" name="タイトル 2"/>
          <p:cNvSpPr txBox="1">
            <a:spLocks/>
          </p:cNvSpPr>
          <p:nvPr/>
        </p:nvSpPr>
        <p:spPr>
          <a:xfrm>
            <a:off x="688495" y="3789040"/>
            <a:ext cx="8275993" cy="108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smtClean="0">
                <a:solidFill>
                  <a:schemeClr val="tx1"/>
                </a:solidFill>
                <a:latin typeface="+mn-lt"/>
              </a:rPr>
              <a:t>最初から要件が確定しておらず、やりながら決めていこうとした</a:t>
            </a:r>
            <a:endParaRPr lang="en-US" altLang="ja-JP" sz="2000" b="0" dirty="0" smtClean="0">
              <a:solidFill>
                <a:schemeClr val="tx1"/>
              </a:solidFill>
              <a:latin typeface="+mn-lt"/>
            </a:endParaRPr>
          </a:p>
          <a:p>
            <a:pPr marL="457200" indent="-457200" algn="l">
              <a:buFont typeface="Arial"/>
              <a:buChar char="•"/>
            </a:pPr>
            <a:r>
              <a:rPr lang="ja-JP" altLang="en-US" sz="2000" b="0" dirty="0" smtClean="0">
                <a:solidFill>
                  <a:schemeClr val="tx1"/>
                </a:solidFill>
                <a:latin typeface="+mn-lt"/>
              </a:rPr>
              <a:t>作って</a:t>
            </a:r>
            <a:r>
              <a:rPr lang="ja-JP" altLang="en-US" sz="2000" b="0" dirty="0">
                <a:solidFill>
                  <a:schemeClr val="tx1"/>
                </a:solidFill>
                <a:latin typeface="+mn-lt"/>
              </a:rPr>
              <a:t>いくうちにやりたいことが見えてきたため、修正が</a:t>
            </a:r>
            <a:r>
              <a:rPr lang="ja-JP" altLang="en-US" sz="2000" b="0" dirty="0">
                <a:latin typeface="+mn-lt"/>
              </a:rPr>
              <a:t>頻発</a:t>
            </a:r>
            <a:r>
              <a:rPr lang="ja-JP" altLang="en-US" sz="2000" b="0" dirty="0" smtClean="0">
                <a:solidFill>
                  <a:schemeClr val="tx1"/>
                </a:solidFill>
                <a:latin typeface="+mn-lt"/>
              </a:rPr>
              <a:t>した</a:t>
            </a:r>
            <a:endParaRPr lang="en-US" altLang="ja-JP" sz="2000" b="0" dirty="0" smtClean="0">
              <a:solidFill>
                <a:schemeClr val="tx1"/>
              </a:solidFill>
              <a:latin typeface="+mn-lt"/>
            </a:endParaRPr>
          </a:p>
          <a:p>
            <a:pPr marL="457200" indent="-457200" algn="l">
              <a:buFont typeface="Arial"/>
              <a:buChar char="•"/>
            </a:pPr>
            <a:r>
              <a:rPr lang="ja-JP" altLang="en-US" sz="2000" b="0" dirty="0" smtClean="0">
                <a:solidFill>
                  <a:schemeClr val="tx1"/>
                </a:solidFill>
                <a:latin typeface="+mn-lt"/>
              </a:rPr>
              <a:t>「あれもこれも追加したい」と、</a:t>
            </a:r>
            <a:r>
              <a:rPr lang="ja-JP" altLang="en-US" sz="2000" b="0" dirty="0" smtClean="0">
                <a:latin typeface="+mn-lt"/>
              </a:rPr>
              <a:t>要望が止まらなくなってきた</a:t>
            </a:r>
            <a:endParaRPr lang="en-US" altLang="ja-JP" sz="2000" b="0" dirty="0">
              <a:latin typeface="+mn-lt"/>
            </a:endParaRPr>
          </a:p>
        </p:txBody>
      </p:sp>
      <p:sp>
        <p:nvSpPr>
          <p:cNvPr id="8" name="タイトル 2"/>
          <p:cNvSpPr txBox="1">
            <a:spLocks/>
          </p:cNvSpPr>
          <p:nvPr/>
        </p:nvSpPr>
        <p:spPr>
          <a:xfrm>
            <a:off x="184271" y="1200285"/>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b="0" dirty="0" smtClean="0">
                <a:solidFill>
                  <a:schemeClr val="tx1"/>
                </a:solidFill>
                <a:latin typeface="+mn-lt"/>
              </a:rPr>
              <a:t>他の機能と比較して</a:t>
            </a:r>
            <a:r>
              <a:rPr lang="en-US" altLang="ja-JP" b="0" dirty="0" smtClean="0">
                <a:solidFill>
                  <a:schemeClr val="tx1"/>
                </a:solidFill>
                <a:latin typeface="+mn-lt"/>
              </a:rPr>
              <a:t>…</a:t>
            </a:r>
            <a:endParaRPr lang="en-US" altLang="ja-JP" b="0" dirty="0">
              <a:solidFill>
                <a:schemeClr val="accent1"/>
              </a:solidFill>
              <a:latin typeface="+mn-lt"/>
            </a:endParaRPr>
          </a:p>
        </p:txBody>
      </p:sp>
      <p:sp>
        <p:nvSpPr>
          <p:cNvPr id="13" name="タイトル 2"/>
          <p:cNvSpPr txBox="1">
            <a:spLocks/>
          </p:cNvSpPr>
          <p:nvPr/>
        </p:nvSpPr>
        <p:spPr>
          <a:xfrm>
            <a:off x="184271" y="4869160"/>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デグレードの頻度</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５倍</a:t>
            </a:r>
            <a:endParaRPr lang="en-US" altLang="ja-JP" b="0" dirty="0">
              <a:latin typeface="+mn-lt"/>
            </a:endParaRPr>
          </a:p>
        </p:txBody>
      </p:sp>
      <p:sp>
        <p:nvSpPr>
          <p:cNvPr id="14" name="タイトル 2"/>
          <p:cNvSpPr txBox="1">
            <a:spLocks/>
          </p:cNvSpPr>
          <p:nvPr/>
        </p:nvSpPr>
        <p:spPr>
          <a:xfrm>
            <a:off x="184271" y="1920285"/>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バグ報告件数</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３倍</a:t>
            </a:r>
            <a:endParaRPr lang="en-US" altLang="ja-JP" b="0" dirty="0">
              <a:latin typeface="+mn-lt"/>
            </a:endParaRPr>
          </a:p>
        </p:txBody>
      </p:sp>
      <p:sp>
        <p:nvSpPr>
          <p:cNvPr id="15" name="タイトル 2"/>
          <p:cNvSpPr txBox="1">
            <a:spLocks/>
          </p:cNvSpPr>
          <p:nvPr/>
        </p:nvSpPr>
        <p:spPr>
          <a:xfrm>
            <a:off x="688495" y="5445224"/>
            <a:ext cx="8275993" cy="36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a:solidFill>
                  <a:schemeClr val="tx1"/>
                </a:solidFill>
              </a:rPr>
              <a:t>既存の単体テストレベルの自動回帰テストでは検知できなかった</a:t>
            </a:r>
            <a:endParaRPr lang="en-US" altLang="ja-JP" sz="2000" b="0" dirty="0" smtClean="0">
              <a:solidFill>
                <a:schemeClr val="tx1"/>
              </a:solidFill>
            </a:endParaRPr>
          </a:p>
        </p:txBody>
      </p:sp>
    </p:spTree>
    <p:extLst>
      <p:ext uri="{BB962C8B-B14F-4D97-AF65-F5344CB8AC3E}">
        <p14:creationId xmlns:p14="http://schemas.microsoft.com/office/powerpoint/2010/main" val="282541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8" grpId="0"/>
      <p:bldP spid="13" grpId="0"/>
      <p:bldP spid="14"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179512" y="1080000"/>
            <a:ext cx="8784976" cy="28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tx1"/>
                </a:solidFill>
                <a:latin typeface="+mn-lt"/>
              </a:rPr>
              <a:t>ボトルネックが</a:t>
            </a:r>
            <a:endParaRPr lang="en-US" altLang="ja-JP" sz="7200" b="0" dirty="0" smtClean="0">
              <a:solidFill>
                <a:schemeClr val="tx1"/>
              </a:solidFill>
              <a:latin typeface="+mn-lt"/>
            </a:endParaRPr>
          </a:p>
          <a:p>
            <a:r>
              <a:rPr lang="ja-JP" altLang="en-US" sz="7200" b="0" dirty="0" smtClean="0">
                <a:latin typeface="+mn-lt"/>
              </a:rPr>
              <a:t>移動</a:t>
            </a:r>
            <a:r>
              <a:rPr lang="ja-JP" altLang="en-US" sz="7200" b="0" dirty="0">
                <a:solidFill>
                  <a:schemeClr val="tx1"/>
                </a:solidFill>
                <a:latin typeface="+mn-lt"/>
              </a:rPr>
              <a:t>して</a:t>
            </a:r>
            <a:r>
              <a:rPr lang="ja-JP" altLang="en-US" sz="7200" b="0" dirty="0" smtClean="0">
                <a:solidFill>
                  <a:schemeClr val="tx1"/>
                </a:solidFill>
                <a:latin typeface="+mn-lt"/>
              </a:rPr>
              <a:t>いる </a:t>
            </a:r>
            <a:r>
              <a:rPr lang="en-US" altLang="ja-JP" sz="7200" b="0" dirty="0" smtClean="0">
                <a:solidFill>
                  <a:schemeClr val="tx1"/>
                </a:solidFill>
                <a:latin typeface="+mn-lt"/>
              </a:rPr>
              <a:t>orz</a:t>
            </a:r>
            <a:endParaRPr lang="ja-JP" altLang="en-US" sz="7200" b="0" dirty="0">
              <a:solidFill>
                <a:schemeClr val="tx1"/>
              </a:solidFill>
              <a:latin typeface="+mn-lt"/>
            </a:endParaRPr>
          </a:p>
        </p:txBody>
      </p:sp>
      <p:sp>
        <p:nvSpPr>
          <p:cNvPr id="4" name="Text Box 17"/>
          <p:cNvSpPr txBox="1">
            <a:spLocks noChangeArrowheads="1"/>
          </p:cNvSpPr>
          <p:nvPr/>
        </p:nvSpPr>
        <p:spPr bwMode="auto">
          <a:xfrm>
            <a:off x="251520" y="3952469"/>
            <a:ext cx="2160000" cy="1440000"/>
          </a:xfrm>
          <a:prstGeom prst="rect">
            <a:avLst/>
          </a:prstGeom>
          <a:solidFill>
            <a:schemeClr val="accent2"/>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a:t>要件</a:t>
            </a:r>
            <a:r>
              <a:rPr lang="ja-JP" altLang="en-US" sz="2800" dirty="0" smtClean="0"/>
              <a:t>定義</a:t>
            </a:r>
            <a:endParaRPr lang="en-US" altLang="ja-JP" sz="2800" dirty="0" smtClean="0"/>
          </a:p>
        </p:txBody>
      </p:sp>
      <p:sp>
        <p:nvSpPr>
          <p:cNvPr id="5" name="Text Box 17"/>
          <p:cNvSpPr txBox="1">
            <a:spLocks noChangeArrowheads="1"/>
          </p:cNvSpPr>
          <p:nvPr/>
        </p:nvSpPr>
        <p:spPr bwMode="auto">
          <a:xfrm>
            <a:off x="3492000" y="3952469"/>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smtClean="0">
                <a:latin typeface="+mn-lt"/>
              </a:rPr>
              <a:t>開発</a:t>
            </a:r>
            <a:endParaRPr lang="en-US" altLang="ja-JP" sz="2000" dirty="0" smtClean="0">
              <a:latin typeface="+mn-lt"/>
            </a:endParaRPr>
          </a:p>
          <a:p>
            <a:pPr marL="457200" indent="-457200">
              <a:buFont typeface="Arial" panose="020B0604020202020204" pitchFamily="34" charset="0"/>
              <a:buChar char="•"/>
            </a:pPr>
            <a:r>
              <a:rPr lang="ja-JP" altLang="en-US" sz="2000" dirty="0" smtClean="0">
                <a:latin typeface="+mn-lt"/>
              </a:rPr>
              <a:t>プログラミング</a:t>
            </a:r>
            <a:endParaRPr lang="en-US" altLang="ja-JP" sz="2000" dirty="0" smtClean="0">
              <a:latin typeface="+mn-lt"/>
            </a:endParaRPr>
          </a:p>
          <a:p>
            <a:pPr marL="457200" indent="-457200">
              <a:buFont typeface="Arial" panose="020B0604020202020204" pitchFamily="34" charset="0"/>
              <a:buChar char="•"/>
            </a:pPr>
            <a:r>
              <a:rPr lang="ja-JP" altLang="en-US" sz="2000" dirty="0">
                <a:latin typeface="+mn-lt"/>
              </a:rPr>
              <a:t>単体</a:t>
            </a:r>
            <a:r>
              <a:rPr lang="ja-JP" altLang="en-US" sz="2000" dirty="0" smtClean="0">
                <a:latin typeface="+mn-lt"/>
              </a:rPr>
              <a:t>テスト</a:t>
            </a:r>
            <a:endParaRPr lang="en-US" altLang="ja-JP" sz="2000" dirty="0" smtClean="0">
              <a:latin typeface="+mn-lt"/>
            </a:endParaRPr>
          </a:p>
          <a:p>
            <a:pPr marL="457200" indent="-457200">
              <a:buFont typeface="Arial" panose="020B0604020202020204" pitchFamily="34" charset="0"/>
              <a:buChar char="•"/>
            </a:pPr>
            <a:r>
              <a:rPr lang="ja-JP" altLang="en-US" sz="2000" dirty="0" smtClean="0">
                <a:latin typeface="+mn-lt"/>
              </a:rPr>
              <a:t>結合テスト</a:t>
            </a:r>
            <a:endParaRPr lang="en-US" altLang="ja-JP" sz="2000" dirty="0" smtClean="0">
              <a:latin typeface="+mn-lt"/>
            </a:endParaRPr>
          </a:p>
        </p:txBody>
      </p:sp>
      <p:sp>
        <p:nvSpPr>
          <p:cNvPr id="6" name="Text Box 17"/>
          <p:cNvSpPr txBox="1">
            <a:spLocks noChangeArrowheads="1"/>
          </p:cNvSpPr>
          <p:nvPr/>
        </p:nvSpPr>
        <p:spPr bwMode="auto">
          <a:xfrm>
            <a:off x="6732480" y="3952469"/>
            <a:ext cx="2160000" cy="1440000"/>
          </a:xfrm>
          <a:prstGeom prst="rect">
            <a:avLst/>
          </a:prstGeom>
          <a:solidFill>
            <a:schemeClr val="accent2"/>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smtClean="0"/>
              <a:t>受入テスト</a:t>
            </a:r>
            <a:endParaRPr lang="en-US" altLang="ja-JP" sz="2800" dirty="0" smtClean="0"/>
          </a:p>
          <a:p>
            <a:pPr algn="ctr"/>
            <a:r>
              <a:rPr lang="ja-JP" altLang="en-US" sz="2800" dirty="0" smtClean="0"/>
              <a:t>操作性</a:t>
            </a:r>
            <a:r>
              <a:rPr lang="ja-JP" altLang="en-US" sz="2800" dirty="0"/>
              <a:t>テスト</a:t>
            </a:r>
            <a:endParaRPr lang="en-US" altLang="ja-JP" sz="2800" dirty="0" smtClean="0"/>
          </a:p>
        </p:txBody>
      </p:sp>
      <p:sp>
        <p:nvSpPr>
          <p:cNvPr id="7" name="右矢印 6"/>
          <p:cNvSpPr/>
          <p:nvPr/>
        </p:nvSpPr>
        <p:spPr bwMode="auto">
          <a:xfrm>
            <a:off x="2699792" y="4276425"/>
            <a:ext cx="576064" cy="792088"/>
          </a:xfrm>
          <a:prstGeom prst="righ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8" name="右矢印 7"/>
          <p:cNvSpPr/>
          <p:nvPr/>
        </p:nvSpPr>
        <p:spPr bwMode="auto">
          <a:xfrm>
            <a:off x="5868144" y="4276425"/>
            <a:ext cx="576064" cy="792088"/>
          </a:xfrm>
          <a:prstGeom prst="righ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cxnSp>
        <p:nvCxnSpPr>
          <p:cNvPr id="9" name="曲線コネクタ 8"/>
          <p:cNvCxnSpPr>
            <a:stCxn id="5" idx="2"/>
            <a:endCxn id="6" idx="2"/>
          </p:cNvCxnSpPr>
          <p:nvPr/>
        </p:nvCxnSpPr>
        <p:spPr>
          <a:xfrm rot="16200000" flipH="1">
            <a:off x="6192240" y="3772229"/>
            <a:ext cx="12700" cy="3240480"/>
          </a:xfrm>
          <a:prstGeom prst="curvedConnector3">
            <a:avLst>
              <a:gd name="adj1" fmla="val 6369236"/>
            </a:avLst>
          </a:prstGeom>
          <a:ln w="127000" cmpd="sng">
            <a:solidFill>
              <a:srgbClr val="FF0000"/>
            </a:solidFill>
            <a:tailEnd type="stealth" w="lg" len="lg"/>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0" name="曲線コネクタ 9"/>
          <p:cNvCxnSpPr>
            <a:stCxn id="5" idx="2"/>
            <a:endCxn id="4" idx="2"/>
          </p:cNvCxnSpPr>
          <p:nvPr/>
        </p:nvCxnSpPr>
        <p:spPr>
          <a:xfrm rot="5400000">
            <a:off x="2951760" y="3772229"/>
            <a:ext cx="12700" cy="3240480"/>
          </a:xfrm>
          <a:prstGeom prst="curvedConnector3">
            <a:avLst>
              <a:gd name="adj1" fmla="val 6230772"/>
            </a:avLst>
          </a:prstGeom>
          <a:ln w="127000" cmpd="sng">
            <a:solidFill>
              <a:srgbClr val="FF0000"/>
            </a:solidFill>
            <a:tailEnd type="stealth" w="lg" len="lg"/>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8897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kern="0" dirty="0" smtClean="0">
                <a:solidFill>
                  <a:schemeClr val="accent1"/>
                </a:solidFill>
                <a:latin typeface="+mj-ea"/>
                <a:ea typeface="+mj-ea"/>
              </a:rPr>
              <a:t>解決策</a:t>
            </a:r>
            <a:endParaRPr kumimoji="1" lang="ja-JP" altLang="en-US" dirty="0">
              <a:latin typeface="+mj-ea"/>
              <a:ea typeface="+mj-ea"/>
            </a:endParaRPr>
          </a:p>
        </p:txBody>
      </p:sp>
      <p:sp>
        <p:nvSpPr>
          <p:cNvPr id="5" name="タイトル 2"/>
          <p:cNvSpPr txBox="1">
            <a:spLocks/>
          </p:cNvSpPr>
          <p:nvPr/>
        </p:nvSpPr>
        <p:spPr>
          <a:xfrm>
            <a:off x="184271" y="3933136"/>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変更要望の</a:t>
            </a:r>
            <a:r>
              <a:rPr lang="ja-JP" altLang="en-US" b="0" dirty="0" smtClean="0">
                <a:latin typeface="+mn-lt"/>
              </a:rPr>
              <a:t>受付期限</a:t>
            </a:r>
            <a:r>
              <a:rPr lang="ja-JP" altLang="en-US" b="0" dirty="0" smtClean="0">
                <a:solidFill>
                  <a:schemeClr val="tx1"/>
                </a:solidFill>
                <a:latin typeface="+mn-lt"/>
              </a:rPr>
              <a:t>を設けた</a:t>
            </a:r>
            <a:endParaRPr lang="en-US" altLang="ja-JP" b="0" dirty="0">
              <a:solidFill>
                <a:schemeClr val="accent1"/>
              </a:solidFill>
              <a:latin typeface="+mn-lt"/>
            </a:endParaRPr>
          </a:p>
        </p:txBody>
      </p:sp>
      <p:sp>
        <p:nvSpPr>
          <p:cNvPr id="7" name="タイトル 2"/>
          <p:cNvSpPr txBox="1">
            <a:spLocks/>
          </p:cNvSpPr>
          <p:nvPr/>
        </p:nvSpPr>
        <p:spPr>
          <a:xfrm>
            <a:off x="184271" y="1187403"/>
            <a:ext cx="8779749"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en-US" altLang="ja-JP" b="0" dirty="0" smtClean="0">
                <a:latin typeface="+mn-lt"/>
              </a:rPr>
              <a:t>ATDD</a:t>
            </a:r>
            <a:r>
              <a:rPr lang="ja-JP" altLang="en-US" b="0" dirty="0" smtClean="0">
                <a:latin typeface="+mn-lt"/>
              </a:rPr>
              <a:t>（≒受入テストの自動化）</a:t>
            </a:r>
            <a:r>
              <a:rPr lang="ja-JP" altLang="en-US" b="0" dirty="0" smtClean="0">
                <a:solidFill>
                  <a:schemeClr val="tx1"/>
                </a:solidFill>
                <a:latin typeface="+mn-lt"/>
              </a:rPr>
              <a:t>を導入し、</a:t>
            </a:r>
            <a:endParaRPr lang="en-US" altLang="ja-JP" b="0" dirty="0" smtClean="0">
              <a:solidFill>
                <a:schemeClr val="tx1"/>
              </a:solidFill>
              <a:latin typeface="+mn-lt"/>
            </a:endParaRPr>
          </a:p>
          <a:p>
            <a:pPr indent="439738" algn="l"/>
            <a:r>
              <a:rPr lang="ja-JP" altLang="en-US" b="0" dirty="0" smtClean="0">
                <a:solidFill>
                  <a:schemeClr val="tx1"/>
                </a:solidFill>
                <a:latin typeface="+mn-lt"/>
              </a:rPr>
              <a:t>この機能のテストを重点的に整備した</a:t>
            </a:r>
            <a:endParaRPr lang="en-US" altLang="ja-JP" b="0" dirty="0" smtClean="0">
              <a:solidFill>
                <a:schemeClr val="tx1"/>
              </a:solidFill>
              <a:latin typeface="+mn-lt"/>
            </a:endParaRPr>
          </a:p>
        </p:txBody>
      </p:sp>
      <p:sp>
        <p:nvSpPr>
          <p:cNvPr id="8" name="タイトル 2"/>
          <p:cNvSpPr txBox="1">
            <a:spLocks/>
          </p:cNvSpPr>
          <p:nvPr/>
        </p:nvSpPr>
        <p:spPr>
          <a:xfrm>
            <a:off x="688495" y="2132856"/>
            <a:ext cx="8275993" cy="144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buFont typeface="Arial"/>
              <a:buChar char="•"/>
            </a:pPr>
            <a:r>
              <a:rPr lang="ja-JP" altLang="en-US" sz="2000" b="0" dirty="0" smtClean="0">
                <a:solidFill>
                  <a:srgbClr val="000000"/>
                </a:solidFill>
                <a:latin typeface="+mn-lt"/>
              </a:rPr>
              <a:t>画面遷移やユースケースの一連の処理の流れもテストできる仕組みを、</a:t>
            </a:r>
            <a:endParaRPr lang="en-US" altLang="ja-JP" sz="2000" b="0" dirty="0" smtClean="0">
              <a:solidFill>
                <a:srgbClr val="000000"/>
              </a:solidFill>
              <a:latin typeface="+mn-lt"/>
            </a:endParaRPr>
          </a:p>
          <a:p>
            <a:pPr indent="352425" algn="l"/>
            <a:r>
              <a:rPr lang="ja-JP" altLang="en-US" sz="2000" b="0" dirty="0" smtClean="0">
                <a:solidFill>
                  <a:srgbClr val="000000"/>
                </a:solidFill>
                <a:latin typeface="+mn-lt"/>
              </a:rPr>
              <a:t>これまでの単体テストとは</a:t>
            </a:r>
            <a:r>
              <a:rPr lang="ja-JP" altLang="en-US" sz="2000" b="0" dirty="0" smtClean="0">
                <a:latin typeface="+mn-lt"/>
              </a:rPr>
              <a:t>別に</a:t>
            </a:r>
            <a:r>
              <a:rPr lang="ja-JP" altLang="en-US" sz="2000" b="0" dirty="0" smtClean="0">
                <a:solidFill>
                  <a:srgbClr val="000000"/>
                </a:solidFill>
                <a:latin typeface="+mn-lt"/>
              </a:rPr>
              <a:t>導入した</a:t>
            </a:r>
            <a:endParaRPr lang="en-US" altLang="ja-JP" sz="2000" b="0" dirty="0" smtClean="0">
              <a:solidFill>
                <a:srgbClr val="000000"/>
              </a:solidFill>
              <a:latin typeface="+mn-lt"/>
            </a:endParaRPr>
          </a:p>
          <a:p>
            <a:pPr marL="342900" indent="-342900" algn="l">
              <a:buFont typeface="Arial"/>
              <a:buChar char="•"/>
            </a:pPr>
            <a:r>
              <a:rPr lang="ja-JP" altLang="en-US" sz="2000" b="0" dirty="0" smtClean="0">
                <a:solidFill>
                  <a:srgbClr val="000000"/>
                </a:solidFill>
                <a:latin typeface="+mn-lt"/>
              </a:rPr>
              <a:t>発見したバグやデグレードは、全て </a:t>
            </a:r>
            <a:r>
              <a:rPr lang="en-US" altLang="ja-JP" sz="2000" b="0" dirty="0" smtClean="0">
                <a:solidFill>
                  <a:srgbClr val="000000"/>
                </a:solidFill>
                <a:latin typeface="+mn-lt"/>
              </a:rPr>
              <a:t>ATDD </a:t>
            </a:r>
            <a:r>
              <a:rPr lang="ja-JP" altLang="en-US" sz="2000" b="0" dirty="0" smtClean="0">
                <a:solidFill>
                  <a:srgbClr val="000000"/>
                </a:solidFill>
                <a:latin typeface="+mn-lt"/>
              </a:rPr>
              <a:t>のケースとして整備し、</a:t>
            </a:r>
            <a:endParaRPr lang="en-US" altLang="ja-JP" sz="2000" b="0" dirty="0" smtClean="0">
              <a:solidFill>
                <a:srgbClr val="000000"/>
              </a:solidFill>
              <a:latin typeface="+mn-lt"/>
            </a:endParaRPr>
          </a:p>
          <a:p>
            <a:pPr indent="352425" algn="l"/>
            <a:r>
              <a:rPr lang="ja-JP" altLang="en-US" sz="2000" b="0" dirty="0" smtClean="0">
                <a:solidFill>
                  <a:srgbClr val="000000"/>
                </a:solidFill>
                <a:latin typeface="+mn-lt"/>
              </a:rPr>
              <a:t>問題が再発しても</a:t>
            </a:r>
            <a:r>
              <a:rPr lang="ja-JP" altLang="en-US" sz="2000" b="0" dirty="0" smtClean="0">
                <a:latin typeface="+mn-lt"/>
              </a:rPr>
              <a:t>即検知</a:t>
            </a:r>
            <a:r>
              <a:rPr lang="ja-JP" altLang="en-US" sz="2000" b="0" dirty="0" smtClean="0">
                <a:solidFill>
                  <a:srgbClr val="000000"/>
                </a:solidFill>
                <a:latin typeface="+mn-lt"/>
              </a:rPr>
              <a:t>できるようにした</a:t>
            </a:r>
            <a:endParaRPr lang="en-US" altLang="ja-JP" sz="2000" b="0" dirty="0" smtClean="0">
              <a:solidFill>
                <a:srgbClr val="000000"/>
              </a:solidFill>
              <a:latin typeface="+mn-lt"/>
            </a:endParaRPr>
          </a:p>
        </p:txBody>
      </p:sp>
      <p:sp>
        <p:nvSpPr>
          <p:cNvPr id="9" name="タイトル 2"/>
          <p:cNvSpPr txBox="1">
            <a:spLocks/>
          </p:cNvSpPr>
          <p:nvPr/>
        </p:nvSpPr>
        <p:spPr>
          <a:xfrm>
            <a:off x="688495" y="4509200"/>
            <a:ext cx="8275993"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buFont typeface="Arial"/>
              <a:buChar char="•"/>
            </a:pPr>
            <a:r>
              <a:rPr lang="ja-JP" altLang="en-US" sz="2000" b="0" dirty="0" smtClean="0">
                <a:solidFill>
                  <a:srgbClr val="000000"/>
                </a:solidFill>
                <a:latin typeface="+mn-lt"/>
              </a:rPr>
              <a:t>ステークホルダーに対して、</a:t>
            </a:r>
            <a:endParaRPr lang="en-US" altLang="ja-JP" sz="2000" b="0" dirty="0" smtClean="0">
              <a:solidFill>
                <a:srgbClr val="000000"/>
              </a:solidFill>
              <a:latin typeface="+mn-lt"/>
            </a:endParaRPr>
          </a:p>
          <a:p>
            <a:pPr indent="352425" algn="l"/>
            <a:r>
              <a:rPr lang="ja-JP" altLang="en-US" sz="2000" b="0" dirty="0" smtClean="0">
                <a:solidFill>
                  <a:srgbClr val="000000"/>
                </a:solidFill>
                <a:latin typeface="+mn-lt"/>
              </a:rPr>
              <a:t>要望を</a:t>
            </a:r>
            <a:r>
              <a:rPr lang="ja-JP" altLang="en-US" sz="2000" b="0" dirty="0" smtClean="0">
                <a:latin typeface="+mn-lt"/>
              </a:rPr>
              <a:t>無制限に</a:t>
            </a:r>
            <a:r>
              <a:rPr lang="ja-JP" altLang="en-US" sz="2000" b="0" dirty="0" smtClean="0">
                <a:solidFill>
                  <a:srgbClr val="000000"/>
                </a:solidFill>
                <a:latin typeface="+mn-lt"/>
              </a:rPr>
              <a:t>出してくることに歯止めをかけた</a:t>
            </a:r>
            <a:endParaRPr lang="en-US" altLang="ja-JP" sz="2000" b="0" dirty="0" smtClean="0">
              <a:solidFill>
                <a:srgbClr val="000000"/>
              </a:solidFill>
              <a:latin typeface="+mn-lt"/>
            </a:endParaRPr>
          </a:p>
        </p:txBody>
      </p:sp>
    </p:spTree>
    <p:extLst>
      <p:ext uri="{BB962C8B-B14F-4D97-AF65-F5344CB8AC3E}">
        <p14:creationId xmlns:p14="http://schemas.microsoft.com/office/powerpoint/2010/main" val="158290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t>（例）　</a:t>
            </a:r>
            <a:r>
              <a:rPr lang="en-US" altLang="ja-JP" dirty="0" smtClean="0"/>
              <a:t>ATDD </a:t>
            </a:r>
            <a:r>
              <a:rPr lang="ja-JP" altLang="en-US" dirty="0" smtClean="0"/>
              <a:t>のテストケース</a:t>
            </a:r>
            <a:endParaRPr kumimoji="1" lang="ja-JP" altLang="en-US" dirty="0"/>
          </a:p>
        </p:txBody>
      </p:sp>
      <p:sp>
        <p:nvSpPr>
          <p:cNvPr id="5" name="タイトル 2"/>
          <p:cNvSpPr txBox="1">
            <a:spLocks/>
          </p:cNvSpPr>
          <p:nvPr/>
        </p:nvSpPr>
        <p:spPr>
          <a:xfrm>
            <a:off x="360000" y="836712"/>
            <a:ext cx="8424000" cy="5256584"/>
          </a:xfrm>
          <a:prstGeom prst="rect">
            <a:avLst/>
          </a:prstGeom>
          <a:no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2000" dirty="0">
                <a:solidFill>
                  <a:srgbClr val="7030A0"/>
                </a:solidFill>
              </a:rPr>
              <a:t>Feature</a:t>
            </a:r>
            <a:r>
              <a:rPr lang="en-US" altLang="ja-JP" sz="2000" b="0" dirty="0">
                <a:solidFill>
                  <a:schemeClr val="tx1"/>
                </a:solidFill>
              </a:rPr>
              <a:t>: </a:t>
            </a:r>
            <a:r>
              <a:rPr lang="en-US" altLang="ja-JP" sz="2000" b="0" dirty="0" smtClean="0">
                <a:solidFill>
                  <a:schemeClr val="tx1"/>
                </a:solidFill>
              </a:rPr>
              <a:t>Input</a:t>
            </a:r>
            <a:endParaRPr lang="en-US" altLang="ja-JP" sz="2000" b="0" dirty="0">
              <a:solidFill>
                <a:schemeClr val="tx1"/>
              </a:solidFill>
            </a:endParaRPr>
          </a:p>
          <a:p>
            <a:pPr algn="l"/>
            <a:r>
              <a:rPr lang="en-US" altLang="ja-JP" sz="2000" b="0" dirty="0" smtClean="0">
                <a:solidFill>
                  <a:schemeClr val="tx1"/>
                </a:solidFill>
              </a:rPr>
              <a:t>  </a:t>
            </a:r>
            <a:r>
              <a:rPr lang="en-US" altLang="ja-JP" sz="2000" dirty="0">
                <a:solidFill>
                  <a:srgbClr val="7030A0"/>
                </a:solidFill>
              </a:rPr>
              <a:t>Scenario</a:t>
            </a:r>
            <a:r>
              <a:rPr lang="en-US" altLang="ja-JP" sz="2000" b="0" dirty="0" smtClean="0">
                <a:solidFill>
                  <a:schemeClr val="tx1"/>
                </a:solidFill>
              </a:rPr>
              <a:t>: Input today’s data</a:t>
            </a:r>
          </a:p>
          <a:p>
            <a:pPr algn="l"/>
            <a:endParaRPr lang="en-US" altLang="ja-JP" sz="2000" b="0" dirty="0" smtClean="0">
              <a:solidFill>
                <a:schemeClr val="tx1"/>
              </a:solidFill>
            </a:endParaRPr>
          </a:p>
          <a:p>
            <a:pPr algn="l"/>
            <a:r>
              <a:rPr lang="en-US" altLang="ja-JP" sz="2000" b="0" dirty="0" smtClean="0">
                <a:solidFill>
                  <a:schemeClr val="tx1"/>
                </a:solidFill>
              </a:rPr>
              <a:t>    </a:t>
            </a:r>
            <a:r>
              <a:rPr lang="en-US" altLang="ja-JP" sz="2000" dirty="0" smtClean="0">
                <a:solidFill>
                  <a:srgbClr val="00B050"/>
                </a:solidFill>
              </a:rPr>
              <a:t>Given</a:t>
            </a:r>
            <a:r>
              <a:rPr lang="en-US" altLang="ja-JP" sz="2000" b="0" dirty="0" smtClean="0">
                <a:solidFill>
                  <a:schemeClr val="tx1"/>
                </a:solidFill>
              </a:rPr>
              <a:t> </a:t>
            </a:r>
            <a:r>
              <a:rPr lang="en-US" altLang="ja-JP" sz="2000" b="0" dirty="0">
                <a:solidFill>
                  <a:schemeClr val="tx1"/>
                </a:solidFill>
              </a:rPr>
              <a:t>I kick drumroll</a:t>
            </a:r>
          </a:p>
          <a:p>
            <a:pPr algn="l"/>
            <a:r>
              <a:rPr lang="en-US" altLang="ja-JP" sz="2000" b="0" dirty="0">
                <a:solidFill>
                  <a:schemeClr val="tx1"/>
                </a:solidFill>
              </a:rPr>
              <a:t>    </a:t>
            </a:r>
            <a:r>
              <a:rPr lang="en-US" altLang="ja-JP" sz="2000" dirty="0">
                <a:solidFill>
                  <a:srgbClr val="00B050"/>
                </a:solidFill>
              </a:rPr>
              <a:t>Then</a:t>
            </a:r>
            <a:r>
              <a:rPr lang="en-US" altLang="ja-JP" sz="2000" b="0" dirty="0">
                <a:solidFill>
                  <a:schemeClr val="tx1"/>
                </a:solidFill>
              </a:rPr>
              <a:t> drumroll show today</a:t>
            </a:r>
          </a:p>
          <a:p>
            <a:pPr algn="l"/>
            <a:r>
              <a:rPr lang="en-US" altLang="ja-JP" sz="2000" b="0" dirty="0" smtClean="0">
                <a:solidFill>
                  <a:schemeClr val="tx1"/>
                </a:solidFill>
              </a:rPr>
              <a:t>    </a:t>
            </a:r>
            <a:r>
              <a:rPr lang="en-US" altLang="ja-JP" sz="2000" dirty="0" smtClean="0">
                <a:solidFill>
                  <a:srgbClr val="00B050"/>
                </a:solidFill>
              </a:rPr>
              <a:t>When</a:t>
            </a:r>
            <a:r>
              <a:rPr lang="en-US" altLang="ja-JP" sz="2000" b="0" dirty="0" smtClean="0">
                <a:solidFill>
                  <a:schemeClr val="tx1"/>
                </a:solidFill>
              </a:rPr>
              <a:t> </a:t>
            </a:r>
            <a:r>
              <a:rPr lang="en-US" altLang="ja-JP" sz="2000" b="0" dirty="0">
                <a:solidFill>
                  <a:schemeClr val="tx1"/>
                </a:solidFill>
              </a:rPr>
              <a:t>press next</a:t>
            </a:r>
          </a:p>
          <a:p>
            <a:pPr algn="l"/>
            <a:r>
              <a:rPr lang="en-US" altLang="ja-JP" sz="2000" b="0" dirty="0">
                <a:solidFill>
                  <a:schemeClr val="tx1"/>
                </a:solidFill>
              </a:rPr>
              <a:t>    </a:t>
            </a:r>
            <a:r>
              <a:rPr lang="en-US" altLang="ja-JP" sz="2000" dirty="0">
                <a:solidFill>
                  <a:srgbClr val="00B050"/>
                </a:solidFill>
              </a:rPr>
              <a:t>Then</a:t>
            </a:r>
            <a:r>
              <a:rPr lang="en-US" altLang="ja-JP" sz="2000" b="0" dirty="0">
                <a:solidFill>
                  <a:schemeClr val="tx1"/>
                </a:solidFill>
              </a:rPr>
              <a:t> I should see </a:t>
            </a:r>
            <a:r>
              <a:rPr lang="en-US" altLang="ja-JP" sz="2000" b="0" dirty="0" smtClean="0">
                <a:solidFill>
                  <a:schemeClr val="tx1"/>
                </a:solidFill>
              </a:rPr>
              <a:t>”xxx" </a:t>
            </a:r>
            <a:r>
              <a:rPr lang="en-US" altLang="ja-JP" sz="2000" b="0" dirty="0">
                <a:solidFill>
                  <a:schemeClr val="tx1"/>
                </a:solidFill>
              </a:rPr>
              <a:t>screen</a:t>
            </a:r>
          </a:p>
          <a:p>
            <a:pPr algn="l"/>
            <a:endParaRPr lang="en-US" altLang="ja-JP" sz="2000" b="0" dirty="0" smtClean="0">
              <a:solidFill>
                <a:schemeClr val="tx1"/>
              </a:solidFill>
            </a:endParaRPr>
          </a:p>
          <a:p>
            <a:pPr algn="l"/>
            <a:r>
              <a:rPr lang="en-US" altLang="ja-JP" sz="2000" b="0" dirty="0" smtClean="0">
                <a:solidFill>
                  <a:schemeClr val="tx1"/>
                </a:solidFill>
              </a:rPr>
              <a:t>    </a:t>
            </a:r>
            <a:r>
              <a:rPr lang="en-US" altLang="ja-JP" sz="2000" dirty="0" smtClean="0">
                <a:solidFill>
                  <a:srgbClr val="00B050"/>
                </a:solidFill>
              </a:rPr>
              <a:t>When</a:t>
            </a:r>
            <a:r>
              <a:rPr lang="en-US" altLang="ja-JP" sz="2000" b="0" dirty="0" smtClean="0">
                <a:solidFill>
                  <a:schemeClr val="tx1"/>
                </a:solidFill>
              </a:rPr>
              <a:t> </a:t>
            </a:r>
            <a:r>
              <a:rPr lang="en-US" altLang="ja-JP" sz="2000" b="0" dirty="0">
                <a:solidFill>
                  <a:schemeClr val="tx1"/>
                </a:solidFill>
              </a:rPr>
              <a:t>I press keys and calculator should show like this:</a:t>
            </a:r>
          </a:p>
          <a:p>
            <a:pPr algn="l"/>
            <a:r>
              <a:rPr lang="en-US" altLang="ja-JP" sz="2000" b="0" dirty="0">
                <a:solidFill>
                  <a:schemeClr val="tx1"/>
                </a:solidFill>
                <a:latin typeface="ＭＳ ゴシック"/>
                <a:ea typeface="ＭＳ ゴシック"/>
                <a:cs typeface="ＭＳ ゴシック"/>
              </a:rPr>
              <a:t>    | 2 |   2 |</a:t>
            </a:r>
          </a:p>
          <a:p>
            <a:pPr algn="l"/>
            <a:r>
              <a:rPr lang="en-US" altLang="ja-JP" sz="2000" b="0" dirty="0">
                <a:solidFill>
                  <a:schemeClr val="tx1"/>
                </a:solidFill>
                <a:latin typeface="ＭＳ ゴシック"/>
                <a:ea typeface="ＭＳ ゴシック"/>
                <a:cs typeface="ＭＳ ゴシック"/>
              </a:rPr>
              <a:t>    | 0 |  20 |</a:t>
            </a:r>
          </a:p>
          <a:p>
            <a:pPr algn="l"/>
            <a:r>
              <a:rPr lang="en-US" altLang="ja-JP" sz="2000" b="0" dirty="0">
                <a:solidFill>
                  <a:schemeClr val="tx1"/>
                </a:solidFill>
                <a:latin typeface="ＭＳ ゴシック"/>
                <a:ea typeface="ＭＳ ゴシック"/>
                <a:cs typeface="ＭＳ ゴシック"/>
              </a:rPr>
              <a:t>    | 0 | 200 |</a:t>
            </a:r>
          </a:p>
          <a:p>
            <a:pPr algn="l"/>
            <a:r>
              <a:rPr lang="en-US" altLang="ja-JP" sz="2000" b="0" dirty="0">
                <a:solidFill>
                  <a:schemeClr val="tx1"/>
                </a:solidFill>
                <a:latin typeface="ＭＳ ゴシック"/>
                <a:ea typeface="ＭＳ ゴシック"/>
                <a:cs typeface="ＭＳ ゴシック"/>
              </a:rPr>
              <a:t>    | * | 200 |</a:t>
            </a:r>
          </a:p>
          <a:p>
            <a:pPr algn="l"/>
            <a:r>
              <a:rPr lang="en-US" altLang="ja-JP" sz="2000" b="0" dirty="0">
                <a:solidFill>
                  <a:schemeClr val="tx1"/>
                </a:solidFill>
                <a:latin typeface="ＭＳ ゴシック"/>
                <a:ea typeface="ＭＳ ゴシック"/>
                <a:cs typeface="ＭＳ ゴシック"/>
              </a:rPr>
              <a:t>    | 3 |   3 |</a:t>
            </a:r>
          </a:p>
          <a:p>
            <a:pPr algn="l"/>
            <a:r>
              <a:rPr lang="en-US" altLang="ja-JP" sz="2000" b="0" dirty="0">
                <a:solidFill>
                  <a:schemeClr val="tx1"/>
                </a:solidFill>
                <a:latin typeface="ＭＳ ゴシック"/>
                <a:ea typeface="ＭＳ ゴシック"/>
                <a:cs typeface="ＭＳ ゴシック"/>
              </a:rPr>
              <a:t>    | = | 600 |</a:t>
            </a:r>
          </a:p>
          <a:p>
            <a:pPr algn="l"/>
            <a:r>
              <a:rPr lang="en-US" altLang="ja-JP" sz="2000" b="0" dirty="0">
                <a:solidFill>
                  <a:schemeClr val="tx1"/>
                </a:solidFill>
              </a:rPr>
              <a:t>    </a:t>
            </a:r>
            <a:r>
              <a:rPr lang="en-US" altLang="ja-JP" sz="2000" dirty="0">
                <a:solidFill>
                  <a:srgbClr val="00B050"/>
                </a:solidFill>
              </a:rPr>
              <a:t>Then</a:t>
            </a:r>
            <a:r>
              <a:rPr lang="en-US" altLang="ja-JP" sz="2000" b="0" dirty="0">
                <a:solidFill>
                  <a:schemeClr val="tx1"/>
                </a:solidFill>
              </a:rPr>
              <a:t> take </a:t>
            </a:r>
            <a:r>
              <a:rPr lang="en-US" altLang="ja-JP" sz="2000" b="0" dirty="0" smtClean="0">
                <a:solidFill>
                  <a:schemeClr val="tx1"/>
                </a:solidFill>
              </a:rPr>
              <a:t>photo</a:t>
            </a:r>
          </a:p>
          <a:p>
            <a:pPr algn="l"/>
            <a:r>
              <a:rPr lang="en-US" altLang="ja-JP" sz="2000" b="0" dirty="0" smtClean="0">
                <a:solidFill>
                  <a:schemeClr val="tx1"/>
                </a:solidFill>
              </a:rPr>
              <a:t>…</a:t>
            </a:r>
          </a:p>
        </p:txBody>
      </p:sp>
      <p:sp>
        <p:nvSpPr>
          <p:cNvPr id="6" name="四角形吹き出し 5"/>
          <p:cNvSpPr/>
          <p:nvPr/>
        </p:nvSpPr>
        <p:spPr>
          <a:xfrm>
            <a:off x="5510836" y="764704"/>
            <a:ext cx="2880000" cy="864096"/>
          </a:xfrm>
          <a:prstGeom prst="wedgeRectCallout">
            <a:avLst>
              <a:gd name="adj1" fmla="val -102876"/>
              <a:gd name="adj2" fmla="val -3792"/>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kumimoji="1" lang="ja-JP" altLang="en-US" sz="2000" dirty="0" smtClean="0"/>
              <a:t>テストケースの名称です</a:t>
            </a:r>
            <a:endParaRPr kumimoji="1" lang="ja-JP" altLang="en-US" sz="2000" dirty="0"/>
          </a:p>
        </p:txBody>
      </p:sp>
      <p:sp>
        <p:nvSpPr>
          <p:cNvPr id="8" name="四角形吹き出し 7"/>
          <p:cNvSpPr/>
          <p:nvPr/>
        </p:nvSpPr>
        <p:spPr>
          <a:xfrm>
            <a:off x="5508104" y="1772816"/>
            <a:ext cx="2880000" cy="864096"/>
          </a:xfrm>
          <a:prstGeom prst="wedgeRectCallout">
            <a:avLst>
              <a:gd name="adj1" fmla="val -102984"/>
              <a:gd name="adj2" fmla="val 26425"/>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kumimoji="1" lang="ja-JP" altLang="en-US" sz="2000" dirty="0" smtClean="0"/>
              <a:t>このレベルの記述で</a:t>
            </a:r>
            <a:endParaRPr kumimoji="1" lang="en-US" altLang="ja-JP" sz="2000" dirty="0" smtClean="0"/>
          </a:p>
          <a:p>
            <a:r>
              <a:rPr kumimoji="1" lang="ja-JP" altLang="en-US" sz="2000" dirty="0" smtClean="0"/>
              <a:t>自動実行できます</a:t>
            </a:r>
            <a:endParaRPr kumimoji="1" lang="ja-JP" altLang="en-US" sz="2000" dirty="0"/>
          </a:p>
        </p:txBody>
      </p:sp>
      <p:sp>
        <p:nvSpPr>
          <p:cNvPr id="9" name="四角形吹き出し 8"/>
          <p:cNvSpPr/>
          <p:nvPr/>
        </p:nvSpPr>
        <p:spPr>
          <a:xfrm>
            <a:off x="3203848" y="4221088"/>
            <a:ext cx="2880000" cy="1152128"/>
          </a:xfrm>
          <a:prstGeom prst="wedgeRectCallout">
            <a:avLst>
              <a:gd name="adj1" fmla="val -76677"/>
              <a:gd name="adj2" fmla="val -24081"/>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lang="ja-JP" altLang="en-US" sz="2000" dirty="0" smtClean="0"/>
              <a:t>読みやすさを考慮した</a:t>
            </a:r>
            <a:endParaRPr lang="en-US" altLang="ja-JP" sz="2000" dirty="0" smtClean="0"/>
          </a:p>
          <a:p>
            <a:r>
              <a:rPr lang="ja-JP" altLang="en-US" sz="2000" dirty="0" smtClean="0"/>
              <a:t>記述が</a:t>
            </a:r>
            <a:r>
              <a:rPr kumimoji="1" lang="ja-JP" altLang="en-US" sz="2000" dirty="0" smtClean="0"/>
              <a:t>できます</a:t>
            </a:r>
            <a:endParaRPr kumimoji="1" lang="ja-JP" altLang="en-US" sz="2000" dirty="0"/>
          </a:p>
        </p:txBody>
      </p:sp>
    </p:spTree>
    <p:extLst>
      <p:ext uri="{BB962C8B-B14F-4D97-AF65-F5344CB8AC3E}">
        <p14:creationId xmlns:p14="http://schemas.microsoft.com/office/powerpoint/2010/main" val="40308117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dirty="0">
                <a:latin typeface="+mj-ea"/>
              </a:rPr>
              <a:t>数値計測による施策の</a:t>
            </a:r>
            <a:r>
              <a:rPr lang="ja-JP" altLang="en-US" dirty="0" smtClean="0">
                <a:latin typeface="+mj-ea"/>
              </a:rPr>
              <a:t>検証　（１月後）</a:t>
            </a:r>
            <a:endParaRPr kumimoji="1" lang="ja-JP" altLang="en-US" dirty="0">
              <a:latin typeface="+mj-ea"/>
              <a:ea typeface="+mj-ea"/>
            </a:endParaRPr>
          </a:p>
        </p:txBody>
      </p:sp>
      <p:sp>
        <p:nvSpPr>
          <p:cNvPr id="7" name="タイトル 2"/>
          <p:cNvSpPr txBox="1">
            <a:spLocks/>
          </p:cNvSpPr>
          <p:nvPr/>
        </p:nvSpPr>
        <p:spPr>
          <a:xfrm>
            <a:off x="688495" y="2492896"/>
            <a:ext cx="8275993" cy="36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en-US" altLang="ja-JP" sz="2000" b="0" dirty="0" smtClean="0">
                <a:solidFill>
                  <a:schemeClr val="tx1"/>
                </a:solidFill>
                <a:latin typeface="+mn-lt"/>
              </a:rPr>
              <a:t>ATDD </a:t>
            </a:r>
            <a:r>
              <a:rPr lang="ja-JP" altLang="en-US" sz="2000" b="0" dirty="0" smtClean="0">
                <a:solidFill>
                  <a:schemeClr val="tx1"/>
                </a:solidFill>
                <a:latin typeface="+mn-lt"/>
              </a:rPr>
              <a:t>による自動回帰テストを整備した成果</a:t>
            </a:r>
            <a:endParaRPr lang="en-US" altLang="ja-JP" sz="2000" b="0" dirty="0" smtClean="0">
              <a:latin typeface="+mn-lt"/>
            </a:endParaRPr>
          </a:p>
        </p:txBody>
      </p:sp>
      <p:sp>
        <p:nvSpPr>
          <p:cNvPr id="9" name="タイトル 2"/>
          <p:cNvSpPr txBox="1">
            <a:spLocks/>
          </p:cNvSpPr>
          <p:nvPr/>
        </p:nvSpPr>
        <p:spPr>
          <a:xfrm>
            <a:off x="184271" y="3211951"/>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rPr>
              <a:t>機能</a:t>
            </a:r>
            <a:r>
              <a:rPr lang="ja-JP" altLang="en-US" b="0" dirty="0">
                <a:solidFill>
                  <a:schemeClr val="tx1"/>
                </a:solidFill>
              </a:rPr>
              <a:t>追加／修正の</a:t>
            </a:r>
            <a:r>
              <a:rPr lang="ja-JP" altLang="en-US" b="0" dirty="0" smtClean="0">
                <a:solidFill>
                  <a:schemeClr val="tx1"/>
                </a:solidFill>
              </a:rPr>
              <a:t>頻度</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１．５倍</a:t>
            </a:r>
            <a:endParaRPr lang="en-US" altLang="ja-JP" b="0" dirty="0">
              <a:latin typeface="+mn-lt"/>
            </a:endParaRPr>
          </a:p>
        </p:txBody>
      </p:sp>
      <p:sp>
        <p:nvSpPr>
          <p:cNvPr id="10" name="タイトル 2"/>
          <p:cNvSpPr txBox="1">
            <a:spLocks/>
          </p:cNvSpPr>
          <p:nvPr/>
        </p:nvSpPr>
        <p:spPr>
          <a:xfrm>
            <a:off x="688495" y="3789040"/>
            <a:ext cx="8275993" cy="36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smtClean="0">
                <a:solidFill>
                  <a:schemeClr val="tx1"/>
                </a:solidFill>
                <a:latin typeface="+mn-lt"/>
              </a:rPr>
              <a:t>歯止めは必要だった</a:t>
            </a:r>
            <a:endParaRPr lang="en-US" altLang="ja-JP" sz="2000" b="0" dirty="0">
              <a:solidFill>
                <a:schemeClr val="tx1"/>
              </a:solidFill>
              <a:latin typeface="+mn-lt"/>
            </a:endParaRPr>
          </a:p>
        </p:txBody>
      </p:sp>
      <p:sp>
        <p:nvSpPr>
          <p:cNvPr id="8" name="タイトル 2"/>
          <p:cNvSpPr txBox="1">
            <a:spLocks/>
          </p:cNvSpPr>
          <p:nvPr/>
        </p:nvSpPr>
        <p:spPr>
          <a:xfrm>
            <a:off x="184271" y="1200285"/>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b="0" dirty="0" smtClean="0">
                <a:solidFill>
                  <a:schemeClr val="tx1"/>
                </a:solidFill>
                <a:latin typeface="+mn-lt"/>
              </a:rPr>
              <a:t>他の機能と比較して</a:t>
            </a:r>
            <a:r>
              <a:rPr lang="en-US" altLang="ja-JP" b="0" dirty="0" smtClean="0">
                <a:solidFill>
                  <a:schemeClr val="tx1"/>
                </a:solidFill>
                <a:latin typeface="+mn-lt"/>
              </a:rPr>
              <a:t>…</a:t>
            </a:r>
            <a:endParaRPr lang="en-US" altLang="ja-JP" b="0" dirty="0">
              <a:solidFill>
                <a:schemeClr val="accent1"/>
              </a:solidFill>
              <a:latin typeface="+mn-lt"/>
            </a:endParaRPr>
          </a:p>
        </p:txBody>
      </p:sp>
      <p:sp>
        <p:nvSpPr>
          <p:cNvPr id="13" name="タイトル 2"/>
          <p:cNvSpPr txBox="1">
            <a:spLocks/>
          </p:cNvSpPr>
          <p:nvPr/>
        </p:nvSpPr>
        <p:spPr>
          <a:xfrm>
            <a:off x="184271" y="4509200"/>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デグレードの頻度</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２倍</a:t>
            </a:r>
            <a:endParaRPr lang="en-US" altLang="ja-JP" b="0" dirty="0">
              <a:latin typeface="+mn-lt"/>
            </a:endParaRPr>
          </a:p>
        </p:txBody>
      </p:sp>
      <p:sp>
        <p:nvSpPr>
          <p:cNvPr id="14" name="タイトル 2"/>
          <p:cNvSpPr txBox="1">
            <a:spLocks/>
          </p:cNvSpPr>
          <p:nvPr/>
        </p:nvSpPr>
        <p:spPr>
          <a:xfrm>
            <a:off x="184271" y="1920285"/>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バグ報告件数</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１倍</a:t>
            </a:r>
            <a:endParaRPr lang="en-US" altLang="ja-JP" b="0" dirty="0">
              <a:latin typeface="+mn-lt"/>
            </a:endParaRPr>
          </a:p>
        </p:txBody>
      </p:sp>
      <p:sp>
        <p:nvSpPr>
          <p:cNvPr id="15" name="タイトル 2"/>
          <p:cNvSpPr txBox="1">
            <a:spLocks/>
          </p:cNvSpPr>
          <p:nvPr/>
        </p:nvSpPr>
        <p:spPr>
          <a:xfrm>
            <a:off x="688495" y="5085264"/>
            <a:ext cx="8275993" cy="108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smtClean="0">
                <a:solidFill>
                  <a:schemeClr val="tx1"/>
                </a:solidFill>
              </a:rPr>
              <a:t>デグレード自体はまだ発生することがあったが、</a:t>
            </a:r>
            <a:endParaRPr lang="en-US" altLang="ja-JP" sz="2000" b="0" dirty="0" smtClean="0">
              <a:solidFill>
                <a:schemeClr val="tx1"/>
              </a:solidFill>
            </a:endParaRPr>
          </a:p>
          <a:p>
            <a:pPr indent="439738" algn="l"/>
            <a:r>
              <a:rPr lang="ja-JP" altLang="en-US" sz="2000" b="0" dirty="0" smtClean="0">
                <a:solidFill>
                  <a:schemeClr val="tx1"/>
                </a:solidFill>
              </a:rPr>
              <a:t>あっても即検知・対応できるため、</a:t>
            </a:r>
            <a:endParaRPr lang="en-US" altLang="ja-JP" sz="2000" b="0" dirty="0" smtClean="0">
              <a:solidFill>
                <a:schemeClr val="tx1"/>
              </a:solidFill>
            </a:endParaRPr>
          </a:p>
          <a:p>
            <a:pPr indent="439738" algn="l"/>
            <a:r>
              <a:rPr lang="ja-JP" altLang="en-US" sz="2000" b="0" dirty="0" smtClean="0">
                <a:solidFill>
                  <a:schemeClr val="tx1"/>
                </a:solidFill>
              </a:rPr>
              <a:t>対応時間は以前の</a:t>
            </a:r>
            <a:r>
              <a:rPr lang="ja-JP" altLang="en-US" sz="2000" b="0" dirty="0" smtClean="0"/>
              <a:t>１／５程度</a:t>
            </a:r>
            <a:r>
              <a:rPr lang="ja-JP" altLang="en-US" sz="2000" b="0" dirty="0" smtClean="0">
                <a:solidFill>
                  <a:schemeClr val="tx1"/>
                </a:solidFill>
              </a:rPr>
              <a:t>になった</a:t>
            </a:r>
            <a:endParaRPr lang="en-US" altLang="ja-JP" sz="2000" b="0" dirty="0" smtClean="0">
              <a:solidFill>
                <a:schemeClr val="tx1"/>
              </a:solidFill>
            </a:endParaRPr>
          </a:p>
        </p:txBody>
      </p:sp>
    </p:spTree>
    <p:extLst>
      <p:ext uri="{BB962C8B-B14F-4D97-AF65-F5344CB8AC3E}">
        <p14:creationId xmlns:p14="http://schemas.microsoft.com/office/powerpoint/2010/main" val="15574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8" grpId="0"/>
      <p:bldP spid="13" grpId="0"/>
      <p:bldP spid="14"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a:t>
            </a:r>
            <a:r>
              <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現場の概要</a:t>
            </a:r>
          </a:p>
        </p:txBody>
      </p:sp>
      <p:sp>
        <p:nvSpPr>
          <p:cNvPr id="8" name="Text Box 17"/>
          <p:cNvSpPr txBox="1">
            <a:spLocks noChangeArrowheads="1"/>
          </p:cNvSpPr>
          <p:nvPr/>
        </p:nvSpPr>
        <p:spPr bwMode="auto">
          <a:xfrm>
            <a:off x="445331" y="3348565"/>
            <a:ext cx="8240400" cy="540000"/>
          </a:xfrm>
          <a:prstGeom prst="rect">
            <a:avLst/>
          </a:prstGeom>
          <a:solidFill>
            <a:srgbClr val="C00000"/>
          </a:solidFill>
          <a:ln w="12700">
            <a:solidFill>
              <a:srgbClr val="C0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ja-JP" altLang="en-US" b="1" kern="0" dirty="0" smtClean="0">
                <a:solidFill>
                  <a:srgbClr val="FFFFFF"/>
                </a:solidFill>
                <a:latin typeface="+mn-lt"/>
              </a:rPr>
              <a:t>結論：現場</a:t>
            </a:r>
            <a:r>
              <a:rPr lang="ja-JP" altLang="en-US" b="1" kern="0" dirty="0">
                <a:solidFill>
                  <a:srgbClr val="FFFFFF"/>
                </a:solidFill>
                <a:latin typeface="+mn-lt"/>
              </a:rPr>
              <a:t>の</a:t>
            </a:r>
            <a:r>
              <a:rPr lang="ja-JP" altLang="en-US" b="1" kern="0" dirty="0" smtClean="0">
                <a:solidFill>
                  <a:srgbClr val="FFFFFF"/>
                </a:solidFill>
                <a:latin typeface="+mn-lt"/>
              </a:rPr>
              <a:t>最前線で得たもの</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20065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lang="en-US" altLang="ja-JP" b="1" kern="0" dirty="0" smtClean="0">
                <a:solidFill>
                  <a:srgbClr val="FFFFFF"/>
                </a:solidFill>
                <a:latin typeface="+mn-lt"/>
                <a:ea typeface="ＭＳ Ｐゴシック" panose="020B0600070205080204" pitchFamily="50" charset="-128"/>
              </a:rPr>
              <a:t>2. </a:t>
            </a:r>
            <a:r>
              <a:rPr lang="ja-JP" altLang="en-US" b="1" kern="0" dirty="0" smtClean="0">
                <a:solidFill>
                  <a:srgbClr val="FFFFFF"/>
                </a:solidFill>
                <a:latin typeface="+mn-lt"/>
                <a:ea typeface="ＭＳ Ｐゴシック" panose="020B0600070205080204" pitchFamily="50" charset="-128"/>
              </a:rPr>
              <a:t>問題解決の事例</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Tree>
    <p:extLst>
      <p:ext uri="{BB962C8B-B14F-4D97-AF65-F5344CB8AC3E}">
        <p14:creationId xmlns:p14="http://schemas.microsoft.com/office/powerpoint/2010/main" val="39327400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2"/>
          <p:cNvSpPr txBox="1">
            <a:spLocks/>
          </p:cNvSpPr>
          <p:nvPr/>
        </p:nvSpPr>
        <p:spPr>
          <a:xfrm>
            <a:off x="0" y="2529000"/>
            <a:ext cx="9144000" cy="180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tx1"/>
                </a:solidFill>
              </a:rPr>
              <a:t>問１．リーン開発と</a:t>
            </a:r>
            <a:r>
              <a:rPr lang="ja-JP" altLang="en-US" sz="7200" b="0" dirty="0">
                <a:solidFill>
                  <a:schemeClr val="tx1"/>
                </a:solidFill>
              </a:rPr>
              <a:t>は</a:t>
            </a:r>
            <a:r>
              <a:rPr lang="ja-JP" altLang="en-US" sz="7200" b="0" dirty="0" smtClean="0">
                <a:solidFill>
                  <a:schemeClr val="tx1"/>
                </a:solidFill>
              </a:rPr>
              <a:t>？</a:t>
            </a:r>
            <a:endParaRPr lang="ja-JP" altLang="en-US" sz="7200" b="0" dirty="0">
              <a:solidFill>
                <a:schemeClr val="tx1"/>
              </a:solidFill>
            </a:endParaRPr>
          </a:p>
        </p:txBody>
      </p:sp>
    </p:spTree>
    <p:extLst>
      <p:ext uri="{BB962C8B-B14F-4D97-AF65-F5344CB8AC3E}">
        <p14:creationId xmlns:p14="http://schemas.microsoft.com/office/powerpoint/2010/main" val="11397511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79044" y="1192412"/>
            <a:ext cx="8784976"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dirty="0" smtClean="0">
                <a:solidFill>
                  <a:schemeClr val="tx1"/>
                </a:solidFill>
                <a:latin typeface="+mn-lt"/>
              </a:rPr>
              <a:t>1) </a:t>
            </a:r>
            <a:r>
              <a:rPr lang="ja-JP" altLang="en-US" dirty="0" smtClean="0">
                <a:solidFill>
                  <a:schemeClr val="tx1"/>
                </a:solidFill>
                <a:latin typeface="+mn-lt"/>
              </a:rPr>
              <a:t>答え</a:t>
            </a:r>
            <a:r>
              <a:rPr lang="ja-JP" altLang="en-US" dirty="0">
                <a:solidFill>
                  <a:schemeClr val="tx1"/>
                </a:solidFill>
                <a:latin typeface="+mn-lt"/>
              </a:rPr>
              <a:t>は一つでは</a:t>
            </a:r>
            <a:r>
              <a:rPr lang="ja-JP" altLang="en-US" dirty="0" smtClean="0">
                <a:solidFill>
                  <a:schemeClr val="tx1"/>
                </a:solidFill>
                <a:latin typeface="+mn-lt"/>
              </a:rPr>
              <a:t>ない</a:t>
            </a:r>
            <a:endParaRPr lang="ja-JP" altLang="ja-JP" dirty="0">
              <a:solidFill>
                <a:schemeClr val="tx1"/>
              </a:solidFill>
              <a:latin typeface="+mn-lt"/>
            </a:endParaRPr>
          </a:p>
        </p:txBody>
      </p:sp>
      <p:sp>
        <p:nvSpPr>
          <p:cNvPr id="3"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kern="0" dirty="0" smtClean="0">
                <a:solidFill>
                  <a:schemeClr val="accent1"/>
                </a:solidFill>
                <a:latin typeface="+mj-ea"/>
                <a:ea typeface="+mj-ea"/>
              </a:rPr>
              <a:t>現場は難しい</a:t>
            </a:r>
            <a:endParaRPr kumimoji="1" lang="ja-JP" altLang="en-US" dirty="0">
              <a:latin typeface="+mj-ea"/>
              <a:ea typeface="+mj-ea"/>
            </a:endParaRPr>
          </a:p>
        </p:txBody>
      </p:sp>
      <p:sp>
        <p:nvSpPr>
          <p:cNvPr id="5" name="タイトル 2"/>
          <p:cNvSpPr txBox="1">
            <a:spLocks/>
          </p:cNvSpPr>
          <p:nvPr/>
        </p:nvSpPr>
        <p:spPr>
          <a:xfrm>
            <a:off x="179044" y="2853096"/>
            <a:ext cx="8784976"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dirty="0" smtClean="0">
                <a:solidFill>
                  <a:schemeClr val="tx1"/>
                </a:solidFill>
                <a:latin typeface="+mn-lt"/>
              </a:rPr>
              <a:t>2) </a:t>
            </a:r>
            <a:r>
              <a:rPr lang="ja-JP" altLang="en-US" dirty="0" smtClean="0">
                <a:solidFill>
                  <a:schemeClr val="tx1"/>
                </a:solidFill>
                <a:latin typeface="+mn-lt"/>
              </a:rPr>
              <a:t>事前</a:t>
            </a:r>
            <a:r>
              <a:rPr lang="ja-JP" altLang="en-US" dirty="0">
                <a:solidFill>
                  <a:schemeClr val="tx1"/>
                </a:solidFill>
                <a:latin typeface="+mn-lt"/>
              </a:rPr>
              <a:t>に予測不可能な問題が多発</a:t>
            </a:r>
            <a:r>
              <a:rPr lang="ja-JP" altLang="en-US" dirty="0" smtClean="0">
                <a:solidFill>
                  <a:schemeClr val="tx1"/>
                </a:solidFill>
                <a:latin typeface="+mn-lt"/>
              </a:rPr>
              <a:t>する</a:t>
            </a:r>
            <a:endParaRPr lang="en-US" altLang="ja-JP" dirty="0">
              <a:solidFill>
                <a:schemeClr val="tx1"/>
              </a:solidFill>
              <a:latin typeface="+mn-lt"/>
            </a:endParaRPr>
          </a:p>
        </p:txBody>
      </p:sp>
      <p:sp>
        <p:nvSpPr>
          <p:cNvPr id="6" name="タイトル 2"/>
          <p:cNvSpPr txBox="1">
            <a:spLocks/>
          </p:cNvSpPr>
          <p:nvPr/>
        </p:nvSpPr>
        <p:spPr>
          <a:xfrm>
            <a:off x="683568" y="1772816"/>
            <a:ext cx="8280920"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buFont typeface="Arial" panose="020B0604020202020204" pitchFamily="34" charset="0"/>
              <a:buChar char="•"/>
            </a:pPr>
            <a:r>
              <a:rPr lang="ja-JP" altLang="en-US" sz="2000" b="0" dirty="0">
                <a:solidFill>
                  <a:schemeClr val="tx1"/>
                </a:solidFill>
                <a:latin typeface="+mn-lt"/>
              </a:rPr>
              <a:t>唯一絶対の答え</a:t>
            </a:r>
            <a:r>
              <a:rPr lang="ja-JP" altLang="en-US" sz="2000" b="0" dirty="0" smtClean="0">
                <a:solidFill>
                  <a:schemeClr val="tx1"/>
                </a:solidFill>
                <a:latin typeface="+mn-lt"/>
              </a:rPr>
              <a:t>は</a:t>
            </a:r>
            <a:r>
              <a:rPr lang="ja-JP" altLang="en-US" sz="2000" b="0" dirty="0">
                <a:latin typeface="+mn-lt"/>
              </a:rPr>
              <a:t>まず</a:t>
            </a:r>
            <a:r>
              <a:rPr lang="ja-JP" altLang="en-US" sz="2000" b="0" dirty="0" smtClean="0">
                <a:latin typeface="+mn-lt"/>
              </a:rPr>
              <a:t>ない</a:t>
            </a:r>
            <a:endParaRPr lang="en-US" altLang="ja-JP" sz="2000" b="0" dirty="0" smtClean="0">
              <a:latin typeface="+mn-lt"/>
            </a:endParaRPr>
          </a:p>
          <a:p>
            <a:pPr marL="342900" indent="-342900" algn="l">
              <a:buFont typeface="Arial" panose="020B0604020202020204" pitchFamily="34" charset="0"/>
              <a:buChar char="•"/>
            </a:pPr>
            <a:r>
              <a:rPr lang="ja-JP" altLang="en-US" sz="2000" b="0" dirty="0">
                <a:solidFill>
                  <a:schemeClr val="tx1"/>
                </a:solidFill>
                <a:latin typeface="+mn-lt"/>
              </a:rPr>
              <a:t>エンジニアリングだけでは解決できない問題</a:t>
            </a:r>
            <a:r>
              <a:rPr lang="ja-JP" altLang="en-US" sz="2000" b="0" dirty="0" smtClean="0">
                <a:solidFill>
                  <a:schemeClr val="tx1"/>
                </a:solidFill>
                <a:latin typeface="+mn-lt"/>
              </a:rPr>
              <a:t>が</a:t>
            </a:r>
            <a:r>
              <a:rPr lang="ja-JP" altLang="en-US" sz="2000" b="0" dirty="0" smtClean="0">
                <a:latin typeface="+mn-lt"/>
              </a:rPr>
              <a:t>無数</a:t>
            </a:r>
            <a:r>
              <a:rPr lang="ja-JP" altLang="en-US" sz="2000" b="0" dirty="0">
                <a:solidFill>
                  <a:schemeClr val="tx1"/>
                </a:solidFill>
                <a:latin typeface="+mn-lt"/>
              </a:rPr>
              <a:t>に</a:t>
            </a:r>
            <a:r>
              <a:rPr lang="ja-JP" altLang="en-US" sz="2000" b="0" dirty="0" smtClean="0">
                <a:solidFill>
                  <a:schemeClr val="tx1"/>
                </a:solidFill>
                <a:latin typeface="+mn-lt"/>
              </a:rPr>
              <a:t>ある</a:t>
            </a:r>
            <a:endParaRPr lang="ja-JP" altLang="ja-JP" sz="2000" dirty="0">
              <a:latin typeface="+mn-lt"/>
            </a:endParaRPr>
          </a:p>
        </p:txBody>
      </p:sp>
      <p:sp>
        <p:nvSpPr>
          <p:cNvPr id="8" name="タイトル 2"/>
          <p:cNvSpPr txBox="1">
            <a:spLocks/>
          </p:cNvSpPr>
          <p:nvPr/>
        </p:nvSpPr>
        <p:spPr>
          <a:xfrm>
            <a:off x="179512" y="4509240"/>
            <a:ext cx="8784976" cy="108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dirty="0" smtClean="0">
                <a:solidFill>
                  <a:schemeClr val="tx1"/>
                </a:solidFill>
                <a:latin typeface="+mn-lt"/>
              </a:rPr>
              <a:t>3) </a:t>
            </a:r>
            <a:r>
              <a:rPr lang="ja-JP" altLang="en-US" dirty="0" smtClean="0">
                <a:solidFill>
                  <a:schemeClr val="tx1"/>
                </a:solidFill>
                <a:latin typeface="+mn-lt"/>
              </a:rPr>
              <a:t>何ら</a:t>
            </a:r>
            <a:r>
              <a:rPr lang="ja-JP" altLang="en-US" dirty="0">
                <a:solidFill>
                  <a:schemeClr val="tx1"/>
                </a:solidFill>
                <a:latin typeface="+mn-lt"/>
              </a:rPr>
              <a:t>かの改善を行なっても</a:t>
            </a:r>
            <a:r>
              <a:rPr lang="ja-JP" altLang="en-US" dirty="0" smtClean="0">
                <a:solidFill>
                  <a:schemeClr val="tx1"/>
                </a:solidFill>
                <a:latin typeface="+mn-lt"/>
              </a:rPr>
              <a:t>、</a:t>
            </a:r>
            <a:endParaRPr lang="en-US" altLang="ja-JP" dirty="0" smtClean="0">
              <a:solidFill>
                <a:schemeClr val="tx1"/>
              </a:solidFill>
              <a:latin typeface="+mn-lt"/>
            </a:endParaRPr>
          </a:p>
          <a:p>
            <a:pPr indent="442913" algn="l"/>
            <a:r>
              <a:rPr lang="ja-JP" altLang="en-US" dirty="0" smtClean="0">
                <a:solidFill>
                  <a:schemeClr val="tx1"/>
                </a:solidFill>
                <a:latin typeface="+mn-lt"/>
              </a:rPr>
              <a:t>問題は無くならずに</a:t>
            </a:r>
            <a:r>
              <a:rPr lang="ja-JP" altLang="en-US" dirty="0">
                <a:solidFill>
                  <a:schemeClr val="tx1"/>
                </a:solidFill>
                <a:latin typeface="+mn-lt"/>
              </a:rPr>
              <a:t>移動して</a:t>
            </a:r>
            <a:r>
              <a:rPr lang="ja-JP" altLang="en-US" dirty="0" smtClean="0">
                <a:solidFill>
                  <a:schemeClr val="tx1"/>
                </a:solidFill>
                <a:latin typeface="+mn-lt"/>
              </a:rPr>
              <a:t>いく</a:t>
            </a:r>
            <a:endParaRPr lang="en-US" altLang="ja-JP" dirty="0">
              <a:solidFill>
                <a:schemeClr val="tx1"/>
              </a:solidFill>
              <a:latin typeface="+mn-lt"/>
            </a:endParaRPr>
          </a:p>
        </p:txBody>
      </p:sp>
      <p:sp>
        <p:nvSpPr>
          <p:cNvPr id="10" name="タイトル 2"/>
          <p:cNvSpPr txBox="1">
            <a:spLocks/>
          </p:cNvSpPr>
          <p:nvPr/>
        </p:nvSpPr>
        <p:spPr>
          <a:xfrm>
            <a:off x="683568" y="3429080"/>
            <a:ext cx="8280920"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buFont typeface="Arial" panose="020B0604020202020204" pitchFamily="34" charset="0"/>
              <a:buChar char="•"/>
            </a:pPr>
            <a:r>
              <a:rPr lang="ja-JP" altLang="en-US" sz="2000" b="0" dirty="0">
                <a:solidFill>
                  <a:schemeClr val="tx1"/>
                </a:solidFill>
                <a:latin typeface="+mn-lt"/>
                <a:cs typeface="ＭＳ 明朝"/>
              </a:rPr>
              <a:t>全てを事前</a:t>
            </a:r>
            <a:r>
              <a:rPr lang="ja-JP" altLang="en-US" sz="2000" b="0" dirty="0" smtClean="0">
                <a:solidFill>
                  <a:schemeClr val="tx1"/>
                </a:solidFill>
                <a:latin typeface="+mn-lt"/>
                <a:cs typeface="ＭＳ 明朝"/>
              </a:rPr>
              <a:t>に予測・計画し</a:t>
            </a:r>
            <a:r>
              <a:rPr lang="ja-JP" altLang="en-US" sz="2000" b="0" dirty="0">
                <a:solidFill>
                  <a:schemeClr val="tx1"/>
                </a:solidFill>
                <a:latin typeface="+mn-lt"/>
                <a:cs typeface="ＭＳ 明朝"/>
              </a:rPr>
              <a:t>、</a:t>
            </a:r>
            <a:r>
              <a:rPr lang="ja-JP" altLang="en-US" sz="2000" b="0" dirty="0" smtClean="0">
                <a:solidFill>
                  <a:schemeClr val="tx1"/>
                </a:solidFill>
                <a:latin typeface="+mn-lt"/>
                <a:cs typeface="ＭＳ 明朝"/>
              </a:rPr>
              <a:t>その</a:t>
            </a:r>
            <a:r>
              <a:rPr lang="ja-JP" altLang="en-US" sz="2000" b="0" dirty="0">
                <a:solidFill>
                  <a:schemeClr val="tx1"/>
                </a:solidFill>
                <a:latin typeface="+mn-lt"/>
                <a:cs typeface="ＭＳ 明朝"/>
              </a:rPr>
              <a:t>通りに実</a:t>
            </a:r>
            <a:r>
              <a:rPr lang="ja-JP" altLang="en-US" sz="2000" b="0" dirty="0" smtClean="0">
                <a:solidFill>
                  <a:schemeClr val="tx1"/>
                </a:solidFill>
                <a:latin typeface="+mn-lt"/>
                <a:cs typeface="ＭＳ 明朝"/>
              </a:rPr>
              <a:t>施するということは</a:t>
            </a:r>
            <a:r>
              <a:rPr lang="ja-JP" altLang="en-US" sz="2000" b="0" dirty="0" smtClean="0">
                <a:latin typeface="+mn-lt"/>
                <a:cs typeface="ＭＳ 明朝"/>
              </a:rPr>
              <a:t>非現実的</a:t>
            </a:r>
            <a:endParaRPr lang="en-US" altLang="ja-JP" sz="2000" b="0" dirty="0" smtClean="0">
              <a:latin typeface="+mn-lt"/>
              <a:cs typeface="ＭＳ 明朝"/>
            </a:endParaRPr>
          </a:p>
          <a:p>
            <a:pPr marL="342900" indent="-342900" algn="l">
              <a:buFont typeface="Arial" panose="020B0604020202020204" pitchFamily="34" charset="0"/>
              <a:buChar char="•"/>
            </a:pPr>
            <a:r>
              <a:rPr lang="ja-JP" altLang="en-US" sz="2000" b="0" dirty="0">
                <a:solidFill>
                  <a:schemeClr val="tx1"/>
                </a:solidFill>
                <a:latin typeface="+mn-lt"/>
              </a:rPr>
              <a:t>特</a:t>
            </a:r>
            <a:r>
              <a:rPr lang="ja-JP" altLang="en-US" sz="2000" b="0" dirty="0" smtClean="0">
                <a:solidFill>
                  <a:schemeClr val="tx1"/>
                </a:solidFill>
                <a:latin typeface="+mn-lt"/>
              </a:rPr>
              <a:t>に新技術ではなおさら</a:t>
            </a:r>
            <a:endParaRPr lang="ja-JP" altLang="ja-JP" sz="1400" dirty="0">
              <a:solidFill>
                <a:schemeClr val="tx1"/>
              </a:solidFill>
              <a:latin typeface="+mn-lt"/>
            </a:endParaRPr>
          </a:p>
        </p:txBody>
      </p:sp>
    </p:spTree>
    <p:extLst>
      <p:ext uri="{BB962C8B-B14F-4D97-AF65-F5344CB8AC3E}">
        <p14:creationId xmlns:p14="http://schemas.microsoft.com/office/powerpoint/2010/main" val="132737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6" grpId="0"/>
      <p:bldP spid="8"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79044" y="1192412"/>
            <a:ext cx="8784976"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dirty="0" smtClean="0">
                <a:solidFill>
                  <a:schemeClr val="tx1"/>
                </a:solidFill>
                <a:latin typeface="+mn-lt"/>
              </a:rPr>
              <a:t>1) </a:t>
            </a:r>
            <a:r>
              <a:rPr lang="ja-JP" altLang="en-US" dirty="0" smtClean="0">
                <a:solidFill>
                  <a:schemeClr val="tx1"/>
                </a:solidFill>
                <a:latin typeface="+mn-lt"/>
              </a:rPr>
              <a:t>自分たちが発見したものを答えにできる</a:t>
            </a:r>
            <a:endParaRPr lang="en-US" altLang="ja-JP" dirty="0" smtClean="0">
              <a:solidFill>
                <a:schemeClr val="tx1"/>
              </a:solidFill>
              <a:latin typeface="+mn-lt"/>
            </a:endParaRPr>
          </a:p>
        </p:txBody>
      </p:sp>
      <p:sp>
        <p:nvSpPr>
          <p:cNvPr id="3"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kern="0" dirty="0" smtClean="0">
                <a:solidFill>
                  <a:schemeClr val="accent1"/>
                </a:solidFill>
                <a:latin typeface="+mj-ea"/>
                <a:ea typeface="+mj-ea"/>
              </a:rPr>
              <a:t>現場は面白い</a:t>
            </a:r>
            <a:endParaRPr kumimoji="1" lang="ja-JP" altLang="en-US" dirty="0">
              <a:latin typeface="+mj-ea"/>
              <a:ea typeface="+mj-ea"/>
            </a:endParaRPr>
          </a:p>
        </p:txBody>
      </p:sp>
      <p:sp>
        <p:nvSpPr>
          <p:cNvPr id="5" name="タイトル 2"/>
          <p:cNvSpPr txBox="1">
            <a:spLocks/>
          </p:cNvSpPr>
          <p:nvPr/>
        </p:nvSpPr>
        <p:spPr>
          <a:xfrm>
            <a:off x="179044" y="4869280"/>
            <a:ext cx="8784976" cy="108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dirty="0" smtClean="0">
                <a:solidFill>
                  <a:schemeClr val="tx1"/>
                </a:solidFill>
                <a:latin typeface="+mn-lt"/>
              </a:rPr>
              <a:t>3)</a:t>
            </a:r>
            <a:r>
              <a:rPr lang="ja-JP" altLang="en-US" dirty="0">
                <a:solidFill>
                  <a:schemeClr val="tx1"/>
                </a:solidFill>
                <a:latin typeface="+mn-lt"/>
              </a:rPr>
              <a:t> </a:t>
            </a:r>
            <a:r>
              <a:rPr lang="ja-JP" altLang="en-US" dirty="0" smtClean="0">
                <a:solidFill>
                  <a:schemeClr val="tx1"/>
                </a:solidFill>
                <a:latin typeface="+mn-lt"/>
              </a:rPr>
              <a:t>問題</a:t>
            </a:r>
            <a:r>
              <a:rPr lang="ja-JP" altLang="en-US" dirty="0">
                <a:solidFill>
                  <a:schemeClr val="tx1"/>
                </a:solidFill>
                <a:latin typeface="+mn-lt"/>
              </a:rPr>
              <a:t>を１つ１つ解決していく毎に</a:t>
            </a:r>
            <a:r>
              <a:rPr lang="ja-JP" altLang="en-US" dirty="0" smtClean="0">
                <a:solidFill>
                  <a:schemeClr val="tx1"/>
                </a:solidFill>
                <a:latin typeface="+mn-lt"/>
              </a:rPr>
              <a:t>、自分</a:t>
            </a:r>
            <a:r>
              <a:rPr lang="ja-JP" altLang="en-US" dirty="0">
                <a:solidFill>
                  <a:schemeClr val="tx1"/>
                </a:solidFill>
                <a:latin typeface="+mn-lt"/>
              </a:rPr>
              <a:t>・メンバー</a:t>
            </a:r>
            <a:r>
              <a:rPr lang="ja-JP" altLang="en-US" dirty="0" smtClean="0">
                <a:solidFill>
                  <a:schemeClr val="tx1"/>
                </a:solidFill>
                <a:latin typeface="+mn-lt"/>
              </a:rPr>
              <a:t>・</a:t>
            </a:r>
            <a:endParaRPr lang="en-US" altLang="ja-JP" dirty="0" smtClean="0">
              <a:solidFill>
                <a:schemeClr val="tx1"/>
              </a:solidFill>
              <a:latin typeface="+mn-lt"/>
            </a:endParaRPr>
          </a:p>
          <a:p>
            <a:pPr indent="439738" algn="l"/>
            <a:r>
              <a:rPr lang="ja-JP" altLang="en-US" dirty="0" smtClean="0">
                <a:solidFill>
                  <a:schemeClr val="tx1"/>
                </a:solidFill>
                <a:latin typeface="+mn-lt"/>
              </a:rPr>
              <a:t>チーム</a:t>
            </a:r>
            <a:r>
              <a:rPr lang="ja-JP" altLang="en-US" dirty="0">
                <a:solidFill>
                  <a:schemeClr val="tx1"/>
                </a:solidFill>
                <a:latin typeface="+mn-lt"/>
              </a:rPr>
              <a:t>が成長していくことがはっきりと</a:t>
            </a:r>
            <a:r>
              <a:rPr lang="ja-JP" altLang="en-US" dirty="0" smtClean="0">
                <a:solidFill>
                  <a:schemeClr val="tx1"/>
                </a:solidFill>
                <a:latin typeface="+mn-lt"/>
              </a:rPr>
              <a:t>分かる</a:t>
            </a:r>
            <a:endParaRPr lang="en-US" altLang="ja-JP" dirty="0">
              <a:solidFill>
                <a:schemeClr val="tx1"/>
              </a:solidFill>
              <a:latin typeface="+mn-lt"/>
            </a:endParaRPr>
          </a:p>
        </p:txBody>
      </p:sp>
      <p:sp>
        <p:nvSpPr>
          <p:cNvPr id="11" name="タイトル 2"/>
          <p:cNvSpPr txBox="1">
            <a:spLocks/>
          </p:cNvSpPr>
          <p:nvPr/>
        </p:nvSpPr>
        <p:spPr>
          <a:xfrm>
            <a:off x="179044" y="2853136"/>
            <a:ext cx="8784976"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dirty="0" smtClean="0">
                <a:solidFill>
                  <a:schemeClr val="tx1"/>
                </a:solidFill>
                <a:latin typeface="+mn-lt"/>
              </a:rPr>
              <a:t>2)</a:t>
            </a:r>
            <a:r>
              <a:rPr lang="ja-JP" altLang="en-US" dirty="0">
                <a:solidFill>
                  <a:schemeClr val="tx1"/>
                </a:solidFill>
                <a:latin typeface="+mn-lt"/>
              </a:rPr>
              <a:t> </a:t>
            </a:r>
            <a:r>
              <a:rPr lang="ja-JP" altLang="en-US" dirty="0" smtClean="0">
                <a:solidFill>
                  <a:schemeClr val="tx1"/>
                </a:solidFill>
                <a:latin typeface="+mn-lt"/>
              </a:rPr>
              <a:t>少しずつ試しながら変えていくことが出来る</a:t>
            </a:r>
            <a:endParaRPr lang="en-US" altLang="ja-JP" dirty="0">
              <a:solidFill>
                <a:schemeClr val="tx1"/>
              </a:solidFill>
              <a:latin typeface="+mn-lt"/>
            </a:endParaRPr>
          </a:p>
        </p:txBody>
      </p:sp>
      <p:sp>
        <p:nvSpPr>
          <p:cNvPr id="8" name="タイトル 2"/>
          <p:cNvSpPr txBox="1">
            <a:spLocks/>
          </p:cNvSpPr>
          <p:nvPr/>
        </p:nvSpPr>
        <p:spPr>
          <a:xfrm>
            <a:off x="683568" y="1772816"/>
            <a:ext cx="8280920"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buFont typeface="Arial" panose="020B0604020202020204" pitchFamily="34" charset="0"/>
              <a:buChar char="•"/>
            </a:pPr>
            <a:r>
              <a:rPr lang="ja-JP" altLang="en-US" sz="2000" b="0" dirty="0">
                <a:solidFill>
                  <a:schemeClr val="tx1"/>
                </a:solidFill>
                <a:latin typeface="+mn-lt"/>
              </a:rPr>
              <a:t>工夫次第</a:t>
            </a:r>
            <a:r>
              <a:rPr lang="ja-JP" altLang="en-US" sz="2000" b="0" dirty="0" smtClean="0">
                <a:solidFill>
                  <a:schemeClr val="tx1"/>
                </a:solidFill>
                <a:latin typeface="+mn-lt"/>
              </a:rPr>
              <a:t>で、</a:t>
            </a:r>
            <a:r>
              <a:rPr lang="ja-JP" altLang="en-US" sz="2000" b="0" dirty="0" smtClean="0">
                <a:latin typeface="+mn-lt"/>
              </a:rPr>
              <a:t>いかようにも</a:t>
            </a:r>
            <a:r>
              <a:rPr lang="ja-JP" altLang="en-US" sz="2000" b="0" dirty="0" smtClean="0">
                <a:solidFill>
                  <a:schemeClr val="tx1"/>
                </a:solidFill>
                <a:latin typeface="+mn-lt"/>
              </a:rPr>
              <a:t>問題</a:t>
            </a:r>
            <a:r>
              <a:rPr lang="ja-JP" altLang="en-US" sz="2000" b="0" dirty="0">
                <a:solidFill>
                  <a:schemeClr val="tx1"/>
                </a:solidFill>
                <a:latin typeface="+mn-lt"/>
              </a:rPr>
              <a:t>の解決が</a:t>
            </a:r>
            <a:r>
              <a:rPr lang="ja-JP" altLang="en-US" sz="2000" b="0" dirty="0" smtClean="0">
                <a:solidFill>
                  <a:schemeClr val="tx1"/>
                </a:solidFill>
                <a:latin typeface="+mn-lt"/>
              </a:rPr>
              <a:t>可能</a:t>
            </a:r>
            <a:endParaRPr lang="en-US" altLang="ja-JP" sz="2000" b="0" dirty="0">
              <a:solidFill>
                <a:schemeClr val="tx1"/>
              </a:solidFill>
              <a:latin typeface="+mn-lt"/>
            </a:endParaRPr>
          </a:p>
          <a:p>
            <a:pPr marL="342900" indent="-342900" algn="l">
              <a:buFont typeface="Arial" panose="020B0604020202020204" pitchFamily="34" charset="0"/>
              <a:buChar char="•"/>
            </a:pPr>
            <a:r>
              <a:rPr lang="ja-JP" altLang="en-US" sz="2000" b="0" dirty="0" smtClean="0">
                <a:solidFill>
                  <a:schemeClr val="tx1"/>
                </a:solidFill>
                <a:latin typeface="+mn-lt"/>
              </a:rPr>
              <a:t>試しながら答えを見つけていくことが面白い</a:t>
            </a:r>
            <a:endParaRPr lang="en-US" altLang="ja-JP" sz="2000" b="0" dirty="0">
              <a:solidFill>
                <a:schemeClr val="tx1"/>
              </a:solidFill>
              <a:latin typeface="+mn-lt"/>
            </a:endParaRPr>
          </a:p>
        </p:txBody>
      </p:sp>
      <p:sp>
        <p:nvSpPr>
          <p:cNvPr id="10" name="タイトル 2"/>
          <p:cNvSpPr txBox="1">
            <a:spLocks/>
          </p:cNvSpPr>
          <p:nvPr/>
        </p:nvSpPr>
        <p:spPr>
          <a:xfrm>
            <a:off x="683568" y="3429120"/>
            <a:ext cx="8280920" cy="108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buFont typeface="Arial" panose="020B0604020202020204" pitchFamily="34" charset="0"/>
              <a:buChar char="•"/>
            </a:pPr>
            <a:r>
              <a:rPr lang="ja-JP" altLang="en-US" sz="2000" b="0" dirty="0">
                <a:solidFill>
                  <a:schemeClr val="tx1"/>
                </a:solidFill>
                <a:latin typeface="+mn-lt"/>
              </a:rPr>
              <a:t>短期の</a:t>
            </a:r>
            <a:r>
              <a:rPr lang="ja-JP" altLang="en-US" sz="2000" b="0" dirty="0" smtClean="0">
                <a:solidFill>
                  <a:schemeClr val="tx1"/>
                </a:solidFill>
                <a:latin typeface="+mn-lt"/>
              </a:rPr>
              <a:t>予測ならば、当たる可能性はまだ高い</a:t>
            </a:r>
            <a:endParaRPr lang="en-US" altLang="ja-JP" sz="2000" b="0" dirty="0">
              <a:solidFill>
                <a:schemeClr val="tx1"/>
              </a:solidFill>
              <a:latin typeface="+mn-lt"/>
            </a:endParaRPr>
          </a:p>
          <a:p>
            <a:pPr marL="342900" indent="-342900" algn="l">
              <a:buFont typeface="Arial" panose="020B0604020202020204" pitchFamily="34" charset="0"/>
              <a:buChar char="•"/>
            </a:pPr>
            <a:r>
              <a:rPr lang="ja-JP" altLang="en-US" sz="2000" b="0" dirty="0" smtClean="0">
                <a:latin typeface="+mn-lt"/>
              </a:rPr>
              <a:t>短期での失敗</a:t>
            </a:r>
            <a:r>
              <a:rPr lang="ja-JP" altLang="en-US" sz="2000" b="0" dirty="0" smtClean="0">
                <a:solidFill>
                  <a:schemeClr val="tx1"/>
                </a:solidFill>
                <a:latin typeface="+mn-lt"/>
              </a:rPr>
              <a:t>なら、すぐにリカバリー・改善できる</a:t>
            </a:r>
            <a:endParaRPr lang="en-US" altLang="ja-JP" sz="2000" b="0" dirty="0" smtClean="0">
              <a:solidFill>
                <a:schemeClr val="tx1"/>
              </a:solidFill>
              <a:latin typeface="+mn-lt"/>
            </a:endParaRPr>
          </a:p>
          <a:p>
            <a:pPr marL="342900" indent="-342900" algn="l">
              <a:buFont typeface="Arial" panose="020B0604020202020204" pitchFamily="34" charset="0"/>
              <a:buChar char="•"/>
            </a:pPr>
            <a:r>
              <a:rPr lang="ja-JP" altLang="en-US" sz="2000" b="0" dirty="0" smtClean="0">
                <a:solidFill>
                  <a:schemeClr val="tx1"/>
                </a:solidFill>
                <a:latin typeface="+mn-lt"/>
              </a:rPr>
              <a:t>やり方次第で、状況をコントロールすることが可能になる</a:t>
            </a:r>
            <a:endParaRPr lang="ja-JP" altLang="ja-JP" sz="2000" dirty="0">
              <a:latin typeface="+mn-lt"/>
            </a:endParaRPr>
          </a:p>
        </p:txBody>
      </p:sp>
    </p:spTree>
    <p:extLst>
      <p:ext uri="{BB962C8B-B14F-4D97-AF65-F5344CB8AC3E}">
        <p14:creationId xmlns:p14="http://schemas.microsoft.com/office/powerpoint/2010/main" val="341823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11" grpId="0"/>
      <p:bldP spid="8" grpId="0"/>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hiroyuki.a.ito\Pictures\00_Card\jenkins\jenki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115125" y="1972125"/>
            <a:ext cx="2913751" cy="291375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 name="Picture 4" descr="C:\Users\hiroyuki.a.ito\Pictures\TDD\cucumber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4903461"/>
            <a:ext cx="4054182" cy="1233880"/>
          </a:xfrm>
          <a:prstGeom prst="rect">
            <a:avLst/>
          </a:prstGeom>
          <a:solidFill>
            <a:schemeClr val="bg1"/>
          </a:solidFill>
          <a:ln>
            <a:noFill/>
          </a:ln>
          <a:extLst/>
        </p:spPr>
      </p:pic>
      <p:grpSp>
        <p:nvGrpSpPr>
          <p:cNvPr id="12" name="グループ化 11"/>
          <p:cNvGrpSpPr/>
          <p:nvPr/>
        </p:nvGrpSpPr>
        <p:grpSpPr>
          <a:xfrm>
            <a:off x="179512" y="4903461"/>
            <a:ext cx="4176464" cy="1233880"/>
            <a:chOff x="1167405" y="839445"/>
            <a:chExt cx="6809191" cy="2011684"/>
          </a:xfrm>
        </p:grpSpPr>
        <p:pic>
          <p:nvPicPr>
            <p:cNvPr id="10" name="Picture 2" descr="C:\Users\hiroyuki.a.ito\Pictures\TDD\TestFligh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7405" y="839445"/>
              <a:ext cx="6705614" cy="2011684"/>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11" name="直線コネクタ 10"/>
            <p:cNvCxnSpPr/>
            <p:nvPr/>
          </p:nvCxnSpPr>
          <p:spPr>
            <a:xfrm>
              <a:off x="3279825" y="2493359"/>
              <a:ext cx="4696771" cy="0"/>
            </a:xfrm>
            <a:prstGeom prst="line">
              <a:avLst/>
            </a:prstGeom>
            <a:ln w="25400">
              <a:no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pic>
        <p:nvPicPr>
          <p:cNvPr id="13" name="Picture 2" descr="C:\Users\hiroyuki.a.ito\Pictures\TDD\mockito_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5922" y="908720"/>
            <a:ext cx="3118078" cy="144671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4" name="Picture 3" descr="C:\Users\hiroyuki.a.ito\Pictures\TDD\robolectric_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12" y="908720"/>
            <a:ext cx="2520280" cy="252028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kern="0" dirty="0" smtClean="0">
                <a:solidFill>
                  <a:schemeClr val="accent1"/>
                </a:solidFill>
                <a:latin typeface="+mj-ea"/>
                <a:ea typeface="+mj-ea"/>
              </a:rPr>
              <a:t>自動化の恩恵に全力であずかろう</a:t>
            </a:r>
            <a:endParaRPr kumimoji="1" lang="ja-JP" altLang="en-US" dirty="0">
              <a:latin typeface="+mj-ea"/>
              <a:ea typeface="+mj-ea"/>
            </a:endParaRPr>
          </a:p>
        </p:txBody>
      </p:sp>
    </p:spTree>
    <p:extLst>
      <p:ext uri="{BB962C8B-B14F-4D97-AF65-F5344CB8AC3E}">
        <p14:creationId xmlns:p14="http://schemas.microsoft.com/office/powerpoint/2010/main" val="19867245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dirty="0" smtClean="0">
                <a:latin typeface="+mj-ea"/>
              </a:rPr>
              <a:t>数値を計測して行動し、成果を確認しよう</a:t>
            </a:r>
            <a:endParaRPr kumimoji="1" lang="ja-JP" altLang="en-US" dirty="0">
              <a:latin typeface="+mj-ea"/>
              <a:ea typeface="+mj-ea"/>
            </a:endParaRPr>
          </a:p>
        </p:txBody>
      </p:sp>
      <p:sp>
        <p:nvSpPr>
          <p:cNvPr id="14" name="Text Box 17"/>
          <p:cNvSpPr txBox="1">
            <a:spLocks noChangeArrowheads="1"/>
          </p:cNvSpPr>
          <p:nvPr/>
        </p:nvSpPr>
        <p:spPr bwMode="auto">
          <a:xfrm>
            <a:off x="4644488" y="98072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テストの実行時間</a:t>
            </a:r>
          </a:p>
        </p:txBody>
      </p:sp>
      <p:sp>
        <p:nvSpPr>
          <p:cNvPr id="15" name="Text Box 17"/>
          <p:cNvSpPr txBox="1">
            <a:spLocks noChangeArrowheads="1"/>
          </p:cNvSpPr>
          <p:nvPr/>
        </p:nvSpPr>
        <p:spPr bwMode="auto">
          <a:xfrm>
            <a:off x="179992" y="98072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機能追加／修正の頻度</a:t>
            </a:r>
          </a:p>
        </p:txBody>
      </p:sp>
      <p:sp>
        <p:nvSpPr>
          <p:cNvPr id="16" name="Text Box 17"/>
          <p:cNvSpPr txBox="1">
            <a:spLocks noChangeArrowheads="1"/>
          </p:cNvSpPr>
          <p:nvPr/>
        </p:nvSpPr>
        <p:spPr bwMode="auto">
          <a:xfrm>
            <a:off x="4644488" y="325853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デグレードの頻度</a:t>
            </a:r>
          </a:p>
        </p:txBody>
      </p:sp>
      <p:sp>
        <p:nvSpPr>
          <p:cNvPr id="17" name="Text Box 17"/>
          <p:cNvSpPr txBox="1">
            <a:spLocks noChangeArrowheads="1"/>
          </p:cNvSpPr>
          <p:nvPr/>
        </p:nvSpPr>
        <p:spPr bwMode="auto">
          <a:xfrm>
            <a:off x="179992" y="325853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バグ報告件数</a:t>
            </a:r>
          </a:p>
        </p:txBody>
      </p:sp>
      <p:sp>
        <p:nvSpPr>
          <p:cNvPr id="18" name="Text Box 17"/>
          <p:cNvSpPr txBox="1">
            <a:spLocks noChangeArrowheads="1"/>
          </p:cNvSpPr>
          <p:nvPr/>
        </p:nvSpPr>
        <p:spPr bwMode="auto">
          <a:xfrm>
            <a:off x="4644488" y="4397444"/>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ja-JP" altLang="en-US" sz="3200" dirty="0" smtClean="0">
                <a:latin typeface="+mn-lt"/>
              </a:rPr>
              <a:t>残タスク数</a:t>
            </a:r>
            <a:endParaRPr kumimoji="1" lang="ja-JP" altLang="en-US" sz="3200" i="0" u="none" strike="noStrike" kern="0" cap="none" spc="0" normalizeH="0" baseline="0" noProof="0" dirty="0" smtClean="0">
              <a:ln>
                <a:noFill/>
              </a:ln>
              <a:effectLst/>
              <a:uLnTx/>
              <a:uFillTx/>
              <a:latin typeface="+mn-lt"/>
            </a:endParaRPr>
          </a:p>
        </p:txBody>
      </p:sp>
      <p:sp>
        <p:nvSpPr>
          <p:cNvPr id="19" name="Text Box 17"/>
          <p:cNvSpPr txBox="1">
            <a:spLocks noChangeArrowheads="1"/>
          </p:cNvSpPr>
          <p:nvPr/>
        </p:nvSpPr>
        <p:spPr bwMode="auto">
          <a:xfrm>
            <a:off x="179992" y="4397444"/>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rPr>
              <a:t>テスト網羅率</a:t>
            </a:r>
          </a:p>
        </p:txBody>
      </p:sp>
      <p:sp>
        <p:nvSpPr>
          <p:cNvPr id="20" name="Text Box 17"/>
          <p:cNvSpPr txBox="1">
            <a:spLocks noChangeArrowheads="1"/>
          </p:cNvSpPr>
          <p:nvPr/>
        </p:nvSpPr>
        <p:spPr bwMode="auto">
          <a:xfrm>
            <a:off x="4644488" y="2119633"/>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割り込み率</a:t>
            </a:r>
          </a:p>
        </p:txBody>
      </p:sp>
      <p:sp>
        <p:nvSpPr>
          <p:cNvPr id="21" name="Text Box 17"/>
          <p:cNvSpPr txBox="1">
            <a:spLocks noChangeArrowheads="1"/>
          </p:cNvSpPr>
          <p:nvPr/>
        </p:nvSpPr>
        <p:spPr bwMode="auto">
          <a:xfrm>
            <a:off x="179992" y="2119633"/>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タスクの完了率</a:t>
            </a:r>
          </a:p>
        </p:txBody>
      </p:sp>
      <p:sp>
        <p:nvSpPr>
          <p:cNvPr id="30" name="Text Box 17"/>
          <p:cNvSpPr txBox="1">
            <a:spLocks noChangeArrowheads="1"/>
          </p:cNvSpPr>
          <p:nvPr/>
        </p:nvSpPr>
        <p:spPr bwMode="auto">
          <a:xfrm>
            <a:off x="4644488" y="5517312"/>
            <a:ext cx="4320000" cy="720000"/>
          </a:xfrm>
          <a:prstGeom prst="rect">
            <a:avLst/>
          </a:prstGeom>
          <a:noFill/>
          <a:ln w="12700">
            <a:no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lgn="r">
              <a:spcBef>
                <a:spcPct val="20000"/>
              </a:spcBef>
              <a:buClr>
                <a:srgbClr val="FFFFFF"/>
              </a:buClr>
              <a:defRPr/>
            </a:pPr>
            <a:r>
              <a:rPr lang="ja-JP" altLang="en-US" sz="3200" b="1" kern="0" dirty="0">
                <a:latin typeface="+mn-lt"/>
              </a:rPr>
              <a:t>など</a:t>
            </a:r>
            <a:r>
              <a:rPr lang="ja-JP" altLang="en-US" sz="3200" b="1" kern="0" dirty="0" smtClean="0">
                <a:latin typeface="+mn-lt"/>
              </a:rPr>
              <a:t>など</a:t>
            </a:r>
            <a:r>
              <a:rPr lang="en-US" altLang="ja-JP" sz="3200" b="1" kern="0" dirty="0" smtClean="0">
                <a:latin typeface="+mn-lt"/>
              </a:rPr>
              <a:t>…</a:t>
            </a:r>
            <a:endParaRPr kumimoji="1" lang="ja-JP" altLang="en-US" sz="3200" b="1" i="0" u="none" strike="noStrike" kern="0" cap="none" spc="0" normalizeH="0" baseline="0" noProof="0" dirty="0" smtClean="0">
              <a:ln>
                <a:noFill/>
              </a:ln>
              <a:effectLst/>
              <a:uLnTx/>
              <a:uFillTx/>
              <a:latin typeface="+mn-lt"/>
            </a:endParaRPr>
          </a:p>
        </p:txBody>
      </p:sp>
    </p:spTree>
    <p:extLst>
      <p:ext uri="{BB962C8B-B14F-4D97-AF65-F5344CB8AC3E}">
        <p14:creationId xmlns:p14="http://schemas.microsoft.com/office/powerpoint/2010/main" val="5446419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ja-JP" altLang="en-US" kern="0" dirty="0" smtClean="0">
                <a:solidFill>
                  <a:schemeClr val="accent1"/>
                </a:solidFill>
                <a:latin typeface="+mj-ea"/>
                <a:ea typeface="+mj-ea"/>
              </a:rPr>
              <a:t>「振り返り」によるチームの学習の促進</a:t>
            </a:r>
            <a:endParaRPr kumimoji="1" lang="ja-JP" altLang="en-US" dirty="0">
              <a:latin typeface="+mj-ea"/>
              <a:ea typeface="+mj-ea"/>
            </a:endParaRPr>
          </a:p>
        </p:txBody>
      </p:sp>
      <p:pic>
        <p:nvPicPr>
          <p:cNvPr id="1026" name="Picture 2" descr="C:\agile\docs\TDD\reports\IPS\振り返り.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714" y="806441"/>
            <a:ext cx="7180572" cy="5385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3903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43508" y="1192412"/>
            <a:ext cx="8856984"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6000" b="0" dirty="0" smtClean="0">
                <a:solidFill>
                  <a:srgbClr val="000000"/>
                </a:solidFill>
                <a:latin typeface="+mn-ea"/>
                <a:cs typeface="ＭＳ 明朝"/>
              </a:rPr>
              <a:t>いずれも</a:t>
            </a:r>
            <a:r>
              <a:rPr lang="ja-JP" altLang="en-US" sz="6000" b="0" dirty="0" smtClean="0">
                <a:solidFill>
                  <a:schemeClr val="accent1"/>
                </a:solidFill>
                <a:latin typeface="+mn-ea"/>
                <a:cs typeface="ＭＳ 明朝"/>
              </a:rPr>
              <a:t>現場</a:t>
            </a:r>
            <a:r>
              <a:rPr lang="ja-JP" altLang="en-US" sz="6000" b="0" dirty="0" smtClean="0">
                <a:solidFill>
                  <a:srgbClr val="000000"/>
                </a:solidFill>
                <a:latin typeface="+mn-ea"/>
                <a:cs typeface="ＭＳ 明朝"/>
              </a:rPr>
              <a:t>で試しながら</a:t>
            </a:r>
            <a:endParaRPr lang="en-US" altLang="ja-JP" sz="6000" b="0" dirty="0" smtClean="0">
              <a:solidFill>
                <a:srgbClr val="000000"/>
              </a:solidFill>
              <a:latin typeface="+mn-ea"/>
              <a:cs typeface="ＭＳ 明朝"/>
            </a:endParaRPr>
          </a:p>
          <a:p>
            <a:pPr algn="l"/>
            <a:r>
              <a:rPr lang="ja-JP" altLang="en-US" sz="6000" b="0" dirty="0" smtClean="0">
                <a:solidFill>
                  <a:srgbClr val="000000"/>
                </a:solidFill>
                <a:latin typeface="+mn-ea"/>
                <a:cs typeface="ＭＳ 明朝"/>
              </a:rPr>
              <a:t>考え行動し見つけた答え。</a:t>
            </a:r>
            <a:endParaRPr lang="en-US" altLang="ja-JP" sz="6000" b="0" dirty="0" smtClean="0">
              <a:solidFill>
                <a:srgbClr val="000000"/>
              </a:solidFill>
              <a:latin typeface="+mn-ea"/>
              <a:cs typeface="ＭＳ 明朝"/>
            </a:endParaRPr>
          </a:p>
          <a:p>
            <a:pPr algn="l"/>
            <a:r>
              <a:rPr lang="ja-JP" altLang="en-US" sz="6000" b="0" dirty="0" smtClean="0">
                <a:solidFill>
                  <a:srgbClr val="000000"/>
                </a:solidFill>
                <a:latin typeface="+mn-ea"/>
                <a:cs typeface="ＭＳ 明朝"/>
              </a:rPr>
              <a:t>答えは</a:t>
            </a:r>
            <a:r>
              <a:rPr lang="ja-JP" altLang="en-US" sz="6000" b="0" dirty="0" smtClean="0">
                <a:solidFill>
                  <a:srgbClr val="BF0000"/>
                </a:solidFill>
                <a:latin typeface="+mn-ea"/>
                <a:cs typeface="ＭＳ 明朝"/>
              </a:rPr>
              <a:t>現場</a:t>
            </a:r>
            <a:r>
              <a:rPr lang="ja-JP" altLang="en-US" sz="6000" b="0" dirty="0" smtClean="0">
                <a:solidFill>
                  <a:srgbClr val="000000"/>
                </a:solidFill>
                <a:latin typeface="+mn-ea"/>
                <a:cs typeface="ＭＳ 明朝"/>
              </a:rPr>
              <a:t>にある。</a:t>
            </a:r>
            <a:endParaRPr lang="en-US" altLang="ja-JP" sz="6000" b="0" dirty="0">
              <a:solidFill>
                <a:srgbClr val="000000"/>
              </a:solidFill>
              <a:latin typeface="+mn-ea"/>
              <a:cs typeface="ＭＳ 明朝"/>
            </a:endParaRPr>
          </a:p>
        </p:txBody>
      </p:sp>
      <p:sp>
        <p:nvSpPr>
          <p:cNvPr id="3"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kern="0" dirty="0" smtClean="0">
                <a:solidFill>
                  <a:schemeClr val="accent1"/>
                </a:solidFill>
                <a:latin typeface="+mj-ea"/>
                <a:ea typeface="+mj-ea"/>
              </a:rPr>
              <a:t>現場実践主義</a:t>
            </a:r>
            <a:endParaRPr kumimoji="1" lang="ja-JP" altLang="en-US" dirty="0">
              <a:latin typeface="+mj-ea"/>
              <a:ea typeface="+mj-ea"/>
            </a:endParaRPr>
          </a:p>
        </p:txBody>
      </p:sp>
    </p:spTree>
    <p:extLst>
      <p:ext uri="{BB962C8B-B14F-4D97-AF65-F5344CB8AC3E}">
        <p14:creationId xmlns:p14="http://schemas.microsoft.com/office/powerpoint/2010/main" val="27444191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2"/>
          <p:cNvSpPr txBox="1">
            <a:spLocks/>
          </p:cNvSpPr>
          <p:nvPr/>
        </p:nvSpPr>
        <p:spPr>
          <a:xfrm>
            <a:off x="179044" y="1192412"/>
            <a:ext cx="8784976" cy="5116908"/>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dirty="0" smtClean="0">
                <a:latin typeface="+mn-lt"/>
              </a:rPr>
              <a:t>現場実践主義</a:t>
            </a:r>
            <a:endParaRPr lang="en-US" altLang="ja-JP" sz="7200" dirty="0" smtClean="0">
              <a:latin typeface="+mn-lt"/>
            </a:endParaRPr>
          </a:p>
          <a:p>
            <a:r>
              <a:rPr lang="ja-JP" altLang="en-US" sz="7200" dirty="0">
                <a:latin typeface="+mn-lt"/>
              </a:rPr>
              <a:t>≒</a:t>
            </a:r>
            <a:endParaRPr lang="en-US" altLang="ja-JP" sz="7200" dirty="0" smtClean="0">
              <a:latin typeface="+mn-lt"/>
            </a:endParaRPr>
          </a:p>
          <a:p>
            <a:pPr marL="2233613" indent="-615950" algn="l">
              <a:buFont typeface="Arial" panose="020B0604020202020204" pitchFamily="34" charset="0"/>
              <a:buChar char="•"/>
            </a:pPr>
            <a:r>
              <a:rPr lang="ja-JP" altLang="en-US" sz="7200" dirty="0" smtClean="0">
                <a:latin typeface="+mn-lt"/>
              </a:rPr>
              <a:t>リーン開発</a:t>
            </a:r>
            <a:endParaRPr lang="en-US" altLang="ja-JP" sz="7200" dirty="0" smtClean="0">
              <a:latin typeface="+mn-lt"/>
            </a:endParaRPr>
          </a:p>
          <a:p>
            <a:pPr marL="2233613" indent="-615950" algn="l">
              <a:buFont typeface="Arial" panose="020B0604020202020204" pitchFamily="34" charset="0"/>
              <a:buChar char="•"/>
            </a:pPr>
            <a:r>
              <a:rPr lang="ja-JP" altLang="en-US" sz="7200" dirty="0" smtClean="0">
                <a:latin typeface="+mn-lt"/>
              </a:rPr>
              <a:t>アジャイル</a:t>
            </a:r>
            <a:endParaRPr lang="ja-JP" altLang="en-US" sz="7200" dirty="0">
              <a:latin typeface="+mn-lt"/>
            </a:endParaRPr>
          </a:p>
        </p:txBody>
      </p:sp>
    </p:spTree>
    <p:extLst>
      <p:ext uri="{BB962C8B-B14F-4D97-AF65-F5344CB8AC3E}">
        <p14:creationId xmlns:p14="http://schemas.microsoft.com/office/powerpoint/2010/main" val="14406387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215048" y="260648"/>
            <a:ext cx="8712968" cy="144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tx1"/>
                </a:solidFill>
              </a:rPr>
              <a:t>更なる新技術の登場</a:t>
            </a:r>
            <a:endParaRPr lang="en-US" altLang="ja-JP" sz="7200" b="0" dirty="0" smtClean="0">
              <a:solidFill>
                <a:schemeClr val="tx1"/>
              </a:solidFill>
            </a:endParaRPr>
          </a:p>
        </p:txBody>
      </p:sp>
      <p:sp>
        <p:nvSpPr>
          <p:cNvPr id="4" name="タイトル 2">
            <a:hlinkClick r:id="rId3"/>
          </p:cNvPr>
          <p:cNvSpPr txBox="1">
            <a:spLocks/>
          </p:cNvSpPr>
          <p:nvPr/>
        </p:nvSpPr>
        <p:spPr>
          <a:xfrm>
            <a:off x="179044" y="5661248"/>
            <a:ext cx="8784976"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r"/>
            <a:r>
              <a:rPr lang="en-US" altLang="ja-JP" b="0" dirty="0">
                <a:solidFill>
                  <a:schemeClr val="tx1"/>
                </a:solidFill>
                <a:hlinkClick r:id="rId4"/>
              </a:rPr>
              <a:t>https://www.flickr.com/photos/taedc/9276625962</a:t>
            </a:r>
            <a:endParaRPr lang="en-US" altLang="ja-JP" b="0" dirty="0" smtClean="0">
              <a:solidFill>
                <a:schemeClr val="tx1"/>
              </a:solidFill>
            </a:endParaRPr>
          </a:p>
        </p:txBody>
      </p:sp>
      <p:pic>
        <p:nvPicPr>
          <p:cNvPr id="1028" name="Picture 4" descr="C:\agile\docs\TDD\reports\IPS\画像\GoogleGlas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690" y="1387972"/>
            <a:ext cx="7866620" cy="4417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2670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07758" y="243063"/>
            <a:ext cx="8928484" cy="144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tx1"/>
                </a:solidFill>
                <a:latin typeface="+mn-ea"/>
                <a:ea typeface="+mn-ea"/>
              </a:rPr>
              <a:t>無限とも言える選択肢</a:t>
            </a:r>
            <a:endParaRPr lang="en-US" altLang="ja-JP" sz="7200" b="0" dirty="0" smtClean="0">
              <a:solidFill>
                <a:schemeClr val="tx1"/>
              </a:solidFill>
              <a:latin typeface="+mn-ea"/>
              <a:ea typeface="+mn-ea"/>
            </a:endParaRPr>
          </a:p>
        </p:txBody>
      </p:sp>
      <p:pic>
        <p:nvPicPr>
          <p:cNvPr id="2050" name="Picture 2" descr="C:\agile\docs\TDD\reports\IPS\画像\無限の選択肢.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534" y="1389600"/>
            <a:ext cx="6600933" cy="4415664"/>
          </a:xfrm>
          <a:prstGeom prst="rect">
            <a:avLst/>
          </a:prstGeom>
          <a:noFill/>
          <a:extLst>
            <a:ext uri="{909E8E84-426E-40DD-AFC4-6F175D3DCCD1}">
              <a14:hiddenFill xmlns:a14="http://schemas.microsoft.com/office/drawing/2010/main">
                <a:solidFill>
                  <a:srgbClr val="FFFFFF"/>
                </a:solidFill>
              </a14:hiddenFill>
            </a:ext>
          </a:extLst>
        </p:spPr>
      </p:pic>
      <p:sp>
        <p:nvSpPr>
          <p:cNvPr id="8" name="タイトル 2">
            <a:hlinkClick r:id="rId4"/>
          </p:cNvPr>
          <p:cNvSpPr txBox="1">
            <a:spLocks/>
          </p:cNvSpPr>
          <p:nvPr/>
        </p:nvSpPr>
        <p:spPr>
          <a:xfrm>
            <a:off x="179044" y="5661248"/>
            <a:ext cx="8784976"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r"/>
            <a:r>
              <a:rPr lang="en-US" altLang="ja-JP" sz="2400" b="0" dirty="0">
                <a:solidFill>
                  <a:schemeClr val="tx1"/>
                </a:solidFill>
                <a:hlinkClick r:id="rId5"/>
              </a:rPr>
              <a:t>https://www.flickr.com/photos/3059349393/3786855827/</a:t>
            </a:r>
            <a:endParaRPr lang="en-US" altLang="ja-JP" sz="2400" b="0" dirty="0" smtClean="0">
              <a:solidFill>
                <a:schemeClr val="tx1"/>
              </a:solidFill>
            </a:endParaRPr>
          </a:p>
        </p:txBody>
      </p:sp>
    </p:spTree>
    <p:extLst>
      <p:ext uri="{BB962C8B-B14F-4D97-AF65-F5344CB8AC3E}">
        <p14:creationId xmlns:p14="http://schemas.microsoft.com/office/powerpoint/2010/main" val="3861935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215516" y="1192412"/>
            <a:ext cx="8712968"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dirty="0" smtClean="0"/>
              <a:t>やってみないと</a:t>
            </a:r>
            <a:endParaRPr lang="en-US" altLang="ja-JP" sz="7200" dirty="0" smtClean="0"/>
          </a:p>
          <a:p>
            <a:r>
              <a:rPr lang="ja-JP" altLang="en-US" sz="7200" dirty="0" smtClean="0"/>
              <a:t>分からない</a:t>
            </a:r>
            <a:endParaRPr lang="en-US" altLang="ja-JP" sz="7200" dirty="0" smtClean="0">
              <a:solidFill>
                <a:srgbClr val="BF0000"/>
              </a:solidFill>
              <a:latin typeface="+mn-ea"/>
              <a:ea typeface="+mn-ea"/>
              <a:cs typeface="ＭＳ 明朝"/>
            </a:endParaRPr>
          </a:p>
        </p:txBody>
      </p:sp>
    </p:spTree>
    <p:extLst>
      <p:ext uri="{BB962C8B-B14F-4D97-AF65-F5344CB8AC3E}">
        <p14:creationId xmlns:p14="http://schemas.microsoft.com/office/powerpoint/2010/main" val="516780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latin typeface="+mj-ea"/>
                <a:ea typeface="+mj-ea"/>
                <a:cs typeface="ＭＳ 明朝"/>
              </a:rPr>
              <a:t>（解答例１）　リーン開発の原則</a:t>
            </a:r>
            <a:endParaRPr kumimoji="1" lang="ja-JP" altLang="en-US" dirty="0">
              <a:latin typeface="+mj-ea"/>
              <a:ea typeface="+mj-ea"/>
              <a:cs typeface="ＭＳ 明朝"/>
            </a:endParaRPr>
          </a:p>
        </p:txBody>
      </p:sp>
      <p:sp>
        <p:nvSpPr>
          <p:cNvPr id="4" name="Text Box 17"/>
          <p:cNvSpPr txBox="1">
            <a:spLocks noChangeArrowheads="1"/>
          </p:cNvSpPr>
          <p:nvPr/>
        </p:nvSpPr>
        <p:spPr bwMode="auto">
          <a:xfrm>
            <a:off x="179512" y="1052736"/>
            <a:ext cx="4320000" cy="720000"/>
          </a:xfrm>
          <a:prstGeom prst="rect">
            <a:avLst/>
          </a:prstGeom>
          <a:solidFill>
            <a:srgbClr val="C00000"/>
          </a:solidFill>
          <a:ln w="12700">
            <a:solidFill>
              <a:srgbClr val="C0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sz="3200"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Optimize the Whole</a:t>
            </a:r>
            <a:endParaRPr kumimoji="1" lang="ja-JP" altLang="en-US" sz="3200"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179512" y="3283712"/>
            <a:ext cx="4320000" cy="720000"/>
          </a:xfrm>
          <a:prstGeom prst="rect">
            <a:avLst/>
          </a:prstGeom>
          <a:solidFill>
            <a:srgbClr val="C00000"/>
          </a:solidFill>
          <a:ln w="12700">
            <a:solidFill>
              <a:srgbClr val="C0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sz="3200" kern="0" dirty="0" smtClean="0">
                <a:solidFill>
                  <a:srgbClr val="FFFFFF"/>
                </a:solidFill>
                <a:latin typeface="+mn-lt"/>
                <a:ea typeface="ＭＳ Ｐゴシック" panose="020B0600070205080204" pitchFamily="50" charset="-128"/>
              </a:rPr>
              <a:t>Energize Workers</a:t>
            </a:r>
            <a:endParaRPr kumimoji="1" lang="ja-JP" altLang="en-US" sz="3200"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7" name="Text Box 17"/>
          <p:cNvSpPr txBox="1">
            <a:spLocks noChangeArrowheads="1"/>
          </p:cNvSpPr>
          <p:nvPr/>
        </p:nvSpPr>
        <p:spPr bwMode="auto">
          <a:xfrm>
            <a:off x="179512" y="4399200"/>
            <a:ext cx="4320000" cy="720000"/>
          </a:xfrm>
          <a:prstGeom prst="rect">
            <a:avLst/>
          </a:prstGeom>
          <a:solidFill>
            <a:srgbClr val="C00000"/>
          </a:solidFill>
          <a:ln w="12700">
            <a:solidFill>
              <a:srgbClr val="C0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sz="3200" kern="0" dirty="0" smtClean="0">
                <a:solidFill>
                  <a:srgbClr val="FFFFFF"/>
                </a:solidFill>
                <a:latin typeface="+mn-lt"/>
              </a:rPr>
              <a:t>Eliminate Waste</a:t>
            </a:r>
            <a:endParaRPr kumimoji="1" lang="ja-JP" altLang="en-US" sz="3200" i="0" u="none" strike="noStrike" kern="0" cap="none" spc="0" normalizeH="0" baseline="0" noProof="0" dirty="0" smtClean="0">
              <a:ln>
                <a:noFill/>
              </a:ln>
              <a:solidFill>
                <a:srgbClr val="FFFFFF"/>
              </a:solidFill>
              <a:effectLst/>
              <a:uLnTx/>
              <a:uFillTx/>
              <a:latin typeface="+mn-lt"/>
            </a:endParaRPr>
          </a:p>
        </p:txBody>
      </p:sp>
      <p:sp>
        <p:nvSpPr>
          <p:cNvPr id="8" name="Text Box 17"/>
          <p:cNvSpPr txBox="1">
            <a:spLocks noChangeArrowheads="1"/>
          </p:cNvSpPr>
          <p:nvPr/>
        </p:nvSpPr>
        <p:spPr bwMode="auto">
          <a:xfrm>
            <a:off x="4644008" y="1052739"/>
            <a:ext cx="4320000" cy="720000"/>
          </a:xfrm>
          <a:prstGeom prst="rect">
            <a:avLst/>
          </a:prstGeom>
          <a:solidFill>
            <a:srgbClr val="C00000"/>
          </a:solidFill>
          <a:ln w="12700">
            <a:solidFill>
              <a:srgbClr val="C0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sz="3200" kern="0" dirty="0" smtClean="0">
                <a:solidFill>
                  <a:srgbClr val="FFFFFF"/>
                </a:solidFill>
                <a:latin typeface="+mn-lt"/>
              </a:rPr>
              <a:t>Learn First</a:t>
            </a:r>
            <a:endParaRPr kumimoji="1" lang="ja-JP" altLang="en-US" sz="3200"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644008" y="2168226"/>
            <a:ext cx="4320000" cy="720000"/>
          </a:xfrm>
          <a:prstGeom prst="rect">
            <a:avLst/>
          </a:prstGeom>
          <a:solidFill>
            <a:srgbClr val="C00000"/>
          </a:solidFill>
          <a:ln w="12700">
            <a:solidFill>
              <a:srgbClr val="C0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sz="3200" kern="0" dirty="0" smtClean="0">
                <a:solidFill>
                  <a:srgbClr val="FFFFFF"/>
                </a:solidFill>
                <a:latin typeface="+mn-lt"/>
              </a:rPr>
              <a:t>Deliver Fast</a:t>
            </a:r>
            <a:endParaRPr kumimoji="1" lang="ja-JP" altLang="en-US" sz="3200" i="0" u="none" strike="noStrike" kern="0" cap="none" spc="0" normalizeH="0" baseline="0" noProof="0" dirty="0" smtClean="0">
              <a:ln>
                <a:noFill/>
              </a:ln>
              <a:solidFill>
                <a:srgbClr val="FFFFFF"/>
              </a:solidFill>
              <a:effectLst/>
              <a:uLnTx/>
              <a:uFillTx/>
              <a:latin typeface="+mn-lt"/>
            </a:endParaRPr>
          </a:p>
        </p:txBody>
      </p:sp>
      <p:sp>
        <p:nvSpPr>
          <p:cNvPr id="11" name="Text Box 17"/>
          <p:cNvSpPr txBox="1">
            <a:spLocks noChangeArrowheads="1"/>
          </p:cNvSpPr>
          <p:nvPr/>
        </p:nvSpPr>
        <p:spPr bwMode="auto">
          <a:xfrm>
            <a:off x="179512" y="2168224"/>
            <a:ext cx="4320000" cy="720000"/>
          </a:xfrm>
          <a:prstGeom prst="rect">
            <a:avLst/>
          </a:prstGeom>
          <a:solidFill>
            <a:srgbClr val="C00000"/>
          </a:solidFill>
          <a:ln w="12700">
            <a:solidFill>
              <a:srgbClr val="C0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lang="en-US" altLang="ja-JP" sz="3200" kern="0" dirty="0" smtClean="0">
                <a:solidFill>
                  <a:srgbClr val="FFFFFF"/>
                </a:solidFill>
                <a:latin typeface="+mn-lt"/>
                <a:ea typeface="ＭＳ Ｐゴシック" panose="020B0600070205080204" pitchFamily="50" charset="-128"/>
              </a:rPr>
              <a:t>Focus on Customers</a:t>
            </a:r>
            <a:endParaRPr kumimoji="1" lang="ja-JP" altLang="en-US" sz="3200"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12" name="タイトル 2">
            <a:hlinkClick r:id="rId3"/>
          </p:cNvPr>
          <p:cNvSpPr txBox="1">
            <a:spLocks/>
          </p:cNvSpPr>
          <p:nvPr/>
        </p:nvSpPr>
        <p:spPr>
          <a:xfrm>
            <a:off x="179044" y="5590800"/>
            <a:ext cx="8784976"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r"/>
            <a:r>
              <a:rPr lang="en-US" altLang="ja-JP" b="0" dirty="0" smtClean="0">
                <a:solidFill>
                  <a:schemeClr val="tx1"/>
                </a:solidFill>
                <a:hlinkClick r:id="rId3"/>
              </a:rPr>
              <a:t>http</a:t>
            </a:r>
            <a:r>
              <a:rPr lang="en-US" altLang="ja-JP" b="0" dirty="0">
                <a:solidFill>
                  <a:schemeClr val="tx1"/>
                </a:solidFill>
                <a:hlinkClick r:id="rId3"/>
              </a:rPr>
              <a:t>://www.poppendieck.com/</a:t>
            </a:r>
            <a:endParaRPr lang="en-US" altLang="ja-JP" b="0" dirty="0" smtClean="0">
              <a:solidFill>
                <a:schemeClr val="tx1"/>
              </a:solidFill>
            </a:endParaRPr>
          </a:p>
        </p:txBody>
      </p:sp>
      <p:sp>
        <p:nvSpPr>
          <p:cNvPr id="13" name="Text Box 17"/>
          <p:cNvSpPr txBox="1">
            <a:spLocks noChangeArrowheads="1"/>
          </p:cNvSpPr>
          <p:nvPr/>
        </p:nvSpPr>
        <p:spPr bwMode="auto">
          <a:xfrm>
            <a:off x="4644008" y="3283713"/>
            <a:ext cx="4320000" cy="720000"/>
          </a:xfrm>
          <a:prstGeom prst="rect">
            <a:avLst/>
          </a:prstGeom>
          <a:solidFill>
            <a:srgbClr val="C00000"/>
          </a:solidFill>
          <a:ln w="12700">
            <a:solidFill>
              <a:srgbClr val="C0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sz="3200" kern="0" dirty="0" smtClean="0">
                <a:solidFill>
                  <a:srgbClr val="FFFFFF"/>
                </a:solidFill>
                <a:latin typeface="+mn-lt"/>
              </a:rPr>
              <a:t>Build Quality In</a:t>
            </a:r>
            <a:endParaRPr kumimoji="1" lang="ja-JP" altLang="en-US" sz="3200" i="0" u="none" strike="noStrike" kern="0" cap="none" spc="0" normalizeH="0" baseline="0" noProof="0" dirty="0" smtClean="0">
              <a:ln>
                <a:noFill/>
              </a:ln>
              <a:solidFill>
                <a:srgbClr val="FFFFFF"/>
              </a:solidFill>
              <a:effectLst/>
              <a:uLnTx/>
              <a:uFillTx/>
              <a:latin typeface="+mn-lt"/>
            </a:endParaRPr>
          </a:p>
        </p:txBody>
      </p:sp>
      <p:sp>
        <p:nvSpPr>
          <p:cNvPr id="14" name="Text Box 17"/>
          <p:cNvSpPr txBox="1">
            <a:spLocks noChangeArrowheads="1"/>
          </p:cNvSpPr>
          <p:nvPr/>
        </p:nvSpPr>
        <p:spPr bwMode="auto">
          <a:xfrm>
            <a:off x="4644008" y="4399200"/>
            <a:ext cx="4320000" cy="720000"/>
          </a:xfrm>
          <a:prstGeom prst="rect">
            <a:avLst/>
          </a:prstGeom>
          <a:solidFill>
            <a:srgbClr val="C00000"/>
          </a:solidFill>
          <a:ln w="12700">
            <a:solidFill>
              <a:srgbClr val="C0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sz="3200" kern="0" dirty="0" smtClean="0">
                <a:solidFill>
                  <a:srgbClr val="FFFFFF"/>
                </a:solidFill>
                <a:latin typeface="+mn-lt"/>
              </a:rPr>
              <a:t>Keep Getting Better</a:t>
            </a:r>
            <a:endParaRPr kumimoji="1" lang="ja-JP" altLang="en-US" sz="3200"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10038207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215516" y="1192412"/>
            <a:ext cx="8712968"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dirty="0" smtClean="0"/>
              <a:t>ならば、</a:t>
            </a:r>
            <a:endParaRPr lang="en-US" altLang="ja-JP" sz="7200" dirty="0" smtClean="0"/>
          </a:p>
          <a:p>
            <a:r>
              <a:rPr lang="ja-JP" altLang="en-US" sz="7200" dirty="0" smtClean="0"/>
              <a:t>やってみれば</a:t>
            </a:r>
            <a:endParaRPr lang="en-US" altLang="ja-JP" sz="7200" dirty="0" smtClean="0"/>
          </a:p>
          <a:p>
            <a:r>
              <a:rPr lang="ja-JP" altLang="en-US" sz="7200" dirty="0">
                <a:solidFill>
                  <a:srgbClr val="BF0000"/>
                </a:solidFill>
                <a:latin typeface="+mn-ea"/>
                <a:ea typeface="+mn-ea"/>
                <a:cs typeface="ＭＳ 明朝"/>
              </a:rPr>
              <a:t>いいんです。</a:t>
            </a:r>
            <a:endParaRPr lang="en-US" altLang="ja-JP" sz="7200" dirty="0" smtClean="0">
              <a:solidFill>
                <a:srgbClr val="BF0000"/>
              </a:solidFill>
              <a:latin typeface="+mn-ea"/>
              <a:ea typeface="+mn-ea"/>
              <a:cs typeface="ＭＳ 明朝"/>
            </a:endParaRPr>
          </a:p>
        </p:txBody>
      </p:sp>
    </p:spTree>
    <p:extLst>
      <p:ext uri="{BB962C8B-B14F-4D97-AF65-F5344CB8AC3E}">
        <p14:creationId xmlns:p14="http://schemas.microsoft.com/office/powerpoint/2010/main" val="41732461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a:latin typeface="+mj-ea"/>
                <a:ea typeface="+mj-ea"/>
                <a:cs typeface="ＭＳ 明朝"/>
              </a:rPr>
              <a:t>今回</a:t>
            </a:r>
            <a:r>
              <a:rPr lang="ja-JP" altLang="en-US" dirty="0" smtClean="0">
                <a:latin typeface="+mj-ea"/>
                <a:ea typeface="+mj-ea"/>
                <a:cs typeface="ＭＳ 明朝"/>
              </a:rPr>
              <a:t>のテーマ</a:t>
            </a:r>
            <a:endParaRPr kumimoji="1" lang="ja-JP" altLang="en-US" dirty="0">
              <a:latin typeface="+mj-ea"/>
              <a:ea typeface="+mj-ea"/>
              <a:cs typeface="ＭＳ 明朝"/>
            </a:endParaRPr>
          </a:p>
        </p:txBody>
      </p:sp>
      <p:sp>
        <p:nvSpPr>
          <p:cNvPr id="6" name="タイトル 2"/>
          <p:cNvSpPr txBox="1">
            <a:spLocks/>
          </p:cNvSpPr>
          <p:nvPr/>
        </p:nvSpPr>
        <p:spPr>
          <a:xfrm>
            <a:off x="179044" y="1192412"/>
            <a:ext cx="8784976" cy="180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1143000" indent="-1143000" algn="l">
              <a:buFont typeface="Arial" panose="020B0604020202020204" pitchFamily="34" charset="0"/>
              <a:buChar char="•"/>
            </a:pPr>
            <a:r>
              <a:rPr lang="ja-JP" altLang="en-US" sz="11500" dirty="0" smtClean="0"/>
              <a:t>リーン開発</a:t>
            </a:r>
            <a:endParaRPr lang="ja-JP" altLang="en-US" sz="11500" dirty="0"/>
          </a:p>
        </p:txBody>
      </p:sp>
      <p:sp>
        <p:nvSpPr>
          <p:cNvPr id="7" name="タイトル 2"/>
          <p:cNvSpPr txBox="1">
            <a:spLocks/>
          </p:cNvSpPr>
          <p:nvPr/>
        </p:nvSpPr>
        <p:spPr>
          <a:xfrm>
            <a:off x="179044" y="3429000"/>
            <a:ext cx="8784976" cy="180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1143000" indent="-1143000" algn="l">
              <a:buFont typeface="Arial" panose="020B0604020202020204" pitchFamily="34" charset="0"/>
              <a:buChar char="•"/>
            </a:pPr>
            <a:r>
              <a:rPr lang="ja-JP" altLang="en-US" sz="11500" dirty="0" smtClean="0"/>
              <a:t>アジャイル</a:t>
            </a:r>
            <a:endParaRPr lang="ja-JP" altLang="en-US" sz="11500" dirty="0"/>
          </a:p>
        </p:txBody>
      </p:sp>
    </p:spTree>
    <p:extLst>
      <p:ext uri="{BB962C8B-B14F-4D97-AF65-F5344CB8AC3E}">
        <p14:creationId xmlns:p14="http://schemas.microsoft.com/office/powerpoint/2010/main" val="27089984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215516" y="1192412"/>
            <a:ext cx="8712968" cy="486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tx1"/>
                </a:solidFill>
              </a:rPr>
              <a:t>１つ１つ試しながら</a:t>
            </a:r>
            <a:endParaRPr lang="en-US" altLang="ja-JP" sz="7200" b="0" dirty="0" smtClean="0">
              <a:solidFill>
                <a:schemeClr val="tx1"/>
              </a:solidFill>
            </a:endParaRPr>
          </a:p>
          <a:p>
            <a:r>
              <a:rPr lang="ja-JP" altLang="en-US" sz="7200" b="0" dirty="0" smtClean="0">
                <a:solidFill>
                  <a:schemeClr val="tx1"/>
                </a:solidFill>
                <a:latin typeface="+mn-ea"/>
                <a:ea typeface="+mn-ea"/>
                <a:cs typeface="ＭＳ 明朝"/>
              </a:rPr>
              <a:t>考え行動し続け、</a:t>
            </a:r>
            <a:endParaRPr lang="en-US" altLang="ja-JP" sz="7200" b="0" dirty="0" smtClean="0">
              <a:solidFill>
                <a:schemeClr val="tx1"/>
              </a:solidFill>
              <a:latin typeface="+mn-ea"/>
              <a:ea typeface="+mn-ea"/>
              <a:cs typeface="ＭＳ 明朝"/>
            </a:endParaRPr>
          </a:p>
          <a:p>
            <a:r>
              <a:rPr lang="ja-JP" altLang="en-US" sz="7200" b="0" dirty="0" smtClean="0">
                <a:latin typeface="+mn-ea"/>
                <a:ea typeface="+mn-ea"/>
                <a:cs typeface="ＭＳ 明朝"/>
              </a:rPr>
              <a:t>あなたの答え</a:t>
            </a:r>
            <a:r>
              <a:rPr lang="ja-JP" altLang="en-US" sz="7200" b="0" dirty="0" smtClean="0">
                <a:solidFill>
                  <a:schemeClr val="tx1"/>
                </a:solidFill>
                <a:latin typeface="+mn-ea"/>
                <a:ea typeface="+mn-ea"/>
                <a:cs typeface="ＭＳ 明朝"/>
              </a:rPr>
              <a:t>を</a:t>
            </a:r>
            <a:endParaRPr lang="en-US" altLang="ja-JP" sz="7200" b="0" dirty="0" smtClean="0">
              <a:solidFill>
                <a:schemeClr val="tx1"/>
              </a:solidFill>
              <a:latin typeface="+mn-ea"/>
              <a:ea typeface="+mn-ea"/>
              <a:cs typeface="ＭＳ 明朝"/>
            </a:endParaRPr>
          </a:p>
          <a:p>
            <a:r>
              <a:rPr lang="ja-JP" altLang="en-US" sz="7200" b="0" dirty="0">
                <a:solidFill>
                  <a:schemeClr val="tx1"/>
                </a:solidFill>
                <a:latin typeface="+mn-ea"/>
                <a:ea typeface="+mn-ea"/>
                <a:cs typeface="ＭＳ 明朝"/>
              </a:rPr>
              <a:t>みつけてみましょう。</a:t>
            </a:r>
            <a:endParaRPr lang="en-US" altLang="ja-JP" sz="7200" b="0" dirty="0" smtClean="0">
              <a:solidFill>
                <a:schemeClr val="tx1"/>
              </a:solidFill>
              <a:latin typeface="+mn-ea"/>
              <a:ea typeface="+mn-ea"/>
              <a:cs typeface="ＭＳ 明朝"/>
            </a:endParaRPr>
          </a:p>
        </p:txBody>
      </p:sp>
    </p:spTree>
    <p:extLst>
      <p:ext uri="{BB962C8B-B14F-4D97-AF65-F5344CB8AC3E}">
        <p14:creationId xmlns:p14="http://schemas.microsoft.com/office/powerpoint/2010/main" val="1190772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215516" y="1192412"/>
            <a:ext cx="8712968"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13800" dirty="0" smtClean="0">
                <a:latin typeface="+mn-ea"/>
                <a:ea typeface="+mn-ea"/>
              </a:rPr>
              <a:t>楽</a:t>
            </a:r>
            <a:r>
              <a:rPr lang="ja-JP" altLang="en-US" sz="13800" dirty="0" smtClean="0">
                <a:solidFill>
                  <a:schemeClr val="tx1"/>
                </a:solidFill>
                <a:latin typeface="+mn-ea"/>
                <a:ea typeface="+mn-ea"/>
              </a:rPr>
              <a:t>しく</a:t>
            </a:r>
            <a:endParaRPr lang="en-US" altLang="ja-JP" sz="13800" dirty="0" smtClean="0">
              <a:solidFill>
                <a:schemeClr val="tx1"/>
              </a:solidFill>
              <a:latin typeface="+mn-ea"/>
              <a:ea typeface="+mn-ea"/>
            </a:endParaRPr>
          </a:p>
          <a:p>
            <a:r>
              <a:rPr lang="ja-JP" altLang="en-US" sz="13800" dirty="0" smtClean="0">
                <a:latin typeface="+mn-ea"/>
                <a:ea typeface="+mn-ea"/>
              </a:rPr>
              <a:t>天</a:t>
            </a:r>
            <a:r>
              <a:rPr lang="ja-JP" altLang="en-US" sz="13800" dirty="0" smtClean="0">
                <a:solidFill>
                  <a:schemeClr val="tx1"/>
                </a:solidFill>
                <a:latin typeface="+mn-ea"/>
                <a:ea typeface="+mn-ea"/>
              </a:rPr>
              <a:t>下を</a:t>
            </a:r>
            <a:endParaRPr lang="en-US" altLang="ja-JP" sz="13800" dirty="0" smtClean="0">
              <a:solidFill>
                <a:schemeClr val="tx1"/>
              </a:solidFill>
              <a:latin typeface="+mn-ea"/>
              <a:ea typeface="+mn-ea"/>
            </a:endParaRPr>
          </a:p>
        </p:txBody>
      </p:sp>
    </p:spTree>
    <p:extLst>
      <p:ext uri="{BB962C8B-B14F-4D97-AF65-F5344CB8AC3E}">
        <p14:creationId xmlns:p14="http://schemas.microsoft.com/office/powerpoint/2010/main" val="3206335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latin typeface="+mj-ea"/>
                <a:ea typeface="+mj-ea"/>
                <a:cs typeface="ＭＳ 明朝"/>
              </a:rPr>
              <a:t>（解答例２）　かんばん</a:t>
            </a:r>
            <a:endParaRPr kumimoji="1" lang="ja-JP" altLang="en-US" dirty="0">
              <a:latin typeface="+mj-ea"/>
              <a:ea typeface="+mj-ea"/>
              <a:cs typeface="ＭＳ 明朝"/>
            </a:endParaRPr>
          </a:p>
        </p:txBody>
      </p:sp>
      <p:pic>
        <p:nvPicPr>
          <p:cNvPr id="1026" name="Picture 2" descr="C:\agile\docs\TDD\reports\IPS\リーン開発の現場.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2182" y="1192411"/>
            <a:ext cx="3171328" cy="449059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タイトル 2">
            <a:hlinkClick r:id="rId4"/>
          </p:cNvPr>
          <p:cNvSpPr txBox="1">
            <a:spLocks/>
          </p:cNvSpPr>
          <p:nvPr/>
        </p:nvSpPr>
        <p:spPr>
          <a:xfrm>
            <a:off x="179044" y="5590800"/>
            <a:ext cx="8784976"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r"/>
            <a:r>
              <a:rPr lang="en-US" altLang="ja-JP" sz="2000" b="0" dirty="0">
                <a:solidFill>
                  <a:schemeClr val="tx1"/>
                </a:solidFill>
                <a:hlinkClick r:id="rId5"/>
              </a:rPr>
              <a:t>http://www.slideshare.net/daipresents/kanban-and-lean-from-the-trenches</a:t>
            </a:r>
            <a:endParaRPr lang="en-US" altLang="ja-JP" sz="2000" b="0" dirty="0" smtClean="0">
              <a:solidFill>
                <a:schemeClr val="tx1"/>
              </a:solidFill>
            </a:endParaRPr>
          </a:p>
        </p:txBody>
      </p:sp>
      <p:pic>
        <p:nvPicPr>
          <p:cNvPr id="2" name="Picture 2" descr="C:\agile\docs\TDD\reports\IPS\藤原さんのかんばｎ.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089" y="1192411"/>
            <a:ext cx="5625552" cy="449059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881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2"/>
          <p:cNvSpPr txBox="1">
            <a:spLocks/>
          </p:cNvSpPr>
          <p:nvPr/>
        </p:nvSpPr>
        <p:spPr>
          <a:xfrm>
            <a:off x="0" y="2529000"/>
            <a:ext cx="9144000" cy="180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tx1"/>
                </a:solidFill>
              </a:rPr>
              <a:t>問２．アジャイルと</a:t>
            </a:r>
            <a:r>
              <a:rPr lang="ja-JP" altLang="en-US" sz="7200" b="0" dirty="0">
                <a:solidFill>
                  <a:schemeClr val="tx1"/>
                </a:solidFill>
              </a:rPr>
              <a:t>は</a:t>
            </a:r>
            <a:r>
              <a:rPr lang="ja-JP" altLang="en-US" sz="7200" b="0" dirty="0" smtClean="0">
                <a:solidFill>
                  <a:schemeClr val="tx1"/>
                </a:solidFill>
              </a:rPr>
              <a:t>？</a:t>
            </a:r>
            <a:endParaRPr lang="ja-JP" altLang="en-US" sz="7200" b="0" dirty="0">
              <a:solidFill>
                <a:schemeClr val="tx1"/>
              </a:solidFill>
            </a:endParaRPr>
          </a:p>
        </p:txBody>
      </p:sp>
    </p:spTree>
    <p:extLst>
      <p:ext uri="{BB962C8B-B14F-4D97-AF65-F5344CB8AC3E}">
        <p14:creationId xmlns:p14="http://schemas.microsoft.com/office/powerpoint/2010/main" val="1270414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latin typeface="+mj-ea"/>
                <a:ea typeface="+mj-ea"/>
                <a:cs typeface="ＭＳ 明朝"/>
              </a:rPr>
              <a:t>（解答例）　アジャイルソフトウェア開発宣言</a:t>
            </a:r>
            <a:endParaRPr kumimoji="1" lang="ja-JP" altLang="en-US" dirty="0">
              <a:latin typeface="+mj-ea"/>
              <a:ea typeface="+mj-ea"/>
              <a:cs typeface="ＭＳ 明朝"/>
            </a:endParaRPr>
          </a:p>
        </p:txBody>
      </p:sp>
      <p:sp>
        <p:nvSpPr>
          <p:cNvPr id="4" name="タイトル 2">
            <a:hlinkClick r:id="rId3"/>
          </p:cNvPr>
          <p:cNvSpPr txBox="1">
            <a:spLocks/>
          </p:cNvSpPr>
          <p:nvPr/>
        </p:nvSpPr>
        <p:spPr>
          <a:xfrm>
            <a:off x="179044" y="5589320"/>
            <a:ext cx="8784976"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r"/>
            <a:r>
              <a:rPr lang="en-US" altLang="ja-JP" b="0" dirty="0">
                <a:solidFill>
                  <a:schemeClr val="tx1"/>
                </a:solidFill>
                <a:hlinkClick r:id="rId3"/>
              </a:rPr>
              <a:t>http://agilemanifesto.org/iso/ja/</a:t>
            </a:r>
            <a:endParaRPr lang="en-US" altLang="ja-JP" b="0" dirty="0" smtClean="0">
              <a:solidFill>
                <a:schemeClr val="tx1"/>
              </a:solidFill>
            </a:endParaRPr>
          </a:p>
        </p:txBody>
      </p:sp>
      <p:sp>
        <p:nvSpPr>
          <p:cNvPr id="10" name="Text Box 17"/>
          <p:cNvSpPr txBox="1">
            <a:spLocks noChangeArrowheads="1"/>
          </p:cNvSpPr>
          <p:nvPr/>
        </p:nvSpPr>
        <p:spPr bwMode="auto">
          <a:xfrm>
            <a:off x="4644020" y="980728"/>
            <a:ext cx="4320000" cy="720000"/>
          </a:xfrm>
          <a:prstGeom prst="rect">
            <a:avLst/>
          </a:prstGeom>
          <a:solidFill>
            <a:srgbClr val="C00000"/>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ja-JP" altLang="en-US" sz="3200" b="1" dirty="0">
                <a:solidFill>
                  <a:schemeClr val="bg1"/>
                </a:solidFill>
                <a:latin typeface="+mn-lt"/>
              </a:rPr>
              <a:t>個人と対話を</a:t>
            </a:r>
            <a:endParaRPr kumimoji="1" lang="ja-JP" altLang="en-US" sz="3200" b="1" i="0" u="none" strike="noStrike" kern="0" cap="none" spc="0" normalizeH="0" baseline="0" noProof="0" dirty="0" smtClean="0">
              <a:ln>
                <a:noFill/>
              </a:ln>
              <a:solidFill>
                <a:schemeClr val="bg1"/>
              </a:solidFill>
              <a:effectLst/>
              <a:uLnTx/>
              <a:uFillTx/>
              <a:latin typeface="+mn-lt"/>
              <a:ea typeface="ＭＳ Ｐゴシック" panose="020B0600070205080204" pitchFamily="50" charset="-128"/>
            </a:endParaRPr>
          </a:p>
        </p:txBody>
      </p:sp>
      <p:sp>
        <p:nvSpPr>
          <p:cNvPr id="5" name="Text Box 17"/>
          <p:cNvSpPr txBox="1">
            <a:spLocks noChangeArrowheads="1"/>
          </p:cNvSpPr>
          <p:nvPr/>
        </p:nvSpPr>
        <p:spPr bwMode="auto">
          <a:xfrm>
            <a:off x="179992" y="980728"/>
            <a:ext cx="4320000" cy="720000"/>
          </a:xfrm>
          <a:prstGeom prst="rect">
            <a:avLst/>
          </a:prstGeom>
          <a:solidFill>
            <a:srgbClr val="FF996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ja-JP" altLang="en-US" dirty="0">
                <a:latin typeface="+mn-lt"/>
              </a:rPr>
              <a:t>プロセスやツールより</a:t>
            </a:r>
            <a:r>
              <a:rPr lang="ja-JP" altLang="en-US" dirty="0" smtClean="0">
                <a:latin typeface="+mn-lt"/>
              </a:rPr>
              <a:t>も</a:t>
            </a:r>
            <a:endParaRPr kumimoji="1" lang="ja-JP" altLang="en-US" b="1" i="0" u="none" strike="noStrike" kern="0" cap="none" spc="0" normalizeH="0" baseline="0" noProof="0" dirty="0" smtClean="0">
              <a:ln>
                <a:noFill/>
              </a:ln>
              <a:solidFill>
                <a:schemeClr val="bg1"/>
              </a:solidFill>
              <a:effectLst/>
              <a:uLnTx/>
              <a:uFillTx/>
              <a:latin typeface="+mn-lt"/>
              <a:ea typeface="ＭＳ Ｐゴシック" panose="020B0600070205080204" pitchFamily="50" charset="-128"/>
            </a:endParaRPr>
          </a:p>
        </p:txBody>
      </p:sp>
      <p:sp>
        <p:nvSpPr>
          <p:cNvPr id="11" name="Text Box 17"/>
          <p:cNvSpPr txBox="1">
            <a:spLocks noChangeArrowheads="1"/>
          </p:cNvSpPr>
          <p:nvPr/>
        </p:nvSpPr>
        <p:spPr bwMode="auto">
          <a:xfrm>
            <a:off x="4644020" y="3258538"/>
            <a:ext cx="4320000" cy="720000"/>
          </a:xfrm>
          <a:prstGeom prst="rect">
            <a:avLst/>
          </a:prstGeom>
          <a:solidFill>
            <a:srgbClr val="C00000"/>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ja-JP" altLang="en-US" sz="3200" b="1" dirty="0">
                <a:solidFill>
                  <a:schemeClr val="bg1"/>
                </a:solidFill>
                <a:latin typeface="+mn-lt"/>
              </a:rPr>
              <a:t>顧客との協調を</a:t>
            </a:r>
            <a:endParaRPr kumimoji="1" lang="ja-JP" altLang="en-US" sz="3200" b="1" i="0" u="none" strike="noStrike" kern="0" cap="none" spc="0" normalizeH="0" baseline="0" noProof="0" dirty="0" smtClean="0">
              <a:ln>
                <a:noFill/>
              </a:ln>
              <a:solidFill>
                <a:schemeClr val="bg1"/>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179992" y="3258538"/>
            <a:ext cx="4320000" cy="720000"/>
          </a:xfrm>
          <a:prstGeom prst="rect">
            <a:avLst/>
          </a:prstGeom>
          <a:solidFill>
            <a:srgbClr val="FF996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ja-JP" altLang="en-US" dirty="0">
                <a:latin typeface="+mn-lt"/>
              </a:rPr>
              <a:t>契約交渉よりも</a:t>
            </a:r>
            <a:endParaRPr kumimoji="1" lang="ja-JP" altLang="en-US" b="1" i="0" u="none" strike="noStrike" kern="0" cap="none" spc="0" normalizeH="0" baseline="0" noProof="0" dirty="0" smtClean="0">
              <a:ln>
                <a:noFill/>
              </a:ln>
              <a:solidFill>
                <a:schemeClr val="bg1"/>
              </a:solidFill>
              <a:effectLst/>
              <a:uLnTx/>
              <a:uFillTx/>
              <a:latin typeface="+mn-lt"/>
              <a:ea typeface="ＭＳ Ｐゴシック" panose="020B0600070205080204" pitchFamily="50" charset="-128"/>
            </a:endParaRPr>
          </a:p>
        </p:txBody>
      </p:sp>
      <p:sp>
        <p:nvSpPr>
          <p:cNvPr id="12" name="Text Box 17"/>
          <p:cNvSpPr txBox="1">
            <a:spLocks noChangeArrowheads="1"/>
          </p:cNvSpPr>
          <p:nvPr/>
        </p:nvSpPr>
        <p:spPr bwMode="auto">
          <a:xfrm>
            <a:off x="4644020" y="4397444"/>
            <a:ext cx="4320000" cy="720000"/>
          </a:xfrm>
          <a:prstGeom prst="rect">
            <a:avLst/>
          </a:prstGeom>
          <a:solidFill>
            <a:srgbClr val="C00000"/>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ja-JP" altLang="en-US" sz="3200" b="1" dirty="0">
                <a:solidFill>
                  <a:schemeClr val="bg1"/>
                </a:solidFill>
                <a:latin typeface="+mn-lt"/>
              </a:rPr>
              <a:t>変化への対応を</a:t>
            </a:r>
            <a:endParaRPr kumimoji="1" lang="ja-JP" altLang="en-US" sz="3200" b="1" i="0" u="none" strike="noStrike" kern="0" cap="none" spc="0" normalizeH="0" baseline="0" noProof="0" dirty="0" smtClean="0">
              <a:ln>
                <a:noFill/>
              </a:ln>
              <a:solidFill>
                <a:schemeClr val="bg1"/>
              </a:solidFill>
              <a:effectLst/>
              <a:uLnTx/>
              <a:uFillTx/>
              <a:latin typeface="+mn-lt"/>
            </a:endParaRPr>
          </a:p>
        </p:txBody>
      </p:sp>
      <p:sp>
        <p:nvSpPr>
          <p:cNvPr id="7" name="Text Box 17"/>
          <p:cNvSpPr txBox="1">
            <a:spLocks noChangeArrowheads="1"/>
          </p:cNvSpPr>
          <p:nvPr/>
        </p:nvSpPr>
        <p:spPr bwMode="auto">
          <a:xfrm>
            <a:off x="179992" y="4397444"/>
            <a:ext cx="4320000" cy="720000"/>
          </a:xfrm>
          <a:prstGeom prst="rect">
            <a:avLst/>
          </a:prstGeom>
          <a:solidFill>
            <a:srgbClr val="FF996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ja-JP" altLang="en-US" dirty="0">
                <a:latin typeface="+mn-lt"/>
              </a:rPr>
              <a:t>計画に従うことよりも</a:t>
            </a:r>
            <a:endParaRPr kumimoji="1" lang="ja-JP" altLang="en-US" b="1" i="0" u="none" strike="noStrike" kern="0" cap="none" spc="0" normalizeH="0" baseline="0" noProof="0" dirty="0" smtClean="0">
              <a:ln>
                <a:noFill/>
              </a:ln>
              <a:solidFill>
                <a:schemeClr val="bg1"/>
              </a:solidFill>
              <a:effectLst/>
              <a:uLnTx/>
              <a:uFillTx/>
              <a:latin typeface="+mn-lt"/>
            </a:endParaRPr>
          </a:p>
        </p:txBody>
      </p:sp>
      <p:sp>
        <p:nvSpPr>
          <p:cNvPr id="13" name="Text Box 17"/>
          <p:cNvSpPr txBox="1">
            <a:spLocks noChangeArrowheads="1"/>
          </p:cNvSpPr>
          <p:nvPr/>
        </p:nvSpPr>
        <p:spPr bwMode="auto">
          <a:xfrm>
            <a:off x="4644020" y="2119633"/>
            <a:ext cx="4320000" cy="720000"/>
          </a:xfrm>
          <a:prstGeom prst="rect">
            <a:avLst/>
          </a:prstGeom>
          <a:solidFill>
            <a:srgbClr val="C00000"/>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ja-JP" altLang="en-US" sz="3200" b="1" dirty="0">
                <a:solidFill>
                  <a:schemeClr val="bg1"/>
                </a:solidFill>
                <a:latin typeface="+mn-lt"/>
              </a:rPr>
              <a:t>動くソフトウェアを</a:t>
            </a:r>
            <a:endParaRPr kumimoji="1" lang="ja-JP" altLang="en-US" sz="3200" b="1" i="0" u="none" strike="noStrike" kern="0" cap="none" spc="0" normalizeH="0" baseline="0" noProof="0" dirty="0" smtClean="0">
              <a:ln>
                <a:noFill/>
              </a:ln>
              <a:solidFill>
                <a:schemeClr val="bg1"/>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179992" y="2119633"/>
            <a:ext cx="4320000" cy="720000"/>
          </a:xfrm>
          <a:prstGeom prst="rect">
            <a:avLst/>
          </a:prstGeom>
          <a:solidFill>
            <a:srgbClr val="FF996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ja-JP" altLang="en-US" dirty="0">
                <a:latin typeface="+mn-lt"/>
              </a:rPr>
              <a:t>包括的なドキュメントよりも</a:t>
            </a:r>
            <a:endParaRPr kumimoji="1" lang="ja-JP" altLang="en-US" b="1" i="0" u="none" strike="noStrike" kern="0" cap="none" spc="0" normalizeH="0" baseline="0" noProof="0" dirty="0" smtClean="0">
              <a:ln>
                <a:noFill/>
              </a:ln>
              <a:solidFill>
                <a:schemeClr val="bg1"/>
              </a:solidFill>
              <a:effectLst/>
              <a:uLnTx/>
              <a:uFillTx/>
              <a:latin typeface="+mn-lt"/>
              <a:ea typeface="ＭＳ Ｐゴシック" panose="020B0600070205080204" pitchFamily="50" charset="-128"/>
            </a:endParaRPr>
          </a:p>
        </p:txBody>
      </p:sp>
    </p:spTree>
    <p:extLst>
      <p:ext uri="{BB962C8B-B14F-4D97-AF65-F5344CB8AC3E}">
        <p14:creationId xmlns:p14="http://schemas.microsoft.com/office/powerpoint/2010/main" val="3777885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agile\docs\TDD\reports\IPS\sto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696" y="0"/>
            <a:ext cx="7758608" cy="5818956"/>
          </a:xfrm>
          <a:prstGeom prst="rect">
            <a:avLst/>
          </a:prstGeom>
          <a:noFill/>
          <a:extLst>
            <a:ext uri="{909E8E84-426E-40DD-AFC4-6F175D3DCCD1}">
              <a14:hiddenFill xmlns:a14="http://schemas.microsoft.com/office/drawing/2010/main">
                <a:solidFill>
                  <a:srgbClr val="FFFFFF"/>
                </a:solidFill>
              </a14:hiddenFill>
            </a:ext>
          </a:extLst>
        </p:spPr>
      </p:pic>
      <p:sp>
        <p:nvSpPr>
          <p:cNvPr id="6" name="タイトル 2">
            <a:hlinkClick r:id="rId4"/>
          </p:cNvPr>
          <p:cNvSpPr txBox="1">
            <a:spLocks/>
          </p:cNvSpPr>
          <p:nvPr/>
        </p:nvSpPr>
        <p:spPr>
          <a:xfrm>
            <a:off x="179044" y="5661248"/>
            <a:ext cx="8784976"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r"/>
            <a:r>
              <a:rPr lang="en-US" altLang="ja-JP" b="0" dirty="0">
                <a:solidFill>
                  <a:schemeClr val="tx1"/>
                </a:solidFill>
                <a:hlinkClick r:id="rId5"/>
              </a:rPr>
              <a:t>https://www.flickr.com/photos/ptofnoretrn77/22896629/</a:t>
            </a:r>
            <a:endParaRPr lang="en-US" altLang="ja-JP" b="0" dirty="0" smtClean="0">
              <a:solidFill>
                <a:schemeClr val="tx1"/>
              </a:solidFill>
            </a:endParaRPr>
          </a:p>
        </p:txBody>
      </p:sp>
    </p:spTree>
    <p:extLst>
      <p:ext uri="{BB962C8B-B14F-4D97-AF65-F5344CB8AC3E}">
        <p14:creationId xmlns:p14="http://schemas.microsoft.com/office/powerpoint/2010/main" val="1174329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orate_strictly_confidential_b">
  <a:themeElements>
    <a:clrScheme name="R-style color">
      <a:dk1>
        <a:sysClr val="windowText" lastClr="000000"/>
      </a:dk1>
      <a:lt1>
        <a:sysClr val="window" lastClr="FFFFFF"/>
      </a:lt1>
      <a:dk2>
        <a:srgbClr val="1F497D"/>
      </a:dk2>
      <a:lt2>
        <a:srgbClr val="EEECE1"/>
      </a:lt2>
      <a:accent1>
        <a:srgbClr val="BF0000"/>
      </a:accent1>
      <a:accent2>
        <a:srgbClr val="F06E5A"/>
      </a:accent2>
      <a:accent3>
        <a:srgbClr val="F0AA5A"/>
      </a:accent3>
      <a:accent4>
        <a:srgbClr val="C8DC46"/>
      </a:accent4>
      <a:accent5>
        <a:srgbClr val="00AAE6"/>
      </a:accent5>
      <a:accent6>
        <a:srgbClr val="0078BE"/>
      </a:accent6>
      <a:hlink>
        <a:srgbClr val="0000FF"/>
      </a:hlink>
      <a:folHlink>
        <a:srgbClr val="800080"/>
      </a:folHlink>
    </a:clrScheme>
    <a:fontScheme name="R-style fo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a:spPr>
      <a:bodyPr wrap="none" anchor="ctr"/>
      <a:lstStyle>
        <a:defPPr marL="0" marR="0" indent="0"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smtClean="0">
            <a:ln>
              <a:noFill/>
            </a:ln>
            <a:solidFill>
              <a:sysClr val="windowText" lastClr="000000"/>
            </a:solidFill>
            <a:effectLst/>
            <a:uLnTx/>
            <a:uFillTx/>
          </a:defRPr>
        </a:defPPr>
      </a:lstStyle>
    </a:spDef>
    <a:lnDef>
      <a:spPr>
        <a:ln w="127000" cmpd="sng">
          <a:solidFill>
            <a:srgbClr val="FF0000"/>
          </a:solidFill>
          <a:tailEnd type="stealth" w="lg" len="lg"/>
        </a:ln>
        <a:effectLst>
          <a:outerShdw blurRad="88900" dist="38100" dir="8100000" algn="ctr" rotWithShape="0">
            <a:srgbClr val="000000">
              <a:alpha val="30000"/>
            </a:srgbClr>
          </a:outerShdw>
        </a:effectLst>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7DCEE764623746B4E4E557D8B3CACD" ma:contentTypeVersion="0" ma:contentTypeDescription="Create a new document." ma:contentTypeScope="" ma:versionID="c4b4ff3fda9e11dcfa76d81ab90015b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EA97D61-185C-4682-A4FE-AB4628D27E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564C25D7-D27D-47E0-8384-6126C745CB52}">
  <ds:schemaRefs>
    <ds:schemaRef ds:uri="http://schemas.microsoft.com/sharepoint/v3/contenttype/forms"/>
  </ds:schemaRefs>
</ds:datastoreItem>
</file>

<file path=customXml/itemProps3.xml><?xml version="1.0" encoding="utf-8"?>
<ds:datastoreItem xmlns:ds="http://schemas.openxmlformats.org/officeDocument/2006/customXml" ds:itemID="{E52D75E9-7A55-4E2A-89EF-D6493A63AB07}">
  <ds:schemaRefs>
    <ds:schemaRef ds:uri="http://purl.org/dc/elements/1.1/"/>
    <ds:schemaRef ds:uri="http://www.w3.org/XML/1998/namespace"/>
    <ds:schemaRef ds:uri="http://schemas.microsoft.com/office/2006/metadata/properties"/>
    <ds:schemaRef ds:uri="http://schemas.microsoft.com/office/2006/documentManagement/types"/>
    <ds:schemaRef ds:uri="http://purl.org/dc/dcmitype/"/>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3088</TotalTime>
  <Words>3840</Words>
  <Application>Microsoft Office PowerPoint</Application>
  <PresentationFormat>画面に合わせる (4:3)</PresentationFormat>
  <Paragraphs>503</Paragraphs>
  <Slides>53</Slides>
  <Notes>52</Notes>
  <HiddenSlides>0</HiddenSlides>
  <MMClips>0</MMClips>
  <ScaleCrop>false</ScaleCrop>
  <HeadingPairs>
    <vt:vector size="4" baseType="variant">
      <vt:variant>
        <vt:lpstr>テーマ</vt:lpstr>
      </vt:variant>
      <vt:variant>
        <vt:i4>1</vt:i4>
      </vt:variant>
      <vt:variant>
        <vt:lpstr>スライド タイトル</vt:lpstr>
      </vt:variant>
      <vt:variant>
        <vt:i4>53</vt:i4>
      </vt:variant>
    </vt:vector>
  </HeadingPairs>
  <TitlesOfParts>
    <vt:vector size="54" baseType="lpstr">
      <vt:lpstr>Corporate_strictly_confidential_b</vt:lpstr>
      <vt:lpstr>PowerPoint プレゼンテーション</vt:lpstr>
      <vt:lpstr>Hiroyuki Ito　（伊藤　宏幸、The Hiro）</vt:lpstr>
      <vt:lpstr>今回のテーマ</vt:lpstr>
      <vt:lpstr>PowerPoint プレゼンテーション</vt:lpstr>
      <vt:lpstr>（解答例１）　リーン開発の原則</vt:lpstr>
      <vt:lpstr>（解答例２）　かんばん</vt:lpstr>
      <vt:lpstr>PowerPoint プレゼンテーション</vt:lpstr>
      <vt:lpstr>（解答例）　アジャイルソフトウェア開発宣言</vt:lpstr>
      <vt:lpstr>PowerPoint プレゼンテーション</vt:lpstr>
      <vt:lpstr>PowerPoint プレゼンテーション</vt:lpstr>
      <vt:lpstr>PowerPoint プレゼンテーション</vt:lpstr>
      <vt:lpstr>アジェンダ</vt:lpstr>
      <vt:lpstr>PowerPoint プレゼンテーション</vt:lpstr>
      <vt:lpstr>チーム構成</vt:lpstr>
      <vt:lpstr>（概要）　プロダクト開発の流れ</vt:lpstr>
      <vt:lpstr>PowerPoint プレゼンテーション</vt:lpstr>
      <vt:lpstr>最初の課題</vt:lpstr>
      <vt:lpstr>最初の課題</vt:lpstr>
      <vt:lpstr>プロダクト開発の流れ</vt:lpstr>
      <vt:lpstr>数値計測による仮説検証</vt:lpstr>
      <vt:lpstr>解決策：ビルド・テスト・リリースの自動化</vt:lpstr>
      <vt:lpstr>PowerPoint プレゼンテーション</vt:lpstr>
      <vt:lpstr>数値計測による仮説検証　（施策実行後）</vt:lpstr>
      <vt:lpstr>PowerPoint プレゼンテーション</vt:lpstr>
      <vt:lpstr>PowerPoint プレゼンテーション</vt:lpstr>
      <vt:lpstr>数値計測による現状把握</vt:lpstr>
      <vt:lpstr>PowerPoint プレゼンテーション</vt:lpstr>
      <vt:lpstr>PowerPoint プレゼンテーション</vt:lpstr>
      <vt:lpstr>解決策</vt:lpstr>
      <vt:lpstr>数値計測による施策の検証　（１月後）</vt:lpstr>
      <vt:lpstr>PowerPoint プレゼンテーション</vt:lpstr>
      <vt:lpstr>PowerPoint プレゼンテーション</vt:lpstr>
      <vt:lpstr>PowerPoint プレゼンテーション</vt:lpstr>
      <vt:lpstr>数値計測による現状把握</vt:lpstr>
      <vt:lpstr>PowerPoint プレゼンテーション</vt:lpstr>
      <vt:lpstr>解決策</vt:lpstr>
      <vt:lpstr>（例）　ATDD のテストケース</vt:lpstr>
      <vt:lpstr>数値計測による施策の検証　（１月後）</vt:lpstr>
      <vt:lpstr>PowerPoint プレゼンテーション</vt:lpstr>
      <vt:lpstr>現場は難しい</vt:lpstr>
      <vt:lpstr>現場は面白い</vt:lpstr>
      <vt:lpstr>自動化の恩恵に全力であずかろう</vt:lpstr>
      <vt:lpstr>数値を計測して行動し、成果を確認しよう</vt:lpstr>
      <vt:lpstr>「振り返り」によるチームの学習の促進</vt:lpstr>
      <vt:lpstr>現場実践主義</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今回のテーマ</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楽天株式会社</dc:creator>
  <cp:lastModifiedBy>楽天株式会社</cp:lastModifiedBy>
  <cp:revision>3716</cp:revision>
  <cp:lastPrinted>2012-11-01T00:53:12Z</cp:lastPrinted>
  <dcterms:created xsi:type="dcterms:W3CDTF">2013-01-29T01:30:29Z</dcterms:created>
  <dcterms:modified xsi:type="dcterms:W3CDTF">2014-03-13T02:59:43Z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0x0101006C7DCEE764623746B4E4E557D8B3CACD</vt:lpwstr>
  </property>
</Properties>
</file>