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anrope ExtraBold" charset="0"/>
      <p:bold r:id="rId9"/>
    </p:embeddedFont>
    <p:embeddedFont>
      <p:font typeface="Albert Sans" charset="0"/>
      <p:regular r:id="rId10"/>
      <p:bold r:id="rId11"/>
      <p:italic r:id="rId12"/>
      <p:boldItalic r:id="rId13"/>
    </p:embeddedFont>
    <p:embeddedFont>
      <p:font typeface="Manrope" charset="0"/>
      <p:regular r:id="rId14"/>
      <p:bold r:id="rId15"/>
    </p:embeddedFont>
    <p:embeddedFont>
      <p:font typeface="DM Sans"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8A0FC6B-D82F-4687-92D0-BD54FA1E71E7}">
  <a:tblStyle styleId="{48A0FC6B-D82F-4687-92D0-BD54FA1E71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600" y="-41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8877545f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8877545f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e870a93ff7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e870a93ff7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e870a93ff7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870a93ff7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880d8186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80d8186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e870a93ff7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e870a93ff7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835" b="845"/>
          <a:stretch/>
        </p:blipFill>
        <p:spPr>
          <a:xfrm>
            <a:off x="0" y="0"/>
            <a:ext cx="9143998" cy="5143501"/>
          </a:xfrm>
          <a:prstGeom prst="rect">
            <a:avLst/>
          </a:prstGeom>
          <a:noFill/>
          <a:ln>
            <a:noFill/>
          </a:ln>
        </p:spPr>
      </p:pic>
      <p:grpSp>
        <p:nvGrpSpPr>
          <p:cNvPr id="10" name="Google Shape;10;p2"/>
          <p:cNvGrpSpPr/>
          <p:nvPr/>
        </p:nvGrpSpPr>
        <p:grpSpPr>
          <a:xfrm>
            <a:off x="-396402" y="-536388"/>
            <a:ext cx="9936804" cy="6150201"/>
            <a:chOff x="-396402" y="-536388"/>
            <a:chExt cx="9936804" cy="6150201"/>
          </a:xfrm>
        </p:grpSpPr>
        <p:sp>
          <p:nvSpPr>
            <p:cNvPr id="11" name="Google Shape;11;p2"/>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97121" y="-53638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484975" y="-235697"/>
            <a:ext cx="8659031" cy="2471548"/>
            <a:chOff x="484975" y="-235697"/>
            <a:chExt cx="8659031" cy="2471548"/>
          </a:xfrm>
        </p:grpSpPr>
        <p:sp>
          <p:nvSpPr>
            <p:cNvPr id="15" name="Google Shape;15;p2"/>
            <p:cNvSpPr/>
            <p:nvPr/>
          </p:nvSpPr>
          <p:spPr>
            <a:xfrm>
              <a:off x="484975" y="5993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922903">
              <a:off x="7087076" y="23981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1123200" y="1378950"/>
            <a:ext cx="6745200" cy="2385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16" name="Google Shape;116;p20"/>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0"/>
          <p:cNvGrpSpPr/>
          <p:nvPr/>
        </p:nvGrpSpPr>
        <p:grpSpPr>
          <a:xfrm>
            <a:off x="-291571" y="297125"/>
            <a:ext cx="9216725" cy="5076680"/>
            <a:chOff x="-291571" y="297125"/>
            <a:chExt cx="9216725" cy="5076680"/>
          </a:xfrm>
        </p:grpSpPr>
        <p:sp>
          <p:nvSpPr>
            <p:cNvPr id="118" name="Google Shape;118;p20"/>
            <p:cNvSpPr/>
            <p:nvPr/>
          </p:nvSpPr>
          <p:spPr>
            <a:xfrm rot="-10558294" flipH="1">
              <a:off x="-240965" y="3775604"/>
              <a:ext cx="2267198" cy="1520441"/>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0800000" flipH="1">
              <a:off x="5003800" y="48799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8696900" y="432995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8737075" y="2971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22" name="Google Shape;12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20"/>
          <p:cNvSpPr txBox="1">
            <a:spLocks noGrp="1"/>
          </p:cNvSpPr>
          <p:nvPr>
            <p:ph type="subTitle" idx="1"/>
          </p:nvPr>
        </p:nvSpPr>
        <p:spPr>
          <a:xfrm>
            <a:off x="720000"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0"/>
          <p:cNvSpPr txBox="1">
            <a:spLocks noGrp="1"/>
          </p:cNvSpPr>
          <p:nvPr>
            <p:ph type="subTitle" idx="2"/>
          </p:nvPr>
        </p:nvSpPr>
        <p:spPr>
          <a:xfrm>
            <a:off x="3332698"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0"/>
          <p:cNvSpPr txBox="1">
            <a:spLocks noGrp="1"/>
          </p:cNvSpPr>
          <p:nvPr>
            <p:ph type="subTitle" idx="3"/>
          </p:nvPr>
        </p:nvSpPr>
        <p:spPr>
          <a:xfrm>
            <a:off x="5945397"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
        <p:cNvGrpSpPr/>
        <p:nvPr/>
      </p:nvGrpSpPr>
      <p:grpSpPr>
        <a:xfrm>
          <a:off x="0" y="0"/>
          <a:ext cx="0" cy="0"/>
          <a:chOff x="0" y="0"/>
          <a:chExt cx="0" cy="0"/>
        </a:xfrm>
      </p:grpSpPr>
      <p:pic>
        <p:nvPicPr>
          <p:cNvPr id="134" name="Google Shape;134;p22"/>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35" name="Google Shape;135;p22"/>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22"/>
          <p:cNvGrpSpPr/>
          <p:nvPr/>
        </p:nvGrpSpPr>
        <p:grpSpPr>
          <a:xfrm>
            <a:off x="-291571" y="297125"/>
            <a:ext cx="9216725" cy="5076680"/>
            <a:chOff x="-291571" y="297125"/>
            <a:chExt cx="9216725" cy="5076680"/>
          </a:xfrm>
        </p:grpSpPr>
        <p:sp>
          <p:nvSpPr>
            <p:cNvPr id="137" name="Google Shape;137;p22"/>
            <p:cNvSpPr/>
            <p:nvPr/>
          </p:nvSpPr>
          <p:spPr>
            <a:xfrm rot="-10558294" flipH="1">
              <a:off x="-240965" y="3775604"/>
              <a:ext cx="2267198" cy="1520441"/>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rot="10800000" flipH="1">
              <a:off x="5003800" y="48799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8696900" y="432995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8737075" y="2971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1"/>
        <p:cNvGrpSpPr/>
        <p:nvPr/>
      </p:nvGrpSpPr>
      <p:grpSpPr>
        <a:xfrm>
          <a:off x="0" y="0"/>
          <a:ext cx="0" cy="0"/>
          <a:chOff x="0" y="0"/>
          <a:chExt cx="0" cy="0"/>
        </a:xfrm>
      </p:grpSpPr>
      <p:pic>
        <p:nvPicPr>
          <p:cNvPr id="142" name="Google Shape;142;p2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43" name="Google Shape;143;p23"/>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rot="-4877097" flipH="1">
            <a:off x="7246776" y="371556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20" name="Google Shape;20;p3"/>
          <p:cNvSpPr/>
          <p:nvPr/>
        </p:nvSpPr>
        <p:spPr>
          <a:xfrm>
            <a:off x="5230975" y="-26623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99400" y="4030275"/>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888775" y="1774775"/>
            <a:ext cx="6323100" cy="1511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888775" y="858875"/>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38" name="Google Shape;38;p6"/>
          <p:cNvSpPr/>
          <p:nvPr/>
        </p:nvSpPr>
        <p:spPr>
          <a:xfrm rot="10800000" flipH="1">
            <a:off x="-764904" y="4112500"/>
            <a:ext cx="4078329" cy="1229306"/>
          </a:xfrm>
          <a:custGeom>
            <a:avLst/>
            <a:gdLst/>
            <a:ahLst/>
            <a:cxnLst/>
            <a:rect l="l" t="t" r="r" b="b"/>
            <a:pathLst>
              <a:path w="113342" h="34164" extrusionOk="0">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47" name="Google Shape;47;p8"/>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1" name="Google Shape;51;p9"/>
          <p:cNvSpPr txBox="1">
            <a:spLocks noGrp="1"/>
          </p:cNvSpPr>
          <p:nvPr>
            <p:ph type="subTitle" idx="1"/>
          </p:nvPr>
        </p:nvSpPr>
        <p:spPr>
          <a:xfrm>
            <a:off x="714275" y="2081482"/>
            <a:ext cx="4872900" cy="239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2" name="Google Shape;52;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9"/>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a:spLocks noGrp="1"/>
          </p:cNvSpPr>
          <p:nvPr>
            <p:ph type="pic" idx="2"/>
          </p:nvPr>
        </p:nvSpPr>
        <p:spPr>
          <a:xfrm>
            <a:off x="-25" y="-13725"/>
            <a:ext cx="9144000" cy="5157300"/>
          </a:xfrm>
          <a:prstGeom prst="rect">
            <a:avLst/>
          </a:prstGeom>
          <a:noFill/>
          <a:ln>
            <a:noFill/>
          </a:ln>
        </p:spPr>
      </p:sp>
      <p:sp>
        <p:nvSpPr>
          <p:cNvPr id="56" name="Google Shape;5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pic>
        <p:nvPicPr>
          <p:cNvPr id="58" name="Google Shape;58;p11"/>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9" name="Google Shape;59;p11"/>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title" hasCustomPrompt="1"/>
          </p:nvPr>
        </p:nvSpPr>
        <p:spPr>
          <a:xfrm>
            <a:off x="1284000" y="1057549"/>
            <a:ext cx="6576000" cy="1716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a:spLocks noGrp="1"/>
          </p:cNvSpPr>
          <p:nvPr>
            <p:ph type="subTitle" idx="1"/>
          </p:nvPr>
        </p:nvSpPr>
        <p:spPr>
          <a:xfrm>
            <a:off x="1284000" y="277409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3"/>
        <p:cNvGrpSpPr/>
        <p:nvPr/>
      </p:nvGrpSpPr>
      <p:grpSpPr>
        <a:xfrm>
          <a:off x="0" y="0"/>
          <a:ext cx="0" cy="0"/>
          <a:chOff x="0" y="0"/>
          <a:chExt cx="0" cy="0"/>
        </a:xfrm>
      </p:grpSpPr>
      <p:pic>
        <p:nvPicPr>
          <p:cNvPr id="64" name="Google Shape;64;p13"/>
          <p:cNvPicPr preferRelativeResize="0"/>
          <p:nvPr/>
        </p:nvPicPr>
        <p:blipFill>
          <a:blip r:embed="rId2">
            <a:alphaModFix/>
          </a:blip>
          <a:stretch>
            <a:fillRect/>
          </a:stretch>
        </p:blipFill>
        <p:spPr>
          <a:xfrm>
            <a:off x="0" y="-43885"/>
            <a:ext cx="9143998" cy="5231259"/>
          </a:xfrm>
          <a:prstGeom prst="rect">
            <a:avLst/>
          </a:prstGeom>
          <a:noFill/>
          <a:ln>
            <a:noFill/>
          </a:ln>
        </p:spPr>
      </p:pic>
      <p:grpSp>
        <p:nvGrpSpPr>
          <p:cNvPr id="65" name="Google Shape;65;p13"/>
          <p:cNvGrpSpPr/>
          <p:nvPr/>
        </p:nvGrpSpPr>
        <p:grpSpPr>
          <a:xfrm>
            <a:off x="5287796" y="-43875"/>
            <a:ext cx="4129446" cy="5274372"/>
            <a:chOff x="5287796" y="-43875"/>
            <a:chExt cx="4129446" cy="5274372"/>
          </a:xfrm>
        </p:grpSpPr>
        <p:sp>
          <p:nvSpPr>
            <p:cNvPr id="66" name="Google Shape;66;p13"/>
            <p:cNvSpPr/>
            <p:nvPr/>
          </p:nvSpPr>
          <p:spPr>
            <a:xfrm flipH="1">
              <a:off x="5287796" y="-43875"/>
              <a:ext cx="4078329" cy="1229306"/>
            </a:xfrm>
            <a:custGeom>
              <a:avLst/>
              <a:gdLst/>
              <a:ahLst/>
              <a:cxnLst/>
              <a:rect l="l" t="t" r="r" b="b"/>
              <a:pathLst>
                <a:path w="113342" h="34164" extrusionOk="0">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64600" y="4160075"/>
              <a:ext cx="3552643" cy="1070422"/>
            </a:xfrm>
            <a:custGeom>
              <a:avLst/>
              <a:gdLst/>
              <a:ahLst/>
              <a:cxnLst/>
              <a:rect l="l" t="t" r="r" b="b"/>
              <a:pathLst>
                <a:path w="87251" h="26289" extrusionOk="0">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3"/>
          <p:cNvSpPr txBox="1">
            <a:spLocks noGrp="1"/>
          </p:cNvSpPr>
          <p:nvPr>
            <p:ph type="title" idx="2" hasCustomPrompt="1"/>
          </p:nvPr>
        </p:nvSpPr>
        <p:spPr>
          <a:xfrm>
            <a:off x="720000" y="1332025"/>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3" hasCustomPrompt="1"/>
          </p:nvPr>
        </p:nvSpPr>
        <p:spPr>
          <a:xfrm>
            <a:off x="720000" y="3064617"/>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4" hasCustomPrompt="1"/>
          </p:nvPr>
        </p:nvSpPr>
        <p:spPr>
          <a:xfrm>
            <a:off x="4099746" y="1332025"/>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5" hasCustomPrompt="1"/>
          </p:nvPr>
        </p:nvSpPr>
        <p:spPr>
          <a:xfrm>
            <a:off x="4099746" y="3064617"/>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subTitle" idx="1"/>
          </p:nvPr>
        </p:nvSpPr>
        <p:spPr>
          <a:xfrm>
            <a:off x="720000" y="17796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4" name="Google Shape;74;p13"/>
          <p:cNvSpPr txBox="1">
            <a:spLocks noGrp="1"/>
          </p:cNvSpPr>
          <p:nvPr>
            <p:ph type="subTitle" idx="6"/>
          </p:nvPr>
        </p:nvSpPr>
        <p:spPr>
          <a:xfrm>
            <a:off x="4099746" y="17796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5" name="Google Shape;75;p13"/>
          <p:cNvSpPr txBox="1">
            <a:spLocks noGrp="1"/>
          </p:cNvSpPr>
          <p:nvPr>
            <p:ph type="subTitle" idx="7"/>
          </p:nvPr>
        </p:nvSpPr>
        <p:spPr>
          <a:xfrm>
            <a:off x="720000" y="35122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8"/>
          </p:nvPr>
        </p:nvSpPr>
        <p:spPr>
          <a:xfrm>
            <a:off x="4099746" y="35122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 id="2147483659" r:id="rId9"/>
    <p:sldLayoutId id="2147483666"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www.geeksforgeeks.org/imbalanced-learn-module-in-python/" TargetMode="External"/><Relationship Id="rId3" Type="http://schemas.openxmlformats.org/officeDocument/2006/relationships/hyperlink" Target="https://www.geeksforgeeks.org/python-pandas-dataframe/" TargetMode="External"/><Relationship Id="rId7" Type="http://schemas.openxmlformats.org/officeDocument/2006/relationships/hyperlink" Target="https://www.geeksforgeeks.org/xgboost/"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www.geeksforgeeks.org/introduction-to-seaborn-python/" TargetMode="External"/><Relationship Id="rId5" Type="http://schemas.openxmlformats.org/officeDocument/2006/relationships/hyperlink" Target="https://www.geeksforgeeks.org/matplotlib-tutorial/" TargetMode="External"/><Relationship Id="rId4" Type="http://schemas.openxmlformats.org/officeDocument/2006/relationships/hyperlink" Target="https://www.geeksforgeeks.org/python-nump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ata-cleansing-introduc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understanding-logistic-regression/"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geeksforgeeks.org/confusion-matrix-machine-learn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ctrTitle"/>
          </p:nvPr>
        </p:nvSpPr>
        <p:spPr>
          <a:xfrm>
            <a:off x="928662" y="1000114"/>
            <a:ext cx="6939738" cy="2764436"/>
          </a:xfrm>
          <a:prstGeom prst="rect">
            <a:avLst/>
          </a:prstGeom>
        </p:spPr>
        <p:txBody>
          <a:bodyPr spcFirstLastPara="1" wrap="square" lIns="91425" tIns="91425" rIns="91425" bIns="91425" anchor="ctr" anchorCtr="0">
            <a:noAutofit/>
          </a:bodyPr>
          <a:lstStyle/>
          <a:p>
            <a:pPr lvl="0"/>
            <a:r>
              <a:rPr lang="en-US" sz="5400" b="1" u="sng" dirty="0" smtClean="0">
                <a:solidFill>
                  <a:srgbClr val="273239"/>
                </a:solidFill>
              </a:rPr>
              <a:t>Parkinson Disease Prediction using Machine Learning – Python</a:t>
            </a:r>
            <a:endParaRPr>
              <a:solidFill>
                <a:schemeClr val="dk2"/>
              </a:solidFill>
            </a:endParaRPr>
          </a:p>
        </p:txBody>
      </p:sp>
      <p:grpSp>
        <p:nvGrpSpPr>
          <p:cNvPr id="156" name="Google Shape;156;p27"/>
          <p:cNvGrpSpPr/>
          <p:nvPr/>
        </p:nvGrpSpPr>
        <p:grpSpPr>
          <a:xfrm>
            <a:off x="432775" y="4134975"/>
            <a:ext cx="812402" cy="555675"/>
            <a:chOff x="565325" y="4048325"/>
            <a:chExt cx="812402" cy="555675"/>
          </a:xfrm>
        </p:grpSpPr>
        <p:sp>
          <p:nvSpPr>
            <p:cNvPr id="157" name="Google Shape;157;p27"/>
            <p:cNvSpPr/>
            <p:nvPr/>
          </p:nvSpPr>
          <p:spPr>
            <a:xfrm flipH="1">
              <a:off x="713225" y="45371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565325" y="40483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nvGrpSpPr>
          <p:cNvPr id="159" name="Google Shape;159;p27"/>
          <p:cNvGrpSpPr/>
          <p:nvPr/>
        </p:nvGrpSpPr>
        <p:grpSpPr>
          <a:xfrm>
            <a:off x="5761170" y="3298643"/>
            <a:ext cx="1985325" cy="1305371"/>
            <a:chOff x="6970075" y="3722775"/>
            <a:chExt cx="1546806" cy="1017040"/>
          </a:xfrm>
        </p:grpSpPr>
        <p:sp>
          <p:nvSpPr>
            <p:cNvPr id="160" name="Google Shape;160;p27"/>
            <p:cNvSpPr/>
            <p:nvPr/>
          </p:nvSpPr>
          <p:spPr>
            <a:xfrm>
              <a:off x="6970075" y="4084966"/>
              <a:ext cx="1385713" cy="293308"/>
            </a:xfrm>
            <a:custGeom>
              <a:avLst/>
              <a:gdLst/>
              <a:ahLst/>
              <a:cxnLst/>
              <a:rect l="l" t="t" r="r" b="b"/>
              <a:pathLst>
                <a:path w="32112" h="6797" extrusionOk="0">
                  <a:moveTo>
                    <a:pt x="1" y="1"/>
                  </a:moveTo>
                  <a:lnTo>
                    <a:pt x="61" y="1166"/>
                  </a:lnTo>
                  <a:lnTo>
                    <a:pt x="359" y="5766"/>
                  </a:lnTo>
                  <a:lnTo>
                    <a:pt x="419" y="6796"/>
                  </a:lnTo>
                  <a:lnTo>
                    <a:pt x="30513" y="6796"/>
                  </a:lnTo>
                  <a:cubicBezTo>
                    <a:pt x="30722" y="6602"/>
                    <a:pt x="32111" y="5243"/>
                    <a:pt x="31977" y="3122"/>
                  </a:cubicBezTo>
                  <a:cubicBezTo>
                    <a:pt x="31872" y="1345"/>
                    <a:pt x="30767" y="240"/>
                    <a:pt x="30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6972664" y="4135240"/>
              <a:ext cx="1320596" cy="198545"/>
            </a:xfrm>
            <a:custGeom>
              <a:avLst/>
              <a:gdLst/>
              <a:ahLst/>
              <a:cxnLst/>
              <a:rect l="l" t="t" r="r" b="b"/>
              <a:pathLst>
                <a:path w="30603" h="4601" extrusionOk="0">
                  <a:moveTo>
                    <a:pt x="1" y="1"/>
                  </a:moveTo>
                  <a:lnTo>
                    <a:pt x="299" y="4601"/>
                  </a:lnTo>
                  <a:lnTo>
                    <a:pt x="28795" y="4601"/>
                  </a:lnTo>
                  <a:cubicBezTo>
                    <a:pt x="29915" y="4168"/>
                    <a:pt x="30602" y="3062"/>
                    <a:pt x="30453" y="1957"/>
                  </a:cubicBezTo>
                  <a:cubicBezTo>
                    <a:pt x="30334" y="1076"/>
                    <a:pt x="29676" y="314"/>
                    <a:pt x="287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6975901" y="4186162"/>
              <a:ext cx="1247107" cy="43"/>
            </a:xfrm>
            <a:custGeom>
              <a:avLst/>
              <a:gdLst/>
              <a:ahLst/>
              <a:cxnLst/>
              <a:rect l="l" t="t" r="r" b="b"/>
              <a:pathLst>
                <a:path w="28900" h="1" fill="none" extrusionOk="0">
                  <a:moveTo>
                    <a:pt x="0" y="1"/>
                  </a:moveTo>
                  <a:lnTo>
                    <a:pt x="288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6975901" y="4237731"/>
              <a:ext cx="1247107" cy="43"/>
            </a:xfrm>
            <a:custGeom>
              <a:avLst/>
              <a:gdLst/>
              <a:ahLst/>
              <a:cxnLst/>
              <a:rect l="l" t="t" r="r" b="b"/>
              <a:pathLst>
                <a:path w="28900" h="1" fill="none" extrusionOk="0">
                  <a:moveTo>
                    <a:pt x="0" y="0"/>
                  </a:moveTo>
                  <a:lnTo>
                    <a:pt x="288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6975901" y="4289300"/>
              <a:ext cx="1247107" cy="43"/>
            </a:xfrm>
            <a:custGeom>
              <a:avLst/>
              <a:gdLst/>
              <a:ahLst/>
              <a:cxnLst/>
              <a:rect l="l" t="t" r="r" b="b"/>
              <a:pathLst>
                <a:path w="28900" h="1" fill="none" extrusionOk="0">
                  <a:moveTo>
                    <a:pt x="0" y="0"/>
                  </a:moveTo>
                  <a:lnTo>
                    <a:pt x="288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7112526" y="3722775"/>
              <a:ext cx="1404355" cy="362222"/>
            </a:xfrm>
            <a:custGeom>
              <a:avLst/>
              <a:gdLst/>
              <a:ahLst/>
              <a:cxnLst/>
              <a:rect l="l" t="t" r="r" b="b"/>
              <a:pathLst>
                <a:path w="32544" h="8394" extrusionOk="0">
                  <a:moveTo>
                    <a:pt x="1897" y="0"/>
                  </a:moveTo>
                  <a:cubicBezTo>
                    <a:pt x="1584" y="314"/>
                    <a:pt x="225" y="1703"/>
                    <a:pt x="120" y="3928"/>
                  </a:cubicBezTo>
                  <a:cubicBezTo>
                    <a:pt x="1" y="6482"/>
                    <a:pt x="1643" y="8140"/>
                    <a:pt x="1897" y="8394"/>
                  </a:cubicBezTo>
                  <a:lnTo>
                    <a:pt x="32544" y="8394"/>
                  </a:lnTo>
                  <a:lnTo>
                    <a:pt x="32499" y="7289"/>
                  </a:lnTo>
                  <a:lnTo>
                    <a:pt x="32320" y="1106"/>
                  </a:lnTo>
                  <a:lnTo>
                    <a:pt x="32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7592698" y="3770460"/>
              <a:ext cx="922903" cy="266855"/>
            </a:xfrm>
            <a:custGeom>
              <a:avLst/>
              <a:gdLst/>
              <a:ahLst/>
              <a:cxnLst/>
              <a:rect l="l" t="t" r="r" b="b"/>
              <a:pathLst>
                <a:path w="21387" h="6184" extrusionOk="0">
                  <a:moveTo>
                    <a:pt x="1867" y="1"/>
                  </a:moveTo>
                  <a:cubicBezTo>
                    <a:pt x="1688" y="105"/>
                    <a:pt x="329" y="1001"/>
                    <a:pt x="149" y="2689"/>
                  </a:cubicBezTo>
                  <a:cubicBezTo>
                    <a:pt x="0" y="4063"/>
                    <a:pt x="672" y="5407"/>
                    <a:pt x="1867" y="6184"/>
                  </a:cubicBezTo>
                  <a:lnTo>
                    <a:pt x="21387" y="6184"/>
                  </a:lnTo>
                  <a:lnTo>
                    <a:pt x="21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7191799" y="3864579"/>
              <a:ext cx="333224" cy="79271"/>
            </a:xfrm>
            <a:custGeom>
              <a:avLst/>
              <a:gdLst/>
              <a:ahLst/>
              <a:cxnLst/>
              <a:rect l="l" t="t" r="r" b="b"/>
              <a:pathLst>
                <a:path w="7722" h="1837" extrusionOk="0">
                  <a:moveTo>
                    <a:pt x="3869" y="0"/>
                  </a:moveTo>
                  <a:cubicBezTo>
                    <a:pt x="1733" y="0"/>
                    <a:pt x="1" y="403"/>
                    <a:pt x="1" y="911"/>
                  </a:cubicBezTo>
                  <a:cubicBezTo>
                    <a:pt x="1" y="1419"/>
                    <a:pt x="1733" y="1837"/>
                    <a:pt x="3869" y="1837"/>
                  </a:cubicBezTo>
                  <a:cubicBezTo>
                    <a:pt x="5989" y="1837"/>
                    <a:pt x="7722" y="1419"/>
                    <a:pt x="7722" y="911"/>
                  </a:cubicBezTo>
                  <a:cubicBezTo>
                    <a:pt x="7722" y="403"/>
                    <a:pt x="5989" y="0"/>
                    <a:pt x="38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7660363" y="3854265"/>
              <a:ext cx="850104" cy="43"/>
            </a:xfrm>
            <a:custGeom>
              <a:avLst/>
              <a:gdLst/>
              <a:ahLst/>
              <a:cxnLst/>
              <a:rect l="l" t="t" r="r" b="b"/>
              <a:pathLst>
                <a:path w="19700" h="1" fill="none" extrusionOk="0">
                  <a:moveTo>
                    <a:pt x="0" y="0"/>
                  </a:moveTo>
                  <a:lnTo>
                    <a:pt x="196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7660363" y="3905791"/>
              <a:ext cx="850104" cy="43"/>
            </a:xfrm>
            <a:custGeom>
              <a:avLst/>
              <a:gdLst/>
              <a:ahLst/>
              <a:cxnLst/>
              <a:rect l="l" t="t" r="r" b="b"/>
              <a:pathLst>
                <a:path w="19700" h="1" fill="none" extrusionOk="0">
                  <a:moveTo>
                    <a:pt x="0" y="1"/>
                  </a:moveTo>
                  <a:lnTo>
                    <a:pt x="19699" y="1"/>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7660363" y="3957360"/>
              <a:ext cx="850104" cy="43"/>
            </a:xfrm>
            <a:custGeom>
              <a:avLst/>
              <a:gdLst/>
              <a:ahLst/>
              <a:cxnLst/>
              <a:rect l="l" t="t" r="r" b="b"/>
              <a:pathLst>
                <a:path w="19700" h="1" fill="none" extrusionOk="0">
                  <a:moveTo>
                    <a:pt x="0" y="1"/>
                  </a:moveTo>
                  <a:lnTo>
                    <a:pt x="196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7112526" y="4377593"/>
              <a:ext cx="1404355" cy="362222"/>
            </a:xfrm>
            <a:custGeom>
              <a:avLst/>
              <a:gdLst/>
              <a:ahLst/>
              <a:cxnLst/>
              <a:rect l="l" t="t" r="r" b="b"/>
              <a:pathLst>
                <a:path w="32544" h="8394" extrusionOk="0">
                  <a:moveTo>
                    <a:pt x="1897" y="0"/>
                  </a:moveTo>
                  <a:cubicBezTo>
                    <a:pt x="1584" y="314"/>
                    <a:pt x="225" y="1703"/>
                    <a:pt x="120" y="3928"/>
                  </a:cubicBezTo>
                  <a:cubicBezTo>
                    <a:pt x="1" y="6482"/>
                    <a:pt x="1643" y="8140"/>
                    <a:pt x="1897" y="8394"/>
                  </a:cubicBezTo>
                  <a:lnTo>
                    <a:pt x="32544" y="8394"/>
                  </a:lnTo>
                  <a:lnTo>
                    <a:pt x="32499" y="7288"/>
                  </a:lnTo>
                  <a:lnTo>
                    <a:pt x="32320" y="1105"/>
                  </a:lnTo>
                  <a:lnTo>
                    <a:pt x="32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7592698" y="4425278"/>
              <a:ext cx="922903" cy="267502"/>
            </a:xfrm>
            <a:custGeom>
              <a:avLst/>
              <a:gdLst/>
              <a:ahLst/>
              <a:cxnLst/>
              <a:rect l="l" t="t" r="r" b="b"/>
              <a:pathLst>
                <a:path w="21387" h="6199" extrusionOk="0">
                  <a:moveTo>
                    <a:pt x="1867" y="0"/>
                  </a:moveTo>
                  <a:cubicBezTo>
                    <a:pt x="1688" y="120"/>
                    <a:pt x="329" y="1001"/>
                    <a:pt x="149" y="2704"/>
                  </a:cubicBezTo>
                  <a:cubicBezTo>
                    <a:pt x="0" y="4063"/>
                    <a:pt x="672" y="5407"/>
                    <a:pt x="1867" y="6198"/>
                  </a:cubicBezTo>
                  <a:lnTo>
                    <a:pt x="21387" y="6198"/>
                  </a:lnTo>
                  <a:lnTo>
                    <a:pt x="21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7660363" y="4509040"/>
              <a:ext cx="850104" cy="43"/>
            </a:xfrm>
            <a:custGeom>
              <a:avLst/>
              <a:gdLst/>
              <a:ahLst/>
              <a:cxnLst/>
              <a:rect l="l" t="t" r="r" b="b"/>
              <a:pathLst>
                <a:path w="19700" h="1" fill="none" extrusionOk="0">
                  <a:moveTo>
                    <a:pt x="0" y="1"/>
                  </a:moveTo>
                  <a:lnTo>
                    <a:pt x="196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7660363" y="4560609"/>
              <a:ext cx="850104" cy="43"/>
            </a:xfrm>
            <a:custGeom>
              <a:avLst/>
              <a:gdLst/>
              <a:ahLst/>
              <a:cxnLst/>
              <a:rect l="l" t="t" r="r" b="b"/>
              <a:pathLst>
                <a:path w="19700" h="1" fill="none" extrusionOk="0">
                  <a:moveTo>
                    <a:pt x="0" y="1"/>
                  </a:moveTo>
                  <a:lnTo>
                    <a:pt x="196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7660363" y="4612825"/>
              <a:ext cx="850104" cy="43"/>
            </a:xfrm>
            <a:custGeom>
              <a:avLst/>
              <a:gdLst/>
              <a:ahLst/>
              <a:cxnLst/>
              <a:rect l="l" t="t" r="r" b="b"/>
              <a:pathLst>
                <a:path w="19700" h="1" fill="none" extrusionOk="0">
                  <a:moveTo>
                    <a:pt x="0" y="0"/>
                  </a:moveTo>
                  <a:lnTo>
                    <a:pt x="196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159563" y="4474258"/>
              <a:ext cx="376419" cy="154702"/>
            </a:xfrm>
            <a:custGeom>
              <a:avLst/>
              <a:gdLst/>
              <a:ahLst/>
              <a:cxnLst/>
              <a:rect l="l" t="t" r="r" b="b"/>
              <a:pathLst>
                <a:path w="8723" h="3585" fill="none" extrusionOk="0">
                  <a:moveTo>
                    <a:pt x="8723" y="3585"/>
                  </a:moveTo>
                  <a:lnTo>
                    <a:pt x="748" y="3585"/>
                  </a:lnTo>
                  <a:cubicBezTo>
                    <a:pt x="628" y="3435"/>
                    <a:pt x="1" y="2704"/>
                    <a:pt x="75" y="1613"/>
                  </a:cubicBezTo>
                  <a:cubicBezTo>
                    <a:pt x="135" y="747"/>
                    <a:pt x="583" y="180"/>
                    <a:pt x="748" y="0"/>
                  </a:cubicBezTo>
                  <a:lnTo>
                    <a:pt x="8723" y="0"/>
                  </a:lnTo>
                  <a:cubicBezTo>
                    <a:pt x="8559" y="284"/>
                    <a:pt x="8260" y="926"/>
                    <a:pt x="8260" y="1793"/>
                  </a:cubicBezTo>
                  <a:cubicBezTo>
                    <a:pt x="8260" y="2659"/>
                    <a:pt x="8559" y="3301"/>
                    <a:pt x="8723" y="3585"/>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7194388" y="4084966"/>
              <a:ext cx="1092406" cy="43"/>
            </a:xfrm>
            <a:custGeom>
              <a:avLst/>
              <a:gdLst/>
              <a:ahLst/>
              <a:cxnLst/>
              <a:rect l="l" t="t" r="r" b="b"/>
              <a:pathLst>
                <a:path w="25315" h="1" fill="none" extrusionOk="0">
                  <a:moveTo>
                    <a:pt x="0" y="1"/>
                  </a:moveTo>
                  <a:lnTo>
                    <a:pt x="25315"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7194388" y="4377593"/>
              <a:ext cx="1092406" cy="690"/>
            </a:xfrm>
            <a:custGeom>
              <a:avLst/>
              <a:gdLst/>
              <a:ahLst/>
              <a:cxnLst/>
              <a:rect l="l" t="t" r="r" b="b"/>
              <a:pathLst>
                <a:path w="25315" h="16" fill="none" extrusionOk="0">
                  <a:moveTo>
                    <a:pt x="25315" y="15"/>
                  </a:moveTo>
                  <a:lnTo>
                    <a:pt x="0"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7"/>
          <p:cNvSpPr/>
          <p:nvPr/>
        </p:nvSpPr>
        <p:spPr>
          <a:xfrm rot="1189787">
            <a:off x="1060878" y="498039"/>
            <a:ext cx="446825" cy="33948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+1</a:t>
            </a:r>
          </a:p>
        </p:txBody>
      </p:sp>
      <p:sp>
        <p:nvSpPr>
          <p:cNvPr id="180" name="Google Shape;180;p27"/>
          <p:cNvSpPr/>
          <p:nvPr/>
        </p:nvSpPr>
        <p:spPr>
          <a:xfrm rot="-968752">
            <a:off x="8472351" y="369762"/>
            <a:ext cx="284751" cy="339473"/>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0</a:t>
            </a:r>
          </a:p>
        </p:txBody>
      </p:sp>
      <p:sp>
        <p:nvSpPr>
          <p:cNvPr id="181" name="Google Shape;181;p27"/>
          <p:cNvSpPr/>
          <p:nvPr/>
        </p:nvSpPr>
        <p:spPr>
          <a:xfrm rot="-257646">
            <a:off x="3193744" y="4422604"/>
            <a:ext cx="446836" cy="362790"/>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-3</a:t>
            </a:r>
          </a:p>
        </p:txBody>
      </p:sp>
      <p:grpSp>
        <p:nvGrpSpPr>
          <p:cNvPr id="182" name="Google Shape;182;p27"/>
          <p:cNvGrpSpPr/>
          <p:nvPr/>
        </p:nvGrpSpPr>
        <p:grpSpPr>
          <a:xfrm>
            <a:off x="7393446" y="2649287"/>
            <a:ext cx="1037321" cy="1954710"/>
            <a:chOff x="7393446" y="2649287"/>
            <a:chExt cx="1037321" cy="1954710"/>
          </a:xfrm>
        </p:grpSpPr>
        <p:grpSp>
          <p:nvGrpSpPr>
            <p:cNvPr id="183" name="Google Shape;183;p27"/>
            <p:cNvGrpSpPr/>
            <p:nvPr/>
          </p:nvGrpSpPr>
          <p:grpSpPr>
            <a:xfrm>
              <a:off x="7393446" y="2649287"/>
              <a:ext cx="1037321" cy="1954707"/>
              <a:chOff x="5440801" y="2812401"/>
              <a:chExt cx="867906" cy="1635464"/>
            </a:xfrm>
          </p:grpSpPr>
          <p:sp>
            <p:nvSpPr>
              <p:cNvPr id="184" name="Google Shape;184;p27"/>
              <p:cNvSpPr/>
              <p:nvPr/>
            </p:nvSpPr>
            <p:spPr>
              <a:xfrm>
                <a:off x="5440801" y="3520700"/>
                <a:ext cx="733988" cy="156741"/>
              </a:xfrm>
              <a:custGeom>
                <a:avLst/>
                <a:gdLst/>
                <a:ahLst/>
                <a:cxnLst/>
                <a:rect l="l" t="t" r="r" b="b"/>
                <a:pathLst>
                  <a:path w="19237" h="4108" extrusionOk="0">
                    <a:moveTo>
                      <a:pt x="9619" y="1"/>
                    </a:moveTo>
                    <a:cubicBezTo>
                      <a:pt x="8678" y="1"/>
                      <a:pt x="7782" y="16"/>
                      <a:pt x="6916" y="75"/>
                    </a:cubicBezTo>
                    <a:cubicBezTo>
                      <a:pt x="3033" y="314"/>
                      <a:pt x="165" y="1076"/>
                      <a:pt x="1" y="1972"/>
                    </a:cubicBezTo>
                    <a:lnTo>
                      <a:pt x="31" y="2196"/>
                    </a:lnTo>
                    <a:cubicBezTo>
                      <a:pt x="374" y="3256"/>
                      <a:pt x="4631" y="4108"/>
                      <a:pt x="9619" y="4108"/>
                    </a:cubicBezTo>
                    <a:cubicBezTo>
                      <a:pt x="14592" y="4108"/>
                      <a:pt x="18699" y="3301"/>
                      <a:pt x="19192" y="2256"/>
                    </a:cubicBezTo>
                    <a:lnTo>
                      <a:pt x="19237" y="1972"/>
                    </a:lnTo>
                    <a:lnTo>
                      <a:pt x="19237" y="1957"/>
                    </a:lnTo>
                    <a:cubicBezTo>
                      <a:pt x="19073" y="1151"/>
                      <a:pt x="16683" y="449"/>
                      <a:pt x="13323" y="150"/>
                    </a:cubicBezTo>
                    <a:cubicBezTo>
                      <a:pt x="12188" y="45"/>
                      <a:pt x="10933" y="1"/>
                      <a:pt x="9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6173061" y="3595941"/>
                <a:ext cx="1717" cy="10836"/>
              </a:xfrm>
              <a:custGeom>
                <a:avLst/>
                <a:gdLst/>
                <a:ahLst/>
                <a:cxnLst/>
                <a:rect l="l" t="t" r="r" b="b"/>
                <a:pathLst>
                  <a:path w="45" h="284" extrusionOk="0">
                    <a:moveTo>
                      <a:pt x="45" y="0"/>
                    </a:moveTo>
                    <a:lnTo>
                      <a:pt x="0" y="284"/>
                    </a:lnTo>
                    <a:cubicBezTo>
                      <a:pt x="30" y="224"/>
                      <a:pt x="45" y="149"/>
                      <a:pt x="45" y="75"/>
                    </a:cubicBezTo>
                    <a:cubicBezTo>
                      <a:pt x="45" y="60"/>
                      <a:pt x="45" y="30"/>
                      <a:pt x="45" y="0"/>
                    </a:cubicBezTo>
                    <a:close/>
                  </a:path>
                </a:pathLst>
              </a:custGeom>
              <a:solidFill>
                <a:srgbClr val="56B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5694375" y="2812401"/>
                <a:ext cx="250793" cy="1047965"/>
              </a:xfrm>
              <a:custGeom>
                <a:avLst/>
                <a:gdLst/>
                <a:ahLst/>
                <a:cxnLst/>
                <a:rect l="l" t="t" r="r" b="b"/>
                <a:pathLst>
                  <a:path w="6573" h="27466" extrusionOk="0">
                    <a:moveTo>
                      <a:pt x="1" y="1"/>
                    </a:moveTo>
                    <a:lnTo>
                      <a:pt x="1" y="27466"/>
                    </a:lnTo>
                    <a:lnTo>
                      <a:pt x="6572" y="27466"/>
                    </a:lnTo>
                    <a:lnTo>
                      <a:pt x="65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52220" y="2888176"/>
                <a:ext cx="92946" cy="38"/>
              </a:xfrm>
              <a:custGeom>
                <a:avLst/>
                <a:gdLst/>
                <a:ahLst/>
                <a:cxnLst/>
                <a:rect l="l" t="t" r="r" b="b"/>
                <a:pathLst>
                  <a:path w="2436" h="1" fill="none" extrusionOk="0">
                    <a:moveTo>
                      <a:pt x="2435"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868169" y="2970246"/>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5852220" y="3051744"/>
                <a:ext cx="92946" cy="38"/>
              </a:xfrm>
              <a:custGeom>
                <a:avLst/>
                <a:gdLst/>
                <a:ahLst/>
                <a:cxnLst/>
                <a:rect l="l" t="t" r="r" b="b"/>
                <a:pathLst>
                  <a:path w="2436" h="1" fill="none" extrusionOk="0">
                    <a:moveTo>
                      <a:pt x="2435" y="0"/>
                    </a:moveTo>
                    <a:lnTo>
                      <a:pt x="1"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5868169" y="3133776"/>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5852220" y="3215274"/>
                <a:ext cx="92946" cy="38"/>
              </a:xfrm>
              <a:custGeom>
                <a:avLst/>
                <a:gdLst/>
                <a:ahLst/>
                <a:cxnLst/>
                <a:rect l="l" t="t" r="r" b="b"/>
                <a:pathLst>
                  <a:path w="2436" h="1" fill="none" extrusionOk="0">
                    <a:moveTo>
                      <a:pt x="2435"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5868169" y="3297344"/>
                <a:ext cx="76997" cy="38"/>
              </a:xfrm>
              <a:custGeom>
                <a:avLst/>
                <a:gdLst/>
                <a:ahLst/>
                <a:cxnLst/>
                <a:rect l="l" t="t" r="r" b="b"/>
                <a:pathLst>
                  <a:path w="2018" h="1" fill="none" extrusionOk="0">
                    <a:moveTo>
                      <a:pt x="2017" y="0"/>
                    </a:moveTo>
                    <a:lnTo>
                      <a:pt x="1"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5852220" y="3378804"/>
                <a:ext cx="92946" cy="38"/>
              </a:xfrm>
              <a:custGeom>
                <a:avLst/>
                <a:gdLst/>
                <a:ahLst/>
                <a:cxnLst/>
                <a:rect l="l" t="t" r="r" b="b"/>
                <a:pathLst>
                  <a:path w="2436" h="1" fill="none" extrusionOk="0">
                    <a:moveTo>
                      <a:pt x="2435"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5868169" y="3460874"/>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5852220" y="3542372"/>
                <a:ext cx="92946" cy="38"/>
              </a:xfrm>
              <a:custGeom>
                <a:avLst/>
                <a:gdLst/>
                <a:ahLst/>
                <a:cxnLst/>
                <a:rect l="l" t="t" r="r" b="b"/>
                <a:pathLst>
                  <a:path w="2436" h="1" fill="none" extrusionOk="0">
                    <a:moveTo>
                      <a:pt x="2435" y="0"/>
                    </a:moveTo>
                    <a:lnTo>
                      <a:pt x="1"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5868169" y="3624404"/>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5852220" y="3705902"/>
                <a:ext cx="92946" cy="38"/>
              </a:xfrm>
              <a:custGeom>
                <a:avLst/>
                <a:gdLst/>
                <a:ahLst/>
                <a:cxnLst/>
                <a:rect l="l" t="t" r="r" b="b"/>
                <a:pathLst>
                  <a:path w="2436" h="1" fill="none" extrusionOk="0">
                    <a:moveTo>
                      <a:pt x="2435" y="1"/>
                    </a:moveTo>
                    <a:lnTo>
                      <a:pt x="1" y="1"/>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5868169" y="3787972"/>
                <a:ext cx="76997" cy="38"/>
              </a:xfrm>
              <a:custGeom>
                <a:avLst/>
                <a:gdLst/>
                <a:ahLst/>
                <a:cxnLst/>
                <a:rect l="l" t="t" r="r" b="b"/>
                <a:pathLst>
                  <a:path w="2018" h="1" fill="none" extrusionOk="0">
                    <a:moveTo>
                      <a:pt x="2017" y="0"/>
                    </a:moveTo>
                    <a:lnTo>
                      <a:pt x="1" y="0"/>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6053943" y="3061283"/>
                <a:ext cx="152773" cy="281126"/>
              </a:xfrm>
              <a:custGeom>
                <a:avLst/>
                <a:gdLst/>
                <a:ahLst/>
                <a:cxnLst/>
                <a:rect l="l" t="t" r="r" b="b"/>
                <a:pathLst>
                  <a:path w="4004" h="7368" extrusionOk="0">
                    <a:moveTo>
                      <a:pt x="4003" y="333"/>
                    </a:moveTo>
                    <a:lnTo>
                      <a:pt x="3999" y="346"/>
                    </a:lnTo>
                    <a:lnTo>
                      <a:pt x="3999" y="346"/>
                    </a:lnTo>
                    <a:lnTo>
                      <a:pt x="4003" y="348"/>
                    </a:lnTo>
                    <a:lnTo>
                      <a:pt x="4003" y="333"/>
                    </a:lnTo>
                    <a:close/>
                    <a:moveTo>
                      <a:pt x="2886" y="1"/>
                    </a:moveTo>
                    <a:cubicBezTo>
                      <a:pt x="2573" y="1"/>
                      <a:pt x="2286" y="197"/>
                      <a:pt x="2181" y="512"/>
                    </a:cubicBezTo>
                    <a:lnTo>
                      <a:pt x="135" y="6411"/>
                    </a:lnTo>
                    <a:cubicBezTo>
                      <a:pt x="1" y="6800"/>
                      <a:pt x="210" y="7233"/>
                      <a:pt x="598" y="7367"/>
                    </a:cubicBezTo>
                    <a:lnTo>
                      <a:pt x="2689" y="1363"/>
                    </a:lnTo>
                    <a:cubicBezTo>
                      <a:pt x="2760" y="1163"/>
                      <a:pt x="2952" y="1037"/>
                      <a:pt x="3154" y="1037"/>
                    </a:cubicBezTo>
                    <a:cubicBezTo>
                      <a:pt x="3208" y="1037"/>
                      <a:pt x="3263" y="1046"/>
                      <a:pt x="3316" y="1065"/>
                    </a:cubicBezTo>
                    <a:lnTo>
                      <a:pt x="3705" y="1199"/>
                    </a:lnTo>
                    <a:lnTo>
                      <a:pt x="3999" y="346"/>
                    </a:lnTo>
                    <a:lnTo>
                      <a:pt x="3999" y="346"/>
                    </a:lnTo>
                    <a:lnTo>
                      <a:pt x="3152" y="49"/>
                    </a:lnTo>
                    <a:cubicBezTo>
                      <a:pt x="3064" y="16"/>
                      <a:pt x="2974" y="1"/>
                      <a:pt x="2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5852220" y="2997603"/>
                <a:ext cx="456486" cy="1084441"/>
              </a:xfrm>
              <a:custGeom>
                <a:avLst/>
                <a:gdLst/>
                <a:ahLst/>
                <a:cxnLst/>
                <a:rect l="l" t="t" r="r" b="b"/>
                <a:pathLst>
                  <a:path w="11964" h="28422" extrusionOk="0">
                    <a:moveTo>
                      <a:pt x="9529" y="0"/>
                    </a:moveTo>
                    <a:cubicBezTo>
                      <a:pt x="9455" y="75"/>
                      <a:pt x="9395" y="165"/>
                      <a:pt x="9350" y="269"/>
                    </a:cubicBezTo>
                    <a:lnTo>
                      <a:pt x="9335" y="284"/>
                    </a:lnTo>
                    <a:lnTo>
                      <a:pt x="5661" y="10993"/>
                    </a:lnTo>
                    <a:lnTo>
                      <a:pt x="5631" y="11082"/>
                    </a:lnTo>
                    <a:lnTo>
                      <a:pt x="5348" y="11918"/>
                    </a:lnTo>
                    <a:lnTo>
                      <a:pt x="1" y="27540"/>
                    </a:lnTo>
                    <a:lnTo>
                      <a:pt x="2585" y="28422"/>
                    </a:lnTo>
                    <a:lnTo>
                      <a:pt x="7946" y="12755"/>
                    </a:lnTo>
                    <a:lnTo>
                      <a:pt x="8230" y="11948"/>
                    </a:lnTo>
                    <a:lnTo>
                      <a:pt x="11919" y="1180"/>
                    </a:lnTo>
                    <a:cubicBezTo>
                      <a:pt x="11964" y="1061"/>
                      <a:pt x="11964" y="941"/>
                      <a:pt x="11934" y="822"/>
                    </a:cubicBezTo>
                    <a:lnTo>
                      <a:pt x="9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6056232" y="3420430"/>
                <a:ext cx="110001" cy="63261"/>
              </a:xfrm>
              <a:custGeom>
                <a:avLst/>
                <a:gdLst/>
                <a:ahLst/>
                <a:cxnLst/>
                <a:rect l="l" t="t" r="r" b="b"/>
                <a:pathLst>
                  <a:path w="2883" h="1658" extrusionOk="0">
                    <a:moveTo>
                      <a:pt x="284" y="0"/>
                    </a:moveTo>
                    <a:lnTo>
                      <a:pt x="1" y="822"/>
                    </a:lnTo>
                    <a:lnTo>
                      <a:pt x="2599" y="1658"/>
                    </a:lnTo>
                    <a:lnTo>
                      <a:pt x="2883" y="866"/>
                    </a:lnTo>
                    <a:lnTo>
                      <a:pt x="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5852220" y="4047804"/>
                <a:ext cx="98631" cy="107177"/>
              </a:xfrm>
              <a:custGeom>
                <a:avLst/>
                <a:gdLst/>
                <a:ahLst/>
                <a:cxnLst/>
                <a:rect l="l" t="t" r="r" b="b"/>
                <a:pathLst>
                  <a:path w="2585" h="2809" extrusionOk="0">
                    <a:moveTo>
                      <a:pt x="1" y="0"/>
                    </a:moveTo>
                    <a:lnTo>
                      <a:pt x="344" y="2644"/>
                    </a:lnTo>
                    <a:lnTo>
                      <a:pt x="792" y="2808"/>
                    </a:lnTo>
                    <a:lnTo>
                      <a:pt x="2585" y="897"/>
                    </a:lnTo>
                    <a:lnTo>
                      <a:pt x="1" y="0"/>
                    </a:lnTo>
                    <a:close/>
                  </a:path>
                </a:pathLst>
              </a:custGeom>
              <a:solidFill>
                <a:srgbClr val="64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6208392" y="2991651"/>
                <a:ext cx="100309" cy="51013"/>
              </a:xfrm>
              <a:custGeom>
                <a:avLst/>
                <a:gdLst/>
                <a:ahLst/>
                <a:cxnLst/>
                <a:rect l="l" t="t" r="r" b="b"/>
                <a:pathLst>
                  <a:path w="2629" h="1337" extrusionOk="0">
                    <a:moveTo>
                      <a:pt x="611" y="0"/>
                    </a:moveTo>
                    <a:cubicBezTo>
                      <a:pt x="513" y="0"/>
                      <a:pt x="416" y="23"/>
                      <a:pt x="329" y="67"/>
                    </a:cubicBezTo>
                    <a:cubicBezTo>
                      <a:pt x="284" y="97"/>
                      <a:pt x="239" y="127"/>
                      <a:pt x="194" y="156"/>
                    </a:cubicBezTo>
                    <a:cubicBezTo>
                      <a:pt x="120" y="231"/>
                      <a:pt x="60" y="321"/>
                      <a:pt x="15" y="425"/>
                    </a:cubicBezTo>
                    <a:cubicBezTo>
                      <a:pt x="15" y="425"/>
                      <a:pt x="0" y="440"/>
                      <a:pt x="0" y="440"/>
                    </a:cubicBezTo>
                    <a:lnTo>
                      <a:pt x="2584" y="1336"/>
                    </a:lnTo>
                    <a:cubicBezTo>
                      <a:pt x="2629" y="1217"/>
                      <a:pt x="2629" y="1097"/>
                      <a:pt x="2599" y="978"/>
                    </a:cubicBezTo>
                    <a:cubicBezTo>
                      <a:pt x="2554" y="769"/>
                      <a:pt x="2405" y="590"/>
                      <a:pt x="2181" y="515"/>
                    </a:cubicBezTo>
                    <a:lnTo>
                      <a:pt x="822" y="37"/>
                    </a:lnTo>
                    <a:cubicBezTo>
                      <a:pt x="753" y="12"/>
                      <a:pt x="682" y="0"/>
                      <a:pt x="6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6242006" y="2968415"/>
                <a:ext cx="51891" cy="51433"/>
              </a:xfrm>
              <a:custGeom>
                <a:avLst/>
                <a:gdLst/>
                <a:ahLst/>
                <a:cxnLst/>
                <a:rect l="l" t="t" r="r" b="b"/>
                <a:pathLst>
                  <a:path w="1360" h="1348" extrusionOk="0">
                    <a:moveTo>
                      <a:pt x="732" y="0"/>
                    </a:moveTo>
                    <a:cubicBezTo>
                      <a:pt x="502" y="0"/>
                      <a:pt x="294" y="140"/>
                      <a:pt x="224" y="362"/>
                    </a:cubicBezTo>
                    <a:lnTo>
                      <a:pt x="0" y="989"/>
                    </a:lnTo>
                    <a:lnTo>
                      <a:pt x="1046" y="1348"/>
                    </a:lnTo>
                    <a:lnTo>
                      <a:pt x="1255" y="721"/>
                    </a:lnTo>
                    <a:cubicBezTo>
                      <a:pt x="1359" y="437"/>
                      <a:pt x="1210" y="123"/>
                      <a:pt x="926" y="34"/>
                    </a:cubicBezTo>
                    <a:cubicBezTo>
                      <a:pt x="861" y="11"/>
                      <a:pt x="796" y="0"/>
                      <a:pt x="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6208392" y="3008439"/>
                <a:ext cx="98593" cy="34225"/>
              </a:xfrm>
              <a:custGeom>
                <a:avLst/>
                <a:gdLst/>
                <a:ahLst/>
                <a:cxnLst/>
                <a:rect l="l" t="t" r="r" b="b"/>
                <a:pathLst>
                  <a:path w="2584" h="897" fill="none" extrusionOk="0">
                    <a:moveTo>
                      <a:pt x="0" y="0"/>
                    </a:moveTo>
                    <a:lnTo>
                      <a:pt x="2584" y="896"/>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6245974" y="2995314"/>
                <a:ext cx="39376" cy="13736"/>
              </a:xfrm>
              <a:custGeom>
                <a:avLst/>
                <a:gdLst/>
                <a:ahLst/>
                <a:cxnLst/>
                <a:rect l="l" t="t" r="r" b="b"/>
                <a:pathLst>
                  <a:path w="1032" h="360" fill="none" extrusionOk="0">
                    <a:moveTo>
                      <a:pt x="1" y="1"/>
                    </a:moveTo>
                    <a:cubicBezTo>
                      <a:pt x="1" y="1"/>
                      <a:pt x="479" y="299"/>
                      <a:pt x="1031" y="359"/>
                    </a:cubicBez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5852220" y="4047804"/>
                <a:ext cx="98058" cy="34225"/>
              </a:xfrm>
              <a:custGeom>
                <a:avLst/>
                <a:gdLst/>
                <a:ahLst/>
                <a:cxnLst/>
                <a:rect l="l" t="t" r="r" b="b"/>
                <a:pathLst>
                  <a:path w="2570" h="897" fill="none" extrusionOk="0">
                    <a:moveTo>
                      <a:pt x="1" y="0"/>
                    </a:moveTo>
                    <a:lnTo>
                      <a:pt x="2570" y="897"/>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5864773" y="4148646"/>
                <a:ext cx="17704" cy="20642"/>
              </a:xfrm>
              <a:custGeom>
                <a:avLst/>
                <a:gdLst/>
                <a:ahLst/>
                <a:cxnLst/>
                <a:rect l="l" t="t" r="r" b="b"/>
                <a:pathLst>
                  <a:path w="464" h="541" extrusionOk="0">
                    <a:moveTo>
                      <a:pt x="0" y="1"/>
                    </a:moveTo>
                    <a:lnTo>
                      <a:pt x="15" y="6"/>
                    </a:lnTo>
                    <a:lnTo>
                      <a:pt x="15" y="6"/>
                    </a:lnTo>
                    <a:lnTo>
                      <a:pt x="15" y="1"/>
                    </a:lnTo>
                    <a:close/>
                    <a:moveTo>
                      <a:pt x="15" y="6"/>
                    </a:moveTo>
                    <a:lnTo>
                      <a:pt x="30" y="464"/>
                    </a:lnTo>
                    <a:cubicBezTo>
                      <a:pt x="30" y="511"/>
                      <a:pt x="66" y="541"/>
                      <a:pt x="104" y="541"/>
                    </a:cubicBezTo>
                    <a:cubicBezTo>
                      <a:pt x="126" y="541"/>
                      <a:pt x="148" y="531"/>
                      <a:pt x="165" y="509"/>
                    </a:cubicBezTo>
                    <a:lnTo>
                      <a:pt x="463" y="165"/>
                    </a:lnTo>
                    <a:lnTo>
                      <a:pt x="15" y="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5622607" y="3953791"/>
                <a:ext cx="117975" cy="85124"/>
              </a:xfrm>
              <a:custGeom>
                <a:avLst/>
                <a:gdLst/>
                <a:ahLst/>
                <a:cxnLst/>
                <a:rect l="l" t="t" r="r" b="b"/>
                <a:pathLst>
                  <a:path w="3092" h="2231" extrusionOk="0">
                    <a:moveTo>
                      <a:pt x="2778" y="0"/>
                    </a:moveTo>
                    <a:lnTo>
                      <a:pt x="0" y="508"/>
                    </a:lnTo>
                    <a:lnTo>
                      <a:pt x="269" y="1957"/>
                    </a:lnTo>
                    <a:cubicBezTo>
                      <a:pt x="296" y="2117"/>
                      <a:pt x="443" y="2230"/>
                      <a:pt x="613" y="2230"/>
                    </a:cubicBezTo>
                    <a:cubicBezTo>
                      <a:pt x="632" y="2230"/>
                      <a:pt x="652" y="2229"/>
                      <a:pt x="672" y="2226"/>
                    </a:cubicBezTo>
                    <a:lnTo>
                      <a:pt x="2778" y="1822"/>
                    </a:lnTo>
                    <a:cubicBezTo>
                      <a:pt x="2957" y="1792"/>
                      <a:pt x="3092" y="1613"/>
                      <a:pt x="3047" y="1419"/>
                    </a:cubicBezTo>
                    <a:lnTo>
                      <a:pt x="2778" y="0"/>
                    </a:lnTo>
                    <a:close/>
                  </a:path>
                </a:pathLst>
              </a:custGeom>
              <a:solidFill>
                <a:srgbClr val="EC6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5502344" y="3129808"/>
                <a:ext cx="102065" cy="181809"/>
              </a:xfrm>
              <a:custGeom>
                <a:avLst/>
                <a:gdLst/>
                <a:ahLst/>
                <a:cxnLst/>
                <a:rect l="l" t="t" r="r" b="b"/>
                <a:pathLst>
                  <a:path w="2675" h="4765" extrusionOk="0">
                    <a:moveTo>
                      <a:pt x="494" y="0"/>
                    </a:moveTo>
                    <a:lnTo>
                      <a:pt x="329" y="1449"/>
                    </a:lnTo>
                    <a:lnTo>
                      <a:pt x="1" y="4361"/>
                    </a:lnTo>
                    <a:lnTo>
                      <a:pt x="16" y="4361"/>
                    </a:lnTo>
                    <a:lnTo>
                      <a:pt x="509" y="4765"/>
                    </a:lnTo>
                    <a:lnTo>
                      <a:pt x="882" y="4242"/>
                    </a:lnTo>
                    <a:cubicBezTo>
                      <a:pt x="912" y="4212"/>
                      <a:pt x="942" y="4197"/>
                      <a:pt x="986" y="4182"/>
                    </a:cubicBezTo>
                    <a:cubicBezTo>
                      <a:pt x="1016" y="4182"/>
                      <a:pt x="1061" y="4197"/>
                      <a:pt x="1091" y="4212"/>
                    </a:cubicBezTo>
                    <a:lnTo>
                      <a:pt x="1584" y="4615"/>
                    </a:lnTo>
                    <a:lnTo>
                      <a:pt x="1957" y="4093"/>
                    </a:lnTo>
                    <a:cubicBezTo>
                      <a:pt x="1987" y="4063"/>
                      <a:pt x="2017" y="4048"/>
                      <a:pt x="2062" y="4048"/>
                    </a:cubicBezTo>
                    <a:cubicBezTo>
                      <a:pt x="2071" y="4043"/>
                      <a:pt x="2079" y="4042"/>
                      <a:pt x="2088" y="4042"/>
                    </a:cubicBezTo>
                    <a:cubicBezTo>
                      <a:pt x="2108" y="4042"/>
                      <a:pt x="2126" y="4052"/>
                      <a:pt x="2136" y="4063"/>
                    </a:cubicBezTo>
                    <a:cubicBezTo>
                      <a:pt x="2151" y="4063"/>
                      <a:pt x="2166" y="4078"/>
                      <a:pt x="2166" y="4078"/>
                    </a:cubicBezTo>
                    <a:lnTo>
                      <a:pt x="2674" y="4481"/>
                    </a:lnTo>
                    <a:lnTo>
                      <a:pt x="2659" y="4391"/>
                    </a:lnTo>
                    <a:lnTo>
                      <a:pt x="1196" y="1419"/>
                    </a:lnTo>
                    <a:lnTo>
                      <a:pt x="4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5500627" y="3283990"/>
                <a:ext cx="227976" cy="689194"/>
              </a:xfrm>
              <a:custGeom>
                <a:avLst/>
                <a:gdLst/>
                <a:ahLst/>
                <a:cxnLst/>
                <a:rect l="l" t="t" r="r" b="b"/>
                <a:pathLst>
                  <a:path w="5975" h="18063" extrusionOk="0">
                    <a:moveTo>
                      <a:pt x="2133" y="1"/>
                    </a:moveTo>
                    <a:cubicBezTo>
                      <a:pt x="2124" y="1"/>
                      <a:pt x="2116" y="2"/>
                      <a:pt x="2107" y="7"/>
                    </a:cubicBezTo>
                    <a:cubicBezTo>
                      <a:pt x="2062" y="7"/>
                      <a:pt x="2032" y="22"/>
                      <a:pt x="2002" y="66"/>
                    </a:cubicBezTo>
                    <a:lnTo>
                      <a:pt x="1629" y="574"/>
                    </a:lnTo>
                    <a:lnTo>
                      <a:pt x="1136" y="171"/>
                    </a:lnTo>
                    <a:cubicBezTo>
                      <a:pt x="1106" y="156"/>
                      <a:pt x="1061" y="141"/>
                      <a:pt x="1031" y="141"/>
                    </a:cubicBezTo>
                    <a:cubicBezTo>
                      <a:pt x="987" y="156"/>
                      <a:pt x="957" y="171"/>
                      <a:pt x="927" y="201"/>
                    </a:cubicBezTo>
                    <a:lnTo>
                      <a:pt x="554" y="724"/>
                    </a:lnTo>
                    <a:lnTo>
                      <a:pt x="61" y="320"/>
                    </a:lnTo>
                    <a:lnTo>
                      <a:pt x="46" y="320"/>
                    </a:lnTo>
                    <a:lnTo>
                      <a:pt x="16" y="649"/>
                    </a:lnTo>
                    <a:lnTo>
                      <a:pt x="1" y="709"/>
                    </a:lnTo>
                    <a:lnTo>
                      <a:pt x="2973" y="16868"/>
                    </a:lnTo>
                    <a:lnTo>
                      <a:pt x="3197" y="18063"/>
                    </a:lnTo>
                    <a:lnTo>
                      <a:pt x="5975" y="17555"/>
                    </a:lnTo>
                    <a:lnTo>
                      <a:pt x="5751" y="16360"/>
                    </a:lnTo>
                    <a:lnTo>
                      <a:pt x="2779" y="768"/>
                    </a:lnTo>
                    <a:lnTo>
                      <a:pt x="2719" y="440"/>
                    </a:lnTo>
                    <a:lnTo>
                      <a:pt x="2211" y="37"/>
                    </a:lnTo>
                    <a:cubicBezTo>
                      <a:pt x="2211" y="22"/>
                      <a:pt x="2196" y="22"/>
                      <a:pt x="2181" y="22"/>
                    </a:cubicBezTo>
                    <a:cubicBezTo>
                      <a:pt x="2171" y="11"/>
                      <a:pt x="2153" y="1"/>
                      <a:pt x="2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5493225" y="3283990"/>
                <a:ext cx="118013" cy="40750"/>
              </a:xfrm>
              <a:custGeom>
                <a:avLst/>
                <a:gdLst/>
                <a:ahLst/>
                <a:cxnLst/>
                <a:rect l="l" t="t" r="r" b="b"/>
                <a:pathLst>
                  <a:path w="3093" h="1068" extrusionOk="0">
                    <a:moveTo>
                      <a:pt x="2327" y="1"/>
                    </a:moveTo>
                    <a:cubicBezTo>
                      <a:pt x="2318" y="1"/>
                      <a:pt x="2310" y="2"/>
                      <a:pt x="2301" y="7"/>
                    </a:cubicBezTo>
                    <a:cubicBezTo>
                      <a:pt x="2256" y="7"/>
                      <a:pt x="2226" y="22"/>
                      <a:pt x="2211" y="52"/>
                    </a:cubicBezTo>
                    <a:lnTo>
                      <a:pt x="1823" y="574"/>
                    </a:lnTo>
                    <a:lnTo>
                      <a:pt x="1330" y="171"/>
                    </a:lnTo>
                    <a:cubicBezTo>
                      <a:pt x="1300" y="156"/>
                      <a:pt x="1255" y="141"/>
                      <a:pt x="1225" y="141"/>
                    </a:cubicBezTo>
                    <a:cubicBezTo>
                      <a:pt x="1181" y="156"/>
                      <a:pt x="1151" y="171"/>
                      <a:pt x="1121" y="201"/>
                    </a:cubicBezTo>
                    <a:lnTo>
                      <a:pt x="748" y="724"/>
                    </a:lnTo>
                    <a:lnTo>
                      <a:pt x="255" y="320"/>
                    </a:lnTo>
                    <a:lnTo>
                      <a:pt x="240" y="320"/>
                    </a:lnTo>
                    <a:cubicBezTo>
                      <a:pt x="212" y="300"/>
                      <a:pt x="178" y="288"/>
                      <a:pt x="145" y="288"/>
                    </a:cubicBezTo>
                    <a:cubicBezTo>
                      <a:pt x="106" y="288"/>
                      <a:pt x="70" y="303"/>
                      <a:pt x="46" y="335"/>
                    </a:cubicBezTo>
                    <a:cubicBezTo>
                      <a:pt x="1" y="395"/>
                      <a:pt x="16" y="485"/>
                      <a:pt x="75" y="544"/>
                    </a:cubicBezTo>
                    <a:lnTo>
                      <a:pt x="210" y="649"/>
                    </a:lnTo>
                    <a:lnTo>
                      <a:pt x="688" y="1037"/>
                    </a:lnTo>
                    <a:cubicBezTo>
                      <a:pt x="718" y="1067"/>
                      <a:pt x="762" y="1067"/>
                      <a:pt x="792" y="1067"/>
                    </a:cubicBezTo>
                    <a:cubicBezTo>
                      <a:pt x="837" y="1067"/>
                      <a:pt x="867" y="1037"/>
                      <a:pt x="897" y="1007"/>
                    </a:cubicBezTo>
                    <a:lnTo>
                      <a:pt x="1270" y="485"/>
                    </a:lnTo>
                    <a:lnTo>
                      <a:pt x="1763" y="888"/>
                    </a:lnTo>
                    <a:cubicBezTo>
                      <a:pt x="1785" y="910"/>
                      <a:pt x="1815" y="924"/>
                      <a:pt x="1841" y="924"/>
                    </a:cubicBezTo>
                    <a:cubicBezTo>
                      <a:pt x="1851" y="924"/>
                      <a:pt x="1860" y="922"/>
                      <a:pt x="1868" y="918"/>
                    </a:cubicBezTo>
                    <a:cubicBezTo>
                      <a:pt x="1912" y="918"/>
                      <a:pt x="1942" y="903"/>
                      <a:pt x="1972" y="858"/>
                    </a:cubicBezTo>
                    <a:lnTo>
                      <a:pt x="2346" y="350"/>
                    </a:lnTo>
                    <a:lnTo>
                      <a:pt x="2838" y="753"/>
                    </a:lnTo>
                    <a:cubicBezTo>
                      <a:pt x="2865" y="771"/>
                      <a:pt x="2891" y="778"/>
                      <a:pt x="2917" y="778"/>
                    </a:cubicBezTo>
                    <a:cubicBezTo>
                      <a:pt x="2936" y="778"/>
                      <a:pt x="2954" y="775"/>
                      <a:pt x="2973" y="768"/>
                    </a:cubicBezTo>
                    <a:cubicBezTo>
                      <a:pt x="3003" y="768"/>
                      <a:pt x="3033" y="753"/>
                      <a:pt x="3048" y="724"/>
                    </a:cubicBezTo>
                    <a:cubicBezTo>
                      <a:pt x="3092" y="664"/>
                      <a:pt x="3077" y="574"/>
                      <a:pt x="3018" y="529"/>
                    </a:cubicBezTo>
                    <a:lnTo>
                      <a:pt x="2913" y="440"/>
                    </a:lnTo>
                    <a:lnTo>
                      <a:pt x="2405" y="37"/>
                    </a:lnTo>
                    <a:cubicBezTo>
                      <a:pt x="2405" y="22"/>
                      <a:pt x="2390" y="22"/>
                      <a:pt x="2390" y="22"/>
                    </a:cubicBezTo>
                    <a:cubicBezTo>
                      <a:pt x="2369" y="11"/>
                      <a:pt x="2348" y="1"/>
                      <a:pt x="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5514897" y="3129808"/>
                <a:ext cx="33080" cy="55325"/>
              </a:xfrm>
              <a:custGeom>
                <a:avLst/>
                <a:gdLst/>
                <a:ahLst/>
                <a:cxnLst/>
                <a:rect l="l" t="t" r="r" b="b"/>
                <a:pathLst>
                  <a:path w="867" h="1450" extrusionOk="0">
                    <a:moveTo>
                      <a:pt x="165" y="0"/>
                    </a:moveTo>
                    <a:lnTo>
                      <a:pt x="0" y="1449"/>
                    </a:lnTo>
                    <a:lnTo>
                      <a:pt x="867" y="1419"/>
                    </a:lnTo>
                    <a:lnTo>
                      <a:pt x="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5561598" y="3306768"/>
                <a:ext cx="123126" cy="614677"/>
              </a:xfrm>
              <a:custGeom>
                <a:avLst/>
                <a:gdLst/>
                <a:ahLst/>
                <a:cxnLst/>
                <a:rect l="l" t="t" r="r" b="b"/>
                <a:pathLst>
                  <a:path w="3227" h="16110" extrusionOk="0">
                    <a:moveTo>
                      <a:pt x="162" y="1"/>
                    </a:moveTo>
                    <a:cubicBezTo>
                      <a:pt x="153" y="1"/>
                      <a:pt x="144" y="3"/>
                      <a:pt x="135" y="7"/>
                    </a:cubicBezTo>
                    <a:cubicBezTo>
                      <a:pt x="61" y="22"/>
                      <a:pt x="1" y="97"/>
                      <a:pt x="16" y="171"/>
                    </a:cubicBezTo>
                    <a:lnTo>
                      <a:pt x="2928" y="15987"/>
                    </a:lnTo>
                    <a:cubicBezTo>
                      <a:pt x="2942" y="16054"/>
                      <a:pt x="3003" y="16109"/>
                      <a:pt x="3069" y="16109"/>
                    </a:cubicBezTo>
                    <a:cubicBezTo>
                      <a:pt x="3077" y="16109"/>
                      <a:pt x="3085" y="16108"/>
                      <a:pt x="3093" y="16107"/>
                    </a:cubicBezTo>
                    <a:cubicBezTo>
                      <a:pt x="3167" y="16092"/>
                      <a:pt x="3227" y="16017"/>
                      <a:pt x="3212" y="15943"/>
                    </a:cubicBezTo>
                    <a:lnTo>
                      <a:pt x="300" y="112"/>
                    </a:lnTo>
                    <a:cubicBezTo>
                      <a:pt x="285" y="67"/>
                      <a:pt x="255" y="37"/>
                      <a:pt x="225" y="22"/>
                    </a:cubicBezTo>
                    <a:cubicBezTo>
                      <a:pt x="204" y="11"/>
                      <a:pt x="183" y="1"/>
                      <a:pt x="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5517186" y="3313865"/>
                <a:ext cx="129956" cy="628069"/>
              </a:xfrm>
              <a:custGeom>
                <a:avLst/>
                <a:gdLst/>
                <a:ahLst/>
                <a:cxnLst/>
                <a:rect l="l" t="t" r="r" b="b"/>
                <a:pathLst>
                  <a:path w="3406" h="16461" extrusionOk="0">
                    <a:moveTo>
                      <a:pt x="134" y="0"/>
                    </a:moveTo>
                    <a:cubicBezTo>
                      <a:pt x="60" y="15"/>
                      <a:pt x="0" y="90"/>
                      <a:pt x="15" y="165"/>
                    </a:cubicBezTo>
                    <a:lnTo>
                      <a:pt x="3121" y="16339"/>
                    </a:lnTo>
                    <a:cubicBezTo>
                      <a:pt x="3135" y="16406"/>
                      <a:pt x="3196" y="16461"/>
                      <a:pt x="3262" y="16461"/>
                    </a:cubicBezTo>
                    <a:cubicBezTo>
                      <a:pt x="3270" y="16461"/>
                      <a:pt x="3278" y="16460"/>
                      <a:pt x="3286" y="16459"/>
                    </a:cubicBezTo>
                    <a:cubicBezTo>
                      <a:pt x="3360" y="16444"/>
                      <a:pt x="3405" y="16369"/>
                      <a:pt x="3405" y="16294"/>
                    </a:cubicBezTo>
                    <a:lnTo>
                      <a:pt x="299" y="120"/>
                    </a:lnTo>
                    <a:cubicBezTo>
                      <a:pt x="284" y="75"/>
                      <a:pt x="269" y="30"/>
                      <a:pt x="224" y="15"/>
                    </a:cubicBezTo>
                    <a:cubicBezTo>
                      <a:pt x="194" y="0"/>
                      <a:pt x="164"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5595250" y="3906327"/>
                <a:ext cx="155596" cy="68183"/>
              </a:xfrm>
              <a:custGeom>
                <a:avLst/>
                <a:gdLst/>
                <a:ahLst/>
                <a:cxnLst/>
                <a:rect l="l" t="t" r="r" b="b"/>
                <a:pathLst>
                  <a:path w="4078" h="1787" extrusionOk="0">
                    <a:moveTo>
                      <a:pt x="3568" y="0"/>
                    </a:moveTo>
                    <a:cubicBezTo>
                      <a:pt x="3549" y="0"/>
                      <a:pt x="3529" y="2"/>
                      <a:pt x="3510" y="5"/>
                    </a:cubicBezTo>
                    <a:lnTo>
                      <a:pt x="3271" y="49"/>
                    </a:lnTo>
                    <a:lnTo>
                      <a:pt x="493" y="557"/>
                    </a:lnTo>
                    <a:lnTo>
                      <a:pt x="344" y="587"/>
                    </a:lnTo>
                    <a:cubicBezTo>
                      <a:pt x="135" y="617"/>
                      <a:pt x="0" y="826"/>
                      <a:pt x="30" y="1035"/>
                    </a:cubicBezTo>
                    <a:lnTo>
                      <a:pt x="105" y="1468"/>
                    </a:lnTo>
                    <a:cubicBezTo>
                      <a:pt x="145" y="1658"/>
                      <a:pt x="309" y="1786"/>
                      <a:pt x="495" y="1786"/>
                    </a:cubicBezTo>
                    <a:cubicBezTo>
                      <a:pt x="514" y="1786"/>
                      <a:pt x="533" y="1785"/>
                      <a:pt x="553" y="1782"/>
                    </a:cubicBezTo>
                    <a:lnTo>
                      <a:pt x="717" y="1752"/>
                    </a:lnTo>
                    <a:lnTo>
                      <a:pt x="3495" y="1244"/>
                    </a:lnTo>
                    <a:lnTo>
                      <a:pt x="3719" y="1199"/>
                    </a:lnTo>
                    <a:cubicBezTo>
                      <a:pt x="3928" y="1170"/>
                      <a:pt x="4077" y="960"/>
                      <a:pt x="4033" y="751"/>
                    </a:cubicBezTo>
                    <a:lnTo>
                      <a:pt x="3958" y="318"/>
                    </a:lnTo>
                    <a:cubicBezTo>
                      <a:pt x="3917" y="129"/>
                      <a:pt x="3754" y="0"/>
                      <a:pt x="3568" y="0"/>
                    </a:cubicBezTo>
                    <a:close/>
                  </a:path>
                </a:pathLst>
              </a:custGeom>
              <a:solidFill>
                <a:srgbClr val="56B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5441945" y="3604487"/>
                <a:ext cx="731164" cy="72952"/>
              </a:xfrm>
              <a:custGeom>
                <a:avLst/>
                <a:gdLst/>
                <a:ahLst/>
                <a:cxnLst/>
                <a:rect l="l" t="t" r="r" b="b"/>
                <a:pathLst>
                  <a:path w="19163" h="1912" fill="none" extrusionOk="0">
                    <a:moveTo>
                      <a:pt x="19162" y="60"/>
                    </a:moveTo>
                    <a:cubicBezTo>
                      <a:pt x="19162" y="60"/>
                      <a:pt x="19162" y="60"/>
                      <a:pt x="19162" y="75"/>
                    </a:cubicBezTo>
                    <a:cubicBezTo>
                      <a:pt x="18669" y="1105"/>
                      <a:pt x="14562" y="1912"/>
                      <a:pt x="9589" y="1912"/>
                    </a:cubicBezTo>
                    <a:cubicBezTo>
                      <a:pt x="4601" y="1912"/>
                      <a:pt x="344" y="1075"/>
                      <a:pt x="1" y="0"/>
                    </a:cubicBez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441373" y="3604487"/>
                <a:ext cx="731737" cy="843378"/>
              </a:xfrm>
              <a:custGeom>
                <a:avLst/>
                <a:gdLst/>
                <a:ahLst/>
                <a:cxnLst/>
                <a:rect l="l" t="t" r="r" b="b"/>
                <a:pathLst>
                  <a:path w="19178" h="22104" extrusionOk="0">
                    <a:moveTo>
                      <a:pt x="1" y="0"/>
                    </a:moveTo>
                    <a:lnTo>
                      <a:pt x="1599" y="22104"/>
                    </a:lnTo>
                    <a:lnTo>
                      <a:pt x="16265" y="22104"/>
                    </a:lnTo>
                    <a:lnTo>
                      <a:pt x="19177" y="75"/>
                    </a:lnTo>
                    <a:lnTo>
                      <a:pt x="19177" y="75"/>
                    </a:lnTo>
                    <a:cubicBezTo>
                      <a:pt x="18684" y="1105"/>
                      <a:pt x="14682" y="1912"/>
                      <a:pt x="9604" y="1912"/>
                    </a:cubicBezTo>
                    <a:cubicBezTo>
                      <a:pt x="4511" y="1912"/>
                      <a:pt x="359" y="107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7"/>
            <p:cNvSpPr/>
            <p:nvPr/>
          </p:nvSpPr>
          <p:spPr>
            <a:xfrm rot="405879">
              <a:off x="7763983" y="3643019"/>
              <a:ext cx="367919" cy="387762"/>
            </a:xfrm>
            <a:custGeom>
              <a:avLst/>
              <a:gdLst/>
              <a:ahLst/>
              <a:cxnLst/>
              <a:rect l="l" t="t" r="r" b="b"/>
              <a:pathLst>
                <a:path w="9679" h="10201" fill="none" extrusionOk="0">
                  <a:moveTo>
                    <a:pt x="1255" y="1837"/>
                  </a:moveTo>
                  <a:cubicBezTo>
                    <a:pt x="255" y="2584"/>
                    <a:pt x="1" y="4152"/>
                    <a:pt x="703" y="5183"/>
                  </a:cubicBezTo>
                  <a:cubicBezTo>
                    <a:pt x="1330" y="6079"/>
                    <a:pt x="2525" y="6512"/>
                    <a:pt x="2928" y="7527"/>
                  </a:cubicBezTo>
                  <a:cubicBezTo>
                    <a:pt x="3197" y="8170"/>
                    <a:pt x="3092" y="8946"/>
                    <a:pt x="3481" y="9514"/>
                  </a:cubicBezTo>
                  <a:cubicBezTo>
                    <a:pt x="3824" y="9992"/>
                    <a:pt x="4466" y="10201"/>
                    <a:pt x="5034" y="10096"/>
                  </a:cubicBezTo>
                  <a:cubicBezTo>
                    <a:pt x="5616" y="9992"/>
                    <a:pt x="6109" y="9618"/>
                    <a:pt x="6468" y="9155"/>
                  </a:cubicBezTo>
                  <a:cubicBezTo>
                    <a:pt x="7573" y="7647"/>
                    <a:pt x="7110" y="5556"/>
                    <a:pt x="7453" y="3719"/>
                  </a:cubicBezTo>
                  <a:cubicBezTo>
                    <a:pt x="7707" y="2270"/>
                    <a:pt x="8529" y="911"/>
                    <a:pt x="9679" y="0"/>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7491325" y="4020828"/>
              <a:ext cx="472748" cy="583169"/>
            </a:xfrm>
            <a:custGeom>
              <a:avLst/>
              <a:gdLst/>
              <a:ahLst/>
              <a:cxnLst/>
              <a:rect l="l" t="t" r="r" b="b"/>
              <a:pathLst>
                <a:path w="10425" h="12860" fill="none" extrusionOk="0">
                  <a:moveTo>
                    <a:pt x="523" y="12307"/>
                  </a:moveTo>
                  <a:cubicBezTo>
                    <a:pt x="0" y="11605"/>
                    <a:pt x="75" y="10604"/>
                    <a:pt x="448" y="9813"/>
                  </a:cubicBezTo>
                  <a:cubicBezTo>
                    <a:pt x="822" y="9021"/>
                    <a:pt x="1449" y="8379"/>
                    <a:pt x="2016" y="7707"/>
                  </a:cubicBezTo>
                  <a:cubicBezTo>
                    <a:pt x="2584" y="7035"/>
                    <a:pt x="3107" y="6288"/>
                    <a:pt x="3241" y="5422"/>
                  </a:cubicBezTo>
                  <a:cubicBezTo>
                    <a:pt x="3346" y="4660"/>
                    <a:pt x="3122" y="3883"/>
                    <a:pt x="3017" y="3122"/>
                  </a:cubicBezTo>
                  <a:cubicBezTo>
                    <a:pt x="2898" y="2360"/>
                    <a:pt x="2913" y="1509"/>
                    <a:pt x="3405" y="911"/>
                  </a:cubicBezTo>
                  <a:cubicBezTo>
                    <a:pt x="4152" y="0"/>
                    <a:pt x="5720" y="179"/>
                    <a:pt x="6557" y="1016"/>
                  </a:cubicBezTo>
                  <a:cubicBezTo>
                    <a:pt x="7393" y="1852"/>
                    <a:pt x="7677" y="3092"/>
                    <a:pt x="7796" y="4257"/>
                  </a:cubicBezTo>
                  <a:cubicBezTo>
                    <a:pt x="7946" y="5810"/>
                    <a:pt x="7871" y="7378"/>
                    <a:pt x="8155" y="8916"/>
                  </a:cubicBezTo>
                  <a:cubicBezTo>
                    <a:pt x="8438" y="10455"/>
                    <a:pt x="9125" y="11993"/>
                    <a:pt x="10425" y="12859"/>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rot="433640">
              <a:off x="7944744" y="3998366"/>
              <a:ext cx="243475" cy="459674"/>
            </a:xfrm>
            <a:custGeom>
              <a:avLst/>
              <a:gdLst/>
              <a:ahLst/>
              <a:cxnLst/>
              <a:rect l="l" t="t" r="r" b="b"/>
              <a:pathLst>
                <a:path w="6677" h="12606" fill="none" extrusionOk="0">
                  <a:moveTo>
                    <a:pt x="6677" y="30"/>
                  </a:moveTo>
                  <a:cubicBezTo>
                    <a:pt x="5676" y="15"/>
                    <a:pt x="4660" y="0"/>
                    <a:pt x="3719" y="344"/>
                  </a:cubicBezTo>
                  <a:cubicBezTo>
                    <a:pt x="2779" y="672"/>
                    <a:pt x="1942" y="1449"/>
                    <a:pt x="1808" y="2435"/>
                  </a:cubicBezTo>
                  <a:cubicBezTo>
                    <a:pt x="1733" y="2987"/>
                    <a:pt x="1882" y="3585"/>
                    <a:pt x="1614" y="4063"/>
                  </a:cubicBezTo>
                  <a:cubicBezTo>
                    <a:pt x="1255" y="4705"/>
                    <a:pt x="269" y="4914"/>
                    <a:pt x="105" y="5646"/>
                  </a:cubicBezTo>
                  <a:cubicBezTo>
                    <a:pt x="1" y="6168"/>
                    <a:pt x="404" y="6661"/>
                    <a:pt x="852" y="6945"/>
                  </a:cubicBezTo>
                  <a:cubicBezTo>
                    <a:pt x="1300" y="7229"/>
                    <a:pt x="1838" y="7408"/>
                    <a:pt x="2196" y="7796"/>
                  </a:cubicBezTo>
                  <a:cubicBezTo>
                    <a:pt x="3152" y="8812"/>
                    <a:pt x="2554" y="10604"/>
                    <a:pt x="3376" y="11739"/>
                  </a:cubicBezTo>
                  <a:cubicBezTo>
                    <a:pt x="3794" y="12322"/>
                    <a:pt x="4586" y="12605"/>
                    <a:pt x="5288" y="12426"/>
                  </a:cubicBezTo>
                  <a:cubicBezTo>
                    <a:pt x="5975" y="12247"/>
                    <a:pt x="6542" y="11635"/>
                    <a:pt x="6647" y="10918"/>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7491325" y="3818738"/>
              <a:ext cx="147900" cy="147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subTitle" idx="1"/>
          </p:nvPr>
        </p:nvSpPr>
        <p:spPr>
          <a:xfrm>
            <a:off x="714275" y="1142990"/>
            <a:ext cx="4872900" cy="3333692"/>
          </a:xfrm>
          <a:prstGeom prst="rect">
            <a:avLst/>
          </a:prstGeom>
        </p:spPr>
        <p:txBody>
          <a:bodyPr spcFirstLastPara="1" wrap="square" lIns="91425" tIns="91425" rIns="91425" bIns="91425" anchor="t" anchorCtr="0">
            <a:noAutofit/>
          </a:bodyPr>
          <a:lstStyle/>
          <a:p>
            <a:r>
              <a:rPr lang="en-US" dirty="0" smtClean="0">
                <a:solidFill>
                  <a:srgbClr val="273239"/>
                </a:solidFill>
                <a:ea typeface="+mn-lt"/>
                <a:cs typeface="+mn-lt"/>
              </a:rPr>
              <a:t>Parkinson’s disease is a progressive disorder that affects the nervous system and the parts of the body controlled by the nerves. Symptoms are also not that sound to be noticeable. Signs of stiffening, tremors, and slowing of movements may be signs of Parkinson’s disease.</a:t>
            </a:r>
            <a:endParaRPr lang="en-US" dirty="0" smtClean="0"/>
          </a:p>
          <a:p>
            <a:r>
              <a:rPr lang="en-US" dirty="0" smtClean="0">
                <a:solidFill>
                  <a:srgbClr val="273239"/>
                </a:solidFill>
                <a:ea typeface="+mn-lt"/>
                <a:cs typeface="+mn-lt"/>
              </a:rPr>
              <a:t>But there is no ascertain way to tell whether a person has Parkinson’s disease or not because there are no such diagnostics methods available to diagnose this disorder. But what if we use machine learning to predict whether a person suffers from Parkinson’s disease or not? </a:t>
            </a:r>
            <a:endParaRPr lang="en-US" dirty="0" smtClean="0">
              <a:solidFill>
                <a:srgbClr val="000000"/>
              </a:solidFill>
              <a:ea typeface="+mn-lt"/>
              <a:cs typeface="+mn-lt"/>
            </a:endParaRPr>
          </a:p>
          <a:p>
            <a:r>
              <a:rPr lang="en-US" dirty="0" smtClean="0">
                <a:solidFill>
                  <a:srgbClr val="273239"/>
                </a:solidFill>
                <a:ea typeface="+mn-lt"/>
                <a:cs typeface="+mn-lt"/>
              </a:rPr>
              <a:t>This is exactly what we’ll be learning in this article.</a:t>
            </a:r>
            <a:endParaRPr lang="en-US" dirty="0" smtClean="0"/>
          </a:p>
          <a:p>
            <a:pPr marL="0" lvl="0" indent="0" algn="l" rtl="0">
              <a:spcBef>
                <a:spcPts val="0"/>
              </a:spcBef>
              <a:spcAft>
                <a:spcPts val="0"/>
              </a:spcAft>
              <a:buNone/>
            </a:pPr>
            <a:endParaRPr/>
          </a:p>
        </p:txBody>
      </p:sp>
      <p:sp>
        <p:nvSpPr>
          <p:cNvPr id="228" name="Google Shape;22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3200" b="1" dirty="0" smtClean="0">
                <a:solidFill>
                  <a:srgbClr val="273239"/>
                </a:solidFill>
                <a:ea typeface="+mn-lt"/>
                <a:cs typeface="+mn-lt"/>
              </a:rPr>
              <a:t>Introduction:</a:t>
            </a:r>
            <a:br>
              <a:rPr lang="en-US" sz="3200" b="1" dirty="0" smtClean="0">
                <a:solidFill>
                  <a:srgbClr val="273239"/>
                </a:solidFill>
                <a:ea typeface="+mn-lt"/>
                <a:cs typeface="+mn-lt"/>
              </a:rPr>
            </a:br>
            <a:endParaRPr/>
          </a:p>
        </p:txBody>
      </p:sp>
      <p:sp>
        <p:nvSpPr>
          <p:cNvPr id="229" name="Google Shape;229;p28"/>
          <p:cNvSpPr/>
          <p:nvPr/>
        </p:nvSpPr>
        <p:spPr>
          <a:xfrm>
            <a:off x="817100" y="1533472"/>
            <a:ext cx="2443956" cy="363300"/>
          </a:xfrm>
          <a:prstGeom prst="rect">
            <a:avLst/>
          </a:prstGeom>
        </p:spPr>
        <p:txBody>
          <a:bodyPr>
            <a:prstTxWarp prst="textPlain">
              <a:avLst/>
            </a:prstTxWarp>
          </a:bodyPr>
          <a:lstStyle/>
          <a:p>
            <a:pPr lvl="0" algn="ctr"/>
            <a:endParaRPr b="1" i="0">
              <a:ln w="19050" cap="flat" cmpd="sng">
                <a:solidFill>
                  <a:schemeClr val="accent1"/>
                </a:solidFill>
                <a:prstDash val="solid"/>
                <a:round/>
                <a:headEnd type="none" w="sm" len="sm"/>
                <a:tailEnd type="none" w="sm" len="sm"/>
              </a:ln>
              <a:noFill/>
              <a:latin typeface="Baloo"/>
            </a:endParaRPr>
          </a:p>
        </p:txBody>
      </p:sp>
      <p:sp>
        <p:nvSpPr>
          <p:cNvPr id="230" name="Google Shape;230;p28"/>
          <p:cNvSpPr/>
          <p:nvPr/>
        </p:nvSpPr>
        <p:spPr>
          <a:xfrm rot="10800000">
            <a:off x="6723500" y="-29050"/>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280075" y="153347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232" name="Google Shape;232;p28"/>
          <p:cNvGrpSpPr/>
          <p:nvPr/>
        </p:nvGrpSpPr>
        <p:grpSpPr>
          <a:xfrm>
            <a:off x="7601500" y="3554562"/>
            <a:ext cx="664502" cy="492735"/>
            <a:chOff x="7601500" y="3554562"/>
            <a:chExt cx="664502" cy="492735"/>
          </a:xfrm>
        </p:grpSpPr>
        <p:sp>
          <p:nvSpPr>
            <p:cNvPr id="233" name="Google Shape;233;p28"/>
            <p:cNvSpPr/>
            <p:nvPr/>
          </p:nvSpPr>
          <p:spPr>
            <a:xfrm rot="10800000" flipH="1">
              <a:off x="7601500" y="3554562"/>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819625" y="38190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720000" y="445025"/>
            <a:ext cx="6638082" cy="340775"/>
          </a:xfrm>
          <a:prstGeom prst="rect">
            <a:avLst/>
          </a:prstGeom>
        </p:spPr>
        <p:txBody>
          <a:bodyPr spcFirstLastPara="1" wrap="square" lIns="91425" tIns="91425" rIns="91425" bIns="91425" anchor="t" anchorCtr="0">
            <a:noAutofit/>
          </a:bodyPr>
          <a:lstStyle/>
          <a:p>
            <a:r>
              <a:rPr lang="en-US" dirty="0" smtClean="0"/>
              <a:t/>
            </a:r>
            <a:br>
              <a:rPr lang="en-US" dirty="0" smtClean="0"/>
            </a:br>
            <a:endParaRPr/>
          </a:p>
        </p:txBody>
      </p:sp>
      <p:sp>
        <p:nvSpPr>
          <p:cNvPr id="248" name="Google Shape;248;p29"/>
          <p:cNvSpPr/>
          <p:nvPr/>
        </p:nvSpPr>
        <p:spPr>
          <a:xfrm rot="-1084991">
            <a:off x="7652135" y="4274656"/>
            <a:ext cx="448867" cy="27691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+8</a:t>
            </a:r>
          </a:p>
        </p:txBody>
      </p:sp>
      <p:sp>
        <p:nvSpPr>
          <p:cNvPr id="249" name="Google Shape;249;p29"/>
          <p:cNvSpPr/>
          <p:nvPr/>
        </p:nvSpPr>
        <p:spPr>
          <a:xfrm rot="10800000" flipH="1">
            <a:off x="7440450" y="80692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8316650" y="37865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74325" y="4621338"/>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6" name="Rectangle 15"/>
          <p:cNvSpPr/>
          <p:nvPr/>
        </p:nvSpPr>
        <p:spPr>
          <a:xfrm>
            <a:off x="357158" y="214296"/>
            <a:ext cx="5929354" cy="307777"/>
          </a:xfrm>
          <a:prstGeom prst="rect">
            <a:avLst/>
          </a:prstGeom>
        </p:spPr>
        <p:txBody>
          <a:bodyPr wrap="square">
            <a:spAutoFit/>
          </a:bodyPr>
          <a:lstStyle/>
          <a:p>
            <a:r>
              <a:rPr lang="en-US" b="1" dirty="0" smtClean="0">
                <a:solidFill>
                  <a:srgbClr val="273239"/>
                </a:solidFill>
              </a:rPr>
              <a:t>Parkinson Disease Prediction using Machine Learning in Python</a:t>
            </a:r>
            <a:endParaRPr lang="en-US" b="1" dirty="0"/>
          </a:p>
        </p:txBody>
      </p:sp>
      <p:sp>
        <p:nvSpPr>
          <p:cNvPr id="17" name="TextBox 16"/>
          <p:cNvSpPr txBox="1"/>
          <p:nvPr/>
        </p:nvSpPr>
        <p:spPr>
          <a:xfrm>
            <a:off x="642910" y="571486"/>
            <a:ext cx="5643602" cy="954107"/>
          </a:xfrm>
          <a:prstGeom prst="rect">
            <a:avLst/>
          </a:prstGeom>
          <a:noFill/>
        </p:spPr>
        <p:txBody>
          <a:bodyPr wrap="square" rtlCol="0">
            <a:spAutoFit/>
          </a:bodyPr>
          <a:lstStyle/>
          <a:p>
            <a:r>
              <a:rPr lang="en-US" dirty="0" smtClean="0">
                <a:solidFill>
                  <a:srgbClr val="273239"/>
                </a:solidFill>
              </a:rPr>
              <a:t>Importing Libraries and Dataset</a:t>
            </a:r>
            <a:endParaRPr lang="en-US" dirty="0" smtClean="0"/>
          </a:p>
          <a:p>
            <a:r>
              <a:rPr lang="en-US" dirty="0" smtClean="0">
                <a:solidFill>
                  <a:srgbClr val="273239"/>
                </a:solidFill>
                <a:ea typeface="+mn-lt"/>
                <a:cs typeface="+mn-lt"/>
              </a:rPr>
              <a:t>Python libraries make it very easy for us to handle the data and perform typical and complex tasks with a single line of code.</a:t>
            </a:r>
            <a:endParaRPr lang="en-US" dirty="0" smtClean="0"/>
          </a:p>
          <a:p>
            <a:endParaRPr lang="en-US" dirty="0"/>
          </a:p>
        </p:txBody>
      </p:sp>
      <p:sp>
        <p:nvSpPr>
          <p:cNvPr id="18" name="TextBox 17"/>
          <p:cNvSpPr txBox="1"/>
          <p:nvPr/>
        </p:nvSpPr>
        <p:spPr>
          <a:xfrm>
            <a:off x="642910" y="1428742"/>
            <a:ext cx="6072230" cy="3108543"/>
          </a:xfrm>
          <a:prstGeom prst="rect">
            <a:avLst/>
          </a:prstGeom>
          <a:noFill/>
        </p:spPr>
        <p:txBody>
          <a:bodyPr wrap="square" rtlCol="0">
            <a:spAutoFit/>
          </a:bodyPr>
          <a:lstStyle/>
          <a:p>
            <a:pPr marL="285750" indent="-285750">
              <a:buFont typeface="Arial"/>
              <a:buChar char="•"/>
            </a:pPr>
            <a:r>
              <a:rPr lang="en-US" b="1" u="sng" dirty="0" smtClean="0">
                <a:ea typeface="+mn-lt"/>
                <a:cs typeface="+mn-lt"/>
                <a:hlinkClick r:id="rId3"/>
              </a:rPr>
              <a:t>Pandas</a:t>
            </a:r>
            <a:r>
              <a:rPr lang="en-US" u="sng" dirty="0" smtClean="0">
                <a:ea typeface="+mn-lt"/>
                <a:cs typeface="+mn-lt"/>
                <a:hlinkClick r:id="rId3"/>
              </a:rPr>
              <a:t> </a:t>
            </a:r>
            <a:r>
              <a:rPr lang="en-US" dirty="0" smtClean="0">
                <a:ea typeface="+mn-lt"/>
                <a:cs typeface="+mn-lt"/>
              </a:rPr>
              <a:t>– This library helps to load the data frame in a 2D array format and has multiple functions to perform analysis tasks in one go.</a:t>
            </a:r>
            <a:endParaRPr lang="en-US" dirty="0" smtClean="0"/>
          </a:p>
          <a:p>
            <a:pPr marL="285750" indent="-285750">
              <a:buFont typeface="Arial"/>
              <a:buChar char="•"/>
            </a:pPr>
            <a:r>
              <a:rPr lang="en-US" b="1" u="sng" dirty="0" err="1" smtClean="0">
                <a:ea typeface="+mn-lt"/>
                <a:cs typeface="+mn-lt"/>
                <a:hlinkClick r:id="rId4"/>
              </a:rPr>
              <a:t>Numpy</a:t>
            </a:r>
            <a:r>
              <a:rPr lang="en-US" b="1" u="sng" dirty="0" smtClean="0">
                <a:ea typeface="+mn-lt"/>
                <a:cs typeface="+mn-lt"/>
                <a:hlinkClick r:id="rId4"/>
              </a:rPr>
              <a:t> </a:t>
            </a:r>
            <a:r>
              <a:rPr lang="en-US" dirty="0" smtClean="0">
                <a:ea typeface="+mn-lt"/>
                <a:cs typeface="+mn-lt"/>
              </a:rPr>
              <a:t>– </a:t>
            </a:r>
            <a:r>
              <a:rPr lang="en-US" dirty="0" err="1" smtClean="0">
                <a:ea typeface="+mn-lt"/>
                <a:cs typeface="+mn-lt"/>
              </a:rPr>
              <a:t>Numpy</a:t>
            </a:r>
            <a:r>
              <a:rPr lang="en-US" dirty="0" smtClean="0">
                <a:ea typeface="+mn-lt"/>
                <a:cs typeface="+mn-lt"/>
              </a:rPr>
              <a:t> arrays are very fast and can perform large computations in a very short time.</a:t>
            </a:r>
            <a:endParaRPr lang="en-US" dirty="0" smtClean="0"/>
          </a:p>
          <a:p>
            <a:pPr marL="285750" indent="-285750">
              <a:buFont typeface="Arial"/>
              <a:buChar char="•"/>
            </a:pPr>
            <a:r>
              <a:rPr lang="en-US" b="1" u="sng" dirty="0" err="1" smtClean="0">
                <a:ea typeface="+mn-lt"/>
                <a:cs typeface="+mn-lt"/>
                <a:hlinkClick r:id="rId5"/>
              </a:rPr>
              <a:t>Matplotlib</a:t>
            </a:r>
            <a:r>
              <a:rPr lang="en-US" dirty="0" smtClean="0">
                <a:ea typeface="+mn-lt"/>
                <a:cs typeface="+mn-lt"/>
              </a:rPr>
              <a:t>/</a:t>
            </a:r>
            <a:r>
              <a:rPr lang="en-US" b="1" u="sng" dirty="0" err="1" smtClean="0">
                <a:ea typeface="+mn-lt"/>
                <a:cs typeface="+mn-lt"/>
                <a:hlinkClick r:id="rId6"/>
              </a:rPr>
              <a:t>Seaborn</a:t>
            </a:r>
            <a:r>
              <a:rPr lang="en-US" b="1" u="sng" dirty="0" smtClean="0">
                <a:ea typeface="+mn-lt"/>
                <a:cs typeface="+mn-lt"/>
                <a:hlinkClick r:id="rId6"/>
              </a:rPr>
              <a:t> </a:t>
            </a:r>
            <a:r>
              <a:rPr lang="en-US" dirty="0" smtClean="0">
                <a:ea typeface="+mn-lt"/>
                <a:cs typeface="+mn-lt"/>
              </a:rPr>
              <a:t>– This library is used to draw visualizations.</a:t>
            </a:r>
            <a:endParaRPr lang="en-US" dirty="0" smtClean="0"/>
          </a:p>
          <a:p>
            <a:pPr marL="285750" indent="-285750">
              <a:buFont typeface="Arial"/>
              <a:buChar char="•"/>
            </a:pPr>
            <a:r>
              <a:rPr lang="en-US" dirty="0" err="1" smtClean="0">
                <a:ea typeface="+mn-lt"/>
                <a:cs typeface="+mn-lt"/>
              </a:rPr>
              <a:t>Sklearn</a:t>
            </a:r>
            <a:r>
              <a:rPr lang="en-US" dirty="0" smtClean="0">
                <a:ea typeface="+mn-lt"/>
                <a:cs typeface="+mn-lt"/>
              </a:rPr>
              <a:t> – This module contains multiple libraries having pre-implemented functions to perform tasks from data preprocessing to model development and evaluation.</a:t>
            </a:r>
            <a:endParaRPr lang="en-US" dirty="0" smtClean="0"/>
          </a:p>
          <a:p>
            <a:pPr marL="285750" indent="-285750">
              <a:buFont typeface="Arial"/>
              <a:buChar char="•"/>
            </a:pPr>
            <a:r>
              <a:rPr lang="en-US" b="1" u="sng" dirty="0" err="1" smtClean="0">
                <a:ea typeface="+mn-lt"/>
                <a:cs typeface="+mn-lt"/>
                <a:hlinkClick r:id="rId7"/>
              </a:rPr>
              <a:t>XGBoost</a:t>
            </a:r>
            <a:r>
              <a:rPr lang="en-US" b="1" u="sng" dirty="0" smtClean="0">
                <a:ea typeface="+mn-lt"/>
                <a:cs typeface="+mn-lt"/>
                <a:hlinkClick r:id="rId7"/>
              </a:rPr>
              <a:t> </a:t>
            </a:r>
            <a:r>
              <a:rPr lang="en-US" dirty="0" smtClean="0">
                <a:ea typeface="+mn-lt"/>
                <a:cs typeface="+mn-lt"/>
              </a:rPr>
              <a:t>– This contains the </a:t>
            </a:r>
            <a:r>
              <a:rPr lang="en-US" dirty="0" err="1" smtClean="0">
                <a:ea typeface="+mn-lt"/>
                <a:cs typeface="+mn-lt"/>
              </a:rPr>
              <a:t>eXtreme</a:t>
            </a:r>
            <a:r>
              <a:rPr lang="en-US" dirty="0" smtClean="0">
                <a:ea typeface="+mn-lt"/>
                <a:cs typeface="+mn-lt"/>
              </a:rPr>
              <a:t> Gradient Boosting machine learning algorithm which is one of the algorithms which helps us to achieve high accuracy on predictions.</a:t>
            </a:r>
            <a:endParaRPr lang="en-US" dirty="0" smtClean="0"/>
          </a:p>
          <a:p>
            <a:pPr marL="285750" indent="-285750">
              <a:buFont typeface="Arial"/>
              <a:buChar char="•"/>
            </a:pPr>
            <a:r>
              <a:rPr lang="en-US" b="1" u="sng" dirty="0" err="1" smtClean="0">
                <a:ea typeface="+mn-lt"/>
                <a:cs typeface="+mn-lt"/>
                <a:hlinkClick r:id="rId8"/>
              </a:rPr>
              <a:t>Imblearn</a:t>
            </a:r>
            <a:r>
              <a:rPr lang="en-US" b="1" dirty="0" smtClean="0">
                <a:ea typeface="+mn-lt"/>
                <a:cs typeface="+mn-lt"/>
              </a:rPr>
              <a:t> </a:t>
            </a:r>
            <a:r>
              <a:rPr lang="en-US" dirty="0" smtClean="0">
                <a:ea typeface="+mn-lt"/>
                <a:cs typeface="+mn-lt"/>
              </a:rPr>
              <a:t>– This module contains a function that can be used for handling problems related to data imbalance.</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pSp>
        <p:nvGrpSpPr>
          <p:cNvPr id="258" name="Google Shape;258;p30"/>
          <p:cNvGrpSpPr/>
          <p:nvPr/>
        </p:nvGrpSpPr>
        <p:grpSpPr>
          <a:xfrm>
            <a:off x="6834882" y="4117141"/>
            <a:ext cx="1850494" cy="1245015"/>
            <a:chOff x="4540875" y="970275"/>
            <a:chExt cx="1186975" cy="798650"/>
          </a:xfrm>
        </p:grpSpPr>
        <p:sp>
          <p:nvSpPr>
            <p:cNvPr id="259" name="Google Shape;259;p30"/>
            <p:cNvSpPr/>
            <p:nvPr/>
          </p:nvSpPr>
          <p:spPr>
            <a:xfrm>
              <a:off x="5058725" y="970275"/>
              <a:ext cx="138925" cy="143750"/>
            </a:xfrm>
            <a:custGeom>
              <a:avLst/>
              <a:gdLst/>
              <a:ahLst/>
              <a:cxnLst/>
              <a:rect l="l" t="t" r="r" b="b"/>
              <a:pathLst>
                <a:path w="5557" h="5750" extrusionOk="0">
                  <a:moveTo>
                    <a:pt x="3421" y="0"/>
                  </a:moveTo>
                  <a:lnTo>
                    <a:pt x="1957" y="15"/>
                  </a:lnTo>
                  <a:lnTo>
                    <a:pt x="1" y="5750"/>
                  </a:lnTo>
                  <a:lnTo>
                    <a:pt x="1" y="5750"/>
                  </a:lnTo>
                  <a:lnTo>
                    <a:pt x="5557" y="5735"/>
                  </a:lnTo>
                  <a:lnTo>
                    <a:pt x="3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5045675" y="1106925"/>
              <a:ext cx="168025" cy="616075"/>
            </a:xfrm>
            <a:custGeom>
              <a:avLst/>
              <a:gdLst/>
              <a:ahLst/>
              <a:cxnLst/>
              <a:rect l="l" t="t" r="r" b="b"/>
              <a:pathLst>
                <a:path w="6721" h="24643" extrusionOk="0">
                  <a:moveTo>
                    <a:pt x="6616" y="0"/>
                  </a:moveTo>
                  <a:lnTo>
                    <a:pt x="0" y="30"/>
                  </a:lnTo>
                  <a:lnTo>
                    <a:pt x="105" y="24643"/>
                  </a:lnTo>
                  <a:lnTo>
                    <a:pt x="6721" y="24613"/>
                  </a:lnTo>
                  <a:lnTo>
                    <a:pt x="66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045675" y="1151725"/>
              <a:ext cx="165425" cy="34000"/>
            </a:xfrm>
            <a:custGeom>
              <a:avLst/>
              <a:gdLst/>
              <a:ahLst/>
              <a:cxnLst/>
              <a:rect l="l" t="t" r="r" b="b"/>
              <a:pathLst>
                <a:path w="6617" h="1360" extrusionOk="0">
                  <a:moveTo>
                    <a:pt x="6616" y="0"/>
                  </a:moveTo>
                  <a:lnTo>
                    <a:pt x="0" y="30"/>
                  </a:lnTo>
                  <a:lnTo>
                    <a:pt x="15" y="1359"/>
                  </a:lnTo>
                  <a:lnTo>
                    <a:pt x="6616" y="1330"/>
                  </a:lnTo>
                  <a:lnTo>
                    <a:pt x="66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047900" y="1650550"/>
              <a:ext cx="165800" cy="34375"/>
            </a:xfrm>
            <a:custGeom>
              <a:avLst/>
              <a:gdLst/>
              <a:ahLst/>
              <a:cxnLst/>
              <a:rect l="l" t="t" r="r" b="b"/>
              <a:pathLst>
                <a:path w="6632" h="1375" extrusionOk="0">
                  <a:moveTo>
                    <a:pt x="6617" y="0"/>
                  </a:moveTo>
                  <a:lnTo>
                    <a:pt x="1" y="30"/>
                  </a:lnTo>
                  <a:lnTo>
                    <a:pt x="16" y="1374"/>
                  </a:lnTo>
                  <a:lnTo>
                    <a:pt x="6632" y="1345"/>
                  </a:lnTo>
                  <a:lnTo>
                    <a:pt x="6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5089350" y="1247300"/>
              <a:ext cx="80675" cy="348750"/>
            </a:xfrm>
            <a:custGeom>
              <a:avLst/>
              <a:gdLst/>
              <a:ahLst/>
              <a:cxnLst/>
              <a:rect l="l" t="t" r="r" b="b"/>
              <a:pathLst>
                <a:path w="3227" h="13950" extrusionOk="0">
                  <a:moveTo>
                    <a:pt x="1590" y="1"/>
                  </a:moveTo>
                  <a:cubicBezTo>
                    <a:pt x="1588" y="1"/>
                    <a:pt x="1586" y="1"/>
                    <a:pt x="1584" y="1"/>
                  </a:cubicBezTo>
                  <a:cubicBezTo>
                    <a:pt x="702" y="1"/>
                    <a:pt x="1" y="3122"/>
                    <a:pt x="30" y="6975"/>
                  </a:cubicBezTo>
                  <a:cubicBezTo>
                    <a:pt x="45" y="10829"/>
                    <a:pt x="762" y="13950"/>
                    <a:pt x="1643" y="13950"/>
                  </a:cubicBezTo>
                  <a:cubicBezTo>
                    <a:pt x="2525" y="13950"/>
                    <a:pt x="3226" y="10829"/>
                    <a:pt x="3197" y="6960"/>
                  </a:cubicBezTo>
                  <a:cubicBezTo>
                    <a:pt x="3182" y="3116"/>
                    <a:pt x="2468"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5060975" y="1106925"/>
              <a:ext cx="134075" cy="400"/>
            </a:xfrm>
            <a:custGeom>
              <a:avLst/>
              <a:gdLst/>
              <a:ahLst/>
              <a:cxnLst/>
              <a:rect l="l" t="t" r="r" b="b"/>
              <a:pathLst>
                <a:path w="5363" h="16" fill="none" extrusionOk="0">
                  <a:moveTo>
                    <a:pt x="0" y="15"/>
                  </a:moveTo>
                  <a:lnTo>
                    <a:pt x="5362"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548325" y="1033725"/>
              <a:ext cx="136325" cy="165450"/>
            </a:xfrm>
            <a:custGeom>
              <a:avLst/>
              <a:gdLst/>
              <a:ahLst/>
              <a:cxnLst/>
              <a:rect l="l" t="t" r="r" b="b"/>
              <a:pathLst>
                <a:path w="5453" h="6618" extrusionOk="0">
                  <a:moveTo>
                    <a:pt x="1360" y="1"/>
                  </a:moveTo>
                  <a:lnTo>
                    <a:pt x="1" y="554"/>
                  </a:lnTo>
                  <a:lnTo>
                    <a:pt x="300" y="6617"/>
                  </a:lnTo>
                  <a:lnTo>
                    <a:pt x="5452" y="4556"/>
                  </a:lnTo>
                  <a:lnTo>
                    <a:pt x="1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4540875" y="1136050"/>
              <a:ext cx="381600" cy="632875"/>
            </a:xfrm>
            <a:custGeom>
              <a:avLst/>
              <a:gdLst/>
              <a:ahLst/>
              <a:cxnLst/>
              <a:rect l="l" t="t" r="r" b="b"/>
              <a:pathLst>
                <a:path w="15264" h="25315" extrusionOk="0">
                  <a:moveTo>
                    <a:pt x="6138" y="0"/>
                  </a:moveTo>
                  <a:lnTo>
                    <a:pt x="0" y="2464"/>
                  </a:lnTo>
                  <a:lnTo>
                    <a:pt x="9125" y="25315"/>
                  </a:lnTo>
                  <a:lnTo>
                    <a:pt x="15264" y="22865"/>
                  </a:lnTo>
                  <a:lnTo>
                    <a:pt x="6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557300" y="1177475"/>
              <a:ext cx="165800" cy="92250"/>
            </a:xfrm>
            <a:custGeom>
              <a:avLst/>
              <a:gdLst/>
              <a:ahLst/>
              <a:cxnLst/>
              <a:rect l="l" t="t" r="r" b="b"/>
              <a:pathLst>
                <a:path w="6632" h="3690" extrusionOk="0">
                  <a:moveTo>
                    <a:pt x="6139" y="1"/>
                  </a:moveTo>
                  <a:lnTo>
                    <a:pt x="0" y="2465"/>
                  </a:lnTo>
                  <a:lnTo>
                    <a:pt x="493" y="3690"/>
                  </a:lnTo>
                  <a:lnTo>
                    <a:pt x="6631" y="1240"/>
                  </a:lnTo>
                  <a:lnTo>
                    <a:pt x="6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4742475" y="1641225"/>
              <a:ext cx="165825" cy="92225"/>
            </a:xfrm>
            <a:custGeom>
              <a:avLst/>
              <a:gdLst/>
              <a:ahLst/>
              <a:cxnLst/>
              <a:rect l="l" t="t" r="r" b="b"/>
              <a:pathLst>
                <a:path w="6633" h="3689" extrusionOk="0">
                  <a:moveTo>
                    <a:pt x="6139" y="0"/>
                  </a:moveTo>
                  <a:lnTo>
                    <a:pt x="1" y="2449"/>
                  </a:lnTo>
                  <a:lnTo>
                    <a:pt x="494" y="3689"/>
                  </a:lnTo>
                  <a:lnTo>
                    <a:pt x="6632" y="1240"/>
                  </a:lnTo>
                  <a:lnTo>
                    <a:pt x="6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649150" y="1296275"/>
              <a:ext cx="170275" cy="325425"/>
            </a:xfrm>
            <a:custGeom>
              <a:avLst/>
              <a:gdLst/>
              <a:ahLst/>
              <a:cxnLst/>
              <a:rect l="l" t="t" r="r" b="b"/>
              <a:pathLst>
                <a:path w="6811" h="13017" extrusionOk="0">
                  <a:moveTo>
                    <a:pt x="956" y="0"/>
                  </a:moveTo>
                  <a:cubicBezTo>
                    <a:pt x="903" y="0"/>
                    <a:pt x="853" y="9"/>
                    <a:pt x="807" y="28"/>
                  </a:cubicBezTo>
                  <a:cubicBezTo>
                    <a:pt x="0" y="342"/>
                    <a:pt x="493" y="3508"/>
                    <a:pt x="1927" y="7092"/>
                  </a:cubicBezTo>
                  <a:cubicBezTo>
                    <a:pt x="3283" y="10482"/>
                    <a:pt x="4973" y="13017"/>
                    <a:pt x="5847" y="13017"/>
                  </a:cubicBezTo>
                  <a:cubicBezTo>
                    <a:pt x="5897" y="13017"/>
                    <a:pt x="5945" y="13009"/>
                    <a:pt x="5989" y="12992"/>
                  </a:cubicBezTo>
                  <a:cubicBezTo>
                    <a:pt x="6811" y="12663"/>
                    <a:pt x="6303" y="9497"/>
                    <a:pt x="4884" y="5912"/>
                  </a:cubicBezTo>
                  <a:cubicBezTo>
                    <a:pt x="3531" y="2531"/>
                    <a:pt x="1833"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555425" y="1142025"/>
              <a:ext cx="124350" cy="50050"/>
            </a:xfrm>
            <a:custGeom>
              <a:avLst/>
              <a:gdLst/>
              <a:ahLst/>
              <a:cxnLst/>
              <a:rect l="l" t="t" r="r" b="b"/>
              <a:pathLst>
                <a:path w="4974" h="2002" fill="none" extrusionOk="0">
                  <a:moveTo>
                    <a:pt x="1" y="2001"/>
                  </a:moveTo>
                  <a:lnTo>
                    <a:pt x="4974"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5579600" y="1063600"/>
              <a:ext cx="148250" cy="169175"/>
            </a:xfrm>
            <a:custGeom>
              <a:avLst/>
              <a:gdLst/>
              <a:ahLst/>
              <a:cxnLst/>
              <a:rect l="l" t="t" r="r" b="b"/>
              <a:pathLst>
                <a:path w="5930" h="6767" extrusionOk="0">
                  <a:moveTo>
                    <a:pt x="4690" y="1"/>
                  </a:moveTo>
                  <a:lnTo>
                    <a:pt x="0" y="3869"/>
                  </a:lnTo>
                  <a:lnTo>
                    <a:pt x="4734" y="6766"/>
                  </a:lnTo>
                  <a:lnTo>
                    <a:pt x="5929" y="762"/>
                  </a:lnTo>
                  <a:lnTo>
                    <a:pt x="4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250650" y="1147625"/>
              <a:ext cx="462250" cy="611225"/>
            </a:xfrm>
            <a:custGeom>
              <a:avLst/>
              <a:gdLst/>
              <a:ahLst/>
              <a:cxnLst/>
              <a:rect l="l" t="t" r="r" b="b"/>
              <a:pathLst>
                <a:path w="18490" h="24449" extrusionOk="0">
                  <a:moveTo>
                    <a:pt x="12859" y="0"/>
                  </a:moveTo>
                  <a:lnTo>
                    <a:pt x="0" y="20999"/>
                  </a:lnTo>
                  <a:lnTo>
                    <a:pt x="5646" y="24449"/>
                  </a:lnTo>
                  <a:lnTo>
                    <a:pt x="18490" y="3465"/>
                  </a:lnTo>
                  <a:lnTo>
                    <a:pt x="12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531425" y="1185700"/>
              <a:ext cx="158325" cy="115025"/>
            </a:xfrm>
            <a:custGeom>
              <a:avLst/>
              <a:gdLst/>
              <a:ahLst/>
              <a:cxnLst/>
              <a:rect l="l" t="t" r="r" b="b"/>
              <a:pathLst>
                <a:path w="6333" h="4601" extrusionOk="0">
                  <a:moveTo>
                    <a:pt x="688" y="0"/>
                  </a:moveTo>
                  <a:lnTo>
                    <a:pt x="0"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5270800" y="1611350"/>
              <a:ext cx="158350" cy="115025"/>
            </a:xfrm>
            <a:custGeom>
              <a:avLst/>
              <a:gdLst/>
              <a:ahLst/>
              <a:cxnLst/>
              <a:rect l="l" t="t" r="r" b="b"/>
              <a:pathLst>
                <a:path w="6334" h="4601" extrusionOk="0">
                  <a:moveTo>
                    <a:pt x="688" y="0"/>
                  </a:moveTo>
                  <a:lnTo>
                    <a:pt x="1"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5368250" y="1308925"/>
              <a:ext cx="219950" cy="300575"/>
            </a:xfrm>
            <a:custGeom>
              <a:avLst/>
              <a:gdLst/>
              <a:ahLst/>
              <a:cxnLst/>
              <a:rect l="l" t="t" r="r" b="b"/>
              <a:pathLst>
                <a:path w="8798" h="12023" extrusionOk="0">
                  <a:moveTo>
                    <a:pt x="7826" y="0"/>
                  </a:moveTo>
                  <a:cubicBezTo>
                    <a:pt x="6920" y="0"/>
                    <a:pt x="4890" y="2180"/>
                    <a:pt x="3048" y="5182"/>
                  </a:cubicBezTo>
                  <a:cubicBezTo>
                    <a:pt x="1031" y="8468"/>
                    <a:pt x="1" y="11500"/>
                    <a:pt x="748" y="11963"/>
                  </a:cubicBezTo>
                  <a:cubicBezTo>
                    <a:pt x="813" y="12003"/>
                    <a:pt x="890" y="12022"/>
                    <a:pt x="976" y="12022"/>
                  </a:cubicBezTo>
                  <a:cubicBezTo>
                    <a:pt x="1894" y="12022"/>
                    <a:pt x="3922" y="9843"/>
                    <a:pt x="5751" y="6840"/>
                  </a:cubicBezTo>
                  <a:cubicBezTo>
                    <a:pt x="7767" y="3554"/>
                    <a:pt x="8798" y="508"/>
                    <a:pt x="8051" y="60"/>
                  </a:cubicBezTo>
                  <a:cubicBezTo>
                    <a:pt x="7987" y="20"/>
                    <a:pt x="7911" y="0"/>
                    <a:pt x="7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5585200" y="1155825"/>
              <a:ext cx="114275" cy="69850"/>
            </a:xfrm>
            <a:custGeom>
              <a:avLst/>
              <a:gdLst/>
              <a:ahLst/>
              <a:cxnLst/>
              <a:rect l="l" t="t" r="r" b="b"/>
              <a:pathLst>
                <a:path w="4571" h="2794" fill="none" extrusionOk="0">
                  <a:moveTo>
                    <a:pt x="0" y="1"/>
                  </a:moveTo>
                  <a:lnTo>
                    <a:pt x="4570" y="2793"/>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0"/>
          <p:cNvSpPr/>
          <p:nvPr/>
        </p:nvSpPr>
        <p:spPr>
          <a:xfrm rot="10800000" flipH="1">
            <a:off x="8211275" y="1182112"/>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8688875" y="36899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rot="-1084991">
            <a:off x="7756221" y="3188029"/>
            <a:ext cx="354687" cy="269575"/>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-5</a:t>
            </a:r>
          </a:p>
        </p:txBody>
      </p:sp>
      <p:sp>
        <p:nvSpPr>
          <p:cNvPr id="280" name="Google Shape;280;p30"/>
          <p:cNvSpPr/>
          <p:nvPr/>
        </p:nvSpPr>
        <p:spPr>
          <a:xfrm rot="-431286">
            <a:off x="222177" y="4641625"/>
            <a:ext cx="408259" cy="26914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-4</a:t>
            </a:r>
          </a:p>
        </p:txBody>
      </p:sp>
      <p:sp>
        <p:nvSpPr>
          <p:cNvPr id="281" name="Google Shape;281;p30"/>
          <p:cNvSpPr/>
          <p:nvPr/>
        </p:nvSpPr>
        <p:spPr>
          <a:xfrm rot="797114">
            <a:off x="6935082" y="745367"/>
            <a:ext cx="417763" cy="26611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+7</a:t>
            </a:r>
          </a:p>
        </p:txBody>
      </p:sp>
      <p:sp>
        <p:nvSpPr>
          <p:cNvPr id="28" name="TextBox 27"/>
          <p:cNvSpPr txBox="1"/>
          <p:nvPr/>
        </p:nvSpPr>
        <p:spPr>
          <a:xfrm>
            <a:off x="214282" y="1500180"/>
            <a:ext cx="7215238" cy="2369880"/>
          </a:xfrm>
          <a:prstGeom prst="rect">
            <a:avLst/>
          </a:prstGeom>
          <a:noFill/>
        </p:spPr>
        <p:txBody>
          <a:bodyPr wrap="square" rtlCol="0">
            <a:spAutoFit/>
          </a:bodyPr>
          <a:lstStyle/>
          <a:p>
            <a:r>
              <a:rPr lang="en-US" dirty="0" smtClean="0">
                <a:solidFill>
                  <a:srgbClr val="273239"/>
                </a:solidFill>
              </a:rPr>
              <a:t>The data which is obtained from the primary sources is termed the raw data and required a lot of preprocessing before we can derive any conclusions from it or to some modeling on it. Those preprocessing steps are known as</a:t>
            </a:r>
            <a:r>
              <a:rPr lang="en-US" dirty="0" smtClean="0">
                <a:hlinkClick r:id="rId3"/>
              </a:rPr>
              <a:t> </a:t>
            </a:r>
            <a:r>
              <a:rPr lang="en-US" b="1" dirty="0" smtClean="0">
                <a:hlinkClick r:id="rId3"/>
              </a:rPr>
              <a:t>data cleaning</a:t>
            </a:r>
            <a:r>
              <a:rPr lang="en-US" dirty="0" smtClean="0">
                <a:solidFill>
                  <a:srgbClr val="273239"/>
                </a:solidFill>
              </a:rPr>
              <a:t> and it includes, outliers removal, null value imputation, and removing discrepancies of any sort in the data inputs.</a:t>
            </a:r>
            <a:br>
              <a:rPr lang="en-US" dirty="0" smtClean="0">
                <a:solidFill>
                  <a:srgbClr val="273239"/>
                </a:solidFill>
              </a:rPr>
            </a:br>
            <a:r>
              <a:rPr lang="en-US" dirty="0" smtClean="0"/>
              <a:t/>
            </a:r>
            <a:br>
              <a:rPr lang="en-US" dirty="0" smtClean="0"/>
            </a:br>
            <a:r>
              <a:rPr lang="en-US" sz="1600" dirty="0" smtClean="0">
                <a:solidFill>
                  <a:srgbClr val="273239"/>
                </a:solidFill>
                <a:ea typeface="+mj-lt"/>
                <a:cs typeface="+mj-lt"/>
              </a:rPr>
              <a:t>These many features only indicate that they have been derived from one another or we can say that the correlation between them is quite high. In the below code block a function has been implemented which can remove the highly correlated features except for the target column.</a:t>
            </a:r>
            <a:endParaRPr lang="en-US" dirty="0"/>
          </a:p>
        </p:txBody>
      </p:sp>
      <p:sp>
        <p:nvSpPr>
          <p:cNvPr id="29" name="Rectangle 28"/>
          <p:cNvSpPr/>
          <p:nvPr/>
        </p:nvSpPr>
        <p:spPr>
          <a:xfrm>
            <a:off x="214282" y="214296"/>
            <a:ext cx="5353066" cy="923330"/>
          </a:xfrm>
          <a:prstGeom prst="rect">
            <a:avLst/>
          </a:prstGeom>
        </p:spPr>
        <p:txBody>
          <a:bodyPr wrap="square">
            <a:spAutoFit/>
          </a:bodyPr>
          <a:lstStyle/>
          <a:p>
            <a:pPr lvl="0">
              <a:buClr>
                <a:srgbClr val="09264D"/>
              </a:buClr>
              <a:buSzPts val="3600"/>
            </a:pPr>
            <a:r>
              <a:rPr lang="en-US" sz="5400" b="1" dirty="0" smtClean="0">
                <a:solidFill>
                  <a:srgbClr val="273239"/>
                </a:solidFill>
                <a:sym typeface="Manrope ExtraBold"/>
              </a:rPr>
              <a:t>Data Cleaning</a:t>
            </a:r>
            <a:endParaRPr lang="en-US" sz="5000" dirty="0">
              <a:solidFill>
                <a:srgbClr val="309985"/>
              </a:solidFill>
              <a:latin typeface="Manrope ExtraBold"/>
              <a:sym typeface="Manrope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smtClean="0">
                <a:solidFill>
                  <a:srgbClr val="273239"/>
                </a:solidFill>
                <a:latin typeface="Nunito"/>
              </a:rPr>
              <a:t>Model Training</a:t>
            </a:r>
            <a:br>
              <a:rPr lang="en-US" b="1" dirty="0" smtClean="0">
                <a:solidFill>
                  <a:srgbClr val="273239"/>
                </a:solidFill>
                <a:latin typeface="Nunito"/>
              </a:rPr>
            </a:br>
            <a:endParaRPr/>
          </a:p>
        </p:txBody>
      </p:sp>
      <p:sp>
        <p:nvSpPr>
          <p:cNvPr id="290" name="Google Shape;290;p31"/>
          <p:cNvSpPr/>
          <p:nvPr/>
        </p:nvSpPr>
        <p:spPr>
          <a:xfrm rot="-431286">
            <a:off x="1063505" y="4068397"/>
            <a:ext cx="350369" cy="26914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-2</a:t>
            </a:r>
          </a:p>
        </p:txBody>
      </p:sp>
      <p:sp>
        <p:nvSpPr>
          <p:cNvPr id="291" name="Google Shape;291;p31"/>
          <p:cNvSpPr/>
          <p:nvPr/>
        </p:nvSpPr>
        <p:spPr>
          <a:xfrm rot="-354293">
            <a:off x="6649961" y="3994377"/>
            <a:ext cx="354256" cy="26914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+1</a:t>
            </a:r>
          </a:p>
        </p:txBody>
      </p:sp>
      <p:sp>
        <p:nvSpPr>
          <p:cNvPr id="10" name="TextBox 9"/>
          <p:cNvSpPr txBox="1"/>
          <p:nvPr/>
        </p:nvSpPr>
        <p:spPr>
          <a:xfrm>
            <a:off x="1357290" y="1214428"/>
            <a:ext cx="5715040" cy="1169551"/>
          </a:xfrm>
          <a:prstGeom prst="rect">
            <a:avLst/>
          </a:prstGeom>
          <a:noFill/>
        </p:spPr>
        <p:txBody>
          <a:bodyPr wrap="square" rtlCol="0">
            <a:spAutoFit/>
          </a:bodyPr>
          <a:lstStyle/>
          <a:p>
            <a:r>
              <a:rPr lang="en-US" dirty="0" smtClean="0">
                <a:solidFill>
                  <a:srgbClr val="273239"/>
                </a:solidFill>
                <a:latin typeface="Nunito"/>
              </a:rPr>
              <a:t>Now we will separate the features and target variables and split them into training and the testing data by using which we will select the model which is performing best on the validation data.</a:t>
            </a:r>
          </a:p>
          <a:p>
            <a:pPr>
              <a:buFont typeface=""/>
              <a:buChar char="•"/>
            </a:pPr>
            <a:r>
              <a:rPr lang="en-US" dirty="0" smtClean="0">
                <a:solidFill>
                  <a:srgbClr val="273239"/>
                </a:solidFill>
                <a:latin typeface="Nunito"/>
              </a:rPr>
              <a:t>Python3</a:t>
            </a:r>
          </a:p>
          <a:p>
            <a:endParaRPr lang="en-US" dirty="0"/>
          </a:p>
        </p:txBody>
      </p:sp>
      <p:sp>
        <p:nvSpPr>
          <p:cNvPr id="11" name="TextBox 10"/>
          <p:cNvSpPr txBox="1"/>
          <p:nvPr/>
        </p:nvSpPr>
        <p:spPr>
          <a:xfrm>
            <a:off x="714348" y="2285998"/>
            <a:ext cx="3643338" cy="769441"/>
          </a:xfrm>
          <a:prstGeom prst="rect">
            <a:avLst/>
          </a:prstGeom>
          <a:noFill/>
        </p:spPr>
        <p:txBody>
          <a:bodyPr wrap="square" rtlCol="0">
            <a:spAutoFit/>
          </a:bodyPr>
          <a:lstStyle/>
          <a:p>
            <a:r>
              <a:rPr lang="en-US" sz="3000" b="1" dirty="0" smtClean="0">
                <a:solidFill>
                  <a:srgbClr val="273239"/>
                </a:solidFill>
              </a:rPr>
              <a:t>Model Evaluation</a:t>
            </a:r>
            <a:endParaRPr lang="en-US" sz="3000" b="1" dirty="0" smtClean="0">
              <a:solidFill>
                <a:srgbClr val="273239"/>
              </a:solidFill>
              <a:latin typeface="Nunito"/>
            </a:endParaRPr>
          </a:p>
          <a:p>
            <a:endParaRPr lang="en-US" dirty="0"/>
          </a:p>
        </p:txBody>
      </p:sp>
      <p:sp>
        <p:nvSpPr>
          <p:cNvPr id="12" name="TextBox 11"/>
          <p:cNvSpPr txBox="1"/>
          <p:nvPr/>
        </p:nvSpPr>
        <p:spPr>
          <a:xfrm>
            <a:off x="1357290" y="3071816"/>
            <a:ext cx="6357982" cy="1169551"/>
          </a:xfrm>
          <a:prstGeom prst="rect">
            <a:avLst/>
          </a:prstGeom>
          <a:noFill/>
        </p:spPr>
        <p:txBody>
          <a:bodyPr wrap="square" rtlCol="0">
            <a:spAutoFit/>
          </a:bodyPr>
          <a:lstStyle/>
          <a:p>
            <a:r>
              <a:rPr lang="en-US" dirty="0" smtClean="0">
                <a:solidFill>
                  <a:srgbClr val="273239"/>
                </a:solidFill>
                <a:ea typeface="+mn-lt"/>
                <a:cs typeface="+mn-lt"/>
              </a:rPr>
              <a:t>From the above accuracies, we can say that </a:t>
            </a:r>
            <a:r>
              <a:rPr lang="en-US" u="sng" dirty="0" smtClean="0">
                <a:solidFill>
                  <a:srgbClr val="273239"/>
                </a:solidFill>
                <a:ea typeface="+mn-lt"/>
                <a:cs typeface="+mn-lt"/>
                <a:hlinkClick r:id="rId3"/>
              </a:rPr>
              <a:t>Logistic Regression</a:t>
            </a:r>
            <a:r>
              <a:rPr lang="en-US" dirty="0" smtClean="0">
                <a:solidFill>
                  <a:srgbClr val="273239"/>
                </a:solidFill>
                <a:ea typeface="+mn-lt"/>
                <a:cs typeface="+mn-lt"/>
              </a:rPr>
              <a:t> and SVC() classifier perform better on the validation data with less difference between the validation and training data. Let’s plot the </a:t>
            </a:r>
            <a:r>
              <a:rPr lang="en-US" u="sng" dirty="0" smtClean="0">
                <a:solidFill>
                  <a:srgbClr val="273239"/>
                </a:solidFill>
                <a:ea typeface="+mn-lt"/>
                <a:cs typeface="+mn-lt"/>
                <a:hlinkClick r:id="rId4"/>
              </a:rPr>
              <a:t>confusion matrix </a:t>
            </a:r>
            <a:r>
              <a:rPr lang="en-US" dirty="0" smtClean="0">
                <a:solidFill>
                  <a:srgbClr val="273239"/>
                </a:solidFill>
                <a:ea typeface="+mn-lt"/>
                <a:cs typeface="+mn-lt"/>
              </a:rPr>
              <a:t>as well for the validation data using the Logistic Regression model.</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1000100" y="428610"/>
            <a:ext cx="7704000" cy="572700"/>
          </a:xfrm>
          <a:prstGeom prst="rect">
            <a:avLst/>
          </a:prstGeom>
        </p:spPr>
        <p:txBody>
          <a:bodyPr spcFirstLastPara="1" wrap="square" lIns="91425" tIns="91425" rIns="91425" bIns="91425" anchor="t" anchorCtr="0">
            <a:noAutofit/>
          </a:bodyPr>
          <a:lstStyle/>
          <a:p>
            <a:pPr lvl="0"/>
            <a:r>
              <a:rPr lang="en-US" sz="3200" b="1" dirty="0" smtClean="0">
                <a:solidFill>
                  <a:srgbClr val="273239"/>
                </a:solidFill>
                <a:ea typeface="+mj-lt"/>
                <a:cs typeface="+mj-lt"/>
              </a:rPr>
              <a:t>Conclusion:</a:t>
            </a:r>
            <a:endParaRPr/>
          </a:p>
        </p:txBody>
      </p:sp>
      <p:sp>
        <p:nvSpPr>
          <p:cNvPr id="307" name="Google Shape;307;p32"/>
          <p:cNvSpPr/>
          <p:nvPr/>
        </p:nvSpPr>
        <p:spPr>
          <a:xfrm rot="1215111">
            <a:off x="571853" y="4189466"/>
            <a:ext cx="422515" cy="276056"/>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+3</a:t>
            </a:r>
          </a:p>
        </p:txBody>
      </p:sp>
      <p:sp>
        <p:nvSpPr>
          <p:cNvPr id="308" name="Google Shape;308;p32"/>
          <p:cNvSpPr/>
          <p:nvPr/>
        </p:nvSpPr>
        <p:spPr>
          <a:xfrm rot="574002">
            <a:off x="8113655" y="1642174"/>
            <a:ext cx="437205" cy="269576"/>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+5</a:t>
            </a:r>
          </a:p>
        </p:txBody>
      </p:sp>
      <p:grpSp>
        <p:nvGrpSpPr>
          <p:cNvPr id="309" name="Google Shape;309;p32"/>
          <p:cNvGrpSpPr/>
          <p:nvPr/>
        </p:nvGrpSpPr>
        <p:grpSpPr>
          <a:xfrm>
            <a:off x="219363" y="1550075"/>
            <a:ext cx="664504" cy="530938"/>
            <a:chOff x="380975" y="4106475"/>
            <a:chExt cx="664504" cy="530938"/>
          </a:xfrm>
        </p:grpSpPr>
        <p:sp>
          <p:nvSpPr>
            <p:cNvPr id="310" name="Google Shape;310;p32"/>
            <p:cNvSpPr/>
            <p:nvPr/>
          </p:nvSpPr>
          <p:spPr>
            <a:xfrm flipH="1">
              <a:off x="380975" y="4570587"/>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817225" y="41064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32"/>
          <p:cNvGrpSpPr/>
          <p:nvPr/>
        </p:nvGrpSpPr>
        <p:grpSpPr>
          <a:xfrm>
            <a:off x="7337366" y="3504472"/>
            <a:ext cx="2596856" cy="2082917"/>
            <a:chOff x="7337366" y="3504472"/>
            <a:chExt cx="2596856" cy="2082917"/>
          </a:xfrm>
        </p:grpSpPr>
        <p:sp>
          <p:nvSpPr>
            <p:cNvPr id="313" name="Google Shape;313;p32"/>
            <p:cNvSpPr/>
            <p:nvPr/>
          </p:nvSpPr>
          <p:spPr>
            <a:xfrm rot="-952860">
              <a:off x="7502135" y="3785669"/>
              <a:ext cx="2267319" cy="152052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8258313" y="3896088"/>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1" name="TextBox 20"/>
          <p:cNvSpPr txBox="1"/>
          <p:nvPr/>
        </p:nvSpPr>
        <p:spPr>
          <a:xfrm>
            <a:off x="1071538" y="1285866"/>
            <a:ext cx="6357982" cy="1384995"/>
          </a:xfrm>
          <a:prstGeom prst="rect">
            <a:avLst/>
          </a:prstGeom>
          <a:noFill/>
        </p:spPr>
        <p:txBody>
          <a:bodyPr wrap="square" rtlCol="0">
            <a:spAutoFit/>
          </a:bodyPr>
          <a:lstStyle/>
          <a:p>
            <a:r>
              <a:rPr lang="en-US" dirty="0" smtClean="0">
                <a:solidFill>
                  <a:srgbClr val="273239"/>
                </a:solidFill>
                <a:ea typeface="+mn-lt"/>
                <a:cs typeface="+mn-lt"/>
              </a:rPr>
              <a:t>The machine learning model we have created is around 75% to 80% accurate. The disease for which there are no diagnostics methods machine learning models are able to predict whether the person has Parkinson’s disease or not. This is the power of machine learning by using which many of the real-world problems are being solved.</a:t>
            </a:r>
            <a:endParaRPr lang="en-US" dirty="0" smtClean="0"/>
          </a:p>
          <a:p>
            <a:endParaRPr lang="en-US" dirty="0"/>
          </a:p>
        </p:txBody>
      </p:sp>
    </p:spTree>
  </p:cSld>
  <p:clrMapOvr>
    <a:masterClrMapping/>
  </p:clrMapOvr>
</p:sld>
</file>

<file path=ppt/theme/theme1.xml><?xml version="1.0" encoding="utf-8"?>
<a:theme xmlns:a="http://schemas.openxmlformats.org/drawingml/2006/main" name="Integers: positive or negative? by Slidesgo">
  <a:themeElements>
    <a:clrScheme name="Simple Light">
      <a:dk1>
        <a:srgbClr val="09264D"/>
      </a:dk1>
      <a:lt1>
        <a:srgbClr val="F6F6F6"/>
      </a:lt1>
      <a:dk2>
        <a:srgbClr val="309985"/>
      </a:dk2>
      <a:lt2>
        <a:srgbClr val="D6E6EB"/>
      </a:lt2>
      <a:accent1>
        <a:srgbClr val="EC687C"/>
      </a:accent1>
      <a:accent2>
        <a:srgbClr val="FFCF06"/>
      </a:accent2>
      <a:accent3>
        <a:srgbClr val="57B8DA"/>
      </a:accent3>
      <a:accent4>
        <a:srgbClr val="FFFFFF"/>
      </a:accent4>
      <a:accent5>
        <a:srgbClr val="FFFFFF"/>
      </a:accent5>
      <a:accent6>
        <a:srgbClr val="FFFFFF"/>
      </a:accent6>
      <a:hlink>
        <a:srgbClr val="092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238</Words>
  <PresentationFormat>On-screen Show (16:9)</PresentationFormat>
  <Paragraphs>35</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Manrope ExtraBold</vt:lpstr>
      <vt:lpstr>Albert Sans</vt:lpstr>
      <vt:lpstr>Baloo</vt:lpstr>
      <vt:lpstr>Nunito</vt:lpstr>
      <vt:lpstr>Manrope</vt:lpstr>
      <vt:lpstr>DM Sans</vt:lpstr>
      <vt:lpstr>Integers: positive or negative? by Slidesgo</vt:lpstr>
      <vt:lpstr>Parkinson Disease Prediction using Machine Learning – Python</vt:lpstr>
      <vt:lpstr>Introduction: </vt:lpstr>
      <vt:lpstr> </vt:lpstr>
      <vt:lpstr>Slide 4</vt:lpstr>
      <vt:lpstr>Model Training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 Disease Prediction using Machine Learning – Python</dc:title>
  <dc:creator>NIT EXAM-9</dc:creator>
  <cp:lastModifiedBy>NIT EXAM-9</cp:lastModifiedBy>
  <cp:revision>3</cp:revision>
  <dcterms:modified xsi:type="dcterms:W3CDTF">2024-05-20T09:10:59Z</dcterms:modified>
</cp:coreProperties>
</file>