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3"/>
  </p:notesMasterIdLst>
  <p:sldIdLst>
    <p:sldId id="256" r:id="rId3"/>
    <p:sldId id="258" r:id="rId4"/>
    <p:sldId id="308" r:id="rId5"/>
    <p:sldId id="303" r:id="rId6"/>
    <p:sldId id="309" r:id="rId7"/>
    <p:sldId id="304" r:id="rId8"/>
    <p:sldId id="310" r:id="rId9"/>
    <p:sldId id="311" r:id="rId10"/>
    <p:sldId id="312" r:id="rId11"/>
    <p:sldId id="292" r:id="rId12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4"/>
      <p:bold r:id="rId15"/>
      <p:italic r:id="rId16"/>
      <p:boldItalic r:id="rId17"/>
    </p:embeddedFont>
    <p:embeddedFont>
      <p:font typeface="Helvetica Neue Light" panose="02000403000000020004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6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1"/>
  </p:normalViewPr>
  <p:slideViewPr>
    <p:cSldViewPr snapToGrid="0">
      <p:cViewPr varScale="1">
        <p:scale>
          <a:sx n="139" d="100"/>
          <a:sy n="139" d="100"/>
        </p:scale>
        <p:origin x="8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123adfa1f_2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4123adfa1f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4123adfa1f_2_5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g4123adfa1f_2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23adfa1f_2_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4123adfa1f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9483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7244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0538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8091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35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2994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23adfa1f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123adfa1f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1384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tiff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tif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 descr="IH_BLUE-LOGO_1200x1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2586561" y="2996772"/>
            <a:ext cx="3970877" cy="73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lang="en" sz="2000" b="1" dirty="0">
                <a:solidFill>
                  <a:srgbClr val="2F354A"/>
                </a:solidFill>
                <a:latin typeface="Roboto"/>
                <a:ea typeface="Roboto"/>
                <a:cs typeface="Roboto"/>
                <a:sym typeface="Roboto"/>
              </a:rPr>
              <a:t>Introduction To SQL Joins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2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586003" y="979649"/>
            <a:ext cx="14192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p62" descr="IH_BLUE-LOGO_1200x1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2756" y="1822506"/>
            <a:ext cx="1498489" cy="1498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/>
          <p:nvPr/>
        </p:nvSpPr>
        <p:spPr>
          <a:xfrm>
            <a:off x="1766106" y="1379553"/>
            <a:ext cx="4252913" cy="2947988"/>
          </a:xfrm>
          <a:prstGeom prst="rect">
            <a:avLst/>
          </a:prstGeom>
          <a:noFill/>
          <a:ln w="19050" cap="flat" cmpd="sng">
            <a:solidFill>
              <a:srgbClr val="64C3F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737" y="683418"/>
            <a:ext cx="4252913" cy="3239996"/>
          </a:xfrm>
          <a:prstGeom prst="rect">
            <a:avLst/>
          </a:prstGeom>
          <a:noFill/>
          <a:ln>
            <a:noFill/>
          </a:ln>
          <a:effectLst>
            <a:outerShdw blurRad="50800" dist="76200" dir="8400000" algn="ctr" rotWithShape="0">
              <a:srgbClr val="000000">
                <a:alpha val="83000"/>
              </a:srgbClr>
            </a:outerShdw>
            <a:reflection endPos="0" dist="50800" dir="5400000" sy="-100000" algn="bl" rotWithShape="0"/>
          </a:effectLst>
        </p:spPr>
      </p:pic>
      <p:sp>
        <p:nvSpPr>
          <p:cNvPr id="142" name="Google Shape;142;p28"/>
          <p:cNvSpPr txBox="1"/>
          <p:nvPr/>
        </p:nvSpPr>
        <p:spPr>
          <a:xfrm>
            <a:off x="6588514" y="1345406"/>
            <a:ext cx="1045703" cy="19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3F5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CONTENTS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8"/>
          <p:cNvSpPr txBox="1"/>
          <p:nvPr/>
        </p:nvSpPr>
        <p:spPr>
          <a:xfrm>
            <a:off x="6895133" y="1690688"/>
            <a:ext cx="284502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8"/>
          <p:cNvSpPr txBox="1"/>
          <p:nvPr/>
        </p:nvSpPr>
        <p:spPr>
          <a:xfrm>
            <a:off x="7271370" y="1690688"/>
            <a:ext cx="852893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dirty="0">
                <a:latin typeface="Roboto"/>
                <a:ea typeface="Roboto"/>
                <a:cs typeface="Roboto"/>
                <a:sym typeface="Roboto"/>
              </a:rPr>
              <a:t>Primary Keys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6895133" y="2012156"/>
            <a:ext cx="284502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7271370" y="2012156"/>
            <a:ext cx="852893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dirty="0">
                <a:latin typeface="Roboto"/>
                <a:ea typeface="Roboto"/>
                <a:cs typeface="Roboto"/>
                <a:sym typeface="Roboto"/>
              </a:rPr>
              <a:t>Referential Integrity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6895133" y="2347913"/>
            <a:ext cx="284502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7271370" y="2347913"/>
            <a:ext cx="852893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Joins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6895133" y="2678906"/>
            <a:ext cx="284502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7271370" y="2678906"/>
            <a:ext cx="852893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dirty="0">
                <a:latin typeface="Roboto"/>
                <a:ea typeface="Roboto"/>
                <a:cs typeface="Roboto"/>
                <a:sym typeface="Roboto"/>
              </a:rPr>
              <a:t>SQL queries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87DCED-8B56-4A42-B7AC-7523B27A0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189" y="744812"/>
            <a:ext cx="2849012" cy="28490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871913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/>
          <p:nvPr/>
        </p:nvSpPr>
        <p:spPr>
          <a:xfrm>
            <a:off x="406400" y="488950"/>
            <a:ext cx="3144783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444293" y="446437"/>
            <a:ext cx="3144785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Primary &amp; Foreign Keys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21;p32">
            <a:extLst>
              <a:ext uri="{FF2B5EF4-FFF2-40B4-BE49-F238E27FC236}">
                <a16:creationId xmlns:a16="http://schemas.microsoft.com/office/drawing/2014/main" id="{9A11E362-06FC-9B47-AADC-E5C4EDDBD3B8}"/>
              </a:ext>
            </a:extLst>
          </p:cNvPr>
          <p:cNvSpPr txBox="1"/>
          <p:nvPr/>
        </p:nvSpPr>
        <p:spPr>
          <a:xfrm>
            <a:off x="-166969" y="2016919"/>
            <a:ext cx="3518031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Primary Keys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lang="en-US" sz="3000" b="1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Foreign Keys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A9B892-3A4C-4D4C-80A5-0007C7090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4742" y="773113"/>
            <a:ext cx="3448048" cy="10202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BFF10F-42E2-AC4E-BDEB-5E33E7F738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0680"/>
          <a:stretch/>
        </p:blipFill>
        <p:spPr>
          <a:xfrm>
            <a:off x="4154742" y="2200138"/>
            <a:ext cx="3454896" cy="9087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BFD5E5-6808-5241-B598-3820C3D216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0680"/>
          <a:stretch/>
        </p:blipFill>
        <p:spPr>
          <a:xfrm>
            <a:off x="4147894" y="3515677"/>
            <a:ext cx="3454896" cy="90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7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871913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21;p32">
            <a:extLst>
              <a:ext uri="{FF2B5EF4-FFF2-40B4-BE49-F238E27FC236}">
                <a16:creationId xmlns:a16="http://schemas.microsoft.com/office/drawing/2014/main" id="{5886E3F8-99E3-2648-B0C4-004EC4DF914F}"/>
              </a:ext>
            </a:extLst>
          </p:cNvPr>
          <p:cNvSpPr txBox="1"/>
          <p:nvPr/>
        </p:nvSpPr>
        <p:spPr>
          <a:xfrm>
            <a:off x="-246879" y="2016919"/>
            <a:ext cx="3608666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Entity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US" sz="3000" b="1" dirty="0">
              <a:latin typeface="Roboto"/>
              <a:ea typeface="Roboto"/>
              <a:cs typeface="Roboto"/>
              <a:sym typeface="Roboto"/>
            </a:endParaRP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Domain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US" sz="3000" b="1" dirty="0">
              <a:latin typeface="Roboto"/>
              <a:ea typeface="Roboto"/>
              <a:cs typeface="Roboto"/>
              <a:sym typeface="Roboto"/>
            </a:endParaRP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Referential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US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" name="Google Shape;290;p37">
            <a:extLst>
              <a:ext uri="{FF2B5EF4-FFF2-40B4-BE49-F238E27FC236}">
                <a16:creationId xmlns:a16="http://schemas.microsoft.com/office/drawing/2014/main" id="{DC8C64EC-30F8-F744-8E3D-FAB790C1AAE7}"/>
              </a:ext>
            </a:extLst>
          </p:cNvPr>
          <p:cNvCxnSpPr>
            <a:cxnSpLocks/>
            <a:stCxn id="14" idx="4"/>
          </p:cNvCxnSpPr>
          <p:nvPr/>
        </p:nvCxnSpPr>
        <p:spPr>
          <a:xfrm flipV="1">
            <a:off x="4101344" y="1286155"/>
            <a:ext cx="0" cy="342398"/>
          </a:xfrm>
          <a:prstGeom prst="straightConnector1">
            <a:avLst/>
          </a:prstGeom>
          <a:noFill/>
          <a:ln w="127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1" name="Google Shape;291;p37">
            <a:extLst>
              <a:ext uri="{FF2B5EF4-FFF2-40B4-BE49-F238E27FC236}">
                <a16:creationId xmlns:a16="http://schemas.microsoft.com/office/drawing/2014/main" id="{12FE004D-918B-D44C-B9E5-F7FF251FBA1E}"/>
              </a:ext>
            </a:extLst>
          </p:cNvPr>
          <p:cNvSpPr txBox="1"/>
          <p:nvPr/>
        </p:nvSpPr>
        <p:spPr>
          <a:xfrm>
            <a:off x="4189147" y="1179767"/>
            <a:ext cx="4245599" cy="281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r>
              <a:rPr lang="en-US" sz="900" dirty="0">
                <a:latin typeface="PalatinoLTStd"/>
              </a:rPr>
              <a:t>IT requires that every relation in a relational database model must have the primary key and that a value of the primary key cannot be NULL </a:t>
            </a:r>
            <a:endParaRPr lang="en-US" sz="900" dirty="0"/>
          </a:p>
        </p:txBody>
      </p:sp>
      <p:sp>
        <p:nvSpPr>
          <p:cNvPr id="12" name="Google Shape;292;p37">
            <a:extLst>
              <a:ext uri="{FF2B5EF4-FFF2-40B4-BE49-F238E27FC236}">
                <a16:creationId xmlns:a16="http://schemas.microsoft.com/office/drawing/2014/main" id="{979370B9-2D46-CA45-8BA7-676DDDD63447}"/>
              </a:ext>
            </a:extLst>
          </p:cNvPr>
          <p:cNvSpPr/>
          <p:nvPr/>
        </p:nvSpPr>
        <p:spPr>
          <a:xfrm>
            <a:off x="4074352" y="1260245"/>
            <a:ext cx="53983" cy="53983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64C3F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93;p37">
            <a:extLst>
              <a:ext uri="{FF2B5EF4-FFF2-40B4-BE49-F238E27FC236}">
                <a16:creationId xmlns:a16="http://schemas.microsoft.com/office/drawing/2014/main" id="{96C65EE3-BAF3-9B45-8D87-908D857C0BCA}"/>
              </a:ext>
            </a:extLst>
          </p:cNvPr>
          <p:cNvSpPr txBox="1"/>
          <p:nvPr/>
        </p:nvSpPr>
        <p:spPr>
          <a:xfrm>
            <a:off x="4174756" y="1534125"/>
            <a:ext cx="424560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rgbClr val="333333"/>
                </a:solidFill>
                <a:latin typeface="PT Sans" panose="020B0503020203020204" pitchFamily="34" charset="77"/>
                <a:sym typeface="Roboto"/>
              </a:rPr>
              <a:t>i.e. every table in a database must have a primary key that uniqu</a:t>
            </a:r>
            <a:r>
              <a:rPr lang="en-US" sz="900" dirty="0">
                <a:solidFill>
                  <a:srgbClr val="333333"/>
                </a:solidFill>
                <a:latin typeface="PT Sans" panose="020B0503020203020204" pitchFamily="34" charset="77"/>
                <a:sym typeface="Roboto"/>
              </a:rPr>
              <a:t>e</a:t>
            </a:r>
            <a:r>
              <a:rPr lang="en" sz="900" dirty="0" err="1">
                <a:solidFill>
                  <a:srgbClr val="333333"/>
                </a:solidFill>
                <a:latin typeface="PT Sans" panose="020B0503020203020204" pitchFamily="34" charset="77"/>
                <a:sym typeface="Roboto"/>
              </a:rPr>
              <a:t>ly</a:t>
            </a:r>
            <a:r>
              <a:rPr lang="en" sz="900" dirty="0">
                <a:solidFill>
                  <a:srgbClr val="333333"/>
                </a:solidFill>
                <a:latin typeface="PT Sans" panose="020B0503020203020204" pitchFamily="34" charset="77"/>
                <a:sym typeface="Roboto"/>
              </a:rPr>
              <a:t> identifies that record</a:t>
            </a:r>
            <a:endParaRPr sz="900" dirty="0">
              <a:solidFill>
                <a:srgbClr val="333333"/>
              </a:solidFill>
              <a:latin typeface="PT Sans" panose="020B0503020203020204" pitchFamily="34" charset="77"/>
              <a:sym typeface="Roboto"/>
            </a:endParaRPr>
          </a:p>
        </p:txBody>
      </p:sp>
      <p:sp>
        <p:nvSpPr>
          <p:cNvPr id="14" name="Google Shape;294;p37">
            <a:extLst>
              <a:ext uri="{FF2B5EF4-FFF2-40B4-BE49-F238E27FC236}">
                <a16:creationId xmlns:a16="http://schemas.microsoft.com/office/drawing/2014/main" id="{F4A71F52-D1AF-D64D-92C9-69642B61C5B4}"/>
              </a:ext>
            </a:extLst>
          </p:cNvPr>
          <p:cNvSpPr/>
          <p:nvPr/>
        </p:nvSpPr>
        <p:spPr>
          <a:xfrm>
            <a:off x="4074352" y="1574570"/>
            <a:ext cx="53983" cy="53983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64C3F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99;p37">
            <a:extLst>
              <a:ext uri="{FF2B5EF4-FFF2-40B4-BE49-F238E27FC236}">
                <a16:creationId xmlns:a16="http://schemas.microsoft.com/office/drawing/2014/main" id="{CE057AEB-6A1C-8646-ACE2-86311CC73830}"/>
              </a:ext>
            </a:extLst>
          </p:cNvPr>
          <p:cNvSpPr txBox="1"/>
          <p:nvPr/>
        </p:nvSpPr>
        <p:spPr>
          <a:xfrm>
            <a:off x="4069399" y="923703"/>
            <a:ext cx="2487194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6AE3"/>
              </a:buClr>
              <a:buSzPts val="1300"/>
              <a:buFont typeface="Arial"/>
              <a:buNone/>
            </a:pPr>
            <a:r>
              <a:rPr lang="en" sz="1300" b="1" i="0" u="none" strike="noStrike" cap="none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Entity Integrity Constraint</a:t>
            </a:r>
            <a:endParaRPr sz="500"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225;p32">
            <a:extLst>
              <a:ext uri="{FF2B5EF4-FFF2-40B4-BE49-F238E27FC236}">
                <a16:creationId xmlns:a16="http://schemas.microsoft.com/office/drawing/2014/main" id="{45AEEBD5-B392-114E-A87B-399EAF7C4A6D}"/>
              </a:ext>
            </a:extLst>
          </p:cNvPr>
          <p:cNvSpPr/>
          <p:nvPr/>
        </p:nvSpPr>
        <p:spPr>
          <a:xfrm>
            <a:off x="406400" y="488950"/>
            <a:ext cx="3144783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26;p32">
            <a:extLst>
              <a:ext uri="{FF2B5EF4-FFF2-40B4-BE49-F238E27FC236}">
                <a16:creationId xmlns:a16="http://schemas.microsoft.com/office/drawing/2014/main" id="{6D60DE3F-4005-4447-A22A-2277346F26E2}"/>
              </a:ext>
            </a:extLst>
          </p:cNvPr>
          <p:cNvSpPr txBox="1"/>
          <p:nvPr/>
        </p:nvSpPr>
        <p:spPr>
          <a:xfrm>
            <a:off x="444293" y="446437"/>
            <a:ext cx="3144785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Integrity Constraints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" name="Google Shape;290;p37">
            <a:extLst>
              <a:ext uri="{FF2B5EF4-FFF2-40B4-BE49-F238E27FC236}">
                <a16:creationId xmlns:a16="http://schemas.microsoft.com/office/drawing/2014/main" id="{D967A9A9-BBC4-9447-9742-1F13798C4311}"/>
              </a:ext>
            </a:extLst>
          </p:cNvPr>
          <p:cNvCxnSpPr>
            <a:cxnSpLocks/>
            <a:stCxn id="36" idx="4"/>
          </p:cNvCxnSpPr>
          <p:nvPr/>
        </p:nvCxnSpPr>
        <p:spPr>
          <a:xfrm flipV="1">
            <a:off x="4107440" y="2526691"/>
            <a:ext cx="0" cy="342398"/>
          </a:xfrm>
          <a:prstGeom prst="straightConnector1">
            <a:avLst/>
          </a:prstGeom>
          <a:noFill/>
          <a:ln w="127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3" name="Google Shape;291;p37">
            <a:extLst>
              <a:ext uri="{FF2B5EF4-FFF2-40B4-BE49-F238E27FC236}">
                <a16:creationId xmlns:a16="http://schemas.microsoft.com/office/drawing/2014/main" id="{546FBFB2-BB7E-8445-97EE-808ECD09A628}"/>
              </a:ext>
            </a:extLst>
          </p:cNvPr>
          <p:cNvSpPr txBox="1"/>
          <p:nvPr/>
        </p:nvSpPr>
        <p:spPr>
          <a:xfrm>
            <a:off x="4195243" y="2444429"/>
            <a:ext cx="3906295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lvl="0" algn="just">
              <a:buSzPts val="900"/>
            </a:pPr>
            <a:r>
              <a:rPr lang="en-US" sz="900" dirty="0">
                <a:latin typeface="PalatinoLTStd"/>
              </a:rPr>
              <a:t>It requires that all the values of an attribute must be from the same domain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92;p37">
            <a:extLst>
              <a:ext uri="{FF2B5EF4-FFF2-40B4-BE49-F238E27FC236}">
                <a16:creationId xmlns:a16="http://schemas.microsoft.com/office/drawing/2014/main" id="{7EB2FB00-72DF-E74E-88EE-994A1398C71C}"/>
              </a:ext>
            </a:extLst>
          </p:cNvPr>
          <p:cNvSpPr/>
          <p:nvPr/>
        </p:nvSpPr>
        <p:spPr>
          <a:xfrm>
            <a:off x="4080448" y="2500781"/>
            <a:ext cx="53983" cy="53983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64C3F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293;p37">
            <a:extLst>
              <a:ext uri="{FF2B5EF4-FFF2-40B4-BE49-F238E27FC236}">
                <a16:creationId xmlns:a16="http://schemas.microsoft.com/office/drawing/2014/main" id="{ECD86293-EC08-FC41-B461-A8CA4159FD91}"/>
              </a:ext>
            </a:extLst>
          </p:cNvPr>
          <p:cNvSpPr txBox="1"/>
          <p:nvPr/>
        </p:nvSpPr>
        <p:spPr>
          <a:xfrm>
            <a:off x="4180852" y="2728941"/>
            <a:ext cx="424560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rgbClr val="333333"/>
                </a:solidFill>
                <a:latin typeface="PT Sans" panose="020B0503020203020204" pitchFamily="34" charset="77"/>
                <a:sym typeface="Roboto"/>
              </a:rPr>
              <a:t>i.e. In a column, all values must be of </a:t>
            </a:r>
            <a:r>
              <a:rPr lang="en-US" sz="900" dirty="0" err="1">
                <a:solidFill>
                  <a:srgbClr val="333333"/>
                </a:solidFill>
                <a:latin typeface="PT Sans" panose="020B0503020203020204" pitchFamily="34" charset="77"/>
                <a:sym typeface="Roboto"/>
              </a:rPr>
              <a:t>th</a:t>
            </a:r>
            <a:r>
              <a:rPr lang="en" sz="900" dirty="0">
                <a:solidFill>
                  <a:srgbClr val="333333"/>
                </a:solidFill>
                <a:latin typeface="PT Sans" panose="020B0503020203020204" pitchFamily="34" charset="77"/>
                <a:sym typeface="Roboto"/>
              </a:rPr>
              <a:t>e same data type </a:t>
            </a:r>
            <a:endParaRPr sz="900" dirty="0">
              <a:solidFill>
                <a:srgbClr val="333333"/>
              </a:solidFill>
              <a:latin typeface="PT Sans" panose="020B0503020203020204" pitchFamily="34" charset="77"/>
              <a:sym typeface="Roboto"/>
            </a:endParaRPr>
          </a:p>
        </p:txBody>
      </p:sp>
      <p:sp>
        <p:nvSpPr>
          <p:cNvPr id="36" name="Google Shape;294;p37">
            <a:extLst>
              <a:ext uri="{FF2B5EF4-FFF2-40B4-BE49-F238E27FC236}">
                <a16:creationId xmlns:a16="http://schemas.microsoft.com/office/drawing/2014/main" id="{813B16C4-9B23-9F40-BA47-70A20AEB9D7E}"/>
              </a:ext>
            </a:extLst>
          </p:cNvPr>
          <p:cNvSpPr/>
          <p:nvPr/>
        </p:nvSpPr>
        <p:spPr>
          <a:xfrm>
            <a:off x="4080448" y="2815106"/>
            <a:ext cx="53983" cy="53983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64C3F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299;p37">
            <a:extLst>
              <a:ext uri="{FF2B5EF4-FFF2-40B4-BE49-F238E27FC236}">
                <a16:creationId xmlns:a16="http://schemas.microsoft.com/office/drawing/2014/main" id="{946A30B0-251A-6F4F-8F96-75BC45149F8F}"/>
              </a:ext>
            </a:extLst>
          </p:cNvPr>
          <p:cNvSpPr txBox="1"/>
          <p:nvPr/>
        </p:nvSpPr>
        <p:spPr>
          <a:xfrm>
            <a:off x="4075495" y="2164239"/>
            <a:ext cx="2487194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6AE3"/>
              </a:buClr>
              <a:buSzPts val="1300"/>
              <a:buFont typeface="Arial"/>
              <a:buNone/>
            </a:pPr>
            <a:r>
              <a:rPr lang="en" sz="1300" b="1" i="0" u="none" strike="noStrike" cap="none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Domain Integrity Constraint</a:t>
            </a:r>
            <a:endParaRPr sz="500"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" name="Google Shape;290;p37">
            <a:extLst>
              <a:ext uri="{FF2B5EF4-FFF2-40B4-BE49-F238E27FC236}">
                <a16:creationId xmlns:a16="http://schemas.microsoft.com/office/drawing/2014/main" id="{5F306940-1C8C-7E46-886D-2C1E33FD153F}"/>
              </a:ext>
            </a:extLst>
          </p:cNvPr>
          <p:cNvCxnSpPr>
            <a:cxnSpLocks/>
            <a:stCxn id="42" idx="4"/>
          </p:cNvCxnSpPr>
          <p:nvPr/>
        </p:nvCxnSpPr>
        <p:spPr>
          <a:xfrm flipV="1">
            <a:off x="4162304" y="3633115"/>
            <a:ext cx="0" cy="342398"/>
          </a:xfrm>
          <a:prstGeom prst="straightConnector1">
            <a:avLst/>
          </a:prstGeom>
          <a:noFill/>
          <a:ln w="127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9" name="Google Shape;291;p37">
            <a:extLst>
              <a:ext uri="{FF2B5EF4-FFF2-40B4-BE49-F238E27FC236}">
                <a16:creationId xmlns:a16="http://schemas.microsoft.com/office/drawing/2014/main" id="{91261B9F-D336-C147-B36F-8B607B68300B}"/>
              </a:ext>
            </a:extLst>
          </p:cNvPr>
          <p:cNvSpPr txBox="1"/>
          <p:nvPr/>
        </p:nvSpPr>
        <p:spPr>
          <a:xfrm>
            <a:off x="4250107" y="3548623"/>
            <a:ext cx="4061783" cy="15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r>
              <a:rPr lang="en-US" sz="900" dirty="0">
                <a:latin typeface="PalatinoLTStd"/>
              </a:rPr>
              <a:t>requires that a foreign key must take either one of the values that its primary key has or the NULL value </a:t>
            </a:r>
            <a:endParaRPr lang="en-US" sz="900" dirty="0"/>
          </a:p>
        </p:txBody>
      </p:sp>
      <p:sp>
        <p:nvSpPr>
          <p:cNvPr id="40" name="Google Shape;292;p37">
            <a:extLst>
              <a:ext uri="{FF2B5EF4-FFF2-40B4-BE49-F238E27FC236}">
                <a16:creationId xmlns:a16="http://schemas.microsoft.com/office/drawing/2014/main" id="{8ED79684-88C1-704D-8452-269C71922491}"/>
              </a:ext>
            </a:extLst>
          </p:cNvPr>
          <p:cNvSpPr/>
          <p:nvPr/>
        </p:nvSpPr>
        <p:spPr>
          <a:xfrm>
            <a:off x="4135312" y="3607205"/>
            <a:ext cx="53983" cy="53983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64C3F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293;p37">
            <a:extLst>
              <a:ext uri="{FF2B5EF4-FFF2-40B4-BE49-F238E27FC236}">
                <a16:creationId xmlns:a16="http://schemas.microsoft.com/office/drawing/2014/main" id="{E0AD5AE3-883A-CB4A-BE33-4D3E882F348E}"/>
              </a:ext>
            </a:extLst>
          </p:cNvPr>
          <p:cNvSpPr txBox="1"/>
          <p:nvPr/>
        </p:nvSpPr>
        <p:spPr>
          <a:xfrm>
            <a:off x="4235716" y="3926805"/>
            <a:ext cx="424560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rgbClr val="333333"/>
                </a:solidFill>
                <a:latin typeface="PT Sans" panose="020B0503020203020204" pitchFamily="34" charset="77"/>
                <a:sym typeface="Roboto"/>
              </a:rPr>
              <a:t>i.e. the for</a:t>
            </a:r>
            <a:r>
              <a:rPr lang="en-US" sz="900" dirty="0" err="1">
                <a:solidFill>
                  <a:srgbClr val="333333"/>
                </a:solidFill>
                <a:latin typeface="PT Sans" panose="020B0503020203020204" pitchFamily="34" charset="77"/>
                <a:sym typeface="Roboto"/>
              </a:rPr>
              <a:t>ei</a:t>
            </a:r>
            <a:r>
              <a:rPr lang="en" sz="900" dirty="0" err="1">
                <a:solidFill>
                  <a:srgbClr val="333333"/>
                </a:solidFill>
                <a:latin typeface="PT Sans" panose="020B0503020203020204" pitchFamily="34" charset="77"/>
                <a:sym typeface="Roboto"/>
              </a:rPr>
              <a:t>gn</a:t>
            </a:r>
            <a:r>
              <a:rPr lang="en" sz="900" dirty="0">
                <a:solidFill>
                  <a:srgbClr val="333333"/>
                </a:solidFill>
                <a:latin typeface="PT Sans" panose="020B0503020203020204" pitchFamily="34" charset="77"/>
                <a:sym typeface="Roboto"/>
              </a:rPr>
              <a:t> key cannot take a value that is not defined already as a primary key in the table where it is referenced from</a:t>
            </a:r>
            <a:endParaRPr sz="900" dirty="0">
              <a:solidFill>
                <a:srgbClr val="333333"/>
              </a:solidFill>
              <a:latin typeface="PT Sans" panose="020B0503020203020204" pitchFamily="34" charset="77"/>
              <a:sym typeface="Roboto"/>
            </a:endParaRPr>
          </a:p>
        </p:txBody>
      </p:sp>
      <p:sp>
        <p:nvSpPr>
          <p:cNvPr id="42" name="Google Shape;294;p37">
            <a:extLst>
              <a:ext uri="{FF2B5EF4-FFF2-40B4-BE49-F238E27FC236}">
                <a16:creationId xmlns:a16="http://schemas.microsoft.com/office/drawing/2014/main" id="{7263945C-AD7E-AA49-A1C3-ED8853B3C4A8}"/>
              </a:ext>
            </a:extLst>
          </p:cNvPr>
          <p:cNvSpPr/>
          <p:nvPr/>
        </p:nvSpPr>
        <p:spPr>
          <a:xfrm>
            <a:off x="4135312" y="3921530"/>
            <a:ext cx="53983" cy="53983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64C3F5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99;p37">
            <a:extLst>
              <a:ext uri="{FF2B5EF4-FFF2-40B4-BE49-F238E27FC236}">
                <a16:creationId xmlns:a16="http://schemas.microsoft.com/office/drawing/2014/main" id="{A62BEDE0-4637-9048-A140-013D06058A81}"/>
              </a:ext>
            </a:extLst>
          </p:cNvPr>
          <p:cNvSpPr txBox="1"/>
          <p:nvPr/>
        </p:nvSpPr>
        <p:spPr>
          <a:xfrm>
            <a:off x="4130359" y="3270663"/>
            <a:ext cx="2487194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6AE3"/>
              </a:buClr>
              <a:buSzPts val="1300"/>
              <a:buFont typeface="Arial"/>
              <a:buNone/>
            </a:pPr>
            <a:r>
              <a:rPr lang="en" sz="1300" b="1" i="0" u="none" strike="noStrike" cap="none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Referential Integrity Constraint</a:t>
            </a:r>
            <a:endParaRPr sz="500" dirty="0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0905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871913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7619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21;p32">
            <a:extLst>
              <a:ext uri="{FF2B5EF4-FFF2-40B4-BE49-F238E27FC236}">
                <a16:creationId xmlns:a16="http://schemas.microsoft.com/office/drawing/2014/main" id="{5886E3F8-99E3-2648-B0C4-004EC4DF914F}"/>
              </a:ext>
            </a:extLst>
          </p:cNvPr>
          <p:cNvSpPr txBox="1"/>
          <p:nvPr/>
        </p:nvSpPr>
        <p:spPr>
          <a:xfrm>
            <a:off x="-246879" y="2016919"/>
            <a:ext cx="3608666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Referential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Integrity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Constraint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US"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225;p32">
            <a:extLst>
              <a:ext uri="{FF2B5EF4-FFF2-40B4-BE49-F238E27FC236}">
                <a16:creationId xmlns:a16="http://schemas.microsoft.com/office/drawing/2014/main" id="{45AEEBD5-B392-114E-A87B-399EAF7C4A6D}"/>
              </a:ext>
            </a:extLst>
          </p:cNvPr>
          <p:cNvSpPr/>
          <p:nvPr/>
        </p:nvSpPr>
        <p:spPr>
          <a:xfrm>
            <a:off x="406400" y="488950"/>
            <a:ext cx="3144783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26;p32">
            <a:extLst>
              <a:ext uri="{FF2B5EF4-FFF2-40B4-BE49-F238E27FC236}">
                <a16:creationId xmlns:a16="http://schemas.microsoft.com/office/drawing/2014/main" id="{6D60DE3F-4005-4447-A22A-2277346F26E2}"/>
              </a:ext>
            </a:extLst>
          </p:cNvPr>
          <p:cNvSpPr txBox="1"/>
          <p:nvPr/>
        </p:nvSpPr>
        <p:spPr>
          <a:xfrm>
            <a:off x="444293" y="446437"/>
            <a:ext cx="3144785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Integrity Constraints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58FDA5-6F50-F141-AB12-3B8BB85DC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0" y="1013222"/>
            <a:ext cx="4875199" cy="267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0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579305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5011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/>
          <p:nvPr/>
        </p:nvSpPr>
        <p:spPr>
          <a:xfrm>
            <a:off x="406400" y="488950"/>
            <a:ext cx="2547111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320728" y="473869"/>
            <a:ext cx="2718456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SQL Joins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21;p32">
            <a:extLst>
              <a:ext uri="{FF2B5EF4-FFF2-40B4-BE49-F238E27FC236}">
                <a16:creationId xmlns:a16="http://schemas.microsoft.com/office/drawing/2014/main" id="{5886E3F8-99E3-2648-B0C4-004EC4DF914F}"/>
              </a:ext>
            </a:extLst>
          </p:cNvPr>
          <p:cNvSpPr txBox="1"/>
          <p:nvPr/>
        </p:nvSpPr>
        <p:spPr>
          <a:xfrm>
            <a:off x="-166969" y="2016919"/>
            <a:ext cx="3518031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Types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Of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Joins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074F1-0A5C-F847-823D-917BED4D0A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3354" r="11727"/>
          <a:stretch/>
        </p:blipFill>
        <p:spPr>
          <a:xfrm>
            <a:off x="3853552" y="782067"/>
            <a:ext cx="5017090" cy="3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0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579305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5011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/>
          <p:nvPr/>
        </p:nvSpPr>
        <p:spPr>
          <a:xfrm>
            <a:off x="406400" y="488950"/>
            <a:ext cx="2547111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320728" y="473869"/>
            <a:ext cx="2718456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SQL Joins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21;p32">
            <a:extLst>
              <a:ext uri="{FF2B5EF4-FFF2-40B4-BE49-F238E27FC236}">
                <a16:creationId xmlns:a16="http://schemas.microsoft.com/office/drawing/2014/main" id="{5886E3F8-99E3-2648-B0C4-004EC4DF914F}"/>
              </a:ext>
            </a:extLst>
          </p:cNvPr>
          <p:cNvSpPr txBox="1"/>
          <p:nvPr/>
        </p:nvSpPr>
        <p:spPr>
          <a:xfrm>
            <a:off x="-166969" y="2016919"/>
            <a:ext cx="3518031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Types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Of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Joins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44BDBE-423F-1E45-93C0-146B1DB78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547" y="1457325"/>
            <a:ext cx="5223551" cy="223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9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579305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5011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/>
          <p:nvPr/>
        </p:nvSpPr>
        <p:spPr>
          <a:xfrm>
            <a:off x="406400" y="488950"/>
            <a:ext cx="2547111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320728" y="473869"/>
            <a:ext cx="2718456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SQL Relationships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21;p32">
            <a:extLst>
              <a:ext uri="{FF2B5EF4-FFF2-40B4-BE49-F238E27FC236}">
                <a16:creationId xmlns:a16="http://schemas.microsoft.com/office/drawing/2014/main" id="{5886E3F8-99E3-2648-B0C4-004EC4DF914F}"/>
              </a:ext>
            </a:extLst>
          </p:cNvPr>
          <p:cNvSpPr txBox="1"/>
          <p:nvPr/>
        </p:nvSpPr>
        <p:spPr>
          <a:xfrm>
            <a:off x="-166969" y="2016919"/>
            <a:ext cx="3518031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One to One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lang="en-US" sz="3000" b="1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One to Many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lang="en-US" sz="3000" b="1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Many to Many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8FE2B2-D64C-0247-8440-C2A24462C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6184" y="885825"/>
            <a:ext cx="3556000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300E97-916A-BF41-BB35-5134E1197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0959" y="1744790"/>
            <a:ext cx="3246450" cy="2196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15D33A-3BCD-5948-ACE9-72B417D614B0}"/>
              </a:ext>
            </a:extLst>
          </p:cNvPr>
          <p:cNvSpPr txBox="1"/>
          <p:nvPr/>
        </p:nvSpPr>
        <p:spPr>
          <a:xfrm>
            <a:off x="5613528" y="650002"/>
            <a:ext cx="11633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One to One</a:t>
            </a:r>
          </a:p>
        </p:txBody>
      </p:sp>
    </p:spTree>
    <p:extLst>
      <p:ext uri="{BB962C8B-B14F-4D97-AF65-F5344CB8AC3E}">
        <p14:creationId xmlns:p14="http://schemas.microsoft.com/office/powerpoint/2010/main" val="283678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2"/>
          <p:cNvCxnSpPr/>
          <p:nvPr/>
        </p:nvCxnSpPr>
        <p:spPr>
          <a:xfrm rot="10800000" flipH="1">
            <a:off x="3579305" y="-29581"/>
            <a:ext cx="0" cy="5202662"/>
          </a:xfrm>
          <a:prstGeom prst="straightConnector1">
            <a:avLst/>
          </a:prstGeom>
          <a:noFill/>
          <a:ln w="38100" cap="flat" cmpd="sng">
            <a:solidFill>
              <a:srgbClr val="D0D0D0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20" name="Google Shape;220;p3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5011" y="2300288"/>
            <a:ext cx="128588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/>
          <p:nvPr/>
        </p:nvSpPr>
        <p:spPr>
          <a:xfrm>
            <a:off x="406400" y="488950"/>
            <a:ext cx="2547111" cy="284163"/>
          </a:xfrm>
          <a:prstGeom prst="rect">
            <a:avLst/>
          </a:prstGeom>
          <a:solidFill>
            <a:srgbClr val="64C3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320728" y="473869"/>
            <a:ext cx="2718456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SQL Joins</a:t>
            </a:r>
            <a:endParaRPr sz="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21;p32">
            <a:extLst>
              <a:ext uri="{FF2B5EF4-FFF2-40B4-BE49-F238E27FC236}">
                <a16:creationId xmlns:a16="http://schemas.microsoft.com/office/drawing/2014/main" id="{5886E3F8-99E3-2648-B0C4-004EC4DF914F}"/>
              </a:ext>
            </a:extLst>
          </p:cNvPr>
          <p:cNvSpPr txBox="1"/>
          <p:nvPr/>
        </p:nvSpPr>
        <p:spPr>
          <a:xfrm>
            <a:off x="-166969" y="2016919"/>
            <a:ext cx="3518031" cy="13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Multiple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Joins in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SQL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F24ED5-F469-BD40-88E1-6E3F59E25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547" y="1269746"/>
            <a:ext cx="5069704" cy="220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876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214</Words>
  <Application>Microsoft Macintosh PowerPoint</Application>
  <PresentationFormat>On-screen Show (16:9)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Roboto</vt:lpstr>
      <vt:lpstr>PalatinoLTStd</vt:lpstr>
      <vt:lpstr>PT Sans</vt:lpstr>
      <vt:lpstr>Helvetica Neue Light</vt:lpstr>
      <vt:lpstr>Arial</vt:lpstr>
      <vt:lpstr>Helvetica Neue</vt:lpstr>
      <vt:lpstr>Simple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Himanshu Aggarwal</cp:lastModifiedBy>
  <cp:revision>37</cp:revision>
  <dcterms:modified xsi:type="dcterms:W3CDTF">2020-05-12T21:41:41Z</dcterms:modified>
</cp:coreProperties>
</file>