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8" r:id="rId4"/>
    <p:sldId id="308" r:id="rId5"/>
    <p:sldId id="303" r:id="rId6"/>
    <p:sldId id="309" r:id="rId7"/>
    <p:sldId id="304" r:id="rId8"/>
    <p:sldId id="310" r:id="rId9"/>
    <p:sldId id="292" r:id="rId1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2"/>
      <p:bold r:id="rId13"/>
      <p:italic r:id="rId14"/>
      <p:boldItalic r:id="rId15"/>
    </p:embeddedFont>
    <p:embeddedFont>
      <p:font typeface="Helvetica Neue Light" panose="02000403000000020004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3adfa1f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123adfa1f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48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24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53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09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35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Introduction To SQL Joins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1766106" y="1379553"/>
            <a:ext cx="4252913" cy="2947988"/>
          </a:xfrm>
          <a:prstGeom prst="rect">
            <a:avLst/>
          </a:prstGeom>
          <a:noFill/>
          <a:ln w="1905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37" y="683418"/>
            <a:ext cx="4252913" cy="3239996"/>
          </a:xfrm>
          <a:prstGeom prst="rect">
            <a:avLst/>
          </a:prstGeom>
          <a:noFill/>
          <a:ln>
            <a:noFill/>
          </a:ln>
          <a:effectLst>
            <a:outerShdw blurRad="50800" dist="76200" dir="8400000" algn="ctr" rotWithShape="0">
              <a:srgbClr val="000000">
                <a:alpha val="83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2" name="Google Shape;142;p28"/>
          <p:cNvSpPr txBox="1"/>
          <p:nvPr/>
        </p:nvSpPr>
        <p:spPr>
          <a:xfrm>
            <a:off x="6588514" y="1345406"/>
            <a:ext cx="1045703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6895133" y="1690688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71370" y="1690688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Primary Keys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895133" y="201215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7271370" y="201215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Referential Integrity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895133" y="2347913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271370" y="2347913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6895133" y="267890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271370" y="267890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SQL queries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7DCED-8B56-4A42-B7AC-7523B27A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189" y="744812"/>
            <a:ext cx="2849012" cy="2849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Primary &amp; Foreign Keys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9A11E362-06FC-9B47-AADC-E5C4EDDBD3B8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Primary Keys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Foreign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9B892-3A4C-4D4C-80A5-0007C7090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742" y="773113"/>
            <a:ext cx="3448048" cy="1020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FF10F-42E2-AC4E-BDEB-5E33E7F738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680"/>
          <a:stretch/>
        </p:blipFill>
        <p:spPr>
          <a:xfrm>
            <a:off x="4154742" y="2200138"/>
            <a:ext cx="3454896" cy="908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BFD5E5-6808-5241-B598-3820C3D216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680"/>
          <a:stretch/>
        </p:blipFill>
        <p:spPr>
          <a:xfrm>
            <a:off x="4147894" y="3515677"/>
            <a:ext cx="3454896" cy="9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24687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Entity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Domain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Referential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" name="Google Shape;290;p37">
            <a:extLst>
              <a:ext uri="{FF2B5EF4-FFF2-40B4-BE49-F238E27FC236}">
                <a16:creationId xmlns:a16="http://schemas.microsoft.com/office/drawing/2014/main" id="{DC8C64EC-30F8-F744-8E3D-FAB790C1AAE7}"/>
              </a:ext>
            </a:extLst>
          </p:cNvPr>
          <p:cNvCxnSpPr>
            <a:cxnSpLocks/>
            <a:stCxn id="14" idx="4"/>
          </p:cNvCxnSpPr>
          <p:nvPr/>
        </p:nvCxnSpPr>
        <p:spPr>
          <a:xfrm flipV="1">
            <a:off x="4101344" y="1286155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" name="Google Shape;291;p37">
            <a:extLst>
              <a:ext uri="{FF2B5EF4-FFF2-40B4-BE49-F238E27FC236}">
                <a16:creationId xmlns:a16="http://schemas.microsoft.com/office/drawing/2014/main" id="{12FE004D-918B-D44C-B9E5-F7FF251FBA1E}"/>
              </a:ext>
            </a:extLst>
          </p:cNvPr>
          <p:cNvSpPr txBox="1"/>
          <p:nvPr/>
        </p:nvSpPr>
        <p:spPr>
          <a:xfrm>
            <a:off x="4189147" y="1179767"/>
            <a:ext cx="4245599" cy="28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r>
              <a:rPr lang="en-US" sz="900" dirty="0">
                <a:latin typeface="PalatinoLTStd"/>
              </a:rPr>
              <a:t>IT requires that every relation in a relational database model must have the primary key and that a value of the primary key cannot be NULL </a:t>
            </a:r>
            <a:endParaRPr lang="en-US" sz="900" dirty="0"/>
          </a:p>
        </p:txBody>
      </p:sp>
      <p:sp>
        <p:nvSpPr>
          <p:cNvPr id="12" name="Google Shape;292;p37">
            <a:extLst>
              <a:ext uri="{FF2B5EF4-FFF2-40B4-BE49-F238E27FC236}">
                <a16:creationId xmlns:a16="http://schemas.microsoft.com/office/drawing/2014/main" id="{979370B9-2D46-CA45-8BA7-676DDDD63447}"/>
              </a:ext>
            </a:extLst>
          </p:cNvPr>
          <p:cNvSpPr/>
          <p:nvPr/>
        </p:nvSpPr>
        <p:spPr>
          <a:xfrm>
            <a:off x="4074352" y="1260245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3;p37">
            <a:extLst>
              <a:ext uri="{FF2B5EF4-FFF2-40B4-BE49-F238E27FC236}">
                <a16:creationId xmlns:a16="http://schemas.microsoft.com/office/drawing/2014/main" id="{96C65EE3-BAF3-9B45-8D87-908D857C0BCA}"/>
              </a:ext>
            </a:extLst>
          </p:cNvPr>
          <p:cNvSpPr txBox="1"/>
          <p:nvPr/>
        </p:nvSpPr>
        <p:spPr>
          <a:xfrm>
            <a:off x="4174756" y="1534125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i.e. every table in a database must have a primary key that uniqu</a:t>
            </a: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e</a:t>
            </a:r>
            <a:r>
              <a:rPr lang="en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ly</a:t>
            </a: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 identifies that record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14" name="Google Shape;294;p37">
            <a:extLst>
              <a:ext uri="{FF2B5EF4-FFF2-40B4-BE49-F238E27FC236}">
                <a16:creationId xmlns:a16="http://schemas.microsoft.com/office/drawing/2014/main" id="{F4A71F52-D1AF-D64D-92C9-69642B61C5B4}"/>
              </a:ext>
            </a:extLst>
          </p:cNvPr>
          <p:cNvSpPr/>
          <p:nvPr/>
        </p:nvSpPr>
        <p:spPr>
          <a:xfrm>
            <a:off x="4074352" y="157457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9;p37">
            <a:extLst>
              <a:ext uri="{FF2B5EF4-FFF2-40B4-BE49-F238E27FC236}">
                <a16:creationId xmlns:a16="http://schemas.microsoft.com/office/drawing/2014/main" id="{CE057AEB-6A1C-8646-ACE2-86311CC73830}"/>
              </a:ext>
            </a:extLst>
          </p:cNvPr>
          <p:cNvSpPr txBox="1"/>
          <p:nvPr/>
        </p:nvSpPr>
        <p:spPr>
          <a:xfrm>
            <a:off x="4069399" y="923703"/>
            <a:ext cx="2487194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Entity Integrity Constraint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Integrity Constraints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290;p37">
            <a:extLst>
              <a:ext uri="{FF2B5EF4-FFF2-40B4-BE49-F238E27FC236}">
                <a16:creationId xmlns:a16="http://schemas.microsoft.com/office/drawing/2014/main" id="{D967A9A9-BBC4-9447-9742-1F13798C4311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4107440" y="2526691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3" name="Google Shape;291;p37">
            <a:extLst>
              <a:ext uri="{FF2B5EF4-FFF2-40B4-BE49-F238E27FC236}">
                <a16:creationId xmlns:a16="http://schemas.microsoft.com/office/drawing/2014/main" id="{546FBFB2-BB7E-8445-97EE-808ECD09A628}"/>
              </a:ext>
            </a:extLst>
          </p:cNvPr>
          <p:cNvSpPr txBox="1"/>
          <p:nvPr/>
        </p:nvSpPr>
        <p:spPr>
          <a:xfrm>
            <a:off x="4195243" y="2444429"/>
            <a:ext cx="3906295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latin typeface="PalatinoLTStd"/>
              </a:rPr>
              <a:t>It requires that all the values of an attribute must be from the same domain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92;p37">
            <a:extLst>
              <a:ext uri="{FF2B5EF4-FFF2-40B4-BE49-F238E27FC236}">
                <a16:creationId xmlns:a16="http://schemas.microsoft.com/office/drawing/2014/main" id="{7EB2FB00-72DF-E74E-88EE-994A1398C71C}"/>
              </a:ext>
            </a:extLst>
          </p:cNvPr>
          <p:cNvSpPr/>
          <p:nvPr/>
        </p:nvSpPr>
        <p:spPr>
          <a:xfrm>
            <a:off x="4080448" y="2500781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93;p37">
            <a:extLst>
              <a:ext uri="{FF2B5EF4-FFF2-40B4-BE49-F238E27FC236}">
                <a16:creationId xmlns:a16="http://schemas.microsoft.com/office/drawing/2014/main" id="{ECD86293-EC08-FC41-B461-A8CA4159FD91}"/>
              </a:ext>
            </a:extLst>
          </p:cNvPr>
          <p:cNvSpPr txBox="1"/>
          <p:nvPr/>
        </p:nvSpPr>
        <p:spPr>
          <a:xfrm>
            <a:off x="4180852" y="2728941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i.e. In a column, all values must be of </a:t>
            </a:r>
            <a:r>
              <a:rPr lang="en-US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th</a:t>
            </a: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e same data type 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36" name="Google Shape;294;p37">
            <a:extLst>
              <a:ext uri="{FF2B5EF4-FFF2-40B4-BE49-F238E27FC236}">
                <a16:creationId xmlns:a16="http://schemas.microsoft.com/office/drawing/2014/main" id="{813B16C4-9B23-9F40-BA47-70A20AEB9D7E}"/>
              </a:ext>
            </a:extLst>
          </p:cNvPr>
          <p:cNvSpPr/>
          <p:nvPr/>
        </p:nvSpPr>
        <p:spPr>
          <a:xfrm>
            <a:off x="4080448" y="2815106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99;p37">
            <a:extLst>
              <a:ext uri="{FF2B5EF4-FFF2-40B4-BE49-F238E27FC236}">
                <a16:creationId xmlns:a16="http://schemas.microsoft.com/office/drawing/2014/main" id="{946A30B0-251A-6F4F-8F96-75BC45149F8F}"/>
              </a:ext>
            </a:extLst>
          </p:cNvPr>
          <p:cNvSpPr txBox="1"/>
          <p:nvPr/>
        </p:nvSpPr>
        <p:spPr>
          <a:xfrm>
            <a:off x="4075495" y="2164239"/>
            <a:ext cx="2487194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Domain Integrity Constraint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290;p37">
            <a:extLst>
              <a:ext uri="{FF2B5EF4-FFF2-40B4-BE49-F238E27FC236}">
                <a16:creationId xmlns:a16="http://schemas.microsoft.com/office/drawing/2014/main" id="{5F306940-1C8C-7E46-886D-2C1E33FD153F}"/>
              </a:ext>
            </a:extLst>
          </p:cNvPr>
          <p:cNvCxnSpPr>
            <a:cxnSpLocks/>
            <a:stCxn id="42" idx="4"/>
          </p:cNvCxnSpPr>
          <p:nvPr/>
        </p:nvCxnSpPr>
        <p:spPr>
          <a:xfrm flipV="1">
            <a:off x="4162304" y="3633115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9" name="Google Shape;291;p37">
            <a:extLst>
              <a:ext uri="{FF2B5EF4-FFF2-40B4-BE49-F238E27FC236}">
                <a16:creationId xmlns:a16="http://schemas.microsoft.com/office/drawing/2014/main" id="{91261B9F-D336-C147-B36F-8B607B68300B}"/>
              </a:ext>
            </a:extLst>
          </p:cNvPr>
          <p:cNvSpPr txBox="1"/>
          <p:nvPr/>
        </p:nvSpPr>
        <p:spPr>
          <a:xfrm>
            <a:off x="4250107" y="3548623"/>
            <a:ext cx="4061783" cy="15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r>
              <a:rPr lang="en-US" sz="900" dirty="0">
                <a:latin typeface="PalatinoLTStd"/>
              </a:rPr>
              <a:t>requires that a foreign key must take either one of the values that its primary key has or the NULL value </a:t>
            </a:r>
            <a:endParaRPr lang="en-US" sz="900" dirty="0"/>
          </a:p>
        </p:txBody>
      </p:sp>
      <p:sp>
        <p:nvSpPr>
          <p:cNvPr id="40" name="Google Shape;292;p37">
            <a:extLst>
              <a:ext uri="{FF2B5EF4-FFF2-40B4-BE49-F238E27FC236}">
                <a16:creationId xmlns:a16="http://schemas.microsoft.com/office/drawing/2014/main" id="{8ED79684-88C1-704D-8452-269C71922491}"/>
              </a:ext>
            </a:extLst>
          </p:cNvPr>
          <p:cNvSpPr/>
          <p:nvPr/>
        </p:nvSpPr>
        <p:spPr>
          <a:xfrm>
            <a:off x="4135312" y="3607205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93;p37">
            <a:extLst>
              <a:ext uri="{FF2B5EF4-FFF2-40B4-BE49-F238E27FC236}">
                <a16:creationId xmlns:a16="http://schemas.microsoft.com/office/drawing/2014/main" id="{E0AD5AE3-883A-CB4A-BE33-4D3E882F348E}"/>
              </a:ext>
            </a:extLst>
          </p:cNvPr>
          <p:cNvSpPr txBox="1"/>
          <p:nvPr/>
        </p:nvSpPr>
        <p:spPr>
          <a:xfrm>
            <a:off x="4235716" y="3926805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i.e. the for</a:t>
            </a:r>
            <a:r>
              <a:rPr lang="en-US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ei</a:t>
            </a:r>
            <a:r>
              <a:rPr lang="en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gn</a:t>
            </a: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 key cannot take a value that is not defined already as a primary key in the table where it is referenced from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7263945C-AD7E-AA49-A1C3-ED8853B3C4A8}"/>
              </a:ext>
            </a:extLst>
          </p:cNvPr>
          <p:cNvSpPr/>
          <p:nvPr/>
        </p:nvSpPr>
        <p:spPr>
          <a:xfrm>
            <a:off x="4135312" y="392153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99;p37">
            <a:extLst>
              <a:ext uri="{FF2B5EF4-FFF2-40B4-BE49-F238E27FC236}">
                <a16:creationId xmlns:a16="http://schemas.microsoft.com/office/drawing/2014/main" id="{A62BEDE0-4637-9048-A140-013D06058A81}"/>
              </a:ext>
            </a:extLst>
          </p:cNvPr>
          <p:cNvSpPr txBox="1"/>
          <p:nvPr/>
        </p:nvSpPr>
        <p:spPr>
          <a:xfrm>
            <a:off x="4130359" y="3270663"/>
            <a:ext cx="2487194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Referential Integrity Constraint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090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24687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Referential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Integrity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Constraint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Integrity Constraints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58FDA5-6F50-F141-AB12-3B8BB85DC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013222"/>
            <a:ext cx="4875199" cy="26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074F1-0A5C-F847-823D-917BED4D0A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354" r="11727"/>
          <a:stretch/>
        </p:blipFill>
        <p:spPr>
          <a:xfrm>
            <a:off x="3853552" y="782067"/>
            <a:ext cx="5017090" cy="3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4BDBE-423F-1E45-93C0-146B1DB7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547" y="1457325"/>
            <a:ext cx="5223551" cy="22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192</Words>
  <Application>Microsoft Macintosh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PalatinoLTStd</vt:lpstr>
      <vt:lpstr>Helvetica Neue Light</vt:lpstr>
      <vt:lpstr>Helvetica Neue</vt:lpstr>
      <vt:lpstr>PT Sans</vt:lpstr>
      <vt:lpstr>Roboto</vt:lpstr>
      <vt:lpstr>Arial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Aggarwal</cp:lastModifiedBy>
  <cp:revision>35</cp:revision>
  <dcterms:modified xsi:type="dcterms:W3CDTF">2020-05-05T03:41:00Z</dcterms:modified>
</cp:coreProperties>
</file>