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313" r:id="rId4"/>
    <p:sldId id="317" r:id="rId5"/>
    <p:sldId id="318" r:id="rId6"/>
    <p:sldId id="319" r:id="rId7"/>
    <p:sldId id="320" r:id="rId8"/>
    <p:sldId id="312" r:id="rId9"/>
    <p:sldId id="305" r:id="rId10"/>
    <p:sldId id="309" r:id="rId11"/>
    <p:sldId id="310" r:id="rId12"/>
    <p:sldId id="311" r:id="rId13"/>
    <p:sldId id="292" r:id="rId14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91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38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08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92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5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09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11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35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lang="en-US" sz="2000" b="1" dirty="0" err="1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ï</a:t>
            </a:r>
            <a:r>
              <a:rPr lang="en" sz="2000" b="1" dirty="0" err="1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ve</a:t>
            </a: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 Bayes Algorithm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5AD1D2-239B-7641-9EC0-70C1D821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1238760"/>
            <a:ext cx="7432749" cy="12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8331B2-2726-544B-A874-630B15EA4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1" y="2096113"/>
            <a:ext cx="8197702" cy="11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80611-27F8-5540-9C12-755A78EBBA84}"/>
              </a:ext>
            </a:extLst>
          </p:cNvPr>
          <p:cNvSpPr txBox="1"/>
          <p:nvPr/>
        </p:nvSpPr>
        <p:spPr>
          <a:xfrm>
            <a:off x="932688" y="850392"/>
            <a:ext cx="561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Logistic Regression Overview</a:t>
            </a:r>
          </a:p>
        </p:txBody>
      </p:sp>
    </p:spTree>
    <p:extLst>
      <p:ext uri="{BB962C8B-B14F-4D97-AF65-F5344CB8AC3E}">
        <p14:creationId xmlns:p14="http://schemas.microsoft.com/office/powerpoint/2010/main" val="15784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75400D-7662-6046-A23D-CC63C8826905}"/>
              </a:ext>
            </a:extLst>
          </p:cNvPr>
          <p:cNvSpPr txBox="1"/>
          <p:nvPr/>
        </p:nvSpPr>
        <p:spPr>
          <a:xfrm>
            <a:off x="421814" y="554069"/>
            <a:ext cx="79815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base line models for binomial and multinomial classification</a:t>
            </a:r>
          </a:p>
          <a:p>
            <a:endParaRPr lang="en-US" dirty="0"/>
          </a:p>
          <a:p>
            <a:r>
              <a:rPr lang="en-US" dirty="0"/>
              <a:t>Has four important components:</a:t>
            </a:r>
          </a:p>
          <a:p>
            <a:endParaRPr lang="en-US" dirty="0"/>
          </a:p>
          <a:p>
            <a:r>
              <a:rPr lang="en-US" dirty="0"/>
              <a:t>1. Feature representation of the input [</a:t>
            </a:r>
            <a:r>
              <a:rPr lang="en-US" i="1" dirty="0"/>
              <a:t>x</a:t>
            </a:r>
            <a:r>
              <a:rPr lang="en-US" dirty="0"/>
              <a:t>1,</a:t>
            </a:r>
            <a:r>
              <a:rPr lang="en-US" i="1" dirty="0"/>
              <a:t>x</a:t>
            </a:r>
            <a:r>
              <a:rPr lang="en-US" dirty="0"/>
              <a:t>2,...,</a:t>
            </a:r>
            <a:r>
              <a:rPr lang="en-US" i="1" dirty="0" err="1"/>
              <a:t>xn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2. The sigmoid and </a:t>
            </a:r>
            <a:r>
              <a:rPr lang="en-US" dirty="0" err="1"/>
              <a:t>softmax</a:t>
            </a:r>
            <a:r>
              <a:rPr lang="en-US" dirty="0"/>
              <a:t> tools as classification functions</a:t>
            </a:r>
          </a:p>
          <a:p>
            <a:endParaRPr lang="en-US" dirty="0"/>
          </a:p>
          <a:p>
            <a:r>
              <a:rPr lang="en-US" dirty="0"/>
              <a:t>3. Cross-entropy loss function as the objective function for learning, involving minimizing error on training data</a:t>
            </a:r>
          </a:p>
          <a:p>
            <a:endParaRPr lang="en-US" dirty="0"/>
          </a:p>
          <a:p>
            <a:r>
              <a:rPr lang="en-US" dirty="0"/>
              <a:t>4. Stochastic gradient descent algorithm for optimizing the objective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91AAA0-1730-AC40-A947-C1B25EC56118}"/>
              </a:ext>
            </a:extLst>
          </p:cNvPr>
          <p:cNvSpPr txBox="1"/>
          <p:nvPr/>
        </p:nvSpPr>
        <p:spPr>
          <a:xfrm>
            <a:off x="612647" y="612648"/>
            <a:ext cx="77175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vector x [</a:t>
            </a:r>
            <a:r>
              <a:rPr lang="en-US" i="1" dirty="0"/>
              <a:t>x</a:t>
            </a:r>
            <a:r>
              <a:rPr lang="en-US" dirty="0"/>
              <a:t>1,</a:t>
            </a:r>
            <a:r>
              <a:rPr lang="en-US" i="1" dirty="0"/>
              <a:t>x</a:t>
            </a:r>
            <a:r>
              <a:rPr lang="en-US" dirty="0"/>
              <a:t>2,...,</a:t>
            </a:r>
            <a:r>
              <a:rPr lang="en-US" i="1" dirty="0" err="1"/>
              <a:t>xn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We want to know:</a:t>
            </a:r>
          </a:p>
          <a:p>
            <a:r>
              <a:rPr lang="en-US" dirty="0"/>
              <a:t>The probability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 1|</a:t>
            </a:r>
            <a:r>
              <a:rPr lang="en-US" i="1" dirty="0"/>
              <a:t>x</a:t>
            </a:r>
            <a:r>
              <a:rPr lang="en-US" dirty="0"/>
              <a:t>) that this observation </a:t>
            </a:r>
            <a:r>
              <a:rPr lang="en-US" b="1" dirty="0"/>
              <a:t>is a member </a:t>
            </a:r>
            <a:r>
              <a:rPr lang="en-US" dirty="0"/>
              <a:t>of the class</a:t>
            </a:r>
          </a:p>
          <a:p>
            <a:r>
              <a:rPr lang="en-US" dirty="0"/>
              <a:t>The probability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= 0|</a:t>
            </a:r>
            <a:r>
              <a:rPr lang="en-US" i="1" dirty="0"/>
              <a:t>x</a:t>
            </a:r>
            <a:r>
              <a:rPr lang="en-US" dirty="0"/>
              <a:t>) that this observation </a:t>
            </a:r>
            <a:r>
              <a:rPr lang="en-US" b="1" dirty="0"/>
              <a:t>is not a member </a:t>
            </a:r>
            <a:r>
              <a:rPr lang="en-US" dirty="0"/>
              <a:t>of the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Logistic regression solves this task by learning, from a training set, a vector of weights (one for each feature) and a bias term. </a:t>
            </a:r>
          </a:p>
          <a:p>
            <a:r>
              <a:rPr lang="en-US" dirty="0"/>
              <a:t>The weight represents how important that input feature is to the classification decision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79C34-ED68-EA4D-874D-D1980BAF9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06" y="3124291"/>
            <a:ext cx="2857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79F009-5273-A747-B24A-7BFCA72E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04" y="1207008"/>
            <a:ext cx="4800016" cy="2440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3D4300-5358-8A43-A2B1-47BAE2CA3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090" y="2100160"/>
            <a:ext cx="2560266" cy="654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15717-25FC-D345-B865-0FA2542CFBE4}"/>
              </a:ext>
            </a:extLst>
          </p:cNvPr>
          <p:cNvSpPr txBox="1"/>
          <p:nvPr/>
        </p:nvSpPr>
        <p:spPr>
          <a:xfrm>
            <a:off x="6305107" y="1749933"/>
            <a:ext cx="230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Boundary 0.5</a:t>
            </a:r>
          </a:p>
        </p:txBody>
      </p:sp>
    </p:spTree>
    <p:extLst>
      <p:ext uri="{BB962C8B-B14F-4D97-AF65-F5344CB8AC3E}">
        <p14:creationId xmlns:p14="http://schemas.microsoft.com/office/powerpoint/2010/main" val="59428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C3652-2F07-FF48-B9BC-0F76243FCDF9}"/>
              </a:ext>
            </a:extLst>
          </p:cNvPr>
          <p:cNvSpPr txBox="1"/>
          <p:nvPr/>
        </p:nvSpPr>
        <p:spPr>
          <a:xfrm>
            <a:off x="612647" y="612648"/>
            <a:ext cx="771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does Logistic Regression Model Learn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81695-67AD-0841-B8D4-933A632A2903}"/>
              </a:ext>
            </a:extLst>
          </p:cNvPr>
          <p:cNvSpPr txBox="1"/>
          <p:nvPr/>
        </p:nvSpPr>
        <p:spPr>
          <a:xfrm>
            <a:off x="612647" y="1165157"/>
            <a:ext cx="77175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Optimizing the loss function (just the same way as we do in linear regression)</a:t>
            </a:r>
          </a:p>
          <a:p>
            <a:r>
              <a:rPr lang="en-US" sz="1600" dirty="0"/>
              <a:t>Loss function used is cross-entropy loss</a:t>
            </a:r>
          </a:p>
          <a:p>
            <a:endParaRPr lang="en-US" sz="1600" dirty="0"/>
          </a:p>
          <a:p>
            <a:r>
              <a:rPr lang="en-US" sz="1600" dirty="0"/>
              <a:t>The algorithm used to achieve this is Stochastic Gradient Descent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Key idea is to learn the weights that maximize the the probability of the correct label p(</a:t>
            </a:r>
            <a:r>
              <a:rPr lang="en-US" sz="1600" dirty="0" err="1"/>
              <a:t>y|x</a:t>
            </a:r>
            <a:r>
              <a:rPr lang="en-US" sz="1600" dirty="0"/>
              <a:t>). </a:t>
            </a:r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533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636EE-1A3F-E24B-9D7A-DB623C7D7BE9}"/>
              </a:ext>
            </a:extLst>
          </p:cNvPr>
          <p:cNvSpPr txBox="1"/>
          <p:nvPr/>
        </p:nvSpPr>
        <p:spPr>
          <a:xfrm>
            <a:off x="932688" y="850392"/>
            <a:ext cx="5614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Naïve Bayes </a:t>
            </a:r>
          </a:p>
          <a:p>
            <a:r>
              <a:rPr lang="en-US" sz="3600" dirty="0"/>
              <a:t>&amp; </a:t>
            </a:r>
          </a:p>
          <a:p>
            <a:r>
              <a:rPr lang="en-US" sz="3600" dirty="0"/>
              <a:t>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36984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618260-232E-7D46-AFA6-4406B5EB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28" y="1104634"/>
            <a:ext cx="7597388" cy="29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681" y="-1964817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35837E-153D-0E44-94F4-B1AC3B4A9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4" y="1454150"/>
            <a:ext cx="7848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42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245</Words>
  <Application>Microsoft Macintosh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Arial</vt:lpstr>
      <vt:lpstr>Helvetica Neue Light</vt:lpstr>
      <vt:lpstr>Helvetica Neue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Aggarwal</cp:lastModifiedBy>
  <cp:revision>43</cp:revision>
  <dcterms:modified xsi:type="dcterms:W3CDTF">2020-05-21T02:32:20Z</dcterms:modified>
</cp:coreProperties>
</file>