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5"/>
  </p:notesMasterIdLst>
  <p:sldIdLst>
    <p:sldId id="256" r:id="rId3"/>
    <p:sldId id="305" r:id="rId4"/>
    <p:sldId id="313" r:id="rId5"/>
    <p:sldId id="314" r:id="rId6"/>
    <p:sldId id="321" r:id="rId7"/>
    <p:sldId id="324" r:id="rId8"/>
    <p:sldId id="325" r:id="rId9"/>
    <p:sldId id="315" r:id="rId10"/>
    <p:sldId id="322" r:id="rId11"/>
    <p:sldId id="317" r:id="rId12"/>
    <p:sldId id="307" r:id="rId13"/>
    <p:sldId id="292" r:id="rId1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Helvetica Neue" panose="02000503000000020004" pitchFamily="2" charset="0"/>
      <p:regular r:id="rId20"/>
      <p:bold r:id="rId21"/>
      <p:italic r:id="rId22"/>
      <p:boldItalic r:id="rId23"/>
    </p:embeddedFont>
    <p:embeddedFont>
      <p:font typeface="Helvetica Neue Light" panose="02000403000000020004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6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8"/>
  </p:normalViewPr>
  <p:slideViewPr>
    <p:cSldViewPr snapToGrid="0">
      <p:cViewPr varScale="1">
        <p:scale>
          <a:sx n="120" d="100"/>
          <a:sy n="120" d="100"/>
        </p:scale>
        <p:origin x="200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23adfa1f_2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123adfa1f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1547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7173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4123adfa1f_2_5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g4123adfa1f_2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116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207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7509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348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754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6756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7054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00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2586561" y="2996772"/>
            <a:ext cx="3970877" cy="73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lang="en" sz="2000" b="1" dirty="0">
                <a:solidFill>
                  <a:srgbClr val="2F354A"/>
                </a:solidFill>
                <a:latin typeface="Roboto"/>
                <a:ea typeface="Roboto"/>
                <a:cs typeface="Roboto"/>
                <a:sym typeface="Roboto"/>
              </a:rPr>
              <a:t>Natural Language 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2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86003" y="979649"/>
            <a:ext cx="14192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7BEC84-E390-BA4C-A728-02606A83CEEA}"/>
              </a:ext>
            </a:extLst>
          </p:cNvPr>
          <p:cNvSpPr/>
          <p:nvPr/>
        </p:nvSpPr>
        <p:spPr>
          <a:xfrm>
            <a:off x="1719072" y="764804"/>
            <a:ext cx="5705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TF-IDF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0A10D-4B01-AA4E-910B-6962EB0EC188}"/>
              </a:ext>
            </a:extLst>
          </p:cNvPr>
          <p:cNvSpPr/>
          <p:nvPr/>
        </p:nvSpPr>
        <p:spPr>
          <a:xfrm>
            <a:off x="493776" y="1488323"/>
            <a:ext cx="703173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TF-IDF: </a:t>
            </a:r>
            <a:r>
              <a:rPr lang="en-US" i="1" dirty="0">
                <a:latin typeface="georgia" panose="02040502050405020303" pitchFamily="18" charset="0"/>
              </a:rPr>
              <a:t>term frequency-inverse document frequency</a:t>
            </a:r>
          </a:p>
          <a:p>
            <a:endParaRPr lang="en-US" i="1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TF: Term Frequency </a:t>
            </a:r>
            <a:r>
              <a:rPr lang="en-US" dirty="0">
                <a:latin typeface="georgia" panose="02040502050405020303" pitchFamily="18" charset="0"/>
              </a:rPr>
              <a:t>measures how frequently a term occurs in a document</a:t>
            </a:r>
            <a:endParaRPr lang="en-US" dirty="0"/>
          </a:p>
          <a:p>
            <a:r>
              <a:rPr lang="en-US" dirty="0">
                <a:latin typeface="georgia" panose="02040502050405020303" pitchFamily="18" charset="0"/>
              </a:rPr>
              <a:t>TF(t) = Number of times term t appears in a document / Total number of terms in the document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IDF: Inverse Document Frequency </a:t>
            </a:r>
            <a:r>
              <a:rPr lang="en-US" dirty="0">
                <a:latin typeface="georgia" panose="02040502050405020303" pitchFamily="18" charset="0"/>
              </a:rPr>
              <a:t>measures how important a term is</a:t>
            </a:r>
          </a:p>
          <a:p>
            <a:r>
              <a:rPr lang="en-US" dirty="0">
                <a:latin typeface="georgia" panose="02040502050405020303" pitchFamily="18" charset="0"/>
              </a:rPr>
              <a:t>IDF(t) = </a:t>
            </a:r>
            <a:r>
              <a:rPr lang="en-US" dirty="0" err="1">
                <a:latin typeface="georgia" panose="02040502050405020303" pitchFamily="18" charset="0"/>
              </a:rPr>
              <a:t>log_e</a:t>
            </a:r>
            <a:r>
              <a:rPr lang="en-US" dirty="0">
                <a:latin typeface="georgia" panose="02040502050405020303" pitchFamily="18" charset="0"/>
              </a:rPr>
              <a:t>(Total number of documents / Number of documents with term t in it)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georgia" panose="02040502050405020303" pitchFamily="18" charset="0"/>
              </a:rPr>
              <a:t>For every term in the document, the product of TD and IDF is calculated. The importance increases proportionally to the number of times a word appears in the document but is offset by the frequency of the word in the corpus</a:t>
            </a:r>
            <a:endParaRPr lang="en-US" dirty="0"/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i="1" dirty="0">
              <a:latin typeface="georgia" panose="02040502050405020303" pitchFamily="18" charset="0"/>
            </a:endParaRPr>
          </a:p>
          <a:p>
            <a:endParaRPr lang="en-US" i="1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6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5E09396-4C73-B348-A432-FC3644001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470" y="500190"/>
            <a:ext cx="5049012" cy="37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5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62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2756" y="1822506"/>
            <a:ext cx="1498489" cy="1498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AC97C7F-7EB8-0B4F-927B-1FAD56BDE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54" y="1293743"/>
            <a:ext cx="3844999" cy="23734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8E6777-1D5B-3242-9DA8-BE41B484C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699" y="1293743"/>
            <a:ext cx="3845000" cy="23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8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03369A-5DC8-544C-8651-ECB28151A43E}"/>
              </a:ext>
            </a:extLst>
          </p:cNvPr>
          <p:cNvSpPr/>
          <p:nvPr/>
        </p:nvSpPr>
        <p:spPr>
          <a:xfrm>
            <a:off x="2286000" y="87453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CS + AI + Linguistics </a:t>
            </a:r>
            <a:endParaRPr lang="en-US" sz="2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29CBB-2319-EF4D-A62B-311537C1043F}"/>
              </a:ext>
            </a:extLst>
          </p:cNvPr>
          <p:cNvSpPr/>
          <p:nvPr/>
        </p:nvSpPr>
        <p:spPr>
          <a:xfrm>
            <a:off x="868680" y="1617202"/>
            <a:ext cx="64922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Some of the applications are: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Sentiment Analysis 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Spam filtering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Speech Recognition – Chatbots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Text auto complete , spell checks 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Question answering AI -&gt; Siri, Alexa, Google Assistant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Performing tasks such as making appointments etc.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Machine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2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E1901C-2ADD-964C-8D1F-332E01B9E5D0}"/>
              </a:ext>
            </a:extLst>
          </p:cNvPr>
          <p:cNvSpPr/>
          <p:nvPr/>
        </p:nvSpPr>
        <p:spPr>
          <a:xfrm>
            <a:off x="768096" y="1031986"/>
            <a:ext cx="64922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NLP is different than other analysis because human language behaves very differently than just numbers. It is discrete and symbolic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Why is it hard?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Large vocabulary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Symbolic encoding of words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Human language is ambiguous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Depends a lot on interpretation and common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Very Context based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6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A63524-7E72-BA4E-AFE7-84027AE15553}"/>
              </a:ext>
            </a:extLst>
          </p:cNvPr>
          <p:cNvSpPr/>
          <p:nvPr/>
        </p:nvSpPr>
        <p:spPr>
          <a:xfrm>
            <a:off x="1719072" y="764804"/>
            <a:ext cx="5705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Some important terms in NLP</a:t>
            </a:r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EA91B-8857-C746-8FEF-0E8196D780AD}"/>
              </a:ext>
            </a:extLst>
          </p:cNvPr>
          <p:cNvSpPr/>
          <p:nvPr/>
        </p:nvSpPr>
        <p:spPr>
          <a:xfrm>
            <a:off x="749808" y="1749933"/>
            <a:ext cx="71780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Corpus – Collection of documents 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Document – Collection of terms 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Tokens / Terms -  Individual words in a document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Tokenization – Process of converting sentences into tokens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Bag of Words – All the words/tokens put together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529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A63524-7E72-BA4E-AFE7-84027AE15553}"/>
              </a:ext>
            </a:extLst>
          </p:cNvPr>
          <p:cNvSpPr/>
          <p:nvPr/>
        </p:nvSpPr>
        <p:spPr>
          <a:xfrm>
            <a:off x="1719072" y="764804"/>
            <a:ext cx="5705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Data Pre-processing</a:t>
            </a:r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EA91B-8857-C746-8FEF-0E8196D780AD}"/>
              </a:ext>
            </a:extLst>
          </p:cNvPr>
          <p:cNvSpPr/>
          <p:nvPr/>
        </p:nvSpPr>
        <p:spPr>
          <a:xfrm>
            <a:off x="749808" y="1749933"/>
            <a:ext cx="71780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Data cleaning 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Stop Words Removal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Stemming 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Lemmatization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676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A63524-7E72-BA4E-AFE7-84027AE15553}"/>
              </a:ext>
            </a:extLst>
          </p:cNvPr>
          <p:cNvSpPr/>
          <p:nvPr/>
        </p:nvSpPr>
        <p:spPr>
          <a:xfrm>
            <a:off x="1719072" y="764804"/>
            <a:ext cx="60716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Stemming and Lemmatization</a:t>
            </a:r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EA91B-8857-C746-8FEF-0E8196D780AD}"/>
              </a:ext>
            </a:extLst>
          </p:cNvPr>
          <p:cNvSpPr/>
          <p:nvPr/>
        </p:nvSpPr>
        <p:spPr>
          <a:xfrm>
            <a:off x="749808" y="1367159"/>
            <a:ext cx="71780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The objective of these processes is to </a:t>
            </a:r>
            <a:r>
              <a:rPr lang="en-US" dirty="0"/>
              <a:t>reduce inflectional forms and derivationally related forms of a word to a common base form</a:t>
            </a:r>
            <a:endParaRPr lang="en-US" b="1" dirty="0">
              <a:latin typeface="georgia" panose="02040502050405020303" pitchFamily="18" charset="0"/>
            </a:endParaRP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Stemming: </a:t>
            </a:r>
            <a:r>
              <a:rPr lang="en-US" dirty="0">
                <a:latin typeface="georgia" panose="02040502050405020303" pitchFamily="18" charset="0"/>
              </a:rPr>
              <a:t>It is a </a:t>
            </a:r>
            <a:r>
              <a:rPr lang="en-US" dirty="0"/>
              <a:t>crude heuristic process that chops off the ends of words to achieve this goal correctly</a:t>
            </a:r>
            <a:endParaRPr lang="en-US" b="1" dirty="0">
              <a:latin typeface="georgia" panose="02040502050405020303" pitchFamily="18" charset="0"/>
            </a:endParaRP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Lemmatization: </a:t>
            </a:r>
            <a:r>
              <a:rPr lang="en-US" dirty="0">
                <a:latin typeface="georgia" panose="02040502050405020303" pitchFamily="18" charset="0"/>
              </a:rPr>
              <a:t>It uses </a:t>
            </a:r>
            <a:r>
              <a:rPr lang="en-US" dirty="0"/>
              <a:t>vocabulary and morphological analysis of words, aiming to remove inflectional endings only and to return the base or dictionary form of a word, which is known as the </a:t>
            </a:r>
            <a:r>
              <a:rPr lang="en-US" i="1" dirty="0"/>
              <a:t>lemma</a:t>
            </a:r>
            <a:endParaRPr lang="en-US" b="1" dirty="0">
              <a:latin typeface="georgia" panose="02040502050405020303" pitchFamily="18" charset="0"/>
            </a:endParaRP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 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C4C2C-04B4-7C42-AAFC-BC3813850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650" y="3758990"/>
            <a:ext cx="3448051" cy="79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1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A63524-7E72-BA4E-AFE7-84027AE15553}"/>
              </a:ext>
            </a:extLst>
          </p:cNvPr>
          <p:cNvSpPr/>
          <p:nvPr/>
        </p:nvSpPr>
        <p:spPr>
          <a:xfrm>
            <a:off x="1719072" y="764804"/>
            <a:ext cx="5705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Vector Representation of Text </a:t>
            </a:r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EA91B-8857-C746-8FEF-0E8196D780AD}"/>
              </a:ext>
            </a:extLst>
          </p:cNvPr>
          <p:cNvSpPr/>
          <p:nvPr/>
        </p:nvSpPr>
        <p:spPr>
          <a:xfrm>
            <a:off x="749808" y="1749933"/>
            <a:ext cx="71780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The idea is that every word, every phrase, and every logical expression is a vector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In vector space terms , this is a vector with 1’s and 0’s just like a one hot encoded matrix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4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A63524-7E72-BA4E-AFE7-84027AE15553}"/>
              </a:ext>
            </a:extLst>
          </p:cNvPr>
          <p:cNvSpPr/>
          <p:nvPr/>
        </p:nvSpPr>
        <p:spPr>
          <a:xfrm>
            <a:off x="1719072" y="764804"/>
            <a:ext cx="5705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Count Vectorizer</a:t>
            </a:r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EA91B-8857-C746-8FEF-0E8196D780AD}"/>
              </a:ext>
            </a:extLst>
          </p:cNvPr>
          <p:cNvSpPr/>
          <p:nvPr/>
        </p:nvSpPr>
        <p:spPr>
          <a:xfrm>
            <a:off x="749808" y="1749933"/>
            <a:ext cx="7178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 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602922-E17C-7D42-A7FB-51B01C980726}"/>
              </a:ext>
            </a:extLst>
          </p:cNvPr>
          <p:cNvSpPr/>
          <p:nvPr/>
        </p:nvSpPr>
        <p:spPr>
          <a:xfrm>
            <a:off x="749808" y="1749933"/>
            <a:ext cx="71780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text = ['My name is </a:t>
            </a:r>
            <a:r>
              <a:rPr lang="en-US" dirty="0" err="1">
                <a:latin typeface="georgia" panose="02040502050405020303" pitchFamily="18" charset="0"/>
              </a:rPr>
              <a:t>himanshu</a:t>
            </a:r>
            <a:r>
              <a:rPr lang="en-US" dirty="0">
                <a:latin typeface="georgia" panose="02040502050405020303" pitchFamily="18" charset="0"/>
              </a:rPr>
              <a:t>’,</a:t>
            </a:r>
          </a:p>
          <a:p>
            <a:r>
              <a:rPr lang="en-US" dirty="0">
                <a:latin typeface="georgia" panose="02040502050405020303" pitchFamily="18" charset="0"/>
              </a:rPr>
              <a:t>              'let us learn NLP’]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dirty="0"/>
              <a:t>['</a:t>
            </a:r>
            <a:r>
              <a:rPr lang="en-US" dirty="0" err="1"/>
              <a:t>himanshu</a:t>
            </a:r>
            <a:r>
              <a:rPr lang="en-US" dirty="0"/>
              <a:t>', 'is', 'learn', 'let', 'my', 'name', '</a:t>
            </a:r>
            <a:r>
              <a:rPr lang="en-US" dirty="0" err="1"/>
              <a:t>nlp</a:t>
            </a:r>
            <a:r>
              <a:rPr lang="en-US" dirty="0"/>
              <a:t>', 'us’]</a:t>
            </a:r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 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dirty="0"/>
              <a:t>array([[1, 1, 0, 0, 1, 1, 0, 0], </a:t>
            </a:r>
          </a:p>
          <a:p>
            <a:r>
              <a:rPr lang="en-US" dirty="0"/>
              <a:t>          [0, 0, 1, 1, 0, 0, 1, 1]])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6057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462</Words>
  <Application>Microsoft Macintosh PowerPoint</Application>
  <PresentationFormat>On-screen Show (16:9)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Roboto</vt:lpstr>
      <vt:lpstr>Arial</vt:lpstr>
      <vt:lpstr>Helvetica Neue Light</vt:lpstr>
      <vt:lpstr>georgia</vt:lpstr>
      <vt:lpstr>Helvetica Neue</vt:lpstr>
      <vt:lpstr>Simple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Aggarwal</dc:creator>
  <cp:lastModifiedBy>Himanshu Aggarwal</cp:lastModifiedBy>
  <cp:revision>9</cp:revision>
  <dcterms:created xsi:type="dcterms:W3CDTF">2020-05-21T02:35:54Z</dcterms:created>
  <dcterms:modified xsi:type="dcterms:W3CDTF">2020-05-21T05:25:38Z</dcterms:modified>
</cp:coreProperties>
</file>