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5A9A-0916-4FA2-B4A5-0162394B6F6A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7EA77-8099-4109-A32E-F1CCBBC7F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7EA77-8099-4109-A32E-F1CCBBC7F0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0E5DE-5F91-49B5-9135-492C9D33BE99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1E75-711E-4FDE-ADE6-DCE59B0E7E7C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19D6B-4451-46B4-B992-010B895FB06F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E248F-782C-4F61-A3E0-6913809F9755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25A9-BE53-4303-B9A6-2463BF6D2487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B403B5-67E5-4D51-811E-BEF5A5C29690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66D13-3CB3-4B1B-82A1-2844F9324533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6E6181-3F48-4493-A1F6-F3090B09BF11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1700D-73E4-4F3C-882A-5633AA419D32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3D4C20-075D-4193-B62E-0ED2024C82AB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F36C9-2C50-41A1-BA8D-3E66BE38B23F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Uncertainty Analysis for Engineers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52E69D-7E1F-43A9-9B73-25BDF6E54F3D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0B2C9B7-910D-4FD7-B1C4-5BC65A528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Latin Hypercube Sampling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 Blanchard</a:t>
            </a:r>
          </a:p>
          <a:p>
            <a:r>
              <a:rPr lang="en-US" dirty="0" smtClean="0"/>
              <a:t>Spring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n=100000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err="1" smtClean="0"/>
              <a:t>ntrials</a:t>
            </a:r>
            <a:r>
              <a:rPr lang="en-US" b="1" dirty="0" smtClean="0"/>
              <a:t>=100;</a:t>
            </a:r>
          </a:p>
          <a:p>
            <a:pPr>
              <a:buNone/>
            </a:pPr>
            <a:r>
              <a:rPr lang="en-US" b="1" dirty="0" err="1" smtClean="0"/>
              <a:t>mz</a:t>
            </a:r>
            <a:r>
              <a:rPr lang="en-US" b="1" dirty="0" smtClean="0"/>
              <a:t>=zeros(ntrials,1);</a:t>
            </a:r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=1:ntrials</a:t>
            </a:r>
          </a:p>
          <a:p>
            <a:pPr>
              <a:buNone/>
            </a:pPr>
            <a:r>
              <a:rPr lang="en-US" b="1" dirty="0" smtClean="0"/>
              <a:t>    x=</a:t>
            </a:r>
            <a:r>
              <a:rPr lang="en-US" b="1" dirty="0" err="1" smtClean="0"/>
              <a:t>exprnd</a:t>
            </a:r>
            <a:r>
              <a:rPr lang="en-US" b="1" dirty="0" smtClean="0"/>
              <a:t>(mux,n,1); </a:t>
            </a:r>
          </a:p>
          <a:p>
            <a:pPr>
              <a:buNone/>
            </a:pPr>
            <a:r>
              <a:rPr lang="en-US" b="1" dirty="0" smtClean="0"/>
              <a:t>    y=</a:t>
            </a:r>
            <a:r>
              <a:rPr lang="en-US" b="1" dirty="0" err="1" smtClean="0"/>
              <a:t>exprnd</a:t>
            </a:r>
            <a:r>
              <a:rPr lang="en-US" b="1" dirty="0" smtClean="0"/>
              <a:t>(muy,n,1);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mz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)=mean(x.*y);</a:t>
            </a:r>
          </a:p>
          <a:p>
            <a:pPr>
              <a:buNone/>
            </a:pPr>
            <a:r>
              <a:rPr lang="en-US" b="1" dirty="0" smtClean="0"/>
              <a:t>end</a:t>
            </a:r>
          </a:p>
          <a:p>
            <a:pPr>
              <a:buNone/>
            </a:pPr>
            <a:r>
              <a:rPr lang="en-US" b="1" dirty="0" smtClean="0"/>
              <a:t>std(</a:t>
            </a:r>
            <a:r>
              <a:rPr lang="en-US" b="1" dirty="0" err="1" smtClean="0"/>
              <a:t>mz</a:t>
            </a:r>
            <a:r>
              <a:rPr lang="en-US" b="1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d=</a:t>
            </a:r>
            <a:r>
              <a:rPr lang="en-US" b="1" dirty="0" err="1" smtClean="0"/>
              <a:t>linspace</a:t>
            </a:r>
            <a:r>
              <a:rPr lang="en-US" b="1" dirty="0" smtClean="0"/>
              <a:t>(0,1,n+1);</a:t>
            </a:r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=1:ntrials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rx</a:t>
            </a:r>
            <a:r>
              <a:rPr lang="en-US" b="1" dirty="0" smtClean="0"/>
              <a:t>=</a:t>
            </a:r>
            <a:r>
              <a:rPr lang="en-US" b="1" dirty="0" err="1" smtClean="0"/>
              <a:t>unifrnd</a:t>
            </a:r>
            <a:r>
              <a:rPr lang="en-US" b="1" dirty="0" smtClean="0"/>
              <a:t>(d,d+1/n);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rx</a:t>
            </a:r>
            <a:r>
              <a:rPr lang="en-US" b="1" dirty="0" smtClean="0"/>
              <a:t>=</a:t>
            </a:r>
            <a:r>
              <a:rPr lang="en-US" b="1" dirty="0" err="1" smtClean="0"/>
              <a:t>rx</a:t>
            </a:r>
            <a:r>
              <a:rPr lang="en-US" b="1" dirty="0" smtClean="0"/>
              <a:t>(1:end-1);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ry</a:t>
            </a:r>
            <a:r>
              <a:rPr lang="en-US" b="1" dirty="0" smtClean="0"/>
              <a:t>=</a:t>
            </a:r>
            <a:r>
              <a:rPr lang="en-US" b="1" dirty="0" err="1" smtClean="0"/>
              <a:t>unifrnd</a:t>
            </a:r>
            <a:r>
              <a:rPr lang="en-US" b="1" dirty="0" smtClean="0"/>
              <a:t>(d,d+1/n);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ry</a:t>
            </a:r>
            <a:r>
              <a:rPr lang="en-US" b="1" dirty="0" smtClean="0"/>
              <a:t>=</a:t>
            </a:r>
            <a:r>
              <a:rPr lang="en-US" b="1" dirty="0" err="1" smtClean="0"/>
              <a:t>ry</a:t>
            </a:r>
            <a:r>
              <a:rPr lang="en-US" b="1" dirty="0" smtClean="0"/>
              <a:t>(1:end-1);</a:t>
            </a:r>
          </a:p>
          <a:p>
            <a:pPr>
              <a:buNone/>
            </a:pPr>
            <a:r>
              <a:rPr lang="en-US" b="1" dirty="0" smtClean="0"/>
              <a:t>    x=</a:t>
            </a:r>
            <a:r>
              <a:rPr lang="en-US" b="1" dirty="0" err="1" smtClean="0"/>
              <a:t>expinv</a:t>
            </a:r>
            <a:r>
              <a:rPr lang="en-US" b="1" dirty="0" smtClean="0"/>
              <a:t>(</a:t>
            </a:r>
            <a:r>
              <a:rPr lang="en-US" b="1" dirty="0" err="1" smtClean="0"/>
              <a:t>rx,mux</a:t>
            </a:r>
            <a:r>
              <a:rPr lang="en-US" b="1" dirty="0" smtClean="0"/>
              <a:t>);  </a:t>
            </a:r>
          </a:p>
          <a:p>
            <a:pPr>
              <a:buNone/>
            </a:pPr>
            <a:r>
              <a:rPr lang="en-US" b="1" dirty="0" smtClean="0"/>
              <a:t>    y=</a:t>
            </a:r>
            <a:r>
              <a:rPr lang="en-US" b="1" dirty="0" err="1" smtClean="0"/>
              <a:t>expinv</a:t>
            </a:r>
            <a:r>
              <a:rPr lang="en-US" b="1" dirty="0" smtClean="0"/>
              <a:t>(</a:t>
            </a:r>
            <a:r>
              <a:rPr lang="en-US" b="1" dirty="0" err="1" smtClean="0"/>
              <a:t>ry,muy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mz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)=mean(x.*y);</a:t>
            </a:r>
          </a:p>
          <a:p>
            <a:pPr>
              <a:buNone/>
            </a:pPr>
            <a:r>
              <a:rPr lang="en-US" b="1" dirty="0" smtClean="0"/>
              <a:t>end</a:t>
            </a:r>
          </a:p>
          <a:p>
            <a:pPr>
              <a:buNone/>
            </a:pPr>
            <a:r>
              <a:rPr lang="en-US" b="1" dirty="0" smtClean="0"/>
              <a:t>std(</a:t>
            </a:r>
            <a:r>
              <a:rPr lang="en-US" b="1" dirty="0" err="1" smtClean="0"/>
              <a:t>mz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d=</a:t>
            </a:r>
            <a:r>
              <a:rPr lang="en-US" b="1" dirty="0" err="1" smtClean="0"/>
              <a:t>linspace</a:t>
            </a:r>
            <a:r>
              <a:rPr lang="en-US" b="1" dirty="0" smtClean="0"/>
              <a:t>(0,1,n+1);</a:t>
            </a:r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=1:ntrials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rx</a:t>
            </a:r>
            <a:r>
              <a:rPr lang="en-US" b="1" dirty="0" smtClean="0"/>
              <a:t>=</a:t>
            </a:r>
            <a:r>
              <a:rPr lang="en-US" b="1" dirty="0" err="1" smtClean="0"/>
              <a:t>unifrnd</a:t>
            </a:r>
            <a:r>
              <a:rPr lang="en-US" b="1" dirty="0" smtClean="0"/>
              <a:t>(d,d+1/n);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rx</a:t>
            </a:r>
            <a:r>
              <a:rPr lang="en-US" b="1" dirty="0" smtClean="0"/>
              <a:t>=</a:t>
            </a:r>
            <a:r>
              <a:rPr lang="en-US" b="1" dirty="0" err="1" smtClean="0"/>
              <a:t>rx</a:t>
            </a:r>
            <a:r>
              <a:rPr lang="en-US" b="1" dirty="0" smtClean="0"/>
              <a:t>(1:end-1);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ry</a:t>
            </a:r>
            <a:r>
              <a:rPr lang="en-US" b="1" dirty="0" smtClean="0"/>
              <a:t>=</a:t>
            </a:r>
            <a:r>
              <a:rPr lang="en-US" b="1" dirty="0" err="1" smtClean="0"/>
              <a:t>unifrnd</a:t>
            </a:r>
            <a:r>
              <a:rPr lang="en-US" b="1" dirty="0" smtClean="0"/>
              <a:t>(d,d+1/n);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ry</a:t>
            </a:r>
            <a:r>
              <a:rPr lang="en-US" b="1" dirty="0" smtClean="0"/>
              <a:t>=</a:t>
            </a:r>
            <a:r>
              <a:rPr lang="en-US" b="1" dirty="0" err="1" smtClean="0"/>
              <a:t>ry</a:t>
            </a:r>
            <a:r>
              <a:rPr lang="en-US" b="1" dirty="0" smtClean="0"/>
              <a:t>(1:end-1);</a:t>
            </a:r>
          </a:p>
          <a:p>
            <a:pPr>
              <a:buNone/>
            </a:pPr>
            <a:r>
              <a:rPr lang="en-US" b="1" dirty="0" smtClean="0"/>
              <a:t>    x=</a:t>
            </a:r>
            <a:r>
              <a:rPr lang="en-US" b="1" dirty="0" err="1" smtClean="0"/>
              <a:t>expinv</a:t>
            </a:r>
            <a:r>
              <a:rPr lang="en-US" b="1" dirty="0" smtClean="0"/>
              <a:t>(</a:t>
            </a:r>
            <a:r>
              <a:rPr lang="en-US" b="1" dirty="0" err="1" smtClean="0"/>
              <a:t>rx,mux</a:t>
            </a:r>
            <a:r>
              <a:rPr lang="en-US" b="1" dirty="0" smtClean="0"/>
              <a:t>);  </a:t>
            </a:r>
          </a:p>
          <a:p>
            <a:pPr>
              <a:buNone/>
            </a:pPr>
            <a:r>
              <a:rPr lang="en-US" b="1" dirty="0" smtClean="0"/>
              <a:t>    y=</a:t>
            </a:r>
            <a:r>
              <a:rPr lang="en-US" b="1" dirty="0" err="1" smtClean="0"/>
              <a:t>expinv</a:t>
            </a:r>
            <a:r>
              <a:rPr lang="en-US" b="1" dirty="0" smtClean="0"/>
              <a:t>(</a:t>
            </a:r>
            <a:r>
              <a:rPr lang="en-US" b="1" dirty="0" err="1" smtClean="0"/>
              <a:t>ry,muy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nux</a:t>
            </a:r>
            <a:r>
              <a:rPr lang="en-US" b="1" dirty="0" smtClean="0"/>
              <a:t>=x(</a:t>
            </a:r>
            <a:r>
              <a:rPr lang="en-US" b="1" dirty="0" err="1" smtClean="0"/>
              <a:t>randperm</a:t>
            </a:r>
            <a:r>
              <a:rPr lang="en-US" b="1" dirty="0" smtClean="0"/>
              <a:t>(n)); 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nuy</a:t>
            </a:r>
            <a:r>
              <a:rPr lang="en-US" b="1" dirty="0" smtClean="0"/>
              <a:t>=y(</a:t>
            </a:r>
            <a:r>
              <a:rPr lang="en-US" b="1" dirty="0" err="1" smtClean="0"/>
              <a:t>randperm</a:t>
            </a:r>
            <a:r>
              <a:rPr lang="en-US" b="1" dirty="0" smtClean="0"/>
              <a:t>(n));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mz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)=mean(</a:t>
            </a:r>
            <a:r>
              <a:rPr lang="en-US" b="1" dirty="0" err="1" smtClean="0"/>
              <a:t>nux</a:t>
            </a:r>
            <a:r>
              <a:rPr lang="en-US" b="1" dirty="0" smtClean="0"/>
              <a:t>.*</a:t>
            </a:r>
            <a:r>
              <a:rPr lang="en-US" b="1" dirty="0" err="1" smtClean="0"/>
              <a:t>nuy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end</a:t>
            </a:r>
          </a:p>
          <a:p>
            <a:pPr>
              <a:buNone/>
            </a:pPr>
            <a:r>
              <a:rPr lang="en-US" b="1" dirty="0" smtClean="0"/>
              <a:t>std(</a:t>
            </a:r>
            <a:r>
              <a:rPr lang="en-US" b="1" dirty="0" err="1" smtClean="0"/>
              <a:t>mz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2499783"/>
                <a:gridCol w="24997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Mean(</a:t>
                      </a:r>
                      <a:r>
                        <a:rPr lang="en-US" dirty="0" err="1" smtClean="0"/>
                        <a:t>mz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Std(</a:t>
                      </a:r>
                      <a:r>
                        <a:rPr lang="en-US" dirty="0" err="1" smtClean="0"/>
                        <a:t>mz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0.0064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Z=XY</a:t>
            </a:r>
          </a:p>
          <a:p>
            <a:r>
              <a:rPr lang="en-US" dirty="0" smtClean="0"/>
              <a:t>X and Y follow exponential distributions</a:t>
            </a:r>
          </a:p>
          <a:p>
            <a:r>
              <a:rPr lang="en-US" dirty="0" smtClean="0">
                <a:sym typeface="Symbol"/>
              </a:rPr>
              <a:t></a:t>
            </a:r>
            <a:r>
              <a:rPr lang="en-US" baseline="-25000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=1</a:t>
            </a:r>
          </a:p>
          <a:p>
            <a:r>
              <a:rPr lang="en-US" dirty="0" smtClean="0">
                <a:sym typeface="Symbol"/>
              </a:rPr>
              <a:t></a:t>
            </a:r>
            <a:r>
              <a:rPr lang="en-US" baseline="-25000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=1/2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40175" y="3049588"/>
          <a:ext cx="3965575" cy="3275012"/>
        </p:xfrm>
        <a:graphic>
          <a:graphicData uri="http://schemas.openxmlformats.org/presentationml/2006/ole">
            <p:oleObj spid="_x0000_s72706" name="Equation" r:id="rId3" imgW="1091880" imgH="901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/>
          <a:lstStyle/>
          <a:p>
            <a:r>
              <a:rPr lang="en-US" dirty="0" smtClean="0"/>
              <a:t>Divide </a:t>
            </a:r>
            <a:r>
              <a:rPr lang="en-US" dirty="0" err="1" smtClean="0"/>
              <a:t>cdfs</a:t>
            </a:r>
            <a:r>
              <a:rPr lang="en-US" dirty="0" smtClean="0"/>
              <a:t> into even intervals (vertical axis)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38400"/>
            <a:ext cx="57150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sample a number in each section</a:t>
            </a:r>
          </a:p>
          <a:p>
            <a:r>
              <a:rPr lang="en-US" dirty="0" smtClean="0"/>
              <a:t>For example, pick a random number between 0.8 and 1.0 and use it to get a random value for 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xx=</a:t>
            </a:r>
            <a:r>
              <a:rPr lang="en-US" b="1" dirty="0" err="1" smtClean="0">
                <a:solidFill>
                  <a:srgbClr val="FF0000"/>
                </a:solidFill>
              </a:rPr>
              <a:t>expinv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rx,mux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values (shuffle)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nux</a:t>
            </a:r>
            <a:r>
              <a:rPr lang="en-US" b="1" dirty="0" smtClean="0">
                <a:solidFill>
                  <a:srgbClr val="FF0000"/>
                </a:solidFill>
              </a:rPr>
              <a:t>=xx(</a:t>
            </a:r>
            <a:r>
              <a:rPr lang="en-US" b="1" dirty="0" err="1" smtClean="0">
                <a:solidFill>
                  <a:srgbClr val="FF0000"/>
                </a:solidFill>
              </a:rPr>
              <a:t>randperm</a:t>
            </a:r>
            <a:r>
              <a:rPr lang="en-US" b="1" dirty="0" smtClean="0">
                <a:solidFill>
                  <a:srgbClr val="FF0000"/>
                </a:solidFill>
              </a:rPr>
              <a:t>(n));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72" y="2590800"/>
            <a:ext cx="481826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4206" y="3581401"/>
            <a:ext cx="436739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</a:t>
            </a:r>
            <a:r>
              <a:rPr lang="en-US" dirty="0" err="1" smtClean="0"/>
              <a:t>expinv</a:t>
            </a:r>
            <a:r>
              <a:rPr lang="en-US" dirty="0" smtClean="0"/>
              <a:t>, we can generate the inverse ourselves</a:t>
            </a:r>
          </a:p>
          <a:p>
            <a:r>
              <a:rPr lang="en-US" dirty="0" smtClean="0"/>
              <a:t>Just take the CDF and solve for 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xx=-</a:t>
            </a:r>
            <a:r>
              <a:rPr lang="en-US" b="1" dirty="0" err="1" smtClean="0">
                <a:solidFill>
                  <a:srgbClr val="FF0000"/>
                </a:solidFill>
              </a:rPr>
              <a:t>mux</a:t>
            </a:r>
            <a:r>
              <a:rPr lang="en-US" b="1" dirty="0" smtClean="0">
                <a:solidFill>
                  <a:srgbClr val="FF0000"/>
                </a:solidFill>
              </a:rPr>
              <a:t>*log(1-rx);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562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n=10000000;  </a:t>
            </a:r>
            <a:r>
              <a:rPr lang="en-US" sz="3000" b="1" dirty="0" err="1" smtClean="0">
                <a:solidFill>
                  <a:srgbClr val="FF0000"/>
                </a:solidFill>
              </a:rPr>
              <a:t>mux</a:t>
            </a:r>
            <a:r>
              <a:rPr lang="en-US" sz="3000" b="1" dirty="0" smtClean="0">
                <a:solidFill>
                  <a:srgbClr val="FF0000"/>
                </a:solidFill>
              </a:rPr>
              <a:t>=1;  </a:t>
            </a:r>
            <a:r>
              <a:rPr lang="en-US" sz="3000" b="1" dirty="0" err="1" smtClean="0">
                <a:solidFill>
                  <a:srgbClr val="FF0000"/>
                </a:solidFill>
              </a:rPr>
              <a:t>muy</a:t>
            </a:r>
            <a:r>
              <a:rPr lang="en-US" sz="3000" b="1" dirty="0" smtClean="0">
                <a:solidFill>
                  <a:srgbClr val="FF0000"/>
                </a:solidFill>
              </a:rPr>
              <a:t>=2;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x=</a:t>
            </a:r>
            <a:r>
              <a:rPr lang="en-US" sz="3000" b="1" dirty="0" err="1" smtClean="0">
                <a:solidFill>
                  <a:srgbClr val="FF0000"/>
                </a:solidFill>
              </a:rPr>
              <a:t>exprnd</a:t>
            </a:r>
            <a:r>
              <a:rPr lang="en-US" sz="3000" b="1" dirty="0" smtClean="0">
                <a:solidFill>
                  <a:srgbClr val="FF0000"/>
                </a:solidFill>
              </a:rPr>
              <a:t>(mux,n,1);  y=</a:t>
            </a:r>
            <a:r>
              <a:rPr lang="en-US" sz="3000" b="1" dirty="0" err="1" smtClean="0">
                <a:solidFill>
                  <a:srgbClr val="FF0000"/>
                </a:solidFill>
              </a:rPr>
              <a:t>exprnd</a:t>
            </a:r>
            <a:r>
              <a:rPr lang="en-US" sz="3000" b="1" dirty="0" smtClean="0">
                <a:solidFill>
                  <a:srgbClr val="FF0000"/>
                </a:solidFill>
              </a:rPr>
              <a:t>(muy,n,1);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err="1" smtClean="0">
                <a:solidFill>
                  <a:srgbClr val="FF0000"/>
                </a:solidFill>
              </a:rPr>
              <a:t>mz</a:t>
            </a:r>
            <a:r>
              <a:rPr lang="en-US" sz="3000" b="1" dirty="0" smtClean="0">
                <a:solidFill>
                  <a:srgbClr val="FF0000"/>
                </a:solidFill>
              </a:rPr>
              <a:t>=mean(x.*y);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error=abs(</a:t>
            </a:r>
            <a:r>
              <a:rPr lang="en-US" sz="3000" b="1" dirty="0" err="1" smtClean="0">
                <a:solidFill>
                  <a:srgbClr val="FF0000"/>
                </a:solidFill>
              </a:rPr>
              <a:t>mz-mux</a:t>
            </a:r>
            <a:r>
              <a:rPr lang="en-US" sz="3000" b="1" dirty="0" smtClean="0">
                <a:solidFill>
                  <a:srgbClr val="FF0000"/>
                </a:solidFill>
              </a:rPr>
              <a:t>*</a:t>
            </a:r>
            <a:r>
              <a:rPr lang="en-US" sz="3000" b="1" dirty="0" err="1" smtClean="0">
                <a:solidFill>
                  <a:srgbClr val="FF0000"/>
                </a:solidFill>
              </a:rPr>
              <a:t>muy</a:t>
            </a:r>
            <a:r>
              <a:rPr lang="en-US" sz="3000" b="1" dirty="0" smtClean="0">
                <a:solidFill>
                  <a:srgbClr val="FF0000"/>
                </a:solidFill>
              </a:rPr>
              <a:t>)/</a:t>
            </a:r>
            <a:r>
              <a:rPr lang="en-US" sz="3000" b="1" dirty="0" err="1" smtClean="0">
                <a:solidFill>
                  <a:srgbClr val="FF0000"/>
                </a:solidFill>
              </a:rPr>
              <a:t>mux</a:t>
            </a:r>
            <a:r>
              <a:rPr lang="en-US" sz="3000" b="1" dirty="0" smtClean="0">
                <a:solidFill>
                  <a:srgbClr val="FF0000"/>
                </a:solidFill>
              </a:rPr>
              <a:t>/</a:t>
            </a:r>
            <a:r>
              <a:rPr lang="en-US" sz="3000" b="1" dirty="0" err="1" smtClean="0">
                <a:solidFill>
                  <a:srgbClr val="FF0000"/>
                </a:solidFill>
              </a:rPr>
              <a:t>muy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d=</a:t>
            </a:r>
            <a:r>
              <a:rPr lang="en-US" sz="3000" b="1" dirty="0" err="1" smtClean="0">
                <a:solidFill>
                  <a:srgbClr val="FF0000"/>
                </a:solidFill>
              </a:rPr>
              <a:t>linspace</a:t>
            </a:r>
            <a:r>
              <a:rPr lang="en-US" sz="3000" b="1" dirty="0" smtClean="0">
                <a:solidFill>
                  <a:srgbClr val="FF0000"/>
                </a:solidFill>
              </a:rPr>
              <a:t>(0,1,n+1);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err="1" smtClean="0">
                <a:solidFill>
                  <a:srgbClr val="FF0000"/>
                </a:solidFill>
              </a:rPr>
              <a:t>rx</a:t>
            </a:r>
            <a:r>
              <a:rPr lang="en-US" sz="3000" b="1" dirty="0" smtClean="0">
                <a:solidFill>
                  <a:srgbClr val="FF0000"/>
                </a:solidFill>
              </a:rPr>
              <a:t>=</a:t>
            </a:r>
            <a:r>
              <a:rPr lang="en-US" sz="3000" b="1" dirty="0" err="1" smtClean="0">
                <a:solidFill>
                  <a:srgbClr val="FF0000"/>
                </a:solidFill>
              </a:rPr>
              <a:t>unifrnd</a:t>
            </a:r>
            <a:r>
              <a:rPr lang="en-US" sz="3000" b="1" dirty="0" smtClean="0">
                <a:solidFill>
                  <a:srgbClr val="FF0000"/>
                </a:solidFill>
              </a:rPr>
              <a:t>(d,d+1/n);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err="1" smtClean="0">
                <a:solidFill>
                  <a:srgbClr val="FF0000"/>
                </a:solidFill>
              </a:rPr>
              <a:t>ry</a:t>
            </a:r>
            <a:r>
              <a:rPr lang="en-US" sz="3000" b="1" dirty="0" smtClean="0">
                <a:solidFill>
                  <a:srgbClr val="FF0000"/>
                </a:solidFill>
              </a:rPr>
              <a:t>=</a:t>
            </a:r>
            <a:r>
              <a:rPr lang="en-US" sz="3000" b="1" dirty="0" err="1" smtClean="0">
                <a:solidFill>
                  <a:srgbClr val="FF0000"/>
                </a:solidFill>
              </a:rPr>
              <a:t>unifrnd</a:t>
            </a:r>
            <a:r>
              <a:rPr lang="en-US" sz="3000" b="1" dirty="0" smtClean="0">
                <a:solidFill>
                  <a:srgbClr val="FF0000"/>
                </a:solidFill>
              </a:rPr>
              <a:t>(d,d+1/n);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xx=</a:t>
            </a:r>
            <a:r>
              <a:rPr lang="en-US" sz="3000" b="1" dirty="0" err="1" smtClean="0">
                <a:solidFill>
                  <a:srgbClr val="FF0000"/>
                </a:solidFill>
              </a:rPr>
              <a:t>expinv</a:t>
            </a:r>
            <a:r>
              <a:rPr lang="en-US" sz="3000" b="1" dirty="0" smtClean="0">
                <a:solidFill>
                  <a:srgbClr val="FF0000"/>
                </a:solidFill>
              </a:rPr>
              <a:t>(</a:t>
            </a:r>
            <a:r>
              <a:rPr lang="en-US" sz="3000" b="1" dirty="0" err="1" smtClean="0">
                <a:solidFill>
                  <a:srgbClr val="FF0000"/>
                </a:solidFill>
              </a:rPr>
              <a:t>rx,mux</a:t>
            </a:r>
            <a:r>
              <a:rPr lang="en-US" sz="3000" b="1" dirty="0" smtClean="0">
                <a:solidFill>
                  <a:srgbClr val="FF0000"/>
                </a:solidFill>
              </a:rPr>
              <a:t>);  </a:t>
            </a:r>
            <a:r>
              <a:rPr lang="en-US" sz="3000" b="1" dirty="0" err="1" smtClean="0">
                <a:solidFill>
                  <a:srgbClr val="FF0000"/>
                </a:solidFill>
              </a:rPr>
              <a:t>yy</a:t>
            </a:r>
            <a:r>
              <a:rPr lang="en-US" sz="3000" b="1" dirty="0" smtClean="0">
                <a:solidFill>
                  <a:srgbClr val="FF0000"/>
                </a:solidFill>
              </a:rPr>
              <a:t>=</a:t>
            </a:r>
            <a:r>
              <a:rPr lang="en-US" sz="3000" b="1" dirty="0" err="1" smtClean="0">
                <a:solidFill>
                  <a:srgbClr val="FF0000"/>
                </a:solidFill>
              </a:rPr>
              <a:t>expinv</a:t>
            </a:r>
            <a:r>
              <a:rPr lang="en-US" sz="3000" b="1" dirty="0" smtClean="0">
                <a:solidFill>
                  <a:srgbClr val="FF0000"/>
                </a:solidFill>
              </a:rPr>
              <a:t>(</a:t>
            </a:r>
            <a:r>
              <a:rPr lang="en-US" sz="3000" b="1" dirty="0" err="1" smtClean="0">
                <a:solidFill>
                  <a:srgbClr val="FF0000"/>
                </a:solidFill>
              </a:rPr>
              <a:t>ry,muy</a:t>
            </a:r>
            <a:r>
              <a:rPr lang="en-US" sz="3000" b="1" dirty="0" smtClean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err="1" smtClean="0">
                <a:solidFill>
                  <a:srgbClr val="FF0000"/>
                </a:solidFill>
              </a:rPr>
              <a:t>nux</a:t>
            </a:r>
            <a:r>
              <a:rPr lang="en-US" sz="3000" b="1" dirty="0" smtClean="0">
                <a:solidFill>
                  <a:srgbClr val="FF0000"/>
                </a:solidFill>
              </a:rPr>
              <a:t>=xx(</a:t>
            </a:r>
            <a:r>
              <a:rPr lang="en-US" sz="3000" b="1" dirty="0" err="1" smtClean="0">
                <a:solidFill>
                  <a:srgbClr val="FF0000"/>
                </a:solidFill>
              </a:rPr>
              <a:t>randperm</a:t>
            </a:r>
            <a:r>
              <a:rPr lang="en-US" sz="3000" b="1" dirty="0" smtClean="0">
                <a:solidFill>
                  <a:srgbClr val="FF0000"/>
                </a:solidFill>
              </a:rPr>
              <a:t>(n));  </a:t>
            </a:r>
            <a:r>
              <a:rPr lang="en-US" sz="3000" b="1" dirty="0" err="1" smtClean="0">
                <a:solidFill>
                  <a:srgbClr val="FF0000"/>
                </a:solidFill>
              </a:rPr>
              <a:t>nuy</a:t>
            </a:r>
            <a:r>
              <a:rPr lang="en-US" sz="3000" b="1" dirty="0" smtClean="0">
                <a:solidFill>
                  <a:srgbClr val="FF0000"/>
                </a:solidFill>
              </a:rPr>
              <a:t>=</a:t>
            </a:r>
            <a:r>
              <a:rPr lang="en-US" sz="3000" b="1" dirty="0" err="1" smtClean="0">
                <a:solidFill>
                  <a:srgbClr val="FF0000"/>
                </a:solidFill>
              </a:rPr>
              <a:t>yy</a:t>
            </a:r>
            <a:r>
              <a:rPr lang="en-US" sz="3000" b="1" dirty="0" smtClean="0">
                <a:solidFill>
                  <a:srgbClr val="FF0000"/>
                </a:solidFill>
              </a:rPr>
              <a:t>(</a:t>
            </a:r>
            <a:r>
              <a:rPr lang="en-US" sz="3000" b="1" dirty="0" err="1" smtClean="0">
                <a:solidFill>
                  <a:srgbClr val="FF0000"/>
                </a:solidFill>
              </a:rPr>
              <a:t>randperm</a:t>
            </a:r>
            <a:r>
              <a:rPr lang="en-US" sz="3000" b="1" dirty="0" smtClean="0">
                <a:solidFill>
                  <a:srgbClr val="FF0000"/>
                </a:solidFill>
              </a:rPr>
              <a:t>(n));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err="1" smtClean="0">
                <a:solidFill>
                  <a:srgbClr val="FF0000"/>
                </a:solidFill>
              </a:rPr>
              <a:t>mz</a:t>
            </a:r>
            <a:r>
              <a:rPr lang="en-US" sz="3000" b="1" dirty="0" smtClean="0">
                <a:solidFill>
                  <a:srgbClr val="FF0000"/>
                </a:solidFill>
              </a:rPr>
              <a:t>=mean(</a:t>
            </a:r>
            <a:r>
              <a:rPr lang="en-US" sz="3000" b="1" dirty="0" err="1" smtClean="0">
                <a:solidFill>
                  <a:srgbClr val="FF0000"/>
                </a:solidFill>
              </a:rPr>
              <a:t>nux</a:t>
            </a:r>
            <a:r>
              <a:rPr lang="en-US" sz="3000" b="1" dirty="0" smtClean="0">
                <a:solidFill>
                  <a:srgbClr val="FF0000"/>
                </a:solidFill>
              </a:rPr>
              <a:t>.*</a:t>
            </a:r>
            <a:r>
              <a:rPr lang="en-US" sz="3000" b="1" dirty="0" err="1" smtClean="0">
                <a:solidFill>
                  <a:srgbClr val="FF0000"/>
                </a:solidFill>
              </a:rPr>
              <a:t>nuy</a:t>
            </a:r>
            <a:r>
              <a:rPr lang="en-US" sz="3000" b="1" dirty="0" smtClean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error=abs(</a:t>
            </a:r>
            <a:r>
              <a:rPr lang="en-US" sz="3000" b="1" dirty="0" err="1" smtClean="0">
                <a:solidFill>
                  <a:srgbClr val="FF0000"/>
                </a:solidFill>
              </a:rPr>
              <a:t>mz-mux</a:t>
            </a:r>
            <a:r>
              <a:rPr lang="en-US" sz="3000" b="1" dirty="0" smtClean="0">
                <a:solidFill>
                  <a:srgbClr val="FF0000"/>
                </a:solidFill>
              </a:rPr>
              <a:t>*</a:t>
            </a:r>
            <a:r>
              <a:rPr lang="en-US" sz="3000" b="1" dirty="0" err="1" smtClean="0">
                <a:solidFill>
                  <a:srgbClr val="FF0000"/>
                </a:solidFill>
              </a:rPr>
              <a:t>muy</a:t>
            </a:r>
            <a:r>
              <a:rPr lang="en-US" sz="3000" b="1" dirty="0" smtClean="0">
                <a:solidFill>
                  <a:srgbClr val="FF0000"/>
                </a:solidFill>
              </a:rPr>
              <a:t>)/</a:t>
            </a:r>
            <a:r>
              <a:rPr lang="en-US" sz="3000" b="1" dirty="0" err="1" smtClean="0">
                <a:solidFill>
                  <a:srgbClr val="FF0000"/>
                </a:solidFill>
              </a:rPr>
              <a:t>mux</a:t>
            </a:r>
            <a:r>
              <a:rPr lang="en-US" sz="3000" b="1" dirty="0" smtClean="0">
                <a:solidFill>
                  <a:srgbClr val="FF0000"/>
                </a:solidFill>
              </a:rPr>
              <a:t>/</a:t>
            </a:r>
            <a:r>
              <a:rPr lang="en-US" sz="3000" b="1" dirty="0" err="1" smtClean="0">
                <a:solidFill>
                  <a:srgbClr val="FF0000"/>
                </a:solidFill>
              </a:rPr>
              <a:t>muy</a:t>
            </a:r>
            <a:endParaRPr lang="en-US" sz="3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n=10000000;  </a:t>
            </a:r>
            <a:r>
              <a:rPr lang="en-US" b="1" dirty="0" err="1" smtClean="0">
                <a:solidFill>
                  <a:srgbClr val="FF0000"/>
                </a:solidFill>
              </a:rPr>
              <a:t>mux</a:t>
            </a:r>
            <a:r>
              <a:rPr lang="en-US" b="1" dirty="0" smtClean="0">
                <a:solidFill>
                  <a:srgbClr val="FF0000"/>
                </a:solidFill>
              </a:rPr>
              <a:t>=1;  </a:t>
            </a:r>
            <a:r>
              <a:rPr lang="en-US" b="1" dirty="0" err="1" smtClean="0">
                <a:solidFill>
                  <a:srgbClr val="FF0000"/>
                </a:solidFill>
              </a:rPr>
              <a:t>muy</a:t>
            </a:r>
            <a:r>
              <a:rPr lang="en-US" b="1" dirty="0" smtClean="0">
                <a:solidFill>
                  <a:srgbClr val="FF0000"/>
                </a:solidFill>
              </a:rPr>
              <a:t>=2;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x=</a:t>
            </a:r>
            <a:r>
              <a:rPr lang="en-US" b="1" dirty="0" err="1" smtClean="0">
                <a:solidFill>
                  <a:srgbClr val="FF0000"/>
                </a:solidFill>
              </a:rPr>
              <a:t>exprnd</a:t>
            </a:r>
            <a:r>
              <a:rPr lang="en-US" b="1" dirty="0" smtClean="0">
                <a:solidFill>
                  <a:srgbClr val="FF0000"/>
                </a:solidFill>
              </a:rPr>
              <a:t>(mux,n,1);  y=</a:t>
            </a:r>
            <a:r>
              <a:rPr lang="en-US" b="1" dirty="0" err="1" smtClean="0">
                <a:solidFill>
                  <a:srgbClr val="FF0000"/>
                </a:solidFill>
              </a:rPr>
              <a:t>exprnd</a:t>
            </a:r>
            <a:r>
              <a:rPr lang="en-US" b="1" dirty="0" smtClean="0">
                <a:solidFill>
                  <a:srgbClr val="FF0000"/>
                </a:solidFill>
              </a:rPr>
              <a:t>(muy,n,1);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mz</a:t>
            </a:r>
            <a:r>
              <a:rPr lang="en-US" b="1" dirty="0" smtClean="0">
                <a:solidFill>
                  <a:srgbClr val="FF0000"/>
                </a:solidFill>
              </a:rPr>
              <a:t>=mean(x.*y);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error=abs(</a:t>
            </a:r>
            <a:r>
              <a:rPr lang="en-US" b="1" dirty="0" err="1" smtClean="0">
                <a:solidFill>
                  <a:srgbClr val="FF0000"/>
                </a:solidFill>
              </a:rPr>
              <a:t>mz-mux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</a:rPr>
              <a:t>muy</a:t>
            </a:r>
            <a:r>
              <a:rPr lang="en-US" b="1" dirty="0" smtClean="0">
                <a:solidFill>
                  <a:srgbClr val="FF0000"/>
                </a:solidFill>
              </a:rPr>
              <a:t>)/</a:t>
            </a:r>
            <a:r>
              <a:rPr lang="en-US" b="1" dirty="0" err="1" smtClean="0">
                <a:solidFill>
                  <a:srgbClr val="FF0000"/>
                </a:solidFill>
              </a:rPr>
              <a:t>mux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muy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d=</a:t>
            </a:r>
            <a:r>
              <a:rPr lang="en-US" b="1" dirty="0" err="1" smtClean="0">
                <a:solidFill>
                  <a:srgbClr val="FF0000"/>
                </a:solidFill>
              </a:rPr>
              <a:t>linspace</a:t>
            </a:r>
            <a:r>
              <a:rPr lang="en-US" b="1" dirty="0" smtClean="0">
                <a:solidFill>
                  <a:srgbClr val="FF0000"/>
                </a:solidFill>
              </a:rPr>
              <a:t>(0,1,n+1);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rx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unifrnd</a:t>
            </a:r>
            <a:r>
              <a:rPr lang="en-US" b="1" dirty="0" smtClean="0">
                <a:solidFill>
                  <a:srgbClr val="FF0000"/>
                </a:solidFill>
              </a:rPr>
              <a:t>(d,d+1/n);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ry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unifrnd</a:t>
            </a:r>
            <a:r>
              <a:rPr lang="en-US" b="1" dirty="0" smtClean="0">
                <a:solidFill>
                  <a:srgbClr val="FF0000"/>
                </a:solidFill>
              </a:rPr>
              <a:t>(d,d+1/n);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xx=-</a:t>
            </a:r>
            <a:r>
              <a:rPr lang="en-US" b="1" dirty="0" err="1" smtClean="0">
                <a:solidFill>
                  <a:srgbClr val="FF0000"/>
                </a:solidFill>
              </a:rPr>
              <a:t>mux</a:t>
            </a:r>
            <a:r>
              <a:rPr lang="en-US" b="1" dirty="0" smtClean="0">
                <a:solidFill>
                  <a:srgbClr val="FF0000"/>
                </a:solidFill>
              </a:rPr>
              <a:t>*log(1-rx);  </a:t>
            </a:r>
            <a:r>
              <a:rPr lang="en-US" b="1" dirty="0" err="1" smtClean="0">
                <a:solidFill>
                  <a:srgbClr val="FF0000"/>
                </a:solidFill>
              </a:rPr>
              <a:t>yy</a:t>
            </a:r>
            <a:r>
              <a:rPr lang="en-US" b="1" dirty="0" smtClean="0">
                <a:solidFill>
                  <a:srgbClr val="FF0000"/>
                </a:solidFill>
              </a:rPr>
              <a:t>=-</a:t>
            </a:r>
            <a:r>
              <a:rPr lang="en-US" b="1" dirty="0" err="1" smtClean="0">
                <a:solidFill>
                  <a:srgbClr val="FF0000"/>
                </a:solidFill>
              </a:rPr>
              <a:t>muy</a:t>
            </a:r>
            <a:r>
              <a:rPr lang="en-US" b="1" dirty="0" smtClean="0">
                <a:solidFill>
                  <a:srgbClr val="FF0000"/>
                </a:solidFill>
              </a:rPr>
              <a:t>*log(1-ry);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nux</a:t>
            </a:r>
            <a:r>
              <a:rPr lang="en-US" b="1" dirty="0" smtClean="0">
                <a:solidFill>
                  <a:srgbClr val="FF0000"/>
                </a:solidFill>
              </a:rPr>
              <a:t>=xx(</a:t>
            </a:r>
            <a:r>
              <a:rPr lang="en-US" b="1" dirty="0" err="1" smtClean="0">
                <a:solidFill>
                  <a:srgbClr val="FF0000"/>
                </a:solidFill>
              </a:rPr>
              <a:t>randperm</a:t>
            </a:r>
            <a:r>
              <a:rPr lang="en-US" b="1" dirty="0" smtClean="0">
                <a:solidFill>
                  <a:srgbClr val="FF0000"/>
                </a:solidFill>
              </a:rPr>
              <a:t>(n));  </a:t>
            </a:r>
            <a:r>
              <a:rPr lang="en-US" b="1" dirty="0" err="1" smtClean="0">
                <a:solidFill>
                  <a:srgbClr val="FF0000"/>
                </a:solidFill>
              </a:rPr>
              <a:t>nuy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yy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randperm</a:t>
            </a:r>
            <a:r>
              <a:rPr lang="en-US" b="1" dirty="0" smtClean="0">
                <a:solidFill>
                  <a:srgbClr val="FF0000"/>
                </a:solidFill>
              </a:rPr>
              <a:t>(n));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mz</a:t>
            </a:r>
            <a:r>
              <a:rPr lang="en-US" b="1" dirty="0" smtClean="0">
                <a:solidFill>
                  <a:srgbClr val="FF0000"/>
                </a:solidFill>
              </a:rPr>
              <a:t>=mean(</a:t>
            </a:r>
            <a:r>
              <a:rPr lang="en-US" b="1" dirty="0" err="1" smtClean="0">
                <a:solidFill>
                  <a:srgbClr val="FF0000"/>
                </a:solidFill>
              </a:rPr>
              <a:t>nux</a:t>
            </a:r>
            <a:r>
              <a:rPr lang="en-US" b="1" dirty="0" smtClean="0">
                <a:solidFill>
                  <a:srgbClr val="FF0000"/>
                </a:solidFill>
              </a:rPr>
              <a:t>.*</a:t>
            </a:r>
            <a:r>
              <a:rPr lang="en-US" b="1" dirty="0" err="1" smtClean="0">
                <a:solidFill>
                  <a:srgbClr val="FF0000"/>
                </a:solidFill>
              </a:rPr>
              <a:t>nuy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error=abs(</a:t>
            </a:r>
            <a:r>
              <a:rPr lang="en-US" b="1" dirty="0" err="1" smtClean="0">
                <a:solidFill>
                  <a:srgbClr val="FF0000"/>
                </a:solidFill>
              </a:rPr>
              <a:t>mz-mux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</a:rPr>
              <a:t>muy</a:t>
            </a:r>
            <a:r>
              <a:rPr lang="en-US" b="1" dirty="0" smtClean="0">
                <a:solidFill>
                  <a:srgbClr val="FF0000"/>
                </a:solidFill>
              </a:rPr>
              <a:t>)/</a:t>
            </a:r>
            <a:r>
              <a:rPr lang="en-US" b="1" dirty="0" err="1" smtClean="0">
                <a:solidFill>
                  <a:srgbClr val="FF0000"/>
                </a:solidFill>
              </a:rPr>
              <a:t>mux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muy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Z=XY</a:t>
            </a:r>
          </a:p>
          <a:p>
            <a:r>
              <a:rPr lang="en-US" dirty="0" smtClean="0"/>
              <a:t>X and Y are beta with mean of 1 and 2, respectively</a:t>
            </a:r>
          </a:p>
          <a:p>
            <a:r>
              <a:rPr lang="en-US" dirty="0" smtClean="0"/>
              <a:t>Use simple Monte Carlo</a:t>
            </a:r>
          </a:p>
          <a:p>
            <a:r>
              <a:rPr lang="en-US" dirty="0" smtClean="0"/>
              <a:t>Then use LHS without sorting</a:t>
            </a:r>
          </a:p>
          <a:p>
            <a:r>
              <a:rPr lang="en-US" dirty="0" smtClean="0"/>
              <a:t>Then use LHS with sorting</a:t>
            </a:r>
          </a:p>
          <a:p>
            <a:r>
              <a:rPr lang="en-US" dirty="0" smtClean="0"/>
              <a:t>N=100,000</a:t>
            </a:r>
          </a:p>
          <a:p>
            <a:r>
              <a:rPr lang="en-US" dirty="0" smtClean="0"/>
              <a:t>For each case, find mean 100 times and then take standard deviation of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Uncertainty Analysis for Engineers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C9B7-910D-4FD7-B1C4-5BC65A528C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555</TotalTime>
  <Words>409</Words>
  <Application>Microsoft Office PowerPoint</Application>
  <PresentationFormat>On-screen Show (4:3)</PresentationFormat>
  <Paragraphs>128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Solstice</vt:lpstr>
      <vt:lpstr>Equation</vt:lpstr>
      <vt:lpstr>Latin Hypercube Sampling Example</vt:lpstr>
      <vt:lpstr>Example</vt:lpstr>
      <vt:lpstr>Step 1</vt:lpstr>
      <vt:lpstr>Step 2</vt:lpstr>
      <vt:lpstr>Step 3</vt:lpstr>
      <vt:lpstr>An Alternative</vt:lpstr>
      <vt:lpstr>First Script</vt:lpstr>
      <vt:lpstr>Alternative</vt:lpstr>
      <vt:lpstr>Test</vt:lpstr>
      <vt:lpstr>Case 1</vt:lpstr>
      <vt:lpstr>Case 2</vt:lpstr>
      <vt:lpstr>Case 3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Density Functions</dc:title>
  <dc:creator>jake</dc:creator>
  <cp:lastModifiedBy>jake</cp:lastModifiedBy>
  <cp:revision>57</cp:revision>
  <dcterms:created xsi:type="dcterms:W3CDTF">2007-12-21T21:25:16Z</dcterms:created>
  <dcterms:modified xsi:type="dcterms:W3CDTF">2010-10-20T16:44:09Z</dcterms:modified>
</cp:coreProperties>
</file>