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82" d="100"/>
          <a:sy n="82" d="100"/>
        </p:scale>
        <p:origin x="1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Unocal Corporation"/>
          <p:cNvSpPr txBox="1">
            <a:spLocks noGrp="1"/>
          </p:cNvSpPr>
          <p:nvPr>
            <p:ph type="ctrTitle"/>
          </p:nvPr>
        </p:nvSpPr>
        <p:spPr>
          <a:xfrm>
            <a:off x="406400" y="6432550"/>
            <a:ext cx="12192000" cy="2705100"/>
          </a:xfrm>
          <a:prstGeom prst="rect">
            <a:avLst/>
          </a:prstGeom>
        </p:spPr>
        <p:txBody>
          <a:bodyPr/>
          <a:lstStyle>
            <a:lvl1pPr defTabSz="467359">
              <a:defRPr sz="13600"/>
            </a:lvl1pPr>
          </a:lstStyle>
          <a:p>
            <a:r>
              <a:t>Unocal Corporation</a:t>
            </a:r>
          </a:p>
        </p:txBody>
      </p:sp>
      <p:sp>
        <p:nvSpPr>
          <p:cNvPr id="167" name="IST 625 ERM Case Study, Summer 2019…"/>
          <p:cNvSpPr txBox="1">
            <a:spLocks noGrp="1"/>
          </p:cNvSpPr>
          <p:nvPr>
            <p:ph type="subTitle" sz="quarter" idx="1"/>
          </p:nvPr>
        </p:nvSpPr>
        <p:spPr>
          <a:prstGeom prst="rect">
            <a:avLst/>
          </a:prstGeom>
        </p:spPr>
        <p:txBody>
          <a:bodyPr/>
          <a:lstStyle/>
          <a:p>
            <a:pPr defTabSz="461518">
              <a:spcBef>
                <a:spcPts val="1800"/>
              </a:spcBef>
              <a:defRPr sz="2686"/>
            </a:pPr>
            <a:r>
              <a:rPr dirty="0"/>
              <a:t>IST 625 ERM Case Study, Summer 2019</a:t>
            </a:r>
          </a:p>
          <a:p>
            <a:pPr defTabSz="461518">
              <a:spcBef>
                <a:spcPts val="1800"/>
              </a:spcBef>
              <a:defRPr sz="4266"/>
            </a:pPr>
            <a:r>
              <a:rPr dirty="0"/>
              <a:t>Nicholas Abrahamson ,  Adil Gokturk, Nick </a:t>
            </a:r>
            <a:r>
              <a:rPr dirty="0" err="1"/>
              <a:t>Rossmann</a:t>
            </a:r>
            <a:r>
              <a:rPr dirty="0"/>
              <a:t>, Lane Tunstall</a:t>
            </a:r>
          </a:p>
        </p:txBody>
      </p:sp>
      <p:pic>
        <p:nvPicPr>
          <p:cNvPr id="168" name="Screen Shot 2019-08-20 at 4.52.21 PM.png" descr="Screen Shot 2019-08-20 at 4.52.21 PM.png"/>
          <p:cNvPicPr>
            <a:picLocks noChangeAspect="1"/>
          </p:cNvPicPr>
          <p:nvPr/>
        </p:nvPicPr>
        <p:blipFill>
          <a:blip r:embed="rId2"/>
          <a:srcRect l="156" r="156"/>
          <a:stretch>
            <a:fillRect/>
          </a:stretch>
        </p:blipFill>
        <p:spPr>
          <a:xfrm>
            <a:off x="5267721" y="8246349"/>
            <a:ext cx="2469467" cy="45607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12" name="Contingency planning &amp; disaster Recovery planning"/>
          <p:cNvSpPr txBox="1">
            <a:spLocks noGrp="1"/>
          </p:cNvSpPr>
          <p:nvPr>
            <p:ph type="title"/>
          </p:nvPr>
        </p:nvSpPr>
        <p:spPr>
          <a:prstGeom prst="rect">
            <a:avLst/>
          </a:prstGeom>
        </p:spPr>
        <p:txBody>
          <a:bodyPr/>
          <a:lstStyle>
            <a:lvl1pPr defTabSz="467359">
              <a:spcBef>
                <a:spcPts val="2200"/>
              </a:spcBef>
              <a:defRPr sz="4800"/>
            </a:lvl1pPr>
          </a:lstStyle>
          <a:p>
            <a:r>
              <a:t>Contingency planning &amp; disaster Recovery planning </a:t>
            </a:r>
          </a:p>
        </p:txBody>
      </p:sp>
      <p:sp>
        <p:nvSpPr>
          <p:cNvPr id="213" name="Disaster planning is informed by ‘incidents’ or actual accidents and disasters the company and its peers experienced.…"/>
          <p:cNvSpPr txBox="1">
            <a:spLocks noGrp="1"/>
          </p:cNvSpPr>
          <p:nvPr>
            <p:ph type="body" idx="1"/>
          </p:nvPr>
        </p:nvSpPr>
        <p:spPr>
          <a:prstGeom prst="rect">
            <a:avLst/>
          </a:prstGeom>
        </p:spPr>
        <p:txBody>
          <a:bodyPr/>
          <a:lstStyle/>
          <a:p>
            <a:pPr marL="351155" indent="-351155" defTabSz="461518">
              <a:spcBef>
                <a:spcPts val="2200"/>
              </a:spcBef>
              <a:defRPr sz="2686"/>
            </a:pPr>
            <a:r>
              <a:t>Disaster planning is informed by ‘incidents’ or actual accidents and disasters the company and its peers experienced.</a:t>
            </a:r>
          </a:p>
          <a:p>
            <a:pPr marL="702310" lvl="1" indent="-351155" defTabSz="461518">
              <a:spcBef>
                <a:spcPts val="2200"/>
              </a:spcBef>
              <a:defRPr sz="2686"/>
            </a:pPr>
            <a:r>
              <a:t>In 1926 Unocal lost 8million barrels of oil, or 1/8th of its 1999 production total, due to lightning caused fires at company tank storage facilities.</a:t>
            </a:r>
          </a:p>
          <a:p>
            <a:pPr marL="351155" indent="-351155" defTabSz="461518">
              <a:spcBef>
                <a:spcPts val="2200"/>
              </a:spcBef>
              <a:defRPr sz="2686"/>
            </a:pPr>
            <a:r>
              <a:t>Like other high tech industries, contingency planning for Unocal requires a multi-pronged approach. Unocal must develop risk measures to address production disparities and against highly visible ‘incidents’, but also like other commodity-based businesses, price and market fluctuations can be as equally detrimental to margins. For example, ‘a $1 change in worldwide oil prices per barrel, would lead to a $33 million change in net income. </a:t>
            </a:r>
          </a:p>
        </p:txBody>
      </p:sp>
      <p:pic>
        <p:nvPicPr>
          <p:cNvPr id="214"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17" name="Contingency planning &amp; disaster Recovery planning"/>
          <p:cNvSpPr txBox="1">
            <a:spLocks noGrp="1"/>
          </p:cNvSpPr>
          <p:nvPr>
            <p:ph type="title"/>
          </p:nvPr>
        </p:nvSpPr>
        <p:spPr>
          <a:prstGeom prst="rect">
            <a:avLst/>
          </a:prstGeom>
        </p:spPr>
        <p:txBody>
          <a:bodyPr/>
          <a:lstStyle>
            <a:lvl1pPr defTabSz="467359">
              <a:spcBef>
                <a:spcPts val="2200"/>
              </a:spcBef>
              <a:defRPr sz="4800"/>
            </a:lvl1pPr>
          </a:lstStyle>
          <a:p>
            <a:r>
              <a:t>Contingency planning &amp; disaster Recovery planning </a:t>
            </a:r>
          </a:p>
        </p:txBody>
      </p:sp>
      <p:sp>
        <p:nvSpPr>
          <p:cNvPr id="218" name="Unocal staked its future on deep sea drilling, between 5,000-10,000 ft.  Underwater drilling at these depths provide many more challenges and factors vs. drilling in the 3,000-4,000 depths. Risk is primarily financial in that it is expensive to hire specialty contractors with significant overhead. Because deepwater drilling is such a financial risk, very close attention need be given to the volatile price of oil.…"/>
          <p:cNvSpPr txBox="1">
            <a:spLocks noGrp="1"/>
          </p:cNvSpPr>
          <p:nvPr>
            <p:ph type="body" idx="1"/>
          </p:nvPr>
        </p:nvSpPr>
        <p:spPr>
          <a:prstGeom prst="rect">
            <a:avLst/>
          </a:prstGeom>
        </p:spPr>
        <p:txBody>
          <a:bodyPr/>
          <a:lstStyle/>
          <a:p>
            <a:pPr marL="355600" indent="-355600" defTabSz="467359">
              <a:spcBef>
                <a:spcPts val="2200"/>
              </a:spcBef>
              <a:defRPr sz="2720"/>
            </a:pPr>
            <a:r>
              <a:t>Unocal staked its future on deep sea drilling, between 5,000-10,000 ft.  Underwater drilling at these depths provide many more challenges and factors vs. drilling in the 3,000-4,000 depths. Risk is primarily financial in that it is expensive to hire specialty contractors with significant overhead. Because deepwater drilling is such a financial risk, very close attention need be given to the volatile price of oil.</a:t>
            </a:r>
          </a:p>
          <a:p>
            <a:pPr marL="355600" indent="-355600" defTabSz="467359">
              <a:spcBef>
                <a:spcPts val="2200"/>
              </a:spcBef>
              <a:defRPr sz="2720"/>
            </a:pPr>
            <a:r>
              <a:t>Health, environmental, and safety concerns are huge issues for Unocal, like other oil and gas exploration and production organizations.  To that end, Unocal implemented a system known as International Safety Rating System to audit Unocal’s safety procedures and compliance. No longer is Unocal reactive to HES risks, but rather relevant, up to date best practices and procedures are part of every day operations. </a:t>
            </a:r>
          </a:p>
        </p:txBody>
      </p:sp>
      <p:pic>
        <p:nvPicPr>
          <p:cNvPr id="219"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22" name="Contingency planning &amp; disaster Recovery planning"/>
          <p:cNvSpPr txBox="1">
            <a:spLocks noGrp="1"/>
          </p:cNvSpPr>
          <p:nvPr>
            <p:ph type="title"/>
          </p:nvPr>
        </p:nvSpPr>
        <p:spPr>
          <a:prstGeom prst="rect">
            <a:avLst/>
          </a:prstGeom>
        </p:spPr>
        <p:txBody>
          <a:bodyPr/>
          <a:lstStyle>
            <a:lvl1pPr defTabSz="467359">
              <a:spcBef>
                <a:spcPts val="2200"/>
              </a:spcBef>
              <a:defRPr sz="4800"/>
            </a:lvl1pPr>
          </a:lstStyle>
          <a:p>
            <a:r>
              <a:t>Contingency planning &amp; disaster Recovery planning </a:t>
            </a:r>
          </a:p>
        </p:txBody>
      </p:sp>
      <p:sp>
        <p:nvSpPr>
          <p:cNvPr id="223" name="Ling describes a challenge of getting the ‘line guys’ and field foremen to be as cognizant about safety as staff specifically tasked with safety oversight. HES risk required buy-in from all organizational levels.…"/>
          <p:cNvSpPr txBox="1">
            <a:spLocks noGrp="1"/>
          </p:cNvSpPr>
          <p:nvPr>
            <p:ph type="body" idx="1"/>
          </p:nvPr>
        </p:nvSpPr>
        <p:spPr>
          <a:prstGeom prst="rect">
            <a:avLst/>
          </a:prstGeom>
        </p:spPr>
        <p:txBody>
          <a:bodyPr/>
          <a:lstStyle/>
          <a:p>
            <a:pPr marL="426719" indent="-426719" defTabSz="560831">
              <a:spcBef>
                <a:spcPts val="2600"/>
              </a:spcBef>
              <a:defRPr sz="3264"/>
            </a:pPr>
            <a:r>
              <a:t>Ling describes a challenge of getting the ‘line guys’ and field foremen to be as cognizant about safety as staff specifically tasked with safety oversight. HES risk required buy-in from all organizational levels.</a:t>
            </a:r>
          </a:p>
          <a:p>
            <a:pPr marL="426719" indent="-426719" defTabSz="560831">
              <a:spcBef>
                <a:spcPts val="2600"/>
              </a:spcBef>
              <a:defRPr sz="3264"/>
            </a:pPr>
            <a:r>
              <a:t>ISRS was eventually phased out as operators were frustrated with its 800 check marks on different compliance areas.  Unocal moved to a more intuitive system whereby managers, through self-assessment, would identify areas of the greatest risk concern and develop steps to manage those areas.</a:t>
            </a:r>
          </a:p>
        </p:txBody>
      </p:sp>
      <p:pic>
        <p:nvPicPr>
          <p:cNvPr id="224"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27" name="Contingency planning &amp; disaster Recovery planning"/>
          <p:cNvSpPr txBox="1">
            <a:spLocks noGrp="1"/>
          </p:cNvSpPr>
          <p:nvPr>
            <p:ph type="title"/>
          </p:nvPr>
        </p:nvSpPr>
        <p:spPr>
          <a:prstGeom prst="rect">
            <a:avLst/>
          </a:prstGeom>
        </p:spPr>
        <p:txBody>
          <a:bodyPr/>
          <a:lstStyle>
            <a:lvl1pPr defTabSz="467359">
              <a:spcBef>
                <a:spcPts val="2200"/>
              </a:spcBef>
              <a:defRPr sz="4800"/>
            </a:lvl1pPr>
          </a:lstStyle>
          <a:p>
            <a:r>
              <a:t>Contingency planning &amp; disaster Recovery planning </a:t>
            </a:r>
          </a:p>
        </p:txBody>
      </p:sp>
      <p:sp>
        <p:nvSpPr>
          <p:cNvPr id="228" name="A culture change occurred when ISRS was phased out and now Unocal simply asked managers to assess risks in their areas and determine different programs would fit each unique risk.  Line managers were resistant as the new system was perceived as onerous. The shifts in responsibilities from safety staff to managers and line workers in the plants presented a culture change challenge.…"/>
          <p:cNvSpPr txBox="1">
            <a:spLocks noGrp="1"/>
          </p:cNvSpPr>
          <p:nvPr>
            <p:ph type="body" idx="1"/>
          </p:nvPr>
        </p:nvSpPr>
        <p:spPr>
          <a:prstGeom prst="rect">
            <a:avLst/>
          </a:prstGeom>
        </p:spPr>
        <p:txBody>
          <a:bodyPr/>
          <a:lstStyle/>
          <a:p>
            <a:pPr marL="382270" indent="-382270" defTabSz="502412">
              <a:spcBef>
                <a:spcPts val="2400"/>
              </a:spcBef>
              <a:defRPr sz="2924"/>
            </a:pPr>
            <a:r>
              <a:t>A culture change occurred when ISRS was phased out and now Unocal simply asked managers to assess risks in their areas and determine different programs would fit each unique risk.  Line managers were resistant as the new system was perceived as onerous. The shifts in responsibilities from safety staff to managers and line workers in the plants presented a culture change challenge.</a:t>
            </a:r>
          </a:p>
          <a:p>
            <a:pPr marL="382270" indent="-382270" defTabSz="502412">
              <a:spcBef>
                <a:spcPts val="2400"/>
              </a:spcBef>
              <a:defRPr sz="2924"/>
            </a:pPr>
            <a:r>
              <a:t>Geo-political pressures put further constraints on contingency planning for Unocal.  For the Unocal Geothermal Indonesia, a risk matrix of field operations was created to identify probability: impact risks.</a:t>
            </a:r>
          </a:p>
        </p:txBody>
      </p:sp>
      <p:pic>
        <p:nvPicPr>
          <p:cNvPr id="229"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32" name="Conclusion"/>
          <p:cNvSpPr txBox="1">
            <a:spLocks noGrp="1"/>
          </p:cNvSpPr>
          <p:nvPr>
            <p:ph type="title"/>
          </p:nvPr>
        </p:nvSpPr>
        <p:spPr>
          <a:prstGeom prst="rect">
            <a:avLst/>
          </a:prstGeom>
        </p:spPr>
        <p:txBody>
          <a:bodyPr/>
          <a:lstStyle>
            <a:lvl1pPr defTabSz="467359">
              <a:spcBef>
                <a:spcPts val="2200"/>
              </a:spcBef>
              <a:defRPr sz="4800"/>
            </a:lvl1pPr>
          </a:lstStyle>
          <a:p>
            <a:r>
              <a:t>Conclusion</a:t>
            </a:r>
          </a:p>
        </p:txBody>
      </p:sp>
      <p:pic>
        <p:nvPicPr>
          <p:cNvPr id="233" name="Screen Shot 2019-08-20 at 4.52.21 PM.png" descr="Screen Shot 2019-08-20 at 4.52.21 PM.png"/>
          <p:cNvPicPr>
            <a:picLocks noChangeAspect="1"/>
          </p:cNvPicPr>
          <p:nvPr/>
        </p:nvPicPr>
        <p:blipFill>
          <a:blip r:embed="rId2"/>
          <a:srcRect l="156" r="156"/>
          <a:stretch>
            <a:fillRect/>
          </a:stretch>
        </p:blipFill>
        <p:spPr>
          <a:xfrm>
            <a:off x="5775523" y="9279125"/>
            <a:ext cx="1453633" cy="268467"/>
          </a:xfrm>
          <a:prstGeom prst="rect">
            <a:avLst/>
          </a:prstGeom>
          <a:ln w="12700">
            <a:miter lim="400000"/>
          </a:ln>
        </p:spPr>
      </p:pic>
      <p:sp>
        <p:nvSpPr>
          <p:cNvPr id="234" name="Risk management at Unocal required a top down risk culture change.…"/>
          <p:cNvSpPr txBox="1">
            <a:spLocks noGrp="1"/>
          </p:cNvSpPr>
          <p:nvPr>
            <p:ph type="body" idx="4294967295"/>
          </p:nvPr>
        </p:nvSpPr>
        <p:spPr>
          <a:prstGeom prst="rect">
            <a:avLst/>
          </a:prstGeom>
        </p:spPr>
        <p:txBody>
          <a:bodyPr/>
          <a:lstStyle/>
          <a:p>
            <a:pPr marL="377825" indent="-377825" defTabSz="496570">
              <a:spcBef>
                <a:spcPts val="2300"/>
              </a:spcBef>
              <a:buClr>
                <a:schemeClr val="accent1"/>
              </a:buClr>
              <a:buChar char="▸"/>
              <a:defRPr sz="2890"/>
            </a:pPr>
            <a:r>
              <a:t>Risk management at Unocal required a top down risk culture change.</a:t>
            </a:r>
          </a:p>
          <a:p>
            <a:pPr marL="377825" indent="-377825" defTabSz="496570">
              <a:spcBef>
                <a:spcPts val="2300"/>
              </a:spcBef>
              <a:buClr>
                <a:schemeClr val="accent1"/>
              </a:buClr>
              <a:buChar char="▸"/>
              <a:defRPr sz="2890"/>
            </a:pPr>
            <a:r>
              <a:t>No longer were risks looked at one by one, piecemeal, as with the compliance framework, but rather risk should be assessed by line workers, foremen, and operations managers on the ground, so to speak.</a:t>
            </a:r>
          </a:p>
          <a:p>
            <a:pPr marL="377825" indent="-377825" defTabSz="496570">
              <a:spcBef>
                <a:spcPts val="2300"/>
              </a:spcBef>
              <a:buClr>
                <a:schemeClr val="accent1"/>
              </a:buClr>
              <a:buChar char="▸"/>
              <a:defRPr sz="2890"/>
            </a:pPr>
            <a:r>
              <a:t>Unocal’s risk factors are numerous and complex and include: financial, sociopolitical, construction, operating, revenue, and appraisal elements. </a:t>
            </a:r>
          </a:p>
          <a:p>
            <a:pPr marL="377825" indent="-377825" defTabSz="496570">
              <a:spcBef>
                <a:spcPts val="2300"/>
              </a:spcBef>
              <a:buClr>
                <a:schemeClr val="accent1"/>
              </a:buClr>
              <a:buChar char="▸"/>
              <a:defRPr sz="2890"/>
            </a:pPr>
            <a:r>
              <a:t>A focus on Health, Environmental, and Safety risks resulted in several audit processes and tinkering with different risk control structures.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37" name="references"/>
          <p:cNvSpPr txBox="1">
            <a:spLocks noGrp="1"/>
          </p:cNvSpPr>
          <p:nvPr>
            <p:ph type="title"/>
          </p:nvPr>
        </p:nvSpPr>
        <p:spPr>
          <a:prstGeom prst="rect">
            <a:avLst/>
          </a:prstGeom>
        </p:spPr>
        <p:txBody>
          <a:bodyPr/>
          <a:lstStyle>
            <a:lvl1pPr defTabSz="467359">
              <a:spcBef>
                <a:spcPts val="2200"/>
              </a:spcBef>
              <a:defRPr sz="4800"/>
            </a:lvl1pPr>
          </a:lstStyle>
          <a:p>
            <a:r>
              <a:t>references</a:t>
            </a:r>
          </a:p>
        </p:txBody>
      </p:sp>
      <p:sp>
        <p:nvSpPr>
          <p:cNvPr id="238" name="Barton, T. L., Shenkir, W. G., Walker, P. L., &amp; Financial Executives Research Foundation. (2001). Making enterprise risk management pay off. Morristown, N.J.: Financial Executives Research Foundation.…"/>
          <p:cNvSpPr txBox="1">
            <a:spLocks noGrp="1"/>
          </p:cNvSpPr>
          <p:nvPr>
            <p:ph type="body" idx="1"/>
          </p:nvPr>
        </p:nvSpPr>
        <p:spPr>
          <a:prstGeom prst="rect">
            <a:avLst/>
          </a:prstGeom>
        </p:spPr>
        <p:txBody>
          <a:bodyPr/>
          <a:lstStyle/>
          <a:p>
            <a:r>
              <a:t>Barton, T. L., Shenkir, W. G., Walker, P. L., &amp; Financial Executives Research Foundation. (2001). Making enterprise risk management pay off. Morristown, N.J.: Financial Executives Research Foundation.</a:t>
            </a:r>
          </a:p>
          <a:p>
            <a:r>
              <a:t>Chapman, R. J. (2006). Simple tools and techniques of enterprise risk management. Chichester, West Sussex, England ; Hoboken, NJ: J. Wiley &amp; Sons.</a:t>
            </a:r>
          </a:p>
        </p:txBody>
      </p:sp>
      <p:pic>
        <p:nvPicPr>
          <p:cNvPr id="239"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nterprise risk Management…"/>
          <p:cNvSpPr txBox="1">
            <a:spLocks noGrp="1"/>
          </p:cNvSpPr>
          <p:nvPr>
            <p:ph type="body" idx="13"/>
          </p:nvPr>
        </p:nvSpPr>
        <p:spPr>
          <a:xfrm>
            <a:off x="228600" y="7280749"/>
            <a:ext cx="12547600" cy="2493776"/>
          </a:xfrm>
          <a:prstGeom prst="rect">
            <a:avLst/>
          </a:prstGeom>
        </p:spPr>
        <p:txBody>
          <a:bodyPr/>
          <a:lstStyle/>
          <a:p>
            <a:r>
              <a:t>Enterprise risk Management </a:t>
            </a:r>
          </a:p>
          <a:p>
            <a:r>
              <a:t>erm process</a:t>
            </a:r>
          </a:p>
        </p:txBody>
      </p:sp>
      <p:pic>
        <p:nvPicPr>
          <p:cNvPr id="171" name="Screen Shot 2019-08-20 at 5.00.17 PM.png" descr="Screen Shot 2019-08-20 at 5.00.17 PM.png"/>
          <p:cNvPicPr>
            <a:picLocks noGrp="1" noChangeAspect="1"/>
          </p:cNvPicPr>
          <p:nvPr>
            <p:ph type="pic" idx="14"/>
          </p:nvPr>
        </p:nvPicPr>
        <p:blipFill>
          <a:blip r:embed="rId2"/>
          <a:srcRect l="466" t="21317" r="466"/>
          <a:stretch>
            <a:fillRect/>
          </a:stretch>
        </p:blipFill>
        <p:spPr>
          <a:xfrm>
            <a:off x="25598" y="-12204"/>
            <a:ext cx="12953730" cy="7017658"/>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Enterprise Risk Management —ERM Process"/>
          <p:cNvSpPr txBox="1">
            <a:spLocks noGrp="1"/>
          </p:cNvSpPr>
          <p:nvPr>
            <p:ph type="body" idx="13"/>
          </p:nvPr>
        </p:nvSpPr>
        <p:spPr>
          <a:prstGeom prst="rect">
            <a:avLst/>
          </a:prstGeom>
        </p:spPr>
        <p:txBody>
          <a:bodyPr/>
          <a:lstStyle/>
          <a:p>
            <a:r>
              <a:t>The Enterprise Risk Management —ERM Process </a:t>
            </a:r>
          </a:p>
        </p:txBody>
      </p:sp>
      <p:pic>
        <p:nvPicPr>
          <p:cNvPr id="174" name="Unknown.png" descr="Unknown.png"/>
          <p:cNvPicPr>
            <a:picLocks noGrp="1" noChangeAspect="1"/>
          </p:cNvPicPr>
          <p:nvPr>
            <p:ph type="pic" idx="14"/>
          </p:nvPr>
        </p:nvPicPr>
        <p:blipFill>
          <a:blip r:embed="rId2"/>
          <a:srcRect/>
          <a:stretch>
            <a:fillRect/>
          </a:stretch>
        </p:blipFill>
        <p:spPr>
          <a:xfrm>
            <a:off x="7112000" y="2692399"/>
            <a:ext cx="5486401" cy="5486402"/>
          </a:xfrm>
          <a:prstGeom prst="rect">
            <a:avLst/>
          </a:prstGeom>
        </p:spPr>
      </p:pic>
      <p:sp>
        <p:nvSpPr>
          <p:cNvPr id="175" name="Organizational Assessment &amp; Risk Culture - History"/>
          <p:cNvSpPr txBox="1">
            <a:spLocks noGrp="1"/>
          </p:cNvSpPr>
          <p:nvPr>
            <p:ph type="title"/>
          </p:nvPr>
        </p:nvSpPr>
        <p:spPr>
          <a:xfrm>
            <a:off x="406400" y="1536700"/>
            <a:ext cx="9793152" cy="675923"/>
          </a:xfrm>
          <a:prstGeom prst="rect">
            <a:avLst/>
          </a:prstGeom>
        </p:spPr>
        <p:txBody>
          <a:bodyPr/>
          <a:lstStyle>
            <a:lvl1pPr defTabSz="408940">
              <a:spcBef>
                <a:spcPts val="1900"/>
              </a:spcBef>
              <a:defRPr sz="4200"/>
            </a:lvl1pPr>
          </a:lstStyle>
          <a:p>
            <a:r>
              <a:t>Organizational Assessment &amp; Risk Culture - History</a:t>
            </a:r>
          </a:p>
        </p:txBody>
      </p:sp>
      <p:sp>
        <p:nvSpPr>
          <p:cNvPr id="176" name="Union Oil Co…"/>
          <p:cNvSpPr txBox="1">
            <a:spLocks noGrp="1"/>
          </p:cNvSpPr>
          <p:nvPr>
            <p:ph type="body" sz="half" idx="1"/>
          </p:nvPr>
        </p:nvSpPr>
        <p:spPr>
          <a:prstGeom prst="rect">
            <a:avLst/>
          </a:prstGeom>
        </p:spPr>
        <p:txBody>
          <a:bodyPr/>
          <a:lstStyle/>
          <a:p>
            <a:pPr marL="355600" indent="-355600" defTabSz="467359">
              <a:spcBef>
                <a:spcPts val="2200"/>
              </a:spcBef>
              <a:defRPr sz="2240"/>
            </a:pPr>
            <a:r>
              <a:t>Union Oil Co</a:t>
            </a:r>
          </a:p>
          <a:p>
            <a:pPr marL="711200" lvl="1" indent="-355600" defTabSz="467359">
              <a:spcBef>
                <a:spcPts val="2200"/>
              </a:spcBef>
              <a:defRPr sz="2240"/>
            </a:pPr>
            <a:r>
              <a:t>Lyman Stewart formed company and moved to California in the 1880s </a:t>
            </a:r>
          </a:p>
          <a:p>
            <a:pPr marL="355600" indent="-355600" defTabSz="467359">
              <a:spcBef>
                <a:spcPts val="2200"/>
              </a:spcBef>
              <a:defRPr sz="2240"/>
            </a:pPr>
            <a:r>
              <a:t>Key elements of founding culture </a:t>
            </a:r>
          </a:p>
          <a:p>
            <a:pPr marL="711200" lvl="1" indent="-355600" defTabSz="467359">
              <a:spcBef>
                <a:spcPts val="2200"/>
              </a:spcBef>
              <a:defRPr sz="2240"/>
            </a:pPr>
            <a:r>
              <a:t>“Independent” – had staved off takeover attempts from Royal Dutch Shell (1922) and T. Boone Pickens (1985) </a:t>
            </a:r>
          </a:p>
          <a:p>
            <a:pPr marL="711200" lvl="1" indent="-355600" defTabSz="467359">
              <a:spcBef>
                <a:spcPts val="2200"/>
              </a:spcBef>
              <a:defRPr sz="2240"/>
            </a:pPr>
            <a:r>
              <a:t>Low cost driller </a:t>
            </a:r>
          </a:p>
          <a:p>
            <a:pPr marL="711200" lvl="1" indent="-355600" defTabSz="467359">
              <a:spcBef>
                <a:spcPts val="2200"/>
              </a:spcBef>
              <a:defRPr sz="2240"/>
            </a:pPr>
            <a:r>
              <a:t>Pioneer in exploration </a:t>
            </a:r>
          </a:p>
          <a:p>
            <a:pPr marL="711200" lvl="1" indent="-355600" defTabSz="467359">
              <a:spcBef>
                <a:spcPts val="2200"/>
              </a:spcBef>
              <a:defRPr sz="2240"/>
            </a:pPr>
            <a:r>
              <a:t>History of “incidents” (California Lightning strikes) </a:t>
            </a:r>
          </a:p>
        </p:txBody>
      </p:sp>
      <p:pic>
        <p:nvPicPr>
          <p:cNvPr id="177" name="Screen Shot 2019-08-20 at 4.52.21 PM.png" descr="Screen Shot 2019-08-20 at 4.52.21 PM.png"/>
          <p:cNvPicPr>
            <a:picLocks noChangeAspect="1"/>
          </p:cNvPicPr>
          <p:nvPr/>
        </p:nvPicPr>
        <p:blipFill>
          <a:blip r:embed="rId3"/>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180" name="Organizational Assessment &amp; Risk Culture"/>
          <p:cNvSpPr txBox="1">
            <a:spLocks noGrp="1"/>
          </p:cNvSpPr>
          <p:nvPr>
            <p:ph type="title"/>
          </p:nvPr>
        </p:nvSpPr>
        <p:spPr>
          <a:prstGeom prst="rect">
            <a:avLst/>
          </a:prstGeom>
        </p:spPr>
        <p:txBody>
          <a:bodyPr/>
          <a:lstStyle>
            <a:lvl1pPr defTabSz="467359">
              <a:spcBef>
                <a:spcPts val="2200"/>
              </a:spcBef>
              <a:defRPr sz="4800"/>
            </a:lvl1pPr>
          </a:lstStyle>
          <a:p>
            <a:r>
              <a:t>Organizational Assessment &amp; Risk Culture</a:t>
            </a:r>
          </a:p>
        </p:txBody>
      </p:sp>
      <p:sp>
        <p:nvSpPr>
          <p:cNvPr id="181" name="Where did it take them?…"/>
          <p:cNvSpPr txBox="1">
            <a:spLocks noGrp="1"/>
          </p:cNvSpPr>
          <p:nvPr>
            <p:ph type="body" idx="1"/>
          </p:nvPr>
        </p:nvSpPr>
        <p:spPr>
          <a:prstGeom prst="rect">
            <a:avLst/>
          </a:prstGeom>
        </p:spPr>
        <p:txBody>
          <a:bodyPr/>
          <a:lstStyle/>
          <a:p>
            <a:pPr marL="382270" indent="-382270" defTabSz="502412">
              <a:spcBef>
                <a:spcPts val="2400"/>
              </a:spcBef>
              <a:defRPr sz="2924"/>
            </a:pPr>
            <a:endParaRPr/>
          </a:p>
          <a:p>
            <a:pPr marL="382270" indent="-382270" defTabSz="502412">
              <a:spcBef>
                <a:spcPts val="2400"/>
              </a:spcBef>
              <a:defRPr sz="2924"/>
            </a:pPr>
            <a:r>
              <a:t>Where did it take them? </a:t>
            </a:r>
          </a:p>
          <a:p>
            <a:pPr marL="764540" lvl="1" indent="-382270" defTabSz="502412">
              <a:spcBef>
                <a:spcPts val="2400"/>
              </a:spcBef>
              <a:defRPr sz="2924"/>
            </a:pPr>
            <a:r>
              <a:t>Sell off Union 76 name/retail in 1997 </a:t>
            </a:r>
          </a:p>
          <a:p>
            <a:pPr marL="764540" lvl="1" indent="-382270" defTabSz="502412">
              <a:spcBef>
                <a:spcPts val="2400"/>
              </a:spcBef>
              <a:defRPr sz="2924"/>
            </a:pPr>
            <a:r>
              <a:t>Drill deeper in Gulf of New Mexico (deep water) </a:t>
            </a:r>
          </a:p>
          <a:p>
            <a:pPr marL="764540" lvl="1" indent="-382270" defTabSz="502412">
              <a:spcBef>
                <a:spcPts val="2400"/>
              </a:spcBef>
              <a:defRPr sz="2924"/>
            </a:pPr>
            <a:r>
              <a:t>Drill in unstable parts of the world </a:t>
            </a:r>
          </a:p>
          <a:p>
            <a:pPr marL="764540" lvl="1" indent="-382270" defTabSz="502412">
              <a:spcBef>
                <a:spcPts val="2400"/>
              </a:spcBef>
              <a:defRPr sz="2924"/>
            </a:pPr>
            <a:r>
              <a:t>Later sold in 2005 to Chevron for nearly $18b </a:t>
            </a:r>
          </a:p>
          <a:p>
            <a:pPr marL="382270" indent="-382270" defTabSz="502412">
              <a:spcBef>
                <a:spcPts val="2400"/>
              </a:spcBef>
              <a:defRPr sz="2924"/>
            </a:pPr>
            <a:r>
              <a:t>Key Elements of Oil Business: Oil Reserves are Value; Reserves can be depleted quickly and need to be replenished </a:t>
            </a:r>
          </a:p>
        </p:txBody>
      </p:sp>
      <p:pic>
        <p:nvPicPr>
          <p:cNvPr id="182"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185" name="Risk infrastructure  &amp; Governance  - risk factors"/>
          <p:cNvSpPr txBox="1">
            <a:spLocks noGrp="1"/>
          </p:cNvSpPr>
          <p:nvPr>
            <p:ph type="title"/>
          </p:nvPr>
        </p:nvSpPr>
        <p:spPr>
          <a:prstGeom prst="rect">
            <a:avLst/>
          </a:prstGeom>
        </p:spPr>
        <p:txBody>
          <a:bodyPr/>
          <a:lstStyle>
            <a:lvl1pPr defTabSz="467359">
              <a:spcBef>
                <a:spcPts val="2200"/>
              </a:spcBef>
              <a:defRPr sz="4800"/>
            </a:lvl1pPr>
          </a:lstStyle>
          <a:p>
            <a:r>
              <a:t>Risk infrastructure  &amp; Governance  - risk factors</a:t>
            </a:r>
          </a:p>
        </p:txBody>
      </p:sp>
      <p:sp>
        <p:nvSpPr>
          <p:cNvPr id="186" name="Financial…"/>
          <p:cNvSpPr txBox="1">
            <a:spLocks noGrp="1"/>
          </p:cNvSpPr>
          <p:nvPr>
            <p:ph type="body" sz="half" idx="1"/>
          </p:nvPr>
        </p:nvSpPr>
        <p:spPr>
          <a:xfrm>
            <a:off x="406400" y="2743200"/>
            <a:ext cx="5334820" cy="6108700"/>
          </a:xfrm>
          <a:prstGeom prst="rect">
            <a:avLst/>
          </a:prstGeom>
        </p:spPr>
        <p:txBody>
          <a:bodyPr/>
          <a:lstStyle/>
          <a:p>
            <a:r>
              <a:t>Financial </a:t>
            </a:r>
          </a:p>
          <a:p>
            <a:r>
              <a:t>Sociopolitical </a:t>
            </a:r>
          </a:p>
          <a:p>
            <a:r>
              <a:t>Construction </a:t>
            </a:r>
          </a:p>
          <a:p>
            <a:r>
              <a:t>Operating </a:t>
            </a:r>
          </a:p>
          <a:p>
            <a:r>
              <a:t>Revenue </a:t>
            </a:r>
          </a:p>
          <a:p>
            <a:r>
              <a:t>Appraisal </a:t>
            </a:r>
          </a:p>
        </p:txBody>
      </p:sp>
      <p:pic>
        <p:nvPicPr>
          <p:cNvPr id="187" name="Screen Shot 2019-08-20 at 4.52.21 PM.png" descr="Screen Shot 2019-08-20 at 4.52.21 PM.png"/>
          <p:cNvPicPr>
            <a:picLocks noChangeAspect="1"/>
          </p:cNvPicPr>
          <p:nvPr/>
        </p:nvPicPr>
        <p:blipFill>
          <a:blip r:embed="rId2"/>
          <a:srcRect l="156" r="156"/>
          <a:stretch>
            <a:fillRect/>
          </a:stretch>
        </p:blipFill>
        <p:spPr>
          <a:xfrm>
            <a:off x="5775523" y="9318454"/>
            <a:ext cx="1453633" cy="268468"/>
          </a:xfrm>
          <a:prstGeom prst="rect">
            <a:avLst/>
          </a:prstGeom>
          <a:ln w="12700">
            <a:miter lim="400000"/>
          </a:ln>
        </p:spPr>
      </p:pic>
      <p:pic>
        <p:nvPicPr>
          <p:cNvPr id="188" name="220px-Union_Oil_Research,_Brea,_circa_1965.jpg" descr="220px-Union_Oil_Research,_Brea,_circa_1965.jpg"/>
          <p:cNvPicPr>
            <a:picLocks noChangeAspect="1"/>
          </p:cNvPicPr>
          <p:nvPr/>
        </p:nvPicPr>
        <p:blipFill>
          <a:blip r:embed="rId3"/>
          <a:srcRect l="38" r="10009"/>
          <a:stretch>
            <a:fillRect/>
          </a:stretch>
        </p:blipFill>
        <p:spPr>
          <a:xfrm>
            <a:off x="6352150" y="2373114"/>
            <a:ext cx="5030021" cy="500724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
          <p:cNvSpPr txBox="1">
            <a:spLocks noGrp="1"/>
          </p:cNvSpPr>
          <p:nvPr>
            <p:ph type="body" idx="13"/>
          </p:nvPr>
        </p:nvSpPr>
        <p:spPr>
          <a:prstGeom prst="rect">
            <a:avLst/>
          </a:prstGeom>
        </p:spPr>
        <p:txBody>
          <a:bodyPr/>
          <a:lstStyle/>
          <a:p>
            <a:r>
              <a:t>Text</a:t>
            </a:r>
          </a:p>
        </p:txBody>
      </p:sp>
      <p:sp>
        <p:nvSpPr>
          <p:cNvPr id="191" name="Risk identification  - Risk Shift"/>
          <p:cNvSpPr txBox="1">
            <a:spLocks noGrp="1"/>
          </p:cNvSpPr>
          <p:nvPr>
            <p:ph type="title"/>
          </p:nvPr>
        </p:nvSpPr>
        <p:spPr>
          <a:prstGeom prst="rect">
            <a:avLst/>
          </a:prstGeom>
        </p:spPr>
        <p:txBody>
          <a:bodyPr/>
          <a:lstStyle>
            <a:lvl1pPr defTabSz="467359">
              <a:spcBef>
                <a:spcPts val="2200"/>
              </a:spcBef>
              <a:defRPr sz="4800"/>
            </a:lvl1pPr>
          </a:lstStyle>
          <a:p>
            <a:r>
              <a:t>Risk identification  - Risk Shift</a:t>
            </a:r>
          </a:p>
        </p:txBody>
      </p:sp>
      <p:sp>
        <p:nvSpPr>
          <p:cNvPr id="192" name="Old Risk…"/>
          <p:cNvSpPr txBox="1">
            <a:spLocks noGrp="1"/>
          </p:cNvSpPr>
          <p:nvPr>
            <p:ph type="body" sz="half" idx="1"/>
          </p:nvPr>
        </p:nvSpPr>
        <p:spPr>
          <a:xfrm>
            <a:off x="406400" y="2743200"/>
            <a:ext cx="5988819" cy="6121400"/>
          </a:xfrm>
          <a:prstGeom prst="rect">
            <a:avLst/>
          </a:prstGeom>
        </p:spPr>
        <p:txBody>
          <a:bodyPr/>
          <a:lstStyle/>
          <a:p>
            <a:r>
              <a:rPr b="1">
                <a:latin typeface="Avenir Next"/>
                <a:ea typeface="Avenir Next"/>
                <a:cs typeface="Avenir Next"/>
                <a:sym typeface="Avenir Next"/>
              </a:rPr>
              <a:t>Old Risk</a:t>
            </a:r>
            <a:r>
              <a:t> </a:t>
            </a:r>
          </a:p>
          <a:p>
            <a:pPr lvl="1"/>
            <a:r>
              <a:t>Compliance driven, 800 questions, “Health, Environment, Safety” (HES) Audits </a:t>
            </a:r>
          </a:p>
          <a:p>
            <a:pPr lvl="1"/>
            <a:r>
              <a:t>One size fits none type policy</a:t>
            </a:r>
          </a:p>
        </p:txBody>
      </p:sp>
      <p:sp>
        <p:nvSpPr>
          <p:cNvPr id="193" name="New Risk…"/>
          <p:cNvSpPr txBox="1"/>
          <p:nvPr/>
        </p:nvSpPr>
        <p:spPr>
          <a:xfrm>
            <a:off x="6734277" y="2743200"/>
            <a:ext cx="5988819" cy="6121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337820" indent="-337820" defTabSz="443991">
              <a:spcBef>
                <a:spcPts val="2100"/>
              </a:spcBef>
              <a:buClr>
                <a:schemeClr val="accent1"/>
              </a:buClr>
              <a:buSzPct val="104999"/>
              <a:buFont typeface="Avenir Next"/>
              <a:buChar char="▸"/>
              <a:defRPr sz="2584" b="1">
                <a:latin typeface="Avenir Next"/>
                <a:ea typeface="Avenir Next"/>
                <a:cs typeface="Avenir Next"/>
                <a:sym typeface="Avenir Next"/>
              </a:defRPr>
            </a:pPr>
            <a:r>
              <a:t>New Risk</a:t>
            </a:r>
          </a:p>
          <a:p>
            <a:pPr marL="675640" lvl="1" indent="-337820" defTabSz="443991">
              <a:spcBef>
                <a:spcPts val="2100"/>
              </a:spcBef>
              <a:buClr>
                <a:schemeClr val="accent1"/>
              </a:buClr>
              <a:buSzPct val="104999"/>
              <a:buFont typeface="Avenir Next"/>
              <a:buChar char="▸"/>
              <a:defRPr sz="2584"/>
            </a:pPr>
            <a:r>
              <a:t>Devolve authority: Everyone is a risk manager </a:t>
            </a:r>
          </a:p>
          <a:p>
            <a:pPr marL="675640" lvl="1" indent="-337820" defTabSz="443991">
              <a:spcBef>
                <a:spcPts val="2100"/>
              </a:spcBef>
              <a:buClr>
                <a:schemeClr val="accent1"/>
              </a:buClr>
              <a:buSzPct val="104999"/>
              <a:buFont typeface="Avenir Next"/>
              <a:buChar char="▸"/>
              <a:defRPr sz="2584"/>
            </a:pPr>
            <a:r>
              <a:t>Risk Profiles to assess geopolitical/economic risks in drilling in new regions </a:t>
            </a:r>
          </a:p>
          <a:p>
            <a:pPr marL="675640" lvl="1" indent="-337820" defTabSz="443991">
              <a:spcBef>
                <a:spcPts val="2100"/>
              </a:spcBef>
              <a:buClr>
                <a:schemeClr val="accent1"/>
              </a:buClr>
              <a:buSzPct val="104999"/>
              <a:buFont typeface="Avenir Next"/>
              <a:buChar char="▸"/>
              <a:defRPr sz="2584"/>
            </a:pPr>
            <a:r>
              <a:t>Monte Carlo analysis for forecasting drilling locations with geological data </a:t>
            </a:r>
          </a:p>
          <a:p>
            <a:pPr marL="675640" lvl="1" indent="-337820" defTabSz="443991">
              <a:spcBef>
                <a:spcPts val="2100"/>
              </a:spcBef>
              <a:buClr>
                <a:schemeClr val="accent1"/>
              </a:buClr>
              <a:buSzPct val="104999"/>
              <a:buFont typeface="Avenir Next"/>
              <a:buChar char="▸"/>
              <a:defRPr sz="2584"/>
            </a:pPr>
            <a:r>
              <a:t>Internal audit to drive business value </a:t>
            </a:r>
          </a:p>
        </p:txBody>
      </p:sp>
      <p:pic>
        <p:nvPicPr>
          <p:cNvPr id="194" name="Screen Shot 2019-08-20 at 4.52.21 PM.png" descr="Screen Shot 2019-08-20 at 4.52.21 PM.png"/>
          <p:cNvPicPr>
            <a:picLocks noChangeAspect="1"/>
          </p:cNvPicPr>
          <p:nvPr/>
        </p:nvPicPr>
        <p:blipFill>
          <a:blip r:embed="rId2"/>
          <a:srcRect l="156" r="156"/>
          <a:stretch>
            <a:fillRect/>
          </a:stretch>
        </p:blipFill>
        <p:spPr>
          <a:xfrm>
            <a:off x="5775523" y="9347200"/>
            <a:ext cx="1453633" cy="26846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197" name="Risk identification- Change Agents"/>
          <p:cNvSpPr txBox="1">
            <a:spLocks noGrp="1"/>
          </p:cNvSpPr>
          <p:nvPr>
            <p:ph type="title"/>
          </p:nvPr>
        </p:nvSpPr>
        <p:spPr>
          <a:prstGeom prst="rect">
            <a:avLst/>
          </a:prstGeom>
        </p:spPr>
        <p:txBody>
          <a:bodyPr/>
          <a:lstStyle>
            <a:lvl1pPr defTabSz="467359">
              <a:spcBef>
                <a:spcPts val="2200"/>
              </a:spcBef>
              <a:defRPr sz="4800"/>
            </a:lvl1pPr>
          </a:lstStyle>
          <a:p>
            <a:r>
              <a:t> Risk identification- Change Agents</a:t>
            </a:r>
          </a:p>
        </p:txBody>
      </p:sp>
      <p:sp>
        <p:nvSpPr>
          <p:cNvPr id="198" name="Karl Primm, Internal Audit - from one of the Big 5 Accounting firms…"/>
          <p:cNvSpPr txBox="1">
            <a:spLocks noGrp="1"/>
          </p:cNvSpPr>
          <p:nvPr>
            <p:ph type="body" idx="1"/>
          </p:nvPr>
        </p:nvSpPr>
        <p:spPr>
          <a:prstGeom prst="rect">
            <a:avLst/>
          </a:prstGeom>
        </p:spPr>
        <p:txBody>
          <a:bodyPr/>
          <a:lstStyle/>
          <a:p>
            <a:pPr marL="413384" indent="-413384" defTabSz="543305">
              <a:spcBef>
                <a:spcPts val="2600"/>
              </a:spcBef>
              <a:defRPr sz="3162"/>
            </a:pPr>
            <a:r>
              <a:t>Karl Primm, Internal Audit - from one of the Big 5 Accounting firms </a:t>
            </a:r>
          </a:p>
          <a:p>
            <a:pPr marL="826769" lvl="1" indent="-413384" defTabSz="543305">
              <a:spcBef>
                <a:spcPts val="2600"/>
              </a:spcBef>
              <a:defRPr sz="3162"/>
            </a:pPr>
            <a:r>
              <a:t>“When I came here, we had something like 1,500 audit units” </a:t>
            </a:r>
          </a:p>
          <a:p>
            <a:pPr marL="413384" indent="-413384" defTabSz="543305">
              <a:spcBef>
                <a:spcPts val="2600"/>
              </a:spcBef>
              <a:defRPr sz="3162"/>
            </a:pPr>
            <a:r>
              <a:t>George Walker, Health, Environment and Safety </a:t>
            </a:r>
          </a:p>
          <a:p>
            <a:pPr marL="413384" indent="-413384" defTabSz="543305">
              <a:spcBef>
                <a:spcPts val="2600"/>
              </a:spcBef>
              <a:defRPr sz="3162"/>
            </a:pPr>
            <a:r>
              <a:t>Tim Ling, CFO – from McKinsey </a:t>
            </a:r>
          </a:p>
          <a:p>
            <a:pPr marL="826769" lvl="1" indent="-413384" defTabSz="543305">
              <a:spcBef>
                <a:spcPts val="2600"/>
              </a:spcBef>
              <a:defRPr sz="3162"/>
            </a:pPr>
            <a:r>
              <a:t>“Risk management should be a line function, not a staff function, and a good manager is a good risk manager. “ (182) </a:t>
            </a:r>
          </a:p>
        </p:txBody>
      </p:sp>
      <p:pic>
        <p:nvPicPr>
          <p:cNvPr id="199"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02" name="Risk Measurements and indicators"/>
          <p:cNvSpPr txBox="1">
            <a:spLocks noGrp="1"/>
          </p:cNvSpPr>
          <p:nvPr>
            <p:ph type="title"/>
          </p:nvPr>
        </p:nvSpPr>
        <p:spPr>
          <a:prstGeom prst="rect">
            <a:avLst/>
          </a:prstGeom>
        </p:spPr>
        <p:txBody>
          <a:bodyPr/>
          <a:lstStyle>
            <a:lvl1pPr defTabSz="467359">
              <a:spcBef>
                <a:spcPts val="2200"/>
              </a:spcBef>
              <a:defRPr sz="4800"/>
            </a:lvl1pPr>
          </a:lstStyle>
          <a:p>
            <a:r>
              <a:t>Risk Measurements and indicators </a:t>
            </a:r>
          </a:p>
        </p:txBody>
      </p:sp>
      <p:sp>
        <p:nvSpPr>
          <p:cNvPr id="203" name="Body"/>
          <p:cNvSpPr txBox="1">
            <a:spLocks noGrp="1"/>
          </p:cNvSpPr>
          <p:nvPr>
            <p:ph type="body" idx="1"/>
          </p:nvPr>
        </p:nvSpPr>
        <p:spPr>
          <a:prstGeom prst="rect">
            <a:avLst/>
          </a:prstGeom>
        </p:spPr>
        <p:txBody>
          <a:bodyPr/>
          <a:lstStyle/>
          <a:p>
            <a:endParaRPr/>
          </a:p>
        </p:txBody>
      </p:sp>
      <p:pic>
        <p:nvPicPr>
          <p:cNvPr id="204"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he Enterprise Risk Management —ERM Process"/>
          <p:cNvSpPr txBox="1">
            <a:spLocks noGrp="1"/>
          </p:cNvSpPr>
          <p:nvPr>
            <p:ph type="body" idx="13"/>
          </p:nvPr>
        </p:nvSpPr>
        <p:spPr>
          <a:prstGeom prst="rect">
            <a:avLst/>
          </a:prstGeom>
        </p:spPr>
        <p:txBody>
          <a:bodyPr/>
          <a:lstStyle/>
          <a:p>
            <a:r>
              <a:t>The Enterprise Risk Management —ERM Process </a:t>
            </a:r>
          </a:p>
        </p:txBody>
      </p:sp>
      <p:sp>
        <p:nvSpPr>
          <p:cNvPr id="207" name="Risk Management"/>
          <p:cNvSpPr txBox="1">
            <a:spLocks noGrp="1"/>
          </p:cNvSpPr>
          <p:nvPr>
            <p:ph type="title"/>
          </p:nvPr>
        </p:nvSpPr>
        <p:spPr>
          <a:prstGeom prst="rect">
            <a:avLst/>
          </a:prstGeom>
        </p:spPr>
        <p:txBody>
          <a:bodyPr/>
          <a:lstStyle>
            <a:lvl1pPr defTabSz="467359">
              <a:spcBef>
                <a:spcPts val="2200"/>
              </a:spcBef>
              <a:defRPr sz="4800"/>
            </a:lvl1pPr>
          </a:lstStyle>
          <a:p>
            <a:r>
              <a:t>Risk Management</a:t>
            </a:r>
          </a:p>
        </p:txBody>
      </p:sp>
      <p:sp>
        <p:nvSpPr>
          <p:cNvPr id="208" name="Body"/>
          <p:cNvSpPr txBox="1">
            <a:spLocks noGrp="1"/>
          </p:cNvSpPr>
          <p:nvPr>
            <p:ph type="body" idx="1"/>
          </p:nvPr>
        </p:nvSpPr>
        <p:spPr>
          <a:prstGeom prst="rect">
            <a:avLst/>
          </a:prstGeom>
        </p:spPr>
        <p:txBody>
          <a:bodyPr/>
          <a:lstStyle/>
          <a:p>
            <a:endParaRPr/>
          </a:p>
        </p:txBody>
      </p:sp>
      <p:pic>
        <p:nvPicPr>
          <p:cNvPr id="209" name="Screen Shot 2019-08-20 at 4.52.21 PM.png" descr="Screen Shot 2019-08-20 at 4.52.21 PM.png"/>
          <p:cNvPicPr>
            <a:picLocks noChangeAspect="1"/>
          </p:cNvPicPr>
          <p:nvPr/>
        </p:nvPicPr>
        <p:blipFill>
          <a:blip r:embed="rId2"/>
          <a:srcRect l="156" r="156"/>
          <a:stretch>
            <a:fillRect/>
          </a:stretch>
        </p:blipFill>
        <p:spPr>
          <a:xfrm>
            <a:off x="5775523" y="9334500"/>
            <a:ext cx="1453633" cy="268467"/>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1066</Words>
  <Application>Microsoft Macintosh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Avenir Next</vt:lpstr>
      <vt:lpstr>Avenir Next Medium</vt:lpstr>
      <vt:lpstr>DIN Alternate</vt:lpstr>
      <vt:lpstr>DIN Condensed</vt:lpstr>
      <vt:lpstr>Helvetica</vt:lpstr>
      <vt:lpstr>Helvetica Neue</vt:lpstr>
      <vt:lpstr>New_Template7</vt:lpstr>
      <vt:lpstr>Unocal Corporation</vt:lpstr>
      <vt:lpstr>PowerPoint Presentation</vt:lpstr>
      <vt:lpstr>Organizational Assessment &amp; Risk Culture - History</vt:lpstr>
      <vt:lpstr>Organizational Assessment &amp; Risk Culture</vt:lpstr>
      <vt:lpstr>Risk infrastructure  &amp; Governance  - risk factors</vt:lpstr>
      <vt:lpstr>Risk identification  - Risk Shift</vt:lpstr>
      <vt:lpstr> Risk identification- Change Agents</vt:lpstr>
      <vt:lpstr>Risk Measurements and indicators </vt:lpstr>
      <vt:lpstr>Risk Management</vt:lpstr>
      <vt:lpstr>Contingency planning &amp; disaster Recovery planning </vt:lpstr>
      <vt:lpstr>Contingency planning &amp; disaster Recovery planning </vt:lpstr>
      <vt:lpstr>Contingency planning &amp; disaster Recovery planning </vt:lpstr>
      <vt:lpstr>Contingency planning &amp; disaster Recovery planning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Unocal Corporation</dc:title>
  <cp:lastModifiedBy>Adil Gokturk</cp:lastModifiedBy>
  <cp:revision>1</cp:revision>
  <dcterms:modified xsi:type="dcterms:W3CDTF">2020-09-20T19:28:45Z</dcterms:modified>
</cp:coreProperties>
</file>