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3.jpe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the Begin your presentation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3" name="Shape 2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Here are the most common Hastags in use, </a:t>
            </a:r>
          </a:p>
          <a:p>
            <a:pPr/>
          </a:p>
          <a:p>
            <a:pPr/>
            <a:r>
              <a:t>Trolls seems highly supported to the Trump’s Presidential Campaign</a:t>
            </a:r>
          </a:p>
          <a:p>
            <a:pPr/>
          </a:p>
          <a:p>
            <a:pPr/>
            <a:r>
              <a:t>by the way just FYI</a:t>
            </a:r>
          </a:p>
          <a:p>
            <a:pPr/>
          </a:p>
          <a:p>
            <a:pPr/>
            <a:r>
              <a:t>TCOT means :Top conservatives on Twitter</a:t>
            </a:r>
          </a:p>
          <a:p>
            <a:pPr/>
            <a:r>
              <a:t>CCOT: Christian conservatives on twitter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6" name="Shape 2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also looked at the prior usage of the most common hashtags.</a:t>
            </a:r>
          </a:p>
          <a:p>
            <a:pPr/>
          </a:p>
          <a:p>
            <a:pPr/>
            <a:r>
              <a:t>Apparently, most of these hashtags picked up in the year </a:t>
            </a:r>
            <a:r>
              <a:rPr b="1"/>
              <a:t>2016 near March or later in July, close to the elections.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8" name="Shape 2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Hashtags are important to get some contextual sense of the message of the tweets,</a:t>
            </a:r>
          </a:p>
          <a:p>
            <a:pPr/>
          </a:p>
          <a:p>
            <a:pPr/>
            <a:r>
              <a:t>We clustered the hashtags</a:t>
            </a:r>
          </a:p>
          <a:p>
            <a:pPr/>
          </a:p>
          <a:p>
            <a:pPr/>
            <a:r>
              <a:t>There were more than 28000 hostages, we picked the group of hashtag tweeted more than 50 times</a:t>
            </a:r>
          </a:p>
          <a:p>
            <a:pPr/>
          </a:p>
          <a:p>
            <a:pPr/>
            <a:r>
              <a:t>The number of qualified hashtags reduced significantly to 435.</a:t>
            </a:r>
          </a:p>
          <a:p>
            <a:pPr/>
          </a:p>
          <a:p>
            <a:pPr/>
            <a:r>
              <a:t>T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8" name="Shape 2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created a SANKEY PLOT to get a sense of which time zone are the users from and what language they speak</a:t>
            </a:r>
          </a:p>
          <a:p>
            <a:pPr/>
          </a:p>
          <a:p>
            <a:pPr/>
            <a:r>
              <a:t>Apparently, English speaking users come from US &amp; Canada .</a:t>
            </a:r>
          </a:p>
          <a:p>
            <a:pPr/>
            <a:r>
              <a:t>Russian speaking users come from Moscow, Volgograd, Yerevan and Minsk.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8" name="Shape 2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found out that the Most troll accounts were created </a:t>
            </a:r>
            <a:r>
              <a:rPr b="1"/>
              <a:t>in the second half of 2013 or first half of 2014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8" name="Shape 2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NEXT WILL BE SCOTT</a:t>
            </a:r>
          </a:p>
          <a:p>
            <a:pPr/>
          </a:p>
          <a:p>
            <a:pPr/>
            <a:r>
              <a:t>We didn’t find correlation between higher number of followers  and large number of tweets</a:t>
            </a:r>
          </a:p>
          <a:p>
            <a:pPr/>
          </a:p>
          <a:p>
            <a:pPr/>
            <a:r>
              <a:t>Most users have very low tweet counts but their followers range from very few to numerous!</a:t>
            </a:r>
          </a:p>
          <a:p>
            <a:pPr/>
          </a:p>
          <a:p>
            <a:pPr/>
            <a:r>
              <a:t>And…Scott will talk about on our Machine Learning Models and Prediction, Scott!!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•	Hi Guys</a:t>
            </a:r>
          </a:p>
          <a:p>
            <a:pPr/>
            <a:r>
              <a:t>•	I am Adil, [Scott, Drew]</a:t>
            </a:r>
          </a:p>
          <a:p>
            <a:pPr/>
            <a:r>
              <a:t>•	For our project we decided to analysis Russian Troll Tweets. </a:t>
            </a:r>
          </a:p>
          <a:p>
            <a:p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October 2018,  Twitter in keeping with its recent promise to Congress to be </a:t>
            </a:r>
            <a:r>
              <a:rPr b="1"/>
              <a:t>transparent</a:t>
            </a:r>
            <a:r>
              <a:t> </a:t>
            </a:r>
            <a:r>
              <a:rPr b="1"/>
              <a:t>about its attempts to prevent election interference on its platforms</a:t>
            </a:r>
            <a:r>
              <a:t>, released more than </a:t>
            </a:r>
            <a:r>
              <a:rPr b="1"/>
              <a:t>10 million tweets</a:t>
            </a:r>
            <a:r>
              <a:t> that had been circulated by propaganda farms and their associated puppet accounts.</a:t>
            </a:r>
          </a:p>
          <a:p>
            <a:pPr/>
          </a:p>
          <a:p>
            <a:pPr/>
            <a:r>
              <a:t>The goals of these propaganda farms, which mainly hail from Russia, involve not only the disruption of US politics but also the distortion of political debate in their own backyards.</a:t>
            </a:r>
          </a:p>
          <a:p>
            <a:pPr/>
          </a:p>
          <a:p>
            <a:pPr/>
            <a:r>
              <a:t>According to the House Intelligence Committee investigation,  Russia’s Internet Research Agency attempted to interfere with the 2016 U.S. election by running fake accounts on Twitter, known as “Russian trolls”.</a:t>
            </a:r>
          </a:p>
          <a:p>
            <a:pPr/>
          </a:p>
          <a:p>
            <a:pPr/>
            <a:r>
              <a:t>Our main goal on this project is to find a </a:t>
            </a:r>
            <a:r>
              <a:rPr b="1" u="sng"/>
              <a:t>data scientific way to demonstrate </a:t>
            </a:r>
            <a:r>
              <a:t>whether these tweets used to manipulate the 2016 U.S. election to favor on any presidential candidate?</a:t>
            </a:r>
          </a:p>
          <a:p>
            <a:pPr/>
          </a:p>
          <a:p>
            <a:pPr/>
            <a:r>
              <a:t>In addition to that, we developed </a:t>
            </a:r>
            <a:r>
              <a:rPr b="1" i="1"/>
              <a:t>machine learning models to predict</a:t>
            </a:r>
            <a:r>
              <a:t> whether a Twitter account is a Russian troll/fake?</a:t>
            </a:r>
          </a:p>
          <a:p>
            <a:pPr/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 I mentioned before, There are more than 10 million tweets related to Russian Troll Accounts!</a:t>
            </a:r>
          </a:p>
          <a:p>
            <a:pPr/>
          </a:p>
          <a:p>
            <a:pPr/>
            <a:r>
              <a:t>We used mostly over two hundred thousand of them  for our research. </a:t>
            </a:r>
          </a:p>
          <a:p>
            <a:pPr/>
          </a:p>
          <a:p>
            <a:pPr/>
            <a:r>
              <a:t>We obtained the data sets from the Kaggale’s Russian Troll Tweets blog. </a:t>
            </a:r>
          </a:p>
          <a:p>
            <a:pPr/>
          </a:p>
          <a:p>
            <a:pPr/>
            <a:r>
              <a:t>There are two data sets:</a:t>
            </a:r>
          </a:p>
          <a:p>
            <a:pPr/>
            <a:r>
              <a:t>Tweets and Users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Our Explanatory analysis most likely to find a way to demonstrate whether these tweets used to manipulate the 2016 U.S. election to favor on any presidential candidate</a:t>
            </a:r>
          </a:p>
          <a:p>
            <a:pPr/>
          </a:p>
          <a:p>
            <a:pPr/>
            <a:r>
              <a:t>We first looked at the time line of the tweets:</a:t>
            </a:r>
          </a:p>
          <a:p>
            <a:pPr/>
          </a:p>
          <a:p>
            <a:pPr/>
            <a:r>
              <a:rPr b="1"/>
              <a:t>3 years of tweets starts on July 14th,  2014 and ends on  of September 26th, 2017</a:t>
            </a:r>
            <a:endParaRPr b="1"/>
          </a:p>
          <a:p>
            <a:pPr/>
            <a:endParaRPr b="1"/>
          </a:p>
          <a:p>
            <a:pPr/>
            <a:endParaRPr b="1"/>
          </a:p>
          <a:p>
            <a:pPr/>
            <a:endParaRPr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Then compared to the President Trump’s Presidential Campaign’s  important events days.</a:t>
            </a:r>
          </a:p>
          <a:p>
            <a:pPr/>
          </a:p>
          <a:p>
            <a:pPr/>
            <a:r>
              <a:t>We discovered that the Relatively similar tweet trend activity between the Campaign and the troll accounts.</a:t>
            </a:r>
          </a:p>
          <a:p>
            <a:p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also calculated the percentage change in tweet counts between subsequent dates and then see if an important date relates with a spike.</a:t>
            </a:r>
          </a:p>
          <a:p>
            <a:pPr/>
          </a:p>
          <a:p>
            <a:pPr>
              <a:defRPr b="1"/>
            </a:pPr>
            <a:r>
              <a:t>these dates are not in order</a:t>
            </a:r>
          </a:p>
          <a:p>
            <a:pPr/>
          </a:p>
          <a:p>
            <a:pPr/>
            <a:r>
              <a:t>The table shows that for most of these dates, there was an increase in the tweet counts - some days as large as 350%.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These are sample troll tweets  as you see on the screen..</a:t>
            </a:r>
          </a:p>
          <a:p>
            <a:pPr/>
          </a:p>
          <a:p>
            <a:pPr/>
            <a:r>
              <a:t>We did some Scrubbing here;</a:t>
            </a:r>
          </a:p>
          <a:p>
            <a:pPr/>
          </a:p>
          <a:p>
            <a:pPr/>
            <a:r>
              <a:t>the tweets contain extra elements like RT mentions, links and hashtags</a:t>
            </a:r>
          </a:p>
          <a:p>
            <a:pPr/>
          </a:p>
          <a:p>
            <a:pPr/>
            <a:r>
              <a:t>We separated out these elements to  analyze for different purposes, especially for the text mining</a:t>
            </a:r>
          </a:p>
          <a:p>
            <a:pPr/>
          </a:p>
          <a:p>
            <a:pPr/>
            <a:r>
              <a:t>Drew will talk about more on that </a:t>
            </a:r>
          </a:p>
          <a:p>
            <a:p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0" name="Shape 2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WORD CLOUD!!!</a:t>
            </a:r>
          </a:p>
          <a:p>
            <a:pPr/>
          </a:p>
          <a:p>
            <a:pPr/>
            <a:r>
              <a:t>This is an excellent way to visually see the most common hashtags, </a:t>
            </a:r>
          </a:p>
          <a:p>
            <a:pPr/>
          </a:p>
          <a:p>
            <a:pPr/>
            <a:r>
              <a:t>but there is no way to quantify the frequency of each hashtag from this! </a:t>
            </a:r>
          </a:p>
          <a:p>
            <a:pPr/>
          </a:p>
          <a:p>
            <a:pPr/>
            <a:r>
              <a:t>Let's plot a barplot too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Lorem Ipsum Dolor"/>
          <p:cNvSpPr txBox="1"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8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Lorem Ipsum Dolor"/>
          <p:cNvSpPr txBox="1"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Image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Lorem Ipsum Dolor"/>
          <p:cNvSpPr txBox="1"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Image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Image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Image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Relationship Id="rId4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.jpeg"/><Relationship Id="rId7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.jpeg"/><Relationship Id="rId7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.jpeg"/><Relationship Id="rId6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2.jpeg"/><Relationship Id="rId5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2.jpeg"/><Relationship Id="rId5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2.jpeg"/><Relationship Id="rId6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Relationship Id="rId4" Type="http://schemas.openxmlformats.org/officeDocument/2006/relationships/image" Target="../media/image4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2.jpeg"/><Relationship Id="rId9" Type="http://schemas.openxmlformats.org/officeDocument/2006/relationships/image" Target="../media/image4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2.jpeg"/><Relationship Id="rId9" Type="http://schemas.openxmlformats.org/officeDocument/2006/relationships/image" Target="../media/image4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2.jpeg"/><Relationship Id="rId9" Type="http://schemas.openxmlformats.org/officeDocument/2006/relationships/image" Target="../media/image4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2.jpeg"/><Relationship Id="rId5" Type="http://schemas.openxmlformats.org/officeDocument/2006/relationships/image" Target="../media/image4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nbcnews.com/tech/social-media/now-available-more-200-000-deleted-russian-troll-tweets-n844731" TargetMode="External"/><Relationship Id="rId3" Type="http://schemas.openxmlformats.org/officeDocument/2006/relationships/hyperlink" Target="https://www.kaggle.com/vikasg/russian-troll-tweets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Relationship Id="rId4" Type="http://schemas.openxmlformats.org/officeDocument/2006/relationships/image" Target="../media/image5.png"/><Relationship Id="rId5" Type="http://schemas.openxmlformats.org/officeDocument/2006/relationships/image" Target="../media/image3.jpeg"/><Relationship Id="rId6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hyperlink" Target="https://www.nbcnews.com/tech/social-media/now-available-more-200-000-deleted-russian-troll-tweets-n844731" TargetMode="External"/><Relationship Id="rId5" Type="http://schemas.openxmlformats.org/officeDocument/2006/relationships/image" Target="../media/image2.jpeg"/><Relationship Id="rId6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.jpe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2.jpeg"/><Relationship Id="rId7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2.jpeg"/><Relationship Id="rId5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2.jpeg"/><Relationship Id="rId5" Type="http://schemas.openxmlformats.org/officeDocument/2006/relationships/image" Target="../media/image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z8Rx1oOR_400x400.jpg"/>
          <p:cNvGrpSpPr/>
          <p:nvPr/>
        </p:nvGrpSpPr>
        <p:grpSpPr>
          <a:xfrm>
            <a:off x="5926761" y="8420100"/>
            <a:ext cx="1151278" cy="1219201"/>
            <a:chOff x="0" y="0"/>
            <a:chExt cx="1151276" cy="1219200"/>
          </a:xfrm>
        </p:grpSpPr>
        <p:pic>
          <p:nvPicPr>
            <p:cNvPr id="134" name="z8Rx1oOR_400x400.jpg" descr="z8Rx1oOR_400x400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31138" y="88899"/>
              <a:ext cx="889001" cy="88900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33" name="z8Rx1oOR_400x400.jpg" descr="z8Rx1oOR_400x400.jp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151277" cy="12192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Most Commonly used hashtags"/>
          <p:cNvSpPr txBox="1"/>
          <p:nvPr>
            <p:ph type="body" idx="13"/>
          </p:nvPr>
        </p:nvSpPr>
        <p:spPr>
          <a:xfrm>
            <a:off x="508000" y="6096000"/>
            <a:ext cx="10799097" cy="508000"/>
          </a:xfrm>
          <a:prstGeom prst="rect">
            <a:avLst/>
          </a:prstGeom>
        </p:spPr>
        <p:txBody>
          <a:bodyPr/>
          <a:lstStyle/>
          <a:p>
            <a:pPr/>
            <a:r>
              <a:t>Most Commonly used hashtags</a:t>
            </a:r>
          </a:p>
        </p:txBody>
      </p:sp>
      <p:pic>
        <p:nvPicPr>
          <p:cNvPr id="223" name="Screen Shot 2019-06-11 at 1.40.08 PM.png" descr="Screen Shot 2019-06-11 at 1.40.08 PM.png"/>
          <p:cNvPicPr>
            <a:picLocks noChangeAspect="0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576824" y="1010187"/>
            <a:ext cx="6985835" cy="4609026"/>
          </a:xfrm>
          <a:prstGeom prst="rect">
            <a:avLst/>
          </a:prstGeom>
        </p:spPr>
      </p:pic>
      <p:sp>
        <p:nvSpPr>
          <p:cNvPr id="224" name="Top 20 Hashtag used in Troll Twe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 20 Hashtag used in Troll Tweets</a:t>
            </a:r>
          </a:p>
        </p:txBody>
      </p:sp>
      <p:sp>
        <p:nvSpPr>
          <p:cNvPr id="225" name="Trolls seems highly supported to the Trump’s Presidential Campaign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49148">
              <a:defRPr sz="2256"/>
            </a:pPr>
            <a:r>
              <a:t>Trolls seems highly supported to the Trump’s Presidential Campaign</a:t>
            </a:r>
          </a:p>
          <a:p>
            <a:pPr defTabSz="549148">
              <a:defRPr i="1" sz="2256"/>
            </a:pPr>
            <a:r>
              <a:t>TCOT:Top conservatives on Twitter</a:t>
            </a:r>
          </a:p>
          <a:p>
            <a:pPr defTabSz="549148">
              <a:defRPr i="1" sz="2256"/>
            </a:pPr>
            <a:r>
              <a:t>CCOT: Christian conservatives on twitter</a:t>
            </a:r>
          </a:p>
        </p:txBody>
      </p:sp>
      <p:grpSp>
        <p:nvGrpSpPr>
          <p:cNvPr id="228" name="Screen Shot 2019-06-11 at 1.40.25 PM.png"/>
          <p:cNvGrpSpPr/>
          <p:nvPr/>
        </p:nvGrpSpPr>
        <p:grpSpPr>
          <a:xfrm>
            <a:off x="7989131" y="1037419"/>
            <a:ext cx="4646538" cy="4609026"/>
            <a:chOff x="0" y="0"/>
            <a:chExt cx="4646536" cy="4609024"/>
          </a:xfrm>
        </p:grpSpPr>
        <p:pic>
          <p:nvPicPr>
            <p:cNvPr id="227" name="Screen Shot 2019-06-11 at 1.40.25 PM.png" descr="Screen Shot 2019-06-11 at 1.40.25 P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3951" r="0" b="3951"/>
            <a:stretch>
              <a:fillRect/>
            </a:stretch>
          </p:blipFill>
          <p:spPr>
            <a:xfrm>
              <a:off x="127000" y="88900"/>
              <a:ext cx="4392537" cy="427882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26" name="Screen Shot 2019-06-11 at 1.40.25 PM.png" descr="Screen Shot 2019-06-11 at 1.40.25 PM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0"/>
              <a:ext cx="4646538" cy="4609025"/>
            </a:xfrm>
            <a:prstGeom prst="rect">
              <a:avLst/>
            </a:prstGeom>
            <a:effectLst/>
          </p:spPr>
        </p:pic>
      </p:grpSp>
      <p:grpSp>
        <p:nvGrpSpPr>
          <p:cNvPr id="231" name="z8Rx1oOR_400x400.jpg"/>
          <p:cNvGrpSpPr/>
          <p:nvPr/>
        </p:nvGrpSpPr>
        <p:grpSpPr>
          <a:xfrm>
            <a:off x="11356761" y="3306204"/>
            <a:ext cx="756078" cy="827647"/>
            <a:chOff x="0" y="0"/>
            <a:chExt cx="756076" cy="827645"/>
          </a:xfrm>
        </p:grpSpPr>
        <p:pic>
          <p:nvPicPr>
            <p:cNvPr id="230" name="z8Rx1oOR_400x400.jpg" descr="z8Rx1oOR_400x400.jp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0" b="0"/>
            <a:stretch>
              <a:fillRect/>
            </a:stretch>
          </p:blipFill>
          <p:spPr>
            <a:xfrm>
              <a:off x="129315" y="88899"/>
              <a:ext cx="497447" cy="49744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29" name="z8Rx1oOR_400x400.jpg" descr="z8Rx1oOR_400x400.jp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0"/>
              <a:ext cx="756078" cy="82764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Were these hashtags used most before the president's campaign?"/>
          <p:cNvSpPr txBox="1"/>
          <p:nvPr>
            <p:ph type="body" idx="13"/>
          </p:nvPr>
        </p:nvSpPr>
        <p:spPr>
          <a:xfrm>
            <a:off x="508000" y="6096000"/>
            <a:ext cx="10799097" cy="508000"/>
          </a:xfrm>
          <a:prstGeom prst="rect">
            <a:avLst/>
          </a:prstGeom>
        </p:spPr>
        <p:txBody>
          <a:bodyPr/>
          <a:lstStyle/>
          <a:p>
            <a:pPr/>
            <a:r>
              <a:t>Were these hashtags used most before the president's campaign?</a:t>
            </a:r>
          </a:p>
        </p:txBody>
      </p:sp>
      <p:pic>
        <p:nvPicPr>
          <p:cNvPr id="236" name="Screen Shot 2019-06-11 at 1.47.36 PM.png" descr="Screen Shot 2019-06-11 at 1.47.36 PM.png"/>
          <p:cNvPicPr>
            <a:picLocks noChangeAspect="0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796024" y="341725"/>
            <a:ext cx="6624852" cy="5945949"/>
          </a:xfrm>
          <a:prstGeom prst="rect">
            <a:avLst/>
          </a:prstGeom>
        </p:spPr>
      </p:pic>
      <p:sp>
        <p:nvSpPr>
          <p:cNvPr id="237" name="Prior usage of the most common hashta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1400"/>
              </a:spcBef>
              <a:defRPr sz="6510"/>
            </a:lvl1pPr>
          </a:lstStyle>
          <a:p>
            <a:pPr/>
            <a:r>
              <a:t>Prior usage of the most common hashtags </a:t>
            </a:r>
          </a:p>
        </p:txBody>
      </p:sp>
      <p:sp>
        <p:nvSpPr>
          <p:cNvPr id="238" name="Apparently, most of these hashtags picked up in the year 2016 near March or later in July, close to the elections.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Apparently, most of these hashtags picked up in the year </a:t>
            </a:r>
            <a:r>
              <a:rPr b="1"/>
              <a:t>2016 near March or later in July, close to the elections.</a:t>
            </a:r>
          </a:p>
        </p:txBody>
      </p:sp>
      <p:grpSp>
        <p:nvGrpSpPr>
          <p:cNvPr id="241" name="Screen Shot 2019-06-11 at 1.40.25 PM.png"/>
          <p:cNvGrpSpPr/>
          <p:nvPr/>
        </p:nvGrpSpPr>
        <p:grpSpPr>
          <a:xfrm>
            <a:off x="8078031" y="1010187"/>
            <a:ext cx="4646538" cy="4609026"/>
            <a:chOff x="0" y="0"/>
            <a:chExt cx="4646536" cy="4609024"/>
          </a:xfrm>
        </p:grpSpPr>
        <p:pic>
          <p:nvPicPr>
            <p:cNvPr id="240" name="Screen Shot 2019-06-11 at 1.40.25 PM.png" descr="Screen Shot 2019-06-11 at 1.40.25 P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3951" r="0" b="3951"/>
            <a:stretch>
              <a:fillRect/>
            </a:stretch>
          </p:blipFill>
          <p:spPr>
            <a:xfrm>
              <a:off x="127000" y="88900"/>
              <a:ext cx="4392537" cy="427882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39" name="Screen Shot 2019-06-11 at 1.40.25 PM.png" descr="Screen Shot 2019-06-11 at 1.40.25 PM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0"/>
              <a:ext cx="4646538" cy="4609025"/>
            </a:xfrm>
            <a:prstGeom prst="rect">
              <a:avLst/>
            </a:prstGeom>
            <a:effectLst/>
          </p:spPr>
        </p:pic>
      </p:grpSp>
      <p:grpSp>
        <p:nvGrpSpPr>
          <p:cNvPr id="244" name="z8Rx1oOR_400x400.jpg"/>
          <p:cNvGrpSpPr/>
          <p:nvPr/>
        </p:nvGrpSpPr>
        <p:grpSpPr>
          <a:xfrm>
            <a:off x="282361" y="5556250"/>
            <a:ext cx="756078" cy="827646"/>
            <a:chOff x="0" y="0"/>
            <a:chExt cx="756076" cy="827645"/>
          </a:xfrm>
        </p:grpSpPr>
        <p:pic>
          <p:nvPicPr>
            <p:cNvPr id="243" name="z8Rx1oOR_400x400.jpg" descr="z8Rx1oOR_400x400.jp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0" b="0"/>
            <a:stretch>
              <a:fillRect/>
            </a:stretch>
          </p:blipFill>
          <p:spPr>
            <a:xfrm>
              <a:off x="129315" y="88899"/>
              <a:ext cx="497447" cy="49744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42" name="z8Rx1oOR_400x400.jpg" descr="z8Rx1oOR_400x400.jp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0"/>
              <a:ext cx="756078" cy="82764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Most used Hashtag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Most used Hashtags </a:t>
            </a:r>
          </a:p>
        </p:txBody>
      </p:sp>
      <p:sp>
        <p:nvSpPr>
          <p:cNvPr id="249" name="Clustering by HashTa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Clustering by HashTags</a:t>
            </a:r>
          </a:p>
        </p:txBody>
      </p:sp>
      <p:sp>
        <p:nvSpPr>
          <p:cNvPr id="250" name="More than 28,000 unique hashtags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13266" indent="-313266">
              <a:buSzPct val="75000"/>
              <a:buChar char="•"/>
            </a:pPr>
            <a:r>
              <a:t>More than 28,000 unique hashtags</a:t>
            </a:r>
          </a:p>
          <a:p>
            <a:pPr marL="313266" indent="-313266">
              <a:buSzPct val="75000"/>
              <a:buChar char="•"/>
            </a:pPr>
            <a:r>
              <a:t>Qualified hashtags </a:t>
            </a:r>
          </a:p>
          <a:p>
            <a:pPr lvl="1" marL="783166" indent="-313266">
              <a:buSzPct val="75000"/>
              <a:buChar char="•"/>
            </a:pPr>
            <a:r>
              <a:t>tweeted &gt; 50 times</a:t>
            </a:r>
          </a:p>
          <a:p>
            <a:pPr lvl="1" marL="783166" indent="-313266">
              <a:buSzPct val="75000"/>
              <a:buChar char="•"/>
            </a:pPr>
            <a:r>
              <a:t>435 hashtags tweeted </a:t>
            </a:r>
          </a:p>
        </p:txBody>
      </p:sp>
      <p:grpSp>
        <p:nvGrpSpPr>
          <p:cNvPr id="253" name="Screen Shot 2019-06-11 at 1.54.51 PM.png"/>
          <p:cNvGrpSpPr/>
          <p:nvPr/>
        </p:nvGrpSpPr>
        <p:grpSpPr>
          <a:xfrm>
            <a:off x="6375371" y="514350"/>
            <a:ext cx="6268984" cy="8724900"/>
            <a:chOff x="0" y="0"/>
            <a:chExt cx="6268983" cy="8724900"/>
          </a:xfrm>
        </p:grpSpPr>
        <p:pic>
          <p:nvPicPr>
            <p:cNvPr id="252" name="Screen Shot 2019-06-11 at 1.54.51 PM.png" descr="Screen Shot 2019-06-11 at 1.54.51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058" t="0" r="4330" b="0"/>
            <a:stretch>
              <a:fillRect/>
            </a:stretch>
          </p:blipFill>
          <p:spPr>
            <a:xfrm>
              <a:off x="127000" y="88900"/>
              <a:ext cx="6014984" cy="83947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51" name="Screen Shot 2019-06-11 at 1.54.51 PM.png" descr="Screen Shot 2019-06-11 at 1.54.51 PM.pn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6268984" cy="8724900"/>
            </a:xfrm>
            <a:prstGeom prst="rect">
              <a:avLst/>
            </a:prstGeom>
            <a:effectLst/>
          </p:spPr>
        </p:pic>
      </p:grpSp>
      <p:grpSp>
        <p:nvGrpSpPr>
          <p:cNvPr id="256" name="z8Rx1oOR_400x400.jpg"/>
          <p:cNvGrpSpPr/>
          <p:nvPr/>
        </p:nvGrpSpPr>
        <p:grpSpPr>
          <a:xfrm>
            <a:off x="8334161" y="1111250"/>
            <a:ext cx="756078" cy="827646"/>
            <a:chOff x="0" y="0"/>
            <a:chExt cx="756076" cy="827645"/>
          </a:xfrm>
        </p:grpSpPr>
        <p:pic>
          <p:nvPicPr>
            <p:cNvPr id="255" name="z8Rx1oOR_400x400.jpg" descr="z8Rx1oOR_400x400.jp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129315" y="88899"/>
              <a:ext cx="497447" cy="49744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54" name="z8Rx1oOR_400x400.jpg" descr="z8Rx1oOR_400x400.jp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0"/>
              <a:ext cx="756078" cy="82764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ankey Plot - Count of users from each time-zone and language combination"/>
          <p:cNvSpPr txBox="1"/>
          <p:nvPr>
            <p:ph type="body" idx="13"/>
          </p:nvPr>
        </p:nvSpPr>
        <p:spPr>
          <a:xfrm>
            <a:off x="508000" y="6096000"/>
            <a:ext cx="10799097" cy="508000"/>
          </a:xfrm>
          <a:prstGeom prst="rect">
            <a:avLst/>
          </a:prstGeom>
        </p:spPr>
        <p:txBody>
          <a:bodyPr/>
          <a:lstStyle/>
          <a:p>
            <a:pPr/>
            <a:r>
              <a:t>Sankey Plot - Count of users from each time-zone and language combination</a:t>
            </a:r>
          </a:p>
        </p:txBody>
      </p:sp>
      <p:pic>
        <p:nvPicPr>
          <p:cNvPr id="261" name="Screen Shot 2019-06-11 at 2.03.13 PM.png" descr="Screen Shot 2019-06-11 at 2.03.13 PM.png"/>
          <p:cNvPicPr>
            <a:picLocks noChangeAspect="0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2233467" y="282389"/>
            <a:ext cx="8537866" cy="6064622"/>
          </a:xfrm>
          <a:prstGeom prst="rect">
            <a:avLst/>
          </a:prstGeom>
        </p:spPr>
      </p:pic>
      <p:sp>
        <p:nvSpPr>
          <p:cNvPr id="262" name="Users Locations and Langua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Users Locations and Languages</a:t>
            </a:r>
          </a:p>
        </p:txBody>
      </p:sp>
      <p:sp>
        <p:nvSpPr>
          <p:cNvPr id="263" name="Apparently, English speaking users come from US &amp; Canada .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66674">
              <a:defRPr sz="2328"/>
            </a:pPr>
            <a:r>
              <a:t>Apparently, English speaking users come from </a:t>
            </a:r>
            <a:r>
              <a:rPr b="1"/>
              <a:t>US &amp; Canada .</a:t>
            </a:r>
            <a:endParaRPr b="1"/>
          </a:p>
          <a:p>
            <a:pPr defTabSz="566674">
              <a:defRPr sz="2328"/>
            </a:pPr>
            <a:r>
              <a:t>Russian speaking users come from </a:t>
            </a:r>
            <a:r>
              <a:rPr b="1"/>
              <a:t>Moscow, Volgograd, Yerevan and Minsk</a:t>
            </a:r>
            <a:r>
              <a:t>.</a:t>
            </a:r>
          </a:p>
        </p:txBody>
      </p:sp>
      <p:grpSp>
        <p:nvGrpSpPr>
          <p:cNvPr id="266" name="z8Rx1oOR_400x400.jpg"/>
          <p:cNvGrpSpPr/>
          <p:nvPr/>
        </p:nvGrpSpPr>
        <p:grpSpPr>
          <a:xfrm>
            <a:off x="10315361" y="2482850"/>
            <a:ext cx="756078" cy="827646"/>
            <a:chOff x="0" y="0"/>
            <a:chExt cx="756076" cy="827645"/>
          </a:xfrm>
        </p:grpSpPr>
        <p:pic>
          <p:nvPicPr>
            <p:cNvPr id="265" name="z8Rx1oOR_400x400.jpg" descr="z8Rx1oOR_400x400.jp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129315" y="88899"/>
              <a:ext cx="497447" cy="49744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64" name="z8Rx1oOR_400x400.jpg" descr="z8Rx1oOR_400x400.jp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0"/>
              <a:ext cx="756078" cy="82764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he created_at column in the users dataframe provides this information"/>
          <p:cNvSpPr txBox="1"/>
          <p:nvPr>
            <p:ph type="body" idx="13"/>
          </p:nvPr>
        </p:nvSpPr>
        <p:spPr>
          <a:xfrm>
            <a:off x="508000" y="6096000"/>
            <a:ext cx="10799097" cy="508000"/>
          </a:xfrm>
          <a:prstGeom prst="rect">
            <a:avLst/>
          </a:prstGeom>
        </p:spPr>
        <p:txBody>
          <a:bodyPr/>
          <a:lstStyle/>
          <a:p>
            <a:pPr/>
            <a:r>
              <a:t>The created_at column in the users dataframe provides this information</a:t>
            </a:r>
          </a:p>
        </p:txBody>
      </p:sp>
      <p:pic>
        <p:nvPicPr>
          <p:cNvPr id="271" name="Screen Shot 2019-06-11 at 2.08.07 PM.png" descr="Screen Shot 2019-06-11 at 2.08.07 PM.png"/>
          <p:cNvPicPr>
            <a:picLocks noChangeAspect="0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2333657" y="379790"/>
            <a:ext cx="7147783" cy="5869820"/>
          </a:xfrm>
          <a:prstGeom prst="rect">
            <a:avLst/>
          </a:prstGeom>
        </p:spPr>
      </p:pic>
      <p:sp>
        <p:nvSpPr>
          <p:cNvPr id="272" name="Twitter Accounts creation d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Twitter Accounts creation dates</a:t>
            </a:r>
          </a:p>
        </p:txBody>
      </p:sp>
      <p:sp>
        <p:nvSpPr>
          <p:cNvPr id="273" name="Most accounts were created in the second half of 2013 or first half of 2014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Most accounts were created in the second half of 2013 or first half of 2014</a:t>
            </a:r>
          </a:p>
        </p:txBody>
      </p:sp>
      <p:grpSp>
        <p:nvGrpSpPr>
          <p:cNvPr id="276" name="z8Rx1oOR_400x400.jpg"/>
          <p:cNvGrpSpPr/>
          <p:nvPr/>
        </p:nvGrpSpPr>
        <p:grpSpPr>
          <a:xfrm>
            <a:off x="6835561" y="831850"/>
            <a:ext cx="756078" cy="827646"/>
            <a:chOff x="0" y="0"/>
            <a:chExt cx="756076" cy="827645"/>
          </a:xfrm>
        </p:grpSpPr>
        <p:pic>
          <p:nvPicPr>
            <p:cNvPr id="275" name="z8Rx1oOR_400x400.jpg" descr="z8Rx1oOR_400x400.jp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129315" y="88899"/>
              <a:ext cx="497447" cy="49744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74" name="z8Rx1oOR_400x400.jpg" descr="z8Rx1oOR_400x400.jp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0"/>
              <a:ext cx="756078" cy="82764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Many users have very low tweets count"/>
          <p:cNvSpPr txBox="1"/>
          <p:nvPr>
            <p:ph type="body" idx="13"/>
          </p:nvPr>
        </p:nvSpPr>
        <p:spPr>
          <a:xfrm>
            <a:off x="508000" y="6096000"/>
            <a:ext cx="10799097" cy="508000"/>
          </a:xfrm>
          <a:prstGeom prst="rect">
            <a:avLst/>
          </a:prstGeom>
        </p:spPr>
        <p:txBody>
          <a:bodyPr/>
          <a:lstStyle/>
          <a:p>
            <a:pPr/>
            <a:r>
              <a:t>Many users have very low tweets count</a:t>
            </a:r>
          </a:p>
        </p:txBody>
      </p:sp>
      <p:pic>
        <p:nvPicPr>
          <p:cNvPr id="281" name="Screen Shot 2019-06-11 at 2.12.15 PM.png" descr="Screen Shot 2019-06-11 at 2.12.15 PM.png"/>
          <p:cNvPicPr>
            <a:picLocks noChangeAspect="0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534559" y="819445"/>
            <a:ext cx="7147782" cy="4990510"/>
          </a:xfrm>
          <a:prstGeom prst="rect">
            <a:avLst/>
          </a:prstGeom>
        </p:spPr>
      </p:pic>
      <p:sp>
        <p:nvSpPr>
          <p:cNvPr id="282" name="Correlation between higher number of followers  and large number of twe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spcBef>
                <a:spcPts val="1200"/>
              </a:spcBef>
              <a:defRPr sz="5390"/>
            </a:lvl1pPr>
          </a:lstStyle>
          <a:p>
            <a:pPr/>
            <a:r>
              <a:t>Correlation between higher number of followers  and large number of tweets</a:t>
            </a:r>
          </a:p>
        </p:txBody>
      </p:sp>
      <p:sp>
        <p:nvSpPr>
          <p:cNvPr id="283" name="No such correlation exists.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 such correlation exists.</a:t>
            </a:r>
          </a:p>
        </p:txBody>
      </p:sp>
      <p:grpSp>
        <p:nvGrpSpPr>
          <p:cNvPr id="286" name="Screen Shot 2019-06-11 at 2.14.54 PM.png"/>
          <p:cNvGrpSpPr/>
          <p:nvPr/>
        </p:nvGrpSpPr>
        <p:grpSpPr>
          <a:xfrm>
            <a:off x="7838176" y="819445"/>
            <a:ext cx="5035111" cy="4990510"/>
            <a:chOff x="0" y="0"/>
            <a:chExt cx="5035109" cy="4990509"/>
          </a:xfrm>
        </p:grpSpPr>
        <p:pic>
          <p:nvPicPr>
            <p:cNvPr id="285" name="Screen Shot 2019-06-11 at 2.14.54 PM.png" descr="Screen Shot 2019-06-11 at 2.14.54 P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9690" t="0" r="9690" b="0"/>
            <a:stretch>
              <a:fillRect/>
            </a:stretch>
          </p:blipFill>
          <p:spPr>
            <a:xfrm>
              <a:off x="127000" y="88900"/>
              <a:ext cx="4781110" cy="466031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84" name="Screen Shot 2019-06-11 at 2.14.54 PM.png" descr="Screen Shot 2019-06-11 at 2.14.54 PM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-1"/>
              <a:ext cx="5035111" cy="499051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Deep Learning Learning Library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Deep Learning Learning Library</a:t>
            </a:r>
          </a:p>
        </p:txBody>
      </p:sp>
      <p:sp>
        <p:nvSpPr>
          <p:cNvPr id="291" name="Keras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Keras Model</a:t>
            </a:r>
          </a:p>
        </p:txBody>
      </p:sp>
      <p:sp>
        <p:nvSpPr>
          <p:cNvPr id="292" name="•Ran in Google Colab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66674">
              <a:defRPr sz="2328"/>
            </a:pPr>
            <a:r>
              <a:t>•Ran in Google Colab</a:t>
            </a:r>
          </a:p>
          <a:p>
            <a:pPr defTabSz="566674">
              <a:defRPr sz="2328"/>
            </a:pPr>
            <a:r>
              <a:t>•Combined Troll tweets data with generic political tweets from Election day</a:t>
            </a:r>
          </a:p>
          <a:p>
            <a:pPr defTabSz="566674">
              <a:defRPr sz="2328"/>
            </a:pPr>
            <a:r>
              <a:t>•Original combined size: 601,090 tweets</a:t>
            </a:r>
          </a:p>
          <a:p>
            <a:pPr defTabSz="566674">
              <a:defRPr sz="2328"/>
            </a:pPr>
            <a:r>
              <a:t>•Sampled due to RAM Restrictions on Colab</a:t>
            </a:r>
          </a:p>
          <a:p>
            <a:pPr defTabSz="566674">
              <a:defRPr sz="2328"/>
            </a:pPr>
            <a:r>
              <a:t>•Sample Size 75,136</a:t>
            </a:r>
          </a:p>
          <a:p>
            <a:pPr defTabSz="566674">
              <a:defRPr sz="2328"/>
            </a:pPr>
            <a:r>
              <a:t>•Train/Test Split – 50%</a:t>
            </a:r>
          </a:p>
          <a:p>
            <a:pPr defTabSz="566674">
              <a:defRPr sz="2328"/>
            </a:pPr>
            <a:r>
              <a:t>•7304 features</a:t>
            </a:r>
          </a:p>
        </p:txBody>
      </p:sp>
      <p:grpSp>
        <p:nvGrpSpPr>
          <p:cNvPr id="295" name="keras-logo-2018-large-1200.png"/>
          <p:cNvGrpSpPr/>
          <p:nvPr/>
        </p:nvGrpSpPr>
        <p:grpSpPr>
          <a:xfrm>
            <a:off x="6700937" y="3036577"/>
            <a:ext cx="5825926" cy="1946060"/>
            <a:chOff x="0" y="0"/>
            <a:chExt cx="5825925" cy="1946058"/>
          </a:xfrm>
        </p:grpSpPr>
        <p:pic>
          <p:nvPicPr>
            <p:cNvPr id="294" name="keras-logo-2018-large-1200.png" descr="keras-logo-2018-large-120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5571926" cy="161585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93" name="keras-logo-2018-large-1200.png" descr="keras-logo-2018-large-1200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825926" cy="194605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Keras Sequential Configu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Keras Sequential Configuration </a:t>
            </a:r>
          </a:p>
        </p:txBody>
      </p:sp>
      <p:sp>
        <p:nvSpPr>
          <p:cNvPr id="298" name="1 Inner Lay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4231" indent="-324231" defTabSz="403097">
              <a:spcBef>
                <a:spcPts val="1600"/>
              </a:spcBef>
              <a:defRPr sz="2484"/>
            </a:pPr>
            <a:r>
              <a:t>1 Inner Layer</a:t>
            </a:r>
          </a:p>
          <a:p>
            <a:pPr lvl="1" marL="648462" indent="-324231" defTabSz="403097">
              <a:spcBef>
                <a:spcPts val="1600"/>
              </a:spcBef>
              <a:defRPr sz="2484"/>
            </a:pPr>
            <a:r>
              <a:t>Activation – Rectified Linear Unit</a:t>
            </a:r>
          </a:p>
          <a:p>
            <a:pPr lvl="1" marL="648462" indent="-324231" defTabSz="403097">
              <a:spcBef>
                <a:spcPts val="1600"/>
              </a:spcBef>
              <a:defRPr sz="2484"/>
            </a:pPr>
            <a:r>
              <a:t>Input Dimensions – 7304</a:t>
            </a:r>
          </a:p>
          <a:p>
            <a:pPr marL="324231" indent="-324231" defTabSz="403097">
              <a:spcBef>
                <a:spcPts val="1600"/>
              </a:spcBef>
              <a:defRPr sz="2484"/>
            </a:pPr>
            <a:r>
              <a:t>Final Layer</a:t>
            </a:r>
          </a:p>
          <a:p>
            <a:pPr lvl="1" marL="648462" indent="-324231" defTabSz="403097">
              <a:spcBef>
                <a:spcPts val="1600"/>
              </a:spcBef>
              <a:defRPr sz="2484"/>
            </a:pPr>
            <a:r>
              <a:t>Activation – Sigmoid</a:t>
            </a:r>
          </a:p>
          <a:p>
            <a:pPr lvl="1" marL="648462" indent="-324231" defTabSz="403097">
              <a:spcBef>
                <a:spcPts val="1600"/>
              </a:spcBef>
              <a:defRPr sz="2484"/>
            </a:pPr>
            <a:r>
              <a:t>Input Dimensions – 1</a:t>
            </a:r>
          </a:p>
          <a:p>
            <a:pPr marL="324231" indent="-324231" defTabSz="403097">
              <a:spcBef>
                <a:spcPts val="1600"/>
              </a:spcBef>
              <a:defRPr sz="2484"/>
            </a:pPr>
            <a:r>
              <a:t>Fit configuration</a:t>
            </a:r>
          </a:p>
          <a:p>
            <a:pPr lvl="1" marL="648462" indent="-324231" defTabSz="403097">
              <a:spcBef>
                <a:spcPts val="1600"/>
              </a:spcBef>
              <a:defRPr sz="2484"/>
            </a:pPr>
            <a:r>
              <a:t>Batch Size – 10000</a:t>
            </a:r>
          </a:p>
          <a:p>
            <a:pPr lvl="1" marL="648462" indent="-324231" defTabSz="403097">
              <a:spcBef>
                <a:spcPts val="1600"/>
              </a:spcBef>
              <a:defRPr sz="2484"/>
            </a:pPr>
            <a:r>
              <a:t>Epochs – 16</a:t>
            </a:r>
          </a:p>
          <a:p>
            <a:pPr lvl="1" marL="648462" indent="-324231" defTabSz="403097">
              <a:spcBef>
                <a:spcPts val="1600"/>
              </a:spcBef>
              <a:defRPr sz="2484"/>
            </a:pPr>
            <a:r>
              <a:t>Val_loss callback patience - 10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Keras Deep Learning Learning Library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Keras Deep Learning Learning Library</a:t>
            </a:r>
          </a:p>
        </p:txBody>
      </p:sp>
      <p:pic>
        <p:nvPicPr>
          <p:cNvPr id="301" name="Screen Shot 2019-06-12 at 12.29.25 PM.png" descr="Screen Shot 2019-06-12 at 12.29.25 PM.png"/>
          <p:cNvPicPr>
            <a:picLocks noChangeAspect="0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289431" y="957746"/>
            <a:ext cx="5937895" cy="4713908"/>
          </a:xfrm>
          <a:prstGeom prst="rect">
            <a:avLst/>
          </a:prstGeom>
        </p:spPr>
      </p:pic>
      <p:sp>
        <p:nvSpPr>
          <p:cNvPr id="302" name="Model Performance by Epo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 Performance by Epoch </a:t>
            </a:r>
          </a:p>
        </p:txBody>
      </p:sp>
      <p:sp>
        <p:nvSpPr>
          <p:cNvPr id="303" name="Accuracy &amp; Los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Accuracy &amp; Loss</a:t>
            </a:r>
          </a:p>
        </p:txBody>
      </p:sp>
      <p:grpSp>
        <p:nvGrpSpPr>
          <p:cNvPr id="306" name="Screen Shot 2019-06-12 at 12.30.02 PM.png"/>
          <p:cNvGrpSpPr/>
          <p:nvPr/>
        </p:nvGrpSpPr>
        <p:grpSpPr>
          <a:xfrm>
            <a:off x="6777474" y="970338"/>
            <a:ext cx="5937895" cy="4688724"/>
            <a:chOff x="0" y="0"/>
            <a:chExt cx="5937894" cy="4688723"/>
          </a:xfrm>
        </p:grpSpPr>
        <p:pic>
          <p:nvPicPr>
            <p:cNvPr id="305" name="Screen Shot 2019-06-12 at 12.30.02 PM.png" descr="Screen Shot 2019-06-12 at 12.30.02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27000" y="106920"/>
              <a:ext cx="5683895" cy="432248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04" name="Screen Shot 2019-06-12 at 12.30.02 PM.png" descr="Screen Shot 2019-06-12 at 12.30.02 PM.pn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0"/>
              <a:ext cx="5937896" cy="4688724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Keras Deep Learning Learning Library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Keras Deep Learning Learning Library</a:t>
            </a:r>
          </a:p>
        </p:txBody>
      </p:sp>
      <p:pic>
        <p:nvPicPr>
          <p:cNvPr id="309" name="Screen Shot 2019-06-12 at 12.33.12 PM.png" descr="Screen Shot 2019-06-12 at 12.33.12 PM.png"/>
          <p:cNvPicPr>
            <a:picLocks noChangeAspect="0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752327" y="1668884"/>
            <a:ext cx="5937895" cy="3291632"/>
          </a:xfrm>
          <a:prstGeom prst="rect">
            <a:avLst/>
          </a:prstGeom>
        </p:spPr>
      </p:pic>
      <p:sp>
        <p:nvSpPr>
          <p:cNvPr id="310" name="Model Accura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 Accuracy </a:t>
            </a:r>
          </a:p>
        </p:txBody>
      </p:sp>
      <p:sp>
        <p:nvSpPr>
          <p:cNvPr id="311" name="•Having the additional tweets likely reduces the potential for accuracy.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03097">
              <a:defRPr sz="1656"/>
            </a:pPr>
            <a:r>
              <a:t>•Having the additional tweets likely reduces the potential for accuracy. </a:t>
            </a:r>
          </a:p>
          <a:p>
            <a:pPr defTabSz="403097">
              <a:defRPr sz="1656"/>
            </a:pPr>
            <a:r>
              <a:t>•There is unfortunately a time mismatch between the data sets. All of the Real twitter posts were entirely from election day.</a:t>
            </a:r>
          </a:p>
          <a:p>
            <a:pPr defTabSz="403097">
              <a:defRPr sz="1656"/>
            </a:pPr>
            <a:r>
              <a:t>•More activation models and more layers will be attempted.</a:t>
            </a:r>
          </a:p>
        </p:txBody>
      </p:sp>
      <p:grpSp>
        <p:nvGrpSpPr>
          <p:cNvPr id="314" name="Screen Shot 2019-06-12 at 12.32.31 PM.png"/>
          <p:cNvGrpSpPr/>
          <p:nvPr/>
        </p:nvGrpSpPr>
        <p:grpSpPr>
          <a:xfrm>
            <a:off x="314578" y="1713018"/>
            <a:ext cx="5937896" cy="3203364"/>
            <a:chOff x="0" y="0"/>
            <a:chExt cx="5937894" cy="3203362"/>
          </a:xfrm>
        </p:grpSpPr>
        <p:pic>
          <p:nvPicPr>
            <p:cNvPr id="313" name="Screen Shot 2019-06-12 at 12.32.31 PM.png" descr="Screen Shot 2019-06-12 at 12.32.31 P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698" t="5231" r="2698" b="5231"/>
            <a:stretch>
              <a:fillRect/>
            </a:stretch>
          </p:blipFill>
          <p:spPr>
            <a:xfrm>
              <a:off x="127000" y="88900"/>
              <a:ext cx="5683895" cy="287316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12" name="Screen Shot 2019-06-12 at 12.32.31 PM.png" descr="Screen Shot 2019-06-12 at 12.32.31 PM.pn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0"/>
              <a:ext cx="5937896" cy="3203364"/>
            </a:xfrm>
            <a:prstGeom prst="rect">
              <a:avLst/>
            </a:prstGeom>
            <a:effectLst/>
          </p:spPr>
        </p:pic>
      </p:grpSp>
      <p:grpSp>
        <p:nvGrpSpPr>
          <p:cNvPr id="317" name="z8Rx1oOR_400x400.jpg"/>
          <p:cNvGrpSpPr/>
          <p:nvPr/>
        </p:nvGrpSpPr>
        <p:grpSpPr>
          <a:xfrm>
            <a:off x="10023261" y="8717477"/>
            <a:ext cx="756078" cy="827646"/>
            <a:chOff x="0" y="0"/>
            <a:chExt cx="756076" cy="827645"/>
          </a:xfrm>
        </p:grpSpPr>
        <p:pic>
          <p:nvPicPr>
            <p:cNvPr id="316" name="z8Rx1oOR_400x400.jpg" descr="z8Rx1oOR_400x400.jp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129315" y="88899"/>
              <a:ext cx="497447" cy="49744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15" name="z8Rx1oOR_400x400.jpg" descr="z8Rx1oOR_400x400.jp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0"/>
              <a:ext cx="756078" cy="82764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IST 718 Big Data Analytics Final Project, Spring 2019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IST 718 Big Data Analytics Final Project, Spring 2019</a:t>
            </a:r>
          </a:p>
        </p:txBody>
      </p:sp>
      <p:sp>
        <p:nvSpPr>
          <p:cNvPr id="140" name="Identifying Russian Troll Accounts on Twitte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20624">
              <a:spcBef>
                <a:spcPts val="1100"/>
              </a:spcBef>
              <a:defRPr sz="5040"/>
            </a:lvl1pPr>
          </a:lstStyle>
          <a:p>
            <a:pPr/>
            <a:r>
              <a:t>Identifying Russian Troll Accounts on Twitter </a:t>
            </a:r>
          </a:p>
        </p:txBody>
      </p:sp>
      <p:sp>
        <p:nvSpPr>
          <p:cNvPr id="141" name="Adil Gokturk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Adil Gokturk</a:t>
            </a:r>
          </a:p>
          <a:p>
            <a:pPr/>
            <a:r>
              <a:t>Drew Howell</a:t>
            </a:r>
          </a:p>
          <a:p>
            <a:pPr/>
            <a:r>
              <a:t>Scott Snow</a:t>
            </a:r>
          </a:p>
        </p:txBody>
      </p:sp>
      <p:grpSp>
        <p:nvGrpSpPr>
          <p:cNvPr id="144" name="z8Rx1oOR_400x400.jpg"/>
          <p:cNvGrpSpPr/>
          <p:nvPr/>
        </p:nvGrpSpPr>
        <p:grpSpPr>
          <a:xfrm>
            <a:off x="6124361" y="4933812"/>
            <a:ext cx="756078" cy="827646"/>
            <a:chOff x="0" y="0"/>
            <a:chExt cx="756076" cy="827645"/>
          </a:xfrm>
        </p:grpSpPr>
        <p:pic>
          <p:nvPicPr>
            <p:cNvPr id="143" name="z8Rx1oOR_400x400.jpg" descr="z8Rx1oOR_400x400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29315" y="88899"/>
              <a:ext cx="497447" cy="49744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2" name="z8Rx1oOR_400x400.jpg" descr="z8Rx1oOR_400x400.jp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0"/>
              <a:ext cx="756078" cy="82764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Multinominal Naive Bayes"/>
          <p:cNvSpPr txBox="1"/>
          <p:nvPr>
            <p:ph type="title"/>
          </p:nvPr>
        </p:nvSpPr>
        <p:spPr>
          <a:xfrm>
            <a:off x="3663950" y="-10391"/>
            <a:ext cx="5676900" cy="20320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1200"/>
              </a:spcBef>
              <a:defRPr sz="4480"/>
            </a:lvl1pPr>
          </a:lstStyle>
          <a:p>
            <a:pPr/>
            <a:r>
              <a:t>Multinominal Naive Bayes </a:t>
            </a:r>
          </a:p>
        </p:txBody>
      </p:sp>
      <p:sp>
        <p:nvSpPr>
          <p:cNvPr id="320" name="Real/Fake Prediction Average Accuracy:…"/>
          <p:cNvSpPr txBox="1"/>
          <p:nvPr>
            <p:ph type="body" sz="quarter" idx="1"/>
          </p:nvPr>
        </p:nvSpPr>
        <p:spPr>
          <a:xfrm>
            <a:off x="-191234" y="869620"/>
            <a:ext cx="6029337" cy="3562680"/>
          </a:xfrm>
          <a:prstGeom prst="rect">
            <a:avLst/>
          </a:prstGeom>
        </p:spPr>
        <p:txBody>
          <a:bodyPr/>
          <a:lstStyle/>
          <a:p>
            <a:pPr marL="313266" indent="-313266">
              <a:buSzPct val="75000"/>
              <a:buChar char="•"/>
            </a:pPr>
            <a:r>
              <a:t>Real/Fake Prediction Average Accuracy:</a:t>
            </a:r>
          </a:p>
          <a:p>
            <a:pPr lvl="2" marL="1253066" indent="-313266">
              <a:buSzPct val="75000"/>
              <a:buChar char="•"/>
            </a:pPr>
            <a:r>
              <a:t>Count frequency - 94.9%</a:t>
            </a:r>
          </a:p>
          <a:p>
            <a:pPr lvl="2" marL="1253066" indent="-313266">
              <a:buSzPct val="75000"/>
              <a:buChar char="•"/>
            </a:pPr>
            <a:r>
              <a:t>TF-IDF - 92.7%</a:t>
            </a:r>
          </a:p>
          <a:p>
            <a:pPr lvl="2" marL="1253066" indent="-313266">
              <a:buSzPct val="75000"/>
              <a:buChar char="•"/>
            </a:pPr>
            <a:r>
              <a:t>Stemmed count freq. - 94.6%</a:t>
            </a:r>
          </a:p>
        </p:txBody>
      </p:sp>
      <p:pic>
        <p:nvPicPr>
          <p:cNvPr id="321" name="Count Frequency_fold_6.png" descr="Count Frequency_fold_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8942" y="2671030"/>
            <a:ext cx="3822701" cy="355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Stemmed Count Frequency_fold_6.png" descr="Stemmed Count Frequency_fold_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4729" y="2671030"/>
            <a:ext cx="3822701" cy="355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TFIDF_fold_6.png" descr="TFIDF_fold_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20516" y="2671030"/>
            <a:ext cx="3822701" cy="355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Count Frequency_fold_6.png" descr="Count Frequency_fold_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7992" y="6350781"/>
            <a:ext cx="3784601" cy="355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Stemmed Count Frequency_fold_6.png" descr="Stemmed Count Frequency_fold_6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63779" y="6350781"/>
            <a:ext cx="3784601" cy="355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TFIDF_fold_6.png" descr="TFIDF_fold_6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139566" y="6350781"/>
            <a:ext cx="3784601" cy="355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Sentiment Prediction Average Accuracy:…"/>
          <p:cNvSpPr txBox="1"/>
          <p:nvPr/>
        </p:nvSpPr>
        <p:spPr>
          <a:xfrm>
            <a:off x="6160670" y="869620"/>
            <a:ext cx="6029338" cy="3562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13266" indent="-313266" algn="l">
              <a:buSzPct val="75000"/>
              <a:buChar char="•"/>
            </a:pPr>
            <a:r>
              <a:t>Sentiment Prediction Average Accuracy:</a:t>
            </a:r>
          </a:p>
          <a:p>
            <a:pPr lvl="2" marL="1253066" indent="-313266" algn="l">
              <a:buSzPct val="75000"/>
              <a:buChar char="•"/>
            </a:pPr>
            <a:r>
              <a:t>Count frequency - 73.1%</a:t>
            </a:r>
          </a:p>
          <a:p>
            <a:pPr lvl="2" marL="1253066" indent="-313266" algn="l">
              <a:buSzPct val="75000"/>
              <a:buChar char="•"/>
            </a:pPr>
            <a:r>
              <a:t>TF-IDF - 73.9%</a:t>
            </a:r>
          </a:p>
          <a:p>
            <a:pPr lvl="2" marL="1253066" indent="-313266" algn="l">
              <a:buSzPct val="75000"/>
              <a:buChar char="•"/>
            </a:pPr>
            <a:r>
              <a:t>Stemmed count freq. - 68.6%</a:t>
            </a:r>
          </a:p>
        </p:txBody>
      </p:sp>
      <p:grpSp>
        <p:nvGrpSpPr>
          <p:cNvPr id="330" name="z8Rx1oOR_400x400.jpg"/>
          <p:cNvGrpSpPr/>
          <p:nvPr/>
        </p:nvGrpSpPr>
        <p:grpSpPr>
          <a:xfrm>
            <a:off x="460161" y="5962650"/>
            <a:ext cx="756078" cy="827646"/>
            <a:chOff x="0" y="0"/>
            <a:chExt cx="756076" cy="827645"/>
          </a:xfrm>
        </p:grpSpPr>
        <p:pic>
          <p:nvPicPr>
            <p:cNvPr id="329" name="z8Rx1oOR_400x400.jpg" descr="z8Rx1oOR_400x400.jpg"/>
            <p:cNvPicPr>
              <a:picLocks noChangeAspect="1"/>
            </p:cNvPicPr>
            <p:nvPr/>
          </p:nvPicPr>
          <p:blipFill>
            <a:blip r:embed="rId8">
              <a:extLst/>
            </a:blip>
            <a:srcRect l="0" t="0" r="0" b="0"/>
            <a:stretch>
              <a:fillRect/>
            </a:stretch>
          </p:blipFill>
          <p:spPr>
            <a:xfrm>
              <a:off x="129315" y="88899"/>
              <a:ext cx="497447" cy="49744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28" name="z8Rx1oOR_400x400.jpg" descr="z8Rx1oOR_400x400.jpg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-1" y="0"/>
              <a:ext cx="756078" cy="82764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Linear SupportVector Machine"/>
          <p:cNvSpPr txBox="1"/>
          <p:nvPr>
            <p:ph type="title"/>
          </p:nvPr>
        </p:nvSpPr>
        <p:spPr>
          <a:xfrm>
            <a:off x="507736" y="124241"/>
            <a:ext cx="11772257" cy="865358"/>
          </a:xfrm>
          <a:prstGeom prst="rect">
            <a:avLst/>
          </a:prstGeom>
        </p:spPr>
        <p:txBody>
          <a:bodyPr/>
          <a:lstStyle>
            <a:lvl1pPr algn="ctr" defTabSz="525779">
              <a:spcBef>
                <a:spcPts val="1400"/>
              </a:spcBef>
              <a:defRPr sz="5040"/>
            </a:lvl1pPr>
          </a:lstStyle>
          <a:p>
            <a:pPr/>
            <a:r>
              <a:t>Linear SupportVector Machine</a:t>
            </a:r>
          </a:p>
        </p:txBody>
      </p:sp>
      <p:pic>
        <p:nvPicPr>
          <p:cNvPr id="333" name="Count Frequency_fold_6.png" descr="Count Frequency_fold_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9377" y="2540663"/>
            <a:ext cx="3822701" cy="355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Stemmed Count Frequency_fold_6.png" descr="Stemmed Count Frequency_fold_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91050" y="2540663"/>
            <a:ext cx="3822700" cy="355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TFIDF_fold_6.png" descr="TFIDF_fold_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40951" y="2540663"/>
            <a:ext cx="3822701" cy="355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Count Frequency_fold_6.png" descr="Count Frequency_fold_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8427" y="6121090"/>
            <a:ext cx="3784601" cy="355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Stemmed Count Frequency_fold_6.png" descr="Stemmed Count Frequency_fold_6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610100" y="6121090"/>
            <a:ext cx="3784600" cy="355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TFIDF_fold_6.png" descr="TFIDF_fold_6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60001" y="6121090"/>
            <a:ext cx="3784601" cy="355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Real/Fake Prediction Average Accuracy:…"/>
          <p:cNvSpPr txBox="1"/>
          <p:nvPr>
            <p:ph type="body" sz="quarter" idx="1"/>
          </p:nvPr>
        </p:nvSpPr>
        <p:spPr>
          <a:xfrm>
            <a:off x="-191234" y="869620"/>
            <a:ext cx="6029337" cy="3562680"/>
          </a:xfrm>
          <a:prstGeom prst="rect">
            <a:avLst/>
          </a:prstGeom>
        </p:spPr>
        <p:txBody>
          <a:bodyPr/>
          <a:lstStyle/>
          <a:p>
            <a:pPr marL="313266" indent="-313266">
              <a:buSzPct val="75000"/>
              <a:buChar char="•"/>
            </a:pPr>
            <a:r>
              <a:t>Real/Fake Prediction Average Accuracy:</a:t>
            </a:r>
          </a:p>
          <a:p>
            <a:pPr lvl="2" marL="1253066" indent="-313266">
              <a:buSzPct val="75000"/>
              <a:buChar char="•"/>
            </a:pPr>
            <a:r>
              <a:t>Count frequency - 96.2%</a:t>
            </a:r>
          </a:p>
          <a:p>
            <a:pPr lvl="2" marL="1253066" indent="-313266">
              <a:buSzPct val="75000"/>
              <a:buChar char="•"/>
            </a:pPr>
            <a:r>
              <a:t>TF-IDF - 96.4%</a:t>
            </a:r>
          </a:p>
          <a:p>
            <a:pPr lvl="2" marL="1253066" indent="-313266">
              <a:buSzPct val="75000"/>
              <a:buChar char="•"/>
            </a:pPr>
            <a:r>
              <a:t>Stemmed count freq. - 96.3%</a:t>
            </a:r>
          </a:p>
        </p:txBody>
      </p:sp>
      <p:sp>
        <p:nvSpPr>
          <p:cNvPr id="340" name="Sentiment Prediction Average Accuracy:…"/>
          <p:cNvSpPr txBox="1"/>
          <p:nvPr/>
        </p:nvSpPr>
        <p:spPr>
          <a:xfrm>
            <a:off x="6160670" y="869620"/>
            <a:ext cx="6029338" cy="3562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13266" indent="-313266" algn="l">
              <a:buSzPct val="75000"/>
              <a:buChar char="•"/>
            </a:pPr>
            <a:r>
              <a:t>Sentiment Prediction Average Accuracy:</a:t>
            </a:r>
          </a:p>
          <a:p>
            <a:pPr lvl="2" marL="1253066" indent="-313266" algn="l">
              <a:buSzPct val="75000"/>
              <a:buChar char="•"/>
            </a:pPr>
            <a:r>
              <a:t>Count frequency - 78.4%</a:t>
            </a:r>
          </a:p>
          <a:p>
            <a:pPr lvl="2" marL="1253066" indent="-313266" algn="l">
              <a:buSzPct val="75000"/>
              <a:buChar char="•"/>
            </a:pPr>
            <a:r>
              <a:t>TF-IDF - 80.0%</a:t>
            </a:r>
          </a:p>
          <a:p>
            <a:pPr lvl="2" marL="1253066" indent="-313266" algn="l">
              <a:buSzPct val="75000"/>
              <a:buChar char="•"/>
            </a:pPr>
            <a:r>
              <a:t>Stemmed count freq. - 77.2%</a:t>
            </a:r>
          </a:p>
        </p:txBody>
      </p:sp>
      <p:grpSp>
        <p:nvGrpSpPr>
          <p:cNvPr id="343" name="z8Rx1oOR_400x400.jpg"/>
          <p:cNvGrpSpPr/>
          <p:nvPr/>
        </p:nvGrpSpPr>
        <p:grpSpPr>
          <a:xfrm>
            <a:off x="3965361" y="8985250"/>
            <a:ext cx="756078" cy="827646"/>
            <a:chOff x="0" y="0"/>
            <a:chExt cx="756076" cy="827645"/>
          </a:xfrm>
        </p:grpSpPr>
        <p:pic>
          <p:nvPicPr>
            <p:cNvPr id="342" name="z8Rx1oOR_400x400.jpg" descr="z8Rx1oOR_400x400.jpg"/>
            <p:cNvPicPr>
              <a:picLocks noChangeAspect="1"/>
            </p:cNvPicPr>
            <p:nvPr/>
          </p:nvPicPr>
          <p:blipFill>
            <a:blip r:embed="rId8">
              <a:extLst/>
            </a:blip>
            <a:srcRect l="0" t="0" r="0" b="0"/>
            <a:stretch>
              <a:fillRect/>
            </a:stretch>
          </p:blipFill>
          <p:spPr>
            <a:xfrm>
              <a:off x="129315" y="88899"/>
              <a:ext cx="497447" cy="49744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41" name="z8Rx1oOR_400x400.jpg" descr="z8Rx1oOR_400x400.jpg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-1" y="0"/>
              <a:ext cx="756078" cy="82764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Random Forest"/>
          <p:cNvSpPr txBox="1"/>
          <p:nvPr>
            <p:ph type="title"/>
          </p:nvPr>
        </p:nvSpPr>
        <p:spPr>
          <a:xfrm>
            <a:off x="514350" y="224864"/>
            <a:ext cx="11592610" cy="764696"/>
          </a:xfrm>
          <a:prstGeom prst="rect">
            <a:avLst/>
          </a:prstGeom>
        </p:spPr>
        <p:txBody>
          <a:bodyPr/>
          <a:lstStyle>
            <a:lvl1pPr algn="ctr" defTabSz="449833">
              <a:spcBef>
                <a:spcPts val="1200"/>
              </a:spcBef>
              <a:defRPr sz="4312"/>
            </a:lvl1pPr>
          </a:lstStyle>
          <a:p>
            <a:pPr/>
            <a:r>
              <a:t>Random Forest</a:t>
            </a:r>
          </a:p>
        </p:txBody>
      </p:sp>
      <p:pic>
        <p:nvPicPr>
          <p:cNvPr id="346" name="Count Frequency_fold_6.png" descr="Count Frequency_fold_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2009" y="2648820"/>
            <a:ext cx="3822701" cy="355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Stemmed Count Frequency_fold_6.png" descr="Stemmed Count Frequency_fold_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91050" y="2648820"/>
            <a:ext cx="3822700" cy="355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TFIDF_fold_6.png" descr="TFIDF_fold_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90090" y="2648820"/>
            <a:ext cx="3822701" cy="355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TFIDF_fold_6.png" descr="TFIDF_fold_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09140" y="6227175"/>
            <a:ext cx="3784601" cy="355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0" name="Stemmed Count Frequency_fold_6.png" descr="Stemmed Count Frequency_fold_6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610100" y="6227175"/>
            <a:ext cx="3784600" cy="355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1" name="Count Frequency_fold_6.png" descr="Count Frequency_fold_6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11059" y="6227175"/>
            <a:ext cx="3784601" cy="355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52" name="Real/Fake Prediction Average Accuracy:…"/>
          <p:cNvSpPr txBox="1"/>
          <p:nvPr>
            <p:ph type="body" sz="quarter" idx="1"/>
          </p:nvPr>
        </p:nvSpPr>
        <p:spPr>
          <a:xfrm>
            <a:off x="-41236" y="987260"/>
            <a:ext cx="6029337" cy="3562680"/>
          </a:xfrm>
          <a:prstGeom prst="rect">
            <a:avLst/>
          </a:prstGeom>
        </p:spPr>
        <p:txBody>
          <a:bodyPr/>
          <a:lstStyle/>
          <a:p>
            <a:pPr marL="313266" indent="-313266">
              <a:buSzPct val="75000"/>
              <a:buChar char="•"/>
            </a:pPr>
            <a:r>
              <a:t>Real/Fake Prediction Average Accuracy:</a:t>
            </a:r>
          </a:p>
          <a:p>
            <a:pPr lvl="2" marL="1253066" indent="-313266">
              <a:buSzPct val="75000"/>
              <a:buChar char="•"/>
            </a:pPr>
            <a:r>
              <a:t>Count frequency - 70.4%</a:t>
            </a:r>
          </a:p>
          <a:p>
            <a:pPr lvl="2" marL="1253066" indent="-313266">
              <a:buSzPct val="75000"/>
              <a:buChar char="•"/>
            </a:pPr>
            <a:r>
              <a:t>TF-IDF - 70.5%</a:t>
            </a:r>
          </a:p>
          <a:p>
            <a:pPr lvl="2" marL="1253066" indent="-313266">
              <a:buSzPct val="75000"/>
              <a:buChar char="•"/>
            </a:pPr>
            <a:r>
              <a:t>Stemmed count freq. - 67.1%</a:t>
            </a:r>
          </a:p>
        </p:txBody>
      </p:sp>
      <p:sp>
        <p:nvSpPr>
          <p:cNvPr id="353" name="Sentiment Prediction Average Accuracy:…"/>
          <p:cNvSpPr txBox="1"/>
          <p:nvPr/>
        </p:nvSpPr>
        <p:spPr>
          <a:xfrm>
            <a:off x="6130671" y="987260"/>
            <a:ext cx="6029337" cy="3562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13266" indent="-313266" algn="l">
              <a:buSzPct val="75000"/>
              <a:buChar char="•"/>
            </a:pPr>
            <a:r>
              <a:t>Sentiment Prediction Average Accuracy:</a:t>
            </a:r>
          </a:p>
          <a:p>
            <a:pPr lvl="2" marL="1253066" indent="-313266" algn="l">
              <a:buSzPct val="75000"/>
              <a:buChar char="•"/>
            </a:pPr>
            <a:r>
              <a:t>Count frequency - 42.4%</a:t>
            </a:r>
          </a:p>
          <a:p>
            <a:pPr lvl="2" marL="1253066" indent="-313266" algn="l">
              <a:buSzPct val="75000"/>
              <a:buChar char="•"/>
            </a:pPr>
            <a:r>
              <a:t>TF-IDF - 42.8%</a:t>
            </a:r>
          </a:p>
          <a:p>
            <a:pPr lvl="2" marL="1253066" indent="-313266" algn="l">
              <a:buSzPct val="75000"/>
              <a:buChar char="•"/>
            </a:pPr>
            <a:r>
              <a:t>Stemmed count freq. - 42.6%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Logistic Regression"/>
          <p:cNvSpPr txBox="1"/>
          <p:nvPr>
            <p:ph type="title"/>
          </p:nvPr>
        </p:nvSpPr>
        <p:spPr>
          <a:xfrm>
            <a:off x="1159978" y="-101125"/>
            <a:ext cx="10684844" cy="112053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Logistic Regression</a:t>
            </a:r>
          </a:p>
        </p:txBody>
      </p:sp>
      <p:pic>
        <p:nvPicPr>
          <p:cNvPr id="356" name="Count Frequency_fold_6.png" descr="Count Frequency_fold_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508" y="2574543"/>
            <a:ext cx="3822701" cy="355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Stemmed Count Frequency_fold_6.png" descr="Stemmed Count Frequency_fold_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91050" y="2574543"/>
            <a:ext cx="3822700" cy="355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TFIDF_fold_6.png" descr="TFIDF_fold_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13688" y="2574543"/>
            <a:ext cx="3822701" cy="355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Count Frequency_fold_6.png" descr="Count Frequency_fold_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3558" y="6176938"/>
            <a:ext cx="3784601" cy="355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Stemmed Count Frequency_fold_6.png" descr="Stemmed Count Frequency_fold_6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610100" y="6176938"/>
            <a:ext cx="3784600" cy="355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TFIDF_fold_6.png" descr="TFIDF_fold_6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932738" y="6156209"/>
            <a:ext cx="3784601" cy="355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Real/Fake Prediction Average Accuracy:…"/>
          <p:cNvSpPr txBox="1"/>
          <p:nvPr>
            <p:ph type="body" sz="quarter" idx="1"/>
          </p:nvPr>
        </p:nvSpPr>
        <p:spPr>
          <a:xfrm>
            <a:off x="-116235" y="749622"/>
            <a:ext cx="6029337" cy="3562680"/>
          </a:xfrm>
          <a:prstGeom prst="rect">
            <a:avLst/>
          </a:prstGeom>
        </p:spPr>
        <p:txBody>
          <a:bodyPr/>
          <a:lstStyle/>
          <a:p>
            <a:pPr marL="313266" indent="-313266">
              <a:buSzPct val="75000"/>
              <a:buChar char="•"/>
            </a:pPr>
            <a:r>
              <a:t>Real/Fake Prediction Average Accuracy:</a:t>
            </a:r>
          </a:p>
          <a:p>
            <a:pPr lvl="2" marL="1253066" indent="-313266">
              <a:buSzPct val="75000"/>
              <a:buChar char="•"/>
            </a:pPr>
            <a:r>
              <a:t>Count frequency - 96.2%</a:t>
            </a:r>
          </a:p>
          <a:p>
            <a:pPr lvl="2" marL="1253066" indent="-313266">
              <a:buSzPct val="75000"/>
              <a:buChar char="•"/>
            </a:pPr>
            <a:r>
              <a:t>TF-IDF - 95.8%</a:t>
            </a:r>
          </a:p>
          <a:p>
            <a:pPr lvl="2" marL="1253066" indent="-313266">
              <a:buSzPct val="75000"/>
              <a:buChar char="•"/>
            </a:pPr>
            <a:r>
              <a:t>Stemmed count freq. - 96.3%</a:t>
            </a:r>
          </a:p>
        </p:txBody>
      </p:sp>
      <p:sp>
        <p:nvSpPr>
          <p:cNvPr id="363" name="Sentiment Prediction Average Accuracy:…"/>
          <p:cNvSpPr txBox="1"/>
          <p:nvPr/>
        </p:nvSpPr>
        <p:spPr>
          <a:xfrm>
            <a:off x="6130671" y="749622"/>
            <a:ext cx="6029337" cy="3562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13266" indent="-313266" algn="l">
              <a:buSzPct val="75000"/>
              <a:buChar char="•"/>
            </a:pPr>
            <a:r>
              <a:t>Sentiment Prediction Average Accuracy:</a:t>
            </a:r>
          </a:p>
          <a:p>
            <a:pPr lvl="2" marL="1253066" indent="-313266" algn="l">
              <a:buSzPct val="75000"/>
              <a:buChar char="•"/>
            </a:pPr>
            <a:r>
              <a:t>Count frequency - 76.0%</a:t>
            </a:r>
          </a:p>
          <a:p>
            <a:pPr lvl="2" marL="1253066" indent="-313266" algn="l">
              <a:buSzPct val="75000"/>
              <a:buChar char="•"/>
            </a:pPr>
            <a:r>
              <a:t>TF-IDF - 78.1%</a:t>
            </a:r>
          </a:p>
          <a:p>
            <a:pPr lvl="2" marL="1253066" indent="-313266" algn="l">
              <a:buSzPct val="75000"/>
              <a:buChar char="•"/>
            </a:pPr>
            <a:r>
              <a:t>Stemmed count freq. - 70.7%</a:t>
            </a:r>
          </a:p>
        </p:txBody>
      </p:sp>
      <p:grpSp>
        <p:nvGrpSpPr>
          <p:cNvPr id="366" name="z8Rx1oOR_400x400.jpg"/>
          <p:cNvGrpSpPr/>
          <p:nvPr/>
        </p:nvGrpSpPr>
        <p:grpSpPr>
          <a:xfrm>
            <a:off x="4143161" y="5835650"/>
            <a:ext cx="756078" cy="827646"/>
            <a:chOff x="0" y="0"/>
            <a:chExt cx="756076" cy="827645"/>
          </a:xfrm>
        </p:grpSpPr>
        <p:pic>
          <p:nvPicPr>
            <p:cNvPr id="365" name="z8Rx1oOR_400x400.jpg" descr="z8Rx1oOR_400x400.jpg"/>
            <p:cNvPicPr>
              <a:picLocks noChangeAspect="1"/>
            </p:cNvPicPr>
            <p:nvPr/>
          </p:nvPicPr>
          <p:blipFill>
            <a:blip r:embed="rId8">
              <a:extLst/>
            </a:blip>
            <a:srcRect l="0" t="0" r="0" b="0"/>
            <a:stretch>
              <a:fillRect/>
            </a:stretch>
          </p:blipFill>
          <p:spPr>
            <a:xfrm>
              <a:off x="129315" y="88899"/>
              <a:ext cx="497447" cy="49744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64" name="z8Rx1oOR_400x400.jpg" descr="z8Rx1oOR_400x400.jpg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-1" y="0"/>
              <a:ext cx="756078" cy="82764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 </a:t>
            </a:r>
          </a:p>
        </p:txBody>
      </p:sp>
      <p:pic>
        <p:nvPicPr>
          <p:cNvPr id="369" name="Screen Shot 2019-06-11 at 9.12.29 PM.png" descr="Screen Shot 2019-06-11 at 9.12.2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5750" y="5210022"/>
            <a:ext cx="4813300" cy="4495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0" name="Screen Shot 2019-06-11 at 9.28.43 PM.png" descr="Screen Shot 2019-06-11 at 9.28.4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436" y="2178050"/>
            <a:ext cx="12923928" cy="2739701"/>
          </a:xfrm>
          <a:prstGeom prst="rect">
            <a:avLst/>
          </a:prstGeom>
          <a:ln w="12700">
            <a:miter lim="400000"/>
          </a:ln>
        </p:spPr>
      </p:pic>
      <p:sp>
        <p:nvSpPr>
          <p:cNvPr id="371" name="Rounded Rectangle"/>
          <p:cNvSpPr/>
          <p:nvPr/>
        </p:nvSpPr>
        <p:spPr>
          <a:xfrm>
            <a:off x="1233536" y="2178050"/>
            <a:ext cx="1793672" cy="2977870"/>
          </a:xfrm>
          <a:prstGeom prst="roundRect">
            <a:avLst>
              <a:gd name="adj" fmla="val 15000"/>
            </a:avLst>
          </a:prstGeom>
          <a:ln w="1778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2" name="Rounded Rectangle"/>
          <p:cNvSpPr/>
          <p:nvPr/>
        </p:nvSpPr>
        <p:spPr>
          <a:xfrm>
            <a:off x="7000450" y="2125726"/>
            <a:ext cx="1793672" cy="2977870"/>
          </a:xfrm>
          <a:prstGeom prst="roundRect">
            <a:avLst>
              <a:gd name="adj" fmla="val 15000"/>
            </a:avLst>
          </a:prstGeom>
          <a:ln w="1778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3" name="MNB Real Top 5 Feature Importance"/>
          <p:cNvSpPr txBox="1"/>
          <p:nvPr/>
        </p:nvSpPr>
        <p:spPr>
          <a:xfrm>
            <a:off x="1035839" y="6594322"/>
            <a:ext cx="2941458" cy="1727201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MNB Real Top 5 Feature Importance</a:t>
            </a:r>
          </a:p>
        </p:txBody>
      </p:sp>
      <p:grpSp>
        <p:nvGrpSpPr>
          <p:cNvPr id="376" name="z8Rx1oOR_400x400.jpg"/>
          <p:cNvGrpSpPr/>
          <p:nvPr/>
        </p:nvGrpSpPr>
        <p:grpSpPr>
          <a:xfrm>
            <a:off x="8791361" y="4819650"/>
            <a:ext cx="756078" cy="827646"/>
            <a:chOff x="0" y="0"/>
            <a:chExt cx="756076" cy="827645"/>
          </a:xfrm>
        </p:grpSpPr>
        <p:pic>
          <p:nvPicPr>
            <p:cNvPr id="375" name="z8Rx1oOR_400x400.jpg" descr="z8Rx1oOR_400x400.jp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129315" y="88899"/>
              <a:ext cx="497447" cy="49744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74" name="z8Rx1oOR_400x400.jpg" descr="z8Rx1oOR_400x400.jp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0"/>
              <a:ext cx="756078" cy="82764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379" name="Social media and society in general are negatively impacted by trolls. It’s helpful to know who is real and who isn’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8328" indent="-338328" defTabSz="420624">
              <a:spcBef>
                <a:spcPts val="1700"/>
              </a:spcBef>
              <a:defRPr sz="2592"/>
            </a:pPr>
            <a:r>
              <a:t>Social media and society in general are negatively impacted by trolls. It’s helpful to know who is real and who isn’t.</a:t>
            </a:r>
          </a:p>
          <a:p>
            <a:pPr lvl="1" marL="676656" indent="-338328" defTabSz="420624">
              <a:spcBef>
                <a:spcPts val="1700"/>
              </a:spcBef>
              <a:defRPr sz="2592"/>
            </a:pPr>
            <a:r>
              <a:t>The trolls attempted to influence and disrupt a broad range of local and global political debates</a:t>
            </a:r>
          </a:p>
          <a:p>
            <a:pPr lvl="1" marL="676656" indent="-338328" defTabSz="420624">
              <a:spcBef>
                <a:spcPts val="1700"/>
              </a:spcBef>
              <a:defRPr sz="2592"/>
            </a:pPr>
            <a:r>
              <a:t>Most but not all of the content favors the extremist right wing</a:t>
            </a:r>
          </a:p>
          <a:p>
            <a:pPr marL="338328" indent="-338328" defTabSz="420624">
              <a:spcBef>
                <a:spcPts val="1700"/>
              </a:spcBef>
              <a:defRPr sz="2592"/>
            </a:pPr>
            <a:r>
              <a:t>Some of our models were surprisingly good at predicting bots. Three models consistently </a:t>
            </a:r>
            <a:r>
              <a:rPr i="1"/>
              <a:t>predicted with mid-90% accuracy</a:t>
            </a:r>
            <a:r>
              <a:t> in cross-validation tests </a:t>
            </a:r>
            <a:r>
              <a:rPr i="1"/>
              <a:t>(10 folds), </a:t>
            </a:r>
            <a:r>
              <a:t>independent of vectorization methods</a:t>
            </a:r>
            <a:endParaRPr i="1"/>
          </a:p>
          <a:p>
            <a:pPr marL="338328" indent="-338328" defTabSz="420624">
              <a:spcBef>
                <a:spcPts val="1700"/>
              </a:spcBef>
              <a:defRPr sz="2592"/>
            </a:pPr>
            <a:r>
              <a:t> They were also good at predicting sentiment (around 75%, kappa = 0.73).</a:t>
            </a:r>
          </a:p>
          <a:p>
            <a:pPr marL="338328" indent="-338328" defTabSz="420624">
              <a:spcBef>
                <a:spcPts val="1700"/>
              </a:spcBef>
              <a:defRPr sz="2592"/>
            </a:pPr>
            <a:r>
              <a:t>Keras model predicted with 80% accuracy . We are still looking at the best optimization for the Keras model</a:t>
            </a:r>
          </a:p>
        </p:txBody>
      </p:sp>
      <p:grpSp>
        <p:nvGrpSpPr>
          <p:cNvPr id="382" name="z8Rx1oOR_400x400.jpg"/>
          <p:cNvGrpSpPr/>
          <p:nvPr/>
        </p:nvGrpSpPr>
        <p:grpSpPr>
          <a:xfrm>
            <a:off x="6124361" y="8832850"/>
            <a:ext cx="756078" cy="827646"/>
            <a:chOff x="0" y="0"/>
            <a:chExt cx="756076" cy="827645"/>
          </a:xfrm>
        </p:grpSpPr>
        <p:pic>
          <p:nvPicPr>
            <p:cNvPr id="381" name="z8Rx1oOR_400x400.jpg" descr="z8Rx1oOR_400x400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129315" y="88899"/>
              <a:ext cx="497447" cy="49744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80" name="z8Rx1oOR_400x400.jpg" descr="z8Rx1oOR_400x400.jp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756078" cy="82764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385" name="NBC New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3027" indent="-343027" defTabSz="426466">
              <a:spcBef>
                <a:spcPts val="1700"/>
              </a:spcBef>
              <a:defRPr sz="2117"/>
            </a:pPr>
          </a:p>
          <a:p>
            <a:pPr marL="343027" indent="-343027" defTabSz="426466">
              <a:spcBef>
                <a:spcPts val="1700"/>
              </a:spcBef>
              <a:defRPr sz="2117"/>
            </a:pPr>
          </a:p>
          <a:p>
            <a:pPr marL="343027" indent="-343027" defTabSz="426466">
              <a:spcBef>
                <a:spcPts val="1700"/>
              </a:spcBef>
              <a:defRPr sz="2117"/>
            </a:pPr>
            <a:r>
              <a:t>NBC News</a:t>
            </a:r>
          </a:p>
          <a:p>
            <a:pPr lvl="1" marL="686054" indent="-343027" defTabSz="426466">
              <a:spcBef>
                <a:spcPts val="1700"/>
              </a:spcBef>
              <a:defRPr sz="2117"/>
            </a:pPr>
            <a:r>
              <a:rPr u="sng">
                <a:hlinkClick r:id="rId2" invalidUrl="" action="" tgtFrame="" tooltip="" history="1" highlightClick="0" endSnd="0"/>
              </a:rPr>
              <a:t>https://www.nbcnews.com/tech/social-media/now-available-more-200-000-deleted-russian-troll-tweets-n844731</a:t>
            </a:r>
          </a:p>
          <a:p>
            <a:pPr marL="343027" indent="-343027" defTabSz="426466">
              <a:spcBef>
                <a:spcPts val="1700"/>
              </a:spcBef>
              <a:defRPr sz="2117"/>
            </a:pPr>
            <a:r>
              <a:t>Kaggle - Russian Troll Tweets</a:t>
            </a:r>
          </a:p>
          <a:p>
            <a:pPr lvl="1" marL="686054" indent="-343027" defTabSz="426466">
              <a:spcBef>
                <a:spcPts val="1700"/>
              </a:spcBef>
              <a:defRPr sz="2117"/>
            </a:pPr>
            <a:r>
              <a:rPr u="sng">
                <a:hlinkClick r:id="rId3" invalidUrl="" action="" tgtFrame="" tooltip="" history="1" highlightClick="0" endSnd="0"/>
              </a:rPr>
              <a:t>https://www.kaggle.com/vikasg/russian-troll-tweets</a:t>
            </a:r>
          </a:p>
          <a:p>
            <a:pPr marL="343027" indent="-343027" defTabSz="426466">
              <a:spcBef>
                <a:spcPts val="1700"/>
              </a:spcBef>
              <a:defRPr sz="2117"/>
            </a:pPr>
            <a:r>
              <a:t>Identifying Tweets Written by Russian Troll Accounts </a:t>
            </a:r>
          </a:p>
          <a:p>
            <a:pPr lvl="1" marL="686054" indent="-343027" defTabSz="426466">
              <a:spcBef>
                <a:spcPts val="1700"/>
              </a:spcBef>
              <a:defRPr sz="2117"/>
            </a:pPr>
            <a:r>
              <a:t>https://cs230.stanford.edu/projects_spring_2018/reports/8289223.pdf</a:t>
            </a:r>
          </a:p>
          <a:p>
            <a:pPr marL="343027" indent="-343027" defTabSz="426466">
              <a:spcBef>
                <a:spcPts val="1700"/>
              </a:spcBef>
              <a:defRPr sz="2117"/>
            </a:pPr>
            <a:r>
              <a:t>Still Out There: Modeling and Identifying Russian Troll Accounts on Twitter</a:t>
            </a:r>
          </a:p>
          <a:p>
            <a:pPr lvl="1" marL="686054" indent="-343027" defTabSz="426466">
              <a:spcBef>
                <a:spcPts val="1700"/>
              </a:spcBef>
              <a:defRPr sz="2117"/>
            </a:pPr>
            <a:r>
              <a:t>  https://arxiv.org/pdf/1901.11162.pdf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tory &amp;  Hypothe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Story &amp;  Hypothesis </a:t>
            </a:r>
          </a:p>
        </p:txBody>
      </p:sp>
      <p:sp>
        <p:nvSpPr>
          <p:cNvPr id="149" name="According to the House Intelligence Committee investigation,  Russia’s Internet Research Agency attempted to interfere with the 2016 U.S. election by running fake accounts on Twitter, known as “Russian trolls”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4113" indent="-404113" defTabSz="502412">
              <a:spcBef>
                <a:spcPts val="2000"/>
              </a:spcBef>
              <a:defRPr sz="3096"/>
            </a:pPr>
            <a:r>
              <a:t>According to the House Intelligence Committee investigation,  Russia’s Internet Research Agency attempted to interfere with the 2016 U.S. election by running fake accounts on Twitter, known as </a:t>
            </a:r>
            <a:r>
              <a:rPr b="1"/>
              <a:t>“Russian trolls”</a:t>
            </a:r>
            <a:r>
              <a:t>.</a:t>
            </a:r>
          </a:p>
          <a:p>
            <a:pPr marL="404113" indent="-404113" defTabSz="502412">
              <a:spcBef>
                <a:spcPts val="2000"/>
              </a:spcBef>
              <a:defRPr sz="3096">
                <a:solidFill>
                  <a:srgbClr val="0433FF"/>
                </a:solidFill>
              </a:defRPr>
            </a:pPr>
            <a:r>
              <a:t>Our hypothesis Questions </a:t>
            </a:r>
          </a:p>
          <a:p>
            <a:pPr lvl="1" marL="808227" indent="-404113" defTabSz="502412">
              <a:spcBef>
                <a:spcPts val="2000"/>
              </a:spcBef>
              <a:defRPr sz="3096"/>
            </a:pPr>
            <a:r>
              <a:t>Would it be possible to demonstrate whether these tweets used to manipulate/target the 2016 U.S. election to favor on any presidential candidate?</a:t>
            </a:r>
          </a:p>
          <a:p>
            <a:pPr lvl="1" marL="808227" indent="-404113" defTabSz="502412">
              <a:spcBef>
                <a:spcPts val="2000"/>
              </a:spcBef>
              <a:defRPr sz="3096"/>
            </a:pPr>
            <a:r>
              <a:t>Would it be possible by developing machine learning models to predict whether a Twitter account is a Russian troll/fake?</a:t>
            </a:r>
          </a:p>
        </p:txBody>
      </p:sp>
      <p:grpSp>
        <p:nvGrpSpPr>
          <p:cNvPr id="152" name="z8Rx1oOR_400x400.jpg"/>
          <p:cNvGrpSpPr/>
          <p:nvPr/>
        </p:nvGrpSpPr>
        <p:grpSpPr>
          <a:xfrm>
            <a:off x="6133474" y="8778912"/>
            <a:ext cx="737852" cy="809589"/>
            <a:chOff x="0" y="0"/>
            <a:chExt cx="737850" cy="809587"/>
          </a:xfrm>
        </p:grpSpPr>
        <p:pic>
          <p:nvPicPr>
            <p:cNvPr id="151" name="z8Rx1oOR_400x400.jpg" descr="z8Rx1oOR_400x400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29231" y="88899"/>
              <a:ext cx="479388" cy="47938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0" name="z8Rx1oOR_400x400.jpg" descr="z8Rx1oOR_400x400.jp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-1"/>
              <a:ext cx="737852" cy="809589"/>
            </a:xfrm>
            <a:prstGeom prst="rect">
              <a:avLst/>
            </a:prstGeom>
            <a:effectLst/>
          </p:spPr>
        </p:pic>
      </p:grpSp>
      <p:grpSp>
        <p:nvGrpSpPr>
          <p:cNvPr id="155" name="image.jpeg"/>
          <p:cNvGrpSpPr/>
          <p:nvPr/>
        </p:nvGrpSpPr>
        <p:grpSpPr>
          <a:xfrm>
            <a:off x="9030219" y="3702049"/>
            <a:ext cx="1499901" cy="1564609"/>
            <a:chOff x="0" y="0"/>
            <a:chExt cx="1499900" cy="1564607"/>
          </a:xfrm>
        </p:grpSpPr>
        <p:pic>
          <p:nvPicPr>
            <p:cNvPr id="154" name="image.jpeg" descr="image.jpe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461" r="0" b="461"/>
            <a:stretch>
              <a:fillRect/>
            </a:stretch>
          </p:blipFill>
          <p:spPr>
            <a:xfrm>
              <a:off x="127000" y="88900"/>
              <a:ext cx="1245901" cy="123440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3" name="image.jpeg" descr="image.jpe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499901" cy="156460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ussian Troll Tweet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Russian Troll Tweets</a:t>
            </a:r>
          </a:p>
        </p:txBody>
      </p:sp>
      <p:pic>
        <p:nvPicPr>
          <p:cNvPr id="160" name="Screen Shot 2019-06-11 at 12.57.15 PM.png" descr="Screen Shot 2019-06-11 at 12.57.15 PM.png"/>
          <p:cNvPicPr>
            <a:picLocks noChangeAspect="0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6862942" y="558799"/>
            <a:ext cx="5498554" cy="8661401"/>
          </a:xfrm>
          <a:prstGeom prst="rect">
            <a:avLst/>
          </a:prstGeom>
        </p:spPr>
      </p:pic>
      <p:sp>
        <p:nvSpPr>
          <p:cNvPr id="161" name="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</a:t>
            </a:r>
          </a:p>
        </p:txBody>
      </p:sp>
      <p:sp>
        <p:nvSpPr>
          <p:cNvPr id="162" name="Source:…"/>
          <p:cNvSpPr txBox="1"/>
          <p:nvPr>
            <p:ph type="body" sz="quarter" idx="1"/>
          </p:nvPr>
        </p:nvSpPr>
        <p:spPr>
          <a:xfrm>
            <a:off x="508000" y="4965700"/>
            <a:ext cx="5676900" cy="4013200"/>
          </a:xfrm>
          <a:prstGeom prst="rect">
            <a:avLst/>
          </a:prstGeom>
        </p:spPr>
        <p:txBody>
          <a:bodyPr/>
          <a:lstStyle/>
          <a:p>
            <a:pPr defTabSz="484886">
              <a:defRPr sz="1992"/>
            </a:pPr>
            <a:r>
              <a:t>Source:</a:t>
            </a:r>
          </a:p>
          <a:p>
            <a:pPr marL="260011" indent="-260011" defTabSz="484886">
              <a:buSzPct val="75000"/>
              <a:buChar char="•"/>
              <a:defRPr sz="1992"/>
            </a:pPr>
            <a:r>
              <a:t>NBC News</a:t>
            </a:r>
          </a:p>
          <a:p>
            <a:pPr lvl="1" marL="650028" indent="-260011" defTabSz="484886">
              <a:buSzPct val="75000"/>
              <a:buChar char="•"/>
              <a:defRPr sz="1079"/>
            </a:pPr>
            <a:r>
              <a:rPr u="sng">
                <a:hlinkClick r:id="rId4" invalidUrl="" action="" tgtFrame="" tooltip="" history="1" highlightClick="0" endSnd="0"/>
              </a:rPr>
              <a:t>https://www.nbcnews.com/tech/social-media/now-available-more-200-000-deleted-russian-troll-tweets-n844731</a:t>
            </a:r>
          </a:p>
          <a:p>
            <a:pPr marL="260011" indent="-260011" defTabSz="484886">
              <a:buSzPct val="75000"/>
              <a:buChar char="•"/>
              <a:defRPr sz="1992"/>
            </a:pPr>
            <a:r>
              <a:t>Kaggle - Russian Troll Tweets</a:t>
            </a:r>
          </a:p>
          <a:p>
            <a:pPr lvl="1" marL="650028" indent="-260011" defTabSz="484886">
              <a:buSzPct val="75000"/>
              <a:buChar char="•"/>
              <a:defRPr sz="996"/>
            </a:pPr>
            <a:r>
              <a:t>https://www.kaggle.com/vikasg/russian-troll-tweets</a:t>
            </a:r>
          </a:p>
          <a:p>
            <a:pPr defTabSz="484886">
              <a:defRPr sz="1992"/>
            </a:pPr>
            <a:r>
              <a:t>Dimension:</a:t>
            </a:r>
          </a:p>
          <a:p>
            <a:pPr lvl="1" marL="650028" indent="-260011" defTabSz="484886">
              <a:buSzPct val="75000"/>
              <a:buChar char="•"/>
              <a:defRPr sz="1992"/>
            </a:pPr>
            <a:r>
              <a:t>203,482 tweets</a:t>
            </a:r>
          </a:p>
          <a:p>
            <a:pPr lvl="1" marL="650028" indent="-260011" defTabSz="484886">
              <a:buSzPct val="75000"/>
              <a:buChar char="•"/>
              <a:defRPr sz="1992"/>
            </a:pPr>
            <a:r>
              <a:t>16 variable columns </a:t>
            </a:r>
          </a:p>
          <a:p>
            <a:pPr defTabSz="484886">
              <a:defRPr sz="1992"/>
            </a:pPr>
            <a:r>
              <a:t>Data Sets:</a:t>
            </a:r>
          </a:p>
          <a:p>
            <a:pPr lvl="1" marL="650028" indent="-260011" defTabSz="484886">
              <a:buSzPct val="75000"/>
              <a:buChar char="•"/>
              <a:defRPr sz="1992"/>
            </a:pPr>
            <a:r>
              <a:t>tweets.csv</a:t>
            </a:r>
          </a:p>
          <a:p>
            <a:pPr lvl="1" marL="650028" indent="-260011" defTabSz="484886">
              <a:buSzPct val="75000"/>
              <a:buChar char="•"/>
              <a:defRPr sz="1992"/>
            </a:pPr>
            <a:r>
              <a:t>users.csv</a:t>
            </a:r>
          </a:p>
        </p:txBody>
      </p:sp>
      <p:grpSp>
        <p:nvGrpSpPr>
          <p:cNvPr id="165" name="z8Rx1oOR_400x400.jpg"/>
          <p:cNvGrpSpPr/>
          <p:nvPr/>
        </p:nvGrpSpPr>
        <p:grpSpPr>
          <a:xfrm>
            <a:off x="6124361" y="9061450"/>
            <a:ext cx="756078" cy="827646"/>
            <a:chOff x="0" y="0"/>
            <a:chExt cx="756076" cy="827645"/>
          </a:xfrm>
        </p:grpSpPr>
        <p:pic>
          <p:nvPicPr>
            <p:cNvPr id="164" name="z8Rx1oOR_400x400.jpg" descr="z8Rx1oOR_400x400.jp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129315" y="88899"/>
              <a:ext cx="497447" cy="49744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63" name="z8Rx1oOR_400x400.jpg" descr="z8Rx1oOR_400x400.jp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0"/>
              <a:ext cx="756078" cy="82764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me line of the tweet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line of the tweets</a:t>
            </a:r>
          </a:p>
        </p:txBody>
      </p:sp>
      <p:pic>
        <p:nvPicPr>
          <p:cNvPr id="170" name="Screen Shot 2019-06-11 at 1.04.24 PM.png" descr="Screen Shot 2019-06-11 at 1.04.24 PM.png"/>
          <p:cNvPicPr>
            <a:picLocks noChangeAspect="0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1817874" y="544561"/>
            <a:ext cx="9369052" cy="5537201"/>
          </a:xfrm>
          <a:prstGeom prst="rect">
            <a:avLst/>
          </a:prstGeom>
        </p:spPr>
      </p:pic>
      <p:sp>
        <p:nvSpPr>
          <p:cNvPr id="171" name="Exploratory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Exploratory Analysis </a:t>
            </a:r>
          </a:p>
        </p:txBody>
      </p:sp>
      <p:sp>
        <p:nvSpPr>
          <p:cNvPr id="172" name="3 years of tweets starts on July 14th,  2014 and ends on  of September 26th, 2017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 years of tweets starts on </a:t>
            </a:r>
            <a:r>
              <a:rPr b="1"/>
              <a:t>July 14th,  2014 and ends on  of September 26th, 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me line of the tweets comparison to the Trump’s campaign  important event days"/>
          <p:cNvSpPr txBox="1"/>
          <p:nvPr>
            <p:ph type="body" idx="13"/>
          </p:nvPr>
        </p:nvSpPr>
        <p:spPr>
          <a:xfrm>
            <a:off x="508000" y="6096000"/>
            <a:ext cx="10799097" cy="508000"/>
          </a:xfrm>
          <a:prstGeom prst="rect">
            <a:avLst/>
          </a:prstGeom>
        </p:spPr>
        <p:txBody>
          <a:bodyPr/>
          <a:lstStyle/>
          <a:p>
            <a:pPr/>
            <a:r>
              <a:t>Time line of the tweets comparison to the Trump’s campaign  important event days</a:t>
            </a:r>
          </a:p>
        </p:txBody>
      </p:sp>
      <p:pic>
        <p:nvPicPr>
          <p:cNvPr id="177" name="Screen Shot 2019-06-11 at 1.15.56 PM.png" descr="Screen Shot 2019-06-11 at 1.15.56 PM.png"/>
          <p:cNvPicPr>
            <a:picLocks noChangeAspect="0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1817874" y="544561"/>
            <a:ext cx="9369052" cy="5537201"/>
          </a:xfrm>
          <a:prstGeom prst="rect">
            <a:avLst/>
          </a:prstGeom>
        </p:spPr>
      </p:pic>
      <p:sp>
        <p:nvSpPr>
          <p:cNvPr id="178" name="Time Line Compari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Line Comparison  </a:t>
            </a:r>
          </a:p>
        </p:txBody>
      </p:sp>
      <p:sp>
        <p:nvSpPr>
          <p:cNvPr id="179" name="Relatively similar tweet trend activity between the Campaign and the troll accounts.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Relatively similar tweet trend activity between the Campaign and the troll accounts. </a:t>
            </a:r>
          </a:p>
        </p:txBody>
      </p:sp>
      <p:grpSp>
        <p:nvGrpSpPr>
          <p:cNvPr id="182" name="z8Rx1oOR_400x400.jpg"/>
          <p:cNvGrpSpPr/>
          <p:nvPr/>
        </p:nvGrpSpPr>
        <p:grpSpPr>
          <a:xfrm>
            <a:off x="8562761" y="2747404"/>
            <a:ext cx="756078" cy="827646"/>
            <a:chOff x="0" y="0"/>
            <a:chExt cx="756076" cy="827645"/>
          </a:xfrm>
        </p:grpSpPr>
        <p:pic>
          <p:nvPicPr>
            <p:cNvPr id="181" name="z8Rx1oOR_400x400.jpg" descr="z8Rx1oOR_400x400.jp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129315" y="88899"/>
              <a:ext cx="497447" cy="49744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80" name="z8Rx1oOR_400x400.jpg" descr="z8Rx1oOR_400x400.jp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0"/>
              <a:ext cx="756078" cy="827646"/>
            </a:xfrm>
            <a:prstGeom prst="rect">
              <a:avLst/>
            </a:prstGeom>
            <a:effectLst/>
          </p:spPr>
        </p:pic>
      </p:grpSp>
      <p:grpSp>
        <p:nvGrpSpPr>
          <p:cNvPr id="185" name="Screen Shot 2019-06-12 at 5.12.54 PM.png"/>
          <p:cNvGrpSpPr/>
          <p:nvPr/>
        </p:nvGrpSpPr>
        <p:grpSpPr>
          <a:xfrm>
            <a:off x="3043765" y="1279423"/>
            <a:ext cx="4820631" cy="1127961"/>
            <a:chOff x="0" y="0"/>
            <a:chExt cx="4820630" cy="1127959"/>
          </a:xfrm>
        </p:grpSpPr>
        <p:pic>
          <p:nvPicPr>
            <p:cNvPr id="184" name="Screen Shot 2019-06-12 at 5.12.54 PM.png" descr="Screen Shot 2019-06-12 at 5.12.54 PM.pn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5087" r="0" b="5087"/>
            <a:stretch>
              <a:fillRect/>
            </a:stretch>
          </p:blipFill>
          <p:spPr>
            <a:xfrm>
              <a:off x="201408" y="88900"/>
              <a:ext cx="4417814" cy="79776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83" name="Screen Shot 2019-06-12 at 5.12.54 PM.png" descr="Screen Shot 2019-06-12 at 5.12.54 PM.p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-1"/>
              <a:ext cx="4820631" cy="112796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me line of the tweets comparison to the Trump’s campaign  important event days"/>
          <p:cNvSpPr txBox="1"/>
          <p:nvPr>
            <p:ph type="body" idx="13"/>
          </p:nvPr>
        </p:nvSpPr>
        <p:spPr>
          <a:xfrm>
            <a:off x="508000" y="6096000"/>
            <a:ext cx="10799097" cy="508000"/>
          </a:xfrm>
          <a:prstGeom prst="rect">
            <a:avLst/>
          </a:prstGeom>
        </p:spPr>
        <p:txBody>
          <a:bodyPr/>
          <a:lstStyle/>
          <a:p>
            <a:pPr/>
            <a:r>
              <a:t>Time line of the tweets comparison to the Trump’s campaign  important event days</a:t>
            </a:r>
          </a:p>
        </p:txBody>
      </p:sp>
      <p:pic>
        <p:nvPicPr>
          <p:cNvPr id="190" name="Screen Shot 2019-06-11 at 1.21.54 PM.png" descr="Screen Shot 2019-06-11 at 1.21.54 PM.png"/>
          <p:cNvPicPr>
            <a:picLocks noChangeAspect="0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806858" y="482600"/>
            <a:ext cx="3854043" cy="5537201"/>
          </a:xfrm>
          <a:prstGeom prst="rect">
            <a:avLst/>
          </a:prstGeom>
        </p:spPr>
      </p:pic>
      <p:sp>
        <p:nvSpPr>
          <p:cNvPr id="191" name="Percentage Change in Tweet Cou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Percentage Change in Tweet Counts  </a:t>
            </a:r>
          </a:p>
        </p:txBody>
      </p:sp>
      <p:sp>
        <p:nvSpPr>
          <p:cNvPr id="192" name="The US president was elected on November 8th, 2016 - the last red dot on the chart.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66674">
              <a:defRPr sz="2328"/>
            </a:pPr>
            <a:r>
              <a:t>The US president was elected on </a:t>
            </a:r>
            <a:r>
              <a:rPr b="1"/>
              <a:t>November 8th, 2016</a:t>
            </a:r>
            <a:r>
              <a:t> - the last red dot on the chart.</a:t>
            </a:r>
          </a:p>
          <a:p>
            <a:pPr defTabSz="566674">
              <a:defRPr sz="2328"/>
            </a:pPr>
            <a:r>
              <a:t>The tweet activity near the end of the campaign was </a:t>
            </a:r>
            <a:r>
              <a:rPr b="1"/>
              <a:t>increased</a:t>
            </a:r>
            <a:r>
              <a:t>.</a:t>
            </a:r>
          </a:p>
        </p:txBody>
      </p:sp>
      <p:grpSp>
        <p:nvGrpSpPr>
          <p:cNvPr id="195" name="Screen Shot 2019-06-11 at 1.22.36 PM.png"/>
          <p:cNvGrpSpPr/>
          <p:nvPr/>
        </p:nvGrpSpPr>
        <p:grpSpPr>
          <a:xfrm>
            <a:off x="5036567" y="482600"/>
            <a:ext cx="7642262" cy="5537201"/>
            <a:chOff x="0" y="0"/>
            <a:chExt cx="7642260" cy="5537200"/>
          </a:xfrm>
        </p:grpSpPr>
        <p:pic>
          <p:nvPicPr>
            <p:cNvPr id="194" name="Screen Shot 2019-06-11 at 1.22.36 PM.png" descr="Screen Shot 2019-06-11 at 1.22.36 P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4392" t="0" r="4392" b="0"/>
            <a:stretch>
              <a:fillRect/>
            </a:stretch>
          </p:blipFill>
          <p:spPr>
            <a:xfrm>
              <a:off x="127000" y="88899"/>
              <a:ext cx="7388261" cy="520700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93" name="Screen Shot 2019-06-11 at 1.22.36 PM.png" descr="Screen Shot 2019-06-11 at 1.22.36 PM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7642261" cy="5537200"/>
            </a:xfrm>
            <a:prstGeom prst="rect">
              <a:avLst/>
            </a:prstGeom>
            <a:effectLst/>
          </p:spPr>
        </p:pic>
      </p:grpSp>
      <p:grpSp>
        <p:nvGrpSpPr>
          <p:cNvPr id="198" name="z8Rx1oOR_400x400.jpg"/>
          <p:cNvGrpSpPr/>
          <p:nvPr/>
        </p:nvGrpSpPr>
        <p:grpSpPr>
          <a:xfrm>
            <a:off x="8479658" y="3879850"/>
            <a:ext cx="756078" cy="827646"/>
            <a:chOff x="0" y="0"/>
            <a:chExt cx="756076" cy="827645"/>
          </a:xfrm>
        </p:grpSpPr>
        <p:pic>
          <p:nvPicPr>
            <p:cNvPr id="197" name="z8Rx1oOR_400x400.jpg" descr="z8Rx1oOR_400x400.jp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0" b="0"/>
            <a:stretch>
              <a:fillRect/>
            </a:stretch>
          </p:blipFill>
          <p:spPr>
            <a:xfrm>
              <a:off x="129315" y="88899"/>
              <a:ext cx="497447" cy="49744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96" name="z8Rx1oOR_400x400.jpg" descr="z8Rx1oOR_400x400.jp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0"/>
              <a:ext cx="756078" cy="82764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ample troll tweets"/>
          <p:cNvSpPr txBox="1"/>
          <p:nvPr>
            <p:ph type="body" idx="13"/>
          </p:nvPr>
        </p:nvSpPr>
        <p:spPr>
          <a:xfrm>
            <a:off x="508000" y="6096000"/>
            <a:ext cx="10799097" cy="508000"/>
          </a:xfrm>
          <a:prstGeom prst="rect">
            <a:avLst/>
          </a:prstGeom>
        </p:spPr>
        <p:txBody>
          <a:bodyPr/>
          <a:lstStyle/>
          <a:p>
            <a:pPr/>
            <a:r>
              <a:t>Sample troll tweets</a:t>
            </a:r>
          </a:p>
        </p:txBody>
      </p:sp>
      <p:pic>
        <p:nvPicPr>
          <p:cNvPr id="203" name="Screen Shot 2019-06-11 at 1.26.45 PM.png" descr="Screen Shot 2019-06-11 at 1.26.45 PM.png"/>
          <p:cNvPicPr>
            <a:picLocks noChangeAspect="0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576824" y="1010187"/>
            <a:ext cx="11851152" cy="4609026"/>
          </a:xfrm>
          <a:prstGeom prst="rect">
            <a:avLst/>
          </a:prstGeom>
        </p:spPr>
      </p:pic>
      <p:sp>
        <p:nvSpPr>
          <p:cNvPr id="204" name="Text Analyt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Analytics</a:t>
            </a:r>
          </a:p>
        </p:txBody>
      </p:sp>
      <p:sp>
        <p:nvSpPr>
          <p:cNvPr id="205" name="Need to scrub some column features from the data, such as RT mentions, links, hashtags, extra space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Need to </a:t>
            </a:r>
            <a:r>
              <a:rPr b="1"/>
              <a:t>scrub </a:t>
            </a:r>
            <a:r>
              <a:t>some column features from the data, such as </a:t>
            </a:r>
            <a:r>
              <a:rPr b="1"/>
              <a:t>RT mentions, links, hashtags, extra spaces</a:t>
            </a:r>
          </a:p>
        </p:txBody>
      </p:sp>
      <p:grpSp>
        <p:nvGrpSpPr>
          <p:cNvPr id="208" name="z8Rx1oOR_400x400.jpg"/>
          <p:cNvGrpSpPr/>
          <p:nvPr/>
        </p:nvGrpSpPr>
        <p:grpSpPr>
          <a:xfrm>
            <a:off x="1145961" y="2900877"/>
            <a:ext cx="756078" cy="827646"/>
            <a:chOff x="0" y="0"/>
            <a:chExt cx="756076" cy="827645"/>
          </a:xfrm>
        </p:grpSpPr>
        <p:pic>
          <p:nvPicPr>
            <p:cNvPr id="207" name="z8Rx1oOR_400x400.jpg" descr="z8Rx1oOR_400x400.jp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129315" y="88899"/>
              <a:ext cx="497447" cy="49744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06" name="z8Rx1oOR_400x400.jpg" descr="z8Rx1oOR_400x400.jp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0"/>
              <a:ext cx="756078" cy="82764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Most Commonly used words"/>
          <p:cNvSpPr txBox="1"/>
          <p:nvPr>
            <p:ph type="body" idx="13"/>
          </p:nvPr>
        </p:nvSpPr>
        <p:spPr>
          <a:xfrm>
            <a:off x="508000" y="6096000"/>
            <a:ext cx="10799097" cy="508000"/>
          </a:xfrm>
          <a:prstGeom prst="rect">
            <a:avLst/>
          </a:prstGeom>
        </p:spPr>
        <p:txBody>
          <a:bodyPr/>
          <a:lstStyle/>
          <a:p>
            <a:pPr/>
            <a:r>
              <a:t>Most Commonly used words</a:t>
            </a:r>
          </a:p>
        </p:txBody>
      </p:sp>
      <p:pic>
        <p:nvPicPr>
          <p:cNvPr id="213" name="Screen Shot 2019-06-11 at 1.36.13 PM.png" descr="Screen Shot 2019-06-11 at 1.36.13 PM.png"/>
          <p:cNvPicPr>
            <a:picLocks noChangeAspect="0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576824" y="1010187"/>
            <a:ext cx="11851152" cy="4609026"/>
          </a:xfrm>
          <a:prstGeom prst="rect">
            <a:avLst/>
          </a:prstGeom>
        </p:spPr>
      </p:pic>
      <p:sp>
        <p:nvSpPr>
          <p:cNvPr id="214" name="Word Clou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Word Cloud</a:t>
            </a:r>
          </a:p>
        </p:txBody>
      </p:sp>
      <p:sp>
        <p:nvSpPr>
          <p:cNvPr id="215" name="Word Cloud provides a general context of 200,000 troll tweets.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Word Cloud provides a general context of 200,000 troll tweets.</a:t>
            </a:r>
          </a:p>
        </p:txBody>
      </p:sp>
      <p:grpSp>
        <p:nvGrpSpPr>
          <p:cNvPr id="218" name="z8Rx1oOR_400x400.jpg"/>
          <p:cNvGrpSpPr/>
          <p:nvPr/>
        </p:nvGrpSpPr>
        <p:grpSpPr>
          <a:xfrm>
            <a:off x="993561" y="1924049"/>
            <a:ext cx="639576" cy="712220"/>
            <a:chOff x="0" y="0"/>
            <a:chExt cx="639575" cy="712218"/>
          </a:xfrm>
        </p:grpSpPr>
        <p:pic>
          <p:nvPicPr>
            <p:cNvPr id="217" name="z8Rx1oOR_400x400.jpg" descr="z8Rx1oOR_400x400.jp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128778" y="88899"/>
              <a:ext cx="382019" cy="38202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16" name="z8Rx1oOR_400x400.jpg" descr="z8Rx1oOR_400x400.jp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-1"/>
              <a:ext cx="639577" cy="71222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