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12192000"/>
  <p:notesSz cx="6858000" cy="9144000"/>
  <p:embeddedFontLst>
    <p:embeddedFont>
      <p:font typeface="Cab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5404D3-CFF3-4E52-8360-1B80ABC9CCBB}">
  <a:tblStyle styleId="{B65404D3-CFF3-4E52-8360-1B80ABC9CC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.fntdata"/><Relationship Id="rId11" Type="http://schemas.openxmlformats.org/officeDocument/2006/relationships/slide" Target="slides/slide3.xml"/><Relationship Id="rId22" Type="http://schemas.openxmlformats.org/officeDocument/2006/relationships/font" Target="fonts/Cabin-boldItalic.fntdata"/><Relationship Id="rId10" Type="http://schemas.openxmlformats.org/officeDocument/2006/relationships/slide" Target="slides/slide2.xml"/><Relationship Id="rId21" Type="http://schemas.openxmlformats.org/officeDocument/2006/relationships/font" Target="fonts/Cabin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font" Target="fonts/Cabin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de4916ec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de4916e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de4916e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de4916ec6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e4916ec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de4916ec6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de4916ec6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de4916ec6_3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de4916ec6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de4916ec6_3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de4916ec6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3de4916ec6_3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e4916ec6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3de4916ec6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de4916ec6_3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3de4916ec6_3_5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 title="scalloped circle"/>
          <p:cNvSpPr/>
          <p:nvPr/>
        </p:nvSpPr>
        <p:spPr>
          <a:xfrm>
            <a:off x="3557016" y="630936"/>
            <a:ext cx="5235575" cy="5229225"/>
          </a:xfrm>
          <a:custGeom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101" name="Google Shape;101;p1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grpSp>
        <p:nvGrpSpPr>
          <p:cNvPr id="108" name="Google Shape;108;p1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09" name="Google Shape;109;p1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0" name="Google Shape;110;p16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144" name="Google Shape;144;p2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Google Shape;147;p2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8" name="Google Shape;148;p2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242930" y="5159781"/>
            <a:ext cx="70176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0" type="dt"/>
          </p:nvPr>
        </p:nvSpPr>
        <p:spPr>
          <a:xfrm>
            <a:off x="3236546" y="6375679"/>
            <a:ext cx="1494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1" type="ftr"/>
          </p:nvPr>
        </p:nvSpPr>
        <p:spPr>
          <a:xfrm>
            <a:off x="5279064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9942434" y="6375679"/>
            <a:ext cx="1487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grpSp>
        <p:nvGrpSpPr>
          <p:cNvPr id="261" name="Google Shape;261;p39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262" name="Google Shape;262;p39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3" name="Google Shape;263;p39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6" name="Google Shape;266;p40"/>
          <p:cNvSpPr txBox="1"/>
          <p:nvPr>
            <p:ph type="title"/>
          </p:nvPr>
        </p:nvSpPr>
        <p:spPr>
          <a:xfrm>
            <a:off x="8337884" y="457199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65051" y="920377"/>
            <a:ext cx="6158400" cy="4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" type="body"/>
          </p:nvPr>
        </p:nvSpPr>
        <p:spPr>
          <a:xfrm>
            <a:off x="8337885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0" type="dt"/>
          </p:nvPr>
        </p:nvSpPr>
        <p:spPr>
          <a:xfrm>
            <a:off x="765051" y="6375679"/>
            <a:ext cx="1233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0" name="Google Shape;270;p40"/>
          <p:cNvSpPr txBox="1"/>
          <p:nvPr>
            <p:ph idx="11" type="ftr"/>
          </p:nvPr>
        </p:nvSpPr>
        <p:spPr>
          <a:xfrm>
            <a:off x="2103620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5691014" y="6375679"/>
            <a:ext cx="1232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272" name="Google Shape;272;p40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 title="scalloped circle"/>
          <p:cNvSpPr/>
          <p:nvPr/>
        </p:nvSpPr>
        <p:spPr>
          <a:xfrm>
            <a:off x="3557016" y="630936"/>
            <a:ext cx="5235575" cy="5229225"/>
          </a:xfrm>
          <a:custGeom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5" name="Google Shape;275;p41"/>
          <p:cNvSpPr txBox="1"/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1" type="subTitle"/>
          </p:nvPr>
        </p:nvSpPr>
        <p:spPr>
          <a:xfrm>
            <a:off x="2215045" y="5979196"/>
            <a:ext cx="8045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10" type="dt"/>
          </p:nvPr>
        </p:nvSpPr>
        <p:spPr>
          <a:xfrm>
            <a:off x="1078523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11" type="ftr"/>
          </p:nvPr>
        </p:nvSpPr>
        <p:spPr>
          <a:xfrm>
            <a:off x="4180332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9067218" y="6375679"/>
            <a:ext cx="232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280" name="Google Shape;280;p41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4" name="Google Shape;284;p42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5" name="Google Shape;285;p42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1252728" y="381000"/>
            <a:ext cx="10172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1251678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2" type="body"/>
          </p:nvPr>
        </p:nvSpPr>
        <p:spPr>
          <a:xfrm>
            <a:off x="1257300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3" type="body"/>
          </p:nvPr>
        </p:nvSpPr>
        <p:spPr>
          <a:xfrm>
            <a:off x="6633864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1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4" type="body"/>
          </p:nvPr>
        </p:nvSpPr>
        <p:spPr>
          <a:xfrm>
            <a:off x="6633864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4" name="Google Shape;294;p43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5" name="Google Shape;295;p43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0" name="Google Shape;300;p44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4" name="Google Shape;304;p45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>
            <p:ph idx="2" type="pic"/>
          </p:nvPr>
        </p:nvSpPr>
        <p:spPr>
          <a:xfrm>
            <a:off x="283464" y="0"/>
            <a:ext cx="735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8" name="Google Shape;308;p46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9" name="Google Shape;309;p46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8337883" y="457200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8337883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1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2" name="Google Shape;312;p46"/>
          <p:cNvSpPr txBox="1"/>
          <p:nvPr>
            <p:ph idx="10" type="dt"/>
          </p:nvPr>
        </p:nvSpPr>
        <p:spPr>
          <a:xfrm>
            <a:off x="765950" y="6375679"/>
            <a:ext cx="1232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3" name="Google Shape;313;p46"/>
          <p:cNvSpPr txBox="1"/>
          <p:nvPr>
            <p:ph idx="11" type="ftr"/>
          </p:nvPr>
        </p:nvSpPr>
        <p:spPr>
          <a:xfrm>
            <a:off x="2103621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5687568" y="6375679"/>
            <a:ext cx="123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 rot="5400000">
            <a:off x="4543949" y="-1006349"/>
            <a:ext cx="3593700" cy="10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9" name="Google Shape;319;p47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 rot="5400000">
            <a:off x="8012153" y="2436486"/>
            <a:ext cx="5600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 rot="5400000">
            <a:off x="2653435" y="-1013665"/>
            <a:ext cx="5600400" cy="8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4" name="Google Shape;324;p48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86" name="Google Shape;86;p13" title="Left scallop edge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7" name="Google Shape;87;p13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1" algn="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A"/>
              <a:t>‹#›</a:t>
            </a:fld>
            <a:endParaRPr/>
          </a:p>
        </p:txBody>
      </p:sp>
      <p:sp>
        <p:nvSpPr>
          <p:cNvPr id="247" name="Google Shape;247;p37" title="Left scallop edge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48" name="Google Shape;248;p37" title="right edge border"/>
          <p:cNvSpPr/>
          <p:nvPr/>
        </p:nvSpPr>
        <p:spPr>
          <a:xfrm>
            <a:off x="11908536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2412" y="555605"/>
            <a:ext cx="4139988" cy="1175223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9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ar-SA"/>
              <a:t>Data for validation if needed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5" name="Google Shape;405;p58"/>
          <p:cNvGraphicFramePr/>
          <p:nvPr/>
        </p:nvGraphicFramePr>
        <p:xfrm>
          <a:off x="116625" y="17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{B65404D3-CFF3-4E52-8360-1B80ABC9CCBB}</a:tableStyleId>
              </a:tblPr>
              <a:tblGrid>
                <a:gridCol w="1390650"/>
                <a:gridCol w="1314450"/>
                <a:gridCol w="1409700"/>
                <a:gridCol w="952500"/>
                <a:gridCol w="1466850"/>
                <a:gridCol w="1600200"/>
                <a:gridCol w="1009650"/>
                <a:gridCol w="742950"/>
                <a:gridCol w="952500"/>
                <a:gridCol w="952500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From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Jedda two way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Maddina Two way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Madina Arrival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Jeddah departure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Total (D+E)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Jeddah Arrival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Madina Departure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Total (G+H)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Saving Percentage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Cairo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-SA" sz="1000">
                          <a:solidFill>
                            <a:srgbClr val="524C61"/>
                          </a:solidFill>
                        </a:rPr>
                        <a:t>$254</a:t>
                      </a:r>
                      <a:endParaRPr b="1" sz="1000">
                        <a:solidFill>
                          <a:srgbClr val="524C6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MANILA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666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653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-8.882082695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ALGIERS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620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KUALA LUMPUR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879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-22.62382865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ISLAMABAD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-20.22900763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JAKARTA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725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-26.01626016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BAGHDAD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536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KARACHI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Mumbai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-4.221635884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New Delhi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377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179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210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/>
                        <a:t>416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/>
          <p:nvPr/>
        </p:nvSpPr>
        <p:spPr>
          <a:xfrm>
            <a:off x="3557016" y="630936"/>
            <a:ext cx="5235575" cy="5229225"/>
          </a:xfrm>
          <a:custGeom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8" name="Google Shape;338;p50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/>
          <p:nvPr/>
        </p:nvSpPr>
        <p:spPr>
          <a:xfrm>
            <a:off x="-49490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50"/>
          <p:cNvSpPr txBox="1"/>
          <p:nvPr>
            <p:ph type="title"/>
          </p:nvPr>
        </p:nvSpPr>
        <p:spPr>
          <a:xfrm>
            <a:off x="141975" y="527175"/>
            <a:ext cx="73959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</a:pPr>
            <a:r>
              <a:rPr lang="ar-SA" sz="4800">
                <a:solidFill>
                  <a:schemeClr val="dk1"/>
                </a:solidFill>
              </a:rPr>
              <a:t>Unique Umrah One Stop Shop </a:t>
            </a:r>
            <a:endParaRPr/>
          </a:p>
        </p:txBody>
      </p:sp>
      <p:sp>
        <p:nvSpPr>
          <p:cNvPr id="341" name="Google Shape;341;p50"/>
          <p:cNvSpPr/>
          <p:nvPr/>
        </p:nvSpPr>
        <p:spPr>
          <a:xfrm>
            <a:off x="8518424" y="1952150"/>
            <a:ext cx="3676025" cy="4903311"/>
          </a:xfrm>
          <a:custGeom>
            <a:pathLst>
              <a:path extrusionOk="0" h="5571944" w="4482957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50"/>
          <p:cNvPicPr preferRelativeResize="0"/>
          <p:nvPr/>
        </p:nvPicPr>
        <p:blipFill rotWithShape="1">
          <a:blip r:embed="rId3">
            <a:alphaModFix/>
          </a:blip>
          <a:srcRect b="-2" l="0" r="20077" t="0"/>
          <a:stretch/>
        </p:blipFill>
        <p:spPr>
          <a:xfrm>
            <a:off x="8639926" y="2413550"/>
            <a:ext cx="3555140" cy="4448280"/>
          </a:xfrm>
          <a:custGeom>
            <a:pathLst>
              <a:path extrusionOk="0" h="5424732" w="4335537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3" name="Google Shape;343;p50"/>
          <p:cNvSpPr/>
          <p:nvPr/>
        </p:nvSpPr>
        <p:spPr>
          <a:xfrm>
            <a:off x="8225375" y="0"/>
            <a:ext cx="3967996" cy="2646245"/>
          </a:xfrm>
          <a:custGeom>
            <a:pathLst>
              <a:path extrusionOk="0" h="3217319" w="5344102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b="20079" l="0" r="-4" t="19050"/>
          <a:stretch/>
        </p:blipFill>
        <p:spPr>
          <a:xfrm>
            <a:off x="8226750" y="0"/>
            <a:ext cx="3965260" cy="2413572"/>
          </a:xfrm>
          <a:custGeom>
            <a:pathLst>
              <a:path extrusionOk="0" h="3055154" w="5019316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5" name="Google Shape;345;p50"/>
          <p:cNvSpPr txBox="1"/>
          <p:nvPr/>
        </p:nvSpPr>
        <p:spPr>
          <a:xfrm>
            <a:off x="247725" y="1079250"/>
            <a:ext cx="83922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ar-SA" sz="3600">
                <a:solidFill>
                  <a:schemeClr val="dk1"/>
                </a:solidFill>
              </a:rPr>
              <a:t>The cheapest Umrah airline ticket</a:t>
            </a:r>
            <a:endParaRPr sz="3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600">
                <a:solidFill>
                  <a:schemeClr val="dk1"/>
                </a:solidFill>
              </a:rPr>
              <a:t>All paths are automatically </a:t>
            </a:r>
            <a:r>
              <a:rPr lang="ar-SA" sz="3600">
                <a:solidFill>
                  <a:schemeClr val="dk1"/>
                </a:solidFill>
              </a:rPr>
              <a:t>checked (Dynamic Route selection):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600">
                <a:solidFill>
                  <a:schemeClr val="dk1"/>
                </a:solidFill>
              </a:rPr>
              <a:t>1- Origin - Jeddah | Madina - Origin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600">
                <a:solidFill>
                  <a:schemeClr val="dk1"/>
                </a:solidFill>
              </a:rPr>
              <a:t>2- Origin - Madina | Jeddah - Origin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sz="3600">
                <a:solidFill>
                  <a:schemeClr val="dk1"/>
                </a:solidFill>
              </a:rPr>
              <a:t>3- Origin - Jeddah Round trip</a:t>
            </a:r>
            <a:endParaRPr sz="3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600">
                <a:solidFill>
                  <a:schemeClr val="dk1"/>
                </a:solidFill>
              </a:rPr>
              <a:t>4- Origin - Madina Round trip</a:t>
            </a:r>
            <a:endParaRPr sz="3600"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0" y="6175851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</a:pPr>
            <a:r>
              <a:rPr b="0" i="0" lang="ar-SA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Umrah </a:t>
            </a:r>
            <a:r>
              <a:rPr b="0" i="0" lang="ar-SA" sz="8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One Stop Shop </a:t>
            </a:r>
            <a:endParaRPr b="0" i="0" sz="8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7967051" y="1231409"/>
            <a:ext cx="38478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</a:pPr>
            <a:r>
              <a:rPr b="1" i="0" lang="ar-SA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All paths are automatically checked </a:t>
            </a:r>
            <a:endParaRPr sz="2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</a:pPr>
            <a:r>
              <a:rPr lang="ar-SA" sz="2000"/>
              <a:t>    	Smart</a:t>
            </a:r>
            <a:r>
              <a:rPr b="1" i="0" lang="ar-SA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Route</a:t>
            </a:r>
            <a:r>
              <a:rPr lang="ar-SA" sz="2000"/>
              <a:t> </a:t>
            </a:r>
            <a:r>
              <a:rPr b="1" i="0" lang="ar-SA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selection</a:t>
            </a:r>
            <a:br>
              <a:rPr b="1" i="0" lang="ar-SA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endParaRPr b="1" i="0" sz="1900" u="none" cap="none" strike="noStrik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8" name="Google Shape;358;p52"/>
          <p:cNvSpPr txBox="1"/>
          <p:nvPr>
            <p:ph idx="2" type="body"/>
          </p:nvPr>
        </p:nvSpPr>
        <p:spPr>
          <a:xfrm>
            <a:off x="7967051" y="2580238"/>
            <a:ext cx="40740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ar-SA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1- Origin - Jeddah | Madina - Origin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ar-SA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2- Origin - Madina | Jeddah - Origin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ar-SA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3- Origin - Jeddah Round trip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ar-SA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4- Origin - Madina Round trip</a:t>
            </a:r>
            <a:endParaRPr/>
          </a:p>
          <a:p>
            <a:pPr indent="-228600" lvl="0" marL="457200" marR="0" rtl="1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664184" y="1966490"/>
            <a:ext cx="64971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-SA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Cheapest </a:t>
            </a:r>
            <a:endParaRPr b="0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-SA" sz="5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Umrah Airline Ticket</a:t>
            </a:r>
            <a:endParaRPr b="0" i="0" sz="5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60" name="Google Shape;36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ctrTitle"/>
          </p:nvPr>
        </p:nvSpPr>
        <p:spPr>
          <a:xfrm>
            <a:off x="1413501" y="1387357"/>
            <a:ext cx="92787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b="0" i="0" lang="ar-SA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</a:t>
            </a:r>
            <a:r>
              <a:rPr b="1" i="0" lang="ar-SA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26% </a:t>
            </a:r>
            <a:br>
              <a:rPr b="1" i="0" lang="ar-SA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ar-SA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 in a trip </a:t>
            </a:r>
            <a:br>
              <a:rPr b="0" i="0" lang="ar-SA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ar-SA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ar-SA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192$</a:t>
            </a:r>
            <a:endParaRPr b="1" i="0" sz="8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ctrTitle"/>
          </p:nvPr>
        </p:nvSpPr>
        <p:spPr>
          <a:xfrm>
            <a:off x="1458769" y="1124807"/>
            <a:ext cx="92787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</a:pPr>
            <a: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b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 achieved </a:t>
            </a:r>
            <a:br>
              <a:rPr b="0" i="0" lang="ar-SA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ar-SA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r>
              <a:rPr b="0" i="0" lang="ar-SA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ar-SA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ar-SA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</a:t>
            </a:r>
            <a:b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ar-SA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searched cities</a:t>
            </a:r>
            <a:r>
              <a:rPr b="0" i="0" lang="ar-SA" sz="5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0" i="0" sz="5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9B27">
            <a:alpha val="62350"/>
          </a:srgbClr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03" y="5053220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  <p:sp>
        <p:nvSpPr>
          <p:cNvPr id="378" name="Google Shape;378;p55"/>
          <p:cNvSpPr txBox="1"/>
          <p:nvPr/>
        </p:nvSpPr>
        <p:spPr>
          <a:xfrm>
            <a:off x="141975" y="110960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Impact"/>
              <a:buNone/>
            </a:pPr>
            <a:r>
              <a:rPr b="0" i="0" lang="ar-SA" sz="5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Cost Saving Results</a:t>
            </a:r>
            <a:endParaRPr b="0" i="0" sz="5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9" name="Google Shape;379;p55" title="مخطط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50" y="1313250"/>
            <a:ext cx="7433475" cy="4596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80" name="Google Shape;380;p55"/>
          <p:cNvSpPr txBox="1"/>
          <p:nvPr/>
        </p:nvSpPr>
        <p:spPr>
          <a:xfrm>
            <a:off x="4529075" y="6016225"/>
            <a:ext cx="7276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ar-S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Traditional ways of booking to smart booking approach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5"/>
          <p:cNvSpPr txBox="1"/>
          <p:nvPr/>
        </p:nvSpPr>
        <p:spPr>
          <a:xfrm>
            <a:off x="141966" y="1313262"/>
            <a:ext cx="4312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ar-SA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26% saving in a trip (192$ saving).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/>
        </p:nvSpPr>
        <p:spPr>
          <a:xfrm>
            <a:off x="968700" y="587801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Impact"/>
              <a:buNone/>
            </a:pPr>
            <a:r>
              <a:rPr b="0" i="0" lang="ar-SA" sz="5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Revenue Model &amp; </a:t>
            </a:r>
            <a:r>
              <a:rPr lang="ar-SA" sz="5400">
                <a:latin typeface="Impact"/>
                <a:ea typeface="Impact"/>
                <a:cs typeface="Impact"/>
                <a:sym typeface="Impact"/>
              </a:rPr>
              <a:t>Market Size</a:t>
            </a:r>
            <a:endParaRPr b="0" i="0" sz="5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7" name="Google Shape;387;p56"/>
          <p:cNvSpPr txBox="1"/>
          <p:nvPr/>
        </p:nvSpPr>
        <p:spPr>
          <a:xfrm>
            <a:off x="1291280" y="1722374"/>
            <a:ext cx="111450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  <p:sp>
        <p:nvSpPr>
          <p:cNvPr id="389" name="Google Shape;389;p56"/>
          <p:cNvSpPr txBox="1"/>
          <p:nvPr>
            <p:ph idx="1" type="body"/>
          </p:nvPr>
        </p:nvSpPr>
        <p:spPr>
          <a:xfrm>
            <a:off x="1257300" y="3976728"/>
            <a:ext cx="48006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ar-SA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Booking affiliate % </a:t>
            </a:r>
            <a:r>
              <a:rPr b="0" i="0" lang="ar-SA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from each ticket booked through the platform through airline tickets aggregators. </a:t>
            </a:r>
            <a:endParaRPr/>
          </a:p>
          <a:p>
            <a:pPr indent="-228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Google Shape;390;p56"/>
          <p:cNvSpPr txBox="1"/>
          <p:nvPr>
            <p:ph idx="2" type="body"/>
          </p:nvPr>
        </p:nvSpPr>
        <p:spPr>
          <a:xfrm>
            <a:off x="6647796" y="3976728"/>
            <a:ext cx="48006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ar-SA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1" i="0" lang="ar-SA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larger</a:t>
            </a:r>
            <a:r>
              <a:rPr b="1" i="0" lang="ar-SA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ar-SA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market size than Hajj reaching to 30 million yearly by 20</a:t>
            </a:r>
            <a:r>
              <a:rPr lang="ar-SA"/>
              <a:t>30</a:t>
            </a:r>
            <a:endParaRPr/>
          </a:p>
          <a:p>
            <a:pPr indent="-228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1" name="Google Shape;39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459" y="1937132"/>
            <a:ext cx="1810045" cy="18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2801" y="1937132"/>
            <a:ext cx="1810045" cy="18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9B27">
            <a:alpha val="62750"/>
          </a:srgbClr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/>
        </p:nvSpPr>
        <p:spPr>
          <a:xfrm>
            <a:off x="96708" y="2805450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Impact"/>
              <a:buNone/>
            </a:pPr>
            <a:r>
              <a:rPr b="1" i="0" lang="ar-SA" sz="6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7"/>
          <p:cNvSpPr txBox="1"/>
          <p:nvPr/>
        </p:nvSpPr>
        <p:spPr>
          <a:xfrm>
            <a:off x="3053357" y="106531"/>
            <a:ext cx="83601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ar-SA" sz="3600" u="none" cap="none" strike="noStrike">
                <a:solidFill>
                  <a:schemeClr val="lt1"/>
                </a:solidFill>
              </a:rPr>
              <a:t>Solving Case 5 in travel and accomodation challenge:</a:t>
            </a:r>
            <a:endParaRPr i="0" sz="3600" u="none" cap="none" strike="noStrike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-SA" sz="3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"</a:t>
            </a:r>
            <a:r>
              <a:rPr b="1" i="0" lang="ar-SA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Innovative ways to promote the Kingdom of Saudi Arabia for the Umrah season. Through Vision 2030, the Kingdom seeks to increase the number of pilgrims from 7 million pilgrims to more than 30 million pilgrims every year</a:t>
            </a:r>
            <a:r>
              <a:rPr b="0" i="0" lang="ar-SA" sz="3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."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46" y="5635348"/>
            <a:ext cx="2403050" cy="68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95054">
              <a:srgbClr val="000000">
                <a:alpha val="29409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