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42" r:id="rId12"/>
    <p:sldId id="359" r:id="rId13"/>
    <p:sldId id="360" r:id="rId14"/>
    <p:sldId id="370" r:id="rId15"/>
    <p:sldId id="371" r:id="rId16"/>
    <p:sldId id="372" r:id="rId17"/>
    <p:sldId id="373" r:id="rId18"/>
    <p:sldId id="374" r:id="rId19"/>
    <p:sldId id="375" r:id="rId20"/>
    <p:sldId id="378" r:id="rId21"/>
    <p:sldId id="379" r:id="rId22"/>
    <p:sldId id="380" r:id="rId23"/>
    <p:sldId id="384" r:id="rId24"/>
    <p:sldId id="381" r:id="rId25"/>
    <p:sldId id="382" r:id="rId26"/>
    <p:sldId id="38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386" r:id="rId44"/>
    <p:sldId id="387" r:id="rId45"/>
    <p:sldId id="276" r:id="rId46"/>
    <p:sldId id="277" r:id="rId47"/>
    <p:sldId id="278" r:id="rId48"/>
    <p:sldId id="27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4131-7D48-EB46-A8DF-9173C265C434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94F2-79A0-2B4A-B27C-CBEC520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1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5216B9-04E3-154D-8599-CC1F26A9E6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0458C-6FB8-C941-8F12-84C88F000EF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44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0333B-1E66-784B-86F9-34F9458E910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46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2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 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61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b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7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Object,</a:t>
            </a:r>
            <a:r>
              <a:rPr lang="en-US" baseline="0" dirty="0" smtClean="0"/>
              <a:t> XML b</a:t>
            </a:r>
            <a:r>
              <a:rPr lang="en-US" dirty="0" smtClean="0"/>
              <a:t>ecame features in </a:t>
            </a:r>
            <a:r>
              <a:rPr lang="en-US" dirty="0" err="1" smtClean="0"/>
              <a:t>RDBMSes</a:t>
            </a:r>
            <a:r>
              <a:rPr lang="en-US" baseline="0" dirty="0" smtClean="0"/>
              <a:t> – inclusive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Turing completeness: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stackoverflow.com</a:t>
            </a:r>
            <a:r>
              <a:rPr lang="en-US" baseline="0" dirty="0" smtClean="0"/>
              <a:t>/questions/900055/is-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-or-even-</a:t>
            </a:r>
            <a:r>
              <a:rPr lang="en-US" baseline="0" dirty="0" err="1" smtClean="0"/>
              <a:t>tsql</a:t>
            </a:r>
            <a:r>
              <a:rPr lang="en-US" baseline="0" dirty="0" smtClean="0"/>
              <a:t>-</a:t>
            </a:r>
            <a:r>
              <a:rPr lang="en-US" baseline="0" dirty="0" err="1" smtClean="0"/>
              <a:t>turing</a:t>
            </a:r>
            <a:r>
              <a:rPr lang="en-US" baseline="0" dirty="0" smtClean="0"/>
              <a:t>-complete</a:t>
            </a:r>
          </a:p>
          <a:p>
            <a:r>
              <a:rPr lang="en-US" baseline="0" dirty="0" smtClean="0"/>
              <a:t>CTE, Windowed aggregates make it so</a:t>
            </a:r>
          </a:p>
          <a:p>
            <a:r>
              <a:rPr lang="en-US" baseline="0" dirty="0" smtClean="0"/>
              <a:t>PSM, PL/SQL, T-SQL add procedural-ness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0D37E-E593-AC44-B161-08C805EC714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6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BFAAE4-562A-6647-AECB-BDCE8AF1539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8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Enrolled2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PK: A student can be enrolled in</a:t>
            </a:r>
            <a:r>
              <a:rPr lang="en-US" baseline="0" dirty="0" smtClean="0"/>
              <a:t> only one course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UNIQUE: Only one unique grade per class: (e.g.: only 1 A in CS186)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394E69-76C0-8542-81D5-B6FEAB1F627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40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A7C0-5A9C-C74A-906D-97828BA4AE0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1" y="1905001"/>
            <a:ext cx="4361735" cy="1912704"/>
            <a:chOff x="1143000" y="2185525"/>
            <a:chExt cx="4361735" cy="767225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2566728"/>
              <a:ext cx="4361735" cy="3860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219200" y="2185525"/>
              <a:ext cx="4285535" cy="4475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5400" dirty="0" smtClean="0">
                  <a:solidFill>
                    <a:schemeClr val="tx2"/>
                  </a:solidFill>
                  <a:latin typeface="Source Sans Pro Light" pitchFamily="34" charset="0"/>
                </a:rPr>
                <a:t>SQL</a:t>
              </a:r>
              <a:endParaRPr lang="en-US" sz="2000" dirty="0" smtClean="0">
                <a:solidFill>
                  <a:schemeClr val="tx2"/>
                </a:solidFill>
                <a:latin typeface="Source Sans Pro Light" pitchFamily="34" charset="0"/>
              </a:endParaRPr>
            </a:p>
            <a:p>
              <a:pPr algn="r"/>
              <a:r>
                <a:rPr lang="en-US" sz="2000" dirty="0" smtClean="0">
                  <a:solidFill>
                    <a:schemeClr val="accent1"/>
                  </a:solidFill>
                  <a:latin typeface="Source Sans Pro Light" pitchFamily="34" charset="0"/>
                </a:rPr>
                <a:t>The Query Language</a:t>
              </a:r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1143000" y="4018985"/>
            <a:ext cx="4361735" cy="85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1"/>
                </a:solidFill>
                <a:latin typeface="Source Sans Pro Light" pitchFamily="34" charset="0"/>
              </a:rPr>
              <a:t>R &amp; G - Chapter 5</a:t>
            </a:r>
          </a:p>
        </p:txBody>
      </p:sp>
    </p:spTree>
    <p:extLst>
      <p:ext uri="{BB962C8B-B14F-4D97-AF65-F5344CB8AC3E}">
        <p14:creationId xmlns:p14="http://schemas.microsoft.com/office/powerpoint/2010/main" val="32647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SQL DML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3526528"/>
            <a:ext cx="7633720" cy="279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Find all 27-year-old sailors: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 *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 Sailors AS S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27;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To find just names and ratings, replace the first line: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S.rating</a:t>
            </a:r>
            <a:endParaRPr lang="en-US" sz="16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 Sailors AS S</a:t>
            </a:r>
          </a:p>
          <a:p>
            <a:pPr marL="857250" lvl="2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16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16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27;</a:t>
            </a:r>
            <a:endParaRPr lang="en-US" sz="16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1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78745"/>
              </p:ext>
            </p:extLst>
          </p:nvPr>
        </p:nvGraphicFramePr>
        <p:xfrm>
          <a:off x="990600" y="1752600"/>
          <a:ext cx="4343400" cy="158470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914400" y="12954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</p:spTree>
    <p:extLst>
      <p:ext uri="{BB962C8B-B14F-4D97-AF65-F5344CB8AC3E}">
        <p14:creationId xmlns:p14="http://schemas.microsoft.com/office/powerpoint/2010/main" val="22586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3186"/>
            <a:ext cx="8229600" cy="1143000"/>
          </a:xfrm>
        </p:spPr>
        <p:txBody>
          <a:bodyPr/>
          <a:lstStyle/>
          <a:p>
            <a:r>
              <a:rPr lang="en-US" dirty="0" smtClean="0"/>
              <a:t>SQL: 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DDL – Create Table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95601" y="1689990"/>
            <a:ext cx="8893175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</a:rPr>
              <a:t>CREATE TABLE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table_name</a:t>
            </a:r>
            <a:r>
              <a:rPr lang="en-US" sz="2800" i="1" dirty="0">
                <a:latin typeface="Arial" charset="0"/>
                <a:ea typeface="ＭＳ Ｐゴシック" charset="0"/>
              </a:rPr>
              <a:t>                                                              </a:t>
            </a:r>
            <a:r>
              <a:rPr lang="en-US" sz="2800" dirty="0">
                <a:latin typeface="Arial" charset="0"/>
                <a:ea typeface="ＭＳ Ｐゴシック" charset="0"/>
              </a:rPr>
              <a:t> ( { </a:t>
            </a:r>
            <a:r>
              <a:rPr lang="en-US" sz="2800" i="1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column_name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data_type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	[ DEFAULT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default_expr</a:t>
            </a:r>
            <a:r>
              <a:rPr lang="en-US" sz="2800" dirty="0">
                <a:latin typeface="Arial" charset="0"/>
                <a:ea typeface="ＭＳ Ｐゴシック" charset="0"/>
              </a:rPr>
              <a:t> ]  [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column_constraint</a:t>
            </a:r>
            <a:r>
              <a:rPr lang="en-US" sz="2800" dirty="0">
                <a:latin typeface="Arial" charset="0"/>
                <a:ea typeface="ＭＳ Ｐゴシック" charset="0"/>
              </a:rPr>
              <a:t> [, ... ] ] |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table_constraint</a:t>
            </a:r>
            <a:r>
              <a:rPr lang="en-US" sz="2800" dirty="0">
                <a:latin typeface="Arial" charset="0"/>
                <a:ea typeface="ＭＳ Ｐゴシック" charset="0"/>
              </a:rPr>
              <a:t> } [, ... ] )</a:t>
            </a: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Data </a:t>
            </a:r>
            <a:r>
              <a:rPr lang="en-US" dirty="0" smtClean="0">
                <a:latin typeface="Arial" charset="0"/>
                <a:ea typeface="ＭＳ Ｐゴシック" charset="0"/>
              </a:rPr>
              <a:t>Types (</a:t>
            </a:r>
            <a:r>
              <a:rPr lang="en-US" dirty="0" err="1" smtClean="0">
                <a:latin typeface="Arial" charset="0"/>
                <a:ea typeface="ＭＳ Ｐゴシック" charset="0"/>
              </a:rPr>
              <a:t>mySQL</a:t>
            </a:r>
            <a:r>
              <a:rPr lang="en-US" dirty="0" smtClean="0">
                <a:latin typeface="Arial" charset="0"/>
                <a:ea typeface="ＭＳ Ｐゴシック" charset="0"/>
              </a:rPr>
              <a:t>) include</a:t>
            </a:r>
            <a:r>
              <a:rPr lang="en-US" dirty="0">
                <a:latin typeface="Arial" charset="0"/>
                <a:ea typeface="ＭＳ Ｐゴシック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character(n) – fixed-length character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character varying(n) – variable-length character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charset="0"/>
                <a:ea typeface="ＭＳ Ｐゴシック" charset="0"/>
              </a:rPr>
              <a:t>binary(n), text(n), blob,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mediumblob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mediumtext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,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Arial" charset="0"/>
                <a:ea typeface="ＭＳ Ｐゴシック" charset="0"/>
              </a:rPr>
              <a:t>smallint</a:t>
            </a:r>
            <a:r>
              <a:rPr lang="en-US" sz="2000" dirty="0">
                <a:latin typeface="Arial" charset="0"/>
                <a:ea typeface="ＭＳ Ｐゴシック" charset="0"/>
              </a:rPr>
              <a:t>, integer, </a:t>
            </a:r>
            <a:r>
              <a:rPr lang="en-US" sz="2000" dirty="0" err="1">
                <a:latin typeface="Arial" charset="0"/>
                <a:ea typeface="ＭＳ Ｐゴシック" charset="0"/>
              </a:rPr>
              <a:t>bigint</a:t>
            </a:r>
            <a:r>
              <a:rPr lang="en-US" sz="2000" dirty="0">
                <a:latin typeface="Arial" charset="0"/>
                <a:ea typeface="ＭＳ Ｐゴシック" charset="0"/>
              </a:rPr>
              <a:t>, numeric, real, double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precision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date, time, timestamp,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serial - unique ID for indexing and cross reference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=&gt;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latin typeface="Arial Unicode MS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Unicode MS" charset="0"/>
                <a:ea typeface="ＭＳ Ｐゴシック" charset="0"/>
              </a:rPr>
              <a:t>http://</a:t>
            </a:r>
            <a:r>
              <a:rPr lang="en-US" sz="2400" dirty="0" err="1">
                <a:latin typeface="Arial Unicode MS" charset="0"/>
                <a:ea typeface="ＭＳ Ｐゴシック" charset="0"/>
              </a:rPr>
              <a:t>dev.mysql.com</a:t>
            </a:r>
            <a:r>
              <a:rPr lang="en-US" sz="2400" dirty="0">
                <a:latin typeface="Arial Unicode MS" charset="0"/>
                <a:ea typeface="ＭＳ Ｐゴシック" charset="0"/>
              </a:rPr>
              <a:t>/doc/</a:t>
            </a:r>
            <a:r>
              <a:rPr lang="en-US" sz="2400" dirty="0" err="1">
                <a:latin typeface="Arial Unicode MS" charset="0"/>
                <a:ea typeface="ＭＳ Ｐゴシック" charset="0"/>
              </a:rPr>
              <a:t>refman</a:t>
            </a:r>
            <a:r>
              <a:rPr lang="en-US" sz="2400" dirty="0">
                <a:latin typeface="Arial Unicode MS" charset="0"/>
                <a:ea typeface="ＭＳ Ｐゴシック" charset="0"/>
              </a:rPr>
              <a:t>/5.7/en/data-</a:t>
            </a:r>
            <a:r>
              <a:rPr lang="en-US" sz="2400" dirty="0" err="1">
                <a:latin typeface="Arial Unicode MS" charset="0"/>
                <a:ea typeface="ＭＳ Ｐゴシック" charset="0"/>
              </a:rPr>
              <a:t>types.html</a:t>
            </a:r>
            <a:endParaRPr lang="en-US" sz="2400" dirty="0">
              <a:latin typeface="Arial Unicode MS" charset="0"/>
              <a:ea typeface="ＭＳ Ｐゴシック" charset="0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8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Constraints</a:t>
            </a:r>
          </a:p>
        </p:txBody>
      </p:sp>
      <p:sp>
        <p:nvSpPr>
          <p:cNvPr id="31746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latin typeface="Helvetica" charset="0"/>
                <a:ea typeface="ＭＳ Ｐゴシック" charset="0"/>
              </a:rPr>
              <a:t>Recall that the schema defines the legal instances of the relations.</a:t>
            </a:r>
          </a:p>
          <a:p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</a:rPr>
              <a:t>Data types are a way to limit the kind of data that can be stored in a table, but they are often insufficient.</a:t>
            </a:r>
          </a:p>
          <a:p>
            <a:endParaRPr lang="en-US">
              <a:latin typeface="Helvetica" charset="0"/>
              <a:ea typeface="ＭＳ Ｐゴシック" charset="0"/>
            </a:endParaRP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e.g., prices must be positive values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uniqueness, referential integrity, etc.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</a:rPr>
              <a:t>Can specify constraints on individual columns or on tables.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14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27773" y="2353236"/>
            <a:ext cx="260826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Constraints</a:t>
            </a:r>
            <a:endParaRPr lang="en-US" sz="36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071" y="1798551"/>
            <a:ext cx="231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Constraints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98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Integrity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IC conditions that every legal instance of a relation must satisfy.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Inserts/deletes/updates that violate ICs are disallowed.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Can ensure application semantics (e.g., sid is a key),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…or prevent inconsistencies (e.g., </a:t>
            </a:r>
            <a:r>
              <a:rPr lang="en-US" sz="2200" dirty="0" err="1">
                <a:solidFill>
                  <a:schemeClr val="tx2"/>
                </a:solidFill>
              </a:rPr>
              <a:t>sname</a:t>
            </a:r>
            <a:r>
              <a:rPr lang="en-US" sz="2200" dirty="0">
                <a:solidFill>
                  <a:schemeClr val="tx2"/>
                </a:solidFill>
              </a:rPr>
              <a:t> has to be a string, age must be &lt; 200)</a:t>
            </a:r>
          </a:p>
          <a:p>
            <a:r>
              <a:rPr lang="en-US" sz="2400" dirty="0">
                <a:solidFill>
                  <a:schemeClr val="tx2"/>
                </a:solidFill>
              </a:rPr>
              <a:t>Types of IC’s:  Domain constraints, primary key constraints, foreign key constraints, general constraints.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Domain constraints:  Field values must be of right type. Always enforced.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Primary key and foreign key constraints: coming right up.</a:t>
            </a:r>
          </a:p>
        </p:txBody>
      </p:sp>
    </p:spTree>
    <p:extLst>
      <p:ext uri="{BB962C8B-B14F-4D97-AF65-F5344CB8AC3E}">
        <p14:creationId xmlns:p14="http://schemas.microsoft.com/office/powerpoint/2010/main" val="9666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Where do ICs come from?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Semantics of the real world!</a:t>
            </a:r>
          </a:p>
          <a:p>
            <a:r>
              <a:rPr lang="en-US" sz="2400" dirty="0">
                <a:solidFill>
                  <a:schemeClr val="tx2"/>
                </a:solidFill>
              </a:rPr>
              <a:t>Note: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We can check IC violation in a DB instance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We can NEVER infer that an IC is true by looking at an instance.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An IC is a statement about all possible instances!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From example, we know name is not a key, but the assertion that sid is a key is given to us.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Key and foreign key ICs are the most common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More general ICs supported too.</a:t>
            </a:r>
          </a:p>
        </p:txBody>
      </p:sp>
    </p:spTree>
    <p:extLst>
      <p:ext uri="{BB962C8B-B14F-4D97-AF65-F5344CB8AC3E}">
        <p14:creationId xmlns:p14="http://schemas.microsoft.com/office/powerpoint/2010/main" val="28161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Keys are a way to associate tuples in different relations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Keys are one form of </a:t>
            </a:r>
            <a:r>
              <a:rPr lang="en-US" sz="2400" dirty="0" smtClean="0">
                <a:solidFill>
                  <a:schemeClr val="tx2"/>
                </a:solidFill>
              </a:rPr>
              <a:t>IC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2200" y="4394200"/>
            <a:ext cx="1066800" cy="939800"/>
            <a:chOff x="3632200" y="4394200"/>
            <a:chExt cx="1066800" cy="939800"/>
          </a:xfrm>
        </p:grpSpPr>
        <p:sp>
          <p:nvSpPr>
            <p:cNvPr id="160" name="Line 6"/>
            <p:cNvSpPr>
              <a:spLocks noChangeShapeType="1"/>
            </p:cNvSpPr>
            <p:nvPr/>
          </p:nvSpPr>
          <p:spPr bwMode="auto">
            <a:xfrm>
              <a:off x="3657600" y="4394200"/>
              <a:ext cx="1004888" cy="233363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7"/>
            <p:cNvSpPr>
              <a:spLocks noChangeShapeType="1"/>
            </p:cNvSpPr>
            <p:nvPr/>
          </p:nvSpPr>
          <p:spPr bwMode="auto">
            <a:xfrm>
              <a:off x="3632200" y="4648200"/>
              <a:ext cx="1066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8"/>
            <p:cNvSpPr>
              <a:spLocks noChangeShapeType="1"/>
            </p:cNvSpPr>
            <p:nvPr/>
          </p:nvSpPr>
          <p:spPr bwMode="auto">
            <a:xfrm flipV="1">
              <a:off x="3657600" y="4648200"/>
              <a:ext cx="990600" cy="685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9"/>
            <p:cNvSpPr>
              <a:spLocks noChangeShapeType="1"/>
            </p:cNvSpPr>
            <p:nvPr/>
          </p:nvSpPr>
          <p:spPr bwMode="auto">
            <a:xfrm>
              <a:off x="3657600" y="5029200"/>
              <a:ext cx="1004888" cy="284163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8" name="Text Box 14"/>
          <p:cNvSpPr txBox="1">
            <a:spLocks noChangeArrowheads="1"/>
          </p:cNvSpPr>
          <p:nvPr/>
        </p:nvSpPr>
        <p:spPr bwMode="auto">
          <a:xfrm>
            <a:off x="6661150" y="5943600"/>
            <a:ext cx="2136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PRIMARY Key</a:t>
            </a:r>
          </a:p>
        </p:txBody>
      </p:sp>
      <p:sp>
        <p:nvSpPr>
          <p:cNvPr id="169" name="Text Box 15"/>
          <p:cNvSpPr txBox="1">
            <a:spLocks noChangeArrowheads="1"/>
          </p:cNvSpPr>
          <p:nvPr/>
        </p:nvSpPr>
        <p:spPr bwMode="auto">
          <a:xfrm>
            <a:off x="1323975" y="6034088"/>
            <a:ext cx="2101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FOREIGN Key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1800" y="3352800"/>
            <a:ext cx="3260725" cy="2179638"/>
            <a:chOff x="431800" y="3352800"/>
            <a:chExt cx="3260725" cy="2179638"/>
          </a:xfrm>
        </p:grpSpPr>
        <p:sp>
          <p:nvSpPr>
            <p:cNvPr id="164" name="Rectangle 10"/>
            <p:cNvSpPr>
              <a:spLocks noChangeArrowheads="1"/>
            </p:cNvSpPr>
            <p:nvPr/>
          </p:nvSpPr>
          <p:spPr bwMode="auto">
            <a:xfrm>
              <a:off x="1143000" y="3352800"/>
              <a:ext cx="16735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Enrolled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1800" y="3873500"/>
              <a:ext cx="3260725" cy="1658938"/>
              <a:chOff x="431800" y="3873500"/>
              <a:chExt cx="3260725" cy="1658938"/>
            </a:xfrm>
          </p:grpSpPr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439738" y="3873500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1301750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1308100" y="3873500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Rectangle 19"/>
              <p:cNvSpPr>
                <a:spLocks noChangeArrowheads="1"/>
              </p:cNvSpPr>
              <p:nvPr/>
            </p:nvSpPr>
            <p:spPr bwMode="auto">
              <a:xfrm>
                <a:off x="2928938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2935288" y="3873500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3679825" y="3873500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Rectangle 22"/>
              <p:cNvSpPr>
                <a:spLocks noChangeArrowheads="1"/>
              </p:cNvSpPr>
              <p:nvPr/>
            </p:nvSpPr>
            <p:spPr bwMode="auto">
              <a:xfrm>
                <a:off x="439738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Rectangle 23"/>
              <p:cNvSpPr>
                <a:spLocks noChangeArrowheads="1"/>
              </p:cNvSpPr>
              <p:nvPr/>
            </p:nvSpPr>
            <p:spPr bwMode="auto">
              <a:xfrm>
                <a:off x="1301750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Rectangle 24"/>
              <p:cNvSpPr>
                <a:spLocks noChangeArrowheads="1"/>
              </p:cNvSpPr>
              <p:nvPr/>
            </p:nvSpPr>
            <p:spPr bwMode="auto">
              <a:xfrm>
                <a:off x="2928938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Rectangle 25"/>
              <p:cNvSpPr>
                <a:spLocks noChangeArrowheads="1"/>
              </p:cNvSpPr>
              <p:nvPr/>
            </p:nvSpPr>
            <p:spPr bwMode="auto">
              <a:xfrm>
                <a:off x="3679825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Rectangle 26"/>
              <p:cNvSpPr>
                <a:spLocks noChangeArrowheads="1"/>
              </p:cNvSpPr>
              <p:nvPr/>
            </p:nvSpPr>
            <p:spPr bwMode="auto">
              <a:xfrm>
                <a:off x="452438" y="3879850"/>
                <a:ext cx="849312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6810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sid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2" name="Rectangle 28"/>
              <p:cNvSpPr>
                <a:spLocks noChangeArrowheads="1"/>
              </p:cNvSpPr>
              <p:nvPr/>
            </p:nvSpPr>
            <p:spPr bwMode="auto">
              <a:xfrm>
                <a:off x="452438" y="4183063"/>
                <a:ext cx="849312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Rectangle 29"/>
              <p:cNvSpPr>
                <a:spLocks noChangeArrowheads="1"/>
              </p:cNvSpPr>
              <p:nvPr/>
            </p:nvSpPr>
            <p:spPr bwMode="auto">
              <a:xfrm>
                <a:off x="1308100" y="3879850"/>
                <a:ext cx="1620838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Rectangle 30"/>
              <p:cNvSpPr>
                <a:spLocks noChangeArrowheads="1"/>
              </p:cNvSpPr>
              <p:nvPr/>
            </p:nvSpPr>
            <p:spPr bwMode="auto">
              <a:xfrm>
                <a:off x="20145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5" name="Rectangle 31"/>
              <p:cNvSpPr>
                <a:spLocks noChangeArrowheads="1"/>
              </p:cNvSpPr>
              <p:nvPr/>
            </p:nvSpPr>
            <p:spPr bwMode="auto">
              <a:xfrm>
                <a:off x="1308100" y="4183063"/>
                <a:ext cx="1620838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Rectangle 32"/>
              <p:cNvSpPr>
                <a:spLocks noChangeArrowheads="1"/>
              </p:cNvSpPr>
              <p:nvPr/>
            </p:nvSpPr>
            <p:spPr bwMode="auto">
              <a:xfrm>
                <a:off x="2935288" y="3879850"/>
                <a:ext cx="744537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Rectangle 33"/>
              <p:cNvSpPr>
                <a:spLocks noChangeArrowheads="1"/>
              </p:cNvSpPr>
              <p:nvPr/>
            </p:nvSpPr>
            <p:spPr bwMode="auto">
              <a:xfrm>
                <a:off x="2971800" y="38909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grade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18" name="Rectangle 34"/>
              <p:cNvSpPr>
                <a:spLocks noChangeArrowheads="1"/>
              </p:cNvSpPr>
              <p:nvPr/>
            </p:nvSpPr>
            <p:spPr bwMode="auto">
              <a:xfrm>
                <a:off x="2935288" y="4183063"/>
                <a:ext cx="744537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Rectangle 35"/>
              <p:cNvSpPr>
                <a:spLocks noChangeArrowheads="1"/>
              </p:cNvSpPr>
              <p:nvPr/>
            </p:nvSpPr>
            <p:spPr bwMode="auto">
              <a:xfrm>
                <a:off x="439738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452438" y="4211638"/>
                <a:ext cx="8493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01750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308100" y="421163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2928938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2935288" y="421163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Rectangle 41"/>
              <p:cNvSpPr>
                <a:spLocks noChangeArrowheads="1"/>
              </p:cNvSpPr>
              <p:nvPr/>
            </p:nvSpPr>
            <p:spPr bwMode="auto">
              <a:xfrm>
                <a:off x="3679825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Rectangle 42"/>
              <p:cNvSpPr>
                <a:spLocks noChangeArrowheads="1"/>
              </p:cNvSpPr>
              <p:nvPr/>
            </p:nvSpPr>
            <p:spPr bwMode="auto">
              <a:xfrm>
                <a:off x="439738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Rectangle 43"/>
              <p:cNvSpPr>
                <a:spLocks noChangeArrowheads="1"/>
              </p:cNvSpPr>
              <p:nvPr/>
            </p:nvSpPr>
            <p:spPr bwMode="auto">
              <a:xfrm>
                <a:off x="1301750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Rectangle 44"/>
              <p:cNvSpPr>
                <a:spLocks noChangeArrowheads="1"/>
              </p:cNvSpPr>
              <p:nvPr/>
            </p:nvSpPr>
            <p:spPr bwMode="auto">
              <a:xfrm>
                <a:off x="2928938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Rectangle 45"/>
              <p:cNvSpPr>
                <a:spLocks noChangeArrowheads="1"/>
              </p:cNvSpPr>
              <p:nvPr/>
            </p:nvSpPr>
            <p:spPr bwMode="auto">
              <a:xfrm>
                <a:off x="3679825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Rectangle 46"/>
              <p:cNvSpPr>
                <a:spLocks noChangeArrowheads="1"/>
              </p:cNvSpPr>
              <p:nvPr/>
            </p:nvSpPr>
            <p:spPr bwMode="auto">
              <a:xfrm>
                <a:off x="495300" y="4230688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1" name="Rectangle 47"/>
              <p:cNvSpPr>
                <a:spLocks noChangeArrowheads="1"/>
              </p:cNvSpPr>
              <p:nvPr/>
            </p:nvSpPr>
            <p:spPr bwMode="auto">
              <a:xfrm>
                <a:off x="1355725" y="4230688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Carnatic101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3186113" y="4230688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439738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1301750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2928938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Rectangle 52"/>
              <p:cNvSpPr>
                <a:spLocks noChangeArrowheads="1"/>
              </p:cNvSpPr>
              <p:nvPr/>
            </p:nvSpPr>
            <p:spPr bwMode="auto">
              <a:xfrm>
                <a:off x="3679825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Rectangle 53"/>
              <p:cNvSpPr>
                <a:spLocks noChangeArrowheads="1"/>
              </p:cNvSpPr>
              <p:nvPr/>
            </p:nvSpPr>
            <p:spPr bwMode="auto">
              <a:xfrm>
                <a:off x="495300" y="4562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8" name="Rectangle 54"/>
              <p:cNvSpPr>
                <a:spLocks noChangeArrowheads="1"/>
              </p:cNvSpPr>
              <p:nvPr/>
            </p:nvSpPr>
            <p:spPr bwMode="auto">
              <a:xfrm>
                <a:off x="1355725" y="4562475"/>
                <a:ext cx="12551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Reggae203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3186113" y="4562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0" name="Rectangle 56"/>
              <p:cNvSpPr>
                <a:spLocks noChangeArrowheads="1"/>
              </p:cNvSpPr>
              <p:nvPr/>
            </p:nvSpPr>
            <p:spPr bwMode="auto">
              <a:xfrm>
                <a:off x="439738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1" name="Rectangle 57"/>
              <p:cNvSpPr>
                <a:spLocks noChangeArrowheads="1"/>
              </p:cNvSpPr>
              <p:nvPr/>
            </p:nvSpPr>
            <p:spPr bwMode="auto">
              <a:xfrm>
                <a:off x="1301750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Rectangle 58"/>
              <p:cNvSpPr>
                <a:spLocks noChangeArrowheads="1"/>
              </p:cNvSpPr>
              <p:nvPr/>
            </p:nvSpPr>
            <p:spPr bwMode="auto">
              <a:xfrm>
                <a:off x="2928938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Rectangle 59"/>
              <p:cNvSpPr>
                <a:spLocks noChangeArrowheads="1"/>
              </p:cNvSpPr>
              <p:nvPr/>
            </p:nvSpPr>
            <p:spPr bwMode="auto">
              <a:xfrm>
                <a:off x="3679825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Rectangle 60"/>
              <p:cNvSpPr>
                <a:spLocks noChangeArrowheads="1"/>
              </p:cNvSpPr>
              <p:nvPr/>
            </p:nvSpPr>
            <p:spPr bwMode="auto">
              <a:xfrm>
                <a:off x="495300" y="48942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53650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5" name="Rectangle 61"/>
              <p:cNvSpPr>
                <a:spLocks noChangeArrowheads="1"/>
              </p:cNvSpPr>
              <p:nvPr/>
            </p:nvSpPr>
            <p:spPr bwMode="auto">
              <a:xfrm>
                <a:off x="1355725" y="4894263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Topology112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6" name="Rectangle 62"/>
              <p:cNvSpPr>
                <a:spLocks noChangeArrowheads="1"/>
              </p:cNvSpPr>
              <p:nvPr/>
            </p:nvSpPr>
            <p:spPr bwMode="auto">
              <a:xfrm>
                <a:off x="3186113" y="4894263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A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47" name="Rectangle 63"/>
              <p:cNvSpPr>
                <a:spLocks noChangeArrowheads="1"/>
              </p:cNvSpPr>
              <p:nvPr/>
            </p:nvSpPr>
            <p:spPr bwMode="auto">
              <a:xfrm>
                <a:off x="439738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8" name="Rectangle 64"/>
              <p:cNvSpPr>
                <a:spLocks noChangeArrowheads="1"/>
              </p:cNvSpPr>
              <p:nvPr/>
            </p:nvSpPr>
            <p:spPr bwMode="auto">
              <a:xfrm>
                <a:off x="439738" y="5526088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9" name="Rectangle 65"/>
              <p:cNvSpPr>
                <a:spLocks noChangeArrowheads="1"/>
              </p:cNvSpPr>
              <p:nvPr/>
            </p:nvSpPr>
            <p:spPr bwMode="auto">
              <a:xfrm>
                <a:off x="1301750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0" name="Rectangle 66"/>
              <p:cNvSpPr>
                <a:spLocks noChangeArrowheads="1"/>
              </p:cNvSpPr>
              <p:nvPr/>
            </p:nvSpPr>
            <p:spPr bwMode="auto">
              <a:xfrm>
                <a:off x="1301750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1" name="Rectangle 67"/>
              <p:cNvSpPr>
                <a:spLocks noChangeArrowheads="1"/>
              </p:cNvSpPr>
              <p:nvPr/>
            </p:nvSpPr>
            <p:spPr bwMode="auto">
              <a:xfrm>
                <a:off x="1308100" y="552608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2" name="Rectangle 68"/>
              <p:cNvSpPr>
                <a:spLocks noChangeArrowheads="1"/>
              </p:cNvSpPr>
              <p:nvPr/>
            </p:nvSpPr>
            <p:spPr bwMode="auto">
              <a:xfrm>
                <a:off x="2928938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3" name="Rectangle 69"/>
              <p:cNvSpPr>
                <a:spLocks noChangeArrowheads="1"/>
              </p:cNvSpPr>
              <p:nvPr/>
            </p:nvSpPr>
            <p:spPr bwMode="auto">
              <a:xfrm>
                <a:off x="2928938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4" name="Rectangle 70"/>
              <p:cNvSpPr>
                <a:spLocks noChangeArrowheads="1"/>
              </p:cNvSpPr>
              <p:nvPr/>
            </p:nvSpPr>
            <p:spPr bwMode="auto">
              <a:xfrm>
                <a:off x="2935288" y="552608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5" name="Rectangle 71"/>
              <p:cNvSpPr>
                <a:spLocks noChangeArrowheads="1"/>
              </p:cNvSpPr>
              <p:nvPr/>
            </p:nvSpPr>
            <p:spPr bwMode="auto">
              <a:xfrm>
                <a:off x="3679825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" name="Rectangle 72"/>
              <p:cNvSpPr>
                <a:spLocks noChangeArrowheads="1"/>
              </p:cNvSpPr>
              <p:nvPr/>
            </p:nvSpPr>
            <p:spPr bwMode="auto">
              <a:xfrm>
                <a:off x="3679825" y="552608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7" name="Rectangle 73"/>
              <p:cNvSpPr>
                <a:spLocks noChangeArrowheads="1"/>
              </p:cNvSpPr>
              <p:nvPr/>
            </p:nvSpPr>
            <p:spPr bwMode="auto">
              <a:xfrm>
                <a:off x="495300" y="5197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58" name="Rectangle 74"/>
              <p:cNvSpPr>
                <a:spLocks noChangeArrowheads="1"/>
              </p:cNvSpPr>
              <p:nvPr/>
            </p:nvSpPr>
            <p:spPr bwMode="auto">
              <a:xfrm>
                <a:off x="1355725" y="5197475"/>
                <a:ext cx="13946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History105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59" name="Rectangle 75"/>
              <p:cNvSpPr>
                <a:spLocks noChangeArrowheads="1"/>
              </p:cNvSpPr>
              <p:nvPr/>
            </p:nvSpPr>
            <p:spPr bwMode="auto">
              <a:xfrm>
                <a:off x="3186113" y="5197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70" name="Line 161"/>
              <p:cNvSpPr>
                <a:spLocks noChangeShapeType="1"/>
              </p:cNvSpPr>
              <p:nvPr/>
            </p:nvSpPr>
            <p:spPr bwMode="auto">
              <a:xfrm>
                <a:off x="457200" y="421163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3" name="Line 164"/>
              <p:cNvSpPr>
                <a:spLocks noChangeShapeType="1"/>
              </p:cNvSpPr>
              <p:nvPr/>
            </p:nvSpPr>
            <p:spPr bwMode="auto">
              <a:xfrm>
                <a:off x="1301750" y="3874274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" name="Line 165"/>
              <p:cNvSpPr>
                <a:spLocks noChangeShapeType="1"/>
              </p:cNvSpPr>
              <p:nvPr/>
            </p:nvSpPr>
            <p:spPr bwMode="auto">
              <a:xfrm>
                <a:off x="2928938" y="3886200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5" name="Line 166"/>
              <p:cNvSpPr>
                <a:spLocks noChangeShapeType="1"/>
              </p:cNvSpPr>
              <p:nvPr/>
            </p:nvSpPr>
            <p:spPr bwMode="auto">
              <a:xfrm>
                <a:off x="431800" y="552608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646613" y="3429000"/>
            <a:ext cx="4387850" cy="2060575"/>
            <a:chOff x="4646613" y="3429000"/>
            <a:chExt cx="4387850" cy="2060575"/>
          </a:xfrm>
        </p:grpSpPr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4683125" y="4119563"/>
              <a:ext cx="776288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Rectangle 77"/>
            <p:cNvSpPr>
              <a:spLocks noChangeArrowheads="1"/>
            </p:cNvSpPr>
            <p:nvPr/>
          </p:nvSpPr>
          <p:spPr bwMode="auto">
            <a:xfrm>
              <a:off x="48910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sid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683125" y="4411663"/>
              <a:ext cx="776288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5464175" y="4119563"/>
              <a:ext cx="7969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5538788" y="4119563"/>
              <a:ext cx="5578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name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5464175" y="4411663"/>
              <a:ext cx="7969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6265863" y="4119563"/>
              <a:ext cx="1516062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43700" y="4119563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login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6265863" y="4411663"/>
              <a:ext cx="1516062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7786688" y="4119563"/>
              <a:ext cx="636587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79009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age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" name="Rectangle 87"/>
            <p:cNvSpPr>
              <a:spLocks noChangeArrowheads="1"/>
            </p:cNvSpPr>
            <p:nvPr/>
          </p:nvSpPr>
          <p:spPr bwMode="auto">
            <a:xfrm>
              <a:off x="7786688" y="4411663"/>
              <a:ext cx="636587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8428038" y="4119563"/>
              <a:ext cx="5937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89"/>
            <p:cNvSpPr>
              <a:spLocks noChangeArrowheads="1"/>
            </p:cNvSpPr>
            <p:nvPr/>
          </p:nvSpPr>
          <p:spPr bwMode="auto">
            <a:xfrm>
              <a:off x="8518525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gpa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8428038" y="4411663"/>
              <a:ext cx="5937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4670425" y="4114800"/>
              <a:ext cx="788988" cy="47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2"/>
            <p:cNvSpPr>
              <a:spLocks noChangeArrowheads="1"/>
            </p:cNvSpPr>
            <p:nvPr/>
          </p:nvSpPr>
          <p:spPr bwMode="auto">
            <a:xfrm>
              <a:off x="5459413" y="4114800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93"/>
            <p:cNvSpPr>
              <a:spLocks noChangeArrowheads="1"/>
            </p:cNvSpPr>
            <p:nvPr/>
          </p:nvSpPr>
          <p:spPr bwMode="auto">
            <a:xfrm>
              <a:off x="5464175" y="4114800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94"/>
            <p:cNvSpPr>
              <a:spLocks noChangeArrowheads="1"/>
            </p:cNvSpPr>
            <p:nvPr/>
          </p:nvSpPr>
          <p:spPr bwMode="auto">
            <a:xfrm>
              <a:off x="6261100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95"/>
            <p:cNvSpPr>
              <a:spLocks noChangeArrowheads="1"/>
            </p:cNvSpPr>
            <p:nvPr/>
          </p:nvSpPr>
          <p:spPr bwMode="auto">
            <a:xfrm>
              <a:off x="6265863" y="4114800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96"/>
            <p:cNvSpPr>
              <a:spLocks noChangeArrowheads="1"/>
            </p:cNvSpPr>
            <p:nvPr/>
          </p:nvSpPr>
          <p:spPr bwMode="auto">
            <a:xfrm>
              <a:off x="778192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97"/>
            <p:cNvSpPr>
              <a:spLocks noChangeArrowheads="1"/>
            </p:cNvSpPr>
            <p:nvPr/>
          </p:nvSpPr>
          <p:spPr bwMode="auto">
            <a:xfrm>
              <a:off x="7786688" y="4114800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842327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8428038" y="4114800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100"/>
            <p:cNvSpPr>
              <a:spLocks noChangeArrowheads="1"/>
            </p:cNvSpPr>
            <p:nvPr/>
          </p:nvSpPr>
          <p:spPr bwMode="auto">
            <a:xfrm>
              <a:off x="9021763" y="4114800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1"/>
            <p:cNvSpPr>
              <a:spLocks noChangeArrowheads="1"/>
            </p:cNvSpPr>
            <p:nvPr/>
          </p:nvSpPr>
          <p:spPr bwMode="auto">
            <a:xfrm>
              <a:off x="4670425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5459413" y="4119563"/>
              <a:ext cx="4762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6261100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104"/>
            <p:cNvSpPr>
              <a:spLocks noChangeArrowheads="1"/>
            </p:cNvSpPr>
            <p:nvPr/>
          </p:nvSpPr>
          <p:spPr bwMode="auto">
            <a:xfrm>
              <a:off x="778192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105"/>
            <p:cNvSpPr>
              <a:spLocks noChangeArrowheads="1"/>
            </p:cNvSpPr>
            <p:nvPr/>
          </p:nvSpPr>
          <p:spPr bwMode="auto">
            <a:xfrm>
              <a:off x="842327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106"/>
            <p:cNvSpPr>
              <a:spLocks noChangeArrowheads="1"/>
            </p:cNvSpPr>
            <p:nvPr/>
          </p:nvSpPr>
          <p:spPr bwMode="auto">
            <a:xfrm>
              <a:off x="9021763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Rectangle 107"/>
            <p:cNvSpPr>
              <a:spLocks noChangeArrowheads="1"/>
            </p:cNvSpPr>
            <p:nvPr/>
          </p:nvSpPr>
          <p:spPr bwMode="auto">
            <a:xfrm>
              <a:off x="4722813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53666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6" name="Rectangle 108"/>
            <p:cNvSpPr>
              <a:spLocks noChangeArrowheads="1"/>
            </p:cNvSpPr>
            <p:nvPr/>
          </p:nvSpPr>
          <p:spPr bwMode="auto">
            <a:xfrm>
              <a:off x="5508625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7" name="Rectangle 109"/>
            <p:cNvSpPr>
              <a:spLocks noChangeArrowheads="1"/>
            </p:cNvSpPr>
            <p:nvPr/>
          </p:nvSpPr>
          <p:spPr bwMode="auto">
            <a:xfrm>
              <a:off x="6308725" y="4465638"/>
              <a:ext cx="1115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jones@cs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7937500" y="4465638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49" name="Rectangle 111"/>
            <p:cNvSpPr>
              <a:spLocks noChangeArrowheads="1"/>
            </p:cNvSpPr>
            <p:nvPr/>
          </p:nvSpPr>
          <p:spPr bwMode="auto">
            <a:xfrm>
              <a:off x="8555038" y="4465638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3.4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50" name="Rectangle 112"/>
            <p:cNvSpPr>
              <a:spLocks noChangeArrowheads="1"/>
            </p:cNvSpPr>
            <p:nvPr/>
          </p:nvSpPr>
          <p:spPr bwMode="auto">
            <a:xfrm>
              <a:off x="4670425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113"/>
            <p:cNvSpPr>
              <a:spLocks noChangeArrowheads="1"/>
            </p:cNvSpPr>
            <p:nvPr/>
          </p:nvSpPr>
          <p:spPr bwMode="auto">
            <a:xfrm>
              <a:off x="4683125" y="4460875"/>
              <a:ext cx="7762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114"/>
            <p:cNvSpPr>
              <a:spLocks noChangeArrowheads="1"/>
            </p:cNvSpPr>
            <p:nvPr/>
          </p:nvSpPr>
          <p:spPr bwMode="auto">
            <a:xfrm>
              <a:off x="5459413" y="4460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Rectangle 115"/>
            <p:cNvSpPr>
              <a:spLocks noChangeArrowheads="1"/>
            </p:cNvSpPr>
            <p:nvPr/>
          </p:nvSpPr>
          <p:spPr bwMode="auto">
            <a:xfrm>
              <a:off x="5464175" y="4460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Rectangle 116"/>
            <p:cNvSpPr>
              <a:spLocks noChangeArrowheads="1"/>
            </p:cNvSpPr>
            <p:nvPr/>
          </p:nvSpPr>
          <p:spPr bwMode="auto">
            <a:xfrm>
              <a:off x="6261100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117"/>
            <p:cNvSpPr>
              <a:spLocks noChangeArrowheads="1"/>
            </p:cNvSpPr>
            <p:nvPr/>
          </p:nvSpPr>
          <p:spPr bwMode="auto">
            <a:xfrm>
              <a:off x="6265863" y="4460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Rectangle 118"/>
            <p:cNvSpPr>
              <a:spLocks noChangeArrowheads="1"/>
            </p:cNvSpPr>
            <p:nvPr/>
          </p:nvSpPr>
          <p:spPr bwMode="auto">
            <a:xfrm>
              <a:off x="778192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119"/>
            <p:cNvSpPr>
              <a:spLocks noChangeArrowheads="1"/>
            </p:cNvSpPr>
            <p:nvPr/>
          </p:nvSpPr>
          <p:spPr bwMode="auto">
            <a:xfrm>
              <a:off x="7786688" y="4460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120"/>
            <p:cNvSpPr>
              <a:spLocks noChangeArrowheads="1"/>
            </p:cNvSpPr>
            <p:nvPr/>
          </p:nvSpPr>
          <p:spPr bwMode="auto">
            <a:xfrm>
              <a:off x="842327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121"/>
            <p:cNvSpPr>
              <a:spLocks noChangeArrowheads="1"/>
            </p:cNvSpPr>
            <p:nvPr/>
          </p:nvSpPr>
          <p:spPr bwMode="auto">
            <a:xfrm>
              <a:off x="8428038" y="4460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Rectangle 122"/>
            <p:cNvSpPr>
              <a:spLocks noChangeArrowheads="1"/>
            </p:cNvSpPr>
            <p:nvPr/>
          </p:nvSpPr>
          <p:spPr bwMode="auto">
            <a:xfrm>
              <a:off x="9021763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123"/>
            <p:cNvSpPr>
              <a:spLocks noChangeArrowheads="1"/>
            </p:cNvSpPr>
            <p:nvPr/>
          </p:nvSpPr>
          <p:spPr bwMode="auto">
            <a:xfrm>
              <a:off x="4670425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Rectangle 124"/>
            <p:cNvSpPr>
              <a:spLocks noChangeArrowheads="1"/>
            </p:cNvSpPr>
            <p:nvPr/>
          </p:nvSpPr>
          <p:spPr bwMode="auto">
            <a:xfrm>
              <a:off x="5459413" y="44656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Rectangle 125"/>
            <p:cNvSpPr>
              <a:spLocks noChangeArrowheads="1"/>
            </p:cNvSpPr>
            <p:nvPr/>
          </p:nvSpPr>
          <p:spPr bwMode="auto">
            <a:xfrm>
              <a:off x="6261100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126"/>
            <p:cNvSpPr>
              <a:spLocks noChangeArrowheads="1"/>
            </p:cNvSpPr>
            <p:nvPr/>
          </p:nvSpPr>
          <p:spPr bwMode="auto">
            <a:xfrm>
              <a:off x="778192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127"/>
            <p:cNvSpPr>
              <a:spLocks noChangeArrowheads="1"/>
            </p:cNvSpPr>
            <p:nvPr/>
          </p:nvSpPr>
          <p:spPr bwMode="auto">
            <a:xfrm>
              <a:off x="842327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128"/>
            <p:cNvSpPr>
              <a:spLocks noChangeArrowheads="1"/>
            </p:cNvSpPr>
            <p:nvPr/>
          </p:nvSpPr>
          <p:spPr bwMode="auto">
            <a:xfrm>
              <a:off x="9021763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Rectangle 129"/>
            <p:cNvSpPr>
              <a:spLocks noChangeArrowheads="1"/>
            </p:cNvSpPr>
            <p:nvPr/>
          </p:nvSpPr>
          <p:spPr bwMode="auto">
            <a:xfrm>
              <a:off x="4722813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53688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69" name="Rectangle 130"/>
            <p:cNvSpPr>
              <a:spLocks noChangeArrowheads="1"/>
            </p:cNvSpPr>
            <p:nvPr/>
          </p:nvSpPr>
          <p:spPr bwMode="auto">
            <a:xfrm>
              <a:off x="5508625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0" name="Rectangle 131"/>
            <p:cNvSpPr>
              <a:spLocks noChangeArrowheads="1"/>
            </p:cNvSpPr>
            <p:nvPr/>
          </p:nvSpPr>
          <p:spPr bwMode="auto">
            <a:xfrm>
              <a:off x="6308725" y="4803775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smith@eecs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1" name="Rectangle 132"/>
            <p:cNvSpPr>
              <a:spLocks noChangeArrowheads="1"/>
            </p:cNvSpPr>
            <p:nvPr/>
          </p:nvSpPr>
          <p:spPr bwMode="auto">
            <a:xfrm>
              <a:off x="7937500" y="4803775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2" name="Rectangle 133"/>
            <p:cNvSpPr>
              <a:spLocks noChangeArrowheads="1"/>
            </p:cNvSpPr>
            <p:nvPr/>
          </p:nvSpPr>
          <p:spPr bwMode="auto">
            <a:xfrm>
              <a:off x="8555038" y="4803775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3.2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73" name="Rectangle 134"/>
            <p:cNvSpPr>
              <a:spLocks noChangeArrowheads="1"/>
            </p:cNvSpPr>
            <p:nvPr/>
          </p:nvSpPr>
          <p:spPr bwMode="auto">
            <a:xfrm>
              <a:off x="4670425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Rectangle 135"/>
            <p:cNvSpPr>
              <a:spLocks noChangeArrowheads="1"/>
            </p:cNvSpPr>
            <p:nvPr/>
          </p:nvSpPr>
          <p:spPr bwMode="auto">
            <a:xfrm>
              <a:off x="5459413" y="4803775"/>
              <a:ext cx="4762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136"/>
            <p:cNvSpPr>
              <a:spLocks noChangeArrowheads="1"/>
            </p:cNvSpPr>
            <p:nvPr/>
          </p:nvSpPr>
          <p:spPr bwMode="auto">
            <a:xfrm>
              <a:off x="6261100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Rectangle 137"/>
            <p:cNvSpPr>
              <a:spLocks noChangeArrowheads="1"/>
            </p:cNvSpPr>
            <p:nvPr/>
          </p:nvSpPr>
          <p:spPr bwMode="auto">
            <a:xfrm>
              <a:off x="778192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Rectangle 138"/>
            <p:cNvSpPr>
              <a:spLocks noChangeArrowheads="1"/>
            </p:cNvSpPr>
            <p:nvPr/>
          </p:nvSpPr>
          <p:spPr bwMode="auto">
            <a:xfrm>
              <a:off x="842327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Rectangle 139"/>
            <p:cNvSpPr>
              <a:spLocks noChangeArrowheads="1"/>
            </p:cNvSpPr>
            <p:nvPr/>
          </p:nvSpPr>
          <p:spPr bwMode="auto">
            <a:xfrm>
              <a:off x="9021763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Rectangle 140"/>
            <p:cNvSpPr>
              <a:spLocks noChangeArrowheads="1"/>
            </p:cNvSpPr>
            <p:nvPr/>
          </p:nvSpPr>
          <p:spPr bwMode="auto">
            <a:xfrm>
              <a:off x="4722813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53650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0" name="Rectangle 141"/>
            <p:cNvSpPr>
              <a:spLocks noChangeArrowheads="1"/>
            </p:cNvSpPr>
            <p:nvPr/>
          </p:nvSpPr>
          <p:spPr bwMode="auto">
            <a:xfrm>
              <a:off x="5508625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1" name="Rectangle 142"/>
            <p:cNvSpPr>
              <a:spLocks noChangeArrowheads="1"/>
            </p:cNvSpPr>
            <p:nvPr/>
          </p:nvSpPr>
          <p:spPr bwMode="auto">
            <a:xfrm>
              <a:off x="6308725" y="5137150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smith@math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2" name="Rectangle 143"/>
            <p:cNvSpPr>
              <a:spLocks noChangeArrowheads="1"/>
            </p:cNvSpPr>
            <p:nvPr/>
          </p:nvSpPr>
          <p:spPr bwMode="auto">
            <a:xfrm>
              <a:off x="7937500" y="5137150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19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3" name="Rectangle 144"/>
            <p:cNvSpPr>
              <a:spLocks noChangeArrowheads="1"/>
            </p:cNvSpPr>
            <p:nvPr/>
          </p:nvSpPr>
          <p:spPr bwMode="auto">
            <a:xfrm>
              <a:off x="8555038" y="5137150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84" name="Rectangle 145"/>
            <p:cNvSpPr>
              <a:spLocks noChangeArrowheads="1"/>
            </p:cNvSpPr>
            <p:nvPr/>
          </p:nvSpPr>
          <p:spPr bwMode="auto">
            <a:xfrm>
              <a:off x="4670425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Rectangle 146"/>
            <p:cNvSpPr>
              <a:spLocks noChangeArrowheads="1"/>
            </p:cNvSpPr>
            <p:nvPr/>
          </p:nvSpPr>
          <p:spPr bwMode="auto">
            <a:xfrm>
              <a:off x="4670425" y="5476875"/>
              <a:ext cx="7889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Rectangle 147"/>
            <p:cNvSpPr>
              <a:spLocks noChangeArrowheads="1"/>
            </p:cNvSpPr>
            <p:nvPr/>
          </p:nvSpPr>
          <p:spPr bwMode="auto">
            <a:xfrm>
              <a:off x="5459413" y="51387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Rectangle 148"/>
            <p:cNvSpPr>
              <a:spLocks noChangeArrowheads="1"/>
            </p:cNvSpPr>
            <p:nvPr/>
          </p:nvSpPr>
          <p:spPr bwMode="auto">
            <a:xfrm>
              <a:off x="5459413" y="5476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Rectangle 149"/>
            <p:cNvSpPr>
              <a:spLocks noChangeArrowheads="1"/>
            </p:cNvSpPr>
            <p:nvPr/>
          </p:nvSpPr>
          <p:spPr bwMode="auto">
            <a:xfrm>
              <a:off x="5464175" y="5476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Rectangle 150"/>
            <p:cNvSpPr>
              <a:spLocks noChangeArrowheads="1"/>
            </p:cNvSpPr>
            <p:nvPr/>
          </p:nvSpPr>
          <p:spPr bwMode="auto">
            <a:xfrm>
              <a:off x="6261100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Rectangle 151"/>
            <p:cNvSpPr>
              <a:spLocks noChangeArrowheads="1"/>
            </p:cNvSpPr>
            <p:nvPr/>
          </p:nvSpPr>
          <p:spPr bwMode="auto">
            <a:xfrm>
              <a:off x="6261100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/>
          </p:nvSpPr>
          <p:spPr bwMode="auto">
            <a:xfrm>
              <a:off x="6265863" y="5476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Rectangle 153"/>
            <p:cNvSpPr>
              <a:spLocks noChangeArrowheads="1"/>
            </p:cNvSpPr>
            <p:nvPr/>
          </p:nvSpPr>
          <p:spPr bwMode="auto">
            <a:xfrm>
              <a:off x="778192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Rectangle 154"/>
            <p:cNvSpPr>
              <a:spLocks noChangeArrowheads="1"/>
            </p:cNvSpPr>
            <p:nvPr/>
          </p:nvSpPr>
          <p:spPr bwMode="auto">
            <a:xfrm>
              <a:off x="778192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Rectangle 155"/>
            <p:cNvSpPr>
              <a:spLocks noChangeArrowheads="1"/>
            </p:cNvSpPr>
            <p:nvPr/>
          </p:nvSpPr>
          <p:spPr bwMode="auto">
            <a:xfrm>
              <a:off x="7786688" y="5476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Rectangle 156"/>
            <p:cNvSpPr>
              <a:spLocks noChangeArrowheads="1"/>
            </p:cNvSpPr>
            <p:nvPr/>
          </p:nvSpPr>
          <p:spPr bwMode="auto">
            <a:xfrm>
              <a:off x="842327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Rectangle 157"/>
            <p:cNvSpPr>
              <a:spLocks noChangeArrowheads="1"/>
            </p:cNvSpPr>
            <p:nvPr/>
          </p:nvSpPr>
          <p:spPr bwMode="auto">
            <a:xfrm>
              <a:off x="842327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Rectangle 158"/>
            <p:cNvSpPr>
              <a:spLocks noChangeArrowheads="1"/>
            </p:cNvSpPr>
            <p:nvPr/>
          </p:nvSpPr>
          <p:spPr bwMode="auto">
            <a:xfrm>
              <a:off x="8428038" y="5476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159"/>
            <p:cNvSpPr>
              <a:spLocks noChangeArrowheads="1"/>
            </p:cNvSpPr>
            <p:nvPr/>
          </p:nvSpPr>
          <p:spPr bwMode="auto">
            <a:xfrm>
              <a:off x="9021763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Rectangle 160"/>
            <p:cNvSpPr>
              <a:spLocks noChangeArrowheads="1"/>
            </p:cNvSpPr>
            <p:nvPr/>
          </p:nvSpPr>
          <p:spPr bwMode="auto">
            <a:xfrm>
              <a:off x="9021763" y="5476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Rectangle 11"/>
            <p:cNvSpPr>
              <a:spLocks noChangeArrowheads="1"/>
            </p:cNvSpPr>
            <p:nvPr/>
          </p:nvSpPr>
          <p:spPr bwMode="auto">
            <a:xfrm>
              <a:off x="4646613" y="3429000"/>
              <a:ext cx="167353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Students</a:t>
              </a:r>
            </a:p>
          </p:txBody>
        </p:sp>
        <p:sp>
          <p:nvSpPr>
            <p:cNvPr id="171" name="Line 162"/>
            <p:cNvSpPr>
              <a:spLocks noChangeShapeType="1"/>
            </p:cNvSpPr>
            <p:nvPr/>
          </p:nvSpPr>
          <p:spPr bwMode="auto">
            <a:xfrm>
              <a:off x="4648200" y="4460875"/>
              <a:ext cx="434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163"/>
            <p:cNvSpPr>
              <a:spLocks noChangeShapeType="1"/>
            </p:cNvSpPr>
            <p:nvPr/>
          </p:nvSpPr>
          <p:spPr bwMode="auto">
            <a:xfrm>
              <a:off x="5257800" y="4114800"/>
              <a:ext cx="3733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167"/>
            <p:cNvSpPr>
              <a:spLocks noChangeShapeType="1"/>
            </p:cNvSpPr>
            <p:nvPr/>
          </p:nvSpPr>
          <p:spPr bwMode="auto">
            <a:xfrm>
              <a:off x="5459413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168"/>
            <p:cNvSpPr>
              <a:spLocks noChangeShapeType="1"/>
            </p:cNvSpPr>
            <p:nvPr/>
          </p:nvSpPr>
          <p:spPr bwMode="auto">
            <a:xfrm>
              <a:off x="7772400" y="41148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169"/>
            <p:cNvSpPr>
              <a:spLocks noChangeShapeType="1"/>
            </p:cNvSpPr>
            <p:nvPr/>
          </p:nvSpPr>
          <p:spPr bwMode="auto">
            <a:xfrm>
              <a:off x="8423275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6" name="Oval 12"/>
          <p:cNvSpPr>
            <a:spLocks noChangeArrowheads="1"/>
          </p:cNvSpPr>
          <p:nvPr/>
        </p:nvSpPr>
        <p:spPr bwMode="auto">
          <a:xfrm>
            <a:off x="4572000" y="39624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7" name="Oval 13"/>
          <p:cNvSpPr>
            <a:spLocks noChangeArrowheads="1"/>
          </p:cNvSpPr>
          <p:nvPr/>
        </p:nvSpPr>
        <p:spPr bwMode="auto">
          <a:xfrm>
            <a:off x="381000" y="3657600"/>
            <a:ext cx="838200" cy="22860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68" grpId="0"/>
      <p:bldP spid="169" grpId="0"/>
      <p:bldP spid="166" grpId="0" animBg="1"/>
      <p:bldP spid="1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A set of fields is a 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superkey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if: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 two distinct tuples can have same values in all </a:t>
            </a:r>
            <a:r>
              <a:rPr lang="en-US" sz="2200" dirty="0" smtClean="0">
                <a:solidFill>
                  <a:schemeClr val="tx2"/>
                </a:solidFill>
              </a:rPr>
              <a:t>these fields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 set of fields is a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key</a:t>
            </a:r>
            <a:r>
              <a:rPr lang="en-US" sz="2400" dirty="0">
                <a:solidFill>
                  <a:schemeClr val="tx2"/>
                </a:solidFill>
              </a:rPr>
              <a:t> for a relation if it is minimal: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It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No subset of the fields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what if &gt;1 key for a relation?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One of the keys is chosen (by DBA) to be the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primary key</a:t>
            </a:r>
            <a:r>
              <a:rPr lang="en-US" sz="2200" dirty="0">
                <a:solidFill>
                  <a:schemeClr val="tx2"/>
                </a:solidFill>
              </a:rPr>
              <a:t>.     Other keys are called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candidate keys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For example: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sid is a key for Students.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What about name?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set {sid, </a:t>
            </a:r>
            <a:r>
              <a:rPr lang="en-US" sz="2200" dirty="0" err="1">
                <a:solidFill>
                  <a:schemeClr val="tx2"/>
                </a:solidFill>
              </a:rPr>
              <a:t>gpa</a:t>
            </a:r>
            <a:r>
              <a:rPr lang="en-US" sz="2200" dirty="0">
                <a:solidFill>
                  <a:schemeClr val="tx2"/>
                </a:solidFill>
              </a:rPr>
              <a:t>} is a </a:t>
            </a:r>
            <a:r>
              <a:rPr lang="en-US" sz="2200" dirty="0" err="1">
                <a:solidFill>
                  <a:schemeClr val="tx2"/>
                </a:solidFill>
              </a:rPr>
              <a:t>superkey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Primary and Candidate Keys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Possibly many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candidate keys </a:t>
            </a:r>
            <a:r>
              <a:rPr lang="en-US" sz="2400" dirty="0">
                <a:solidFill>
                  <a:schemeClr val="tx2"/>
                </a:solidFill>
              </a:rPr>
              <a:t> (specified using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UNIQUE</a:t>
            </a:r>
            <a:r>
              <a:rPr lang="en-US" sz="2400" dirty="0">
                <a:solidFill>
                  <a:schemeClr val="tx2"/>
                </a:solidFill>
              </a:rPr>
              <a:t>), one of which is chosen as the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primary key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Keys must be used carefully</a:t>
            </a:r>
            <a:r>
              <a:rPr lang="en-US" sz="2200" dirty="0" smtClean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" y="3200400"/>
            <a:ext cx="4822825" cy="1939925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Enrolled1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(sid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cid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grade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  PRIMARY KEY (sid,cid))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419600" y="3173413"/>
            <a:ext cx="4637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Enrolled2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(sid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cid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grade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PRIMARY KEY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UNIQUE (cid, grade))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896937" y="5959475"/>
            <a:ext cx="794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“</a:t>
            </a:r>
            <a:r>
              <a:rPr lang="en-US" sz="2400" dirty="0">
                <a:solidFill>
                  <a:schemeClr val="tx2"/>
                </a:solidFill>
                <a:latin typeface="+mn-ea"/>
                <a:ea typeface="+mn-ea"/>
              </a:rPr>
              <a:t>For a given student and course, there is a single grade.</a:t>
            </a:r>
            <a:r>
              <a:rPr lang="ja-JP" altLang="en-US" sz="2400" dirty="0">
                <a:solidFill>
                  <a:schemeClr val="tx2"/>
                </a:solidFill>
                <a:latin typeface="+mn-ea"/>
                <a:ea typeface="+mn-ea"/>
              </a:rPr>
              <a:t>”</a:t>
            </a:r>
            <a:endParaRPr 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0492" y="2468612"/>
            <a:ext cx="174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good either!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476170" y="2837944"/>
            <a:ext cx="357712" cy="335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  <p:bldP spid="1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48293"/>
            <a:ext cx="82296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 Execution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40011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0459" y="2367705"/>
            <a:ext cx="3791198" cy="8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Query Optimization and Execution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50459" y="3174471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(Relational) Operators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50459" y="3927615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File and Access Methods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0459" y="4680758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Buffer Management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50459" y="5433902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Disk Space Management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8200" y="1555434"/>
            <a:ext cx="3791198" cy="806766"/>
          </a:xfrm>
          <a:prstGeom prst="rect">
            <a:avLst/>
          </a:prstGeom>
          <a:ln w="508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Declarative Query (SQL)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10398" y="1736782"/>
            <a:ext cx="3538972" cy="443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We start from here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76800" y="1736782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allAtOnce"/>
      <p:bldP spid="64" grpId="1" build="allAtOnce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6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Foreign Keys, Referential Integrity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Foreign key</a:t>
            </a:r>
            <a:r>
              <a:rPr lang="en-US" sz="2800" dirty="0">
                <a:solidFill>
                  <a:schemeClr val="tx2"/>
                </a:solidFill>
              </a:rPr>
              <a:t>: a “logical pointer”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Set of fields in a tuple in one relation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that `refer’ to a tuple in another relation. 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Reference to </a:t>
            </a:r>
            <a:r>
              <a:rPr lang="en-US" sz="2400" i="1" dirty="0">
                <a:solidFill>
                  <a:schemeClr val="tx2"/>
                </a:solidFill>
              </a:rPr>
              <a:t>primary</a:t>
            </a:r>
            <a:r>
              <a:rPr lang="en-US" sz="2400" dirty="0">
                <a:solidFill>
                  <a:schemeClr val="tx2"/>
                </a:solidFill>
              </a:rPr>
              <a:t> key of the other relation. 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All foreign key constraints enforced?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</a:rPr>
              <a:t>referential integrity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i.e., no dangling references.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Foreign Keys in 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414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6453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7620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For example, only </a:t>
            </a:r>
            <a:r>
              <a:rPr lang="en-US" sz="2400" dirty="0">
                <a:solidFill>
                  <a:schemeClr val="tx2"/>
                </a:solidFill>
              </a:rPr>
              <a:t>students listed in the Students relation should be allowed to enroll for courses.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sid </a:t>
            </a:r>
            <a:r>
              <a:rPr lang="en-US" sz="2200" dirty="0">
                <a:solidFill>
                  <a:schemeClr val="tx2"/>
                </a:solidFill>
              </a:rPr>
              <a:t>is a foreign key referring to Students:</a:t>
            </a:r>
          </a:p>
          <a:p>
            <a:pPr marL="400050" lvl="1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Enrolled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cid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(2),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(sid,cid),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FOREIGN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(sid)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REFERENCES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))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2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63900" y="59515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68" name="Group 21"/>
          <p:cNvGrpSpPr>
            <a:grpSpLocks/>
          </p:cNvGrpSpPr>
          <p:nvPr/>
        </p:nvGrpSpPr>
        <p:grpSpPr bwMode="auto">
          <a:xfrm>
            <a:off x="479425" y="5791200"/>
            <a:ext cx="3238500" cy="469900"/>
            <a:chOff x="224" y="3888"/>
            <a:chExt cx="2064" cy="296"/>
          </a:xfrm>
        </p:grpSpPr>
        <p:sp>
          <p:nvSpPr>
            <p:cNvPr id="169" name="Text Box 18"/>
            <p:cNvSpPr txBox="1">
              <a:spLocks noChangeArrowheads="1"/>
            </p:cNvSpPr>
            <p:nvPr/>
          </p:nvSpPr>
          <p:spPr bwMode="auto">
            <a:xfrm>
              <a:off x="224" y="3888"/>
              <a:ext cx="206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/>
                <a:t>11111  English102   A</a:t>
              </a:r>
              <a:endParaRPr lang="en-US"/>
            </a:p>
          </p:txBody>
        </p:sp>
        <p:sp>
          <p:nvSpPr>
            <p:cNvPr id="170" name="Line 19"/>
            <p:cNvSpPr>
              <a:spLocks noChangeShapeType="1"/>
            </p:cNvSpPr>
            <p:nvPr/>
          </p:nvSpPr>
          <p:spPr bwMode="auto">
            <a:xfrm>
              <a:off x="768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20"/>
            <p:cNvSpPr>
              <a:spLocks noChangeShapeType="1"/>
            </p:cNvSpPr>
            <p:nvPr/>
          </p:nvSpPr>
          <p:spPr bwMode="auto">
            <a:xfrm>
              <a:off x="1824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2" name="Line 22"/>
          <p:cNvSpPr>
            <a:spLocks noChangeShapeType="1"/>
          </p:cNvSpPr>
          <p:nvPr/>
        </p:nvSpPr>
        <p:spPr bwMode="auto">
          <a:xfrm>
            <a:off x="276225" y="6019800"/>
            <a:ext cx="3886200" cy="0"/>
          </a:xfrm>
          <a:prstGeom prst="line">
            <a:avLst/>
          </a:prstGeom>
          <a:noFill/>
          <a:ln w="381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" name="Line 6"/>
          <p:cNvSpPr>
            <a:spLocks noChangeShapeType="1"/>
          </p:cNvSpPr>
          <p:nvPr/>
        </p:nvSpPr>
        <p:spPr bwMode="auto">
          <a:xfrm>
            <a:off x="3683000" y="4652962"/>
            <a:ext cx="1004888" cy="2333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" name="Line 7"/>
          <p:cNvSpPr>
            <a:spLocks noChangeShapeType="1"/>
          </p:cNvSpPr>
          <p:nvPr/>
        </p:nvSpPr>
        <p:spPr bwMode="auto">
          <a:xfrm>
            <a:off x="3657600" y="4906962"/>
            <a:ext cx="1066800" cy="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" name="Line 8"/>
          <p:cNvSpPr>
            <a:spLocks noChangeShapeType="1"/>
          </p:cNvSpPr>
          <p:nvPr/>
        </p:nvSpPr>
        <p:spPr bwMode="auto">
          <a:xfrm flipV="1">
            <a:off x="3683000" y="4906962"/>
            <a:ext cx="990600" cy="68580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2" name="Line 9"/>
          <p:cNvSpPr>
            <a:spLocks noChangeShapeType="1"/>
          </p:cNvSpPr>
          <p:nvPr/>
        </p:nvSpPr>
        <p:spPr bwMode="auto">
          <a:xfrm>
            <a:off x="3683000" y="5287962"/>
            <a:ext cx="1004888" cy="284163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457200" y="3744826"/>
            <a:ext cx="3260725" cy="2046374"/>
            <a:chOff x="431800" y="3486064"/>
            <a:chExt cx="3260725" cy="2046374"/>
          </a:xfrm>
        </p:grpSpPr>
        <p:sp>
          <p:nvSpPr>
            <p:cNvPr id="184" name="Rectangle 10"/>
            <p:cNvSpPr>
              <a:spLocks noChangeArrowheads="1"/>
            </p:cNvSpPr>
            <p:nvPr/>
          </p:nvSpPr>
          <p:spPr bwMode="auto">
            <a:xfrm>
              <a:off x="1143000" y="3486064"/>
              <a:ext cx="13016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Enrolled</a:t>
              </a:r>
              <a:endParaRPr lang="en-US" sz="24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31800" y="3873500"/>
              <a:ext cx="3260725" cy="1658938"/>
              <a:chOff x="431800" y="3873500"/>
              <a:chExt cx="3260725" cy="1658938"/>
            </a:xfrm>
          </p:grpSpPr>
          <p:sp>
            <p:nvSpPr>
              <p:cNvPr id="186" name="Rectangle 16"/>
              <p:cNvSpPr>
                <a:spLocks noChangeArrowheads="1"/>
              </p:cNvSpPr>
              <p:nvPr/>
            </p:nvSpPr>
            <p:spPr bwMode="auto">
              <a:xfrm>
                <a:off x="439738" y="3873500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7" name="Rectangle 17"/>
              <p:cNvSpPr>
                <a:spLocks noChangeArrowheads="1"/>
              </p:cNvSpPr>
              <p:nvPr/>
            </p:nvSpPr>
            <p:spPr bwMode="auto">
              <a:xfrm>
                <a:off x="1301750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Rectangle 18"/>
              <p:cNvSpPr>
                <a:spLocks noChangeArrowheads="1"/>
              </p:cNvSpPr>
              <p:nvPr/>
            </p:nvSpPr>
            <p:spPr bwMode="auto">
              <a:xfrm>
                <a:off x="1308100" y="3873500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9" name="Rectangle 19"/>
              <p:cNvSpPr>
                <a:spLocks noChangeArrowheads="1"/>
              </p:cNvSpPr>
              <p:nvPr/>
            </p:nvSpPr>
            <p:spPr bwMode="auto">
              <a:xfrm>
                <a:off x="2928938" y="3873500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2935288" y="3873500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3679825" y="3873500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2" name="Rectangle 22"/>
              <p:cNvSpPr>
                <a:spLocks noChangeArrowheads="1"/>
              </p:cNvSpPr>
              <p:nvPr/>
            </p:nvSpPr>
            <p:spPr bwMode="auto">
              <a:xfrm>
                <a:off x="439738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3" name="Rectangle 23"/>
              <p:cNvSpPr>
                <a:spLocks noChangeArrowheads="1"/>
              </p:cNvSpPr>
              <p:nvPr/>
            </p:nvSpPr>
            <p:spPr bwMode="auto">
              <a:xfrm>
                <a:off x="1301750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" name="Rectangle 24"/>
              <p:cNvSpPr>
                <a:spLocks noChangeArrowheads="1"/>
              </p:cNvSpPr>
              <p:nvPr/>
            </p:nvSpPr>
            <p:spPr bwMode="auto">
              <a:xfrm>
                <a:off x="2928938" y="3879850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5" name="Rectangle 25"/>
              <p:cNvSpPr>
                <a:spLocks noChangeArrowheads="1"/>
              </p:cNvSpPr>
              <p:nvPr/>
            </p:nvSpPr>
            <p:spPr bwMode="auto">
              <a:xfrm>
                <a:off x="3679825" y="3879850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6" name="Rectangle 26"/>
              <p:cNvSpPr>
                <a:spLocks noChangeArrowheads="1"/>
              </p:cNvSpPr>
              <p:nvPr/>
            </p:nvSpPr>
            <p:spPr bwMode="auto">
              <a:xfrm>
                <a:off x="452438" y="3879850"/>
                <a:ext cx="849312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7" name="Rectangle 27"/>
              <p:cNvSpPr>
                <a:spLocks noChangeArrowheads="1"/>
              </p:cNvSpPr>
              <p:nvPr/>
            </p:nvSpPr>
            <p:spPr bwMode="auto">
              <a:xfrm>
                <a:off x="6810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sid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198" name="Rectangle 28"/>
              <p:cNvSpPr>
                <a:spLocks noChangeArrowheads="1"/>
              </p:cNvSpPr>
              <p:nvPr/>
            </p:nvSpPr>
            <p:spPr bwMode="auto">
              <a:xfrm>
                <a:off x="452438" y="4183063"/>
                <a:ext cx="849312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9" name="Rectangle 29"/>
              <p:cNvSpPr>
                <a:spLocks noChangeArrowheads="1"/>
              </p:cNvSpPr>
              <p:nvPr/>
            </p:nvSpPr>
            <p:spPr bwMode="auto">
              <a:xfrm>
                <a:off x="1308100" y="3879850"/>
                <a:ext cx="1620838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0" name="Rectangle 30"/>
              <p:cNvSpPr>
                <a:spLocks noChangeArrowheads="1"/>
              </p:cNvSpPr>
              <p:nvPr/>
            </p:nvSpPr>
            <p:spPr bwMode="auto">
              <a:xfrm>
                <a:off x="2014538" y="3890963"/>
                <a:ext cx="418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cid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01" name="Rectangle 31"/>
              <p:cNvSpPr>
                <a:spLocks noChangeArrowheads="1"/>
              </p:cNvSpPr>
              <p:nvPr/>
            </p:nvSpPr>
            <p:spPr bwMode="auto">
              <a:xfrm>
                <a:off x="1308100" y="4183063"/>
                <a:ext cx="1620838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2" name="Rectangle 32"/>
              <p:cNvSpPr>
                <a:spLocks noChangeArrowheads="1"/>
              </p:cNvSpPr>
              <p:nvPr/>
            </p:nvSpPr>
            <p:spPr bwMode="auto">
              <a:xfrm>
                <a:off x="2935288" y="3879850"/>
                <a:ext cx="744537" cy="3032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3" name="Rectangle 33"/>
              <p:cNvSpPr>
                <a:spLocks noChangeArrowheads="1"/>
              </p:cNvSpPr>
              <p:nvPr/>
            </p:nvSpPr>
            <p:spPr bwMode="auto">
              <a:xfrm>
                <a:off x="2971800" y="38909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grade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04" name="Rectangle 34"/>
              <p:cNvSpPr>
                <a:spLocks noChangeArrowheads="1"/>
              </p:cNvSpPr>
              <p:nvPr/>
            </p:nvSpPr>
            <p:spPr bwMode="auto">
              <a:xfrm>
                <a:off x="2935288" y="4183063"/>
                <a:ext cx="744537" cy="28575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" name="Rectangle 35"/>
              <p:cNvSpPr>
                <a:spLocks noChangeArrowheads="1"/>
              </p:cNvSpPr>
              <p:nvPr/>
            </p:nvSpPr>
            <p:spPr bwMode="auto">
              <a:xfrm>
                <a:off x="439738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6" name="Rectangle 36"/>
              <p:cNvSpPr>
                <a:spLocks noChangeArrowheads="1"/>
              </p:cNvSpPr>
              <p:nvPr/>
            </p:nvSpPr>
            <p:spPr bwMode="auto">
              <a:xfrm>
                <a:off x="452438" y="4211638"/>
                <a:ext cx="8493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7" name="Rectangle 37"/>
              <p:cNvSpPr>
                <a:spLocks noChangeArrowheads="1"/>
              </p:cNvSpPr>
              <p:nvPr/>
            </p:nvSpPr>
            <p:spPr bwMode="auto">
              <a:xfrm>
                <a:off x="1301750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8" name="Rectangle 38"/>
              <p:cNvSpPr>
                <a:spLocks noChangeArrowheads="1"/>
              </p:cNvSpPr>
              <p:nvPr/>
            </p:nvSpPr>
            <p:spPr bwMode="auto">
              <a:xfrm>
                <a:off x="1308100" y="421163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9" name="Rectangle 39"/>
              <p:cNvSpPr>
                <a:spLocks noChangeArrowheads="1"/>
              </p:cNvSpPr>
              <p:nvPr/>
            </p:nvSpPr>
            <p:spPr bwMode="auto">
              <a:xfrm>
                <a:off x="2928938" y="421163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0" name="Rectangle 40"/>
              <p:cNvSpPr>
                <a:spLocks noChangeArrowheads="1"/>
              </p:cNvSpPr>
              <p:nvPr/>
            </p:nvSpPr>
            <p:spPr bwMode="auto">
              <a:xfrm>
                <a:off x="2935288" y="421163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1" name="Rectangle 41"/>
              <p:cNvSpPr>
                <a:spLocks noChangeArrowheads="1"/>
              </p:cNvSpPr>
              <p:nvPr/>
            </p:nvSpPr>
            <p:spPr bwMode="auto">
              <a:xfrm>
                <a:off x="3679825" y="421163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2" name="Rectangle 42"/>
              <p:cNvSpPr>
                <a:spLocks noChangeArrowheads="1"/>
              </p:cNvSpPr>
              <p:nvPr/>
            </p:nvSpPr>
            <p:spPr bwMode="auto">
              <a:xfrm>
                <a:off x="439738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>
                <a:off x="1301750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4" name="Rectangle 44"/>
              <p:cNvSpPr>
                <a:spLocks noChangeArrowheads="1"/>
              </p:cNvSpPr>
              <p:nvPr/>
            </p:nvSpPr>
            <p:spPr bwMode="auto">
              <a:xfrm>
                <a:off x="2928938" y="4217988"/>
                <a:ext cx="635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3679825" y="4217988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495300" y="4230688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7" name="Rectangle 47"/>
              <p:cNvSpPr>
                <a:spLocks noChangeArrowheads="1"/>
              </p:cNvSpPr>
              <p:nvPr/>
            </p:nvSpPr>
            <p:spPr bwMode="auto">
              <a:xfrm>
                <a:off x="1355725" y="4230688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Carnatic101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8" name="Rectangle 48"/>
              <p:cNvSpPr>
                <a:spLocks noChangeArrowheads="1"/>
              </p:cNvSpPr>
              <p:nvPr/>
            </p:nvSpPr>
            <p:spPr bwMode="auto">
              <a:xfrm>
                <a:off x="3186113" y="4230688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C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19" name="Rectangle 49"/>
              <p:cNvSpPr>
                <a:spLocks noChangeArrowheads="1"/>
              </p:cNvSpPr>
              <p:nvPr/>
            </p:nvSpPr>
            <p:spPr bwMode="auto">
              <a:xfrm>
                <a:off x="439738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0" name="Rectangle 50"/>
              <p:cNvSpPr>
                <a:spLocks noChangeArrowheads="1"/>
              </p:cNvSpPr>
              <p:nvPr/>
            </p:nvSpPr>
            <p:spPr bwMode="auto">
              <a:xfrm>
                <a:off x="1301750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1" name="Rectangle 51"/>
              <p:cNvSpPr>
                <a:spLocks noChangeArrowheads="1"/>
              </p:cNvSpPr>
              <p:nvPr/>
            </p:nvSpPr>
            <p:spPr bwMode="auto">
              <a:xfrm>
                <a:off x="2928938" y="4549775"/>
                <a:ext cx="635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2" name="Rectangle 52"/>
              <p:cNvSpPr>
                <a:spLocks noChangeArrowheads="1"/>
              </p:cNvSpPr>
              <p:nvPr/>
            </p:nvSpPr>
            <p:spPr bwMode="auto">
              <a:xfrm>
                <a:off x="3679825" y="4549775"/>
                <a:ext cx="12700" cy="3317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Rectangle 53"/>
              <p:cNvSpPr>
                <a:spLocks noChangeArrowheads="1"/>
              </p:cNvSpPr>
              <p:nvPr/>
            </p:nvSpPr>
            <p:spPr bwMode="auto">
              <a:xfrm>
                <a:off x="495300" y="4562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4" name="Rectangle 54"/>
              <p:cNvSpPr>
                <a:spLocks noChangeArrowheads="1"/>
              </p:cNvSpPr>
              <p:nvPr/>
            </p:nvSpPr>
            <p:spPr bwMode="auto">
              <a:xfrm>
                <a:off x="1355725" y="4562475"/>
                <a:ext cx="12551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Reggae203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5" name="Rectangle 55"/>
              <p:cNvSpPr>
                <a:spLocks noChangeArrowheads="1"/>
              </p:cNvSpPr>
              <p:nvPr/>
            </p:nvSpPr>
            <p:spPr bwMode="auto">
              <a:xfrm>
                <a:off x="3186113" y="4562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>
                <a:off x="439738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7" name="Rectangle 57"/>
              <p:cNvSpPr>
                <a:spLocks noChangeArrowheads="1"/>
              </p:cNvSpPr>
              <p:nvPr/>
            </p:nvSpPr>
            <p:spPr bwMode="auto">
              <a:xfrm>
                <a:off x="1301750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8" name="Rectangle 58"/>
              <p:cNvSpPr>
                <a:spLocks noChangeArrowheads="1"/>
              </p:cNvSpPr>
              <p:nvPr/>
            </p:nvSpPr>
            <p:spPr bwMode="auto">
              <a:xfrm>
                <a:off x="2928938" y="4881563"/>
                <a:ext cx="635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9" name="Rectangle 59"/>
              <p:cNvSpPr>
                <a:spLocks noChangeArrowheads="1"/>
              </p:cNvSpPr>
              <p:nvPr/>
            </p:nvSpPr>
            <p:spPr bwMode="auto">
              <a:xfrm>
                <a:off x="3679825" y="4881563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" name="Rectangle 60"/>
              <p:cNvSpPr>
                <a:spLocks noChangeArrowheads="1"/>
              </p:cNvSpPr>
              <p:nvPr/>
            </p:nvSpPr>
            <p:spPr bwMode="auto">
              <a:xfrm>
                <a:off x="495300" y="4894263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53650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1" name="Rectangle 61"/>
              <p:cNvSpPr>
                <a:spLocks noChangeArrowheads="1"/>
              </p:cNvSpPr>
              <p:nvPr/>
            </p:nvSpPr>
            <p:spPr bwMode="auto">
              <a:xfrm>
                <a:off x="1355725" y="4894263"/>
                <a:ext cx="153407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Topology112</a:t>
                </a:r>
                <a:endParaRPr lang="en-US" sz="2800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2" name="Rectangle 62"/>
              <p:cNvSpPr>
                <a:spLocks noChangeArrowheads="1"/>
              </p:cNvSpPr>
              <p:nvPr/>
            </p:nvSpPr>
            <p:spPr bwMode="auto">
              <a:xfrm>
                <a:off x="3186113" y="4894263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A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33" name="Rectangle 63"/>
              <p:cNvSpPr>
                <a:spLocks noChangeArrowheads="1"/>
              </p:cNvSpPr>
              <p:nvPr/>
            </p:nvSpPr>
            <p:spPr bwMode="auto">
              <a:xfrm>
                <a:off x="439738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4" name="Rectangle 64"/>
              <p:cNvSpPr>
                <a:spLocks noChangeArrowheads="1"/>
              </p:cNvSpPr>
              <p:nvPr/>
            </p:nvSpPr>
            <p:spPr bwMode="auto">
              <a:xfrm>
                <a:off x="439738" y="5526088"/>
                <a:ext cx="862012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" name="Rectangle 65"/>
              <p:cNvSpPr>
                <a:spLocks noChangeArrowheads="1"/>
              </p:cNvSpPr>
              <p:nvPr/>
            </p:nvSpPr>
            <p:spPr bwMode="auto">
              <a:xfrm>
                <a:off x="1301750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6" name="Rectangle 66"/>
              <p:cNvSpPr>
                <a:spLocks noChangeArrowheads="1"/>
              </p:cNvSpPr>
              <p:nvPr/>
            </p:nvSpPr>
            <p:spPr bwMode="auto">
              <a:xfrm>
                <a:off x="1301750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7" name="Rectangle 67"/>
              <p:cNvSpPr>
                <a:spLocks noChangeArrowheads="1"/>
              </p:cNvSpPr>
              <p:nvPr/>
            </p:nvSpPr>
            <p:spPr bwMode="auto">
              <a:xfrm>
                <a:off x="1308100" y="5526088"/>
                <a:ext cx="1620838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8" name="Rectangle 68"/>
              <p:cNvSpPr>
                <a:spLocks noChangeArrowheads="1"/>
              </p:cNvSpPr>
              <p:nvPr/>
            </p:nvSpPr>
            <p:spPr bwMode="auto">
              <a:xfrm>
                <a:off x="2928938" y="5184775"/>
                <a:ext cx="635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" name="Rectangle 69"/>
              <p:cNvSpPr>
                <a:spLocks noChangeArrowheads="1"/>
              </p:cNvSpPr>
              <p:nvPr/>
            </p:nvSpPr>
            <p:spPr bwMode="auto">
              <a:xfrm>
                <a:off x="2928938" y="5526088"/>
                <a:ext cx="635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0" name="Rectangle 70"/>
              <p:cNvSpPr>
                <a:spLocks noChangeArrowheads="1"/>
              </p:cNvSpPr>
              <p:nvPr/>
            </p:nvSpPr>
            <p:spPr bwMode="auto">
              <a:xfrm>
                <a:off x="2935288" y="5526088"/>
                <a:ext cx="744537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1" name="Rectangle 71"/>
              <p:cNvSpPr>
                <a:spLocks noChangeArrowheads="1"/>
              </p:cNvSpPr>
              <p:nvPr/>
            </p:nvSpPr>
            <p:spPr bwMode="auto">
              <a:xfrm>
                <a:off x="3679825" y="5184775"/>
                <a:ext cx="12700" cy="341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2" name="Rectangle 72"/>
              <p:cNvSpPr>
                <a:spLocks noChangeArrowheads="1"/>
              </p:cNvSpPr>
              <p:nvPr/>
            </p:nvSpPr>
            <p:spPr bwMode="auto">
              <a:xfrm>
                <a:off x="3679825" y="5526088"/>
                <a:ext cx="12700" cy="6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3" name="Rectangle 73"/>
              <p:cNvSpPr>
                <a:spLocks noChangeArrowheads="1"/>
              </p:cNvSpPr>
              <p:nvPr/>
            </p:nvSpPr>
            <p:spPr bwMode="auto">
              <a:xfrm>
                <a:off x="495300" y="5197475"/>
                <a:ext cx="69730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53666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4" name="Rectangle 74"/>
              <p:cNvSpPr>
                <a:spLocks noChangeArrowheads="1"/>
              </p:cNvSpPr>
              <p:nvPr/>
            </p:nvSpPr>
            <p:spPr bwMode="auto">
              <a:xfrm>
                <a:off x="1355725" y="5197475"/>
                <a:ext cx="13946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History105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5" name="Rectangle 75"/>
              <p:cNvSpPr>
                <a:spLocks noChangeArrowheads="1"/>
              </p:cNvSpPr>
              <p:nvPr/>
            </p:nvSpPr>
            <p:spPr bwMode="auto">
              <a:xfrm>
                <a:off x="3186113" y="5197475"/>
                <a:ext cx="1394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CF0E30"/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B</a:t>
                </a:r>
                <a:endParaRPr lang="en-US" sz="280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  <p:sp>
            <p:nvSpPr>
              <p:cNvPr id="246" name="Line 161"/>
              <p:cNvSpPr>
                <a:spLocks noChangeShapeType="1"/>
              </p:cNvSpPr>
              <p:nvPr/>
            </p:nvSpPr>
            <p:spPr bwMode="auto">
              <a:xfrm>
                <a:off x="457200" y="421163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7" name="Line 164"/>
              <p:cNvSpPr>
                <a:spLocks noChangeShapeType="1"/>
              </p:cNvSpPr>
              <p:nvPr/>
            </p:nvSpPr>
            <p:spPr bwMode="auto">
              <a:xfrm>
                <a:off x="1301750" y="3874274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8" name="Line 165"/>
              <p:cNvSpPr>
                <a:spLocks noChangeShapeType="1"/>
              </p:cNvSpPr>
              <p:nvPr/>
            </p:nvSpPr>
            <p:spPr bwMode="auto">
              <a:xfrm>
                <a:off x="2928938" y="3886200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9" name="Line 166"/>
              <p:cNvSpPr>
                <a:spLocks noChangeShapeType="1"/>
              </p:cNvSpPr>
              <p:nvPr/>
            </p:nvSpPr>
            <p:spPr bwMode="auto">
              <a:xfrm>
                <a:off x="431800" y="5526088"/>
                <a:ext cx="3200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4672013" y="3897226"/>
            <a:ext cx="4387850" cy="1851111"/>
            <a:chOff x="4646613" y="3638464"/>
            <a:chExt cx="4387850" cy="1851111"/>
          </a:xfrm>
        </p:grpSpPr>
        <p:sp>
          <p:nvSpPr>
            <p:cNvPr id="251" name="Rectangle 76"/>
            <p:cNvSpPr>
              <a:spLocks noChangeArrowheads="1"/>
            </p:cNvSpPr>
            <p:nvPr/>
          </p:nvSpPr>
          <p:spPr bwMode="auto">
            <a:xfrm>
              <a:off x="4683125" y="4119563"/>
              <a:ext cx="776288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Rectangle 77"/>
            <p:cNvSpPr>
              <a:spLocks noChangeArrowheads="1"/>
            </p:cNvSpPr>
            <p:nvPr/>
          </p:nvSpPr>
          <p:spPr bwMode="auto">
            <a:xfrm>
              <a:off x="48910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sid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3" name="Rectangle 78"/>
            <p:cNvSpPr>
              <a:spLocks noChangeArrowheads="1"/>
            </p:cNvSpPr>
            <p:nvPr/>
          </p:nvSpPr>
          <p:spPr bwMode="auto">
            <a:xfrm>
              <a:off x="4683125" y="4411663"/>
              <a:ext cx="776288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" name="Rectangle 79"/>
            <p:cNvSpPr>
              <a:spLocks noChangeArrowheads="1"/>
            </p:cNvSpPr>
            <p:nvPr/>
          </p:nvSpPr>
          <p:spPr bwMode="auto">
            <a:xfrm>
              <a:off x="5464175" y="4119563"/>
              <a:ext cx="7969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" name="Rectangle 80"/>
            <p:cNvSpPr>
              <a:spLocks noChangeArrowheads="1"/>
            </p:cNvSpPr>
            <p:nvPr/>
          </p:nvSpPr>
          <p:spPr bwMode="auto">
            <a:xfrm>
              <a:off x="5538788" y="4119563"/>
              <a:ext cx="5578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name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6" name="Rectangle 81"/>
            <p:cNvSpPr>
              <a:spLocks noChangeArrowheads="1"/>
            </p:cNvSpPr>
            <p:nvPr/>
          </p:nvSpPr>
          <p:spPr bwMode="auto">
            <a:xfrm>
              <a:off x="5464175" y="4411663"/>
              <a:ext cx="7969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7" name="Rectangle 82"/>
            <p:cNvSpPr>
              <a:spLocks noChangeArrowheads="1"/>
            </p:cNvSpPr>
            <p:nvPr/>
          </p:nvSpPr>
          <p:spPr bwMode="auto">
            <a:xfrm>
              <a:off x="6265863" y="4119563"/>
              <a:ext cx="1516062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" name="Rectangle 83"/>
            <p:cNvSpPr>
              <a:spLocks noChangeArrowheads="1"/>
            </p:cNvSpPr>
            <p:nvPr/>
          </p:nvSpPr>
          <p:spPr bwMode="auto">
            <a:xfrm>
              <a:off x="6743700" y="4119563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login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59" name="Rectangle 84"/>
            <p:cNvSpPr>
              <a:spLocks noChangeArrowheads="1"/>
            </p:cNvSpPr>
            <p:nvPr/>
          </p:nvSpPr>
          <p:spPr bwMode="auto">
            <a:xfrm>
              <a:off x="6265863" y="4411663"/>
              <a:ext cx="1516062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" name="Rectangle 85"/>
            <p:cNvSpPr>
              <a:spLocks noChangeArrowheads="1"/>
            </p:cNvSpPr>
            <p:nvPr/>
          </p:nvSpPr>
          <p:spPr bwMode="auto">
            <a:xfrm>
              <a:off x="7786688" y="4119563"/>
              <a:ext cx="636587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" name="Rectangle 86"/>
            <p:cNvSpPr>
              <a:spLocks noChangeArrowheads="1"/>
            </p:cNvSpPr>
            <p:nvPr/>
          </p:nvSpPr>
          <p:spPr bwMode="auto">
            <a:xfrm>
              <a:off x="7900988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age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62" name="Rectangle 87"/>
            <p:cNvSpPr>
              <a:spLocks noChangeArrowheads="1"/>
            </p:cNvSpPr>
            <p:nvPr/>
          </p:nvSpPr>
          <p:spPr bwMode="auto">
            <a:xfrm>
              <a:off x="7786688" y="4411663"/>
              <a:ext cx="636587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" name="Rectangle 88"/>
            <p:cNvSpPr>
              <a:spLocks noChangeArrowheads="1"/>
            </p:cNvSpPr>
            <p:nvPr/>
          </p:nvSpPr>
          <p:spPr bwMode="auto">
            <a:xfrm>
              <a:off x="8428038" y="4119563"/>
              <a:ext cx="593725" cy="29210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" name="Rectangle 89"/>
            <p:cNvSpPr>
              <a:spLocks noChangeArrowheads="1"/>
            </p:cNvSpPr>
            <p:nvPr/>
          </p:nvSpPr>
          <p:spPr bwMode="auto">
            <a:xfrm>
              <a:off x="8518525" y="4119563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gpa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65" name="Rectangle 90"/>
            <p:cNvSpPr>
              <a:spLocks noChangeArrowheads="1"/>
            </p:cNvSpPr>
            <p:nvPr/>
          </p:nvSpPr>
          <p:spPr bwMode="auto">
            <a:xfrm>
              <a:off x="8428038" y="4411663"/>
              <a:ext cx="593725" cy="492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" name="Rectangle 91"/>
            <p:cNvSpPr>
              <a:spLocks noChangeArrowheads="1"/>
            </p:cNvSpPr>
            <p:nvPr/>
          </p:nvSpPr>
          <p:spPr bwMode="auto">
            <a:xfrm>
              <a:off x="4670425" y="4114800"/>
              <a:ext cx="788988" cy="47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" name="Rectangle 92"/>
            <p:cNvSpPr>
              <a:spLocks noChangeArrowheads="1"/>
            </p:cNvSpPr>
            <p:nvPr/>
          </p:nvSpPr>
          <p:spPr bwMode="auto">
            <a:xfrm>
              <a:off x="5459413" y="4114800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" name="Rectangle 93"/>
            <p:cNvSpPr>
              <a:spLocks noChangeArrowheads="1"/>
            </p:cNvSpPr>
            <p:nvPr/>
          </p:nvSpPr>
          <p:spPr bwMode="auto">
            <a:xfrm>
              <a:off x="5464175" y="4114800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" name="Rectangle 94"/>
            <p:cNvSpPr>
              <a:spLocks noChangeArrowheads="1"/>
            </p:cNvSpPr>
            <p:nvPr/>
          </p:nvSpPr>
          <p:spPr bwMode="auto">
            <a:xfrm>
              <a:off x="6261100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" name="Rectangle 95"/>
            <p:cNvSpPr>
              <a:spLocks noChangeArrowheads="1"/>
            </p:cNvSpPr>
            <p:nvPr/>
          </p:nvSpPr>
          <p:spPr bwMode="auto">
            <a:xfrm>
              <a:off x="6265863" y="4114800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1" name="Rectangle 96"/>
            <p:cNvSpPr>
              <a:spLocks noChangeArrowheads="1"/>
            </p:cNvSpPr>
            <p:nvPr/>
          </p:nvSpPr>
          <p:spPr bwMode="auto">
            <a:xfrm>
              <a:off x="778192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" name="Rectangle 97"/>
            <p:cNvSpPr>
              <a:spLocks noChangeArrowheads="1"/>
            </p:cNvSpPr>
            <p:nvPr/>
          </p:nvSpPr>
          <p:spPr bwMode="auto">
            <a:xfrm>
              <a:off x="7786688" y="4114800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3" name="Rectangle 98"/>
            <p:cNvSpPr>
              <a:spLocks noChangeArrowheads="1"/>
            </p:cNvSpPr>
            <p:nvPr/>
          </p:nvSpPr>
          <p:spPr bwMode="auto">
            <a:xfrm>
              <a:off x="8423275" y="4114800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4" name="Rectangle 99"/>
            <p:cNvSpPr>
              <a:spLocks noChangeArrowheads="1"/>
            </p:cNvSpPr>
            <p:nvPr/>
          </p:nvSpPr>
          <p:spPr bwMode="auto">
            <a:xfrm>
              <a:off x="8428038" y="4114800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5" name="Rectangle 100"/>
            <p:cNvSpPr>
              <a:spLocks noChangeArrowheads="1"/>
            </p:cNvSpPr>
            <p:nvPr/>
          </p:nvSpPr>
          <p:spPr bwMode="auto">
            <a:xfrm>
              <a:off x="9021763" y="4114800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" name="Rectangle 101"/>
            <p:cNvSpPr>
              <a:spLocks noChangeArrowheads="1"/>
            </p:cNvSpPr>
            <p:nvPr/>
          </p:nvSpPr>
          <p:spPr bwMode="auto">
            <a:xfrm>
              <a:off x="4670425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7" name="Rectangle 102"/>
            <p:cNvSpPr>
              <a:spLocks noChangeArrowheads="1"/>
            </p:cNvSpPr>
            <p:nvPr/>
          </p:nvSpPr>
          <p:spPr bwMode="auto">
            <a:xfrm>
              <a:off x="5459413" y="4119563"/>
              <a:ext cx="4762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8" name="Rectangle 103"/>
            <p:cNvSpPr>
              <a:spLocks noChangeArrowheads="1"/>
            </p:cNvSpPr>
            <p:nvPr/>
          </p:nvSpPr>
          <p:spPr bwMode="auto">
            <a:xfrm>
              <a:off x="6261100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9" name="Rectangle 104"/>
            <p:cNvSpPr>
              <a:spLocks noChangeArrowheads="1"/>
            </p:cNvSpPr>
            <p:nvPr/>
          </p:nvSpPr>
          <p:spPr bwMode="auto">
            <a:xfrm>
              <a:off x="778192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0" name="Rectangle 105"/>
            <p:cNvSpPr>
              <a:spLocks noChangeArrowheads="1"/>
            </p:cNvSpPr>
            <p:nvPr/>
          </p:nvSpPr>
          <p:spPr bwMode="auto">
            <a:xfrm>
              <a:off x="8423275" y="4119563"/>
              <a:ext cx="4763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1" name="Rectangle 106"/>
            <p:cNvSpPr>
              <a:spLocks noChangeArrowheads="1"/>
            </p:cNvSpPr>
            <p:nvPr/>
          </p:nvSpPr>
          <p:spPr bwMode="auto">
            <a:xfrm>
              <a:off x="9021763" y="4119563"/>
              <a:ext cx="12700" cy="341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2" name="Rectangle 107"/>
            <p:cNvSpPr>
              <a:spLocks noChangeArrowheads="1"/>
            </p:cNvSpPr>
            <p:nvPr/>
          </p:nvSpPr>
          <p:spPr bwMode="auto">
            <a:xfrm>
              <a:off x="4722813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53666</a:t>
              </a:r>
              <a:endParaRPr lang="en-US" sz="3200" dirty="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3" name="Rectangle 108"/>
            <p:cNvSpPr>
              <a:spLocks noChangeArrowheads="1"/>
            </p:cNvSpPr>
            <p:nvPr/>
          </p:nvSpPr>
          <p:spPr bwMode="auto">
            <a:xfrm>
              <a:off x="5508625" y="4465638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4" name="Rectangle 109"/>
            <p:cNvSpPr>
              <a:spLocks noChangeArrowheads="1"/>
            </p:cNvSpPr>
            <p:nvPr/>
          </p:nvSpPr>
          <p:spPr bwMode="auto">
            <a:xfrm>
              <a:off x="6308725" y="4465638"/>
              <a:ext cx="1115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jones@cs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5" name="Rectangle 110"/>
            <p:cNvSpPr>
              <a:spLocks noChangeArrowheads="1"/>
            </p:cNvSpPr>
            <p:nvPr/>
          </p:nvSpPr>
          <p:spPr bwMode="auto">
            <a:xfrm>
              <a:off x="7937500" y="4465638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6" name="Rectangle 111"/>
            <p:cNvSpPr>
              <a:spLocks noChangeArrowheads="1"/>
            </p:cNvSpPr>
            <p:nvPr/>
          </p:nvSpPr>
          <p:spPr bwMode="auto">
            <a:xfrm>
              <a:off x="8555038" y="4465638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3.4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287" name="Rectangle 112"/>
            <p:cNvSpPr>
              <a:spLocks noChangeArrowheads="1"/>
            </p:cNvSpPr>
            <p:nvPr/>
          </p:nvSpPr>
          <p:spPr bwMode="auto">
            <a:xfrm>
              <a:off x="4670425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" name="Rectangle 113"/>
            <p:cNvSpPr>
              <a:spLocks noChangeArrowheads="1"/>
            </p:cNvSpPr>
            <p:nvPr/>
          </p:nvSpPr>
          <p:spPr bwMode="auto">
            <a:xfrm>
              <a:off x="4683125" y="4460875"/>
              <a:ext cx="7762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" name="Rectangle 114"/>
            <p:cNvSpPr>
              <a:spLocks noChangeArrowheads="1"/>
            </p:cNvSpPr>
            <p:nvPr/>
          </p:nvSpPr>
          <p:spPr bwMode="auto">
            <a:xfrm>
              <a:off x="5459413" y="4460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0" name="Rectangle 115"/>
            <p:cNvSpPr>
              <a:spLocks noChangeArrowheads="1"/>
            </p:cNvSpPr>
            <p:nvPr/>
          </p:nvSpPr>
          <p:spPr bwMode="auto">
            <a:xfrm>
              <a:off x="5464175" y="4460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1" name="Rectangle 116"/>
            <p:cNvSpPr>
              <a:spLocks noChangeArrowheads="1"/>
            </p:cNvSpPr>
            <p:nvPr/>
          </p:nvSpPr>
          <p:spPr bwMode="auto">
            <a:xfrm>
              <a:off x="6261100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2" name="Rectangle 117"/>
            <p:cNvSpPr>
              <a:spLocks noChangeArrowheads="1"/>
            </p:cNvSpPr>
            <p:nvPr/>
          </p:nvSpPr>
          <p:spPr bwMode="auto">
            <a:xfrm>
              <a:off x="6265863" y="4460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Rectangle 118"/>
            <p:cNvSpPr>
              <a:spLocks noChangeArrowheads="1"/>
            </p:cNvSpPr>
            <p:nvPr/>
          </p:nvSpPr>
          <p:spPr bwMode="auto">
            <a:xfrm>
              <a:off x="778192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Rectangle 119"/>
            <p:cNvSpPr>
              <a:spLocks noChangeArrowheads="1"/>
            </p:cNvSpPr>
            <p:nvPr/>
          </p:nvSpPr>
          <p:spPr bwMode="auto">
            <a:xfrm>
              <a:off x="7786688" y="4460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Rectangle 120"/>
            <p:cNvSpPr>
              <a:spLocks noChangeArrowheads="1"/>
            </p:cNvSpPr>
            <p:nvPr/>
          </p:nvSpPr>
          <p:spPr bwMode="auto">
            <a:xfrm>
              <a:off x="8423275" y="4460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Rectangle 121"/>
            <p:cNvSpPr>
              <a:spLocks noChangeArrowheads="1"/>
            </p:cNvSpPr>
            <p:nvPr/>
          </p:nvSpPr>
          <p:spPr bwMode="auto">
            <a:xfrm>
              <a:off x="8428038" y="4460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" name="Rectangle 122"/>
            <p:cNvSpPr>
              <a:spLocks noChangeArrowheads="1"/>
            </p:cNvSpPr>
            <p:nvPr/>
          </p:nvSpPr>
          <p:spPr bwMode="auto">
            <a:xfrm>
              <a:off x="9021763" y="4460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8" name="Rectangle 123"/>
            <p:cNvSpPr>
              <a:spLocks noChangeArrowheads="1"/>
            </p:cNvSpPr>
            <p:nvPr/>
          </p:nvSpPr>
          <p:spPr bwMode="auto">
            <a:xfrm>
              <a:off x="4670425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9" name="Rectangle 124"/>
            <p:cNvSpPr>
              <a:spLocks noChangeArrowheads="1"/>
            </p:cNvSpPr>
            <p:nvPr/>
          </p:nvSpPr>
          <p:spPr bwMode="auto">
            <a:xfrm>
              <a:off x="5459413" y="44656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6261100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1" name="Rectangle 126"/>
            <p:cNvSpPr>
              <a:spLocks noChangeArrowheads="1"/>
            </p:cNvSpPr>
            <p:nvPr/>
          </p:nvSpPr>
          <p:spPr bwMode="auto">
            <a:xfrm>
              <a:off x="778192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2" name="Rectangle 127"/>
            <p:cNvSpPr>
              <a:spLocks noChangeArrowheads="1"/>
            </p:cNvSpPr>
            <p:nvPr/>
          </p:nvSpPr>
          <p:spPr bwMode="auto">
            <a:xfrm>
              <a:off x="8423275" y="44656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3" name="Rectangle 128"/>
            <p:cNvSpPr>
              <a:spLocks noChangeArrowheads="1"/>
            </p:cNvSpPr>
            <p:nvPr/>
          </p:nvSpPr>
          <p:spPr bwMode="auto">
            <a:xfrm>
              <a:off x="9021763" y="44656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4" name="Rectangle 129"/>
            <p:cNvSpPr>
              <a:spLocks noChangeArrowheads="1"/>
            </p:cNvSpPr>
            <p:nvPr/>
          </p:nvSpPr>
          <p:spPr bwMode="auto">
            <a:xfrm>
              <a:off x="4722813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53688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5" name="Rectangle 130"/>
            <p:cNvSpPr>
              <a:spLocks noChangeArrowheads="1"/>
            </p:cNvSpPr>
            <p:nvPr/>
          </p:nvSpPr>
          <p:spPr bwMode="auto">
            <a:xfrm>
              <a:off x="5508625" y="4803775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6" name="Rectangle 131"/>
            <p:cNvSpPr>
              <a:spLocks noChangeArrowheads="1"/>
            </p:cNvSpPr>
            <p:nvPr/>
          </p:nvSpPr>
          <p:spPr bwMode="auto">
            <a:xfrm>
              <a:off x="6308725" y="4803775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smith@eecs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7" name="Rectangle 132"/>
            <p:cNvSpPr>
              <a:spLocks noChangeArrowheads="1"/>
            </p:cNvSpPr>
            <p:nvPr/>
          </p:nvSpPr>
          <p:spPr bwMode="auto">
            <a:xfrm>
              <a:off x="7937500" y="4803775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8" name="Rectangle 133"/>
            <p:cNvSpPr>
              <a:spLocks noChangeArrowheads="1"/>
            </p:cNvSpPr>
            <p:nvPr/>
          </p:nvSpPr>
          <p:spPr bwMode="auto">
            <a:xfrm>
              <a:off x="8555038" y="4803775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3.2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09" name="Rectangle 134"/>
            <p:cNvSpPr>
              <a:spLocks noChangeArrowheads="1"/>
            </p:cNvSpPr>
            <p:nvPr/>
          </p:nvSpPr>
          <p:spPr bwMode="auto">
            <a:xfrm>
              <a:off x="4670425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" name="Rectangle 135"/>
            <p:cNvSpPr>
              <a:spLocks noChangeArrowheads="1"/>
            </p:cNvSpPr>
            <p:nvPr/>
          </p:nvSpPr>
          <p:spPr bwMode="auto">
            <a:xfrm>
              <a:off x="5459413" y="4803775"/>
              <a:ext cx="4762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" name="Rectangle 136"/>
            <p:cNvSpPr>
              <a:spLocks noChangeArrowheads="1"/>
            </p:cNvSpPr>
            <p:nvPr/>
          </p:nvSpPr>
          <p:spPr bwMode="auto">
            <a:xfrm>
              <a:off x="6261100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2" name="Rectangle 137"/>
            <p:cNvSpPr>
              <a:spLocks noChangeArrowheads="1"/>
            </p:cNvSpPr>
            <p:nvPr/>
          </p:nvSpPr>
          <p:spPr bwMode="auto">
            <a:xfrm>
              <a:off x="778192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3" name="Rectangle 138"/>
            <p:cNvSpPr>
              <a:spLocks noChangeArrowheads="1"/>
            </p:cNvSpPr>
            <p:nvPr/>
          </p:nvSpPr>
          <p:spPr bwMode="auto">
            <a:xfrm>
              <a:off x="8423275" y="4803775"/>
              <a:ext cx="4763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4" name="Rectangle 139"/>
            <p:cNvSpPr>
              <a:spLocks noChangeArrowheads="1"/>
            </p:cNvSpPr>
            <p:nvPr/>
          </p:nvSpPr>
          <p:spPr bwMode="auto">
            <a:xfrm>
              <a:off x="9021763" y="4803775"/>
              <a:ext cx="12700" cy="3349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5" name="Rectangle 140"/>
            <p:cNvSpPr>
              <a:spLocks noChangeArrowheads="1"/>
            </p:cNvSpPr>
            <p:nvPr/>
          </p:nvSpPr>
          <p:spPr bwMode="auto">
            <a:xfrm>
              <a:off x="4722813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53650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6" name="Rectangle 141"/>
            <p:cNvSpPr>
              <a:spLocks noChangeArrowheads="1"/>
            </p:cNvSpPr>
            <p:nvPr/>
          </p:nvSpPr>
          <p:spPr bwMode="auto">
            <a:xfrm>
              <a:off x="5508625" y="5137150"/>
              <a:ext cx="6973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7" name="Rectangle 142"/>
            <p:cNvSpPr>
              <a:spLocks noChangeArrowheads="1"/>
            </p:cNvSpPr>
            <p:nvPr/>
          </p:nvSpPr>
          <p:spPr bwMode="auto">
            <a:xfrm>
              <a:off x="6308725" y="5137150"/>
              <a:ext cx="1394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smith@math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8" name="Rectangle 143"/>
            <p:cNvSpPr>
              <a:spLocks noChangeArrowheads="1"/>
            </p:cNvSpPr>
            <p:nvPr/>
          </p:nvSpPr>
          <p:spPr bwMode="auto">
            <a:xfrm>
              <a:off x="7937500" y="5137150"/>
              <a:ext cx="2789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19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19" name="Rectangle 144"/>
            <p:cNvSpPr>
              <a:spLocks noChangeArrowheads="1"/>
            </p:cNvSpPr>
            <p:nvPr/>
          </p:nvSpPr>
          <p:spPr bwMode="auto">
            <a:xfrm>
              <a:off x="8555038" y="5137150"/>
              <a:ext cx="4183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3.8</a:t>
              </a:r>
              <a:endParaRPr lang="en-US" sz="3200">
                <a:solidFill>
                  <a:srgbClr val="CF0E30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320" name="Rectangle 145"/>
            <p:cNvSpPr>
              <a:spLocks noChangeArrowheads="1"/>
            </p:cNvSpPr>
            <p:nvPr/>
          </p:nvSpPr>
          <p:spPr bwMode="auto">
            <a:xfrm>
              <a:off x="4670425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1" name="Rectangle 146"/>
            <p:cNvSpPr>
              <a:spLocks noChangeArrowheads="1"/>
            </p:cNvSpPr>
            <p:nvPr/>
          </p:nvSpPr>
          <p:spPr bwMode="auto">
            <a:xfrm>
              <a:off x="4670425" y="5476875"/>
              <a:ext cx="788988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2" name="Rectangle 147"/>
            <p:cNvSpPr>
              <a:spLocks noChangeArrowheads="1"/>
            </p:cNvSpPr>
            <p:nvPr/>
          </p:nvSpPr>
          <p:spPr bwMode="auto">
            <a:xfrm>
              <a:off x="5459413" y="5138738"/>
              <a:ext cx="4762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3" name="Rectangle 148"/>
            <p:cNvSpPr>
              <a:spLocks noChangeArrowheads="1"/>
            </p:cNvSpPr>
            <p:nvPr/>
          </p:nvSpPr>
          <p:spPr bwMode="auto">
            <a:xfrm>
              <a:off x="5459413" y="5476875"/>
              <a:ext cx="47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4" name="Rectangle 149"/>
            <p:cNvSpPr>
              <a:spLocks noChangeArrowheads="1"/>
            </p:cNvSpPr>
            <p:nvPr/>
          </p:nvSpPr>
          <p:spPr bwMode="auto">
            <a:xfrm>
              <a:off x="5464175" y="5476875"/>
              <a:ext cx="7969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5" name="Rectangle 150"/>
            <p:cNvSpPr>
              <a:spLocks noChangeArrowheads="1"/>
            </p:cNvSpPr>
            <p:nvPr/>
          </p:nvSpPr>
          <p:spPr bwMode="auto">
            <a:xfrm>
              <a:off x="6261100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6" name="Rectangle 151"/>
            <p:cNvSpPr>
              <a:spLocks noChangeArrowheads="1"/>
            </p:cNvSpPr>
            <p:nvPr/>
          </p:nvSpPr>
          <p:spPr bwMode="auto">
            <a:xfrm>
              <a:off x="6261100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" name="Rectangle 152"/>
            <p:cNvSpPr>
              <a:spLocks noChangeArrowheads="1"/>
            </p:cNvSpPr>
            <p:nvPr/>
          </p:nvSpPr>
          <p:spPr bwMode="auto">
            <a:xfrm>
              <a:off x="6265863" y="5476875"/>
              <a:ext cx="1516062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Rectangle 153"/>
            <p:cNvSpPr>
              <a:spLocks noChangeArrowheads="1"/>
            </p:cNvSpPr>
            <p:nvPr/>
          </p:nvSpPr>
          <p:spPr bwMode="auto">
            <a:xfrm>
              <a:off x="778192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Rectangle 154"/>
            <p:cNvSpPr>
              <a:spLocks noChangeArrowheads="1"/>
            </p:cNvSpPr>
            <p:nvPr/>
          </p:nvSpPr>
          <p:spPr bwMode="auto">
            <a:xfrm>
              <a:off x="778192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0" name="Rectangle 155"/>
            <p:cNvSpPr>
              <a:spLocks noChangeArrowheads="1"/>
            </p:cNvSpPr>
            <p:nvPr/>
          </p:nvSpPr>
          <p:spPr bwMode="auto">
            <a:xfrm>
              <a:off x="7786688" y="5476875"/>
              <a:ext cx="636587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1" name="Rectangle 156"/>
            <p:cNvSpPr>
              <a:spLocks noChangeArrowheads="1"/>
            </p:cNvSpPr>
            <p:nvPr/>
          </p:nvSpPr>
          <p:spPr bwMode="auto">
            <a:xfrm>
              <a:off x="8423275" y="5138738"/>
              <a:ext cx="4763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2" name="Rectangle 157"/>
            <p:cNvSpPr>
              <a:spLocks noChangeArrowheads="1"/>
            </p:cNvSpPr>
            <p:nvPr/>
          </p:nvSpPr>
          <p:spPr bwMode="auto">
            <a:xfrm>
              <a:off x="8423275" y="5476875"/>
              <a:ext cx="4763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3" name="Rectangle 158"/>
            <p:cNvSpPr>
              <a:spLocks noChangeArrowheads="1"/>
            </p:cNvSpPr>
            <p:nvPr/>
          </p:nvSpPr>
          <p:spPr bwMode="auto">
            <a:xfrm>
              <a:off x="8428038" y="5476875"/>
              <a:ext cx="593725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4" name="Rectangle 159"/>
            <p:cNvSpPr>
              <a:spLocks noChangeArrowheads="1"/>
            </p:cNvSpPr>
            <p:nvPr/>
          </p:nvSpPr>
          <p:spPr bwMode="auto">
            <a:xfrm>
              <a:off x="9021763" y="5138738"/>
              <a:ext cx="12700" cy="338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5" name="Rectangle 160"/>
            <p:cNvSpPr>
              <a:spLocks noChangeArrowheads="1"/>
            </p:cNvSpPr>
            <p:nvPr/>
          </p:nvSpPr>
          <p:spPr bwMode="auto">
            <a:xfrm>
              <a:off x="9021763" y="5476875"/>
              <a:ext cx="12700" cy="47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6" name="Rectangle 11"/>
            <p:cNvSpPr>
              <a:spLocks noChangeArrowheads="1"/>
            </p:cNvSpPr>
            <p:nvPr/>
          </p:nvSpPr>
          <p:spPr bwMode="auto">
            <a:xfrm>
              <a:off x="4646613" y="3638464"/>
              <a:ext cx="13016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F0E30"/>
                  </a:solidFill>
                  <a:latin typeface="Lucida Console" charset="0"/>
                  <a:ea typeface="Lucida Console" charset="0"/>
                  <a:cs typeface="Lucida Console" charset="0"/>
                </a:rPr>
                <a:t>Students</a:t>
              </a:r>
            </a:p>
          </p:txBody>
        </p:sp>
        <p:sp>
          <p:nvSpPr>
            <p:cNvPr id="337" name="Line 162"/>
            <p:cNvSpPr>
              <a:spLocks noChangeShapeType="1"/>
            </p:cNvSpPr>
            <p:nvPr/>
          </p:nvSpPr>
          <p:spPr bwMode="auto">
            <a:xfrm>
              <a:off x="4648200" y="4460875"/>
              <a:ext cx="434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" name="Line 163"/>
            <p:cNvSpPr>
              <a:spLocks noChangeShapeType="1"/>
            </p:cNvSpPr>
            <p:nvPr/>
          </p:nvSpPr>
          <p:spPr bwMode="auto">
            <a:xfrm>
              <a:off x="5257800" y="4114800"/>
              <a:ext cx="3733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9" name="Line 167"/>
            <p:cNvSpPr>
              <a:spLocks noChangeShapeType="1"/>
            </p:cNvSpPr>
            <p:nvPr/>
          </p:nvSpPr>
          <p:spPr bwMode="auto">
            <a:xfrm>
              <a:off x="5459413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0" name="Line 168"/>
            <p:cNvSpPr>
              <a:spLocks noChangeShapeType="1"/>
            </p:cNvSpPr>
            <p:nvPr/>
          </p:nvSpPr>
          <p:spPr bwMode="auto">
            <a:xfrm>
              <a:off x="7772400" y="41148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1" name="Line 169"/>
            <p:cNvSpPr>
              <a:spLocks noChangeShapeType="1"/>
            </p:cNvSpPr>
            <p:nvPr/>
          </p:nvSpPr>
          <p:spPr bwMode="auto">
            <a:xfrm>
              <a:off x="8423275" y="4117975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14400" y="2098424"/>
            <a:ext cx="7117001" cy="1570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72" grpId="0" animBg="1"/>
      <p:bldP spid="179" grpId="0" animBg="1"/>
      <p:bldP spid="180" grpId="0" animBg="1"/>
      <p:bldP spid="181" grpId="0" animBg="1"/>
      <p:bldP spid="18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Enforcing Referential Integrity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1025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tx2"/>
                </a:solidFill>
              </a:rPr>
              <a:t>sid</a:t>
            </a:r>
            <a:r>
              <a:rPr lang="en-US" sz="2400" dirty="0">
                <a:solidFill>
                  <a:schemeClr val="tx2"/>
                </a:solidFill>
              </a:rPr>
              <a:t> in Enrolled: foreign key referencing Students.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Scenarios: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Insert Enrolled tuple with non-existent student id?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Delete a Students tuple?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Also delete Enrolled tuples that refer to it? (CASCADE)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Disallow if referred to? (NO ACTION)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Set sid in referring Enrolled </a:t>
            </a:r>
            <a:r>
              <a:rPr lang="en-US" sz="2000" dirty="0" err="1">
                <a:solidFill>
                  <a:schemeClr val="tx2"/>
                </a:solidFill>
              </a:rPr>
              <a:t>tups</a:t>
            </a:r>
            <a:r>
              <a:rPr lang="en-US" sz="2000" dirty="0">
                <a:solidFill>
                  <a:schemeClr val="tx2"/>
                </a:solidFill>
              </a:rPr>
              <a:t> to a default value? (SET DEFAULT)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Set sid in referring Enrolled tuples to null, denoting `unknown’ or `inapplicable’. (SET NULL)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Similar issues arise if primary key of Students tuple is updated.</a:t>
            </a:r>
          </a:p>
        </p:txBody>
      </p:sp>
    </p:spTree>
    <p:extLst>
      <p:ext uri="{BB962C8B-B14F-4D97-AF65-F5344CB8AC3E}">
        <p14:creationId xmlns:p14="http://schemas.microsoft.com/office/powerpoint/2010/main" val="7334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 actions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723382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TABLE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Enrolled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(20),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(20), grade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(2),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sid,cid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FOREIGN 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REFERENCES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ON DELETE NO ACTION  )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2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vs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FOREIGN 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REFERENCES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ON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DELETE CASCADE);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vs</a:t>
            </a:r>
            <a:endParaRPr lang="en-US" sz="20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FOREIGN KEY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REFERENCES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ON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DELETE SET NULL);</a:t>
            </a:r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 Constraints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52400" y="838200"/>
            <a:ext cx="3046750" cy="3698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Useful when more general ICs than keys are involved.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use queries to express constraint.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Checked </a:t>
            </a:r>
            <a:r>
              <a:rPr lang="en-US" sz="2400" dirty="0">
                <a:solidFill>
                  <a:schemeClr val="tx2"/>
                </a:solidFill>
              </a:rPr>
              <a:t>on insert or update.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Constraints can be named.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00400" y="877019"/>
            <a:ext cx="4953280" cy="255198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TABLE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( sid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rating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age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 rating &gt;= 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rating &lt;= 10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)) 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198632" y="3538066"/>
            <a:ext cx="5261057" cy="31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TABLE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Reserves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( 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bid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day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bid,day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CONSTRAINT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noInterlakeRes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('Interlake'</a:t>
            </a:r>
            <a:r>
              <a:rPr lang="en-US" altLang="ja-JP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&lt;&gt;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(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b.bname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Boats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</a:t>
            </a:r>
            <a:endParaRPr lang="en-US" sz="20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 = bid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)))</a:t>
            </a:r>
          </a:p>
        </p:txBody>
      </p:sp>
      <p:sp>
        <p:nvSpPr>
          <p:cNvPr id="2" name="Bent Arrow 1"/>
          <p:cNvSpPr/>
          <p:nvPr/>
        </p:nvSpPr>
        <p:spPr>
          <a:xfrm flipH="1">
            <a:off x="6629400" y="4038600"/>
            <a:ext cx="1143000" cy="2209800"/>
          </a:xfrm>
          <a:prstGeom prst="bentArrow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5731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4706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s)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+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 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&lt;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100 )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00800" y="158115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2057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287116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590801" y="1390593"/>
            <a:ext cx="6248400" cy="2859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 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s)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+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 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&lt;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100 )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1788325"/>
            <a:ext cx="3046750" cy="3698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Awkward and wrong!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checks sailors</a:t>
            </a:r>
            <a:r>
              <a:rPr lang="en-US" sz="2000" dirty="0" smtClean="0">
                <a:solidFill>
                  <a:schemeClr val="tx2"/>
                </a:solidFill>
              </a:rPr>
              <a:t>!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ASSERTION is the right solution; not associated with either table.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Unfortunately, not supported in many DBMS.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Triggers are another solution.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81399" y="4455325"/>
            <a:ext cx="5105401" cy="1793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ASSERTION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smallClub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 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+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 100 )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00800" y="127394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24274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 build="p"/>
      <p:bldP spid="13" grpId="0" build="allAtOnce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constraints</a:t>
            </a:r>
          </a:p>
        </p:txBody>
      </p:sp>
      <p:sp>
        <p:nvSpPr>
          <p:cNvPr id="33794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974725"/>
            <a:ext cx="7772400" cy="4114800"/>
          </a:xfrm>
        </p:spPr>
        <p:txBody>
          <a:bodyPr>
            <a:normAutofit fontScale="62500" lnSpcReduction="20000"/>
          </a:bodyPr>
          <a:lstStyle/>
          <a:p>
            <a:endParaRPr lang="en-US">
              <a:latin typeface="Arial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[ CONSTRAINT </a:t>
            </a:r>
            <a:r>
              <a:rPr lang="en-US" i="1">
                <a:latin typeface="Arial" charset="0"/>
                <a:ea typeface="ＭＳ Ｐゴシック" charset="0"/>
              </a:rPr>
              <a:t>constraint_name</a:t>
            </a:r>
            <a:r>
              <a:rPr lang="en-US">
                <a:latin typeface="Arial" charset="0"/>
                <a:ea typeface="ＭＳ Ｐゴシック" charset="0"/>
              </a:rPr>
              <a:t> ]                                                            { NOT NULL | NULL | UNIQUE |  PRIMARY KEY |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CHECK (</a:t>
            </a:r>
            <a:r>
              <a:rPr lang="en-US" i="1">
                <a:latin typeface="Arial" charset="0"/>
                <a:ea typeface="ＭＳ Ｐゴシック" charset="0"/>
              </a:rPr>
              <a:t>expression</a:t>
            </a:r>
            <a:r>
              <a:rPr lang="en-US">
                <a:latin typeface="Arial" charset="0"/>
                <a:ea typeface="ＭＳ Ｐゴシック" charset="0"/>
              </a:rPr>
              <a:t>) |    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REFERENCES </a:t>
            </a:r>
            <a:r>
              <a:rPr lang="en-US" i="1">
                <a:latin typeface="Arial" charset="0"/>
                <a:ea typeface="ＭＳ Ｐゴシック" charset="0"/>
              </a:rPr>
              <a:t>reftable</a:t>
            </a:r>
            <a:r>
              <a:rPr lang="en-US">
                <a:latin typeface="Arial" charset="0"/>
                <a:ea typeface="ＭＳ Ｐゴシック" charset="0"/>
              </a:rPr>
              <a:t> [ ( </a:t>
            </a:r>
            <a:r>
              <a:rPr lang="en-US" i="1">
                <a:latin typeface="Arial" charset="0"/>
                <a:ea typeface="ＭＳ Ｐゴシック" charset="0"/>
              </a:rPr>
              <a:t>refcolumn</a:t>
            </a:r>
            <a:r>
              <a:rPr lang="en-US">
                <a:latin typeface="Arial" charset="0"/>
                <a:ea typeface="ＭＳ Ｐゴシック" charset="0"/>
              </a:rPr>
              <a:t> ) ] [ ON DELETE </a:t>
            </a:r>
            <a:r>
              <a:rPr lang="en-US" i="1">
                <a:latin typeface="Arial" charset="0"/>
                <a:ea typeface="ＭＳ Ｐゴシック" charset="0"/>
              </a:rPr>
              <a:t>action</a:t>
            </a:r>
            <a:r>
              <a:rPr lang="en-US">
                <a:latin typeface="Arial" charset="0"/>
                <a:ea typeface="ＭＳ Ｐゴシック" charset="0"/>
              </a:rPr>
              <a:t> ] [ ON UPDATE </a:t>
            </a:r>
            <a:r>
              <a:rPr lang="en-US" i="1">
                <a:latin typeface="Arial" charset="0"/>
                <a:ea typeface="ＭＳ Ｐゴシック" charset="0"/>
              </a:rPr>
              <a:t>action</a:t>
            </a:r>
            <a:r>
              <a:rPr lang="en-US">
                <a:latin typeface="Arial" charset="0"/>
                <a:ea typeface="ＭＳ Ｐゴシック" charset="0"/>
              </a:rPr>
              <a:t> ] } </a:t>
            </a: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primary key = </a:t>
            </a: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unique + not null; also used as default target for references. (can have at most 1)</a:t>
            </a:r>
          </a:p>
          <a:p>
            <a:pPr>
              <a:buFontTx/>
              <a:buNone/>
            </a:pP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expression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 must produce a boolean result and reference that column’s value only.</a:t>
            </a:r>
            <a:endParaRPr lang="en-US" i="1">
              <a:solidFill>
                <a:srgbClr val="FF0000"/>
              </a:solidFill>
              <a:latin typeface="Arial Unicode M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references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is for </a:t>
            </a:r>
            <a:r>
              <a:rPr lang="en-US" u="sng">
                <a:solidFill>
                  <a:srgbClr val="FF0000"/>
                </a:solidFill>
                <a:latin typeface="Arial" charset="0"/>
                <a:ea typeface="ＭＳ Ｐゴシック" charset="0"/>
              </a:rPr>
              <a:t>foreign keys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; </a:t>
            </a: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action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 is one of: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	NO ACTION, CASCADE, SET NULL, SET DEFAULT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Table constraints</a:t>
            </a:r>
          </a:p>
        </p:txBody>
      </p:sp>
      <p:sp>
        <p:nvSpPr>
          <p:cNvPr id="35842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Arial" charset="0"/>
                <a:ea typeface="ＭＳ Ｐゴシック" charset="0"/>
              </a:rPr>
              <a:t>CREATE TABLE </a:t>
            </a:r>
            <a:r>
              <a:rPr lang="en-US" i="1">
                <a:latin typeface="Arial" charset="0"/>
                <a:ea typeface="ＭＳ Ｐゴシック" charset="0"/>
              </a:rPr>
              <a:t>table_name                                                              </a:t>
            </a:r>
            <a:r>
              <a:rPr lang="en-US">
                <a:latin typeface="Arial" charset="0"/>
                <a:ea typeface="ＭＳ Ｐゴシック" charset="0"/>
              </a:rPr>
              <a:t> ( { </a:t>
            </a:r>
            <a:r>
              <a:rPr lang="en-US" i="1">
                <a:latin typeface="Arial" charset="0"/>
                <a:ea typeface="ＭＳ Ｐゴシック" charset="0"/>
              </a:rPr>
              <a:t>column_name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</a:rPr>
              <a:t>data_type</a:t>
            </a:r>
            <a:r>
              <a:rPr lang="en-US">
                <a:latin typeface="Arial" charset="0"/>
                <a:ea typeface="ＭＳ Ｐゴシック" charset="0"/>
              </a:rPr>
              <a:t> [ DEFAULT </a:t>
            </a:r>
            <a:r>
              <a:rPr lang="en-US" i="1">
                <a:latin typeface="Arial" charset="0"/>
                <a:ea typeface="ＭＳ Ｐゴシック" charset="0"/>
              </a:rPr>
              <a:t>default_expr</a:t>
            </a:r>
            <a:r>
              <a:rPr lang="en-US">
                <a:latin typeface="Arial" charset="0"/>
                <a:ea typeface="ＭＳ Ｐゴシック" charset="0"/>
              </a:rPr>
              <a:t> ]    [ </a:t>
            </a:r>
            <a:r>
              <a:rPr lang="en-US" i="1">
                <a:latin typeface="Arial" charset="0"/>
                <a:ea typeface="ＭＳ Ｐゴシック" charset="0"/>
              </a:rPr>
              <a:t>column_constraint</a:t>
            </a:r>
            <a:r>
              <a:rPr lang="en-US">
                <a:latin typeface="Arial" charset="0"/>
                <a:ea typeface="ＭＳ Ｐゴシック" charset="0"/>
              </a:rPr>
              <a:t> [, ... ] ] | </a:t>
            </a: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table_constraint</a:t>
            </a:r>
            <a:r>
              <a:rPr lang="en-US">
                <a:latin typeface="Arial" charset="0"/>
                <a:ea typeface="ＭＳ Ｐゴシック" charset="0"/>
              </a:rPr>
              <a:t> } [, ... ] )</a:t>
            </a:r>
            <a:endParaRPr lang="en-US">
              <a:latin typeface="Arial Unicode MS" charset="0"/>
              <a:ea typeface="ＭＳ Ｐゴシック" charset="0"/>
            </a:endParaRPr>
          </a:p>
          <a:p>
            <a:endParaRPr lang="en-US">
              <a:latin typeface="Arial Unicode MS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Table Constraints: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[ CONSTRAINT </a:t>
            </a:r>
            <a:r>
              <a:rPr lang="en-US" i="1">
                <a:latin typeface="Arial" charset="0"/>
                <a:ea typeface="ＭＳ Ｐゴシック" charset="0"/>
              </a:rPr>
              <a:t>constraint_name</a:t>
            </a:r>
            <a:r>
              <a:rPr lang="en-US">
                <a:latin typeface="Arial" charset="0"/>
                <a:ea typeface="ＭＳ Ｐゴシック" charset="0"/>
              </a:rPr>
              <a:t> ]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{ UNIQUE ( </a:t>
            </a:r>
            <a:r>
              <a:rPr lang="en-US" i="1">
                <a:latin typeface="Arial" charset="0"/>
                <a:ea typeface="ＭＳ Ｐゴシック" charset="0"/>
              </a:rPr>
              <a:t>column_name</a:t>
            </a:r>
            <a:r>
              <a:rPr lang="en-US">
                <a:latin typeface="Arial" charset="0"/>
                <a:ea typeface="ＭＳ Ｐゴシック" charset="0"/>
              </a:rPr>
              <a:t> [, ... ] ) |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PRIMARY KEY ( </a:t>
            </a:r>
            <a:r>
              <a:rPr lang="en-US" i="1">
                <a:latin typeface="Arial" charset="0"/>
                <a:ea typeface="ＭＳ Ｐゴシック" charset="0"/>
              </a:rPr>
              <a:t>column_name</a:t>
            </a:r>
            <a:r>
              <a:rPr lang="en-US">
                <a:latin typeface="Arial" charset="0"/>
                <a:ea typeface="ＭＳ Ｐゴシック" charset="0"/>
              </a:rPr>
              <a:t> [, ... ] ) |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CHECK ( </a:t>
            </a:r>
            <a:r>
              <a:rPr lang="en-US" i="1">
                <a:latin typeface="Arial" charset="0"/>
                <a:ea typeface="ＭＳ Ｐゴシック" charset="0"/>
              </a:rPr>
              <a:t>expression</a:t>
            </a:r>
            <a:r>
              <a:rPr lang="en-US">
                <a:latin typeface="Arial" charset="0"/>
                <a:ea typeface="ＭＳ Ｐゴシック" charset="0"/>
              </a:rPr>
              <a:t> ) |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FOREIGN KEY ( </a:t>
            </a:r>
            <a:r>
              <a:rPr lang="en-US" i="1">
                <a:latin typeface="Arial" charset="0"/>
                <a:ea typeface="ＭＳ Ｐゴシック" charset="0"/>
              </a:rPr>
              <a:t>column_name</a:t>
            </a:r>
            <a:r>
              <a:rPr lang="en-US">
                <a:latin typeface="Arial" charset="0"/>
                <a:ea typeface="ＭＳ Ｐゴシック" charset="0"/>
              </a:rPr>
              <a:t> [, ... ] ) REFERENCES </a:t>
            </a:r>
            <a:r>
              <a:rPr lang="en-US" i="1">
                <a:latin typeface="Arial" charset="0"/>
                <a:ea typeface="ＭＳ Ｐゴシック" charset="0"/>
              </a:rPr>
              <a:t>reftable</a:t>
            </a:r>
            <a:r>
              <a:rPr lang="en-US">
                <a:latin typeface="Arial" charset="0"/>
                <a:ea typeface="ＭＳ Ｐゴシック" charset="0"/>
              </a:rPr>
              <a:t> [ ( </a:t>
            </a:r>
            <a:r>
              <a:rPr lang="en-US" i="1">
                <a:latin typeface="Arial" charset="0"/>
                <a:ea typeface="ＭＳ Ｐゴシック" charset="0"/>
              </a:rPr>
              <a:t>refcolumn</a:t>
            </a:r>
            <a:r>
              <a:rPr lang="en-US">
                <a:latin typeface="Arial" charset="0"/>
                <a:ea typeface="ＭＳ Ｐゴシック" charset="0"/>
              </a:rPr>
              <a:t> [, ... ] ) ] [ ON DELETE </a:t>
            </a:r>
            <a:r>
              <a:rPr lang="en-US" i="1">
                <a:latin typeface="Arial" charset="0"/>
                <a:ea typeface="ＭＳ Ｐゴシック" charset="0"/>
              </a:rPr>
              <a:t>action</a:t>
            </a:r>
            <a:r>
              <a:rPr lang="en-US">
                <a:latin typeface="Arial" charset="0"/>
                <a:ea typeface="ＭＳ Ｐゴシック" charset="0"/>
              </a:rPr>
              <a:t> ]           [ ON UPDATE </a:t>
            </a:r>
            <a:r>
              <a:rPr lang="en-US" i="1">
                <a:latin typeface="Arial" charset="0"/>
                <a:ea typeface="ＭＳ Ｐゴシック" charset="0"/>
              </a:rPr>
              <a:t>action</a:t>
            </a:r>
            <a:r>
              <a:rPr lang="en-US">
                <a:latin typeface="Arial" charset="0"/>
                <a:ea typeface="ＭＳ Ｐゴシック" charset="0"/>
              </a:rPr>
              <a:t> ] }</a:t>
            </a:r>
          </a:p>
          <a:p>
            <a:pPr>
              <a:buFontTx/>
              <a:buNone/>
            </a:pPr>
            <a:endParaRPr lang="en-US">
              <a:latin typeface="Arial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Here, </a:t>
            </a:r>
            <a:r>
              <a:rPr lang="en-US" i="1">
                <a:latin typeface="Arial" charset="0"/>
                <a:ea typeface="ＭＳ Ｐゴシック" charset="0"/>
              </a:rPr>
              <a:t>expressions, etc can include </a:t>
            </a:r>
            <a:r>
              <a:rPr lang="en-US" i="1">
                <a:solidFill>
                  <a:srgbClr val="FF0000"/>
                </a:solidFill>
                <a:latin typeface="Arial" charset="0"/>
                <a:ea typeface="ＭＳ Ｐゴシック" charset="0"/>
              </a:rPr>
              <a:t>multilple </a:t>
            </a:r>
            <a:r>
              <a:rPr lang="en-US" i="1">
                <a:latin typeface="Arial" charset="0"/>
                <a:ea typeface="ＭＳ Ｐゴシック" charset="0"/>
              </a:rPr>
              <a:t>columns</a:t>
            </a:r>
            <a:endParaRPr lang="en-US">
              <a:latin typeface="Arial Unicode MS" charset="0"/>
              <a:ea typeface="ＭＳ Ｐゴシック" charset="0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69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Create Table (Examples)</a:t>
            </a:r>
          </a:p>
        </p:txBody>
      </p:sp>
      <p:sp>
        <p:nvSpPr>
          <p:cNvPr id="37890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30870"/>
            <a:ext cx="8534400" cy="4114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CREATE TABLE films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code            CHAR(5) PRIMARY KEY,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title              VARCHAR(60),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did               DECIMAL(3),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</a:t>
            </a:r>
            <a:r>
              <a:rPr lang="en-US" dirty="0" err="1">
                <a:latin typeface="Helvetica" charset="0"/>
                <a:ea typeface="ＭＳ Ｐゴシック" charset="0"/>
              </a:rPr>
              <a:t>date_prod</a:t>
            </a:r>
            <a:r>
              <a:rPr lang="en-US" dirty="0">
                <a:latin typeface="Helvetica" charset="0"/>
                <a:ea typeface="ＭＳ Ｐゴシック" charset="0"/>
              </a:rPr>
              <a:t>     DATE,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kind             VARCHAR(10),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CONSTRAINT production UNIQUE(</a:t>
            </a:r>
            <a:r>
              <a:rPr lang="en-US" dirty="0" err="1">
                <a:latin typeface="Helvetica" charset="0"/>
                <a:ea typeface="ＭＳ Ｐゴシック" charset="0"/>
              </a:rPr>
              <a:t>date_prod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FOREIGN KEY </a:t>
            </a:r>
            <a:r>
              <a:rPr lang="en-US" dirty="0" smtClean="0">
                <a:latin typeface="Helvetica" charset="0"/>
                <a:ea typeface="ＭＳ Ｐゴシック" charset="0"/>
              </a:rPr>
              <a:t>(did) </a:t>
            </a:r>
            <a:r>
              <a:rPr lang="en-US" dirty="0">
                <a:latin typeface="Helvetica" charset="0"/>
                <a:ea typeface="ＭＳ Ｐゴシック" charset="0"/>
              </a:rPr>
              <a:t>REFERENCES </a:t>
            </a:r>
            <a:r>
              <a:rPr lang="en-US" dirty="0" smtClean="0">
                <a:latin typeface="Helvetica" charset="0"/>
                <a:ea typeface="ＭＳ Ｐゴシック" charset="0"/>
              </a:rPr>
              <a:t>distributors(did)  </a:t>
            </a:r>
            <a:r>
              <a:rPr lang="en-US" dirty="0">
                <a:latin typeface="Helvetica" charset="0"/>
                <a:ea typeface="ＭＳ Ｐゴシック" charset="0"/>
              </a:rPr>
              <a:t>ON DELETE NO ACTION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)</a:t>
            </a:r>
            <a:r>
              <a:rPr lang="en-US" dirty="0" smtClean="0">
                <a:latin typeface="Helvetica" charset="0"/>
                <a:ea typeface="ＭＳ Ｐゴシック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CREATE TABLE distributors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did     DECIMAL(3) PRIMARY KEY,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name    VARCHAR(40)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CONSTRAINT con1 CHECK (did &gt; 100 AND name &lt;&gt; ‘ 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701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48293"/>
            <a:ext cx="82296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SQL: THE query language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Developed @IBM Research in the 1970s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System R project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Vs. Berkeley’s </a:t>
            </a:r>
            <a:r>
              <a:rPr lang="en-US" sz="1800" dirty="0" err="1">
                <a:solidFill>
                  <a:schemeClr val="tx2"/>
                </a:solidFill>
              </a:rPr>
              <a:t>Quel</a:t>
            </a:r>
            <a:r>
              <a:rPr lang="en-US" sz="1800" dirty="0">
                <a:solidFill>
                  <a:schemeClr val="tx2"/>
                </a:solidFill>
              </a:rPr>
              <a:t> language (Ingres project)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Commercialized/Popularized in the 1980s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IBM beaten to market by a startup called Oracle</a:t>
            </a:r>
          </a:p>
          <a:p>
            <a:r>
              <a:rPr lang="en-US" sz="2000" dirty="0">
                <a:solidFill>
                  <a:schemeClr val="tx2"/>
                </a:solidFill>
              </a:rPr>
              <a:t>Questioned repeatedly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90’s: OO-DBMS (OQL, etc.)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2000’s: XML (</a:t>
            </a:r>
            <a:r>
              <a:rPr lang="en-US" sz="1800" dirty="0" smtClean="0">
                <a:solidFill>
                  <a:schemeClr val="tx2"/>
                </a:solidFill>
              </a:rPr>
              <a:t>XQuery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Xpath</a:t>
            </a:r>
            <a:r>
              <a:rPr lang="en-US" sz="1800" dirty="0">
                <a:solidFill>
                  <a:schemeClr val="tx2"/>
                </a:solidFill>
              </a:rPr>
              <a:t>, XSLT)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2010’s: NoSQL &amp; MapReduce</a:t>
            </a:r>
          </a:p>
          <a:p>
            <a:r>
              <a:rPr lang="en-US" sz="2000" dirty="0">
                <a:solidFill>
                  <a:schemeClr val="tx2"/>
                </a:solidFill>
              </a:rPr>
              <a:t>SQL keeps re-emerging as the standard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Even Hadoop, Spark etc. see lots of SQL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May not be perfect, but it is useful</a:t>
            </a:r>
          </a:p>
        </p:txBody>
      </p:sp>
    </p:spTree>
    <p:extLst>
      <p:ext uri="{BB962C8B-B14F-4D97-AF65-F5344CB8AC3E}">
        <p14:creationId xmlns:p14="http://schemas.microsoft.com/office/powerpoint/2010/main" val="35023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DDL Statements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ＭＳ Ｐゴシック" charset="0"/>
              </a:rPr>
              <a:t>Alter Table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use to add/remove columns, constraints, rename things …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Drop Table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Compare to “Delete * From Table</a:t>
            </a:r>
            <a:r>
              <a:rPr lang="en-US" dirty="0" smtClean="0">
                <a:latin typeface="Helvetica" charset="0"/>
                <a:ea typeface="ＭＳ Ｐゴシック" charset="0"/>
              </a:rPr>
              <a:t>” next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Create/Drop View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Create/Drop Index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Grant/Revoke privileges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SQL has an authorization model for saying who can read/modify/delete etc. data and who can grant and revoke privileges!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32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SQL: Modification Commands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873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Deletion: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2732088" y="1136650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DELETE FROM  &lt;relation&gt;</a:t>
            </a:r>
          </a:p>
          <a:p>
            <a:pPr>
              <a:defRPr/>
            </a:pPr>
            <a:r>
              <a:rPr lang="en-US">
                <a:cs typeface="+mn-cs"/>
              </a:rPr>
              <a:t>[WHERE  &lt;predicate&gt;]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279525" y="1998663"/>
            <a:ext cx="510381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Example:  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1.   DELETE FROM account</a:t>
            </a:r>
          </a:p>
          <a:p>
            <a:pPr>
              <a:defRPr/>
            </a:pPr>
            <a:r>
              <a:rPr lang="en-US" dirty="0">
                <a:cs typeface="+mn-cs"/>
              </a:rPr>
              <a:t>     -- deletes all tuples in account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2.  DELETE FROM account</a:t>
            </a:r>
          </a:p>
          <a:p>
            <a:pPr>
              <a:defRPr/>
            </a:pPr>
            <a:r>
              <a:rPr lang="en-US" dirty="0">
                <a:cs typeface="+mn-cs"/>
              </a:rPr>
              <a:t>      WHERE </a:t>
            </a:r>
            <a:r>
              <a:rPr lang="en-US" dirty="0" err="1">
                <a:cs typeface="+mn-cs"/>
              </a:rPr>
              <a:t>bname</a:t>
            </a:r>
            <a:r>
              <a:rPr lang="en-US" dirty="0">
                <a:cs typeface="+mn-cs"/>
              </a:rPr>
              <a:t> IN (SELECT </a:t>
            </a:r>
            <a:r>
              <a:rPr lang="en-US" dirty="0" err="1">
                <a:cs typeface="+mn-cs"/>
              </a:rPr>
              <a:t>bname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                                      FROM   branch</a:t>
            </a:r>
          </a:p>
          <a:p>
            <a:pPr>
              <a:defRPr/>
            </a:pPr>
            <a:r>
              <a:rPr lang="en-US" dirty="0">
                <a:cs typeface="+mn-cs"/>
              </a:rPr>
              <a:t>                                       WHERE </a:t>
            </a:r>
            <a:r>
              <a:rPr lang="en-US" dirty="0" err="1">
                <a:cs typeface="+mn-cs"/>
              </a:rPr>
              <a:t>bcity</a:t>
            </a:r>
            <a:r>
              <a:rPr lang="en-US" dirty="0">
                <a:cs typeface="+mn-cs"/>
              </a:rPr>
              <a:t> = </a:t>
            </a:r>
            <a:r>
              <a:rPr lang="ja-JP" altLang="en-US" dirty="0">
                <a:latin typeface="Arial"/>
                <a:cs typeface="+mn-cs"/>
              </a:rPr>
              <a:t>‘</a:t>
            </a:r>
            <a:r>
              <a:rPr lang="en-US" dirty="0" err="1">
                <a:cs typeface="+mn-cs"/>
              </a:rPr>
              <a:t>Bkln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r>
              <a:rPr lang="en-US" dirty="0">
                <a:cs typeface="+mn-cs"/>
              </a:rPr>
              <a:t>   -- deletes all accounts from Brooklyn branch</a:t>
            </a: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5541963" y="2116138"/>
            <a:ext cx="33893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/>
              <a:t>account( </a:t>
            </a:r>
            <a:r>
              <a:rPr lang="en-US" dirty="0" err="1"/>
              <a:t>bname</a:t>
            </a:r>
            <a:r>
              <a:rPr lang="en-US" dirty="0"/>
              <a:t>, </a:t>
            </a:r>
            <a:r>
              <a:rPr lang="en-US" dirty="0" err="1"/>
              <a:t>acct_no</a:t>
            </a:r>
            <a:r>
              <a:rPr lang="en-US" dirty="0"/>
              <a:t>, balance)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2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DELETE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127125"/>
            <a:ext cx="7848600" cy="4876800"/>
          </a:xfrm>
          <a:noFill/>
        </p:spPr>
        <p:txBody>
          <a:bodyPr>
            <a:normAutofit fontScale="85000" lnSpcReduction="20000"/>
          </a:bodyPr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Delete the record of all accounts with balances below the average at the bank.</a:t>
            </a:r>
          </a:p>
          <a:p>
            <a:pPr>
              <a:buFont typeface="Wingdings" charset="0"/>
              <a:buNone/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		DELETE FROM a</a:t>
            </a:r>
            <a:r>
              <a:rPr lang="en-US" i="1">
                <a:latin typeface="Arial" charset="0"/>
                <a:ea typeface="ＭＳ Ｐゴシック" charset="0"/>
              </a:rPr>
              <a:t>ccount</a:t>
            </a:r>
            <a:br>
              <a:rPr lang="en-US" i="1">
                <a:latin typeface="Arial" charset="0"/>
                <a:ea typeface="ＭＳ Ｐゴシック" charset="0"/>
              </a:rPr>
            </a:br>
            <a:r>
              <a:rPr lang="en-US" i="1">
                <a:latin typeface="Arial" charset="0"/>
                <a:ea typeface="ＭＳ Ｐゴシック" charset="0"/>
              </a:rPr>
              <a:t>	</a:t>
            </a:r>
            <a:r>
              <a:rPr lang="en-US">
                <a:latin typeface="Arial" charset="0"/>
                <a:ea typeface="ＭＳ Ｐゴシック" charset="0"/>
              </a:rPr>
              <a:t>WHERE</a:t>
            </a:r>
            <a:r>
              <a:rPr lang="en-US" b="1">
                <a:latin typeface="Arial" charset="0"/>
                <a:ea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</a:rPr>
              <a:t>balance </a:t>
            </a:r>
            <a:r>
              <a:rPr lang="en-US">
                <a:latin typeface="Arial" charset="0"/>
                <a:ea typeface="ＭＳ Ｐゴシック" charset="0"/>
              </a:rPr>
              <a:t>&lt; (SELECT AVG(</a:t>
            </a:r>
            <a:r>
              <a:rPr lang="en-US" i="1">
                <a:latin typeface="Arial" charset="0"/>
                <a:ea typeface="ＭＳ Ｐゴシック" charset="0"/>
              </a:rPr>
              <a:t>balance)</a:t>
            </a:r>
            <a:br>
              <a:rPr lang="en-US" i="1">
                <a:latin typeface="Arial" charset="0"/>
                <a:ea typeface="ＭＳ Ｐゴシック" charset="0"/>
              </a:rPr>
            </a:br>
            <a:r>
              <a:rPr lang="en-US" i="1">
                <a:latin typeface="Arial" charset="0"/>
                <a:ea typeface="ＭＳ Ｐゴシック" charset="0"/>
              </a:rPr>
              <a:t>		     </a:t>
            </a:r>
            <a:r>
              <a:rPr lang="en-US" b="1">
                <a:latin typeface="Arial" charset="0"/>
                <a:ea typeface="ＭＳ Ｐゴシック" charset="0"/>
              </a:rPr>
              <a:t>        </a:t>
            </a:r>
            <a:r>
              <a:rPr lang="en-US">
                <a:latin typeface="Arial" charset="0"/>
                <a:ea typeface="ＭＳ Ｐゴシック" charset="0"/>
              </a:rPr>
              <a:t>FROM</a:t>
            </a:r>
            <a:r>
              <a:rPr lang="en-US" b="1">
                <a:latin typeface="Arial" charset="0"/>
                <a:ea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</a:rPr>
              <a:t>account)</a:t>
            </a:r>
            <a:endParaRPr lang="en-US">
              <a:latin typeface="Arial" charset="0"/>
              <a:ea typeface="ＭＳ Ｐゴシック" charset="0"/>
            </a:endParaRPr>
          </a:p>
          <a:p>
            <a:pPr lvl="1">
              <a:tabLst>
                <a:tab pos="1370013" algn="l"/>
                <a:tab pos="3140075" algn="l"/>
              </a:tabLst>
            </a:pPr>
            <a:endParaRPr lang="en-US">
              <a:latin typeface="Arial" charset="0"/>
              <a:ea typeface="ＭＳ Ｐゴシック" charset="0"/>
            </a:endParaRP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Problem:  as we delete tuples from </a:t>
            </a:r>
            <a:r>
              <a:rPr lang="en-US" i="1">
                <a:latin typeface="Arial" charset="0"/>
                <a:ea typeface="ＭＳ Ｐゴシック" charset="0"/>
              </a:rPr>
              <a:t>deposit,</a:t>
            </a:r>
            <a:r>
              <a:rPr lang="en-US">
                <a:latin typeface="Arial" charset="0"/>
                <a:ea typeface="ＭＳ Ｐゴシック" charset="0"/>
              </a:rPr>
              <a:t> the average balance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Solution used in SQL: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1.	First, compute </a:t>
            </a:r>
            <a:r>
              <a:rPr lang="en-US" b="1">
                <a:latin typeface="Arial" charset="0"/>
                <a:ea typeface="ＭＳ Ｐゴシック" charset="0"/>
              </a:rPr>
              <a:t>avg</a:t>
            </a:r>
            <a:r>
              <a:rPr lang="en-US">
                <a:latin typeface="Arial" charset="0"/>
                <a:ea typeface="ＭＳ Ｐゴシック" charset="0"/>
              </a:rPr>
              <a:t> balance and find all tuples to delete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>
                <a:latin typeface="Arial" charset="0"/>
                <a:ea typeface="ＭＳ Ｐゴシック" charset="0"/>
              </a:rPr>
              <a:t>2.	Next, delete all tuples found above (without recomputing </a:t>
            </a:r>
            <a:r>
              <a:rPr lang="en-US" b="1">
                <a:latin typeface="Arial" charset="0"/>
                <a:ea typeface="ＭＳ Ｐゴシック" charset="0"/>
              </a:rPr>
              <a:t>avg</a:t>
            </a:r>
            <a:r>
              <a:rPr lang="en-US">
                <a:latin typeface="Arial" charset="0"/>
                <a:ea typeface="ＭＳ Ｐゴシック" charset="0"/>
              </a:rPr>
              <a:t> or retesting the tuples)</a:t>
            </a:r>
          </a:p>
        </p:txBody>
      </p:sp>
    </p:spTree>
    <p:extLst>
      <p:ext uri="{BB962C8B-B14F-4D97-AF65-F5344CB8AC3E}">
        <p14:creationId xmlns:p14="http://schemas.microsoft.com/office/powerpoint/2010/main" val="22629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76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SQL: Modification Commands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89025"/>
            <a:ext cx="7848600" cy="16970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Insertion:       INSERT INTO &lt;relation&gt; values (.., .., ...)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or           INSERT INTO &lt;relation&gt;(att1, .., attn)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                            values( ..., ..., ...)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or            INSERT INTO &lt;relation&gt; &lt;query expression&gt;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628650" y="2698750"/>
            <a:ext cx="69611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Examples: </a:t>
            </a:r>
          </a:p>
          <a:p>
            <a:pPr>
              <a:defRPr/>
            </a:pPr>
            <a:r>
              <a:rPr lang="en-US" dirty="0">
                <a:cs typeface="+mn-cs"/>
              </a:rPr>
              <a:t>                    INSERT INTO account VALUES (</a:t>
            </a:r>
            <a:r>
              <a:rPr lang="ja-JP" altLang="en-US" dirty="0">
                <a:latin typeface="Arial"/>
                <a:cs typeface="+mn-cs"/>
              </a:rPr>
              <a:t>‘</a:t>
            </a:r>
            <a:r>
              <a:rPr lang="en-US" dirty="0">
                <a:cs typeface="+mn-cs"/>
              </a:rPr>
              <a:t>Perry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, A-768, 1200)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or  INSERT INTO account( </a:t>
            </a:r>
            <a:r>
              <a:rPr lang="en-US" dirty="0" err="1">
                <a:cs typeface="+mn-cs"/>
              </a:rPr>
              <a:t>bname</a:t>
            </a:r>
            <a:r>
              <a:rPr lang="en-US" dirty="0">
                <a:cs typeface="+mn-cs"/>
              </a:rPr>
              <a:t>, </a:t>
            </a:r>
            <a:r>
              <a:rPr lang="en-US" dirty="0" err="1">
                <a:cs typeface="+mn-cs"/>
              </a:rPr>
              <a:t>acct_no</a:t>
            </a:r>
            <a:r>
              <a:rPr lang="en-US" dirty="0">
                <a:cs typeface="+mn-cs"/>
              </a:rPr>
              <a:t>, balance) </a:t>
            </a:r>
          </a:p>
          <a:p>
            <a:pPr>
              <a:defRPr/>
            </a:pPr>
            <a:r>
              <a:rPr lang="en-US" dirty="0">
                <a:cs typeface="+mn-cs"/>
              </a:rPr>
              <a:t>                                VALUES (</a:t>
            </a:r>
            <a:r>
              <a:rPr lang="ja-JP" altLang="en-US" dirty="0">
                <a:latin typeface="Arial"/>
                <a:cs typeface="+mn-cs"/>
              </a:rPr>
              <a:t>‘</a:t>
            </a:r>
            <a:r>
              <a:rPr lang="en-US" dirty="0">
                <a:cs typeface="+mn-cs"/>
              </a:rPr>
              <a:t>Perry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, A-768, 1200)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258888" y="4467225"/>
            <a:ext cx="4102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INSERT INTO account </a:t>
            </a:r>
          </a:p>
          <a:p>
            <a:pPr>
              <a:defRPr/>
            </a:pPr>
            <a:r>
              <a:rPr lang="en-US">
                <a:cs typeface="+mn-cs"/>
              </a:rPr>
              <a:t>            SELECT    bname, lno, 200</a:t>
            </a:r>
          </a:p>
          <a:p>
            <a:pPr>
              <a:defRPr/>
            </a:pPr>
            <a:r>
              <a:rPr lang="en-US">
                <a:cs typeface="+mn-cs"/>
              </a:rPr>
              <a:t>             FROM       loan</a:t>
            </a:r>
          </a:p>
          <a:p>
            <a:pPr>
              <a:defRPr/>
            </a:pPr>
            <a:r>
              <a:rPr lang="en-US">
                <a:cs typeface="+mn-cs"/>
              </a:rPr>
              <a:t>             WHERE    bname = </a:t>
            </a:r>
            <a:r>
              <a:rPr lang="ja-JP" altLang="en-US">
                <a:latin typeface="Arial"/>
                <a:cs typeface="+mn-cs"/>
              </a:rPr>
              <a:t>‘</a:t>
            </a:r>
            <a:r>
              <a:rPr lang="en-US">
                <a:cs typeface="+mn-cs"/>
              </a:rPr>
              <a:t>Kenmore</a:t>
            </a:r>
            <a:r>
              <a:rPr lang="ja-JP" altLang="en-US">
                <a:latin typeface="Arial"/>
                <a:cs typeface="+mn-cs"/>
              </a:rPr>
              <a:t>’</a:t>
            </a:r>
            <a:endParaRPr lang="en-US">
              <a:cs typeface="+mn-cs"/>
            </a:endParaRPr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1238250" y="5748338"/>
            <a:ext cx="677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gives free $200 savings account for each loan holder at Kenmore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357688" y="70278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l-GR">
              <a:cs typeface="+mn-c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541963" y="2521048"/>
            <a:ext cx="33893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/>
              <a:t>account( </a:t>
            </a:r>
            <a:r>
              <a:rPr lang="en-US" dirty="0" err="1"/>
              <a:t>bname</a:t>
            </a:r>
            <a:r>
              <a:rPr lang="en-US" dirty="0"/>
              <a:t>, </a:t>
            </a:r>
            <a:r>
              <a:rPr lang="en-US" dirty="0" err="1"/>
              <a:t>acct_no</a:t>
            </a:r>
            <a:r>
              <a:rPr lang="en-US" dirty="0"/>
              <a:t>, balance)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SQL: Modification Commands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1422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Update:       UPDATE &lt;relation&gt;</a:t>
            </a:r>
          </a:p>
          <a:p>
            <a:pPr>
              <a:lnSpc>
                <a:spcPct val="85000"/>
              </a:lnSpc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SET      &lt;attribute&gt; = &lt;expression&gt;</a:t>
            </a:r>
          </a:p>
          <a:p>
            <a:pPr>
              <a:lnSpc>
                <a:spcPct val="85000"/>
              </a:lnSpc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WHERE  &lt;predicate&gt;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701675" y="2578100"/>
            <a:ext cx="47371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Ex.          UPDATE  account</a:t>
            </a:r>
          </a:p>
          <a:p>
            <a:pPr>
              <a:defRPr/>
            </a:pPr>
            <a:r>
              <a:rPr lang="en-US">
                <a:cs typeface="+mn-cs"/>
              </a:rPr>
              <a:t>                SET         balance = balance * 1.06</a:t>
            </a:r>
          </a:p>
          <a:p>
            <a:pPr>
              <a:defRPr/>
            </a:pPr>
            <a:r>
              <a:rPr lang="en-US">
                <a:cs typeface="+mn-cs"/>
              </a:rPr>
              <a:t>                WHERE   balance &gt; 10000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              UPDATE account</a:t>
            </a:r>
          </a:p>
          <a:p>
            <a:pPr>
              <a:defRPr/>
            </a:pPr>
            <a:r>
              <a:rPr lang="en-US">
                <a:cs typeface="+mn-cs"/>
              </a:rPr>
              <a:t>                SET         balance = balance * 1.05</a:t>
            </a:r>
          </a:p>
          <a:p>
            <a:pPr>
              <a:defRPr/>
            </a:pPr>
            <a:r>
              <a:rPr lang="en-US">
                <a:cs typeface="+mn-cs"/>
              </a:rPr>
              <a:t>                WHERE   balance &lt;= 10000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90550" y="4710113"/>
            <a:ext cx="7854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Alternative:        UPDATE account</a:t>
            </a:r>
          </a:p>
          <a:p>
            <a:pPr>
              <a:defRPr/>
            </a:pPr>
            <a:r>
              <a:rPr lang="en-US">
                <a:cs typeface="+mn-cs"/>
              </a:rPr>
              <a:t>                           SET        balance = </a:t>
            </a:r>
          </a:p>
          <a:p>
            <a:pPr>
              <a:defRPr/>
            </a:pPr>
            <a:r>
              <a:rPr lang="en-US">
                <a:cs typeface="+mn-cs"/>
              </a:rPr>
              <a:t>                                          (CASE    </a:t>
            </a:r>
          </a:p>
          <a:p>
            <a:pPr>
              <a:defRPr/>
            </a:pPr>
            <a:r>
              <a:rPr lang="en-US">
                <a:cs typeface="+mn-cs"/>
              </a:rPr>
              <a:t>			    WHEN balance &lt;= 10000 THEN balance*1.05</a:t>
            </a:r>
          </a:p>
          <a:p>
            <a:pPr>
              <a:defRPr/>
            </a:pPr>
            <a:r>
              <a:rPr lang="en-US">
                <a:cs typeface="+mn-cs"/>
              </a:rPr>
              <a:t>                                                ELSE  balance*1.06</a:t>
            </a:r>
          </a:p>
          <a:p>
            <a:pPr>
              <a:defRPr/>
            </a:pPr>
            <a:r>
              <a:rPr lang="en-US">
                <a:cs typeface="+mn-cs"/>
              </a:rPr>
              <a:t>                                             END)</a:t>
            </a:r>
          </a:p>
        </p:txBody>
      </p:sp>
    </p:spTree>
    <p:extLst>
      <p:ext uri="{BB962C8B-B14F-4D97-AF65-F5344CB8AC3E}">
        <p14:creationId xmlns:p14="http://schemas.microsoft.com/office/powerpoint/2010/main" val="89424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10201" y="1522240"/>
            <a:ext cx="2425835" cy="23083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Single Relation Queries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1076" y="1642176"/>
            <a:ext cx="40362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Single Relation Queries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44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DML 1: 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526540" y="2228878"/>
            <a:ext cx="7633720" cy="2519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expression list&gt;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&lt;single table&gt;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expression list&gt;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&lt;single table&gt;</a:t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Simplest version is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Produce all tuples in the table that satisfy the predicate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Output the expressions in the SELECT list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Expression can be a column reference, or an arithmetic expression over column </a:t>
            </a:r>
            <a:r>
              <a:rPr lang="en-US" sz="1800" dirty="0" smtClean="0">
                <a:solidFill>
                  <a:schemeClr val="tx2"/>
                </a:solidFill>
              </a:rPr>
              <a:t>refs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Simplest version is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Produce all tuples in the table that satisfy the predicate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Output the expressions in the SELECT list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Expression can be a column reference, or an arithmetic expression over column </a:t>
            </a:r>
            <a:r>
              <a:rPr lang="en-US" sz="1800" dirty="0" smtClean="0">
                <a:solidFill>
                  <a:schemeClr val="tx2"/>
                </a:solidFill>
              </a:rPr>
              <a:t>refs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Basic Single-Table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DISTINCT flag specifies removal of duplicates before output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Pros and Cons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Declarative!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Say </a:t>
            </a:r>
            <a:r>
              <a:rPr lang="en-US" sz="1800" b="1" dirty="0">
                <a:solidFill>
                  <a:schemeClr val="tx2"/>
                </a:solidFill>
              </a:rPr>
              <a:t>what</a:t>
            </a:r>
            <a:r>
              <a:rPr lang="en-US" sz="1800" dirty="0">
                <a:solidFill>
                  <a:schemeClr val="tx2"/>
                </a:solidFill>
              </a:rPr>
              <a:t> you want, not </a:t>
            </a:r>
            <a:r>
              <a:rPr lang="en-US" sz="1800" b="1" dirty="0">
                <a:solidFill>
                  <a:schemeClr val="tx2"/>
                </a:solidFill>
              </a:rPr>
              <a:t>how</a:t>
            </a:r>
            <a:r>
              <a:rPr lang="en-US" sz="1800" dirty="0">
                <a:solidFill>
                  <a:schemeClr val="tx2"/>
                </a:solidFill>
              </a:rPr>
              <a:t> to get it</a:t>
            </a:r>
          </a:p>
          <a:p>
            <a:r>
              <a:rPr lang="en-US" sz="2000" dirty="0">
                <a:solidFill>
                  <a:schemeClr val="tx2"/>
                </a:solidFill>
              </a:rPr>
              <a:t>Implemented widely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 varying levels of efficiency, completeness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Constrained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Core SQL is not </a:t>
            </a:r>
            <a:r>
              <a:rPr lang="en-US" sz="1800" dirty="0">
                <a:solidFill>
                  <a:schemeClr val="tx2"/>
                </a:solidFill>
              </a:rPr>
              <a:t>a Turing-complete </a:t>
            </a:r>
            <a:r>
              <a:rPr lang="en-US" sz="1800" dirty="0" smtClean="0">
                <a:solidFill>
                  <a:schemeClr val="tx2"/>
                </a:solidFill>
              </a:rPr>
              <a:t>language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Extensions make it Turing complete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General-purpose and feature-rich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many years of added features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extensible: callouts to other languages,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184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DISTINCT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S.age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*2 as a2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a2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ORDER BY clause specifies output to be sorted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Lexicographic </a:t>
            </a:r>
            <a:r>
              <a:rPr lang="en-US" sz="1800" dirty="0" smtClean="0">
                <a:solidFill>
                  <a:schemeClr val="tx2"/>
                </a:solidFill>
              </a:rPr>
              <a:t>ordering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Obviously must refer to columns in the output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Note the AS clause for naming output columns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DISTINCT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DESC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ASC;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Ascending order by default, but can be </a:t>
            </a:r>
            <a:r>
              <a:rPr lang="en-US" sz="2000" dirty="0" err="1">
                <a:solidFill>
                  <a:schemeClr val="tx2"/>
                </a:solidFill>
              </a:rPr>
              <a:t>overriden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DESC flag for descending, ASC for ascending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mix and match, lexicographically</a:t>
            </a:r>
          </a:p>
        </p:txBody>
      </p:sp>
    </p:spTree>
    <p:extLst>
      <p:ext uri="{BB962C8B-B14F-4D97-AF65-F5344CB8AC3E}">
        <p14:creationId xmlns:p14="http://schemas.microsoft.com/office/powerpoint/2010/main" val="23207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Aggregates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[GROUP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Before producing output, compute a summary (a.k.a. an aggregate) of some arithmetic expression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Produces 1 row of output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 one column in this case</a:t>
            </a:r>
          </a:p>
          <a:p>
            <a:r>
              <a:rPr lang="en-US" sz="2000" dirty="0">
                <a:solidFill>
                  <a:schemeClr val="tx2"/>
                </a:solidFill>
              </a:rPr>
              <a:t>Other aggregates: SUM, COUNT, MAX, MIN</a:t>
            </a:r>
          </a:p>
          <a:p>
            <a:r>
              <a:rPr lang="en-US" sz="2000" dirty="0">
                <a:solidFill>
                  <a:schemeClr val="tx2"/>
                </a:solidFill>
              </a:rPr>
              <a:t>Note: can use DISTINCT inside the </a:t>
            </a:r>
            <a:r>
              <a:rPr lang="en-US" sz="2000" dirty="0" err="1">
                <a:solidFill>
                  <a:schemeClr val="tx2"/>
                </a:solidFill>
              </a:rPr>
              <a:t>agg</a:t>
            </a:r>
            <a:r>
              <a:rPr lang="en-US" sz="2000" dirty="0">
                <a:solidFill>
                  <a:schemeClr val="tx2"/>
                </a:solidFill>
              </a:rPr>
              <a:t> function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SELECT COUNT(DISTINCT 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) FROM Students 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vs. SELECT DISTINCT COUNT (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) FROM Students S;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DELETE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127125"/>
            <a:ext cx="8889577" cy="4876800"/>
          </a:xfrm>
          <a:noFill/>
        </p:spPr>
        <p:txBody>
          <a:bodyPr>
            <a:normAutofit/>
          </a:bodyPr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Delete the record of all accounts with balances below the average at the bank.</a:t>
            </a:r>
          </a:p>
          <a:p>
            <a:pPr>
              <a:buFont typeface="Wingdings" charset="0"/>
              <a:buNone/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		DELETE FROM a</a:t>
            </a:r>
            <a:r>
              <a:rPr lang="en-US" i="1" dirty="0">
                <a:latin typeface="Arial" charset="0"/>
                <a:ea typeface="ＭＳ Ｐゴシック" charset="0"/>
              </a:rPr>
              <a:t>ccount</a:t>
            </a:r>
            <a:br>
              <a:rPr lang="en-US" i="1" dirty="0">
                <a:latin typeface="Arial" charset="0"/>
                <a:ea typeface="ＭＳ Ｐゴシック" charset="0"/>
              </a:rPr>
            </a:br>
            <a:r>
              <a:rPr lang="en-US" i="1" dirty="0">
                <a:latin typeface="Arial" charset="0"/>
                <a:ea typeface="ＭＳ Ｐゴシック" charset="0"/>
              </a:rPr>
              <a:t>	</a:t>
            </a:r>
            <a:r>
              <a:rPr lang="en-US" dirty="0">
                <a:latin typeface="Arial" charset="0"/>
                <a:ea typeface="ＭＳ Ｐゴシック" charset="0"/>
              </a:rPr>
              <a:t>WHERE</a:t>
            </a:r>
            <a:r>
              <a:rPr lang="en-US" b="1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balance </a:t>
            </a:r>
            <a:r>
              <a:rPr lang="en-US" dirty="0">
                <a:latin typeface="Arial" charset="0"/>
                <a:ea typeface="ＭＳ Ｐゴシック" charset="0"/>
              </a:rPr>
              <a:t>&lt; (</a:t>
            </a:r>
            <a:r>
              <a:rPr lang="en-US" dirty="0" smtClean="0">
                <a:latin typeface="Arial" charset="0"/>
                <a:ea typeface="ＭＳ Ｐゴシック" charset="0"/>
              </a:rPr>
              <a:t>SELECT AVG</a:t>
            </a:r>
            <a:r>
              <a:rPr lang="en-US" dirty="0">
                <a:latin typeface="Arial" charset="0"/>
                <a:ea typeface="ＭＳ Ｐゴシック" charset="0"/>
              </a:rPr>
              <a:t>(</a:t>
            </a:r>
            <a:r>
              <a:rPr lang="en-US" i="1" dirty="0">
                <a:latin typeface="Arial" charset="0"/>
                <a:ea typeface="ＭＳ Ｐゴシック" charset="0"/>
              </a:rPr>
              <a:t>balance)</a:t>
            </a:r>
            <a:br>
              <a:rPr lang="en-US" i="1" dirty="0">
                <a:latin typeface="Arial" charset="0"/>
                <a:ea typeface="ＭＳ Ｐゴシック" charset="0"/>
              </a:rPr>
            </a:br>
            <a:r>
              <a:rPr lang="en-US" i="1" dirty="0">
                <a:latin typeface="Arial" charset="0"/>
                <a:ea typeface="ＭＳ Ｐゴシック" charset="0"/>
              </a:rPr>
              <a:t>		     </a:t>
            </a:r>
            <a:r>
              <a:rPr lang="en-US" b="1" dirty="0">
                <a:latin typeface="Arial" charset="0"/>
                <a:ea typeface="ＭＳ Ｐゴシック" charset="0"/>
              </a:rPr>
              <a:t>        </a:t>
            </a:r>
            <a:r>
              <a:rPr lang="en-US" dirty="0">
                <a:latin typeface="Arial" charset="0"/>
                <a:ea typeface="ＭＳ Ｐゴシック" charset="0"/>
              </a:rPr>
              <a:t>FROM</a:t>
            </a:r>
            <a:r>
              <a:rPr lang="en-US" b="1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account)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Problem:  as we delete tuples from </a:t>
            </a:r>
            <a:r>
              <a:rPr lang="en-US" i="1" dirty="0">
                <a:latin typeface="Arial" charset="0"/>
                <a:ea typeface="ＭＳ Ｐゴシック" charset="0"/>
              </a:rPr>
              <a:t>deposit,</a:t>
            </a:r>
            <a:r>
              <a:rPr lang="en-US" dirty="0">
                <a:latin typeface="Arial" charset="0"/>
                <a:ea typeface="ＭＳ Ｐゴシック" charset="0"/>
              </a:rPr>
              <a:t> the average balance </a:t>
            </a:r>
            <a:r>
              <a:rPr lang="en-US" dirty="0" smtClean="0">
                <a:latin typeface="Arial" charset="0"/>
                <a:ea typeface="ＭＳ Ｐゴシック" charset="0"/>
              </a:rPr>
              <a:t>changes</a:t>
            </a:r>
          </a:p>
          <a:p>
            <a:pPr marL="457200" lvl="1" indent="0">
              <a:buNone/>
              <a:tabLst>
                <a:tab pos="1370013" algn="l"/>
                <a:tab pos="3140075" algn="l"/>
              </a:tabLst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Solution used in SQL: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1.	First, compute </a:t>
            </a:r>
            <a:r>
              <a:rPr lang="en-US" b="1" dirty="0" err="1">
                <a:latin typeface="Arial" charset="0"/>
                <a:ea typeface="ＭＳ Ｐゴシック" charset="0"/>
              </a:rPr>
              <a:t>avg</a:t>
            </a:r>
            <a:r>
              <a:rPr lang="en-US" dirty="0">
                <a:latin typeface="Arial" charset="0"/>
                <a:ea typeface="ＭＳ Ｐゴシック" charset="0"/>
              </a:rPr>
              <a:t> balance and find all tuples to delete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dirty="0">
                <a:latin typeface="Arial" charset="0"/>
                <a:ea typeface="ＭＳ Ｐゴシック" charset="0"/>
              </a:rPr>
              <a:t>2.	Next, delete all tuples found above (without </a:t>
            </a:r>
            <a:r>
              <a:rPr lang="en-US" dirty="0" err="1">
                <a:latin typeface="Arial" charset="0"/>
                <a:ea typeface="ＭＳ Ｐゴシック" charset="0"/>
              </a:rPr>
              <a:t>recomputing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1" dirty="0" err="1">
                <a:latin typeface="Arial" charset="0"/>
                <a:ea typeface="ＭＳ Ｐゴシック" charset="0"/>
              </a:rPr>
              <a:t>avg</a:t>
            </a:r>
            <a:r>
              <a:rPr lang="en-US" dirty="0">
                <a:latin typeface="Arial" charset="0"/>
                <a:ea typeface="ＭＳ Ｐゴシック" charset="0"/>
              </a:rPr>
              <a:t> or retesting the tuples)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4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771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GROUP BY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886993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22870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[WHERE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[HAVING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Partition table into groups with same GROUP BY column values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group by a list of columns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Produce an aggregate result per group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Cardinality of output = # of distinct group values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Note: can put grouping columns in SELECT list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For aggregate queries, SELECT list can contain </a:t>
            </a:r>
            <a:r>
              <a:rPr lang="en-US" sz="1800" dirty="0" err="1">
                <a:solidFill>
                  <a:schemeClr val="tx2"/>
                </a:solidFill>
              </a:rPr>
              <a:t>aggs</a:t>
            </a:r>
            <a:r>
              <a:rPr lang="en-US" sz="1800" dirty="0">
                <a:solidFill>
                  <a:schemeClr val="tx2"/>
                </a:solidFill>
              </a:rPr>
              <a:t> and GROUP BY columns only!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What would it mean if we said SELECT </a:t>
            </a:r>
            <a:r>
              <a:rPr lang="en-US" sz="1800" dirty="0" err="1">
                <a:solidFill>
                  <a:schemeClr val="tx2"/>
                </a:solidFill>
              </a:rPr>
              <a:t>S.name</a:t>
            </a:r>
            <a:r>
              <a:rPr lang="en-US" sz="1800" dirty="0">
                <a:solidFill>
                  <a:schemeClr val="tx2"/>
                </a:solidFill>
              </a:rPr>
              <a:t>, AVG(</a:t>
            </a:r>
            <a:r>
              <a:rPr lang="en-US" sz="1800" dirty="0" err="1">
                <a:solidFill>
                  <a:schemeClr val="tx2"/>
                </a:solidFill>
              </a:rPr>
              <a:t>S.gpa</a:t>
            </a:r>
            <a:r>
              <a:rPr lang="en-US" sz="1800" dirty="0">
                <a:solidFill>
                  <a:schemeClr val="tx2"/>
                </a:solidFill>
              </a:rPr>
              <a:t>) above??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HAVING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[DISTINCT]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WHERE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5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[ORDER BY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The HAVING predicate is applied after grouping and aggregation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Hence can contain anything that could go in the SELECT list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That is, </a:t>
            </a:r>
            <a:r>
              <a:rPr lang="en-US" sz="1800" dirty="0" err="1">
                <a:solidFill>
                  <a:schemeClr val="tx2"/>
                </a:solidFill>
              </a:rPr>
              <a:t>aggs</a:t>
            </a:r>
            <a:r>
              <a:rPr lang="en-US" sz="1800" dirty="0">
                <a:solidFill>
                  <a:schemeClr val="tx2"/>
                </a:solidFill>
              </a:rPr>
              <a:t> or GROUP BY columns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HAVING can only be used in aggregate queries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It’s an optional clause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Putting it all together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 S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Conceptual </a:t>
            </a:r>
            <a:r>
              <a:rPr lang="en-US" smtClean="0">
                <a:solidFill>
                  <a:schemeClr val="tx2"/>
                </a:solidFill>
              </a:rPr>
              <a:t>SQL Evaluation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685800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3716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494550" y="762000"/>
            <a:ext cx="4649450" cy="20319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S.gpa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students S</a:t>
            </a:r>
            <a: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S.gender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uk-UA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uk-UA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 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(*) &gt; 2</a:t>
            </a:r>
            <a:b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S.dept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29718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000000"/>
                </a:solidFill>
              </a:rPr>
              <a:t>Access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000000"/>
                </a:solidFill>
              </a:rPr>
              <a:t>Relation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Apply selections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(eliminate rows)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3124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Project away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(just keep those used in SELECT, GBY, HAVING)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29718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8956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7912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57912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772400" y="46482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groups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57912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[DISTINCT]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772400" y="32766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duplicates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8100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38100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6294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294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20"/>
          <p:cNvSpPr>
            <a:spLocks/>
          </p:cNvSpPr>
          <p:nvPr/>
        </p:nvSpPr>
        <p:spPr bwMode="auto">
          <a:xfrm>
            <a:off x="3810000" y="2895600"/>
            <a:ext cx="1981200" cy="3276600"/>
          </a:xfrm>
          <a:custGeom>
            <a:avLst/>
            <a:gdLst>
              <a:gd name="T0" fmla="*/ 0 w 1248"/>
              <a:gd name="T1" fmla="*/ 2147483647 h 2064"/>
              <a:gd name="T2" fmla="*/ 0 w 1248"/>
              <a:gd name="T3" fmla="*/ 0 h 2064"/>
              <a:gd name="T4" fmla="*/ 2147483647 w 1248"/>
              <a:gd name="T5" fmla="*/ 0 h 2064"/>
              <a:gd name="T6" fmla="*/ 2147483647 w 1248"/>
              <a:gd name="T7" fmla="*/ 2147483647 h 2064"/>
              <a:gd name="T8" fmla="*/ 2147483647 w 1248"/>
              <a:gd name="T9" fmla="*/ 2147483647 h 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064"/>
              <a:gd name="T17" fmla="*/ 1248 w 1248"/>
              <a:gd name="T18" fmla="*/ 2064 h 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064">
                <a:moveTo>
                  <a:pt x="0" y="240"/>
                </a:moveTo>
                <a:lnTo>
                  <a:pt x="0" y="0"/>
                </a:lnTo>
                <a:lnTo>
                  <a:pt x="672" y="0"/>
                </a:lnTo>
                <a:lnTo>
                  <a:pt x="672" y="2064"/>
                </a:lnTo>
                <a:lnTo>
                  <a:pt x="1248" y="2064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629400" y="2667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52400" y="914400"/>
            <a:ext cx="4037350" cy="1655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Relational Terminology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Database</a:t>
            </a:r>
            <a:r>
              <a:rPr lang="en-US" sz="2000" dirty="0">
                <a:solidFill>
                  <a:schemeClr val="tx2"/>
                </a:solidFill>
              </a:rPr>
              <a:t>: Set of </a:t>
            </a:r>
            <a:r>
              <a:rPr lang="en-US" sz="2000" b="1" dirty="0">
                <a:solidFill>
                  <a:schemeClr val="tx2"/>
                </a:solidFill>
              </a:rPr>
              <a:t>Relations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Relation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Table</a:t>
            </a:r>
            <a:r>
              <a:rPr lang="en-US" sz="2000" dirty="0">
                <a:solidFill>
                  <a:schemeClr val="tx2"/>
                </a:solidFill>
              </a:rPr>
              <a:t>):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Schema</a:t>
            </a:r>
            <a:r>
              <a:rPr lang="en-US" sz="1800" dirty="0">
                <a:solidFill>
                  <a:schemeClr val="tx2"/>
                </a:solidFill>
              </a:rPr>
              <a:t> (description)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Instance</a:t>
            </a:r>
            <a:r>
              <a:rPr lang="en-US" sz="1800" dirty="0">
                <a:solidFill>
                  <a:schemeClr val="tx2"/>
                </a:solidFill>
              </a:rPr>
              <a:t> (data satisfying the schema)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Attribute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Column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Tuple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b="1" dirty="0">
                <a:solidFill>
                  <a:schemeClr val="tx2"/>
                </a:solidFill>
              </a:rPr>
              <a:t>Record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>
                <a:solidFill>
                  <a:schemeClr val="tx2"/>
                </a:solidFill>
              </a:rPr>
              <a:t>Row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Also: schema of database is set of schemas of its relations</a:t>
            </a:r>
          </a:p>
        </p:txBody>
      </p:sp>
    </p:spTree>
    <p:extLst>
      <p:ext uri="{BB962C8B-B14F-4D97-AF65-F5344CB8AC3E}">
        <p14:creationId xmlns:p14="http://schemas.microsoft.com/office/powerpoint/2010/main" val="40632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Relational Tables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tx2"/>
                </a:solidFill>
              </a:rPr>
              <a:t>Schema</a:t>
            </a:r>
            <a:r>
              <a:rPr lang="en-US" sz="2000" dirty="0">
                <a:solidFill>
                  <a:schemeClr val="tx2"/>
                </a:solidFill>
              </a:rPr>
              <a:t> is fixed: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attribute names, atomic types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students(name text, </a:t>
            </a:r>
            <a:r>
              <a:rPr lang="en-US" sz="1600" b="1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gpa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float, </a:t>
            </a:r>
            <a:r>
              <a:rPr lang="en-US" sz="1600" b="1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dept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text)</a:t>
            </a:r>
          </a:p>
          <a:p>
            <a:r>
              <a:rPr lang="en-US" sz="2000" i="1" dirty="0">
                <a:solidFill>
                  <a:schemeClr val="tx2"/>
                </a:solidFill>
              </a:rPr>
              <a:t>Instance </a:t>
            </a:r>
            <a:r>
              <a:rPr lang="en-US" sz="2000" dirty="0">
                <a:solidFill>
                  <a:schemeClr val="tx2"/>
                </a:solidFill>
              </a:rPr>
              <a:t>can change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 </a:t>
            </a:r>
            <a:r>
              <a:rPr lang="en-US" sz="1800" i="1" dirty="0">
                <a:solidFill>
                  <a:schemeClr val="tx2"/>
                </a:solidFill>
              </a:rPr>
              <a:t>multiset </a:t>
            </a:r>
            <a:r>
              <a:rPr lang="en-US" sz="1800" dirty="0">
                <a:solidFill>
                  <a:schemeClr val="tx2"/>
                </a:solidFill>
              </a:rPr>
              <a:t>of “rows” (“tuples”) 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{(‘Bob Snob’, 3.3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nl-NL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(‘Bob Snob’, 3.3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nl-NL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),</a:t>
            </a: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(‘Mary Contrary’, 3.8, 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CS</a:t>
            </a:r>
            <a:r>
              <a:rPr lang="uk-UA" sz="1600" b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600" b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)}</a:t>
            </a:r>
            <a:endParaRPr lang="en-US" sz="1800" b="1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SQL Language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Two sublanguages: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DDL – Data Definition Language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Define and modify schema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DML – Data Manipulation Language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Queries can be written intuitively.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RDBMS responsible for efficient evaluation.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Choose and run algorithms for declarative queries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Choice of algorithm must not affect query answer.</a:t>
            </a:r>
          </a:p>
        </p:txBody>
      </p:sp>
    </p:spTree>
    <p:extLst>
      <p:ext uri="{BB962C8B-B14F-4D97-AF65-F5344CB8AC3E}">
        <p14:creationId xmlns:p14="http://schemas.microsoft.com/office/powerpoint/2010/main" val="878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7086" y="601259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Example Database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18119"/>
              </p:ext>
            </p:extLst>
          </p:nvPr>
        </p:nvGraphicFramePr>
        <p:xfrm>
          <a:off x="381000" y="2286000"/>
          <a:ext cx="4343400" cy="158470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304800" y="18288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12850"/>
              </p:ext>
            </p:extLst>
          </p:nvPr>
        </p:nvGraphicFramePr>
        <p:xfrm>
          <a:off x="3124200" y="5062538"/>
          <a:ext cx="4191000" cy="1189038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12/2015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13/2015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3048000" y="4605338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Reserves</a:t>
            </a:r>
          </a:p>
        </p:txBody>
      </p:sp>
      <p:graphicFrame>
        <p:nvGraphicFramePr>
          <p:cNvPr id="1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1303"/>
              </p:ext>
            </p:extLst>
          </p:nvPr>
        </p:nvGraphicFramePr>
        <p:xfrm>
          <a:off x="5334000" y="2286000"/>
          <a:ext cx="3429000" cy="1584704"/>
        </p:xfrm>
        <a:graphic>
          <a:graphicData uri="http://schemas.openxmlformats.org/drawingml/2006/table">
            <a:tbl>
              <a:tblPr/>
              <a:tblGrid>
                <a:gridCol w="857250"/>
                <a:gridCol w="1581150"/>
                <a:gridCol w="9906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Nina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Pinta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blue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Santa Maria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78"/>
          <p:cNvSpPr>
            <a:spLocks noChangeArrowheads="1"/>
          </p:cNvSpPr>
          <p:nvPr/>
        </p:nvSpPr>
        <p:spPr bwMode="auto">
          <a:xfrm>
            <a:off x="5257800" y="1828800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Boats</a:t>
            </a:r>
          </a:p>
        </p:txBody>
      </p:sp>
    </p:spTree>
    <p:extLst>
      <p:ext uri="{BB962C8B-B14F-4D97-AF65-F5344CB8AC3E}">
        <p14:creationId xmlns:p14="http://schemas.microsoft.com/office/powerpoint/2010/main" val="15892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SQL DDL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977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152400" y="1219200"/>
            <a:ext cx="5638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sid 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rating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age 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REAL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bid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color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CHAR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(10),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(bid));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CREATE TABLE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sid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bid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day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DATE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PRIMARY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(sid, bid, day),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(sid)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REFERENCES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FOREIGN KEY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(bid) </a:t>
            </a:r>
            <a:r>
              <a:rPr lang="en-US" sz="1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REFERENCES 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Boats);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9673"/>
              </p:ext>
            </p:extLst>
          </p:nvPr>
        </p:nvGraphicFramePr>
        <p:xfrm>
          <a:off x="5715000" y="990600"/>
          <a:ext cx="3200400" cy="1341440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800100"/>
                <a:gridCol w="8001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Fred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Jim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Nancy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68630"/>
              </p:ext>
            </p:extLst>
          </p:nvPr>
        </p:nvGraphicFramePr>
        <p:xfrm>
          <a:off x="5715000" y="2895600"/>
          <a:ext cx="3200400" cy="1341440"/>
        </p:xfrm>
        <a:graphic>
          <a:graphicData uri="http://schemas.openxmlformats.org/drawingml/2006/table">
            <a:tbl>
              <a:tblPr/>
              <a:tblGrid>
                <a:gridCol w="800100"/>
                <a:gridCol w="1474788"/>
                <a:gridCol w="925512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color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Nina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Pinta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blue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Santa Maria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red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35325"/>
              </p:ext>
            </p:extLst>
          </p:nvPr>
        </p:nvGraphicFramePr>
        <p:xfrm>
          <a:off x="5715000" y="5029200"/>
          <a:ext cx="3200400" cy="10287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AutoShape 92"/>
          <p:cNvCxnSpPr>
            <a:cxnSpLocks noChangeShapeType="1"/>
          </p:cNvCxnSpPr>
          <p:nvPr/>
        </p:nvCxnSpPr>
        <p:spPr bwMode="auto">
          <a:xfrm rot="10800000" flipH="1">
            <a:off x="5715000" y="1158875"/>
            <a:ext cx="1588" cy="4041775"/>
          </a:xfrm>
          <a:prstGeom prst="curvedConnector3">
            <a:avLst>
              <a:gd name="adj1" fmla="val -25500009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94"/>
          <p:cNvCxnSpPr>
            <a:cxnSpLocks noChangeShapeType="1"/>
          </p:cNvCxnSpPr>
          <p:nvPr/>
        </p:nvCxnSpPr>
        <p:spPr bwMode="auto">
          <a:xfrm rot="5400000" flipH="1">
            <a:off x="5648325" y="3362325"/>
            <a:ext cx="2133600" cy="1200150"/>
          </a:xfrm>
          <a:prstGeom prst="curvedConnector3">
            <a:avLst>
              <a:gd name="adj1" fmla="val 110713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87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2675</Words>
  <Application>Microsoft Macintosh PowerPoint</Application>
  <PresentationFormat>On-screen Show (4:3)</PresentationFormat>
  <Paragraphs>734</Paragraphs>
  <Slides>48</Slides>
  <Notes>16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Query Execution</vt:lpstr>
      <vt:lpstr>SQL: THE query language</vt:lpstr>
      <vt:lpstr>SQL Pros and Cons</vt:lpstr>
      <vt:lpstr>Relational Terminology</vt:lpstr>
      <vt:lpstr>Relational Tables</vt:lpstr>
      <vt:lpstr>SQL Language</vt:lpstr>
      <vt:lpstr>Example Database</vt:lpstr>
      <vt:lpstr>The SQL DDL</vt:lpstr>
      <vt:lpstr>The SQL DML</vt:lpstr>
      <vt:lpstr>SQL: DDL</vt:lpstr>
      <vt:lpstr>DDL – Create Table</vt:lpstr>
      <vt:lpstr>Constraints</vt:lpstr>
      <vt:lpstr>PowerPoint Presentation</vt:lpstr>
      <vt:lpstr>Integrity Constraints</vt:lpstr>
      <vt:lpstr>Where do ICs come from?</vt:lpstr>
      <vt:lpstr>Key Constraints</vt:lpstr>
      <vt:lpstr>Primary Keys</vt:lpstr>
      <vt:lpstr>Primary and Candidate Keys</vt:lpstr>
      <vt:lpstr>Foreign Keys, Referential Integrity</vt:lpstr>
      <vt:lpstr>Foreign Keys in SQL</vt:lpstr>
      <vt:lpstr>Enforcing Referential Integrity</vt:lpstr>
      <vt:lpstr>Foreign keys actions</vt:lpstr>
      <vt:lpstr>General Constraints</vt:lpstr>
      <vt:lpstr>Constraints Over Multiple Relations</vt:lpstr>
      <vt:lpstr>Constraints Over Multiple Relations</vt:lpstr>
      <vt:lpstr>Column constraints</vt:lpstr>
      <vt:lpstr>Table constraints</vt:lpstr>
      <vt:lpstr>Create Table (Examples)</vt:lpstr>
      <vt:lpstr>Other DDL Statements</vt:lpstr>
      <vt:lpstr>SQL: Modification Commands</vt:lpstr>
      <vt:lpstr>DELETE</vt:lpstr>
      <vt:lpstr>SQL: Modification Commands</vt:lpstr>
      <vt:lpstr>SQL: Modification Commands</vt:lpstr>
      <vt:lpstr>PowerPoint Presentation</vt:lpstr>
      <vt:lpstr>SQL DML 1: Basic Single-Table Queries</vt:lpstr>
      <vt:lpstr>Basic Single-Table Queries</vt:lpstr>
      <vt:lpstr>Basic Single-Table Queries</vt:lpstr>
      <vt:lpstr>Basic Single-Table Queries</vt:lpstr>
      <vt:lpstr>ORDER BY</vt:lpstr>
      <vt:lpstr>ORDER BY</vt:lpstr>
      <vt:lpstr>Aggregates</vt:lpstr>
      <vt:lpstr>DELETE</vt:lpstr>
      <vt:lpstr>PowerPoint Presentation</vt:lpstr>
      <vt:lpstr>GROUP BY</vt:lpstr>
      <vt:lpstr>HAVING</vt:lpstr>
      <vt:lpstr>Putting it all together</vt:lpstr>
      <vt:lpstr>Conceptual SQL Evaluation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17</cp:revision>
  <dcterms:created xsi:type="dcterms:W3CDTF">2016-09-19T16:29:47Z</dcterms:created>
  <dcterms:modified xsi:type="dcterms:W3CDTF">2017-05-31T20:46:12Z</dcterms:modified>
</cp:coreProperties>
</file>