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audio1.bin" ContentType="audio/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89"/>
  </p:notesMasterIdLst>
  <p:handoutMasterIdLst>
    <p:handoutMasterId r:id="rId90"/>
  </p:handoutMasterIdLst>
  <p:sldIdLst>
    <p:sldId id="397" r:id="rId2"/>
    <p:sldId id="422" r:id="rId3"/>
    <p:sldId id="398" r:id="rId4"/>
    <p:sldId id="399" r:id="rId5"/>
    <p:sldId id="400" r:id="rId6"/>
    <p:sldId id="401" r:id="rId7"/>
    <p:sldId id="421" r:id="rId8"/>
    <p:sldId id="408" r:id="rId9"/>
    <p:sldId id="409" r:id="rId10"/>
    <p:sldId id="410" r:id="rId11"/>
    <p:sldId id="411" r:id="rId12"/>
    <p:sldId id="420" r:id="rId13"/>
    <p:sldId id="403" r:id="rId14"/>
    <p:sldId id="404" r:id="rId15"/>
    <p:sldId id="416" r:id="rId16"/>
    <p:sldId id="417" r:id="rId17"/>
    <p:sldId id="415" r:id="rId18"/>
    <p:sldId id="418" r:id="rId19"/>
    <p:sldId id="419" r:id="rId20"/>
    <p:sldId id="423" r:id="rId21"/>
    <p:sldId id="449" r:id="rId22"/>
    <p:sldId id="425" r:id="rId23"/>
    <p:sldId id="426" r:id="rId24"/>
    <p:sldId id="427" r:id="rId25"/>
    <p:sldId id="428" r:id="rId26"/>
    <p:sldId id="450" r:id="rId27"/>
    <p:sldId id="430" r:id="rId28"/>
    <p:sldId id="481" r:id="rId29"/>
    <p:sldId id="482" r:id="rId30"/>
    <p:sldId id="347" r:id="rId31"/>
    <p:sldId id="348" r:id="rId32"/>
    <p:sldId id="349" r:id="rId33"/>
    <p:sldId id="350" r:id="rId34"/>
    <p:sldId id="351" r:id="rId35"/>
    <p:sldId id="436" r:id="rId36"/>
    <p:sldId id="352" r:id="rId37"/>
    <p:sldId id="437" r:id="rId38"/>
    <p:sldId id="465" r:id="rId39"/>
    <p:sldId id="354" r:id="rId40"/>
    <p:sldId id="466" r:id="rId41"/>
    <p:sldId id="467" r:id="rId42"/>
    <p:sldId id="468" r:id="rId43"/>
    <p:sldId id="469" r:id="rId44"/>
    <p:sldId id="470" r:id="rId45"/>
    <p:sldId id="471" r:id="rId46"/>
    <p:sldId id="472" r:id="rId47"/>
    <p:sldId id="473" r:id="rId48"/>
    <p:sldId id="474" r:id="rId49"/>
    <p:sldId id="475" r:id="rId50"/>
    <p:sldId id="353" r:id="rId51"/>
    <p:sldId id="357" r:id="rId52"/>
    <p:sldId id="358" r:id="rId53"/>
    <p:sldId id="356" r:id="rId54"/>
    <p:sldId id="359" r:id="rId55"/>
    <p:sldId id="438" r:id="rId56"/>
    <p:sldId id="480" r:id="rId57"/>
    <p:sldId id="360" r:id="rId58"/>
    <p:sldId id="362" r:id="rId59"/>
    <p:sldId id="363" r:id="rId60"/>
    <p:sldId id="364" r:id="rId61"/>
    <p:sldId id="365" r:id="rId62"/>
    <p:sldId id="366" r:id="rId63"/>
    <p:sldId id="440" r:id="rId64"/>
    <p:sldId id="441" r:id="rId65"/>
    <p:sldId id="451" r:id="rId66"/>
    <p:sldId id="452" r:id="rId67"/>
    <p:sldId id="453" r:id="rId68"/>
    <p:sldId id="454" r:id="rId69"/>
    <p:sldId id="455" r:id="rId70"/>
    <p:sldId id="456" r:id="rId71"/>
    <p:sldId id="458" r:id="rId72"/>
    <p:sldId id="459" r:id="rId73"/>
    <p:sldId id="460" r:id="rId74"/>
    <p:sldId id="461" r:id="rId75"/>
    <p:sldId id="462" r:id="rId76"/>
    <p:sldId id="464" r:id="rId77"/>
    <p:sldId id="463" r:id="rId78"/>
    <p:sldId id="367" r:id="rId79"/>
    <p:sldId id="442" r:id="rId80"/>
    <p:sldId id="443" r:id="rId81"/>
    <p:sldId id="444" r:id="rId82"/>
    <p:sldId id="368" r:id="rId83"/>
    <p:sldId id="369" r:id="rId84"/>
    <p:sldId id="371" r:id="rId85"/>
    <p:sldId id="370" r:id="rId86"/>
    <p:sldId id="445" r:id="rId87"/>
    <p:sldId id="395" r:id="rId88"/>
  </p:sldIdLst>
  <p:sldSz cx="9144000" cy="6858000" type="screen4x3"/>
  <p:notesSz cx="7008813" cy="92948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C0C0C0"/>
    <a:srgbClr val="DDDDDD"/>
    <a:srgbClr val="33CC33"/>
    <a:srgbClr val="0066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80"/>
    <p:restoredTop sz="85470"/>
  </p:normalViewPr>
  <p:slideViewPr>
    <p:cSldViewPr>
      <p:cViewPr varScale="1">
        <p:scale>
          <a:sx n="111" d="100"/>
          <a:sy n="111" d="100"/>
        </p:scale>
        <p:origin x="200" y="44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6" d="100"/>
        <a:sy n="66" d="100"/>
      </p:scale>
      <p:origin x="0" y="9492"/>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handoutMaster" Target="handoutMasters/handout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69.xml"/><Relationship Id="rId4" Type="http://schemas.openxmlformats.org/officeDocument/2006/relationships/slide" Target="slides/slide76.xml"/><Relationship Id="rId5" Type="http://schemas.openxmlformats.org/officeDocument/2006/relationships/slide" Target="slides/slide77.xml"/><Relationship Id="rId6" Type="http://schemas.openxmlformats.org/officeDocument/2006/relationships/slide" Target="slides/slide82.xml"/><Relationship Id="rId7" Type="http://schemas.openxmlformats.org/officeDocument/2006/relationships/slide" Target="slides/slide83.xml"/><Relationship Id="rId8" Type="http://schemas.openxmlformats.org/officeDocument/2006/relationships/slide" Target="slides/slide87.xml"/><Relationship Id="rId1" Type="http://schemas.openxmlformats.org/officeDocument/2006/relationships/slide" Target="slides/slide35.xml"/><Relationship Id="rId2"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33" tIns="46567" rIns="93133" bIns="46567" numCol="1" anchor="t" anchorCtr="0" compatLnSpc="1">
            <a:prstTxWarp prst="textNoShape">
              <a:avLst/>
            </a:prstTxWarp>
          </a:bodyPr>
          <a:lstStyle>
            <a:lvl1pPr defTabSz="931863">
              <a:defRPr sz="1300"/>
            </a:lvl1pPr>
          </a:lstStyle>
          <a:p>
            <a:endParaRPr lang="en-US"/>
          </a:p>
        </p:txBody>
      </p:sp>
      <p:sp>
        <p:nvSpPr>
          <p:cNvPr id="37891" name="Rectangle 3"/>
          <p:cNvSpPr>
            <a:spLocks noGrp="1" noChangeArrowheads="1"/>
          </p:cNvSpPr>
          <p:nvPr>
            <p:ph type="dt" sz="quarter" idx="1"/>
          </p:nvPr>
        </p:nvSpPr>
        <p:spPr bwMode="auto">
          <a:xfrm>
            <a:off x="3971925" y="0"/>
            <a:ext cx="3036888" cy="463550"/>
          </a:xfrm>
          <a:prstGeom prst="rect">
            <a:avLst/>
          </a:prstGeom>
          <a:noFill/>
          <a:ln w="9525">
            <a:noFill/>
            <a:miter lim="800000"/>
            <a:headEnd/>
            <a:tailEnd/>
          </a:ln>
          <a:effectLst/>
        </p:spPr>
        <p:txBody>
          <a:bodyPr vert="horz" wrap="square" lIns="93133" tIns="46567" rIns="93133" bIns="46567" numCol="1" anchor="t" anchorCtr="0" compatLnSpc="1">
            <a:prstTxWarp prst="textNoShape">
              <a:avLst/>
            </a:prstTxWarp>
          </a:bodyPr>
          <a:lstStyle>
            <a:lvl1pPr algn="r" defTabSz="931863">
              <a:defRPr sz="1300"/>
            </a:lvl1pPr>
          </a:lstStyle>
          <a:p>
            <a:endParaRPr lang="en-US"/>
          </a:p>
        </p:txBody>
      </p:sp>
      <p:sp>
        <p:nvSpPr>
          <p:cNvPr id="37892" name="Rectangle 4"/>
          <p:cNvSpPr>
            <a:spLocks noGrp="1" noChangeArrowheads="1"/>
          </p:cNvSpPr>
          <p:nvPr>
            <p:ph type="ftr" sz="quarter" idx="2"/>
          </p:nvPr>
        </p:nvSpPr>
        <p:spPr bwMode="auto">
          <a:xfrm>
            <a:off x="0" y="8831263"/>
            <a:ext cx="3036888" cy="463550"/>
          </a:xfrm>
          <a:prstGeom prst="rect">
            <a:avLst/>
          </a:prstGeom>
          <a:noFill/>
          <a:ln w="9525">
            <a:noFill/>
            <a:miter lim="800000"/>
            <a:headEnd/>
            <a:tailEnd/>
          </a:ln>
          <a:effectLst/>
        </p:spPr>
        <p:txBody>
          <a:bodyPr vert="horz" wrap="square" lIns="93133" tIns="46567" rIns="93133" bIns="46567" numCol="1" anchor="b" anchorCtr="0" compatLnSpc="1">
            <a:prstTxWarp prst="textNoShape">
              <a:avLst/>
            </a:prstTxWarp>
          </a:bodyPr>
          <a:lstStyle>
            <a:lvl1pPr defTabSz="931863">
              <a:defRPr sz="1300"/>
            </a:lvl1pPr>
          </a:lstStyle>
          <a:p>
            <a:endParaRPr lang="en-US"/>
          </a:p>
        </p:txBody>
      </p:sp>
      <p:sp>
        <p:nvSpPr>
          <p:cNvPr id="37893" name="Rectangle 5"/>
          <p:cNvSpPr>
            <a:spLocks noGrp="1" noChangeArrowheads="1"/>
          </p:cNvSpPr>
          <p:nvPr>
            <p:ph type="sldNum" sz="quarter" idx="3"/>
          </p:nvPr>
        </p:nvSpPr>
        <p:spPr bwMode="auto">
          <a:xfrm>
            <a:off x="3971925" y="8831263"/>
            <a:ext cx="3036888" cy="463550"/>
          </a:xfrm>
          <a:prstGeom prst="rect">
            <a:avLst/>
          </a:prstGeom>
          <a:noFill/>
          <a:ln w="9525">
            <a:noFill/>
            <a:miter lim="800000"/>
            <a:headEnd/>
            <a:tailEnd/>
          </a:ln>
          <a:effectLst/>
        </p:spPr>
        <p:txBody>
          <a:bodyPr vert="horz" wrap="square" lIns="93133" tIns="46567" rIns="93133" bIns="46567" numCol="1" anchor="b" anchorCtr="0" compatLnSpc="1">
            <a:prstTxWarp prst="textNoShape">
              <a:avLst/>
            </a:prstTxWarp>
          </a:bodyPr>
          <a:lstStyle>
            <a:lvl1pPr algn="r" defTabSz="931863">
              <a:defRPr sz="1300"/>
            </a:lvl1pPr>
          </a:lstStyle>
          <a:p>
            <a:fld id="{B738343A-9E24-D04D-9F9D-3C45E50387C8}" type="slidenum">
              <a:rPr lang="en-US"/>
              <a:pPr/>
              <a:t>‹#›</a:t>
            </a:fld>
            <a:endParaRPr lang="en-US"/>
          </a:p>
        </p:txBody>
      </p:sp>
    </p:spTree>
    <p:extLst>
      <p:ext uri="{BB962C8B-B14F-4D97-AF65-F5344CB8AC3E}">
        <p14:creationId xmlns:p14="http://schemas.microsoft.com/office/powerpoint/2010/main" val="6084137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038475" cy="466725"/>
          </a:xfrm>
          <a:prstGeom prst="rect">
            <a:avLst/>
          </a:prstGeom>
          <a:noFill/>
          <a:ln w="9525">
            <a:noFill/>
            <a:miter lim="800000"/>
            <a:headEnd/>
            <a:tailEnd/>
          </a:ln>
          <a:effectLst/>
        </p:spPr>
        <p:txBody>
          <a:bodyPr vert="horz" wrap="square" lIns="93507" tIns="46755" rIns="93507" bIns="46755" numCol="1" anchor="t" anchorCtr="0" compatLnSpc="1">
            <a:prstTxWarp prst="textNoShape">
              <a:avLst/>
            </a:prstTxWarp>
          </a:bodyPr>
          <a:lstStyle>
            <a:lvl1pPr defTabSz="935038">
              <a:defRPr sz="1300"/>
            </a:lvl1pPr>
          </a:lstStyle>
          <a:p>
            <a:endParaRPr lang="en-US"/>
          </a:p>
        </p:txBody>
      </p:sp>
      <p:sp>
        <p:nvSpPr>
          <p:cNvPr id="83971" name="Rectangle 3"/>
          <p:cNvSpPr>
            <a:spLocks noGrp="1" noChangeArrowheads="1"/>
          </p:cNvSpPr>
          <p:nvPr>
            <p:ph type="dt" idx="1"/>
          </p:nvPr>
        </p:nvSpPr>
        <p:spPr bwMode="auto">
          <a:xfrm>
            <a:off x="3973513" y="0"/>
            <a:ext cx="3038475" cy="466725"/>
          </a:xfrm>
          <a:prstGeom prst="rect">
            <a:avLst/>
          </a:prstGeom>
          <a:noFill/>
          <a:ln w="9525">
            <a:noFill/>
            <a:miter lim="800000"/>
            <a:headEnd/>
            <a:tailEnd/>
          </a:ln>
          <a:effectLst/>
        </p:spPr>
        <p:txBody>
          <a:bodyPr vert="horz" wrap="square" lIns="93507" tIns="46755" rIns="93507" bIns="46755" numCol="1" anchor="t" anchorCtr="0" compatLnSpc="1">
            <a:prstTxWarp prst="textNoShape">
              <a:avLst/>
            </a:prstTxWarp>
          </a:bodyPr>
          <a:lstStyle>
            <a:lvl1pPr algn="r" defTabSz="935038">
              <a:defRPr sz="1300"/>
            </a:lvl1pPr>
          </a:lstStyle>
          <a:p>
            <a:endParaRPr lang="en-US"/>
          </a:p>
        </p:txBody>
      </p:sp>
      <p:sp>
        <p:nvSpPr>
          <p:cNvPr id="16388" name="Rectangle 4"/>
          <p:cNvSpPr>
            <a:spLocks noGrp="1" noRot="1" noChangeAspect="1" noChangeArrowheads="1" noTextEdit="1"/>
          </p:cNvSpPr>
          <p:nvPr>
            <p:ph type="sldImg" idx="2"/>
          </p:nvPr>
        </p:nvSpPr>
        <p:spPr bwMode="auto">
          <a:xfrm>
            <a:off x="1166813" y="701675"/>
            <a:ext cx="4679950" cy="3509963"/>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935038" y="4445000"/>
            <a:ext cx="5141912" cy="4132263"/>
          </a:xfrm>
          <a:prstGeom prst="rect">
            <a:avLst/>
          </a:prstGeom>
          <a:noFill/>
          <a:ln w="9525">
            <a:noFill/>
            <a:miter lim="800000"/>
            <a:headEnd/>
            <a:tailEnd/>
          </a:ln>
          <a:effectLst/>
        </p:spPr>
        <p:txBody>
          <a:bodyPr vert="horz" wrap="square" lIns="93507" tIns="46755" rIns="93507" bIns="4675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8810625"/>
            <a:ext cx="3038475" cy="466725"/>
          </a:xfrm>
          <a:prstGeom prst="rect">
            <a:avLst/>
          </a:prstGeom>
          <a:noFill/>
          <a:ln w="9525">
            <a:noFill/>
            <a:miter lim="800000"/>
            <a:headEnd/>
            <a:tailEnd/>
          </a:ln>
          <a:effectLst/>
        </p:spPr>
        <p:txBody>
          <a:bodyPr vert="horz" wrap="square" lIns="93507" tIns="46755" rIns="93507" bIns="46755" numCol="1" anchor="b" anchorCtr="0" compatLnSpc="1">
            <a:prstTxWarp prst="textNoShape">
              <a:avLst/>
            </a:prstTxWarp>
          </a:bodyPr>
          <a:lstStyle>
            <a:lvl1pPr defTabSz="935038">
              <a:defRPr sz="1300"/>
            </a:lvl1pPr>
          </a:lstStyle>
          <a:p>
            <a:endParaRPr lang="en-US"/>
          </a:p>
        </p:txBody>
      </p:sp>
      <p:sp>
        <p:nvSpPr>
          <p:cNvPr id="83975" name="Rectangle 7"/>
          <p:cNvSpPr>
            <a:spLocks noGrp="1" noChangeArrowheads="1"/>
          </p:cNvSpPr>
          <p:nvPr>
            <p:ph type="sldNum" sz="quarter" idx="5"/>
          </p:nvPr>
        </p:nvSpPr>
        <p:spPr bwMode="auto">
          <a:xfrm>
            <a:off x="3973513" y="8810625"/>
            <a:ext cx="3038475" cy="466725"/>
          </a:xfrm>
          <a:prstGeom prst="rect">
            <a:avLst/>
          </a:prstGeom>
          <a:noFill/>
          <a:ln w="9525">
            <a:noFill/>
            <a:miter lim="800000"/>
            <a:headEnd/>
            <a:tailEnd/>
          </a:ln>
          <a:effectLst/>
        </p:spPr>
        <p:txBody>
          <a:bodyPr vert="horz" wrap="square" lIns="93507" tIns="46755" rIns="93507" bIns="46755" numCol="1" anchor="b" anchorCtr="0" compatLnSpc="1">
            <a:prstTxWarp prst="textNoShape">
              <a:avLst/>
            </a:prstTxWarp>
          </a:bodyPr>
          <a:lstStyle>
            <a:lvl1pPr algn="r" defTabSz="935038">
              <a:defRPr sz="1300"/>
            </a:lvl1pPr>
          </a:lstStyle>
          <a:p>
            <a:fld id="{5118A49D-CBB0-404F-89EC-B0549F0358DD}" type="slidenum">
              <a:rPr lang="en-US"/>
              <a:pPr/>
              <a:t>‹#›</a:t>
            </a:fld>
            <a:endParaRPr 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ヒラギノ角ゴ Pro W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ヒラギノ角ゴ Pro W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paint"/>
          <p:cNvPicPr>
            <a:picLocks noChangeAspect="1" noChangeArrowheads="1"/>
          </p:cNvPicPr>
          <p:nvPr/>
        </p:nvPicPr>
        <p:blipFill>
          <a:blip r:embed="rId2">
            <a:clrChange>
              <a:clrFrom>
                <a:srgbClr val="C0C0C0"/>
              </a:clrFrom>
              <a:clrTo>
                <a:srgbClr val="C0C0C0">
                  <a:alpha val="0"/>
                </a:srgbClr>
              </a:clrTo>
            </a:clrChange>
          </a:blip>
          <a:srcRect/>
          <a:stretch>
            <a:fillRect/>
          </a:stretch>
        </p:blipFill>
        <p:spPr bwMode="auto">
          <a:xfrm>
            <a:off x="914400" y="1828800"/>
            <a:ext cx="8229600" cy="384175"/>
          </a:xfrm>
          <a:prstGeom prst="rect">
            <a:avLst/>
          </a:prstGeom>
          <a:noFill/>
          <a:ln w="9525">
            <a:noFill/>
            <a:miter lim="800000"/>
            <a:headEnd/>
            <a:tailEnd/>
          </a:ln>
        </p:spPr>
      </p:pic>
      <p:sp>
        <p:nvSpPr>
          <p:cNvPr id="3074" name="Rectangle 2"/>
          <p:cNvSpPr>
            <a:spLocks noGrp="1" noChangeArrowheads="1"/>
          </p:cNvSpPr>
          <p:nvPr>
            <p:ph type="ctrTitle"/>
          </p:nvPr>
        </p:nvSpPr>
        <p:spPr>
          <a:xfrm>
            <a:off x="914400" y="685800"/>
            <a:ext cx="7721600" cy="1143000"/>
          </a:xfrm>
        </p:spPr>
        <p:txBody>
          <a:bodyPr/>
          <a:lstStyle>
            <a:lvl1pPr>
              <a:defRPr/>
            </a:lvl1pPr>
          </a:lstStyle>
          <a:p>
            <a:r>
              <a:rPr lang="en-US"/>
              <a:t>Click to edit Master title style</a:t>
            </a:r>
          </a:p>
        </p:txBody>
      </p:sp>
      <p:sp>
        <p:nvSpPr>
          <p:cNvPr id="3075" name="Rectangle 3"/>
          <p:cNvSpPr>
            <a:spLocks noGrp="1" noChangeArrowheads="1"/>
          </p:cNvSpPr>
          <p:nvPr>
            <p:ph type="subTitle" idx="1"/>
          </p:nvPr>
        </p:nvSpPr>
        <p:spPr>
          <a:xfrm>
            <a:off x="2133600" y="3886200"/>
            <a:ext cx="6400800" cy="1771650"/>
          </a:xfrm>
        </p:spPr>
        <p:txBody>
          <a:bodyPr/>
          <a:lstStyle>
            <a:lvl1pPr marL="0" indent="0">
              <a:buFontTx/>
              <a:buNone/>
              <a:defRPr>
                <a:latin typeface="Arial Black" charset="0"/>
              </a:defRPr>
            </a:lvl1pPr>
          </a:lstStyle>
          <a:p>
            <a:r>
              <a:rPr lang="en-US"/>
              <a:t>Click to edit Master subtitle style</a:t>
            </a:r>
          </a:p>
        </p:txBody>
      </p:sp>
      <p:sp>
        <p:nvSpPr>
          <p:cNvPr id="5" name="Rectangle 4"/>
          <p:cNvSpPr>
            <a:spLocks noGrp="1" noChangeArrowheads="1"/>
          </p:cNvSpPr>
          <p:nvPr>
            <p:ph type="dt" sz="half" idx="10"/>
          </p:nvPr>
        </p:nvSpPr>
        <p:spPr>
          <a:xfrm>
            <a:off x="711200" y="6229350"/>
            <a:ext cx="1930400" cy="514350"/>
          </a:xfrm>
        </p:spPr>
        <p:txBody>
          <a:bodyPr/>
          <a:lstStyle>
            <a:lvl1pPr>
              <a:defRPr>
                <a:solidFill>
                  <a:srgbClr val="5E574E"/>
                </a:solidFill>
              </a:defRPr>
            </a:lvl1pPr>
          </a:lstStyle>
          <a:p>
            <a:endParaRPr lang="en-US"/>
          </a:p>
        </p:txBody>
      </p:sp>
      <p:sp>
        <p:nvSpPr>
          <p:cNvPr id="6"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r>
              <a:rPr lang="en-US" dirty="0"/>
              <a:t>CS 561, </a:t>
            </a:r>
            <a:r>
              <a:rPr lang="en-US" dirty="0" smtClean="0"/>
              <a:t> Session 7</a:t>
            </a:r>
            <a:endParaRPr lang="en-US" dirty="0"/>
          </a:p>
        </p:txBody>
      </p:sp>
      <p:sp>
        <p:nvSpPr>
          <p:cNvPr id="7" name="Rectangle 6"/>
          <p:cNvSpPr>
            <a:spLocks noGrp="1" noChangeArrowheads="1"/>
          </p:cNvSpPr>
          <p:nvPr>
            <p:ph type="sldNum" sz="quarter" idx="12"/>
          </p:nvPr>
        </p:nvSpPr>
        <p:spPr>
          <a:xfrm>
            <a:off x="6604000" y="6229350"/>
            <a:ext cx="1828800" cy="514350"/>
          </a:xfrm>
        </p:spPr>
        <p:txBody>
          <a:bodyPr/>
          <a:lstStyle>
            <a:lvl1pPr>
              <a:defRPr>
                <a:solidFill>
                  <a:srgbClr val="5E574E"/>
                </a:solidFill>
              </a:defRPr>
            </a:lvl1pPr>
          </a:lstStyle>
          <a:p>
            <a:fld id="{9FCCF3A4-6928-784D-B862-C2C11200D3D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dirty="0"/>
              <a:t>CS 561, </a:t>
            </a:r>
            <a:r>
              <a:rPr lang="en-US" dirty="0" smtClean="0"/>
              <a:t> Session 7</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686B437F-0290-6840-900C-3339812F70D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44700" cy="5829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5981700" cy="5829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dirty="0"/>
              <a:t>CS 561, </a:t>
            </a:r>
            <a:r>
              <a:rPr lang="en-US" dirty="0" smtClean="0"/>
              <a:t> Session 7</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864136CB-DBE2-B641-8610-82CD7FBEBB89}"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95400"/>
            <a:ext cx="4013200" cy="4762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295400"/>
            <a:ext cx="4013200" cy="4762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dirty="0"/>
              <a:t>CS 561, </a:t>
            </a:r>
            <a:r>
              <a:rPr lang="en-US" dirty="0" smtClean="0"/>
              <a:t> Session 7</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D3E4CA93-39DF-2E4D-B07A-EC26317DF01F}"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9900" y="228600"/>
            <a:ext cx="8153400" cy="6858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295400"/>
            <a:ext cx="4013200" cy="2305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22800" y="1295400"/>
            <a:ext cx="4013200" cy="2305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752850"/>
            <a:ext cx="4013200" cy="2305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22800" y="3752850"/>
            <a:ext cx="4013200" cy="2305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r>
              <a:rPr lang="en-US" dirty="0"/>
              <a:t>CS 561, </a:t>
            </a:r>
            <a:r>
              <a:rPr lang="en-US" dirty="0" smtClean="0"/>
              <a:t> Session 7</a:t>
            </a:r>
            <a:endParaRPr lang="en-US" dirty="0"/>
          </a:p>
        </p:txBody>
      </p:sp>
      <p:sp>
        <p:nvSpPr>
          <p:cNvPr id="9" name="Rectangle 6"/>
          <p:cNvSpPr>
            <a:spLocks noGrp="1" noChangeArrowheads="1"/>
          </p:cNvSpPr>
          <p:nvPr>
            <p:ph type="sldNum" sz="quarter" idx="12"/>
          </p:nvPr>
        </p:nvSpPr>
        <p:spPr>
          <a:ln/>
        </p:spPr>
        <p:txBody>
          <a:bodyPr/>
          <a:lstStyle>
            <a:lvl1pPr>
              <a:defRPr/>
            </a:lvl1pPr>
          </a:lstStyle>
          <a:p>
            <a:fld id="{0905385C-7620-234A-BB46-28B292ED3B29}"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dirty="0"/>
              <a:t>CS 561, </a:t>
            </a:r>
            <a:r>
              <a:rPr lang="en-US" dirty="0" smtClean="0"/>
              <a:t> Session 7</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13AD236E-DB09-7A4E-8E61-A897E0F6B33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dirty="0"/>
              <a:t>CS 561, </a:t>
            </a:r>
            <a:r>
              <a:rPr lang="en-US" dirty="0" smtClean="0"/>
              <a:t> Session 7</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1CAE6031-EC9C-F546-9E26-D6F89BD1BAB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13200" cy="4762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295400"/>
            <a:ext cx="4013200" cy="4762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dirty="0"/>
              <a:t>CS 561, </a:t>
            </a:r>
            <a:r>
              <a:rPr lang="en-US" dirty="0" smtClean="0"/>
              <a:t> Session 7</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A0CEEDB5-BC2A-414B-8ED3-EABF9A5DF8D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r>
              <a:rPr lang="en-US" dirty="0"/>
              <a:t>CS 561, </a:t>
            </a:r>
            <a:r>
              <a:rPr lang="en-US" dirty="0" smtClean="0"/>
              <a:t> Session 7</a:t>
            </a:r>
            <a:endParaRPr lang="en-US" dirty="0"/>
          </a:p>
        </p:txBody>
      </p:sp>
      <p:sp>
        <p:nvSpPr>
          <p:cNvPr id="9" name="Rectangle 6"/>
          <p:cNvSpPr>
            <a:spLocks noGrp="1" noChangeArrowheads="1"/>
          </p:cNvSpPr>
          <p:nvPr>
            <p:ph type="sldNum" sz="quarter" idx="12"/>
          </p:nvPr>
        </p:nvSpPr>
        <p:spPr>
          <a:ln/>
        </p:spPr>
        <p:txBody>
          <a:bodyPr/>
          <a:lstStyle>
            <a:lvl1pPr>
              <a:defRPr/>
            </a:lvl1pPr>
          </a:lstStyle>
          <a:p>
            <a:fld id="{42660D7D-0738-734C-BA58-5CCB13F56C1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r>
              <a:rPr lang="en-US" dirty="0"/>
              <a:t>CS 561, </a:t>
            </a:r>
            <a:r>
              <a:rPr lang="en-US" dirty="0" smtClean="0"/>
              <a:t> Session 7</a:t>
            </a:r>
            <a:endParaRPr lang="en-US" dirty="0"/>
          </a:p>
        </p:txBody>
      </p:sp>
      <p:sp>
        <p:nvSpPr>
          <p:cNvPr id="5" name="Rectangle 6"/>
          <p:cNvSpPr>
            <a:spLocks noGrp="1" noChangeArrowheads="1"/>
          </p:cNvSpPr>
          <p:nvPr>
            <p:ph type="sldNum" sz="quarter" idx="12"/>
          </p:nvPr>
        </p:nvSpPr>
        <p:spPr>
          <a:ln/>
        </p:spPr>
        <p:txBody>
          <a:bodyPr/>
          <a:lstStyle>
            <a:lvl1pPr>
              <a:defRPr/>
            </a:lvl1pPr>
          </a:lstStyle>
          <a:p>
            <a:fld id="{E0BB20FC-57B5-0148-BF92-F2C93A07BC9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r>
              <a:rPr lang="en-US" dirty="0"/>
              <a:t>CS 561, </a:t>
            </a:r>
            <a:r>
              <a:rPr lang="en-US" dirty="0" smtClean="0"/>
              <a:t> Session 7</a:t>
            </a:r>
            <a:endParaRPr lang="en-US" dirty="0"/>
          </a:p>
        </p:txBody>
      </p:sp>
      <p:sp>
        <p:nvSpPr>
          <p:cNvPr id="4" name="Rectangle 6"/>
          <p:cNvSpPr>
            <a:spLocks noGrp="1" noChangeArrowheads="1"/>
          </p:cNvSpPr>
          <p:nvPr>
            <p:ph type="sldNum" sz="quarter" idx="12"/>
          </p:nvPr>
        </p:nvSpPr>
        <p:spPr>
          <a:ln/>
        </p:spPr>
        <p:txBody>
          <a:bodyPr/>
          <a:lstStyle>
            <a:lvl1pPr>
              <a:defRPr/>
            </a:lvl1pPr>
          </a:lstStyle>
          <a:p>
            <a:fld id="{8149EF74-6F04-0A4C-908C-2D9C33191F6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dirty="0"/>
              <a:t>CS 561, </a:t>
            </a:r>
            <a:r>
              <a:rPr lang="en-US" dirty="0" smtClean="0"/>
              <a:t> Session 7</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20914E87-BF88-2246-AE46-56A3F6FB5AC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dirty="0"/>
              <a:t>CS 561, </a:t>
            </a:r>
            <a:r>
              <a:rPr lang="en-US" dirty="0" smtClean="0"/>
              <a:t> Session 7</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B7DF0846-3698-9C40-B474-7B85FC7E061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blurRad="63500" dist="107763" dir="2700000" algn="ctr" rotWithShape="0">
            <a:srgbClr val="000000">
              <a:alpha val="74998"/>
            </a:srgbClr>
          </a:outerShdw>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9900" y="228600"/>
            <a:ext cx="8153400" cy="685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295400"/>
            <a:ext cx="8178800" cy="4762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2" name="Rectangle 4"/>
          <p:cNvSpPr>
            <a:spLocks noGrp="1" noChangeArrowheads="1"/>
          </p:cNvSpPr>
          <p:nvPr>
            <p:ph type="dt" sz="half" idx="2"/>
          </p:nvPr>
        </p:nvSpPr>
        <p:spPr bwMode="auto">
          <a:xfrm>
            <a:off x="4318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defRPr>
            </a:lvl1pPr>
          </a:lstStyle>
          <a:p>
            <a:endParaRPr lang="en-US"/>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defRPr>
            </a:lvl1pPr>
          </a:lstStyle>
          <a:p>
            <a:r>
              <a:rPr lang="en-US" dirty="0"/>
              <a:t>CS 561, </a:t>
            </a:r>
            <a:r>
              <a:rPr lang="en-US" dirty="0" smtClean="0"/>
              <a:t> Session 7</a:t>
            </a:r>
            <a:endParaRPr lang="en-US" dirty="0"/>
          </a:p>
        </p:txBody>
      </p:sp>
      <p:sp>
        <p:nvSpPr>
          <p:cNvPr id="2054" name="Rectangle 6"/>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fld id="{E18532BC-03F0-3D4B-9B82-85CF5981E4E4}" type="slidenum">
              <a:rPr lang="en-US"/>
              <a:pPr/>
              <a:t>‹#›</a:t>
            </a:fld>
            <a:endParaRPr lang="en-US"/>
          </a:p>
        </p:txBody>
      </p:sp>
      <p:pic>
        <p:nvPicPr>
          <p:cNvPr id="1031" name="Picture 7" descr="paint"/>
          <p:cNvPicPr>
            <a:picLocks noChangeAspect="1" noChangeArrowheads="1"/>
          </p:cNvPicPr>
          <p:nvPr/>
        </p:nvPicPr>
        <p:blipFill>
          <a:blip r:embed="rId15">
            <a:clrChange>
              <a:clrFrom>
                <a:srgbClr val="C0C0C0"/>
              </a:clrFrom>
              <a:clrTo>
                <a:srgbClr val="C0C0C0">
                  <a:alpha val="0"/>
                </a:srgbClr>
              </a:clrTo>
            </a:clrChange>
          </a:blip>
          <a:srcRect/>
          <a:stretch>
            <a:fillRect/>
          </a:stretch>
        </p:blipFill>
        <p:spPr bwMode="auto">
          <a:xfrm>
            <a:off x="914400" y="911225"/>
            <a:ext cx="8229600" cy="3841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0"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hdr="0" dt="0"/>
  <p:txStyles>
    <p:titleStyle>
      <a:lvl1pPr algn="l" rtl="0" eaLnBrk="0" fontAlgn="base" hangingPunct="0">
        <a:spcBef>
          <a:spcPct val="0"/>
        </a:spcBef>
        <a:spcAft>
          <a:spcPct val="0"/>
        </a:spcAft>
        <a:defRPr kumimoji="1" sz="24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kumimoji="1" sz="2400" b="1">
          <a:solidFill>
            <a:schemeClr val="tx2"/>
          </a:solidFill>
          <a:latin typeface="Helvetica" charset="0"/>
          <a:ea typeface="ＭＳ Ｐゴシック" charset="-128"/>
          <a:cs typeface="ＭＳ Ｐゴシック" charset="-128"/>
        </a:defRPr>
      </a:lvl2pPr>
      <a:lvl3pPr algn="l" rtl="0" eaLnBrk="0" fontAlgn="base" hangingPunct="0">
        <a:spcBef>
          <a:spcPct val="0"/>
        </a:spcBef>
        <a:spcAft>
          <a:spcPct val="0"/>
        </a:spcAft>
        <a:defRPr kumimoji="1" sz="2400" b="1">
          <a:solidFill>
            <a:schemeClr val="tx2"/>
          </a:solidFill>
          <a:latin typeface="Helvetica" charset="0"/>
          <a:ea typeface="ＭＳ Ｐゴシック" charset="-128"/>
          <a:cs typeface="ＭＳ Ｐゴシック" charset="-128"/>
        </a:defRPr>
      </a:lvl3pPr>
      <a:lvl4pPr algn="l" rtl="0" eaLnBrk="0" fontAlgn="base" hangingPunct="0">
        <a:spcBef>
          <a:spcPct val="0"/>
        </a:spcBef>
        <a:spcAft>
          <a:spcPct val="0"/>
        </a:spcAft>
        <a:defRPr kumimoji="1" sz="2400" b="1">
          <a:solidFill>
            <a:schemeClr val="tx2"/>
          </a:solidFill>
          <a:latin typeface="Helvetica" charset="0"/>
          <a:ea typeface="ＭＳ Ｐゴシック" charset="-128"/>
          <a:cs typeface="ＭＳ Ｐゴシック" charset="-128"/>
        </a:defRPr>
      </a:lvl4pPr>
      <a:lvl5pPr algn="l" rtl="0" eaLnBrk="0" fontAlgn="base" hangingPunct="0">
        <a:spcBef>
          <a:spcPct val="0"/>
        </a:spcBef>
        <a:spcAft>
          <a:spcPct val="0"/>
        </a:spcAft>
        <a:defRPr kumimoji="1" sz="2400" b="1">
          <a:solidFill>
            <a:schemeClr val="tx2"/>
          </a:solidFill>
          <a:latin typeface="Helvetica" charset="0"/>
          <a:ea typeface="ＭＳ Ｐゴシック" charset="-128"/>
          <a:cs typeface="ＭＳ Ｐゴシック" charset="-128"/>
        </a:defRPr>
      </a:lvl5pPr>
      <a:lvl6pPr marL="457200" algn="l" rtl="0" eaLnBrk="0" fontAlgn="base" hangingPunct="0">
        <a:spcBef>
          <a:spcPct val="0"/>
        </a:spcBef>
        <a:spcAft>
          <a:spcPct val="0"/>
        </a:spcAft>
        <a:defRPr kumimoji="1" sz="2400" b="1">
          <a:solidFill>
            <a:schemeClr val="tx2"/>
          </a:solidFill>
          <a:latin typeface="Helvetica" charset="0"/>
        </a:defRPr>
      </a:lvl6pPr>
      <a:lvl7pPr marL="914400" algn="l" rtl="0" eaLnBrk="0" fontAlgn="base" hangingPunct="0">
        <a:spcBef>
          <a:spcPct val="0"/>
        </a:spcBef>
        <a:spcAft>
          <a:spcPct val="0"/>
        </a:spcAft>
        <a:defRPr kumimoji="1" sz="2400" b="1">
          <a:solidFill>
            <a:schemeClr val="tx2"/>
          </a:solidFill>
          <a:latin typeface="Helvetica" charset="0"/>
        </a:defRPr>
      </a:lvl7pPr>
      <a:lvl8pPr marL="1371600" algn="l" rtl="0" eaLnBrk="0" fontAlgn="base" hangingPunct="0">
        <a:spcBef>
          <a:spcPct val="0"/>
        </a:spcBef>
        <a:spcAft>
          <a:spcPct val="0"/>
        </a:spcAft>
        <a:defRPr kumimoji="1" sz="2400" b="1">
          <a:solidFill>
            <a:schemeClr val="tx2"/>
          </a:solidFill>
          <a:latin typeface="Helvetica" charset="0"/>
        </a:defRPr>
      </a:lvl8pPr>
      <a:lvl9pPr marL="1828800" algn="l" rtl="0" eaLnBrk="0" fontAlgn="base" hangingPunct="0">
        <a:spcBef>
          <a:spcPct val="0"/>
        </a:spcBef>
        <a:spcAft>
          <a:spcPct val="0"/>
        </a:spcAft>
        <a:defRPr kumimoji="1" sz="2400" b="1">
          <a:solidFill>
            <a:schemeClr val="tx2"/>
          </a:solidFill>
          <a:latin typeface="Helvetica" charset="0"/>
        </a:defRPr>
      </a:lvl9pPr>
    </p:titleStyle>
    <p:bodyStyle>
      <a:lvl1pPr marL="342900" indent="-342900" algn="l" rtl="0" eaLnBrk="0" fontAlgn="base" hangingPunct="0">
        <a:spcBef>
          <a:spcPct val="20000"/>
        </a:spcBef>
        <a:spcAft>
          <a:spcPct val="0"/>
        </a:spcAft>
        <a:buClr>
          <a:schemeClr val="tx1"/>
        </a:buClr>
        <a:buChar char="•"/>
        <a:defRPr kumimoji="1" sz="20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Char char="•"/>
        <a:defRPr kumimoji="1"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tx1"/>
        </a:buClr>
        <a:buChar char="•"/>
        <a:defRPr kumimoji="1"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lr>
          <a:schemeClr val="tx1"/>
        </a:buClr>
        <a:buChar char="•"/>
        <a:defRPr kumimoji="1"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lr>
          <a:schemeClr val="tx1"/>
        </a:buClr>
        <a:buChar char="-"/>
        <a:defRPr kumimoji="1"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defRPr>
      </a:lvl6pPr>
      <a:lvl7pPr marL="29718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defRPr>
      </a:lvl7pPr>
      <a:lvl8pPr marL="34290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defRPr>
      </a:lvl8pPr>
      <a:lvl9pPr marL="38862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audio" Target="../media/audio1.bin"/><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4.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6.png"/><Relationship Id="rId1" Type="http://schemas.openxmlformats.org/officeDocument/2006/relationships/vmlDrawing" Target="../drawings/vmlDrawing4.vml"/><Relationship Id="rId2"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gif"/><Relationship Id="rId6" Type="http://schemas.openxmlformats.org/officeDocument/2006/relationships/oleObject" Target="../embeddings/oleObject5.bin"/><Relationship Id="rId7" Type="http://schemas.openxmlformats.org/officeDocument/2006/relationships/image" Target="../media/image7.png"/><Relationship Id="rId8" Type="http://schemas.openxmlformats.org/officeDocument/2006/relationships/image" Target="../media/image11.jpeg"/><Relationship Id="rId9" Type="http://schemas.openxmlformats.org/officeDocument/2006/relationships/image" Target="../media/image12.png"/><Relationship Id="rId10" Type="http://schemas.openxmlformats.org/officeDocument/2006/relationships/image" Target="../media/image13.jpeg"/><Relationship Id="rId1" Type="http://schemas.openxmlformats.org/officeDocument/2006/relationships/vmlDrawing" Target="../drawings/vmlDrawing5.vml"/><Relationship Id="rId2"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7.png"/><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18.png"/><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9.png"/><Relationship Id="rId1" Type="http://schemas.openxmlformats.org/officeDocument/2006/relationships/vmlDrawing" Target="../drawings/vmlDrawing8.vml"/><Relationship Id="rId2"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20.png"/><Relationship Id="rId1" Type="http://schemas.openxmlformats.org/officeDocument/2006/relationships/vmlDrawing" Target="../drawings/vmlDrawing9.vml"/><Relationship Id="rId2"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20.png"/><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20.png"/><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21.png"/><Relationship Id="rId1" Type="http://schemas.openxmlformats.org/officeDocument/2006/relationships/vmlDrawing" Target="../drawings/vmlDrawing12.vml"/><Relationship Id="rId2"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22.png"/><Relationship Id="rId1" Type="http://schemas.openxmlformats.org/officeDocument/2006/relationships/vmlDrawing" Target="../drawings/vmlDrawing13.vml"/><Relationship Id="rId2"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21.png"/><Relationship Id="rId1" Type="http://schemas.openxmlformats.org/officeDocument/2006/relationships/vmlDrawing" Target="../drawings/vmlDrawing14.vml"/><Relationship Id="rId2"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22.png"/><Relationship Id="rId1" Type="http://schemas.openxmlformats.org/officeDocument/2006/relationships/vmlDrawing" Target="../drawings/vmlDrawing15.vml"/><Relationship Id="rId2"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yoda.cis.temple.edu:8080/UGAIWWW/lectures95/search/alpha-beta.html"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6.bin"/><Relationship Id="rId4" Type="http://schemas.openxmlformats.org/officeDocument/2006/relationships/image" Target="../media/image20.png"/><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7.bin"/><Relationship Id="rId4" Type="http://schemas.openxmlformats.org/officeDocument/2006/relationships/image" Target="../media/image25.png"/><Relationship Id="rId1" Type="http://schemas.openxmlformats.org/officeDocument/2006/relationships/vmlDrawing" Target="../drawings/vmlDrawing17.vml"/><Relationship Id="rId2"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8.bin"/><Relationship Id="rId4" Type="http://schemas.openxmlformats.org/officeDocument/2006/relationships/image" Target="../media/image26.png"/><Relationship Id="rId1" Type="http://schemas.openxmlformats.org/officeDocument/2006/relationships/vmlDrawing" Target="../drawings/vmlDrawing18.vml"/><Relationship Id="rId2"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png"/></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9.bin"/><Relationship Id="rId4" Type="http://schemas.openxmlformats.org/officeDocument/2006/relationships/image" Target="../media/image30.png"/><Relationship Id="rId1" Type="http://schemas.openxmlformats.org/officeDocument/2006/relationships/vmlDrawing" Target="../drawings/vmlDrawing19.vml"/><Relationship Id="rId2"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17411" name="Slide Number Placeholder 5"/>
          <p:cNvSpPr>
            <a:spLocks noGrp="1"/>
          </p:cNvSpPr>
          <p:nvPr>
            <p:ph type="sldNum" sz="quarter" idx="12"/>
          </p:nvPr>
        </p:nvSpPr>
        <p:spPr>
          <a:noFill/>
        </p:spPr>
        <p:txBody>
          <a:bodyPr/>
          <a:lstStyle/>
          <a:p>
            <a:fld id="{505048F2-7F36-1643-8EE9-260C71030F0D}" type="slidenum">
              <a:rPr lang="en-US" smtClean="0"/>
              <a:pPr/>
              <a:t>1</a:t>
            </a:fld>
            <a:endParaRPr lang="en-US" smtClean="0"/>
          </a:p>
        </p:txBody>
      </p:sp>
      <p:sp>
        <p:nvSpPr>
          <p:cNvPr id="17412" name="Rectangle 2"/>
          <p:cNvSpPr>
            <a:spLocks noGrp="1" noChangeArrowheads="1"/>
          </p:cNvSpPr>
          <p:nvPr>
            <p:ph type="title"/>
          </p:nvPr>
        </p:nvSpPr>
        <p:spPr/>
        <p:txBody>
          <a:bodyPr/>
          <a:lstStyle/>
          <a:p>
            <a:r>
              <a:rPr lang="en-US"/>
              <a:t>Last time: search strategies</a:t>
            </a:r>
          </a:p>
        </p:txBody>
      </p:sp>
      <p:sp>
        <p:nvSpPr>
          <p:cNvPr id="17413" name="Rectangle 3"/>
          <p:cNvSpPr>
            <a:spLocks noGrp="1" noChangeArrowheads="1"/>
          </p:cNvSpPr>
          <p:nvPr>
            <p:ph type="body" idx="1"/>
          </p:nvPr>
        </p:nvSpPr>
        <p:spPr>
          <a:xfrm>
            <a:off x="457200" y="1295400"/>
            <a:ext cx="8610600" cy="5105400"/>
          </a:xfrm>
        </p:spPr>
        <p:txBody>
          <a:bodyPr/>
          <a:lstStyle/>
          <a:p>
            <a:pPr>
              <a:lnSpc>
                <a:spcPct val="90000"/>
              </a:lnSpc>
              <a:buFontTx/>
              <a:buNone/>
            </a:pPr>
            <a:r>
              <a:rPr lang="en-US" sz="1800" b="1"/>
              <a:t>Uninformed:</a:t>
            </a:r>
            <a:r>
              <a:rPr lang="en-US" sz="1800"/>
              <a:t> Use only information available in the problem formulation</a:t>
            </a:r>
          </a:p>
          <a:p>
            <a:pPr lvl="1">
              <a:lnSpc>
                <a:spcPct val="90000"/>
              </a:lnSpc>
            </a:pPr>
            <a:r>
              <a:rPr lang="en-US" sz="1600"/>
              <a:t>Breadth-first</a:t>
            </a:r>
          </a:p>
          <a:p>
            <a:pPr lvl="1">
              <a:lnSpc>
                <a:spcPct val="90000"/>
              </a:lnSpc>
            </a:pPr>
            <a:r>
              <a:rPr lang="en-US" sz="1600"/>
              <a:t>Uniform-cost</a:t>
            </a:r>
          </a:p>
          <a:p>
            <a:pPr lvl="1">
              <a:lnSpc>
                <a:spcPct val="90000"/>
              </a:lnSpc>
            </a:pPr>
            <a:r>
              <a:rPr lang="en-US" sz="1600"/>
              <a:t>Depth-first</a:t>
            </a:r>
          </a:p>
          <a:p>
            <a:pPr lvl="1">
              <a:lnSpc>
                <a:spcPct val="90000"/>
              </a:lnSpc>
            </a:pPr>
            <a:r>
              <a:rPr lang="en-US" sz="1600"/>
              <a:t>Depth-limited</a:t>
            </a:r>
          </a:p>
          <a:p>
            <a:pPr lvl="1">
              <a:lnSpc>
                <a:spcPct val="90000"/>
              </a:lnSpc>
            </a:pPr>
            <a:r>
              <a:rPr lang="en-US" sz="1600"/>
              <a:t>Iterative deepening</a:t>
            </a:r>
          </a:p>
          <a:p>
            <a:pPr lvl="1">
              <a:lnSpc>
                <a:spcPct val="90000"/>
              </a:lnSpc>
            </a:pPr>
            <a:endParaRPr lang="en-US" sz="1600"/>
          </a:p>
          <a:p>
            <a:pPr>
              <a:lnSpc>
                <a:spcPct val="90000"/>
              </a:lnSpc>
              <a:buFontTx/>
              <a:buNone/>
            </a:pPr>
            <a:r>
              <a:rPr lang="en-US" sz="1800" b="1"/>
              <a:t>Informed:</a:t>
            </a:r>
            <a:r>
              <a:rPr lang="en-US" sz="1800"/>
              <a:t> Use heuristics to guide the search</a:t>
            </a:r>
          </a:p>
          <a:p>
            <a:pPr lvl="1">
              <a:lnSpc>
                <a:spcPct val="90000"/>
              </a:lnSpc>
            </a:pPr>
            <a:r>
              <a:rPr lang="en-US" sz="1600"/>
              <a:t>Best first:</a:t>
            </a:r>
          </a:p>
          <a:p>
            <a:pPr lvl="1">
              <a:lnSpc>
                <a:spcPct val="90000"/>
              </a:lnSpc>
            </a:pPr>
            <a:r>
              <a:rPr lang="en-US" sz="1600"/>
              <a:t>Greedy search – </a:t>
            </a:r>
            <a:r>
              <a:rPr lang="en-US" sz="1600">
                <a:solidFill>
                  <a:srgbClr val="0066FF"/>
                </a:solidFill>
              </a:rPr>
              <a:t>queue first nodes that maximize heuristic “desirability” based on estimated path cost from current node to goal;</a:t>
            </a:r>
          </a:p>
          <a:p>
            <a:pPr lvl="1">
              <a:lnSpc>
                <a:spcPct val="90000"/>
              </a:lnSpc>
            </a:pPr>
            <a:r>
              <a:rPr lang="en-US" sz="1600"/>
              <a:t>A* search – </a:t>
            </a:r>
            <a:r>
              <a:rPr lang="en-US" sz="1600">
                <a:solidFill>
                  <a:srgbClr val="0066FF"/>
                </a:solidFill>
              </a:rPr>
              <a:t>queue first nodes that maximize sum of path cost so far and estimated path cost to goal.</a:t>
            </a:r>
          </a:p>
          <a:p>
            <a:pPr lvl="1">
              <a:lnSpc>
                <a:spcPct val="90000"/>
              </a:lnSpc>
            </a:pPr>
            <a:r>
              <a:rPr lang="en-US" sz="1600"/>
              <a:t>Iterative improvement – </a:t>
            </a:r>
            <a:r>
              <a:rPr lang="en-US" sz="1600">
                <a:solidFill>
                  <a:srgbClr val="0066FF"/>
                </a:solidFill>
              </a:rPr>
              <a:t>keep no memory of path; work on a single current state and iteratively improve its “value.”</a:t>
            </a:r>
          </a:p>
          <a:p>
            <a:pPr lvl="1">
              <a:lnSpc>
                <a:spcPct val="90000"/>
              </a:lnSpc>
            </a:pPr>
            <a:r>
              <a:rPr lang="en-US" sz="1600"/>
              <a:t>Hill climbing – </a:t>
            </a:r>
            <a:r>
              <a:rPr lang="en-US" sz="1600">
                <a:solidFill>
                  <a:srgbClr val="0066FF"/>
                </a:solidFill>
              </a:rPr>
              <a:t>select as new current state the successor state which maximizes value.</a:t>
            </a:r>
          </a:p>
          <a:p>
            <a:pPr lvl="1">
              <a:lnSpc>
                <a:spcPct val="90000"/>
              </a:lnSpc>
            </a:pPr>
            <a:r>
              <a:rPr lang="en-US" sz="1600"/>
              <a:t>Simulated annealing – </a:t>
            </a:r>
            <a:r>
              <a:rPr lang="en-US" sz="1600">
                <a:solidFill>
                  <a:srgbClr val="0066FF"/>
                </a:solidFill>
              </a:rPr>
              <a:t>refinement on hill climbing by which “bad moves” are permitted, but with decreasing size and frequency. Will find global extremum.</a:t>
            </a:r>
          </a:p>
          <a:p>
            <a:pPr lvl="1">
              <a:lnSpc>
                <a:spcPct val="90000"/>
              </a:lnSpc>
            </a:pPr>
            <a:endParaRPr lang="en-US" sz="1600">
              <a:solidFill>
                <a:srgbClr val="0066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26627" name="Slide Number Placeholder 5"/>
          <p:cNvSpPr>
            <a:spLocks noGrp="1"/>
          </p:cNvSpPr>
          <p:nvPr>
            <p:ph type="sldNum" sz="quarter" idx="12"/>
          </p:nvPr>
        </p:nvSpPr>
        <p:spPr>
          <a:noFill/>
        </p:spPr>
        <p:txBody>
          <a:bodyPr/>
          <a:lstStyle/>
          <a:p>
            <a:fld id="{B2EA25B9-73B7-7F4E-9461-F857598DB990}" type="slidenum">
              <a:rPr lang="en-US" smtClean="0"/>
              <a:pPr/>
              <a:t>10</a:t>
            </a:fld>
            <a:endParaRPr lang="en-US" smtClean="0"/>
          </a:p>
        </p:txBody>
      </p:sp>
      <p:sp>
        <p:nvSpPr>
          <p:cNvPr id="26628" name="Rectangle 2"/>
          <p:cNvSpPr>
            <a:spLocks noGrp="1" noChangeArrowheads="1"/>
          </p:cNvSpPr>
          <p:nvPr>
            <p:ph type="title"/>
          </p:nvPr>
        </p:nvSpPr>
        <p:spPr/>
        <p:txBody>
          <a:bodyPr/>
          <a:lstStyle/>
          <a:p>
            <a:r>
              <a:rPr lang="en-US"/>
              <a:t>Breadth-first search</a:t>
            </a:r>
          </a:p>
        </p:txBody>
      </p:sp>
      <p:sp>
        <p:nvSpPr>
          <p:cNvPr id="26629" name="Rectangle 3"/>
          <p:cNvSpPr>
            <a:spLocks noGrp="1" noChangeArrowheads="1"/>
          </p:cNvSpPr>
          <p:nvPr>
            <p:ph type="body" idx="1"/>
          </p:nvPr>
        </p:nvSpPr>
        <p:spPr>
          <a:xfrm>
            <a:off x="457200" y="1295400"/>
            <a:ext cx="8178800" cy="5105400"/>
          </a:xfrm>
        </p:spPr>
        <p:txBody>
          <a:bodyPr/>
          <a:lstStyle/>
          <a:p>
            <a:pPr>
              <a:buFontTx/>
              <a:buNone/>
            </a:pPr>
            <a:r>
              <a:rPr lang="en-US"/>
              <a:t>Node queue:	</a:t>
            </a:r>
            <a:r>
              <a:rPr lang="en-US">
                <a:solidFill>
                  <a:srgbClr val="0066FF"/>
                </a:solidFill>
              </a:rPr>
              <a:t>add successors to queue end; empty queue from top</a:t>
            </a:r>
          </a:p>
          <a:p>
            <a:pPr>
              <a:buFontTx/>
              <a:buNone/>
            </a:pPr>
            <a:endParaRPr lang="en-US"/>
          </a:p>
          <a:p>
            <a:pPr>
              <a:buFontTx/>
              <a:buNone/>
            </a:pPr>
            <a:r>
              <a:rPr lang="en-US"/>
              <a:t>#		state		depth		path cost	parent #</a:t>
            </a:r>
          </a:p>
          <a:p>
            <a:pPr>
              <a:buFontTx/>
              <a:buNone/>
            </a:pPr>
            <a:endParaRPr lang="en-US"/>
          </a:p>
          <a:p>
            <a:pPr>
              <a:buFontTx/>
              <a:buNone/>
            </a:pPr>
            <a:r>
              <a:rPr lang="en-US">
                <a:solidFill>
                  <a:srgbClr val="C0C0C0"/>
                </a:solidFill>
              </a:rPr>
              <a:t>1		A		0		0		--</a:t>
            </a:r>
          </a:p>
          <a:p>
            <a:pPr>
              <a:buFontTx/>
              <a:buNone/>
            </a:pPr>
            <a:r>
              <a:rPr lang="en-US">
                <a:solidFill>
                  <a:srgbClr val="C0C0C0"/>
                </a:solidFill>
              </a:rPr>
              <a:t>2		B		1		3		1</a:t>
            </a:r>
          </a:p>
          <a:p>
            <a:pPr>
              <a:buFontTx/>
              <a:buNone/>
            </a:pPr>
            <a:r>
              <a:rPr lang="en-US"/>
              <a:t>3		C		1		19		1</a:t>
            </a:r>
          </a:p>
          <a:p>
            <a:pPr>
              <a:buFontTx/>
              <a:buNone/>
            </a:pPr>
            <a:r>
              <a:rPr lang="en-US"/>
              <a:t>4		D		1		5		1</a:t>
            </a:r>
          </a:p>
          <a:p>
            <a:pPr>
              <a:buFontTx/>
              <a:buNone/>
            </a:pPr>
            <a:r>
              <a:rPr lang="en-US"/>
              <a:t>5		E		2		7		2</a:t>
            </a:r>
          </a:p>
          <a:p>
            <a:pPr>
              <a:buFontTx/>
              <a:buNone/>
            </a:pPr>
            <a:r>
              <a:rPr lang="en-US"/>
              <a:t>6		F		2		8		2</a:t>
            </a:r>
          </a:p>
          <a:p>
            <a:pPr>
              <a:buFontTx/>
              <a:buNone/>
            </a:pPr>
            <a:r>
              <a:rPr lang="en-US"/>
              <a:t>7		G		2		8		2</a:t>
            </a:r>
          </a:p>
          <a:p>
            <a:pPr>
              <a:buFontTx/>
              <a:buNone/>
            </a:pPr>
            <a:r>
              <a:rPr lang="en-US"/>
              <a:t>8		H		2		9		2</a:t>
            </a:r>
          </a:p>
          <a:p>
            <a:pPr>
              <a:buFontTx/>
              <a:buNone/>
            </a:pPr>
            <a:endParaRPr lang="en-US">
              <a:solidFill>
                <a:schemeClr val="hlink"/>
              </a:solidFill>
            </a:endParaRPr>
          </a:p>
        </p:txBody>
      </p:sp>
      <p:sp>
        <p:nvSpPr>
          <p:cNvPr id="26630" name="Line 4"/>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27651" name="Slide Number Placeholder 5"/>
          <p:cNvSpPr>
            <a:spLocks noGrp="1"/>
          </p:cNvSpPr>
          <p:nvPr>
            <p:ph type="sldNum" sz="quarter" idx="12"/>
          </p:nvPr>
        </p:nvSpPr>
        <p:spPr>
          <a:noFill/>
        </p:spPr>
        <p:txBody>
          <a:bodyPr/>
          <a:lstStyle/>
          <a:p>
            <a:fld id="{98164BD3-5F60-6E45-844C-B2D7919D6AC3}" type="slidenum">
              <a:rPr lang="en-US" smtClean="0"/>
              <a:pPr/>
              <a:t>11</a:t>
            </a:fld>
            <a:endParaRPr lang="en-US" smtClean="0"/>
          </a:p>
        </p:txBody>
      </p:sp>
      <p:sp>
        <p:nvSpPr>
          <p:cNvPr id="27652" name="Rectangle 2"/>
          <p:cNvSpPr>
            <a:spLocks noChangeArrowheads="1"/>
          </p:cNvSpPr>
          <p:nvPr/>
        </p:nvSpPr>
        <p:spPr bwMode="auto">
          <a:xfrm>
            <a:off x="381000" y="3505200"/>
            <a:ext cx="7543800" cy="381000"/>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a:p>
        </p:txBody>
      </p:sp>
      <p:sp>
        <p:nvSpPr>
          <p:cNvPr id="27653" name="Rectangle 3"/>
          <p:cNvSpPr>
            <a:spLocks noGrp="1" noChangeArrowheads="1"/>
          </p:cNvSpPr>
          <p:nvPr>
            <p:ph type="title"/>
          </p:nvPr>
        </p:nvSpPr>
        <p:spPr/>
        <p:txBody>
          <a:bodyPr/>
          <a:lstStyle/>
          <a:p>
            <a:r>
              <a:rPr lang="en-US"/>
              <a:t>Breadth-first search</a:t>
            </a:r>
          </a:p>
        </p:txBody>
      </p:sp>
      <p:sp>
        <p:nvSpPr>
          <p:cNvPr id="27654" name="Rectangle 4"/>
          <p:cNvSpPr>
            <a:spLocks noGrp="1" noChangeArrowheads="1"/>
          </p:cNvSpPr>
          <p:nvPr>
            <p:ph type="body" idx="1"/>
          </p:nvPr>
        </p:nvSpPr>
        <p:spPr>
          <a:xfrm>
            <a:off x="457200" y="1295400"/>
            <a:ext cx="8178800" cy="5105400"/>
          </a:xfrm>
        </p:spPr>
        <p:txBody>
          <a:bodyPr/>
          <a:lstStyle/>
          <a:p>
            <a:pPr>
              <a:buFontTx/>
              <a:buNone/>
            </a:pPr>
            <a:r>
              <a:rPr lang="en-US"/>
              <a:t>Node queue:	</a:t>
            </a:r>
            <a:r>
              <a:rPr lang="en-US">
                <a:solidFill>
                  <a:srgbClr val="0066FF"/>
                </a:solidFill>
              </a:rPr>
              <a:t>add successors to queue end; empty queue from top</a:t>
            </a:r>
          </a:p>
          <a:p>
            <a:pPr>
              <a:buFontTx/>
              <a:buNone/>
            </a:pPr>
            <a:endParaRPr lang="en-US"/>
          </a:p>
          <a:p>
            <a:pPr>
              <a:buFontTx/>
              <a:buNone/>
            </a:pPr>
            <a:r>
              <a:rPr lang="en-US"/>
              <a:t>#		state		depth		path cost	parent #</a:t>
            </a:r>
          </a:p>
          <a:p>
            <a:pPr>
              <a:buFontTx/>
              <a:buNone/>
            </a:pPr>
            <a:endParaRPr lang="en-US"/>
          </a:p>
          <a:p>
            <a:pPr>
              <a:buFontTx/>
              <a:buNone/>
            </a:pPr>
            <a:r>
              <a:rPr lang="en-US">
                <a:solidFill>
                  <a:srgbClr val="C0C0C0"/>
                </a:solidFill>
              </a:rPr>
              <a:t>1		A		0		0		--</a:t>
            </a:r>
          </a:p>
          <a:p>
            <a:pPr>
              <a:buFontTx/>
              <a:buNone/>
            </a:pPr>
            <a:r>
              <a:rPr lang="en-US">
                <a:solidFill>
                  <a:srgbClr val="C0C0C0"/>
                </a:solidFill>
              </a:rPr>
              <a:t>2		B		1		3		1</a:t>
            </a:r>
          </a:p>
          <a:p>
            <a:pPr>
              <a:buFontTx/>
              <a:buNone/>
            </a:pPr>
            <a:r>
              <a:rPr lang="en-US"/>
              <a:t>3		C		1		19		1</a:t>
            </a:r>
          </a:p>
          <a:p>
            <a:pPr>
              <a:buFontTx/>
              <a:buNone/>
            </a:pPr>
            <a:r>
              <a:rPr lang="en-US"/>
              <a:t>4		D		1		5		1</a:t>
            </a:r>
          </a:p>
          <a:p>
            <a:pPr>
              <a:buFontTx/>
              <a:buNone/>
            </a:pPr>
            <a:r>
              <a:rPr lang="en-US"/>
              <a:t>5		E		2		7		2</a:t>
            </a:r>
          </a:p>
          <a:p>
            <a:pPr>
              <a:buFontTx/>
              <a:buNone/>
            </a:pPr>
            <a:r>
              <a:rPr lang="en-US"/>
              <a:t>6		F		2		8		2</a:t>
            </a:r>
          </a:p>
          <a:p>
            <a:pPr>
              <a:buFontTx/>
              <a:buNone/>
            </a:pPr>
            <a:r>
              <a:rPr lang="en-US"/>
              <a:t>7		G		2		8		2</a:t>
            </a:r>
          </a:p>
          <a:p>
            <a:pPr>
              <a:buFontTx/>
              <a:buNone/>
            </a:pPr>
            <a:r>
              <a:rPr lang="en-US"/>
              <a:t>8		H		2		9		2</a:t>
            </a:r>
          </a:p>
          <a:p>
            <a:pPr>
              <a:buFontTx/>
              <a:buNone/>
            </a:pPr>
            <a:endParaRPr lang="en-US">
              <a:solidFill>
                <a:schemeClr val="hlink"/>
              </a:solidFill>
            </a:endParaRPr>
          </a:p>
        </p:txBody>
      </p:sp>
      <p:sp>
        <p:nvSpPr>
          <p:cNvPr id="27655" name="Line 5"/>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28675" name="Slide Number Placeholder 5"/>
          <p:cNvSpPr>
            <a:spLocks noGrp="1"/>
          </p:cNvSpPr>
          <p:nvPr>
            <p:ph type="sldNum" sz="quarter" idx="12"/>
          </p:nvPr>
        </p:nvSpPr>
        <p:spPr>
          <a:noFill/>
        </p:spPr>
        <p:txBody>
          <a:bodyPr/>
          <a:lstStyle/>
          <a:p>
            <a:fld id="{C695D057-7FB0-F845-891F-071745257E36}" type="slidenum">
              <a:rPr lang="en-US" smtClean="0"/>
              <a:pPr/>
              <a:t>12</a:t>
            </a:fld>
            <a:endParaRPr lang="en-US" smtClean="0"/>
          </a:p>
        </p:txBody>
      </p:sp>
      <p:sp>
        <p:nvSpPr>
          <p:cNvPr id="28676" name="Rectangle 2"/>
          <p:cNvSpPr>
            <a:spLocks noGrp="1" noChangeArrowheads="1"/>
          </p:cNvSpPr>
          <p:nvPr>
            <p:ph type="title"/>
          </p:nvPr>
        </p:nvSpPr>
        <p:spPr/>
        <p:txBody>
          <a:bodyPr/>
          <a:lstStyle/>
          <a:p>
            <a:r>
              <a:rPr lang="en-US"/>
              <a:t>Exercise: Search Algorithms</a:t>
            </a:r>
          </a:p>
        </p:txBody>
      </p:sp>
      <p:sp>
        <p:nvSpPr>
          <p:cNvPr id="28677" name="Rectangle 3"/>
          <p:cNvSpPr>
            <a:spLocks noGrp="1" noChangeArrowheads="1"/>
          </p:cNvSpPr>
          <p:nvPr>
            <p:ph type="body" idx="1"/>
          </p:nvPr>
        </p:nvSpPr>
        <p:spPr>
          <a:xfrm>
            <a:off x="228600" y="1295400"/>
            <a:ext cx="8178800" cy="4762500"/>
          </a:xfrm>
        </p:spPr>
        <p:txBody>
          <a:bodyPr/>
          <a:lstStyle/>
          <a:p>
            <a:pPr>
              <a:buFontTx/>
              <a:buNone/>
            </a:pPr>
            <a:r>
              <a:rPr lang="en-US" sz="1800">
                <a:ea typeface="Times New Roman" charset="0"/>
                <a:cs typeface="Times New Roman" charset="0"/>
              </a:rPr>
              <a:t>	The following figure shows a portion of a partially expanded search tree.  Each arc between nodes is labeled with the cost of the corresponding operator, and the leaves are labeled with the value of the heuristic function, </a:t>
            </a:r>
            <a:r>
              <a:rPr lang="en-US" sz="1800" i="1">
                <a:ea typeface="Times New Roman" charset="0"/>
                <a:cs typeface="Times New Roman" charset="0"/>
              </a:rPr>
              <a:t>h</a:t>
            </a:r>
            <a:r>
              <a:rPr lang="en-US" sz="1800">
                <a:ea typeface="Times New Roman" charset="0"/>
                <a:cs typeface="Times New Roman" charset="0"/>
              </a:rPr>
              <a:t>.</a:t>
            </a:r>
          </a:p>
          <a:p>
            <a:endParaRPr lang="en-US" sz="1800">
              <a:ea typeface="Times New Roman" charset="0"/>
              <a:cs typeface="Times New Roman" charset="0"/>
            </a:endParaRPr>
          </a:p>
          <a:p>
            <a:pPr>
              <a:buFontTx/>
              <a:buNone/>
            </a:pPr>
            <a:r>
              <a:rPr lang="en-US" sz="1800">
                <a:ea typeface="Times New Roman" charset="0"/>
                <a:cs typeface="Times New Roman" charset="0"/>
              </a:rPr>
              <a:t>	Which node (use the node’s letter) will be </a:t>
            </a:r>
            <a:r>
              <a:rPr lang="en-US" sz="1800" u="sng">
                <a:ea typeface="Times New Roman" charset="0"/>
                <a:cs typeface="Times New Roman" charset="0"/>
              </a:rPr>
              <a:t>expanded</a:t>
            </a:r>
            <a:r>
              <a:rPr lang="en-US" sz="1800">
                <a:ea typeface="Times New Roman" charset="0"/>
                <a:cs typeface="Times New Roman" charset="0"/>
              </a:rPr>
              <a:t> next by each of the following search algorithms?</a:t>
            </a:r>
          </a:p>
          <a:p>
            <a:endParaRPr lang="en-US" sz="1800">
              <a:ea typeface="Times New Roman" charset="0"/>
              <a:cs typeface="Times New Roman" charset="0"/>
            </a:endParaRPr>
          </a:p>
          <a:p>
            <a:pPr lvl="1">
              <a:buFontTx/>
              <a:buNone/>
            </a:pPr>
            <a:r>
              <a:rPr lang="en-US" sz="1600">
                <a:ea typeface="Times New Roman" charset="0"/>
                <a:cs typeface="Times New Roman" charset="0"/>
              </a:rPr>
              <a:t>(a)</a:t>
            </a:r>
            <a:r>
              <a:rPr lang="en-US" sz="1600">
                <a:latin typeface="Times New Roman" charset="0"/>
                <a:ea typeface="Times New Roman" charset="0"/>
                <a:cs typeface="Times New Roman" charset="0"/>
              </a:rPr>
              <a:t> </a:t>
            </a:r>
            <a:r>
              <a:rPr lang="en-US" sz="1600">
                <a:ea typeface="Times New Roman" charset="0"/>
                <a:cs typeface="Times New Roman" charset="0"/>
              </a:rPr>
              <a:t>Depth-first search</a:t>
            </a:r>
          </a:p>
          <a:p>
            <a:pPr lvl="1">
              <a:buFontTx/>
              <a:buNone/>
            </a:pPr>
            <a:r>
              <a:rPr lang="en-US" sz="1600">
                <a:ea typeface="Times New Roman" charset="0"/>
                <a:cs typeface="Times New Roman" charset="0"/>
              </a:rPr>
              <a:t>(b)</a:t>
            </a:r>
            <a:r>
              <a:rPr lang="en-US" sz="1600">
                <a:latin typeface="Times New Roman" charset="0"/>
                <a:ea typeface="Times New Roman" charset="0"/>
                <a:cs typeface="Times New Roman" charset="0"/>
              </a:rPr>
              <a:t> </a:t>
            </a:r>
            <a:r>
              <a:rPr lang="en-US" sz="1600">
                <a:ea typeface="Times New Roman" charset="0"/>
                <a:cs typeface="Times New Roman" charset="0"/>
              </a:rPr>
              <a:t>Breadth-first search</a:t>
            </a:r>
          </a:p>
          <a:p>
            <a:pPr lvl="1">
              <a:buFontTx/>
              <a:buNone/>
            </a:pPr>
            <a:r>
              <a:rPr lang="en-US" sz="1600">
                <a:ea typeface="Times New Roman" charset="0"/>
                <a:cs typeface="Times New Roman" charset="0"/>
              </a:rPr>
              <a:t>(c)</a:t>
            </a:r>
            <a:r>
              <a:rPr lang="en-US" sz="1600">
                <a:latin typeface="Times New Roman" charset="0"/>
                <a:ea typeface="Times New Roman" charset="0"/>
                <a:cs typeface="Times New Roman" charset="0"/>
              </a:rPr>
              <a:t> </a:t>
            </a:r>
            <a:r>
              <a:rPr lang="en-US" sz="1600">
                <a:ea typeface="Times New Roman" charset="0"/>
                <a:cs typeface="Times New Roman" charset="0"/>
              </a:rPr>
              <a:t>Uniform-cost search</a:t>
            </a:r>
          </a:p>
          <a:p>
            <a:pPr lvl="1">
              <a:buFontTx/>
              <a:buNone/>
            </a:pPr>
            <a:r>
              <a:rPr lang="en-US" sz="1600">
                <a:ea typeface="Times New Roman" charset="0"/>
                <a:cs typeface="Times New Roman" charset="0"/>
              </a:rPr>
              <a:t>(d)</a:t>
            </a:r>
            <a:r>
              <a:rPr lang="en-US" sz="1600">
                <a:latin typeface="Times New Roman" charset="0"/>
                <a:ea typeface="Times New Roman" charset="0"/>
                <a:cs typeface="Times New Roman" charset="0"/>
              </a:rPr>
              <a:t> </a:t>
            </a:r>
            <a:r>
              <a:rPr lang="en-US" sz="1600">
                <a:ea typeface="Times New Roman" charset="0"/>
                <a:cs typeface="Times New Roman" charset="0"/>
              </a:rPr>
              <a:t>Greedy search</a:t>
            </a:r>
          </a:p>
          <a:p>
            <a:pPr lvl="1">
              <a:buFontTx/>
              <a:buNone/>
            </a:pPr>
            <a:r>
              <a:rPr lang="en-US" sz="1600">
                <a:ea typeface="Times New Roman" charset="0"/>
                <a:cs typeface="Times New Roman" charset="0"/>
              </a:rPr>
              <a:t>(e) A* search</a:t>
            </a:r>
            <a:r>
              <a:rPr lang="en-US" sz="1800"/>
              <a:t> </a:t>
            </a:r>
          </a:p>
        </p:txBody>
      </p:sp>
      <p:grpSp>
        <p:nvGrpSpPr>
          <p:cNvPr id="28678" name="Group 4"/>
          <p:cNvGrpSpPr>
            <a:grpSpLocks/>
          </p:cNvGrpSpPr>
          <p:nvPr/>
        </p:nvGrpSpPr>
        <p:grpSpPr bwMode="auto">
          <a:xfrm>
            <a:off x="2971800" y="3200400"/>
            <a:ext cx="5943600" cy="2928938"/>
            <a:chOff x="1872" y="2016"/>
            <a:chExt cx="3744" cy="1845"/>
          </a:xfrm>
        </p:grpSpPr>
        <p:grpSp>
          <p:nvGrpSpPr>
            <p:cNvPr id="28681" name="Group 5"/>
            <p:cNvGrpSpPr>
              <a:grpSpLocks/>
            </p:cNvGrpSpPr>
            <p:nvPr/>
          </p:nvGrpSpPr>
          <p:grpSpPr bwMode="auto">
            <a:xfrm>
              <a:off x="1872" y="2016"/>
              <a:ext cx="3744" cy="1845"/>
              <a:chOff x="2208" y="2160"/>
              <a:chExt cx="3312" cy="1632"/>
            </a:xfrm>
          </p:grpSpPr>
          <p:sp>
            <p:nvSpPr>
              <p:cNvPr id="28683"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28684"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2000"/>
                  <a:t>D</a:t>
                </a:r>
              </a:p>
            </p:txBody>
          </p:sp>
          <p:sp>
            <p:nvSpPr>
              <p:cNvPr id="28685" name="Text Box 8"/>
              <p:cNvSpPr txBox="1">
                <a:spLocks noChangeArrowheads="1"/>
              </p:cNvSpPr>
              <p:nvPr/>
            </p:nvSpPr>
            <p:spPr bwMode="auto">
              <a:xfrm>
                <a:off x="3007" y="3051"/>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28686" name="Text Box 9"/>
              <p:cNvSpPr txBox="1">
                <a:spLocks noChangeArrowheads="1"/>
              </p:cNvSpPr>
              <p:nvPr/>
            </p:nvSpPr>
            <p:spPr bwMode="auto">
              <a:xfrm>
                <a:off x="3984" y="2160"/>
                <a:ext cx="267" cy="297"/>
              </a:xfrm>
              <a:prstGeom prst="rect">
                <a:avLst/>
              </a:prstGeom>
              <a:solidFill>
                <a:srgbClr val="FFFFFF"/>
              </a:solidFill>
              <a:ln w="9525">
                <a:noFill/>
                <a:miter lim="800000"/>
                <a:headEnd/>
                <a:tailEnd/>
              </a:ln>
            </p:spPr>
            <p:txBody>
              <a:bodyPr>
                <a:prstTxWarp prst="textNoShape">
                  <a:avLst/>
                </a:prstTxWarp>
              </a:bodyPr>
              <a:lstStyle/>
              <a:p>
                <a:r>
                  <a:rPr lang="en-US" sz="2000"/>
                  <a:t>A</a:t>
                </a:r>
              </a:p>
            </p:txBody>
          </p:sp>
          <p:sp>
            <p:nvSpPr>
              <p:cNvPr id="28687" name="Text Box 10"/>
              <p:cNvSpPr txBox="1">
                <a:spLocks noChangeArrowheads="1"/>
              </p:cNvSpPr>
              <p:nvPr/>
            </p:nvSpPr>
            <p:spPr bwMode="auto">
              <a:xfrm>
                <a:off x="3984" y="2754"/>
                <a:ext cx="267" cy="297"/>
              </a:xfrm>
              <a:prstGeom prst="rect">
                <a:avLst/>
              </a:prstGeom>
              <a:solidFill>
                <a:srgbClr val="FFFFFF"/>
              </a:solidFill>
              <a:ln w="9525">
                <a:noFill/>
                <a:miter lim="800000"/>
                <a:headEnd/>
                <a:tailEnd/>
              </a:ln>
            </p:spPr>
            <p:txBody>
              <a:bodyPr>
                <a:prstTxWarp prst="textNoShape">
                  <a:avLst/>
                </a:prstTxWarp>
              </a:bodyPr>
              <a:lstStyle/>
              <a:p>
                <a:r>
                  <a:rPr lang="en-US" sz="2000"/>
                  <a:t>C</a:t>
                </a:r>
              </a:p>
            </p:txBody>
          </p:sp>
          <p:sp>
            <p:nvSpPr>
              <p:cNvPr id="28688"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8689"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8690"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28691" name="Text Box 14"/>
              <p:cNvSpPr txBox="1">
                <a:spLocks noChangeArrowheads="1"/>
              </p:cNvSpPr>
              <p:nvPr/>
            </p:nvSpPr>
            <p:spPr bwMode="auto">
              <a:xfrm>
                <a:off x="2652" y="3063"/>
                <a:ext cx="266" cy="297"/>
              </a:xfrm>
              <a:prstGeom prst="rect">
                <a:avLst/>
              </a:prstGeom>
              <a:solidFill>
                <a:srgbClr val="FFFFFF"/>
              </a:solidFill>
              <a:ln w="9525">
                <a:noFill/>
                <a:miter lim="800000"/>
                <a:headEnd/>
                <a:tailEnd/>
              </a:ln>
            </p:spPr>
            <p:txBody>
              <a:bodyPr>
                <a:prstTxWarp prst="textNoShape">
                  <a:avLst/>
                </a:prstTxWarp>
              </a:bodyPr>
              <a:lstStyle/>
              <a:p>
                <a:r>
                  <a:rPr lang="en-US" sz="1800" i="1"/>
                  <a:t>4</a:t>
                </a:r>
              </a:p>
            </p:txBody>
          </p:sp>
          <p:sp>
            <p:nvSpPr>
              <p:cNvPr id="28692"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1800" i="1"/>
                  <a:t>19</a:t>
                </a:r>
              </a:p>
            </p:txBody>
          </p:sp>
          <p:sp>
            <p:nvSpPr>
              <p:cNvPr id="28693"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1800" i="1"/>
                  <a:t>6</a:t>
                </a:r>
              </a:p>
            </p:txBody>
          </p:sp>
          <p:sp>
            <p:nvSpPr>
              <p:cNvPr id="28694" name="Text Box 17"/>
              <p:cNvSpPr txBox="1">
                <a:spLocks noChangeArrowheads="1"/>
              </p:cNvSpPr>
              <p:nvPr/>
            </p:nvSpPr>
            <p:spPr bwMode="auto">
              <a:xfrm>
                <a:off x="3718" y="2457"/>
                <a:ext cx="266" cy="297"/>
              </a:xfrm>
              <a:prstGeom prst="rect">
                <a:avLst/>
              </a:prstGeom>
              <a:solidFill>
                <a:srgbClr val="FFFFFF"/>
              </a:solidFill>
              <a:ln w="9525">
                <a:noFill/>
                <a:miter lim="800000"/>
                <a:headEnd/>
                <a:tailEnd/>
              </a:ln>
            </p:spPr>
            <p:txBody>
              <a:bodyPr>
                <a:prstTxWarp prst="textNoShape">
                  <a:avLst/>
                </a:prstTxWarp>
              </a:bodyPr>
              <a:lstStyle/>
              <a:p>
                <a:r>
                  <a:rPr lang="en-US" sz="1800" i="1"/>
                  <a:t>3</a:t>
                </a:r>
              </a:p>
            </p:txBody>
          </p:sp>
          <p:sp>
            <p:nvSpPr>
              <p:cNvPr id="28695"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1800" i="1"/>
                  <a:t>h=15</a:t>
                </a:r>
              </a:p>
            </p:txBody>
          </p:sp>
          <p:sp>
            <p:nvSpPr>
              <p:cNvPr id="28696"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2000"/>
                  <a:t>B</a:t>
                </a:r>
              </a:p>
            </p:txBody>
          </p:sp>
          <p:sp>
            <p:nvSpPr>
              <p:cNvPr id="28697" name="Text Box 20"/>
              <p:cNvSpPr txBox="1">
                <a:spLocks noChangeArrowheads="1"/>
              </p:cNvSpPr>
              <p:nvPr/>
            </p:nvSpPr>
            <p:spPr bwMode="auto">
              <a:xfrm>
                <a:off x="2741" y="3249"/>
                <a:ext cx="266" cy="296"/>
              </a:xfrm>
              <a:prstGeom prst="rect">
                <a:avLst/>
              </a:prstGeom>
              <a:solidFill>
                <a:srgbClr val="FFFFFF"/>
              </a:solidFill>
              <a:ln w="9525">
                <a:noFill/>
                <a:miter lim="800000"/>
                <a:headEnd/>
                <a:tailEnd/>
              </a:ln>
            </p:spPr>
            <p:txBody>
              <a:bodyPr>
                <a:prstTxWarp prst="textNoShape">
                  <a:avLst/>
                </a:prstTxWarp>
              </a:bodyPr>
              <a:lstStyle/>
              <a:p>
                <a:r>
                  <a:rPr lang="en-US" sz="2000"/>
                  <a:t>F</a:t>
                </a:r>
              </a:p>
            </p:txBody>
          </p:sp>
          <p:sp>
            <p:nvSpPr>
              <p:cNvPr id="28698" name="Text Box 21"/>
              <p:cNvSpPr txBox="1">
                <a:spLocks noChangeArrowheads="1"/>
              </p:cNvSpPr>
              <p:nvPr/>
            </p:nvSpPr>
            <p:spPr bwMode="auto">
              <a:xfrm>
                <a:off x="3185"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G</a:t>
                </a:r>
              </a:p>
            </p:txBody>
          </p:sp>
          <p:sp>
            <p:nvSpPr>
              <p:cNvPr id="28699" name="Text Box 22"/>
              <p:cNvSpPr txBox="1">
                <a:spLocks noChangeArrowheads="1"/>
              </p:cNvSpPr>
              <p:nvPr/>
            </p:nvSpPr>
            <p:spPr bwMode="auto">
              <a:xfrm>
                <a:off x="2208"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E</a:t>
                </a:r>
              </a:p>
            </p:txBody>
          </p:sp>
          <p:sp>
            <p:nvSpPr>
              <p:cNvPr id="28700"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8701"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8702"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8703"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8704"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28705"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28706"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28707"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28708"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28709"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28710"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28711"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h=8</a:t>
                </a:r>
              </a:p>
            </p:txBody>
          </p:sp>
          <p:sp>
            <p:nvSpPr>
              <p:cNvPr id="28712" name="Text Box 35"/>
              <p:cNvSpPr txBox="1">
                <a:spLocks noChangeArrowheads="1"/>
              </p:cNvSpPr>
              <p:nvPr/>
            </p:nvSpPr>
            <p:spPr bwMode="auto">
              <a:xfrm>
                <a:off x="2741" y="3495"/>
                <a:ext cx="444" cy="297"/>
              </a:xfrm>
              <a:prstGeom prst="rect">
                <a:avLst/>
              </a:prstGeom>
              <a:solidFill>
                <a:srgbClr val="FFFFFF"/>
              </a:solidFill>
              <a:ln w="9525">
                <a:noFill/>
                <a:miter lim="800000"/>
                <a:headEnd/>
                <a:tailEnd/>
              </a:ln>
            </p:spPr>
            <p:txBody>
              <a:bodyPr>
                <a:prstTxWarp prst="textNoShape">
                  <a:avLst/>
                </a:prstTxWarp>
              </a:bodyPr>
              <a:lstStyle/>
              <a:p>
                <a:r>
                  <a:rPr lang="en-US" sz="1800" i="1"/>
                  <a:t>h=12</a:t>
                </a:r>
              </a:p>
            </p:txBody>
          </p:sp>
          <p:sp>
            <p:nvSpPr>
              <p:cNvPr id="28713"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28714"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28715"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1800" i="1"/>
                  <a:t>h=18</a:t>
                </a:r>
              </a:p>
            </p:txBody>
          </p:sp>
          <p:sp>
            <p:nvSpPr>
              <p:cNvPr id="28716"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a:p>
            </p:txBody>
          </p:sp>
          <p:sp>
            <p:nvSpPr>
              <p:cNvPr id="28717"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grpSp>
        <p:sp>
          <p:nvSpPr>
            <p:cNvPr id="28682" name="Text Box 41"/>
            <p:cNvSpPr txBox="1">
              <a:spLocks noChangeArrowheads="1"/>
            </p:cNvSpPr>
            <p:nvPr/>
          </p:nvSpPr>
          <p:spPr bwMode="auto">
            <a:xfrm>
              <a:off x="3577" y="3244"/>
              <a:ext cx="232" cy="250"/>
            </a:xfrm>
            <a:prstGeom prst="rect">
              <a:avLst/>
            </a:prstGeom>
            <a:noFill/>
            <a:ln w="9525">
              <a:noFill/>
              <a:miter lim="800000"/>
              <a:headEnd/>
              <a:tailEnd/>
            </a:ln>
          </p:spPr>
          <p:txBody>
            <a:bodyPr wrap="none">
              <a:prstTxWarp prst="textNoShape">
                <a:avLst/>
              </a:prstTxWarp>
              <a:spAutoFit/>
            </a:bodyPr>
            <a:lstStyle/>
            <a:p>
              <a:r>
                <a:rPr lang="en-US" sz="2000"/>
                <a:t>H</a:t>
              </a:r>
            </a:p>
          </p:txBody>
        </p:sp>
      </p:grpSp>
      <p:sp>
        <p:nvSpPr>
          <p:cNvPr id="28679" name="Text Box 42"/>
          <p:cNvSpPr txBox="1">
            <a:spLocks noChangeArrowheads="1"/>
          </p:cNvSpPr>
          <p:nvPr/>
        </p:nvSpPr>
        <p:spPr bwMode="auto">
          <a:xfrm>
            <a:off x="6781800" y="3276600"/>
            <a:ext cx="736600" cy="396875"/>
          </a:xfrm>
          <a:prstGeom prst="rect">
            <a:avLst/>
          </a:prstGeom>
          <a:noFill/>
          <a:ln w="9525">
            <a:noFill/>
            <a:miter lim="800000"/>
            <a:headEnd/>
            <a:tailEnd/>
          </a:ln>
        </p:spPr>
        <p:txBody>
          <a:bodyPr wrap="none">
            <a:prstTxWarp prst="textNoShape">
              <a:avLst/>
            </a:prstTxWarp>
            <a:spAutoFit/>
          </a:bodyPr>
          <a:lstStyle/>
          <a:p>
            <a:r>
              <a:rPr lang="en-US" sz="2000" i="1"/>
              <a:t>h=20</a:t>
            </a:r>
          </a:p>
        </p:txBody>
      </p:sp>
      <p:sp>
        <p:nvSpPr>
          <p:cNvPr id="28680" name="Text Box 43"/>
          <p:cNvSpPr txBox="1">
            <a:spLocks noChangeArrowheads="1"/>
          </p:cNvSpPr>
          <p:nvPr/>
        </p:nvSpPr>
        <p:spPr bwMode="auto">
          <a:xfrm>
            <a:off x="4419600" y="4267200"/>
            <a:ext cx="736600" cy="396875"/>
          </a:xfrm>
          <a:prstGeom prst="rect">
            <a:avLst/>
          </a:prstGeom>
          <a:noFill/>
          <a:ln w="9525">
            <a:noFill/>
            <a:miter lim="800000"/>
            <a:headEnd/>
            <a:tailEnd/>
          </a:ln>
        </p:spPr>
        <p:txBody>
          <a:bodyPr wrap="none">
            <a:prstTxWarp prst="textNoShape">
              <a:avLst/>
            </a:prstTxWarp>
            <a:spAutoFit/>
          </a:bodyPr>
          <a:lstStyle/>
          <a:p>
            <a:r>
              <a:rPr lang="en-US" sz="2000" i="1"/>
              <a:t>h=14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29699" name="Slide Number Placeholder 5"/>
          <p:cNvSpPr>
            <a:spLocks noGrp="1"/>
          </p:cNvSpPr>
          <p:nvPr>
            <p:ph type="sldNum" sz="quarter" idx="12"/>
          </p:nvPr>
        </p:nvSpPr>
        <p:spPr>
          <a:noFill/>
        </p:spPr>
        <p:txBody>
          <a:bodyPr/>
          <a:lstStyle/>
          <a:p>
            <a:fld id="{F203CCF6-2257-B548-B6A2-C11A31DEA009}" type="slidenum">
              <a:rPr lang="en-US" smtClean="0"/>
              <a:pPr/>
              <a:t>13</a:t>
            </a:fld>
            <a:endParaRPr lang="en-US" smtClean="0"/>
          </a:p>
        </p:txBody>
      </p:sp>
      <p:sp>
        <p:nvSpPr>
          <p:cNvPr id="29700" name="Rectangle 2"/>
          <p:cNvSpPr>
            <a:spLocks noGrp="1" noChangeArrowheads="1"/>
          </p:cNvSpPr>
          <p:nvPr>
            <p:ph type="title"/>
          </p:nvPr>
        </p:nvSpPr>
        <p:spPr/>
        <p:txBody>
          <a:bodyPr/>
          <a:lstStyle/>
          <a:p>
            <a:r>
              <a:rPr lang="en-US"/>
              <a:t>Uniform-cost search</a:t>
            </a:r>
          </a:p>
        </p:txBody>
      </p:sp>
      <p:sp>
        <p:nvSpPr>
          <p:cNvPr id="29701" name="Rectangle 3"/>
          <p:cNvSpPr>
            <a:spLocks noGrp="1" noChangeArrowheads="1"/>
          </p:cNvSpPr>
          <p:nvPr>
            <p:ph type="body" idx="1"/>
          </p:nvPr>
        </p:nvSpPr>
        <p:spPr/>
        <p:txBody>
          <a:bodyPr/>
          <a:lstStyle/>
          <a:p>
            <a:pPr>
              <a:buFontTx/>
              <a:buNone/>
            </a:pPr>
            <a:r>
              <a:rPr lang="en-US"/>
              <a:t>Node queue:	</a:t>
            </a:r>
            <a:r>
              <a:rPr lang="en-US">
                <a:solidFill>
                  <a:srgbClr val="0066FF"/>
                </a:solidFill>
              </a:rPr>
              <a:t>initialization</a:t>
            </a:r>
          </a:p>
          <a:p>
            <a:pPr>
              <a:buFontTx/>
              <a:buNone/>
            </a:pPr>
            <a:endParaRPr lang="en-US"/>
          </a:p>
          <a:p>
            <a:pPr>
              <a:buFontTx/>
              <a:buNone/>
            </a:pPr>
            <a:r>
              <a:rPr lang="en-US"/>
              <a:t>#		state		depth		path cost	parent #</a:t>
            </a:r>
          </a:p>
          <a:p>
            <a:pPr>
              <a:buFontTx/>
              <a:buNone/>
            </a:pPr>
            <a:endParaRPr lang="en-US"/>
          </a:p>
          <a:p>
            <a:pPr>
              <a:buFontTx/>
              <a:buNone/>
            </a:pPr>
            <a:r>
              <a:rPr lang="en-US"/>
              <a:t>1		A		0		0		--</a:t>
            </a:r>
          </a:p>
        </p:txBody>
      </p:sp>
      <p:sp>
        <p:nvSpPr>
          <p:cNvPr id="29702" name="Line 4"/>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30723" name="Slide Number Placeholder 5"/>
          <p:cNvSpPr>
            <a:spLocks noGrp="1"/>
          </p:cNvSpPr>
          <p:nvPr>
            <p:ph type="sldNum" sz="quarter" idx="12"/>
          </p:nvPr>
        </p:nvSpPr>
        <p:spPr>
          <a:noFill/>
        </p:spPr>
        <p:txBody>
          <a:bodyPr/>
          <a:lstStyle/>
          <a:p>
            <a:fld id="{86181426-36A8-FE43-88B9-B6A10AE53137}" type="slidenum">
              <a:rPr lang="en-US" smtClean="0"/>
              <a:pPr/>
              <a:t>14</a:t>
            </a:fld>
            <a:endParaRPr lang="en-US" smtClean="0"/>
          </a:p>
        </p:txBody>
      </p:sp>
      <p:sp>
        <p:nvSpPr>
          <p:cNvPr id="30724" name="Rectangle 2"/>
          <p:cNvSpPr>
            <a:spLocks noGrp="1" noChangeArrowheads="1"/>
          </p:cNvSpPr>
          <p:nvPr>
            <p:ph type="title"/>
          </p:nvPr>
        </p:nvSpPr>
        <p:spPr/>
        <p:txBody>
          <a:bodyPr/>
          <a:lstStyle/>
          <a:p>
            <a:r>
              <a:rPr lang="en-US"/>
              <a:t>Uniform-cost search</a:t>
            </a:r>
          </a:p>
        </p:txBody>
      </p:sp>
      <p:sp>
        <p:nvSpPr>
          <p:cNvPr id="30725" name="Rectangle 3"/>
          <p:cNvSpPr>
            <a:spLocks noGrp="1" noChangeArrowheads="1"/>
          </p:cNvSpPr>
          <p:nvPr>
            <p:ph type="body" idx="1"/>
          </p:nvPr>
        </p:nvSpPr>
        <p:spPr/>
        <p:txBody>
          <a:bodyPr/>
          <a:lstStyle/>
          <a:p>
            <a:pPr>
              <a:buFontTx/>
              <a:buNone/>
            </a:pPr>
            <a:r>
              <a:rPr lang="en-US"/>
              <a:t>Node queue:	</a:t>
            </a:r>
            <a:r>
              <a:rPr lang="en-US">
                <a:solidFill>
                  <a:srgbClr val="0066FF"/>
                </a:solidFill>
              </a:rPr>
              <a:t>add successors to queue so that entire queue is sorted by path cost so far; empty queue from top</a:t>
            </a:r>
            <a:endParaRPr lang="en-US"/>
          </a:p>
          <a:p>
            <a:pPr>
              <a:buFontTx/>
              <a:buNone/>
            </a:pPr>
            <a:r>
              <a:rPr lang="en-US"/>
              <a:t>#		state		depth		path cost	parent #</a:t>
            </a:r>
          </a:p>
          <a:p>
            <a:pPr>
              <a:buFontTx/>
              <a:buNone/>
            </a:pPr>
            <a:endParaRPr lang="en-US"/>
          </a:p>
          <a:p>
            <a:pPr>
              <a:buFontTx/>
              <a:buNone/>
            </a:pPr>
            <a:r>
              <a:rPr lang="en-US">
                <a:solidFill>
                  <a:srgbClr val="C0C0C0"/>
                </a:solidFill>
              </a:rPr>
              <a:t>1		A		0		0		--</a:t>
            </a:r>
          </a:p>
          <a:p>
            <a:pPr>
              <a:buFontTx/>
              <a:buNone/>
            </a:pPr>
            <a:r>
              <a:rPr lang="en-US"/>
              <a:t>2		B		1		3		1</a:t>
            </a:r>
          </a:p>
          <a:p>
            <a:pPr>
              <a:buFontTx/>
              <a:buNone/>
            </a:pPr>
            <a:r>
              <a:rPr lang="en-US"/>
              <a:t>3		D		1		5		1</a:t>
            </a:r>
          </a:p>
          <a:p>
            <a:pPr>
              <a:buFontTx/>
              <a:buNone/>
            </a:pPr>
            <a:r>
              <a:rPr lang="en-US"/>
              <a:t>4		C		1		19		1</a:t>
            </a:r>
          </a:p>
        </p:txBody>
      </p:sp>
      <p:sp>
        <p:nvSpPr>
          <p:cNvPr id="30726" name="Line 4"/>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31747" name="Slide Number Placeholder 5"/>
          <p:cNvSpPr>
            <a:spLocks noGrp="1"/>
          </p:cNvSpPr>
          <p:nvPr>
            <p:ph type="sldNum" sz="quarter" idx="12"/>
          </p:nvPr>
        </p:nvSpPr>
        <p:spPr>
          <a:noFill/>
        </p:spPr>
        <p:txBody>
          <a:bodyPr/>
          <a:lstStyle/>
          <a:p>
            <a:fld id="{7D241466-1E6F-4D44-9D3A-90084D24367A}" type="slidenum">
              <a:rPr lang="en-US" smtClean="0"/>
              <a:pPr/>
              <a:t>15</a:t>
            </a:fld>
            <a:endParaRPr lang="en-US" smtClean="0"/>
          </a:p>
        </p:txBody>
      </p:sp>
      <p:sp>
        <p:nvSpPr>
          <p:cNvPr id="31748" name="Rectangle 2"/>
          <p:cNvSpPr>
            <a:spLocks noGrp="1" noChangeArrowheads="1"/>
          </p:cNvSpPr>
          <p:nvPr>
            <p:ph type="title"/>
          </p:nvPr>
        </p:nvSpPr>
        <p:spPr/>
        <p:txBody>
          <a:bodyPr/>
          <a:lstStyle/>
          <a:p>
            <a:r>
              <a:rPr lang="en-US"/>
              <a:t>Uniform-cost search</a:t>
            </a:r>
          </a:p>
        </p:txBody>
      </p:sp>
      <p:sp>
        <p:nvSpPr>
          <p:cNvPr id="31749" name="Rectangle 3"/>
          <p:cNvSpPr>
            <a:spLocks noGrp="1" noChangeArrowheads="1"/>
          </p:cNvSpPr>
          <p:nvPr>
            <p:ph type="body" idx="1"/>
          </p:nvPr>
        </p:nvSpPr>
        <p:spPr/>
        <p:txBody>
          <a:bodyPr/>
          <a:lstStyle/>
          <a:p>
            <a:pPr>
              <a:buFontTx/>
              <a:buNone/>
            </a:pPr>
            <a:r>
              <a:rPr lang="en-US"/>
              <a:t>Node queue:	</a:t>
            </a:r>
            <a:r>
              <a:rPr lang="en-US">
                <a:solidFill>
                  <a:srgbClr val="0066FF"/>
                </a:solidFill>
              </a:rPr>
              <a:t>add successors to queue so that entire queue is sorted by path cost so far; empty queue from top</a:t>
            </a:r>
            <a:endParaRPr lang="en-US"/>
          </a:p>
          <a:p>
            <a:pPr>
              <a:buFontTx/>
              <a:buNone/>
            </a:pPr>
            <a:r>
              <a:rPr lang="en-US"/>
              <a:t>#		state		depth		path cost	parent #</a:t>
            </a:r>
          </a:p>
          <a:p>
            <a:pPr>
              <a:buFontTx/>
              <a:buNone/>
            </a:pPr>
            <a:endParaRPr lang="en-US"/>
          </a:p>
          <a:p>
            <a:pPr>
              <a:buFontTx/>
              <a:buNone/>
            </a:pPr>
            <a:r>
              <a:rPr lang="en-US">
                <a:solidFill>
                  <a:srgbClr val="C0C0C0"/>
                </a:solidFill>
              </a:rPr>
              <a:t>1		A		0		0		--</a:t>
            </a:r>
          </a:p>
          <a:p>
            <a:pPr>
              <a:buFontTx/>
              <a:buNone/>
            </a:pPr>
            <a:r>
              <a:rPr lang="en-US">
                <a:solidFill>
                  <a:srgbClr val="C0C0C0"/>
                </a:solidFill>
              </a:rPr>
              <a:t>2		B		1		3		1</a:t>
            </a:r>
          </a:p>
          <a:p>
            <a:pPr>
              <a:buFontTx/>
              <a:buNone/>
            </a:pPr>
            <a:r>
              <a:rPr lang="en-US"/>
              <a:t>3		D		1		5		1</a:t>
            </a:r>
          </a:p>
          <a:p>
            <a:pPr>
              <a:buFontTx/>
              <a:buNone/>
            </a:pPr>
            <a:r>
              <a:rPr lang="en-US"/>
              <a:t>5		E		2		7		2</a:t>
            </a:r>
          </a:p>
          <a:p>
            <a:pPr>
              <a:buFontTx/>
              <a:buNone/>
            </a:pPr>
            <a:r>
              <a:rPr lang="en-US"/>
              <a:t>6		F		2		8		2</a:t>
            </a:r>
          </a:p>
          <a:p>
            <a:pPr>
              <a:buFontTx/>
              <a:buNone/>
            </a:pPr>
            <a:r>
              <a:rPr lang="en-US"/>
              <a:t>7		G		2		8		2</a:t>
            </a:r>
          </a:p>
          <a:p>
            <a:pPr>
              <a:buFontTx/>
              <a:buNone/>
            </a:pPr>
            <a:r>
              <a:rPr lang="en-US"/>
              <a:t>8		H		2		9		2</a:t>
            </a:r>
          </a:p>
          <a:p>
            <a:pPr>
              <a:buFontTx/>
              <a:buNone/>
            </a:pPr>
            <a:r>
              <a:rPr lang="en-US"/>
              <a:t>4		C		1		19		1</a:t>
            </a:r>
          </a:p>
          <a:p>
            <a:pPr>
              <a:buFontTx/>
              <a:buNone/>
            </a:pPr>
            <a:endParaRPr lang="en-US"/>
          </a:p>
        </p:txBody>
      </p:sp>
      <p:sp>
        <p:nvSpPr>
          <p:cNvPr id="31750" name="Line 4"/>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32771" name="Slide Number Placeholder 5"/>
          <p:cNvSpPr>
            <a:spLocks noGrp="1"/>
          </p:cNvSpPr>
          <p:nvPr>
            <p:ph type="sldNum" sz="quarter" idx="12"/>
          </p:nvPr>
        </p:nvSpPr>
        <p:spPr>
          <a:noFill/>
        </p:spPr>
        <p:txBody>
          <a:bodyPr/>
          <a:lstStyle/>
          <a:p>
            <a:fld id="{9BFCCE9F-CF6B-4C4D-ABE6-47DD12EF86B3}" type="slidenum">
              <a:rPr lang="en-US" smtClean="0"/>
              <a:pPr/>
              <a:t>16</a:t>
            </a:fld>
            <a:endParaRPr lang="en-US" smtClean="0"/>
          </a:p>
        </p:txBody>
      </p:sp>
      <p:sp>
        <p:nvSpPr>
          <p:cNvPr id="32772" name="Rectangle 5"/>
          <p:cNvSpPr>
            <a:spLocks noChangeArrowheads="1"/>
          </p:cNvSpPr>
          <p:nvPr/>
        </p:nvSpPr>
        <p:spPr bwMode="auto">
          <a:xfrm>
            <a:off x="381000" y="3429000"/>
            <a:ext cx="7543800" cy="381000"/>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a:p>
        </p:txBody>
      </p:sp>
      <p:sp>
        <p:nvSpPr>
          <p:cNvPr id="32773" name="Rectangle 2"/>
          <p:cNvSpPr>
            <a:spLocks noGrp="1" noChangeArrowheads="1"/>
          </p:cNvSpPr>
          <p:nvPr>
            <p:ph type="title"/>
          </p:nvPr>
        </p:nvSpPr>
        <p:spPr/>
        <p:txBody>
          <a:bodyPr/>
          <a:lstStyle/>
          <a:p>
            <a:r>
              <a:rPr lang="en-US"/>
              <a:t>Uniform-cost search</a:t>
            </a:r>
          </a:p>
        </p:txBody>
      </p:sp>
      <p:sp>
        <p:nvSpPr>
          <p:cNvPr id="32774" name="Rectangle 3"/>
          <p:cNvSpPr>
            <a:spLocks noGrp="1" noChangeArrowheads="1"/>
          </p:cNvSpPr>
          <p:nvPr>
            <p:ph type="body" idx="1"/>
          </p:nvPr>
        </p:nvSpPr>
        <p:spPr/>
        <p:txBody>
          <a:bodyPr/>
          <a:lstStyle/>
          <a:p>
            <a:pPr>
              <a:buFontTx/>
              <a:buNone/>
            </a:pPr>
            <a:r>
              <a:rPr lang="en-US"/>
              <a:t>Node queue:	</a:t>
            </a:r>
            <a:r>
              <a:rPr lang="en-US">
                <a:solidFill>
                  <a:srgbClr val="0066FF"/>
                </a:solidFill>
              </a:rPr>
              <a:t>add successors to queue so that entire queue is sorted by path cost so far; empty queue from top</a:t>
            </a:r>
            <a:endParaRPr lang="en-US"/>
          </a:p>
          <a:p>
            <a:pPr>
              <a:buFontTx/>
              <a:buNone/>
            </a:pPr>
            <a:r>
              <a:rPr lang="en-US"/>
              <a:t>#		state		depth		path cost	parent #</a:t>
            </a:r>
          </a:p>
          <a:p>
            <a:pPr>
              <a:buFontTx/>
              <a:buNone/>
            </a:pPr>
            <a:endParaRPr lang="en-US"/>
          </a:p>
          <a:p>
            <a:pPr>
              <a:buFontTx/>
              <a:buNone/>
            </a:pPr>
            <a:r>
              <a:rPr lang="en-US">
                <a:solidFill>
                  <a:srgbClr val="C0C0C0"/>
                </a:solidFill>
              </a:rPr>
              <a:t>1		A		0		0		--</a:t>
            </a:r>
          </a:p>
          <a:p>
            <a:pPr>
              <a:buFontTx/>
              <a:buNone/>
            </a:pPr>
            <a:r>
              <a:rPr lang="en-US">
                <a:solidFill>
                  <a:srgbClr val="C0C0C0"/>
                </a:solidFill>
              </a:rPr>
              <a:t>2		B		1		3		1</a:t>
            </a:r>
          </a:p>
          <a:p>
            <a:pPr>
              <a:buFontTx/>
              <a:buNone/>
            </a:pPr>
            <a:r>
              <a:rPr lang="en-US"/>
              <a:t>3		D		1		5		1</a:t>
            </a:r>
          </a:p>
          <a:p>
            <a:pPr>
              <a:buFontTx/>
              <a:buNone/>
            </a:pPr>
            <a:r>
              <a:rPr lang="en-US"/>
              <a:t>5		E		2		7		2</a:t>
            </a:r>
          </a:p>
          <a:p>
            <a:pPr>
              <a:buFontTx/>
              <a:buNone/>
            </a:pPr>
            <a:r>
              <a:rPr lang="en-US"/>
              <a:t>6		F		2		8		2</a:t>
            </a:r>
          </a:p>
          <a:p>
            <a:pPr>
              <a:buFontTx/>
              <a:buNone/>
            </a:pPr>
            <a:r>
              <a:rPr lang="en-US"/>
              <a:t>7		G		2		8		2</a:t>
            </a:r>
          </a:p>
          <a:p>
            <a:pPr>
              <a:buFontTx/>
              <a:buNone/>
            </a:pPr>
            <a:r>
              <a:rPr lang="en-US"/>
              <a:t>8		H		2		9		2</a:t>
            </a:r>
          </a:p>
          <a:p>
            <a:pPr>
              <a:buFontTx/>
              <a:buNone/>
            </a:pPr>
            <a:r>
              <a:rPr lang="en-US"/>
              <a:t>4		C		1		19		1</a:t>
            </a:r>
          </a:p>
          <a:p>
            <a:pPr>
              <a:buFontTx/>
              <a:buNone/>
            </a:pPr>
            <a:endParaRPr lang="en-US"/>
          </a:p>
        </p:txBody>
      </p:sp>
      <p:sp>
        <p:nvSpPr>
          <p:cNvPr id="32775" name="Line 4"/>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33795" name="Slide Number Placeholder 5"/>
          <p:cNvSpPr>
            <a:spLocks noGrp="1"/>
          </p:cNvSpPr>
          <p:nvPr>
            <p:ph type="sldNum" sz="quarter" idx="12"/>
          </p:nvPr>
        </p:nvSpPr>
        <p:spPr>
          <a:noFill/>
        </p:spPr>
        <p:txBody>
          <a:bodyPr/>
          <a:lstStyle/>
          <a:p>
            <a:fld id="{7457D83B-0902-8047-9F48-83BE5A344B39}" type="slidenum">
              <a:rPr lang="en-US" smtClean="0"/>
              <a:pPr/>
              <a:t>17</a:t>
            </a:fld>
            <a:endParaRPr lang="en-US" smtClean="0"/>
          </a:p>
        </p:txBody>
      </p:sp>
      <p:sp>
        <p:nvSpPr>
          <p:cNvPr id="33796" name="Rectangle 2"/>
          <p:cNvSpPr>
            <a:spLocks noGrp="1" noChangeArrowheads="1"/>
          </p:cNvSpPr>
          <p:nvPr>
            <p:ph type="title"/>
          </p:nvPr>
        </p:nvSpPr>
        <p:spPr/>
        <p:txBody>
          <a:bodyPr/>
          <a:lstStyle/>
          <a:p>
            <a:r>
              <a:rPr lang="en-US"/>
              <a:t>Exercise: Search Algorithms</a:t>
            </a:r>
          </a:p>
        </p:txBody>
      </p:sp>
      <p:sp>
        <p:nvSpPr>
          <p:cNvPr id="33797" name="Rectangle 3"/>
          <p:cNvSpPr>
            <a:spLocks noGrp="1" noChangeArrowheads="1"/>
          </p:cNvSpPr>
          <p:nvPr>
            <p:ph type="body" idx="1"/>
          </p:nvPr>
        </p:nvSpPr>
        <p:spPr>
          <a:xfrm>
            <a:off x="228600" y="1295400"/>
            <a:ext cx="8178800" cy="4762500"/>
          </a:xfrm>
        </p:spPr>
        <p:txBody>
          <a:bodyPr/>
          <a:lstStyle/>
          <a:p>
            <a:pPr>
              <a:buFontTx/>
              <a:buNone/>
            </a:pPr>
            <a:r>
              <a:rPr lang="en-US" sz="1800">
                <a:ea typeface="Times New Roman" charset="0"/>
                <a:cs typeface="Times New Roman" charset="0"/>
              </a:rPr>
              <a:t>	The following figure shows a portion of a partially expanded search tree.  Each arc between nodes is labeled with the cost of the corresponding operator, and the leaves are labeled with the value of the heuristic function, </a:t>
            </a:r>
            <a:r>
              <a:rPr lang="en-US" sz="1800" i="1">
                <a:ea typeface="Times New Roman" charset="0"/>
                <a:cs typeface="Times New Roman" charset="0"/>
              </a:rPr>
              <a:t>h</a:t>
            </a:r>
            <a:r>
              <a:rPr lang="en-US" sz="1800">
                <a:ea typeface="Times New Roman" charset="0"/>
                <a:cs typeface="Times New Roman" charset="0"/>
              </a:rPr>
              <a:t>.</a:t>
            </a:r>
          </a:p>
          <a:p>
            <a:endParaRPr lang="en-US" sz="1800">
              <a:ea typeface="Times New Roman" charset="0"/>
              <a:cs typeface="Times New Roman" charset="0"/>
            </a:endParaRPr>
          </a:p>
          <a:p>
            <a:pPr>
              <a:buFontTx/>
              <a:buNone/>
            </a:pPr>
            <a:r>
              <a:rPr lang="en-US" sz="1800">
                <a:ea typeface="Times New Roman" charset="0"/>
                <a:cs typeface="Times New Roman" charset="0"/>
              </a:rPr>
              <a:t>	Which node (use the node’s letter) will be </a:t>
            </a:r>
            <a:r>
              <a:rPr lang="en-US" sz="1800" u="sng">
                <a:ea typeface="Times New Roman" charset="0"/>
                <a:cs typeface="Times New Roman" charset="0"/>
              </a:rPr>
              <a:t>expanded</a:t>
            </a:r>
            <a:r>
              <a:rPr lang="en-US" sz="1800">
                <a:ea typeface="Times New Roman" charset="0"/>
                <a:cs typeface="Times New Roman" charset="0"/>
              </a:rPr>
              <a:t> next by each of the following search algorithms?</a:t>
            </a:r>
          </a:p>
          <a:p>
            <a:endParaRPr lang="en-US" sz="1800">
              <a:ea typeface="Times New Roman" charset="0"/>
              <a:cs typeface="Times New Roman" charset="0"/>
            </a:endParaRPr>
          </a:p>
          <a:p>
            <a:pPr lvl="1">
              <a:buFontTx/>
              <a:buNone/>
            </a:pPr>
            <a:r>
              <a:rPr lang="en-US" sz="1600">
                <a:ea typeface="Times New Roman" charset="0"/>
                <a:cs typeface="Times New Roman" charset="0"/>
              </a:rPr>
              <a:t>(a)</a:t>
            </a:r>
            <a:r>
              <a:rPr lang="en-US" sz="1600">
                <a:latin typeface="Times New Roman" charset="0"/>
                <a:ea typeface="Times New Roman" charset="0"/>
                <a:cs typeface="Times New Roman" charset="0"/>
              </a:rPr>
              <a:t> </a:t>
            </a:r>
            <a:r>
              <a:rPr lang="en-US" sz="1600">
                <a:ea typeface="Times New Roman" charset="0"/>
                <a:cs typeface="Times New Roman" charset="0"/>
              </a:rPr>
              <a:t>Depth-first search</a:t>
            </a:r>
          </a:p>
          <a:p>
            <a:pPr lvl="1">
              <a:buFontTx/>
              <a:buNone/>
            </a:pPr>
            <a:r>
              <a:rPr lang="en-US" sz="1600">
                <a:ea typeface="Times New Roman" charset="0"/>
                <a:cs typeface="Times New Roman" charset="0"/>
              </a:rPr>
              <a:t>(b)</a:t>
            </a:r>
            <a:r>
              <a:rPr lang="en-US" sz="1600">
                <a:latin typeface="Times New Roman" charset="0"/>
                <a:ea typeface="Times New Roman" charset="0"/>
                <a:cs typeface="Times New Roman" charset="0"/>
              </a:rPr>
              <a:t> </a:t>
            </a:r>
            <a:r>
              <a:rPr lang="en-US" sz="1600">
                <a:ea typeface="Times New Roman" charset="0"/>
                <a:cs typeface="Times New Roman" charset="0"/>
              </a:rPr>
              <a:t>Breadth-first search</a:t>
            </a:r>
          </a:p>
          <a:p>
            <a:pPr lvl="1">
              <a:buFontTx/>
              <a:buNone/>
            </a:pPr>
            <a:r>
              <a:rPr lang="en-US" sz="1600">
                <a:ea typeface="Times New Roman" charset="0"/>
                <a:cs typeface="Times New Roman" charset="0"/>
              </a:rPr>
              <a:t>(c)</a:t>
            </a:r>
            <a:r>
              <a:rPr lang="en-US" sz="1600">
                <a:latin typeface="Times New Roman" charset="0"/>
                <a:ea typeface="Times New Roman" charset="0"/>
                <a:cs typeface="Times New Roman" charset="0"/>
              </a:rPr>
              <a:t> </a:t>
            </a:r>
            <a:r>
              <a:rPr lang="en-US" sz="1600">
                <a:ea typeface="Times New Roman" charset="0"/>
                <a:cs typeface="Times New Roman" charset="0"/>
              </a:rPr>
              <a:t>Uniform-cost search</a:t>
            </a:r>
          </a:p>
          <a:p>
            <a:pPr lvl="1">
              <a:buFontTx/>
              <a:buNone/>
            </a:pPr>
            <a:r>
              <a:rPr lang="en-US" sz="1600">
                <a:ea typeface="Times New Roman" charset="0"/>
                <a:cs typeface="Times New Roman" charset="0"/>
              </a:rPr>
              <a:t>(d)</a:t>
            </a:r>
            <a:r>
              <a:rPr lang="en-US" sz="1600">
                <a:latin typeface="Times New Roman" charset="0"/>
                <a:ea typeface="Times New Roman" charset="0"/>
                <a:cs typeface="Times New Roman" charset="0"/>
              </a:rPr>
              <a:t> </a:t>
            </a:r>
            <a:r>
              <a:rPr lang="en-US" sz="1600">
                <a:ea typeface="Times New Roman" charset="0"/>
                <a:cs typeface="Times New Roman" charset="0"/>
              </a:rPr>
              <a:t>Greedy search</a:t>
            </a:r>
          </a:p>
          <a:p>
            <a:pPr lvl="1">
              <a:buFontTx/>
              <a:buNone/>
            </a:pPr>
            <a:r>
              <a:rPr lang="en-US" sz="1600">
                <a:ea typeface="Times New Roman" charset="0"/>
                <a:cs typeface="Times New Roman" charset="0"/>
              </a:rPr>
              <a:t>(e) A* search</a:t>
            </a:r>
            <a:r>
              <a:rPr lang="en-US" sz="1800"/>
              <a:t> </a:t>
            </a:r>
          </a:p>
        </p:txBody>
      </p:sp>
      <p:grpSp>
        <p:nvGrpSpPr>
          <p:cNvPr id="33798" name="Group 4"/>
          <p:cNvGrpSpPr>
            <a:grpSpLocks/>
          </p:cNvGrpSpPr>
          <p:nvPr/>
        </p:nvGrpSpPr>
        <p:grpSpPr bwMode="auto">
          <a:xfrm>
            <a:off x="2971800" y="3200400"/>
            <a:ext cx="5943600" cy="2928938"/>
            <a:chOff x="1872" y="2016"/>
            <a:chExt cx="3744" cy="1845"/>
          </a:xfrm>
        </p:grpSpPr>
        <p:grpSp>
          <p:nvGrpSpPr>
            <p:cNvPr id="33801" name="Group 5"/>
            <p:cNvGrpSpPr>
              <a:grpSpLocks/>
            </p:cNvGrpSpPr>
            <p:nvPr/>
          </p:nvGrpSpPr>
          <p:grpSpPr bwMode="auto">
            <a:xfrm>
              <a:off x="1872" y="2016"/>
              <a:ext cx="3744" cy="1845"/>
              <a:chOff x="2208" y="2160"/>
              <a:chExt cx="3312" cy="1632"/>
            </a:xfrm>
          </p:grpSpPr>
          <p:sp>
            <p:nvSpPr>
              <p:cNvPr id="33803"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33804"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2000"/>
                  <a:t>D</a:t>
                </a:r>
              </a:p>
            </p:txBody>
          </p:sp>
          <p:sp>
            <p:nvSpPr>
              <p:cNvPr id="33805" name="Text Box 8"/>
              <p:cNvSpPr txBox="1">
                <a:spLocks noChangeArrowheads="1"/>
              </p:cNvSpPr>
              <p:nvPr/>
            </p:nvSpPr>
            <p:spPr bwMode="auto">
              <a:xfrm>
                <a:off x="3007" y="3051"/>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33806" name="Text Box 9"/>
              <p:cNvSpPr txBox="1">
                <a:spLocks noChangeArrowheads="1"/>
              </p:cNvSpPr>
              <p:nvPr/>
            </p:nvSpPr>
            <p:spPr bwMode="auto">
              <a:xfrm>
                <a:off x="3984" y="2160"/>
                <a:ext cx="267" cy="297"/>
              </a:xfrm>
              <a:prstGeom prst="rect">
                <a:avLst/>
              </a:prstGeom>
              <a:solidFill>
                <a:srgbClr val="FFFFFF"/>
              </a:solidFill>
              <a:ln w="9525">
                <a:noFill/>
                <a:miter lim="800000"/>
                <a:headEnd/>
                <a:tailEnd/>
              </a:ln>
            </p:spPr>
            <p:txBody>
              <a:bodyPr>
                <a:prstTxWarp prst="textNoShape">
                  <a:avLst/>
                </a:prstTxWarp>
              </a:bodyPr>
              <a:lstStyle/>
              <a:p>
                <a:r>
                  <a:rPr lang="en-US" sz="2000"/>
                  <a:t>A</a:t>
                </a:r>
              </a:p>
            </p:txBody>
          </p:sp>
          <p:sp>
            <p:nvSpPr>
              <p:cNvPr id="33807" name="Text Box 10"/>
              <p:cNvSpPr txBox="1">
                <a:spLocks noChangeArrowheads="1"/>
              </p:cNvSpPr>
              <p:nvPr/>
            </p:nvSpPr>
            <p:spPr bwMode="auto">
              <a:xfrm>
                <a:off x="3984" y="2754"/>
                <a:ext cx="267" cy="297"/>
              </a:xfrm>
              <a:prstGeom prst="rect">
                <a:avLst/>
              </a:prstGeom>
              <a:solidFill>
                <a:srgbClr val="FFFFFF"/>
              </a:solidFill>
              <a:ln w="9525">
                <a:noFill/>
                <a:miter lim="800000"/>
                <a:headEnd/>
                <a:tailEnd/>
              </a:ln>
            </p:spPr>
            <p:txBody>
              <a:bodyPr>
                <a:prstTxWarp prst="textNoShape">
                  <a:avLst/>
                </a:prstTxWarp>
              </a:bodyPr>
              <a:lstStyle/>
              <a:p>
                <a:r>
                  <a:rPr lang="en-US" sz="2000"/>
                  <a:t>C</a:t>
                </a:r>
              </a:p>
            </p:txBody>
          </p:sp>
          <p:sp>
            <p:nvSpPr>
              <p:cNvPr id="33808"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33809"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33810"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33811" name="Text Box 14"/>
              <p:cNvSpPr txBox="1">
                <a:spLocks noChangeArrowheads="1"/>
              </p:cNvSpPr>
              <p:nvPr/>
            </p:nvSpPr>
            <p:spPr bwMode="auto">
              <a:xfrm>
                <a:off x="2652" y="3063"/>
                <a:ext cx="266" cy="297"/>
              </a:xfrm>
              <a:prstGeom prst="rect">
                <a:avLst/>
              </a:prstGeom>
              <a:solidFill>
                <a:srgbClr val="FFFFFF"/>
              </a:solidFill>
              <a:ln w="9525">
                <a:noFill/>
                <a:miter lim="800000"/>
                <a:headEnd/>
                <a:tailEnd/>
              </a:ln>
            </p:spPr>
            <p:txBody>
              <a:bodyPr>
                <a:prstTxWarp prst="textNoShape">
                  <a:avLst/>
                </a:prstTxWarp>
              </a:bodyPr>
              <a:lstStyle/>
              <a:p>
                <a:r>
                  <a:rPr lang="en-US" sz="1800" i="1"/>
                  <a:t>4</a:t>
                </a:r>
              </a:p>
            </p:txBody>
          </p:sp>
          <p:sp>
            <p:nvSpPr>
              <p:cNvPr id="33812"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1800" i="1"/>
                  <a:t>19</a:t>
                </a:r>
              </a:p>
            </p:txBody>
          </p:sp>
          <p:sp>
            <p:nvSpPr>
              <p:cNvPr id="33813"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1800" i="1"/>
                  <a:t>6</a:t>
                </a:r>
              </a:p>
            </p:txBody>
          </p:sp>
          <p:sp>
            <p:nvSpPr>
              <p:cNvPr id="33814" name="Text Box 17"/>
              <p:cNvSpPr txBox="1">
                <a:spLocks noChangeArrowheads="1"/>
              </p:cNvSpPr>
              <p:nvPr/>
            </p:nvSpPr>
            <p:spPr bwMode="auto">
              <a:xfrm>
                <a:off x="3718" y="2457"/>
                <a:ext cx="266" cy="297"/>
              </a:xfrm>
              <a:prstGeom prst="rect">
                <a:avLst/>
              </a:prstGeom>
              <a:solidFill>
                <a:srgbClr val="FFFFFF"/>
              </a:solidFill>
              <a:ln w="9525">
                <a:noFill/>
                <a:miter lim="800000"/>
                <a:headEnd/>
                <a:tailEnd/>
              </a:ln>
            </p:spPr>
            <p:txBody>
              <a:bodyPr>
                <a:prstTxWarp prst="textNoShape">
                  <a:avLst/>
                </a:prstTxWarp>
              </a:bodyPr>
              <a:lstStyle/>
              <a:p>
                <a:r>
                  <a:rPr lang="en-US" sz="1800" i="1"/>
                  <a:t>3</a:t>
                </a:r>
              </a:p>
            </p:txBody>
          </p:sp>
          <p:sp>
            <p:nvSpPr>
              <p:cNvPr id="33815"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1800" i="1"/>
                  <a:t>h=15</a:t>
                </a:r>
              </a:p>
            </p:txBody>
          </p:sp>
          <p:sp>
            <p:nvSpPr>
              <p:cNvPr id="33816"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2000"/>
                  <a:t>B</a:t>
                </a:r>
              </a:p>
            </p:txBody>
          </p:sp>
          <p:sp>
            <p:nvSpPr>
              <p:cNvPr id="33817" name="Text Box 20"/>
              <p:cNvSpPr txBox="1">
                <a:spLocks noChangeArrowheads="1"/>
              </p:cNvSpPr>
              <p:nvPr/>
            </p:nvSpPr>
            <p:spPr bwMode="auto">
              <a:xfrm>
                <a:off x="2741" y="3249"/>
                <a:ext cx="266" cy="296"/>
              </a:xfrm>
              <a:prstGeom prst="rect">
                <a:avLst/>
              </a:prstGeom>
              <a:solidFill>
                <a:srgbClr val="FFFFFF"/>
              </a:solidFill>
              <a:ln w="9525">
                <a:noFill/>
                <a:miter lim="800000"/>
                <a:headEnd/>
                <a:tailEnd/>
              </a:ln>
            </p:spPr>
            <p:txBody>
              <a:bodyPr>
                <a:prstTxWarp prst="textNoShape">
                  <a:avLst/>
                </a:prstTxWarp>
              </a:bodyPr>
              <a:lstStyle/>
              <a:p>
                <a:r>
                  <a:rPr lang="en-US" sz="2000"/>
                  <a:t>F</a:t>
                </a:r>
              </a:p>
            </p:txBody>
          </p:sp>
          <p:sp>
            <p:nvSpPr>
              <p:cNvPr id="33818" name="Text Box 21"/>
              <p:cNvSpPr txBox="1">
                <a:spLocks noChangeArrowheads="1"/>
              </p:cNvSpPr>
              <p:nvPr/>
            </p:nvSpPr>
            <p:spPr bwMode="auto">
              <a:xfrm>
                <a:off x="3185"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G</a:t>
                </a:r>
              </a:p>
            </p:txBody>
          </p:sp>
          <p:sp>
            <p:nvSpPr>
              <p:cNvPr id="33819" name="Text Box 22"/>
              <p:cNvSpPr txBox="1">
                <a:spLocks noChangeArrowheads="1"/>
              </p:cNvSpPr>
              <p:nvPr/>
            </p:nvSpPr>
            <p:spPr bwMode="auto">
              <a:xfrm>
                <a:off x="2208"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E</a:t>
                </a:r>
              </a:p>
            </p:txBody>
          </p:sp>
          <p:sp>
            <p:nvSpPr>
              <p:cNvPr id="33820"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33821"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33822"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33823"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33824"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33825"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33826"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33827"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33828"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33829"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33830"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33831"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h=8</a:t>
                </a:r>
              </a:p>
            </p:txBody>
          </p:sp>
          <p:sp>
            <p:nvSpPr>
              <p:cNvPr id="33832" name="Text Box 35"/>
              <p:cNvSpPr txBox="1">
                <a:spLocks noChangeArrowheads="1"/>
              </p:cNvSpPr>
              <p:nvPr/>
            </p:nvSpPr>
            <p:spPr bwMode="auto">
              <a:xfrm>
                <a:off x="2741" y="3495"/>
                <a:ext cx="444" cy="297"/>
              </a:xfrm>
              <a:prstGeom prst="rect">
                <a:avLst/>
              </a:prstGeom>
              <a:solidFill>
                <a:srgbClr val="FFFFFF"/>
              </a:solidFill>
              <a:ln w="9525">
                <a:noFill/>
                <a:miter lim="800000"/>
                <a:headEnd/>
                <a:tailEnd/>
              </a:ln>
            </p:spPr>
            <p:txBody>
              <a:bodyPr>
                <a:prstTxWarp prst="textNoShape">
                  <a:avLst/>
                </a:prstTxWarp>
              </a:bodyPr>
              <a:lstStyle/>
              <a:p>
                <a:r>
                  <a:rPr lang="en-US" sz="1800" i="1"/>
                  <a:t>h=12</a:t>
                </a:r>
              </a:p>
            </p:txBody>
          </p:sp>
          <p:sp>
            <p:nvSpPr>
              <p:cNvPr id="33833"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33834"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33835"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1800" i="1"/>
                  <a:t>h=18</a:t>
                </a:r>
              </a:p>
            </p:txBody>
          </p:sp>
          <p:sp>
            <p:nvSpPr>
              <p:cNvPr id="33836"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a:p>
            </p:txBody>
          </p:sp>
          <p:sp>
            <p:nvSpPr>
              <p:cNvPr id="33837"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grpSp>
        <p:sp>
          <p:nvSpPr>
            <p:cNvPr id="33802" name="Text Box 41"/>
            <p:cNvSpPr txBox="1">
              <a:spLocks noChangeArrowheads="1"/>
            </p:cNvSpPr>
            <p:nvPr/>
          </p:nvSpPr>
          <p:spPr bwMode="auto">
            <a:xfrm>
              <a:off x="3577" y="3244"/>
              <a:ext cx="232" cy="250"/>
            </a:xfrm>
            <a:prstGeom prst="rect">
              <a:avLst/>
            </a:prstGeom>
            <a:noFill/>
            <a:ln w="9525">
              <a:noFill/>
              <a:miter lim="800000"/>
              <a:headEnd/>
              <a:tailEnd/>
            </a:ln>
          </p:spPr>
          <p:txBody>
            <a:bodyPr wrap="none">
              <a:prstTxWarp prst="textNoShape">
                <a:avLst/>
              </a:prstTxWarp>
              <a:spAutoFit/>
            </a:bodyPr>
            <a:lstStyle/>
            <a:p>
              <a:r>
                <a:rPr lang="en-US" sz="2000"/>
                <a:t>H</a:t>
              </a:r>
            </a:p>
          </p:txBody>
        </p:sp>
      </p:grpSp>
      <p:sp>
        <p:nvSpPr>
          <p:cNvPr id="33799" name="Text Box 42"/>
          <p:cNvSpPr txBox="1">
            <a:spLocks noChangeArrowheads="1"/>
          </p:cNvSpPr>
          <p:nvPr/>
        </p:nvSpPr>
        <p:spPr bwMode="auto">
          <a:xfrm>
            <a:off x="6781800" y="3276600"/>
            <a:ext cx="736600" cy="396875"/>
          </a:xfrm>
          <a:prstGeom prst="rect">
            <a:avLst/>
          </a:prstGeom>
          <a:noFill/>
          <a:ln w="9525">
            <a:noFill/>
            <a:miter lim="800000"/>
            <a:headEnd/>
            <a:tailEnd/>
          </a:ln>
        </p:spPr>
        <p:txBody>
          <a:bodyPr wrap="none">
            <a:prstTxWarp prst="textNoShape">
              <a:avLst/>
            </a:prstTxWarp>
            <a:spAutoFit/>
          </a:bodyPr>
          <a:lstStyle/>
          <a:p>
            <a:r>
              <a:rPr lang="en-US" sz="2000" i="1"/>
              <a:t>h=20</a:t>
            </a:r>
          </a:p>
        </p:txBody>
      </p:sp>
      <p:sp>
        <p:nvSpPr>
          <p:cNvPr id="33800" name="Text Box 43"/>
          <p:cNvSpPr txBox="1">
            <a:spLocks noChangeArrowheads="1"/>
          </p:cNvSpPr>
          <p:nvPr/>
        </p:nvSpPr>
        <p:spPr bwMode="auto">
          <a:xfrm>
            <a:off x="4419600" y="4267200"/>
            <a:ext cx="736600" cy="396875"/>
          </a:xfrm>
          <a:prstGeom prst="rect">
            <a:avLst/>
          </a:prstGeom>
          <a:noFill/>
          <a:ln w="9525">
            <a:noFill/>
            <a:miter lim="800000"/>
            <a:headEnd/>
            <a:tailEnd/>
          </a:ln>
        </p:spPr>
        <p:txBody>
          <a:bodyPr wrap="none">
            <a:prstTxWarp prst="textNoShape">
              <a:avLst/>
            </a:prstTxWarp>
            <a:spAutoFit/>
          </a:bodyPr>
          <a:lstStyle/>
          <a:p>
            <a:r>
              <a:rPr lang="en-US" sz="2000" i="1"/>
              <a:t>h=14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34819" name="Slide Number Placeholder 5"/>
          <p:cNvSpPr>
            <a:spLocks noGrp="1"/>
          </p:cNvSpPr>
          <p:nvPr>
            <p:ph type="sldNum" sz="quarter" idx="12"/>
          </p:nvPr>
        </p:nvSpPr>
        <p:spPr>
          <a:noFill/>
        </p:spPr>
        <p:txBody>
          <a:bodyPr/>
          <a:lstStyle/>
          <a:p>
            <a:fld id="{231E2D23-5F24-DE4A-B823-ADD450F5A8F3}" type="slidenum">
              <a:rPr lang="en-US" smtClean="0"/>
              <a:pPr/>
              <a:t>18</a:t>
            </a:fld>
            <a:endParaRPr lang="en-US" smtClean="0"/>
          </a:p>
        </p:txBody>
      </p:sp>
      <p:sp>
        <p:nvSpPr>
          <p:cNvPr id="34820" name="Rectangle 2"/>
          <p:cNvSpPr>
            <a:spLocks noGrp="1" noChangeArrowheads="1"/>
          </p:cNvSpPr>
          <p:nvPr>
            <p:ph type="title"/>
          </p:nvPr>
        </p:nvSpPr>
        <p:spPr/>
        <p:txBody>
          <a:bodyPr/>
          <a:lstStyle/>
          <a:p>
            <a:r>
              <a:rPr lang="en-US"/>
              <a:t>Greedy search</a:t>
            </a:r>
          </a:p>
        </p:txBody>
      </p:sp>
      <p:sp>
        <p:nvSpPr>
          <p:cNvPr id="34821" name="Rectangle 3"/>
          <p:cNvSpPr>
            <a:spLocks noGrp="1" noChangeArrowheads="1"/>
          </p:cNvSpPr>
          <p:nvPr>
            <p:ph type="body" idx="1"/>
          </p:nvPr>
        </p:nvSpPr>
        <p:spPr>
          <a:xfrm>
            <a:off x="457200" y="1295400"/>
            <a:ext cx="8178800" cy="5105400"/>
          </a:xfrm>
        </p:spPr>
        <p:txBody>
          <a:bodyPr/>
          <a:lstStyle/>
          <a:p>
            <a:pPr>
              <a:buFontTx/>
              <a:buNone/>
            </a:pPr>
            <a:r>
              <a:rPr lang="en-US"/>
              <a:t>Node queue:	</a:t>
            </a:r>
            <a:r>
              <a:rPr lang="en-US">
                <a:solidFill>
                  <a:srgbClr val="0066FF"/>
                </a:solidFill>
              </a:rPr>
              <a:t>initialization</a:t>
            </a:r>
          </a:p>
          <a:p>
            <a:pPr>
              <a:buFontTx/>
              <a:buNone/>
            </a:pPr>
            <a:endParaRPr lang="en-US"/>
          </a:p>
          <a:p>
            <a:pPr>
              <a:buFontTx/>
              <a:buNone/>
            </a:pPr>
            <a:r>
              <a:rPr lang="en-US"/>
              <a:t>#		state	depth	path	cost	total	parent #</a:t>
            </a:r>
          </a:p>
          <a:p>
            <a:pPr>
              <a:buFontTx/>
              <a:buNone/>
            </a:pPr>
            <a:r>
              <a:rPr lang="en-US"/>
              <a:t>				cost	to goal	cost</a:t>
            </a:r>
          </a:p>
          <a:p>
            <a:pPr>
              <a:buFontTx/>
              <a:buNone/>
            </a:pPr>
            <a:r>
              <a:rPr lang="en-US"/>
              <a:t>1		A	0	0	20	20	--</a:t>
            </a:r>
          </a:p>
        </p:txBody>
      </p:sp>
      <p:sp>
        <p:nvSpPr>
          <p:cNvPr id="34822" name="Line 4"/>
          <p:cNvSpPr>
            <a:spLocks noChangeShapeType="1"/>
          </p:cNvSpPr>
          <p:nvPr/>
        </p:nvSpPr>
        <p:spPr bwMode="auto">
          <a:xfrm>
            <a:off x="533400" y="2759075"/>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35843" name="Slide Number Placeholder 5"/>
          <p:cNvSpPr>
            <a:spLocks noGrp="1"/>
          </p:cNvSpPr>
          <p:nvPr>
            <p:ph type="sldNum" sz="quarter" idx="12"/>
          </p:nvPr>
        </p:nvSpPr>
        <p:spPr>
          <a:noFill/>
        </p:spPr>
        <p:txBody>
          <a:bodyPr/>
          <a:lstStyle/>
          <a:p>
            <a:fld id="{0A84CDCF-7BA0-3D4B-B105-3EA6D1FA2A24}" type="slidenum">
              <a:rPr lang="en-US" smtClean="0"/>
              <a:pPr/>
              <a:t>19</a:t>
            </a:fld>
            <a:endParaRPr lang="en-US" smtClean="0"/>
          </a:p>
        </p:txBody>
      </p:sp>
      <p:sp>
        <p:nvSpPr>
          <p:cNvPr id="35844" name="Rectangle 2"/>
          <p:cNvSpPr>
            <a:spLocks noGrp="1" noChangeArrowheads="1"/>
          </p:cNvSpPr>
          <p:nvPr>
            <p:ph type="title"/>
          </p:nvPr>
        </p:nvSpPr>
        <p:spPr/>
        <p:txBody>
          <a:bodyPr/>
          <a:lstStyle/>
          <a:p>
            <a:r>
              <a:rPr lang="en-US"/>
              <a:t>Greedy search</a:t>
            </a:r>
          </a:p>
        </p:txBody>
      </p:sp>
      <p:sp>
        <p:nvSpPr>
          <p:cNvPr id="35845" name="Rectangle 3"/>
          <p:cNvSpPr>
            <a:spLocks noGrp="1" noChangeArrowheads="1"/>
          </p:cNvSpPr>
          <p:nvPr>
            <p:ph type="body" idx="1"/>
          </p:nvPr>
        </p:nvSpPr>
        <p:spPr>
          <a:xfrm>
            <a:off x="457200" y="1295400"/>
            <a:ext cx="8178800" cy="5029200"/>
          </a:xfrm>
        </p:spPr>
        <p:txBody>
          <a:bodyPr/>
          <a:lstStyle/>
          <a:p>
            <a:pPr>
              <a:buFontTx/>
              <a:buNone/>
            </a:pPr>
            <a:r>
              <a:rPr lang="en-US"/>
              <a:t>Node queue:	</a:t>
            </a:r>
            <a:r>
              <a:rPr lang="en-US">
                <a:solidFill>
                  <a:srgbClr val="0066FF"/>
                </a:solidFill>
              </a:rPr>
              <a:t>Add successors to queue, sorted by cost to goal.</a:t>
            </a:r>
          </a:p>
          <a:p>
            <a:pPr>
              <a:buFontTx/>
              <a:buNone/>
            </a:pPr>
            <a:endParaRPr lang="en-US"/>
          </a:p>
          <a:p>
            <a:pPr>
              <a:buFontTx/>
              <a:buNone/>
            </a:pPr>
            <a:r>
              <a:rPr lang="en-US"/>
              <a:t>#		state	depth	path	cost	total	parent #</a:t>
            </a:r>
          </a:p>
          <a:p>
            <a:pPr>
              <a:buFontTx/>
              <a:buNone/>
            </a:pPr>
            <a:r>
              <a:rPr lang="en-US"/>
              <a:t>				cost	to goal	cost</a:t>
            </a:r>
          </a:p>
          <a:p>
            <a:pPr>
              <a:buFontTx/>
              <a:buNone/>
            </a:pPr>
            <a:r>
              <a:rPr lang="en-US">
                <a:solidFill>
                  <a:srgbClr val="C0C0C0"/>
                </a:solidFill>
              </a:rPr>
              <a:t>1		A	0	0	20	20	--</a:t>
            </a:r>
          </a:p>
          <a:p>
            <a:pPr>
              <a:buFontTx/>
              <a:buNone/>
            </a:pPr>
            <a:r>
              <a:rPr lang="en-US"/>
              <a:t>2		B	1	3	14	17	1</a:t>
            </a:r>
          </a:p>
          <a:p>
            <a:pPr>
              <a:buFontTx/>
              <a:buNone/>
            </a:pPr>
            <a:r>
              <a:rPr lang="en-US"/>
              <a:t>3		D	1	5	15	20	1</a:t>
            </a:r>
            <a:endParaRPr lang="en-US">
              <a:solidFill>
                <a:srgbClr val="C0C0C0"/>
              </a:solidFill>
            </a:endParaRPr>
          </a:p>
          <a:p>
            <a:pPr>
              <a:buFontTx/>
              <a:buNone/>
            </a:pPr>
            <a:r>
              <a:rPr lang="en-US"/>
              <a:t>4		C	1	19	18	37	1</a:t>
            </a:r>
          </a:p>
        </p:txBody>
      </p:sp>
      <p:sp>
        <p:nvSpPr>
          <p:cNvPr id="35846" name="Line 4"/>
          <p:cNvSpPr>
            <a:spLocks noChangeShapeType="1"/>
          </p:cNvSpPr>
          <p:nvPr/>
        </p:nvSpPr>
        <p:spPr bwMode="auto">
          <a:xfrm>
            <a:off x="533400" y="2759075"/>
            <a:ext cx="7772400" cy="0"/>
          </a:xfrm>
          <a:prstGeom prst="line">
            <a:avLst/>
          </a:prstGeom>
          <a:noFill/>
          <a:ln w="28575">
            <a:solidFill>
              <a:schemeClr val="tx1"/>
            </a:solidFill>
            <a:round/>
            <a:headEnd/>
            <a:tailEnd/>
          </a:ln>
        </p:spPr>
        <p:txBody>
          <a:bodyPr>
            <a:prstTxWarp prst="textNoShape">
              <a:avLst/>
            </a:prstTxWarp>
          </a:bodyPr>
          <a:lstStyle/>
          <a:p>
            <a:endParaRPr lang="en-US"/>
          </a:p>
        </p:txBody>
      </p:sp>
      <p:grpSp>
        <p:nvGrpSpPr>
          <p:cNvPr id="35847" name="Group 7"/>
          <p:cNvGrpSpPr>
            <a:grpSpLocks/>
          </p:cNvGrpSpPr>
          <p:nvPr/>
        </p:nvGrpSpPr>
        <p:grpSpPr bwMode="auto">
          <a:xfrm>
            <a:off x="3810000" y="4419600"/>
            <a:ext cx="1108075" cy="625475"/>
            <a:chOff x="2966" y="2784"/>
            <a:chExt cx="698" cy="394"/>
          </a:xfrm>
        </p:grpSpPr>
        <p:sp>
          <p:nvSpPr>
            <p:cNvPr id="35848" name="Line 5"/>
            <p:cNvSpPr>
              <a:spLocks noChangeShapeType="1"/>
            </p:cNvSpPr>
            <p:nvPr/>
          </p:nvSpPr>
          <p:spPr bwMode="auto">
            <a:xfrm flipV="1">
              <a:off x="3312" y="2784"/>
              <a:ext cx="0" cy="192"/>
            </a:xfrm>
            <a:prstGeom prst="line">
              <a:avLst/>
            </a:prstGeom>
            <a:noFill/>
            <a:ln w="38100">
              <a:solidFill>
                <a:srgbClr val="0066FF"/>
              </a:solidFill>
              <a:round/>
              <a:headEnd/>
              <a:tailEnd type="triangle" w="med" len="med"/>
            </a:ln>
          </p:spPr>
          <p:txBody>
            <a:bodyPr>
              <a:prstTxWarp prst="textNoShape">
                <a:avLst/>
              </a:prstTxWarp>
            </a:bodyPr>
            <a:lstStyle/>
            <a:p>
              <a:endParaRPr lang="en-US"/>
            </a:p>
          </p:txBody>
        </p:sp>
        <p:sp>
          <p:nvSpPr>
            <p:cNvPr id="35849" name="Text Box 6"/>
            <p:cNvSpPr txBox="1">
              <a:spLocks noChangeArrowheads="1"/>
            </p:cNvSpPr>
            <p:nvPr/>
          </p:nvSpPr>
          <p:spPr bwMode="auto">
            <a:xfrm>
              <a:off x="2966" y="2928"/>
              <a:ext cx="698" cy="250"/>
            </a:xfrm>
            <a:prstGeom prst="rect">
              <a:avLst/>
            </a:prstGeom>
            <a:noFill/>
            <a:ln w="9525">
              <a:noFill/>
              <a:miter lim="800000"/>
              <a:headEnd/>
              <a:tailEnd/>
            </a:ln>
          </p:spPr>
          <p:txBody>
            <a:bodyPr wrap="none">
              <a:prstTxWarp prst="textNoShape">
                <a:avLst/>
              </a:prstTxWarp>
              <a:spAutoFit/>
            </a:bodyPr>
            <a:lstStyle/>
            <a:p>
              <a:r>
                <a:rPr lang="en-US" sz="2000">
                  <a:solidFill>
                    <a:srgbClr val="0066FF"/>
                  </a:solidFill>
                  <a:latin typeface="Tahoma" charset="0"/>
                </a:rPr>
                <a:t>Sort key</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18435" name="Slide Number Placeholder 5"/>
          <p:cNvSpPr>
            <a:spLocks noGrp="1"/>
          </p:cNvSpPr>
          <p:nvPr>
            <p:ph type="sldNum" sz="quarter" idx="12"/>
          </p:nvPr>
        </p:nvSpPr>
        <p:spPr>
          <a:noFill/>
        </p:spPr>
        <p:txBody>
          <a:bodyPr/>
          <a:lstStyle/>
          <a:p>
            <a:fld id="{5790A8AC-C9EA-B945-ADD0-D7BF141A2955}" type="slidenum">
              <a:rPr lang="en-US" smtClean="0"/>
              <a:pPr/>
              <a:t>2</a:t>
            </a:fld>
            <a:endParaRPr lang="en-US" smtClean="0"/>
          </a:p>
        </p:txBody>
      </p:sp>
      <p:sp>
        <p:nvSpPr>
          <p:cNvPr id="18436" name="Rectangle 2"/>
          <p:cNvSpPr>
            <a:spLocks noGrp="1" noChangeArrowheads="1"/>
          </p:cNvSpPr>
          <p:nvPr>
            <p:ph type="title"/>
          </p:nvPr>
        </p:nvSpPr>
        <p:spPr/>
        <p:txBody>
          <a:bodyPr/>
          <a:lstStyle/>
          <a:p>
            <a:r>
              <a:rPr lang="en-US"/>
              <a:t>Exercise: Search Algorithms</a:t>
            </a:r>
          </a:p>
        </p:txBody>
      </p:sp>
      <p:sp>
        <p:nvSpPr>
          <p:cNvPr id="18437" name="Rectangle 3"/>
          <p:cNvSpPr>
            <a:spLocks noGrp="1" noChangeArrowheads="1"/>
          </p:cNvSpPr>
          <p:nvPr>
            <p:ph type="body" idx="1"/>
          </p:nvPr>
        </p:nvSpPr>
        <p:spPr>
          <a:xfrm>
            <a:off x="228600" y="1295400"/>
            <a:ext cx="8178800" cy="4762500"/>
          </a:xfrm>
        </p:spPr>
        <p:txBody>
          <a:bodyPr/>
          <a:lstStyle/>
          <a:p>
            <a:pPr>
              <a:buFontTx/>
              <a:buNone/>
            </a:pPr>
            <a:r>
              <a:rPr lang="en-US" sz="1800">
                <a:ea typeface="Times New Roman" charset="0"/>
                <a:cs typeface="Times New Roman" charset="0"/>
              </a:rPr>
              <a:t>	The following figure shows a portion of a partially expanded search tree.  Each arc between nodes is labeled with the cost of the corresponding operator, and the leaves are labeled with the value of the heuristic function, </a:t>
            </a:r>
            <a:r>
              <a:rPr lang="en-US" sz="1800" i="1">
                <a:ea typeface="Times New Roman" charset="0"/>
                <a:cs typeface="Times New Roman" charset="0"/>
              </a:rPr>
              <a:t>h</a:t>
            </a:r>
            <a:r>
              <a:rPr lang="en-US" sz="1800">
                <a:ea typeface="Times New Roman" charset="0"/>
                <a:cs typeface="Times New Roman" charset="0"/>
              </a:rPr>
              <a:t>.</a:t>
            </a:r>
          </a:p>
          <a:p>
            <a:endParaRPr lang="en-US" sz="1800">
              <a:ea typeface="Times New Roman" charset="0"/>
              <a:cs typeface="Times New Roman" charset="0"/>
            </a:endParaRPr>
          </a:p>
          <a:p>
            <a:pPr>
              <a:buFontTx/>
              <a:buNone/>
            </a:pPr>
            <a:r>
              <a:rPr lang="en-US" sz="1800">
                <a:ea typeface="Times New Roman" charset="0"/>
                <a:cs typeface="Times New Roman" charset="0"/>
              </a:rPr>
              <a:t>	Which node (use the node’s letter) will be </a:t>
            </a:r>
            <a:r>
              <a:rPr lang="en-US" sz="1800" u="sng">
                <a:ea typeface="Times New Roman" charset="0"/>
                <a:cs typeface="Times New Roman" charset="0"/>
              </a:rPr>
              <a:t>expanded</a:t>
            </a:r>
            <a:r>
              <a:rPr lang="en-US" sz="1800">
                <a:ea typeface="Times New Roman" charset="0"/>
                <a:cs typeface="Times New Roman" charset="0"/>
              </a:rPr>
              <a:t> next by each of the following search algorithms?</a:t>
            </a:r>
          </a:p>
          <a:p>
            <a:endParaRPr lang="en-US" sz="1800">
              <a:ea typeface="Times New Roman" charset="0"/>
              <a:cs typeface="Times New Roman" charset="0"/>
            </a:endParaRPr>
          </a:p>
          <a:p>
            <a:pPr lvl="1">
              <a:buFontTx/>
              <a:buNone/>
            </a:pPr>
            <a:r>
              <a:rPr lang="en-US" sz="1600">
                <a:ea typeface="Times New Roman" charset="0"/>
                <a:cs typeface="Times New Roman" charset="0"/>
              </a:rPr>
              <a:t>(a)</a:t>
            </a:r>
            <a:r>
              <a:rPr lang="en-US" sz="1600">
                <a:latin typeface="Times New Roman" charset="0"/>
                <a:ea typeface="Times New Roman" charset="0"/>
                <a:cs typeface="Times New Roman" charset="0"/>
              </a:rPr>
              <a:t> </a:t>
            </a:r>
            <a:r>
              <a:rPr lang="en-US" sz="1600">
                <a:ea typeface="Times New Roman" charset="0"/>
                <a:cs typeface="Times New Roman" charset="0"/>
              </a:rPr>
              <a:t>Depth-first search</a:t>
            </a:r>
          </a:p>
          <a:p>
            <a:pPr lvl="1">
              <a:buFontTx/>
              <a:buNone/>
            </a:pPr>
            <a:r>
              <a:rPr lang="en-US" sz="1600">
                <a:ea typeface="Times New Roman" charset="0"/>
                <a:cs typeface="Times New Roman" charset="0"/>
              </a:rPr>
              <a:t>(b)</a:t>
            </a:r>
            <a:r>
              <a:rPr lang="en-US" sz="1600">
                <a:latin typeface="Times New Roman" charset="0"/>
                <a:ea typeface="Times New Roman" charset="0"/>
                <a:cs typeface="Times New Roman" charset="0"/>
              </a:rPr>
              <a:t> </a:t>
            </a:r>
            <a:r>
              <a:rPr lang="en-US" sz="1600">
                <a:ea typeface="Times New Roman" charset="0"/>
                <a:cs typeface="Times New Roman" charset="0"/>
              </a:rPr>
              <a:t>Breadth-first search</a:t>
            </a:r>
          </a:p>
          <a:p>
            <a:pPr lvl="1">
              <a:buFontTx/>
              <a:buNone/>
            </a:pPr>
            <a:r>
              <a:rPr lang="en-US" sz="1600">
                <a:ea typeface="Times New Roman" charset="0"/>
                <a:cs typeface="Times New Roman" charset="0"/>
              </a:rPr>
              <a:t>(c)</a:t>
            </a:r>
            <a:r>
              <a:rPr lang="en-US" sz="1600">
                <a:latin typeface="Times New Roman" charset="0"/>
                <a:ea typeface="Times New Roman" charset="0"/>
                <a:cs typeface="Times New Roman" charset="0"/>
              </a:rPr>
              <a:t> </a:t>
            </a:r>
            <a:r>
              <a:rPr lang="en-US" sz="1600">
                <a:ea typeface="Times New Roman" charset="0"/>
                <a:cs typeface="Times New Roman" charset="0"/>
              </a:rPr>
              <a:t>Uniform-cost search</a:t>
            </a:r>
          </a:p>
          <a:p>
            <a:pPr lvl="1">
              <a:buFontTx/>
              <a:buNone/>
            </a:pPr>
            <a:r>
              <a:rPr lang="en-US" sz="1600">
                <a:ea typeface="Times New Roman" charset="0"/>
                <a:cs typeface="Times New Roman" charset="0"/>
              </a:rPr>
              <a:t>(d)</a:t>
            </a:r>
            <a:r>
              <a:rPr lang="en-US" sz="1600">
                <a:latin typeface="Times New Roman" charset="0"/>
                <a:ea typeface="Times New Roman" charset="0"/>
                <a:cs typeface="Times New Roman" charset="0"/>
              </a:rPr>
              <a:t> </a:t>
            </a:r>
            <a:r>
              <a:rPr lang="en-US" sz="1600">
                <a:ea typeface="Times New Roman" charset="0"/>
                <a:cs typeface="Times New Roman" charset="0"/>
              </a:rPr>
              <a:t>Greedy search</a:t>
            </a:r>
          </a:p>
          <a:p>
            <a:pPr lvl="1">
              <a:buFontTx/>
              <a:buNone/>
            </a:pPr>
            <a:r>
              <a:rPr lang="en-US" sz="1600">
                <a:ea typeface="Times New Roman" charset="0"/>
                <a:cs typeface="Times New Roman" charset="0"/>
              </a:rPr>
              <a:t>(e) A* search</a:t>
            </a:r>
            <a:r>
              <a:rPr lang="en-US" sz="1800"/>
              <a:t> </a:t>
            </a:r>
          </a:p>
        </p:txBody>
      </p:sp>
      <p:grpSp>
        <p:nvGrpSpPr>
          <p:cNvPr id="18438" name="Group 4"/>
          <p:cNvGrpSpPr>
            <a:grpSpLocks/>
          </p:cNvGrpSpPr>
          <p:nvPr/>
        </p:nvGrpSpPr>
        <p:grpSpPr bwMode="auto">
          <a:xfrm>
            <a:off x="2971800" y="3200400"/>
            <a:ext cx="5943600" cy="2928938"/>
            <a:chOff x="1872" y="2016"/>
            <a:chExt cx="3744" cy="1845"/>
          </a:xfrm>
        </p:grpSpPr>
        <p:grpSp>
          <p:nvGrpSpPr>
            <p:cNvPr id="18441" name="Group 5"/>
            <p:cNvGrpSpPr>
              <a:grpSpLocks/>
            </p:cNvGrpSpPr>
            <p:nvPr/>
          </p:nvGrpSpPr>
          <p:grpSpPr bwMode="auto">
            <a:xfrm>
              <a:off x="1872" y="2016"/>
              <a:ext cx="3744" cy="1845"/>
              <a:chOff x="2208" y="2160"/>
              <a:chExt cx="3312" cy="1632"/>
            </a:xfrm>
          </p:grpSpPr>
          <p:sp>
            <p:nvSpPr>
              <p:cNvPr id="18443"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18444"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2000"/>
                  <a:t>D</a:t>
                </a:r>
              </a:p>
            </p:txBody>
          </p:sp>
          <p:sp>
            <p:nvSpPr>
              <p:cNvPr id="18445" name="Text Box 8"/>
              <p:cNvSpPr txBox="1">
                <a:spLocks noChangeArrowheads="1"/>
              </p:cNvSpPr>
              <p:nvPr/>
            </p:nvSpPr>
            <p:spPr bwMode="auto">
              <a:xfrm>
                <a:off x="3007" y="3051"/>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18446" name="Text Box 9"/>
              <p:cNvSpPr txBox="1">
                <a:spLocks noChangeArrowheads="1"/>
              </p:cNvSpPr>
              <p:nvPr/>
            </p:nvSpPr>
            <p:spPr bwMode="auto">
              <a:xfrm>
                <a:off x="3984" y="2160"/>
                <a:ext cx="267" cy="297"/>
              </a:xfrm>
              <a:prstGeom prst="rect">
                <a:avLst/>
              </a:prstGeom>
              <a:solidFill>
                <a:srgbClr val="FFFFFF"/>
              </a:solidFill>
              <a:ln w="9525">
                <a:noFill/>
                <a:miter lim="800000"/>
                <a:headEnd/>
                <a:tailEnd/>
              </a:ln>
            </p:spPr>
            <p:txBody>
              <a:bodyPr>
                <a:prstTxWarp prst="textNoShape">
                  <a:avLst/>
                </a:prstTxWarp>
              </a:bodyPr>
              <a:lstStyle/>
              <a:p>
                <a:r>
                  <a:rPr lang="en-US" sz="2000"/>
                  <a:t>A</a:t>
                </a:r>
              </a:p>
            </p:txBody>
          </p:sp>
          <p:sp>
            <p:nvSpPr>
              <p:cNvPr id="18447" name="Text Box 10"/>
              <p:cNvSpPr txBox="1">
                <a:spLocks noChangeArrowheads="1"/>
              </p:cNvSpPr>
              <p:nvPr/>
            </p:nvSpPr>
            <p:spPr bwMode="auto">
              <a:xfrm>
                <a:off x="3984" y="2754"/>
                <a:ext cx="267" cy="297"/>
              </a:xfrm>
              <a:prstGeom prst="rect">
                <a:avLst/>
              </a:prstGeom>
              <a:solidFill>
                <a:srgbClr val="FFFFFF"/>
              </a:solidFill>
              <a:ln w="9525">
                <a:noFill/>
                <a:miter lim="800000"/>
                <a:headEnd/>
                <a:tailEnd/>
              </a:ln>
            </p:spPr>
            <p:txBody>
              <a:bodyPr>
                <a:prstTxWarp prst="textNoShape">
                  <a:avLst/>
                </a:prstTxWarp>
              </a:bodyPr>
              <a:lstStyle/>
              <a:p>
                <a:r>
                  <a:rPr lang="en-US" sz="2000"/>
                  <a:t>C</a:t>
                </a:r>
              </a:p>
            </p:txBody>
          </p:sp>
          <p:sp>
            <p:nvSpPr>
              <p:cNvPr id="18448"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49"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50"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18451" name="Text Box 14"/>
              <p:cNvSpPr txBox="1">
                <a:spLocks noChangeArrowheads="1"/>
              </p:cNvSpPr>
              <p:nvPr/>
            </p:nvSpPr>
            <p:spPr bwMode="auto">
              <a:xfrm>
                <a:off x="2652" y="3063"/>
                <a:ext cx="266" cy="297"/>
              </a:xfrm>
              <a:prstGeom prst="rect">
                <a:avLst/>
              </a:prstGeom>
              <a:solidFill>
                <a:srgbClr val="FFFFFF"/>
              </a:solidFill>
              <a:ln w="9525">
                <a:noFill/>
                <a:miter lim="800000"/>
                <a:headEnd/>
                <a:tailEnd/>
              </a:ln>
            </p:spPr>
            <p:txBody>
              <a:bodyPr>
                <a:prstTxWarp prst="textNoShape">
                  <a:avLst/>
                </a:prstTxWarp>
              </a:bodyPr>
              <a:lstStyle/>
              <a:p>
                <a:r>
                  <a:rPr lang="en-US" sz="1800" i="1"/>
                  <a:t>4</a:t>
                </a:r>
              </a:p>
            </p:txBody>
          </p:sp>
          <p:sp>
            <p:nvSpPr>
              <p:cNvPr id="18452"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1800" i="1"/>
                  <a:t>19</a:t>
                </a:r>
              </a:p>
            </p:txBody>
          </p:sp>
          <p:sp>
            <p:nvSpPr>
              <p:cNvPr id="18453"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1800" i="1"/>
                  <a:t>6</a:t>
                </a:r>
              </a:p>
            </p:txBody>
          </p:sp>
          <p:sp>
            <p:nvSpPr>
              <p:cNvPr id="18454" name="Text Box 17"/>
              <p:cNvSpPr txBox="1">
                <a:spLocks noChangeArrowheads="1"/>
              </p:cNvSpPr>
              <p:nvPr/>
            </p:nvSpPr>
            <p:spPr bwMode="auto">
              <a:xfrm>
                <a:off x="3718" y="2457"/>
                <a:ext cx="266" cy="297"/>
              </a:xfrm>
              <a:prstGeom prst="rect">
                <a:avLst/>
              </a:prstGeom>
              <a:solidFill>
                <a:srgbClr val="FFFFFF"/>
              </a:solidFill>
              <a:ln w="9525">
                <a:noFill/>
                <a:miter lim="800000"/>
                <a:headEnd/>
                <a:tailEnd/>
              </a:ln>
            </p:spPr>
            <p:txBody>
              <a:bodyPr>
                <a:prstTxWarp prst="textNoShape">
                  <a:avLst/>
                </a:prstTxWarp>
              </a:bodyPr>
              <a:lstStyle/>
              <a:p>
                <a:r>
                  <a:rPr lang="en-US" sz="1800" i="1"/>
                  <a:t>3</a:t>
                </a:r>
              </a:p>
            </p:txBody>
          </p:sp>
          <p:sp>
            <p:nvSpPr>
              <p:cNvPr id="18455"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1800" i="1"/>
                  <a:t>h=15</a:t>
                </a:r>
              </a:p>
            </p:txBody>
          </p:sp>
          <p:sp>
            <p:nvSpPr>
              <p:cNvPr id="18456"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2000"/>
                  <a:t>B</a:t>
                </a:r>
              </a:p>
            </p:txBody>
          </p:sp>
          <p:sp>
            <p:nvSpPr>
              <p:cNvPr id="18457" name="Text Box 20"/>
              <p:cNvSpPr txBox="1">
                <a:spLocks noChangeArrowheads="1"/>
              </p:cNvSpPr>
              <p:nvPr/>
            </p:nvSpPr>
            <p:spPr bwMode="auto">
              <a:xfrm>
                <a:off x="2741" y="3249"/>
                <a:ext cx="266" cy="296"/>
              </a:xfrm>
              <a:prstGeom prst="rect">
                <a:avLst/>
              </a:prstGeom>
              <a:solidFill>
                <a:srgbClr val="FFFFFF"/>
              </a:solidFill>
              <a:ln w="9525">
                <a:noFill/>
                <a:miter lim="800000"/>
                <a:headEnd/>
                <a:tailEnd/>
              </a:ln>
            </p:spPr>
            <p:txBody>
              <a:bodyPr>
                <a:prstTxWarp prst="textNoShape">
                  <a:avLst/>
                </a:prstTxWarp>
              </a:bodyPr>
              <a:lstStyle/>
              <a:p>
                <a:r>
                  <a:rPr lang="en-US" sz="2000"/>
                  <a:t>F</a:t>
                </a:r>
              </a:p>
            </p:txBody>
          </p:sp>
          <p:sp>
            <p:nvSpPr>
              <p:cNvPr id="18458" name="Text Box 21"/>
              <p:cNvSpPr txBox="1">
                <a:spLocks noChangeArrowheads="1"/>
              </p:cNvSpPr>
              <p:nvPr/>
            </p:nvSpPr>
            <p:spPr bwMode="auto">
              <a:xfrm>
                <a:off x="3185"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G</a:t>
                </a:r>
              </a:p>
            </p:txBody>
          </p:sp>
          <p:sp>
            <p:nvSpPr>
              <p:cNvPr id="18459" name="Text Box 22"/>
              <p:cNvSpPr txBox="1">
                <a:spLocks noChangeArrowheads="1"/>
              </p:cNvSpPr>
              <p:nvPr/>
            </p:nvSpPr>
            <p:spPr bwMode="auto">
              <a:xfrm>
                <a:off x="2208"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E</a:t>
                </a:r>
              </a:p>
            </p:txBody>
          </p:sp>
          <p:sp>
            <p:nvSpPr>
              <p:cNvPr id="18460"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61"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62"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63"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64"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5"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6"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7"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8"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9"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70"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71"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h=8</a:t>
                </a:r>
              </a:p>
            </p:txBody>
          </p:sp>
          <p:sp>
            <p:nvSpPr>
              <p:cNvPr id="18472" name="Text Box 35"/>
              <p:cNvSpPr txBox="1">
                <a:spLocks noChangeArrowheads="1"/>
              </p:cNvSpPr>
              <p:nvPr/>
            </p:nvSpPr>
            <p:spPr bwMode="auto">
              <a:xfrm>
                <a:off x="2741" y="3495"/>
                <a:ext cx="444" cy="297"/>
              </a:xfrm>
              <a:prstGeom prst="rect">
                <a:avLst/>
              </a:prstGeom>
              <a:solidFill>
                <a:srgbClr val="FFFFFF"/>
              </a:solidFill>
              <a:ln w="9525">
                <a:noFill/>
                <a:miter lim="800000"/>
                <a:headEnd/>
                <a:tailEnd/>
              </a:ln>
            </p:spPr>
            <p:txBody>
              <a:bodyPr>
                <a:prstTxWarp prst="textNoShape">
                  <a:avLst/>
                </a:prstTxWarp>
              </a:bodyPr>
              <a:lstStyle/>
              <a:p>
                <a:r>
                  <a:rPr lang="en-US" sz="1800" i="1"/>
                  <a:t>h=12</a:t>
                </a:r>
              </a:p>
            </p:txBody>
          </p:sp>
          <p:sp>
            <p:nvSpPr>
              <p:cNvPr id="18473"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18474"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18475"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1800" i="1"/>
                  <a:t>h=18</a:t>
                </a:r>
              </a:p>
            </p:txBody>
          </p:sp>
          <p:sp>
            <p:nvSpPr>
              <p:cNvPr id="18476"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a:p>
            </p:txBody>
          </p:sp>
          <p:sp>
            <p:nvSpPr>
              <p:cNvPr id="18477"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grpSp>
        <p:sp>
          <p:nvSpPr>
            <p:cNvPr id="18442" name="Text Box 41"/>
            <p:cNvSpPr txBox="1">
              <a:spLocks noChangeArrowheads="1"/>
            </p:cNvSpPr>
            <p:nvPr/>
          </p:nvSpPr>
          <p:spPr bwMode="auto">
            <a:xfrm>
              <a:off x="3577" y="3244"/>
              <a:ext cx="232" cy="250"/>
            </a:xfrm>
            <a:prstGeom prst="rect">
              <a:avLst/>
            </a:prstGeom>
            <a:noFill/>
            <a:ln w="9525">
              <a:noFill/>
              <a:miter lim="800000"/>
              <a:headEnd/>
              <a:tailEnd/>
            </a:ln>
          </p:spPr>
          <p:txBody>
            <a:bodyPr wrap="none">
              <a:prstTxWarp prst="textNoShape">
                <a:avLst/>
              </a:prstTxWarp>
              <a:spAutoFit/>
            </a:bodyPr>
            <a:lstStyle/>
            <a:p>
              <a:r>
                <a:rPr lang="en-US" sz="2000"/>
                <a:t>H</a:t>
              </a:r>
            </a:p>
          </p:txBody>
        </p:sp>
      </p:grpSp>
      <p:sp>
        <p:nvSpPr>
          <p:cNvPr id="18439" name="Text Box 42"/>
          <p:cNvSpPr txBox="1">
            <a:spLocks noChangeArrowheads="1"/>
          </p:cNvSpPr>
          <p:nvPr/>
        </p:nvSpPr>
        <p:spPr bwMode="auto">
          <a:xfrm>
            <a:off x="6781800" y="3276600"/>
            <a:ext cx="736600" cy="396875"/>
          </a:xfrm>
          <a:prstGeom prst="rect">
            <a:avLst/>
          </a:prstGeom>
          <a:noFill/>
          <a:ln w="9525">
            <a:noFill/>
            <a:miter lim="800000"/>
            <a:headEnd/>
            <a:tailEnd/>
          </a:ln>
        </p:spPr>
        <p:txBody>
          <a:bodyPr wrap="none">
            <a:prstTxWarp prst="textNoShape">
              <a:avLst/>
            </a:prstTxWarp>
            <a:spAutoFit/>
          </a:bodyPr>
          <a:lstStyle/>
          <a:p>
            <a:r>
              <a:rPr lang="en-US" sz="2000" i="1"/>
              <a:t>h=20</a:t>
            </a:r>
          </a:p>
        </p:txBody>
      </p:sp>
      <p:sp>
        <p:nvSpPr>
          <p:cNvPr id="18440" name="Text Box 43"/>
          <p:cNvSpPr txBox="1">
            <a:spLocks noChangeArrowheads="1"/>
          </p:cNvSpPr>
          <p:nvPr/>
        </p:nvSpPr>
        <p:spPr bwMode="auto">
          <a:xfrm>
            <a:off x="4419600" y="4267200"/>
            <a:ext cx="736600" cy="396875"/>
          </a:xfrm>
          <a:prstGeom prst="rect">
            <a:avLst/>
          </a:prstGeom>
          <a:noFill/>
          <a:ln w="9525">
            <a:noFill/>
            <a:miter lim="800000"/>
            <a:headEnd/>
            <a:tailEnd/>
          </a:ln>
        </p:spPr>
        <p:txBody>
          <a:bodyPr wrap="none">
            <a:prstTxWarp prst="textNoShape">
              <a:avLst/>
            </a:prstTxWarp>
            <a:spAutoFit/>
          </a:bodyPr>
          <a:lstStyle/>
          <a:p>
            <a:r>
              <a:rPr lang="en-US" sz="2000" i="1"/>
              <a:t>h=14</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36867" name="Slide Number Placeholder 5"/>
          <p:cNvSpPr>
            <a:spLocks noGrp="1"/>
          </p:cNvSpPr>
          <p:nvPr>
            <p:ph type="sldNum" sz="quarter" idx="12"/>
          </p:nvPr>
        </p:nvSpPr>
        <p:spPr>
          <a:noFill/>
        </p:spPr>
        <p:txBody>
          <a:bodyPr/>
          <a:lstStyle/>
          <a:p>
            <a:fld id="{442266BF-934C-7B4E-946F-DE4518E55C78}" type="slidenum">
              <a:rPr lang="en-US" smtClean="0"/>
              <a:pPr/>
              <a:t>20</a:t>
            </a:fld>
            <a:endParaRPr lang="en-US" smtClean="0"/>
          </a:p>
        </p:txBody>
      </p:sp>
      <p:sp>
        <p:nvSpPr>
          <p:cNvPr id="36868" name="Rectangle 2"/>
          <p:cNvSpPr>
            <a:spLocks noGrp="1" noChangeArrowheads="1"/>
          </p:cNvSpPr>
          <p:nvPr>
            <p:ph type="title"/>
          </p:nvPr>
        </p:nvSpPr>
        <p:spPr/>
        <p:txBody>
          <a:bodyPr/>
          <a:lstStyle/>
          <a:p>
            <a:r>
              <a:rPr lang="en-US"/>
              <a:t>Greedy search</a:t>
            </a:r>
          </a:p>
        </p:txBody>
      </p:sp>
      <p:sp>
        <p:nvSpPr>
          <p:cNvPr id="36869" name="Rectangle 3"/>
          <p:cNvSpPr>
            <a:spLocks noGrp="1" noChangeArrowheads="1"/>
          </p:cNvSpPr>
          <p:nvPr>
            <p:ph type="body" idx="1"/>
          </p:nvPr>
        </p:nvSpPr>
        <p:spPr>
          <a:xfrm>
            <a:off x="457200" y="1295400"/>
            <a:ext cx="8178800" cy="5029200"/>
          </a:xfrm>
        </p:spPr>
        <p:txBody>
          <a:bodyPr/>
          <a:lstStyle/>
          <a:p>
            <a:pPr>
              <a:buFontTx/>
              <a:buNone/>
            </a:pPr>
            <a:r>
              <a:rPr lang="en-US"/>
              <a:t>Node queue:	</a:t>
            </a:r>
            <a:r>
              <a:rPr lang="en-US">
                <a:solidFill>
                  <a:srgbClr val="0066FF"/>
                </a:solidFill>
              </a:rPr>
              <a:t>Add successors to queue, sorted by cost to goal.</a:t>
            </a:r>
          </a:p>
          <a:p>
            <a:pPr>
              <a:buFontTx/>
              <a:buNone/>
            </a:pPr>
            <a:endParaRPr lang="en-US"/>
          </a:p>
          <a:p>
            <a:pPr>
              <a:buFontTx/>
              <a:buNone/>
            </a:pPr>
            <a:r>
              <a:rPr lang="en-US"/>
              <a:t>#		state	depth	path	cost	total	parent #</a:t>
            </a:r>
          </a:p>
          <a:p>
            <a:pPr>
              <a:buFontTx/>
              <a:buNone/>
            </a:pPr>
            <a:r>
              <a:rPr lang="en-US"/>
              <a:t>				cost	to goal	cost</a:t>
            </a:r>
          </a:p>
          <a:p>
            <a:pPr>
              <a:buFontTx/>
              <a:buNone/>
            </a:pPr>
            <a:r>
              <a:rPr lang="en-US">
                <a:solidFill>
                  <a:srgbClr val="C0C0C0"/>
                </a:solidFill>
              </a:rPr>
              <a:t>1		A	0	0	20	20	--</a:t>
            </a:r>
          </a:p>
          <a:p>
            <a:pPr>
              <a:buFontTx/>
              <a:buNone/>
            </a:pPr>
            <a:r>
              <a:rPr lang="en-US">
                <a:solidFill>
                  <a:srgbClr val="C0C0C0"/>
                </a:solidFill>
              </a:rPr>
              <a:t>2		B	1	3	14	17	1</a:t>
            </a:r>
          </a:p>
          <a:p>
            <a:pPr>
              <a:buFontTx/>
              <a:buNone/>
            </a:pPr>
            <a:r>
              <a:rPr lang="en-US"/>
              <a:t>5		G	2	8	8	16	2</a:t>
            </a:r>
          </a:p>
          <a:p>
            <a:pPr>
              <a:buFontTx/>
              <a:buNone/>
            </a:pPr>
            <a:r>
              <a:rPr lang="en-US"/>
              <a:t>7		E	2	7	10	17	2</a:t>
            </a:r>
          </a:p>
          <a:p>
            <a:pPr>
              <a:buFontTx/>
              <a:buNone/>
            </a:pPr>
            <a:r>
              <a:rPr lang="en-US"/>
              <a:t>6		H	2	9	10	19	2</a:t>
            </a:r>
          </a:p>
          <a:p>
            <a:pPr>
              <a:buFontTx/>
              <a:buNone/>
            </a:pPr>
            <a:r>
              <a:rPr lang="en-US"/>
              <a:t>8		F	2	8	12	20	2</a:t>
            </a:r>
          </a:p>
          <a:p>
            <a:pPr>
              <a:buFontTx/>
              <a:buNone/>
            </a:pPr>
            <a:r>
              <a:rPr lang="en-US"/>
              <a:t>3		D	1	5	15	20	1</a:t>
            </a:r>
            <a:endParaRPr lang="en-US">
              <a:solidFill>
                <a:srgbClr val="C0C0C0"/>
              </a:solidFill>
            </a:endParaRPr>
          </a:p>
          <a:p>
            <a:pPr>
              <a:buFontTx/>
              <a:buNone/>
            </a:pPr>
            <a:r>
              <a:rPr lang="en-US"/>
              <a:t>4		C	1	19	18	37	1</a:t>
            </a:r>
          </a:p>
        </p:txBody>
      </p:sp>
      <p:sp>
        <p:nvSpPr>
          <p:cNvPr id="36870" name="Line 4"/>
          <p:cNvSpPr>
            <a:spLocks noChangeShapeType="1"/>
          </p:cNvSpPr>
          <p:nvPr/>
        </p:nvSpPr>
        <p:spPr bwMode="auto">
          <a:xfrm>
            <a:off x="533400" y="2759075"/>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37891" name="Slide Number Placeholder 5"/>
          <p:cNvSpPr>
            <a:spLocks noGrp="1"/>
          </p:cNvSpPr>
          <p:nvPr>
            <p:ph type="sldNum" sz="quarter" idx="12"/>
          </p:nvPr>
        </p:nvSpPr>
        <p:spPr>
          <a:noFill/>
        </p:spPr>
        <p:txBody>
          <a:bodyPr/>
          <a:lstStyle/>
          <a:p>
            <a:fld id="{24769C77-349A-494E-9F8A-53682CA0B159}" type="slidenum">
              <a:rPr lang="en-US" smtClean="0"/>
              <a:pPr/>
              <a:t>21</a:t>
            </a:fld>
            <a:endParaRPr lang="en-US" smtClean="0"/>
          </a:p>
        </p:txBody>
      </p:sp>
      <p:sp>
        <p:nvSpPr>
          <p:cNvPr id="37892" name="Rectangle 5"/>
          <p:cNvSpPr>
            <a:spLocks noChangeArrowheads="1"/>
          </p:cNvSpPr>
          <p:nvPr/>
        </p:nvSpPr>
        <p:spPr bwMode="auto">
          <a:xfrm>
            <a:off x="381000" y="3505200"/>
            <a:ext cx="7543800" cy="381000"/>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a:p>
        </p:txBody>
      </p:sp>
      <p:sp>
        <p:nvSpPr>
          <p:cNvPr id="37893" name="Rectangle 2"/>
          <p:cNvSpPr>
            <a:spLocks noGrp="1" noChangeArrowheads="1"/>
          </p:cNvSpPr>
          <p:nvPr>
            <p:ph type="title"/>
          </p:nvPr>
        </p:nvSpPr>
        <p:spPr/>
        <p:txBody>
          <a:bodyPr/>
          <a:lstStyle/>
          <a:p>
            <a:r>
              <a:rPr lang="en-US"/>
              <a:t>Greedy search</a:t>
            </a:r>
          </a:p>
        </p:txBody>
      </p:sp>
      <p:sp>
        <p:nvSpPr>
          <p:cNvPr id="37894" name="Rectangle 3"/>
          <p:cNvSpPr>
            <a:spLocks noGrp="1" noChangeArrowheads="1"/>
          </p:cNvSpPr>
          <p:nvPr>
            <p:ph type="body" idx="1"/>
          </p:nvPr>
        </p:nvSpPr>
        <p:spPr>
          <a:xfrm>
            <a:off x="457200" y="1295400"/>
            <a:ext cx="8178800" cy="5029200"/>
          </a:xfrm>
        </p:spPr>
        <p:txBody>
          <a:bodyPr/>
          <a:lstStyle/>
          <a:p>
            <a:pPr>
              <a:buFontTx/>
              <a:buNone/>
            </a:pPr>
            <a:r>
              <a:rPr lang="en-US"/>
              <a:t>Node queue:	</a:t>
            </a:r>
            <a:r>
              <a:rPr lang="en-US">
                <a:solidFill>
                  <a:srgbClr val="0066FF"/>
                </a:solidFill>
              </a:rPr>
              <a:t>Add successors to queue, sorted by cost to goal.</a:t>
            </a:r>
          </a:p>
          <a:p>
            <a:pPr>
              <a:buFontTx/>
              <a:buNone/>
            </a:pPr>
            <a:endParaRPr lang="en-US"/>
          </a:p>
          <a:p>
            <a:pPr>
              <a:buFontTx/>
              <a:buNone/>
            </a:pPr>
            <a:r>
              <a:rPr lang="en-US"/>
              <a:t>#		state	depth	path	cost	total	parent #</a:t>
            </a:r>
          </a:p>
          <a:p>
            <a:pPr>
              <a:buFontTx/>
              <a:buNone/>
            </a:pPr>
            <a:r>
              <a:rPr lang="en-US"/>
              <a:t>				cost	to goal	cost</a:t>
            </a:r>
          </a:p>
          <a:p>
            <a:pPr>
              <a:buFontTx/>
              <a:buNone/>
            </a:pPr>
            <a:r>
              <a:rPr lang="en-US">
                <a:solidFill>
                  <a:srgbClr val="C0C0C0"/>
                </a:solidFill>
              </a:rPr>
              <a:t>1		A	0	0	20	20	--</a:t>
            </a:r>
          </a:p>
          <a:p>
            <a:pPr>
              <a:buFontTx/>
              <a:buNone/>
            </a:pPr>
            <a:r>
              <a:rPr lang="en-US">
                <a:solidFill>
                  <a:srgbClr val="C0C0C0"/>
                </a:solidFill>
              </a:rPr>
              <a:t>2		B	1	3	14	17	1</a:t>
            </a:r>
          </a:p>
          <a:p>
            <a:pPr>
              <a:buFontTx/>
              <a:buNone/>
            </a:pPr>
            <a:r>
              <a:rPr lang="en-US"/>
              <a:t>5		G	2	8	8	16	2</a:t>
            </a:r>
          </a:p>
          <a:p>
            <a:pPr>
              <a:buFontTx/>
              <a:buNone/>
            </a:pPr>
            <a:r>
              <a:rPr lang="en-US"/>
              <a:t>7		E	2	7	10	17	2</a:t>
            </a:r>
          </a:p>
          <a:p>
            <a:pPr>
              <a:buFontTx/>
              <a:buNone/>
            </a:pPr>
            <a:r>
              <a:rPr lang="en-US"/>
              <a:t>6		H	2	9	10	19	2</a:t>
            </a:r>
          </a:p>
          <a:p>
            <a:pPr>
              <a:buFontTx/>
              <a:buNone/>
            </a:pPr>
            <a:r>
              <a:rPr lang="en-US"/>
              <a:t>8		F	2	8	12	20	2</a:t>
            </a:r>
          </a:p>
          <a:p>
            <a:pPr>
              <a:buFontTx/>
              <a:buNone/>
            </a:pPr>
            <a:r>
              <a:rPr lang="en-US"/>
              <a:t>3		D	1	5	15	20	1</a:t>
            </a:r>
            <a:endParaRPr lang="en-US">
              <a:solidFill>
                <a:srgbClr val="C0C0C0"/>
              </a:solidFill>
            </a:endParaRPr>
          </a:p>
          <a:p>
            <a:pPr>
              <a:buFontTx/>
              <a:buNone/>
            </a:pPr>
            <a:r>
              <a:rPr lang="en-US"/>
              <a:t>4		C	1	19	18	37	1</a:t>
            </a:r>
          </a:p>
        </p:txBody>
      </p:sp>
      <p:sp>
        <p:nvSpPr>
          <p:cNvPr id="37895" name="Line 4"/>
          <p:cNvSpPr>
            <a:spLocks noChangeShapeType="1"/>
          </p:cNvSpPr>
          <p:nvPr/>
        </p:nvSpPr>
        <p:spPr bwMode="auto">
          <a:xfrm>
            <a:off x="533400" y="2759075"/>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38915" name="Slide Number Placeholder 5"/>
          <p:cNvSpPr>
            <a:spLocks noGrp="1"/>
          </p:cNvSpPr>
          <p:nvPr>
            <p:ph type="sldNum" sz="quarter" idx="12"/>
          </p:nvPr>
        </p:nvSpPr>
        <p:spPr>
          <a:noFill/>
        </p:spPr>
        <p:txBody>
          <a:bodyPr/>
          <a:lstStyle/>
          <a:p>
            <a:fld id="{F6AEE852-D1D9-2740-BB9E-A4AC44FA7BFB}" type="slidenum">
              <a:rPr lang="en-US" smtClean="0"/>
              <a:pPr/>
              <a:t>22</a:t>
            </a:fld>
            <a:endParaRPr lang="en-US" smtClean="0"/>
          </a:p>
        </p:txBody>
      </p:sp>
      <p:sp>
        <p:nvSpPr>
          <p:cNvPr id="38916" name="Rectangle 2"/>
          <p:cNvSpPr>
            <a:spLocks noGrp="1" noChangeArrowheads="1"/>
          </p:cNvSpPr>
          <p:nvPr>
            <p:ph type="title"/>
          </p:nvPr>
        </p:nvSpPr>
        <p:spPr/>
        <p:txBody>
          <a:bodyPr/>
          <a:lstStyle/>
          <a:p>
            <a:r>
              <a:rPr lang="en-US"/>
              <a:t>Exercise: Search Algorithms</a:t>
            </a:r>
          </a:p>
        </p:txBody>
      </p:sp>
      <p:sp>
        <p:nvSpPr>
          <p:cNvPr id="38917" name="Rectangle 3"/>
          <p:cNvSpPr>
            <a:spLocks noGrp="1" noChangeArrowheads="1"/>
          </p:cNvSpPr>
          <p:nvPr>
            <p:ph type="body" idx="1"/>
          </p:nvPr>
        </p:nvSpPr>
        <p:spPr>
          <a:xfrm>
            <a:off x="228600" y="1295400"/>
            <a:ext cx="8178800" cy="4762500"/>
          </a:xfrm>
        </p:spPr>
        <p:txBody>
          <a:bodyPr/>
          <a:lstStyle/>
          <a:p>
            <a:pPr>
              <a:buFontTx/>
              <a:buNone/>
            </a:pPr>
            <a:r>
              <a:rPr lang="en-US" sz="1800">
                <a:ea typeface="Times New Roman" charset="0"/>
                <a:cs typeface="Times New Roman" charset="0"/>
              </a:rPr>
              <a:t>	The following figure shows a portion of a partially expanded search tree.  Each arc between nodes is labeled with the cost of the corresponding operator, and the leaves are labeled with the value of the heuristic function, </a:t>
            </a:r>
            <a:r>
              <a:rPr lang="en-US" sz="1800" i="1">
                <a:ea typeface="Times New Roman" charset="0"/>
                <a:cs typeface="Times New Roman" charset="0"/>
              </a:rPr>
              <a:t>h</a:t>
            </a:r>
            <a:r>
              <a:rPr lang="en-US" sz="1800">
                <a:ea typeface="Times New Roman" charset="0"/>
                <a:cs typeface="Times New Roman" charset="0"/>
              </a:rPr>
              <a:t>.</a:t>
            </a:r>
          </a:p>
          <a:p>
            <a:endParaRPr lang="en-US" sz="1800">
              <a:ea typeface="Times New Roman" charset="0"/>
              <a:cs typeface="Times New Roman" charset="0"/>
            </a:endParaRPr>
          </a:p>
          <a:p>
            <a:pPr>
              <a:buFontTx/>
              <a:buNone/>
            </a:pPr>
            <a:r>
              <a:rPr lang="en-US" sz="1800">
                <a:ea typeface="Times New Roman" charset="0"/>
                <a:cs typeface="Times New Roman" charset="0"/>
              </a:rPr>
              <a:t>	Which node (use the node’s letter) will be </a:t>
            </a:r>
            <a:r>
              <a:rPr lang="en-US" sz="1800" u="sng">
                <a:ea typeface="Times New Roman" charset="0"/>
                <a:cs typeface="Times New Roman" charset="0"/>
              </a:rPr>
              <a:t>expanded</a:t>
            </a:r>
            <a:r>
              <a:rPr lang="en-US" sz="1800">
                <a:ea typeface="Times New Roman" charset="0"/>
                <a:cs typeface="Times New Roman" charset="0"/>
              </a:rPr>
              <a:t> next by each of the following search algorithms?</a:t>
            </a:r>
          </a:p>
          <a:p>
            <a:endParaRPr lang="en-US" sz="1800">
              <a:ea typeface="Times New Roman" charset="0"/>
              <a:cs typeface="Times New Roman" charset="0"/>
            </a:endParaRPr>
          </a:p>
          <a:p>
            <a:pPr lvl="1">
              <a:buFontTx/>
              <a:buNone/>
            </a:pPr>
            <a:r>
              <a:rPr lang="en-US" sz="1600">
                <a:ea typeface="Times New Roman" charset="0"/>
                <a:cs typeface="Times New Roman" charset="0"/>
              </a:rPr>
              <a:t>(a)</a:t>
            </a:r>
            <a:r>
              <a:rPr lang="en-US" sz="1600">
                <a:latin typeface="Times New Roman" charset="0"/>
                <a:ea typeface="Times New Roman" charset="0"/>
                <a:cs typeface="Times New Roman" charset="0"/>
              </a:rPr>
              <a:t> </a:t>
            </a:r>
            <a:r>
              <a:rPr lang="en-US" sz="1600">
                <a:ea typeface="Times New Roman" charset="0"/>
                <a:cs typeface="Times New Roman" charset="0"/>
              </a:rPr>
              <a:t>Depth-first search</a:t>
            </a:r>
          </a:p>
          <a:p>
            <a:pPr lvl="1">
              <a:buFontTx/>
              <a:buNone/>
            </a:pPr>
            <a:r>
              <a:rPr lang="en-US" sz="1600">
                <a:ea typeface="Times New Roman" charset="0"/>
                <a:cs typeface="Times New Roman" charset="0"/>
              </a:rPr>
              <a:t>(b)</a:t>
            </a:r>
            <a:r>
              <a:rPr lang="en-US" sz="1600">
                <a:latin typeface="Times New Roman" charset="0"/>
                <a:ea typeface="Times New Roman" charset="0"/>
                <a:cs typeface="Times New Roman" charset="0"/>
              </a:rPr>
              <a:t> </a:t>
            </a:r>
            <a:r>
              <a:rPr lang="en-US" sz="1600">
                <a:ea typeface="Times New Roman" charset="0"/>
                <a:cs typeface="Times New Roman" charset="0"/>
              </a:rPr>
              <a:t>Breadth-first search</a:t>
            </a:r>
          </a:p>
          <a:p>
            <a:pPr lvl="1">
              <a:buFontTx/>
              <a:buNone/>
            </a:pPr>
            <a:r>
              <a:rPr lang="en-US" sz="1600">
                <a:ea typeface="Times New Roman" charset="0"/>
                <a:cs typeface="Times New Roman" charset="0"/>
              </a:rPr>
              <a:t>(c)</a:t>
            </a:r>
            <a:r>
              <a:rPr lang="en-US" sz="1600">
                <a:latin typeface="Times New Roman" charset="0"/>
                <a:ea typeface="Times New Roman" charset="0"/>
                <a:cs typeface="Times New Roman" charset="0"/>
              </a:rPr>
              <a:t> </a:t>
            </a:r>
            <a:r>
              <a:rPr lang="en-US" sz="1600">
                <a:ea typeface="Times New Roman" charset="0"/>
                <a:cs typeface="Times New Roman" charset="0"/>
              </a:rPr>
              <a:t>Uniform-cost search</a:t>
            </a:r>
          </a:p>
          <a:p>
            <a:pPr lvl="1">
              <a:buFontTx/>
              <a:buNone/>
            </a:pPr>
            <a:r>
              <a:rPr lang="en-US" sz="1600">
                <a:ea typeface="Times New Roman" charset="0"/>
                <a:cs typeface="Times New Roman" charset="0"/>
              </a:rPr>
              <a:t>(d)</a:t>
            </a:r>
            <a:r>
              <a:rPr lang="en-US" sz="1600">
                <a:latin typeface="Times New Roman" charset="0"/>
                <a:ea typeface="Times New Roman" charset="0"/>
                <a:cs typeface="Times New Roman" charset="0"/>
              </a:rPr>
              <a:t> </a:t>
            </a:r>
            <a:r>
              <a:rPr lang="en-US" sz="1600">
                <a:ea typeface="Times New Roman" charset="0"/>
                <a:cs typeface="Times New Roman" charset="0"/>
              </a:rPr>
              <a:t>Greedy search</a:t>
            </a:r>
          </a:p>
          <a:p>
            <a:pPr lvl="1">
              <a:buFontTx/>
              <a:buNone/>
            </a:pPr>
            <a:r>
              <a:rPr lang="en-US" sz="1600">
                <a:ea typeface="Times New Roman" charset="0"/>
                <a:cs typeface="Times New Roman" charset="0"/>
              </a:rPr>
              <a:t>(e) A* search</a:t>
            </a:r>
            <a:r>
              <a:rPr lang="en-US" sz="1800"/>
              <a:t> </a:t>
            </a:r>
          </a:p>
        </p:txBody>
      </p:sp>
      <p:grpSp>
        <p:nvGrpSpPr>
          <p:cNvPr id="38918" name="Group 4"/>
          <p:cNvGrpSpPr>
            <a:grpSpLocks/>
          </p:cNvGrpSpPr>
          <p:nvPr/>
        </p:nvGrpSpPr>
        <p:grpSpPr bwMode="auto">
          <a:xfrm>
            <a:off x="2971800" y="3200400"/>
            <a:ext cx="5943600" cy="2928938"/>
            <a:chOff x="1872" y="2016"/>
            <a:chExt cx="3744" cy="1845"/>
          </a:xfrm>
        </p:grpSpPr>
        <p:grpSp>
          <p:nvGrpSpPr>
            <p:cNvPr id="38921" name="Group 5"/>
            <p:cNvGrpSpPr>
              <a:grpSpLocks/>
            </p:cNvGrpSpPr>
            <p:nvPr/>
          </p:nvGrpSpPr>
          <p:grpSpPr bwMode="auto">
            <a:xfrm>
              <a:off x="1872" y="2016"/>
              <a:ext cx="3744" cy="1845"/>
              <a:chOff x="2208" y="2160"/>
              <a:chExt cx="3312" cy="1632"/>
            </a:xfrm>
          </p:grpSpPr>
          <p:sp>
            <p:nvSpPr>
              <p:cNvPr id="38923"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38924"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2000"/>
                  <a:t>D</a:t>
                </a:r>
              </a:p>
            </p:txBody>
          </p:sp>
          <p:sp>
            <p:nvSpPr>
              <p:cNvPr id="38925" name="Text Box 8"/>
              <p:cNvSpPr txBox="1">
                <a:spLocks noChangeArrowheads="1"/>
              </p:cNvSpPr>
              <p:nvPr/>
            </p:nvSpPr>
            <p:spPr bwMode="auto">
              <a:xfrm>
                <a:off x="3007" y="3051"/>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38926" name="Text Box 9"/>
              <p:cNvSpPr txBox="1">
                <a:spLocks noChangeArrowheads="1"/>
              </p:cNvSpPr>
              <p:nvPr/>
            </p:nvSpPr>
            <p:spPr bwMode="auto">
              <a:xfrm>
                <a:off x="3984" y="2160"/>
                <a:ext cx="267" cy="297"/>
              </a:xfrm>
              <a:prstGeom prst="rect">
                <a:avLst/>
              </a:prstGeom>
              <a:solidFill>
                <a:srgbClr val="FFFFFF"/>
              </a:solidFill>
              <a:ln w="9525">
                <a:noFill/>
                <a:miter lim="800000"/>
                <a:headEnd/>
                <a:tailEnd/>
              </a:ln>
            </p:spPr>
            <p:txBody>
              <a:bodyPr>
                <a:prstTxWarp prst="textNoShape">
                  <a:avLst/>
                </a:prstTxWarp>
              </a:bodyPr>
              <a:lstStyle/>
              <a:p>
                <a:r>
                  <a:rPr lang="en-US" sz="2000"/>
                  <a:t>A</a:t>
                </a:r>
              </a:p>
            </p:txBody>
          </p:sp>
          <p:sp>
            <p:nvSpPr>
              <p:cNvPr id="38927" name="Text Box 10"/>
              <p:cNvSpPr txBox="1">
                <a:spLocks noChangeArrowheads="1"/>
              </p:cNvSpPr>
              <p:nvPr/>
            </p:nvSpPr>
            <p:spPr bwMode="auto">
              <a:xfrm>
                <a:off x="3984" y="2754"/>
                <a:ext cx="267" cy="297"/>
              </a:xfrm>
              <a:prstGeom prst="rect">
                <a:avLst/>
              </a:prstGeom>
              <a:solidFill>
                <a:srgbClr val="FFFFFF"/>
              </a:solidFill>
              <a:ln w="9525">
                <a:noFill/>
                <a:miter lim="800000"/>
                <a:headEnd/>
                <a:tailEnd/>
              </a:ln>
            </p:spPr>
            <p:txBody>
              <a:bodyPr>
                <a:prstTxWarp prst="textNoShape">
                  <a:avLst/>
                </a:prstTxWarp>
              </a:bodyPr>
              <a:lstStyle/>
              <a:p>
                <a:r>
                  <a:rPr lang="en-US" sz="2000"/>
                  <a:t>C</a:t>
                </a:r>
              </a:p>
            </p:txBody>
          </p:sp>
          <p:sp>
            <p:nvSpPr>
              <p:cNvPr id="38928"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38929"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38930"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38931" name="Text Box 14"/>
              <p:cNvSpPr txBox="1">
                <a:spLocks noChangeArrowheads="1"/>
              </p:cNvSpPr>
              <p:nvPr/>
            </p:nvSpPr>
            <p:spPr bwMode="auto">
              <a:xfrm>
                <a:off x="2652" y="3063"/>
                <a:ext cx="266" cy="297"/>
              </a:xfrm>
              <a:prstGeom prst="rect">
                <a:avLst/>
              </a:prstGeom>
              <a:solidFill>
                <a:srgbClr val="FFFFFF"/>
              </a:solidFill>
              <a:ln w="9525">
                <a:noFill/>
                <a:miter lim="800000"/>
                <a:headEnd/>
                <a:tailEnd/>
              </a:ln>
            </p:spPr>
            <p:txBody>
              <a:bodyPr>
                <a:prstTxWarp prst="textNoShape">
                  <a:avLst/>
                </a:prstTxWarp>
              </a:bodyPr>
              <a:lstStyle/>
              <a:p>
                <a:r>
                  <a:rPr lang="en-US" sz="1800" i="1"/>
                  <a:t>4</a:t>
                </a:r>
              </a:p>
            </p:txBody>
          </p:sp>
          <p:sp>
            <p:nvSpPr>
              <p:cNvPr id="38932"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1800" i="1"/>
                  <a:t>19</a:t>
                </a:r>
              </a:p>
            </p:txBody>
          </p:sp>
          <p:sp>
            <p:nvSpPr>
              <p:cNvPr id="38933"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1800" i="1"/>
                  <a:t>6</a:t>
                </a:r>
              </a:p>
            </p:txBody>
          </p:sp>
          <p:sp>
            <p:nvSpPr>
              <p:cNvPr id="38934" name="Text Box 17"/>
              <p:cNvSpPr txBox="1">
                <a:spLocks noChangeArrowheads="1"/>
              </p:cNvSpPr>
              <p:nvPr/>
            </p:nvSpPr>
            <p:spPr bwMode="auto">
              <a:xfrm>
                <a:off x="3718" y="2457"/>
                <a:ext cx="266" cy="297"/>
              </a:xfrm>
              <a:prstGeom prst="rect">
                <a:avLst/>
              </a:prstGeom>
              <a:solidFill>
                <a:srgbClr val="FFFFFF"/>
              </a:solidFill>
              <a:ln w="9525">
                <a:noFill/>
                <a:miter lim="800000"/>
                <a:headEnd/>
                <a:tailEnd/>
              </a:ln>
            </p:spPr>
            <p:txBody>
              <a:bodyPr>
                <a:prstTxWarp prst="textNoShape">
                  <a:avLst/>
                </a:prstTxWarp>
              </a:bodyPr>
              <a:lstStyle/>
              <a:p>
                <a:r>
                  <a:rPr lang="en-US" sz="1800" i="1"/>
                  <a:t>3</a:t>
                </a:r>
              </a:p>
            </p:txBody>
          </p:sp>
          <p:sp>
            <p:nvSpPr>
              <p:cNvPr id="38935"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1800" i="1"/>
                  <a:t>h=15</a:t>
                </a:r>
              </a:p>
            </p:txBody>
          </p:sp>
          <p:sp>
            <p:nvSpPr>
              <p:cNvPr id="38936"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2000"/>
                  <a:t>B</a:t>
                </a:r>
              </a:p>
            </p:txBody>
          </p:sp>
          <p:sp>
            <p:nvSpPr>
              <p:cNvPr id="38937" name="Text Box 20"/>
              <p:cNvSpPr txBox="1">
                <a:spLocks noChangeArrowheads="1"/>
              </p:cNvSpPr>
              <p:nvPr/>
            </p:nvSpPr>
            <p:spPr bwMode="auto">
              <a:xfrm>
                <a:off x="2741" y="3249"/>
                <a:ext cx="266" cy="296"/>
              </a:xfrm>
              <a:prstGeom prst="rect">
                <a:avLst/>
              </a:prstGeom>
              <a:solidFill>
                <a:srgbClr val="FFFFFF"/>
              </a:solidFill>
              <a:ln w="9525">
                <a:noFill/>
                <a:miter lim="800000"/>
                <a:headEnd/>
                <a:tailEnd/>
              </a:ln>
            </p:spPr>
            <p:txBody>
              <a:bodyPr>
                <a:prstTxWarp prst="textNoShape">
                  <a:avLst/>
                </a:prstTxWarp>
              </a:bodyPr>
              <a:lstStyle/>
              <a:p>
                <a:r>
                  <a:rPr lang="en-US" sz="2000"/>
                  <a:t>F</a:t>
                </a:r>
              </a:p>
            </p:txBody>
          </p:sp>
          <p:sp>
            <p:nvSpPr>
              <p:cNvPr id="38938" name="Text Box 21"/>
              <p:cNvSpPr txBox="1">
                <a:spLocks noChangeArrowheads="1"/>
              </p:cNvSpPr>
              <p:nvPr/>
            </p:nvSpPr>
            <p:spPr bwMode="auto">
              <a:xfrm>
                <a:off x="3185"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G</a:t>
                </a:r>
              </a:p>
            </p:txBody>
          </p:sp>
          <p:sp>
            <p:nvSpPr>
              <p:cNvPr id="38939" name="Text Box 22"/>
              <p:cNvSpPr txBox="1">
                <a:spLocks noChangeArrowheads="1"/>
              </p:cNvSpPr>
              <p:nvPr/>
            </p:nvSpPr>
            <p:spPr bwMode="auto">
              <a:xfrm>
                <a:off x="2208"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E</a:t>
                </a:r>
              </a:p>
            </p:txBody>
          </p:sp>
          <p:sp>
            <p:nvSpPr>
              <p:cNvPr id="38940"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38941"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38942"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38943"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38944"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38945"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38946"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38947"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38948"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38949"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38950"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38951"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h=8</a:t>
                </a:r>
              </a:p>
            </p:txBody>
          </p:sp>
          <p:sp>
            <p:nvSpPr>
              <p:cNvPr id="38952" name="Text Box 35"/>
              <p:cNvSpPr txBox="1">
                <a:spLocks noChangeArrowheads="1"/>
              </p:cNvSpPr>
              <p:nvPr/>
            </p:nvSpPr>
            <p:spPr bwMode="auto">
              <a:xfrm>
                <a:off x="2741" y="3495"/>
                <a:ext cx="444" cy="297"/>
              </a:xfrm>
              <a:prstGeom prst="rect">
                <a:avLst/>
              </a:prstGeom>
              <a:solidFill>
                <a:srgbClr val="FFFFFF"/>
              </a:solidFill>
              <a:ln w="9525">
                <a:noFill/>
                <a:miter lim="800000"/>
                <a:headEnd/>
                <a:tailEnd/>
              </a:ln>
            </p:spPr>
            <p:txBody>
              <a:bodyPr>
                <a:prstTxWarp prst="textNoShape">
                  <a:avLst/>
                </a:prstTxWarp>
              </a:bodyPr>
              <a:lstStyle/>
              <a:p>
                <a:r>
                  <a:rPr lang="en-US" sz="1800" i="1"/>
                  <a:t>h=12</a:t>
                </a:r>
              </a:p>
            </p:txBody>
          </p:sp>
          <p:sp>
            <p:nvSpPr>
              <p:cNvPr id="38953"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38954"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38955"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1800" i="1"/>
                  <a:t>h=18</a:t>
                </a:r>
              </a:p>
            </p:txBody>
          </p:sp>
          <p:sp>
            <p:nvSpPr>
              <p:cNvPr id="38956"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a:p>
            </p:txBody>
          </p:sp>
          <p:sp>
            <p:nvSpPr>
              <p:cNvPr id="38957"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grpSp>
        <p:sp>
          <p:nvSpPr>
            <p:cNvPr id="38922" name="Text Box 41"/>
            <p:cNvSpPr txBox="1">
              <a:spLocks noChangeArrowheads="1"/>
            </p:cNvSpPr>
            <p:nvPr/>
          </p:nvSpPr>
          <p:spPr bwMode="auto">
            <a:xfrm>
              <a:off x="3577" y="3244"/>
              <a:ext cx="232" cy="250"/>
            </a:xfrm>
            <a:prstGeom prst="rect">
              <a:avLst/>
            </a:prstGeom>
            <a:noFill/>
            <a:ln w="9525">
              <a:noFill/>
              <a:miter lim="800000"/>
              <a:headEnd/>
              <a:tailEnd/>
            </a:ln>
          </p:spPr>
          <p:txBody>
            <a:bodyPr wrap="none">
              <a:prstTxWarp prst="textNoShape">
                <a:avLst/>
              </a:prstTxWarp>
              <a:spAutoFit/>
            </a:bodyPr>
            <a:lstStyle/>
            <a:p>
              <a:r>
                <a:rPr lang="en-US" sz="2000"/>
                <a:t>H</a:t>
              </a:r>
            </a:p>
          </p:txBody>
        </p:sp>
      </p:grpSp>
      <p:sp>
        <p:nvSpPr>
          <p:cNvPr id="38919" name="Text Box 42"/>
          <p:cNvSpPr txBox="1">
            <a:spLocks noChangeArrowheads="1"/>
          </p:cNvSpPr>
          <p:nvPr/>
        </p:nvSpPr>
        <p:spPr bwMode="auto">
          <a:xfrm>
            <a:off x="6781800" y="3276600"/>
            <a:ext cx="736600" cy="396875"/>
          </a:xfrm>
          <a:prstGeom prst="rect">
            <a:avLst/>
          </a:prstGeom>
          <a:noFill/>
          <a:ln w="9525">
            <a:noFill/>
            <a:miter lim="800000"/>
            <a:headEnd/>
            <a:tailEnd/>
          </a:ln>
        </p:spPr>
        <p:txBody>
          <a:bodyPr wrap="none">
            <a:prstTxWarp prst="textNoShape">
              <a:avLst/>
            </a:prstTxWarp>
            <a:spAutoFit/>
          </a:bodyPr>
          <a:lstStyle/>
          <a:p>
            <a:r>
              <a:rPr lang="en-US" sz="2000" i="1"/>
              <a:t>h=20</a:t>
            </a:r>
          </a:p>
        </p:txBody>
      </p:sp>
      <p:sp>
        <p:nvSpPr>
          <p:cNvPr id="38920" name="Text Box 43"/>
          <p:cNvSpPr txBox="1">
            <a:spLocks noChangeArrowheads="1"/>
          </p:cNvSpPr>
          <p:nvPr/>
        </p:nvSpPr>
        <p:spPr bwMode="auto">
          <a:xfrm>
            <a:off x="4419600" y="4267200"/>
            <a:ext cx="736600" cy="396875"/>
          </a:xfrm>
          <a:prstGeom prst="rect">
            <a:avLst/>
          </a:prstGeom>
          <a:noFill/>
          <a:ln w="9525">
            <a:noFill/>
            <a:miter lim="800000"/>
            <a:headEnd/>
            <a:tailEnd/>
          </a:ln>
        </p:spPr>
        <p:txBody>
          <a:bodyPr wrap="none">
            <a:prstTxWarp prst="textNoShape">
              <a:avLst/>
            </a:prstTxWarp>
            <a:spAutoFit/>
          </a:bodyPr>
          <a:lstStyle/>
          <a:p>
            <a:r>
              <a:rPr lang="en-US" sz="2000" i="1"/>
              <a:t>h=14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39939" name="Slide Number Placeholder 5"/>
          <p:cNvSpPr>
            <a:spLocks noGrp="1"/>
          </p:cNvSpPr>
          <p:nvPr>
            <p:ph type="sldNum" sz="quarter" idx="12"/>
          </p:nvPr>
        </p:nvSpPr>
        <p:spPr>
          <a:noFill/>
        </p:spPr>
        <p:txBody>
          <a:bodyPr/>
          <a:lstStyle/>
          <a:p>
            <a:fld id="{A8CAB013-D619-CB46-BB1F-B7DFC9082D09}" type="slidenum">
              <a:rPr lang="en-US" smtClean="0"/>
              <a:pPr/>
              <a:t>23</a:t>
            </a:fld>
            <a:endParaRPr lang="en-US" smtClean="0"/>
          </a:p>
        </p:txBody>
      </p:sp>
      <p:sp>
        <p:nvSpPr>
          <p:cNvPr id="39940" name="Rectangle 2"/>
          <p:cNvSpPr>
            <a:spLocks noGrp="1" noChangeArrowheads="1"/>
          </p:cNvSpPr>
          <p:nvPr>
            <p:ph type="title"/>
          </p:nvPr>
        </p:nvSpPr>
        <p:spPr/>
        <p:txBody>
          <a:bodyPr/>
          <a:lstStyle/>
          <a:p>
            <a:r>
              <a:rPr lang="en-US"/>
              <a:t>A* search</a:t>
            </a:r>
          </a:p>
        </p:txBody>
      </p:sp>
      <p:sp>
        <p:nvSpPr>
          <p:cNvPr id="39941" name="Rectangle 3"/>
          <p:cNvSpPr>
            <a:spLocks noGrp="1" noChangeArrowheads="1"/>
          </p:cNvSpPr>
          <p:nvPr>
            <p:ph type="body" idx="1"/>
          </p:nvPr>
        </p:nvSpPr>
        <p:spPr>
          <a:xfrm>
            <a:off x="457200" y="1295400"/>
            <a:ext cx="8178800" cy="5105400"/>
          </a:xfrm>
        </p:spPr>
        <p:txBody>
          <a:bodyPr/>
          <a:lstStyle/>
          <a:p>
            <a:pPr>
              <a:buFontTx/>
              <a:buNone/>
            </a:pPr>
            <a:r>
              <a:rPr lang="en-US"/>
              <a:t>Node queue:	</a:t>
            </a:r>
            <a:r>
              <a:rPr lang="en-US">
                <a:solidFill>
                  <a:srgbClr val="0066FF"/>
                </a:solidFill>
              </a:rPr>
              <a:t>initialization</a:t>
            </a:r>
          </a:p>
          <a:p>
            <a:pPr>
              <a:buFontTx/>
              <a:buNone/>
            </a:pPr>
            <a:endParaRPr lang="en-US"/>
          </a:p>
          <a:p>
            <a:pPr>
              <a:buFontTx/>
              <a:buNone/>
            </a:pPr>
            <a:r>
              <a:rPr lang="en-US"/>
              <a:t>#		state	depth	path	cost	total	parent #</a:t>
            </a:r>
          </a:p>
          <a:p>
            <a:pPr>
              <a:buFontTx/>
              <a:buNone/>
            </a:pPr>
            <a:r>
              <a:rPr lang="en-US"/>
              <a:t>				cost	to goal	cost</a:t>
            </a:r>
          </a:p>
          <a:p>
            <a:pPr>
              <a:buFontTx/>
              <a:buNone/>
            </a:pPr>
            <a:r>
              <a:rPr lang="en-US"/>
              <a:t>1		A	0	0	20	20	--</a:t>
            </a:r>
          </a:p>
        </p:txBody>
      </p:sp>
      <p:sp>
        <p:nvSpPr>
          <p:cNvPr id="39942" name="Line 4"/>
          <p:cNvSpPr>
            <a:spLocks noChangeShapeType="1"/>
          </p:cNvSpPr>
          <p:nvPr/>
        </p:nvSpPr>
        <p:spPr bwMode="auto">
          <a:xfrm>
            <a:off x="533400" y="2759075"/>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40963" name="Slide Number Placeholder 5"/>
          <p:cNvSpPr>
            <a:spLocks noGrp="1"/>
          </p:cNvSpPr>
          <p:nvPr>
            <p:ph type="sldNum" sz="quarter" idx="12"/>
          </p:nvPr>
        </p:nvSpPr>
        <p:spPr>
          <a:noFill/>
        </p:spPr>
        <p:txBody>
          <a:bodyPr/>
          <a:lstStyle/>
          <a:p>
            <a:fld id="{D39E20BC-6441-124C-8FEF-F5C30CBF2A0E}" type="slidenum">
              <a:rPr lang="en-US" smtClean="0"/>
              <a:pPr/>
              <a:t>24</a:t>
            </a:fld>
            <a:endParaRPr lang="en-US" smtClean="0"/>
          </a:p>
        </p:txBody>
      </p:sp>
      <p:sp>
        <p:nvSpPr>
          <p:cNvPr id="40964" name="Rectangle 2"/>
          <p:cNvSpPr>
            <a:spLocks noGrp="1" noChangeArrowheads="1"/>
          </p:cNvSpPr>
          <p:nvPr>
            <p:ph type="title"/>
          </p:nvPr>
        </p:nvSpPr>
        <p:spPr/>
        <p:txBody>
          <a:bodyPr/>
          <a:lstStyle/>
          <a:p>
            <a:r>
              <a:rPr lang="en-US"/>
              <a:t>A* search</a:t>
            </a:r>
          </a:p>
        </p:txBody>
      </p:sp>
      <p:sp>
        <p:nvSpPr>
          <p:cNvPr id="40965" name="Rectangle 3"/>
          <p:cNvSpPr>
            <a:spLocks noGrp="1" noChangeArrowheads="1"/>
          </p:cNvSpPr>
          <p:nvPr>
            <p:ph type="body" idx="1"/>
          </p:nvPr>
        </p:nvSpPr>
        <p:spPr>
          <a:xfrm>
            <a:off x="457200" y="1295400"/>
            <a:ext cx="8178800" cy="5029200"/>
          </a:xfrm>
        </p:spPr>
        <p:txBody>
          <a:bodyPr/>
          <a:lstStyle/>
          <a:p>
            <a:pPr>
              <a:buFontTx/>
              <a:buNone/>
            </a:pPr>
            <a:r>
              <a:rPr lang="en-US"/>
              <a:t>Node queue:	</a:t>
            </a:r>
            <a:r>
              <a:rPr lang="en-US">
                <a:solidFill>
                  <a:srgbClr val="0066FF"/>
                </a:solidFill>
              </a:rPr>
              <a:t>Add successors to queue, sorted by total cost.</a:t>
            </a:r>
          </a:p>
          <a:p>
            <a:pPr>
              <a:buFontTx/>
              <a:buNone/>
            </a:pPr>
            <a:endParaRPr lang="en-US"/>
          </a:p>
          <a:p>
            <a:pPr>
              <a:buFontTx/>
              <a:buNone/>
            </a:pPr>
            <a:r>
              <a:rPr lang="en-US"/>
              <a:t>#		state	depth	path	cost	total	parent #</a:t>
            </a:r>
          </a:p>
          <a:p>
            <a:pPr>
              <a:buFontTx/>
              <a:buNone/>
            </a:pPr>
            <a:r>
              <a:rPr lang="en-US"/>
              <a:t>				cost	to goal	cost</a:t>
            </a:r>
          </a:p>
          <a:p>
            <a:pPr>
              <a:buFontTx/>
              <a:buNone/>
            </a:pPr>
            <a:r>
              <a:rPr lang="en-US">
                <a:solidFill>
                  <a:srgbClr val="C0C0C0"/>
                </a:solidFill>
              </a:rPr>
              <a:t>1		A	0	0	20	20	--</a:t>
            </a:r>
          </a:p>
          <a:p>
            <a:pPr>
              <a:buFontTx/>
              <a:buNone/>
            </a:pPr>
            <a:r>
              <a:rPr lang="en-US"/>
              <a:t>2		B	1	3	14	17	1</a:t>
            </a:r>
          </a:p>
          <a:p>
            <a:pPr>
              <a:buFontTx/>
              <a:buNone/>
            </a:pPr>
            <a:r>
              <a:rPr lang="en-US"/>
              <a:t>3		D	1	5	15	20	1</a:t>
            </a:r>
            <a:endParaRPr lang="en-US">
              <a:solidFill>
                <a:srgbClr val="C0C0C0"/>
              </a:solidFill>
            </a:endParaRPr>
          </a:p>
          <a:p>
            <a:pPr>
              <a:buFontTx/>
              <a:buNone/>
            </a:pPr>
            <a:r>
              <a:rPr lang="en-US"/>
              <a:t>4		C	1	19	18	37	1</a:t>
            </a:r>
          </a:p>
        </p:txBody>
      </p:sp>
      <p:sp>
        <p:nvSpPr>
          <p:cNvPr id="40966" name="Line 4"/>
          <p:cNvSpPr>
            <a:spLocks noChangeShapeType="1"/>
          </p:cNvSpPr>
          <p:nvPr/>
        </p:nvSpPr>
        <p:spPr bwMode="auto">
          <a:xfrm>
            <a:off x="533400" y="2759075"/>
            <a:ext cx="7772400" cy="0"/>
          </a:xfrm>
          <a:prstGeom prst="line">
            <a:avLst/>
          </a:prstGeom>
          <a:noFill/>
          <a:ln w="28575">
            <a:solidFill>
              <a:schemeClr val="tx1"/>
            </a:solidFill>
            <a:round/>
            <a:headEnd/>
            <a:tailEnd/>
          </a:ln>
        </p:spPr>
        <p:txBody>
          <a:bodyPr>
            <a:prstTxWarp prst="textNoShape">
              <a:avLst/>
            </a:prstTxWarp>
          </a:bodyPr>
          <a:lstStyle/>
          <a:p>
            <a:endParaRPr lang="en-US"/>
          </a:p>
        </p:txBody>
      </p:sp>
      <p:grpSp>
        <p:nvGrpSpPr>
          <p:cNvPr id="40967" name="Group 5"/>
          <p:cNvGrpSpPr>
            <a:grpSpLocks/>
          </p:cNvGrpSpPr>
          <p:nvPr/>
        </p:nvGrpSpPr>
        <p:grpSpPr bwMode="auto">
          <a:xfrm>
            <a:off x="4724400" y="4419600"/>
            <a:ext cx="1108075" cy="625475"/>
            <a:chOff x="2966" y="2784"/>
            <a:chExt cx="698" cy="394"/>
          </a:xfrm>
        </p:grpSpPr>
        <p:sp>
          <p:nvSpPr>
            <p:cNvPr id="40968" name="Line 6"/>
            <p:cNvSpPr>
              <a:spLocks noChangeShapeType="1"/>
            </p:cNvSpPr>
            <p:nvPr/>
          </p:nvSpPr>
          <p:spPr bwMode="auto">
            <a:xfrm flipV="1">
              <a:off x="3312" y="2784"/>
              <a:ext cx="0" cy="192"/>
            </a:xfrm>
            <a:prstGeom prst="line">
              <a:avLst/>
            </a:prstGeom>
            <a:noFill/>
            <a:ln w="38100">
              <a:solidFill>
                <a:srgbClr val="0066FF"/>
              </a:solidFill>
              <a:round/>
              <a:headEnd/>
              <a:tailEnd type="triangle" w="med" len="med"/>
            </a:ln>
          </p:spPr>
          <p:txBody>
            <a:bodyPr>
              <a:prstTxWarp prst="textNoShape">
                <a:avLst/>
              </a:prstTxWarp>
            </a:bodyPr>
            <a:lstStyle/>
            <a:p>
              <a:endParaRPr lang="en-US"/>
            </a:p>
          </p:txBody>
        </p:sp>
        <p:sp>
          <p:nvSpPr>
            <p:cNvPr id="40969" name="Text Box 7"/>
            <p:cNvSpPr txBox="1">
              <a:spLocks noChangeArrowheads="1"/>
            </p:cNvSpPr>
            <p:nvPr/>
          </p:nvSpPr>
          <p:spPr bwMode="auto">
            <a:xfrm>
              <a:off x="2966" y="2928"/>
              <a:ext cx="698" cy="250"/>
            </a:xfrm>
            <a:prstGeom prst="rect">
              <a:avLst/>
            </a:prstGeom>
            <a:noFill/>
            <a:ln w="9525">
              <a:noFill/>
              <a:miter lim="800000"/>
              <a:headEnd/>
              <a:tailEnd/>
            </a:ln>
          </p:spPr>
          <p:txBody>
            <a:bodyPr wrap="none">
              <a:prstTxWarp prst="textNoShape">
                <a:avLst/>
              </a:prstTxWarp>
              <a:spAutoFit/>
            </a:bodyPr>
            <a:lstStyle/>
            <a:p>
              <a:r>
                <a:rPr lang="en-US" sz="2000">
                  <a:solidFill>
                    <a:srgbClr val="0066FF"/>
                  </a:solidFill>
                  <a:latin typeface="Tahoma" charset="0"/>
                </a:rPr>
                <a:t>Sort key</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41987" name="Slide Number Placeholder 5"/>
          <p:cNvSpPr>
            <a:spLocks noGrp="1"/>
          </p:cNvSpPr>
          <p:nvPr>
            <p:ph type="sldNum" sz="quarter" idx="12"/>
          </p:nvPr>
        </p:nvSpPr>
        <p:spPr>
          <a:noFill/>
        </p:spPr>
        <p:txBody>
          <a:bodyPr/>
          <a:lstStyle/>
          <a:p>
            <a:fld id="{726F726B-69B8-E74C-9F6C-29774A336CC0}" type="slidenum">
              <a:rPr lang="en-US" smtClean="0"/>
              <a:pPr/>
              <a:t>25</a:t>
            </a:fld>
            <a:endParaRPr lang="en-US" smtClean="0"/>
          </a:p>
        </p:txBody>
      </p:sp>
      <p:sp>
        <p:nvSpPr>
          <p:cNvPr id="41988" name="Rectangle 2"/>
          <p:cNvSpPr>
            <a:spLocks noGrp="1" noChangeArrowheads="1"/>
          </p:cNvSpPr>
          <p:nvPr>
            <p:ph type="title"/>
          </p:nvPr>
        </p:nvSpPr>
        <p:spPr/>
        <p:txBody>
          <a:bodyPr/>
          <a:lstStyle/>
          <a:p>
            <a:r>
              <a:rPr lang="en-US"/>
              <a:t>A* search</a:t>
            </a:r>
          </a:p>
        </p:txBody>
      </p:sp>
      <p:sp>
        <p:nvSpPr>
          <p:cNvPr id="41989" name="Rectangle 3"/>
          <p:cNvSpPr>
            <a:spLocks noGrp="1" noChangeArrowheads="1"/>
          </p:cNvSpPr>
          <p:nvPr>
            <p:ph type="body" idx="1"/>
          </p:nvPr>
        </p:nvSpPr>
        <p:spPr>
          <a:xfrm>
            <a:off x="457200" y="1295400"/>
            <a:ext cx="8178800" cy="5029200"/>
          </a:xfrm>
        </p:spPr>
        <p:txBody>
          <a:bodyPr/>
          <a:lstStyle/>
          <a:p>
            <a:pPr>
              <a:buFontTx/>
              <a:buNone/>
            </a:pPr>
            <a:r>
              <a:rPr lang="en-US"/>
              <a:t>Node queue:	</a:t>
            </a:r>
            <a:r>
              <a:rPr lang="en-US">
                <a:solidFill>
                  <a:srgbClr val="0066FF"/>
                </a:solidFill>
              </a:rPr>
              <a:t>Add successors to queue front, sorted by total cost.</a:t>
            </a:r>
          </a:p>
          <a:p>
            <a:pPr>
              <a:buFontTx/>
              <a:buNone/>
            </a:pPr>
            <a:endParaRPr lang="en-US"/>
          </a:p>
          <a:p>
            <a:pPr>
              <a:buFontTx/>
              <a:buNone/>
            </a:pPr>
            <a:r>
              <a:rPr lang="en-US"/>
              <a:t>#		state	depth	path	cost	total	parent #</a:t>
            </a:r>
          </a:p>
          <a:p>
            <a:pPr>
              <a:buFontTx/>
              <a:buNone/>
            </a:pPr>
            <a:r>
              <a:rPr lang="en-US"/>
              <a:t>				cost	to goal	cost</a:t>
            </a:r>
          </a:p>
          <a:p>
            <a:pPr>
              <a:buFontTx/>
              <a:buNone/>
            </a:pPr>
            <a:r>
              <a:rPr lang="en-US">
                <a:solidFill>
                  <a:srgbClr val="C0C0C0"/>
                </a:solidFill>
              </a:rPr>
              <a:t>1		A	0	0	20	20	--</a:t>
            </a:r>
          </a:p>
          <a:p>
            <a:pPr>
              <a:buFontTx/>
              <a:buNone/>
            </a:pPr>
            <a:r>
              <a:rPr lang="en-US">
                <a:solidFill>
                  <a:srgbClr val="C0C0C0"/>
                </a:solidFill>
              </a:rPr>
              <a:t>2		B	1	3	14	17	1</a:t>
            </a:r>
          </a:p>
          <a:p>
            <a:pPr>
              <a:buFontTx/>
              <a:buNone/>
            </a:pPr>
            <a:r>
              <a:rPr lang="en-US"/>
              <a:t>5		G	2	8	8	16	2</a:t>
            </a:r>
          </a:p>
          <a:p>
            <a:pPr>
              <a:buFontTx/>
              <a:buNone/>
            </a:pPr>
            <a:r>
              <a:rPr lang="en-US"/>
              <a:t>6		E	2	7	10	17	2</a:t>
            </a:r>
          </a:p>
          <a:p>
            <a:pPr>
              <a:buFontTx/>
              <a:buNone/>
            </a:pPr>
            <a:r>
              <a:rPr lang="en-US"/>
              <a:t>7		H	2	9	10	19	2</a:t>
            </a:r>
          </a:p>
          <a:p>
            <a:pPr>
              <a:buFontTx/>
              <a:buNone/>
            </a:pPr>
            <a:r>
              <a:rPr lang="en-US"/>
              <a:t>3		D	1	5	15	20	1</a:t>
            </a:r>
            <a:endParaRPr lang="en-US">
              <a:solidFill>
                <a:srgbClr val="C0C0C0"/>
              </a:solidFill>
            </a:endParaRPr>
          </a:p>
          <a:p>
            <a:pPr>
              <a:buFontTx/>
              <a:buNone/>
            </a:pPr>
            <a:r>
              <a:rPr lang="en-US"/>
              <a:t>8		F	2	8	12	20	2</a:t>
            </a:r>
          </a:p>
          <a:p>
            <a:pPr>
              <a:buFontTx/>
              <a:buNone/>
            </a:pPr>
            <a:r>
              <a:rPr lang="en-US"/>
              <a:t>4		C	1	19	18	37	1</a:t>
            </a:r>
          </a:p>
          <a:p>
            <a:pPr>
              <a:buFontTx/>
              <a:buNone/>
            </a:pPr>
            <a:endParaRPr lang="en-US"/>
          </a:p>
        </p:txBody>
      </p:sp>
      <p:sp>
        <p:nvSpPr>
          <p:cNvPr id="41990" name="Line 4"/>
          <p:cNvSpPr>
            <a:spLocks noChangeShapeType="1"/>
          </p:cNvSpPr>
          <p:nvPr/>
        </p:nvSpPr>
        <p:spPr bwMode="auto">
          <a:xfrm>
            <a:off x="533400" y="2759075"/>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43011" name="Slide Number Placeholder 5"/>
          <p:cNvSpPr>
            <a:spLocks noGrp="1"/>
          </p:cNvSpPr>
          <p:nvPr>
            <p:ph type="sldNum" sz="quarter" idx="12"/>
          </p:nvPr>
        </p:nvSpPr>
        <p:spPr>
          <a:noFill/>
        </p:spPr>
        <p:txBody>
          <a:bodyPr/>
          <a:lstStyle/>
          <a:p>
            <a:fld id="{1106EAF8-00B3-5B44-A087-0FDB8C12B5B1}" type="slidenum">
              <a:rPr lang="en-US" smtClean="0"/>
              <a:pPr/>
              <a:t>26</a:t>
            </a:fld>
            <a:endParaRPr lang="en-US" smtClean="0"/>
          </a:p>
        </p:txBody>
      </p:sp>
      <p:sp>
        <p:nvSpPr>
          <p:cNvPr id="43012" name="Rectangle 5"/>
          <p:cNvSpPr>
            <a:spLocks noChangeArrowheads="1"/>
          </p:cNvSpPr>
          <p:nvPr/>
        </p:nvSpPr>
        <p:spPr bwMode="auto">
          <a:xfrm>
            <a:off x="381000" y="3505200"/>
            <a:ext cx="7543800" cy="381000"/>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a:p>
        </p:txBody>
      </p:sp>
      <p:sp>
        <p:nvSpPr>
          <p:cNvPr id="43013" name="Rectangle 2"/>
          <p:cNvSpPr>
            <a:spLocks noGrp="1" noChangeArrowheads="1"/>
          </p:cNvSpPr>
          <p:nvPr>
            <p:ph type="title"/>
          </p:nvPr>
        </p:nvSpPr>
        <p:spPr/>
        <p:txBody>
          <a:bodyPr/>
          <a:lstStyle/>
          <a:p>
            <a:r>
              <a:rPr lang="en-US"/>
              <a:t>A* search</a:t>
            </a:r>
          </a:p>
        </p:txBody>
      </p:sp>
      <p:sp>
        <p:nvSpPr>
          <p:cNvPr id="43014" name="Rectangle 3"/>
          <p:cNvSpPr>
            <a:spLocks noGrp="1" noChangeArrowheads="1"/>
          </p:cNvSpPr>
          <p:nvPr>
            <p:ph type="body" idx="1"/>
          </p:nvPr>
        </p:nvSpPr>
        <p:spPr>
          <a:xfrm>
            <a:off x="457200" y="1295400"/>
            <a:ext cx="8178800" cy="5029200"/>
          </a:xfrm>
        </p:spPr>
        <p:txBody>
          <a:bodyPr/>
          <a:lstStyle/>
          <a:p>
            <a:pPr>
              <a:buFontTx/>
              <a:buNone/>
            </a:pPr>
            <a:r>
              <a:rPr lang="en-US"/>
              <a:t>Node queue:	</a:t>
            </a:r>
            <a:r>
              <a:rPr lang="en-US">
                <a:solidFill>
                  <a:srgbClr val="0066FF"/>
                </a:solidFill>
              </a:rPr>
              <a:t>Add successors to queue front, sorted by total cost.</a:t>
            </a:r>
          </a:p>
          <a:p>
            <a:pPr>
              <a:buFontTx/>
              <a:buNone/>
            </a:pPr>
            <a:endParaRPr lang="en-US"/>
          </a:p>
          <a:p>
            <a:pPr>
              <a:buFontTx/>
              <a:buNone/>
            </a:pPr>
            <a:r>
              <a:rPr lang="en-US"/>
              <a:t>#		state	depth	path	cost	total	parent #</a:t>
            </a:r>
          </a:p>
          <a:p>
            <a:pPr>
              <a:buFontTx/>
              <a:buNone/>
            </a:pPr>
            <a:r>
              <a:rPr lang="en-US"/>
              <a:t>				cost	to goal	cost</a:t>
            </a:r>
          </a:p>
          <a:p>
            <a:pPr>
              <a:buFontTx/>
              <a:buNone/>
            </a:pPr>
            <a:r>
              <a:rPr lang="en-US">
                <a:solidFill>
                  <a:srgbClr val="C0C0C0"/>
                </a:solidFill>
              </a:rPr>
              <a:t>1		A	0	0	20	20	--</a:t>
            </a:r>
          </a:p>
          <a:p>
            <a:pPr>
              <a:buFontTx/>
              <a:buNone/>
            </a:pPr>
            <a:r>
              <a:rPr lang="en-US">
                <a:solidFill>
                  <a:srgbClr val="C0C0C0"/>
                </a:solidFill>
              </a:rPr>
              <a:t>2		B	1	3	14	17	1</a:t>
            </a:r>
          </a:p>
          <a:p>
            <a:pPr>
              <a:buFontTx/>
              <a:buNone/>
            </a:pPr>
            <a:r>
              <a:rPr lang="en-US"/>
              <a:t>5		G	2	8	8	16	2</a:t>
            </a:r>
          </a:p>
          <a:p>
            <a:pPr>
              <a:buFontTx/>
              <a:buNone/>
            </a:pPr>
            <a:r>
              <a:rPr lang="en-US"/>
              <a:t>6		E	2	7	10	17	2</a:t>
            </a:r>
          </a:p>
          <a:p>
            <a:pPr>
              <a:buFontTx/>
              <a:buNone/>
            </a:pPr>
            <a:r>
              <a:rPr lang="en-US"/>
              <a:t>7		H	2	9	10	19	2</a:t>
            </a:r>
          </a:p>
          <a:p>
            <a:pPr>
              <a:buFontTx/>
              <a:buNone/>
            </a:pPr>
            <a:r>
              <a:rPr lang="en-US"/>
              <a:t>3		D	1	5	15	20	1</a:t>
            </a:r>
            <a:endParaRPr lang="en-US">
              <a:solidFill>
                <a:srgbClr val="C0C0C0"/>
              </a:solidFill>
            </a:endParaRPr>
          </a:p>
          <a:p>
            <a:pPr>
              <a:buFontTx/>
              <a:buNone/>
            </a:pPr>
            <a:r>
              <a:rPr lang="en-US"/>
              <a:t>8		F	2	8	12	20	2</a:t>
            </a:r>
          </a:p>
          <a:p>
            <a:pPr>
              <a:buFontTx/>
              <a:buNone/>
            </a:pPr>
            <a:r>
              <a:rPr lang="en-US"/>
              <a:t>4		C	1	19	18	37	1</a:t>
            </a:r>
          </a:p>
          <a:p>
            <a:pPr>
              <a:buFontTx/>
              <a:buNone/>
            </a:pPr>
            <a:endParaRPr lang="en-US"/>
          </a:p>
        </p:txBody>
      </p:sp>
      <p:sp>
        <p:nvSpPr>
          <p:cNvPr id="43015" name="Line 4"/>
          <p:cNvSpPr>
            <a:spLocks noChangeShapeType="1"/>
          </p:cNvSpPr>
          <p:nvPr/>
        </p:nvSpPr>
        <p:spPr bwMode="auto">
          <a:xfrm>
            <a:off x="533400" y="2759075"/>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44035" name="Slide Number Placeholder 5"/>
          <p:cNvSpPr>
            <a:spLocks noGrp="1"/>
          </p:cNvSpPr>
          <p:nvPr>
            <p:ph type="sldNum" sz="quarter" idx="12"/>
          </p:nvPr>
        </p:nvSpPr>
        <p:spPr>
          <a:noFill/>
        </p:spPr>
        <p:txBody>
          <a:bodyPr/>
          <a:lstStyle/>
          <a:p>
            <a:fld id="{12339C73-17B6-B448-ABBA-90414A4B8A7B}" type="slidenum">
              <a:rPr lang="en-US" smtClean="0"/>
              <a:pPr/>
              <a:t>27</a:t>
            </a:fld>
            <a:endParaRPr lang="en-US" smtClean="0"/>
          </a:p>
        </p:txBody>
      </p:sp>
      <p:sp>
        <p:nvSpPr>
          <p:cNvPr id="44036" name="Rectangle 2"/>
          <p:cNvSpPr>
            <a:spLocks noGrp="1" noChangeArrowheads="1"/>
          </p:cNvSpPr>
          <p:nvPr>
            <p:ph type="title"/>
          </p:nvPr>
        </p:nvSpPr>
        <p:spPr/>
        <p:txBody>
          <a:bodyPr/>
          <a:lstStyle/>
          <a:p>
            <a:r>
              <a:rPr lang="en-US"/>
              <a:t>Exercise: Search Algorithms</a:t>
            </a:r>
          </a:p>
        </p:txBody>
      </p:sp>
      <p:sp>
        <p:nvSpPr>
          <p:cNvPr id="44037" name="Rectangle 3"/>
          <p:cNvSpPr>
            <a:spLocks noGrp="1" noChangeArrowheads="1"/>
          </p:cNvSpPr>
          <p:nvPr>
            <p:ph type="body" idx="1"/>
          </p:nvPr>
        </p:nvSpPr>
        <p:spPr>
          <a:xfrm>
            <a:off x="228600" y="1295400"/>
            <a:ext cx="8178800" cy="4762500"/>
          </a:xfrm>
        </p:spPr>
        <p:txBody>
          <a:bodyPr/>
          <a:lstStyle/>
          <a:p>
            <a:pPr>
              <a:buFontTx/>
              <a:buNone/>
            </a:pPr>
            <a:r>
              <a:rPr lang="en-US" sz="1800">
                <a:ea typeface="Times New Roman" charset="0"/>
                <a:cs typeface="Times New Roman" charset="0"/>
              </a:rPr>
              <a:t>	The following figure shows a portion of a partially expanded search tree.  Each arc between nodes is labeled with the cost of the corresponding operator, and the leaves are labeled with the value of the heuristic function, </a:t>
            </a:r>
            <a:r>
              <a:rPr lang="en-US" sz="1800" i="1">
                <a:ea typeface="Times New Roman" charset="0"/>
                <a:cs typeface="Times New Roman" charset="0"/>
              </a:rPr>
              <a:t>h</a:t>
            </a:r>
            <a:r>
              <a:rPr lang="en-US" sz="1800">
                <a:ea typeface="Times New Roman" charset="0"/>
                <a:cs typeface="Times New Roman" charset="0"/>
              </a:rPr>
              <a:t>.</a:t>
            </a:r>
          </a:p>
          <a:p>
            <a:endParaRPr lang="en-US" sz="1800">
              <a:ea typeface="Times New Roman" charset="0"/>
              <a:cs typeface="Times New Roman" charset="0"/>
            </a:endParaRPr>
          </a:p>
          <a:p>
            <a:pPr>
              <a:buFontTx/>
              <a:buNone/>
            </a:pPr>
            <a:r>
              <a:rPr lang="en-US" sz="1800">
                <a:ea typeface="Times New Roman" charset="0"/>
                <a:cs typeface="Times New Roman" charset="0"/>
              </a:rPr>
              <a:t>	Which node (use the node’s letter) will be </a:t>
            </a:r>
            <a:r>
              <a:rPr lang="en-US" sz="1800" u="sng">
                <a:ea typeface="Times New Roman" charset="0"/>
                <a:cs typeface="Times New Roman" charset="0"/>
              </a:rPr>
              <a:t>expanded</a:t>
            </a:r>
            <a:r>
              <a:rPr lang="en-US" sz="1800">
                <a:ea typeface="Times New Roman" charset="0"/>
                <a:cs typeface="Times New Roman" charset="0"/>
              </a:rPr>
              <a:t> next by each of the following search algorithms?</a:t>
            </a:r>
          </a:p>
          <a:p>
            <a:endParaRPr lang="en-US" sz="1800">
              <a:ea typeface="Times New Roman" charset="0"/>
              <a:cs typeface="Times New Roman" charset="0"/>
            </a:endParaRPr>
          </a:p>
          <a:p>
            <a:pPr lvl="1">
              <a:buFontTx/>
              <a:buNone/>
            </a:pPr>
            <a:r>
              <a:rPr lang="en-US" sz="1600">
                <a:ea typeface="Times New Roman" charset="0"/>
                <a:cs typeface="Times New Roman" charset="0"/>
              </a:rPr>
              <a:t>(a)</a:t>
            </a:r>
            <a:r>
              <a:rPr lang="en-US" sz="1600">
                <a:latin typeface="Times New Roman" charset="0"/>
                <a:ea typeface="Times New Roman" charset="0"/>
                <a:cs typeface="Times New Roman" charset="0"/>
              </a:rPr>
              <a:t> </a:t>
            </a:r>
            <a:r>
              <a:rPr lang="en-US" sz="1600">
                <a:ea typeface="Times New Roman" charset="0"/>
                <a:cs typeface="Times New Roman" charset="0"/>
              </a:rPr>
              <a:t>Depth-first search</a:t>
            </a:r>
          </a:p>
          <a:p>
            <a:pPr lvl="1">
              <a:buFontTx/>
              <a:buNone/>
            </a:pPr>
            <a:r>
              <a:rPr lang="en-US" sz="1600">
                <a:ea typeface="Times New Roman" charset="0"/>
                <a:cs typeface="Times New Roman" charset="0"/>
              </a:rPr>
              <a:t>(b)</a:t>
            </a:r>
            <a:r>
              <a:rPr lang="en-US" sz="1600">
                <a:latin typeface="Times New Roman" charset="0"/>
                <a:ea typeface="Times New Roman" charset="0"/>
                <a:cs typeface="Times New Roman" charset="0"/>
              </a:rPr>
              <a:t> </a:t>
            </a:r>
            <a:r>
              <a:rPr lang="en-US" sz="1600">
                <a:ea typeface="Times New Roman" charset="0"/>
                <a:cs typeface="Times New Roman" charset="0"/>
              </a:rPr>
              <a:t>Breadth-first search</a:t>
            </a:r>
          </a:p>
          <a:p>
            <a:pPr lvl="1">
              <a:buFontTx/>
              <a:buNone/>
            </a:pPr>
            <a:r>
              <a:rPr lang="en-US" sz="1600">
                <a:ea typeface="Times New Roman" charset="0"/>
                <a:cs typeface="Times New Roman" charset="0"/>
              </a:rPr>
              <a:t>(c)</a:t>
            </a:r>
            <a:r>
              <a:rPr lang="en-US" sz="1600">
                <a:latin typeface="Times New Roman" charset="0"/>
                <a:ea typeface="Times New Roman" charset="0"/>
                <a:cs typeface="Times New Roman" charset="0"/>
              </a:rPr>
              <a:t> </a:t>
            </a:r>
            <a:r>
              <a:rPr lang="en-US" sz="1600">
                <a:ea typeface="Times New Roman" charset="0"/>
                <a:cs typeface="Times New Roman" charset="0"/>
              </a:rPr>
              <a:t>Uniform-cost search</a:t>
            </a:r>
          </a:p>
          <a:p>
            <a:pPr lvl="1">
              <a:buFontTx/>
              <a:buNone/>
            </a:pPr>
            <a:r>
              <a:rPr lang="en-US" sz="1600">
                <a:ea typeface="Times New Roman" charset="0"/>
                <a:cs typeface="Times New Roman" charset="0"/>
              </a:rPr>
              <a:t>(d)</a:t>
            </a:r>
            <a:r>
              <a:rPr lang="en-US" sz="1600">
                <a:latin typeface="Times New Roman" charset="0"/>
                <a:ea typeface="Times New Roman" charset="0"/>
                <a:cs typeface="Times New Roman" charset="0"/>
              </a:rPr>
              <a:t> </a:t>
            </a:r>
            <a:r>
              <a:rPr lang="en-US" sz="1600">
                <a:ea typeface="Times New Roman" charset="0"/>
                <a:cs typeface="Times New Roman" charset="0"/>
              </a:rPr>
              <a:t>Greedy search</a:t>
            </a:r>
          </a:p>
          <a:p>
            <a:pPr lvl="1">
              <a:buFontTx/>
              <a:buNone/>
            </a:pPr>
            <a:r>
              <a:rPr lang="en-US" sz="1600">
                <a:ea typeface="Times New Roman" charset="0"/>
                <a:cs typeface="Times New Roman" charset="0"/>
              </a:rPr>
              <a:t>(e) A* search</a:t>
            </a:r>
            <a:r>
              <a:rPr lang="en-US" sz="1800"/>
              <a:t> </a:t>
            </a:r>
          </a:p>
        </p:txBody>
      </p:sp>
      <p:grpSp>
        <p:nvGrpSpPr>
          <p:cNvPr id="44038" name="Group 4"/>
          <p:cNvGrpSpPr>
            <a:grpSpLocks/>
          </p:cNvGrpSpPr>
          <p:nvPr/>
        </p:nvGrpSpPr>
        <p:grpSpPr bwMode="auto">
          <a:xfrm>
            <a:off x="2971800" y="3200400"/>
            <a:ext cx="5943600" cy="2928938"/>
            <a:chOff x="1872" y="2016"/>
            <a:chExt cx="3744" cy="1845"/>
          </a:xfrm>
        </p:grpSpPr>
        <p:grpSp>
          <p:nvGrpSpPr>
            <p:cNvPr id="44041" name="Group 5"/>
            <p:cNvGrpSpPr>
              <a:grpSpLocks/>
            </p:cNvGrpSpPr>
            <p:nvPr/>
          </p:nvGrpSpPr>
          <p:grpSpPr bwMode="auto">
            <a:xfrm>
              <a:off x="1872" y="2016"/>
              <a:ext cx="3744" cy="1845"/>
              <a:chOff x="2208" y="2160"/>
              <a:chExt cx="3312" cy="1632"/>
            </a:xfrm>
          </p:grpSpPr>
          <p:sp>
            <p:nvSpPr>
              <p:cNvPr id="44043"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44044"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2000"/>
                  <a:t>D</a:t>
                </a:r>
              </a:p>
            </p:txBody>
          </p:sp>
          <p:sp>
            <p:nvSpPr>
              <p:cNvPr id="44045" name="Text Box 8"/>
              <p:cNvSpPr txBox="1">
                <a:spLocks noChangeArrowheads="1"/>
              </p:cNvSpPr>
              <p:nvPr/>
            </p:nvSpPr>
            <p:spPr bwMode="auto">
              <a:xfrm>
                <a:off x="3007" y="3051"/>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44046" name="Text Box 9"/>
              <p:cNvSpPr txBox="1">
                <a:spLocks noChangeArrowheads="1"/>
              </p:cNvSpPr>
              <p:nvPr/>
            </p:nvSpPr>
            <p:spPr bwMode="auto">
              <a:xfrm>
                <a:off x="3984" y="2160"/>
                <a:ext cx="267" cy="297"/>
              </a:xfrm>
              <a:prstGeom prst="rect">
                <a:avLst/>
              </a:prstGeom>
              <a:solidFill>
                <a:srgbClr val="FFFFFF"/>
              </a:solidFill>
              <a:ln w="9525">
                <a:noFill/>
                <a:miter lim="800000"/>
                <a:headEnd/>
                <a:tailEnd/>
              </a:ln>
            </p:spPr>
            <p:txBody>
              <a:bodyPr>
                <a:prstTxWarp prst="textNoShape">
                  <a:avLst/>
                </a:prstTxWarp>
              </a:bodyPr>
              <a:lstStyle/>
              <a:p>
                <a:r>
                  <a:rPr lang="en-US" sz="2000"/>
                  <a:t>A</a:t>
                </a:r>
              </a:p>
            </p:txBody>
          </p:sp>
          <p:sp>
            <p:nvSpPr>
              <p:cNvPr id="44047" name="Text Box 10"/>
              <p:cNvSpPr txBox="1">
                <a:spLocks noChangeArrowheads="1"/>
              </p:cNvSpPr>
              <p:nvPr/>
            </p:nvSpPr>
            <p:spPr bwMode="auto">
              <a:xfrm>
                <a:off x="3984" y="2754"/>
                <a:ext cx="267" cy="297"/>
              </a:xfrm>
              <a:prstGeom prst="rect">
                <a:avLst/>
              </a:prstGeom>
              <a:solidFill>
                <a:srgbClr val="FFFFFF"/>
              </a:solidFill>
              <a:ln w="9525">
                <a:noFill/>
                <a:miter lim="800000"/>
                <a:headEnd/>
                <a:tailEnd/>
              </a:ln>
            </p:spPr>
            <p:txBody>
              <a:bodyPr>
                <a:prstTxWarp prst="textNoShape">
                  <a:avLst/>
                </a:prstTxWarp>
              </a:bodyPr>
              <a:lstStyle/>
              <a:p>
                <a:r>
                  <a:rPr lang="en-US" sz="2000"/>
                  <a:t>C</a:t>
                </a:r>
              </a:p>
            </p:txBody>
          </p:sp>
          <p:sp>
            <p:nvSpPr>
              <p:cNvPr id="44048"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44049"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44050"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44051" name="Text Box 14"/>
              <p:cNvSpPr txBox="1">
                <a:spLocks noChangeArrowheads="1"/>
              </p:cNvSpPr>
              <p:nvPr/>
            </p:nvSpPr>
            <p:spPr bwMode="auto">
              <a:xfrm>
                <a:off x="2652" y="3063"/>
                <a:ext cx="266" cy="297"/>
              </a:xfrm>
              <a:prstGeom prst="rect">
                <a:avLst/>
              </a:prstGeom>
              <a:solidFill>
                <a:srgbClr val="FFFFFF"/>
              </a:solidFill>
              <a:ln w="9525">
                <a:noFill/>
                <a:miter lim="800000"/>
                <a:headEnd/>
                <a:tailEnd/>
              </a:ln>
            </p:spPr>
            <p:txBody>
              <a:bodyPr>
                <a:prstTxWarp prst="textNoShape">
                  <a:avLst/>
                </a:prstTxWarp>
              </a:bodyPr>
              <a:lstStyle/>
              <a:p>
                <a:r>
                  <a:rPr lang="en-US" sz="1800" i="1"/>
                  <a:t>4</a:t>
                </a:r>
              </a:p>
            </p:txBody>
          </p:sp>
          <p:sp>
            <p:nvSpPr>
              <p:cNvPr id="44052"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1800" i="1"/>
                  <a:t>19</a:t>
                </a:r>
              </a:p>
            </p:txBody>
          </p:sp>
          <p:sp>
            <p:nvSpPr>
              <p:cNvPr id="44053"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1800" i="1"/>
                  <a:t>6</a:t>
                </a:r>
              </a:p>
            </p:txBody>
          </p:sp>
          <p:sp>
            <p:nvSpPr>
              <p:cNvPr id="44054" name="Text Box 17"/>
              <p:cNvSpPr txBox="1">
                <a:spLocks noChangeArrowheads="1"/>
              </p:cNvSpPr>
              <p:nvPr/>
            </p:nvSpPr>
            <p:spPr bwMode="auto">
              <a:xfrm>
                <a:off x="3718" y="2457"/>
                <a:ext cx="266" cy="297"/>
              </a:xfrm>
              <a:prstGeom prst="rect">
                <a:avLst/>
              </a:prstGeom>
              <a:solidFill>
                <a:srgbClr val="FFFFFF"/>
              </a:solidFill>
              <a:ln w="9525">
                <a:noFill/>
                <a:miter lim="800000"/>
                <a:headEnd/>
                <a:tailEnd/>
              </a:ln>
            </p:spPr>
            <p:txBody>
              <a:bodyPr>
                <a:prstTxWarp prst="textNoShape">
                  <a:avLst/>
                </a:prstTxWarp>
              </a:bodyPr>
              <a:lstStyle/>
              <a:p>
                <a:r>
                  <a:rPr lang="en-US" sz="1800" i="1"/>
                  <a:t>3</a:t>
                </a:r>
              </a:p>
            </p:txBody>
          </p:sp>
          <p:sp>
            <p:nvSpPr>
              <p:cNvPr id="44055"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1800" i="1"/>
                  <a:t>h=15</a:t>
                </a:r>
              </a:p>
            </p:txBody>
          </p:sp>
          <p:sp>
            <p:nvSpPr>
              <p:cNvPr id="44056"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2000"/>
                  <a:t>B</a:t>
                </a:r>
              </a:p>
            </p:txBody>
          </p:sp>
          <p:sp>
            <p:nvSpPr>
              <p:cNvPr id="44057" name="Text Box 20"/>
              <p:cNvSpPr txBox="1">
                <a:spLocks noChangeArrowheads="1"/>
              </p:cNvSpPr>
              <p:nvPr/>
            </p:nvSpPr>
            <p:spPr bwMode="auto">
              <a:xfrm>
                <a:off x="2741" y="3249"/>
                <a:ext cx="266" cy="296"/>
              </a:xfrm>
              <a:prstGeom prst="rect">
                <a:avLst/>
              </a:prstGeom>
              <a:solidFill>
                <a:srgbClr val="FFFFFF"/>
              </a:solidFill>
              <a:ln w="9525">
                <a:noFill/>
                <a:miter lim="800000"/>
                <a:headEnd/>
                <a:tailEnd/>
              </a:ln>
            </p:spPr>
            <p:txBody>
              <a:bodyPr>
                <a:prstTxWarp prst="textNoShape">
                  <a:avLst/>
                </a:prstTxWarp>
              </a:bodyPr>
              <a:lstStyle/>
              <a:p>
                <a:r>
                  <a:rPr lang="en-US" sz="2000"/>
                  <a:t>F</a:t>
                </a:r>
              </a:p>
            </p:txBody>
          </p:sp>
          <p:sp>
            <p:nvSpPr>
              <p:cNvPr id="44058" name="Text Box 21"/>
              <p:cNvSpPr txBox="1">
                <a:spLocks noChangeArrowheads="1"/>
              </p:cNvSpPr>
              <p:nvPr/>
            </p:nvSpPr>
            <p:spPr bwMode="auto">
              <a:xfrm>
                <a:off x="3185"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G</a:t>
                </a:r>
              </a:p>
            </p:txBody>
          </p:sp>
          <p:sp>
            <p:nvSpPr>
              <p:cNvPr id="44059" name="Text Box 22"/>
              <p:cNvSpPr txBox="1">
                <a:spLocks noChangeArrowheads="1"/>
              </p:cNvSpPr>
              <p:nvPr/>
            </p:nvSpPr>
            <p:spPr bwMode="auto">
              <a:xfrm>
                <a:off x="2208"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E</a:t>
                </a:r>
              </a:p>
            </p:txBody>
          </p:sp>
          <p:sp>
            <p:nvSpPr>
              <p:cNvPr id="44060"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44061"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44062"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44063"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44064"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44065"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44066"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44067"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44068"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44069"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44070"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44071"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h=8</a:t>
                </a:r>
              </a:p>
            </p:txBody>
          </p:sp>
          <p:sp>
            <p:nvSpPr>
              <p:cNvPr id="44072" name="Text Box 35"/>
              <p:cNvSpPr txBox="1">
                <a:spLocks noChangeArrowheads="1"/>
              </p:cNvSpPr>
              <p:nvPr/>
            </p:nvSpPr>
            <p:spPr bwMode="auto">
              <a:xfrm>
                <a:off x="2741" y="3495"/>
                <a:ext cx="444" cy="297"/>
              </a:xfrm>
              <a:prstGeom prst="rect">
                <a:avLst/>
              </a:prstGeom>
              <a:solidFill>
                <a:srgbClr val="FFFFFF"/>
              </a:solidFill>
              <a:ln w="9525">
                <a:noFill/>
                <a:miter lim="800000"/>
                <a:headEnd/>
                <a:tailEnd/>
              </a:ln>
            </p:spPr>
            <p:txBody>
              <a:bodyPr>
                <a:prstTxWarp prst="textNoShape">
                  <a:avLst/>
                </a:prstTxWarp>
              </a:bodyPr>
              <a:lstStyle/>
              <a:p>
                <a:r>
                  <a:rPr lang="en-US" sz="1800" i="1"/>
                  <a:t>h=12</a:t>
                </a:r>
              </a:p>
            </p:txBody>
          </p:sp>
          <p:sp>
            <p:nvSpPr>
              <p:cNvPr id="44073"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44074"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44075"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1800" i="1"/>
                  <a:t>h=18</a:t>
                </a:r>
              </a:p>
            </p:txBody>
          </p:sp>
          <p:sp>
            <p:nvSpPr>
              <p:cNvPr id="44076"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a:p>
            </p:txBody>
          </p:sp>
          <p:sp>
            <p:nvSpPr>
              <p:cNvPr id="44077"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grpSp>
        <p:sp>
          <p:nvSpPr>
            <p:cNvPr id="44042" name="Text Box 41"/>
            <p:cNvSpPr txBox="1">
              <a:spLocks noChangeArrowheads="1"/>
            </p:cNvSpPr>
            <p:nvPr/>
          </p:nvSpPr>
          <p:spPr bwMode="auto">
            <a:xfrm>
              <a:off x="3577" y="3244"/>
              <a:ext cx="232" cy="250"/>
            </a:xfrm>
            <a:prstGeom prst="rect">
              <a:avLst/>
            </a:prstGeom>
            <a:noFill/>
            <a:ln w="9525">
              <a:noFill/>
              <a:miter lim="800000"/>
              <a:headEnd/>
              <a:tailEnd/>
            </a:ln>
          </p:spPr>
          <p:txBody>
            <a:bodyPr wrap="none">
              <a:prstTxWarp prst="textNoShape">
                <a:avLst/>
              </a:prstTxWarp>
              <a:spAutoFit/>
            </a:bodyPr>
            <a:lstStyle/>
            <a:p>
              <a:r>
                <a:rPr lang="en-US" sz="2000"/>
                <a:t>H</a:t>
              </a:r>
            </a:p>
          </p:txBody>
        </p:sp>
      </p:grpSp>
      <p:sp>
        <p:nvSpPr>
          <p:cNvPr id="44039" name="Text Box 42"/>
          <p:cNvSpPr txBox="1">
            <a:spLocks noChangeArrowheads="1"/>
          </p:cNvSpPr>
          <p:nvPr/>
        </p:nvSpPr>
        <p:spPr bwMode="auto">
          <a:xfrm>
            <a:off x="6781800" y="3276600"/>
            <a:ext cx="736600" cy="396875"/>
          </a:xfrm>
          <a:prstGeom prst="rect">
            <a:avLst/>
          </a:prstGeom>
          <a:noFill/>
          <a:ln w="9525">
            <a:noFill/>
            <a:miter lim="800000"/>
            <a:headEnd/>
            <a:tailEnd/>
          </a:ln>
        </p:spPr>
        <p:txBody>
          <a:bodyPr wrap="none">
            <a:prstTxWarp prst="textNoShape">
              <a:avLst/>
            </a:prstTxWarp>
            <a:spAutoFit/>
          </a:bodyPr>
          <a:lstStyle/>
          <a:p>
            <a:r>
              <a:rPr lang="en-US" sz="2000" i="1"/>
              <a:t>h=20</a:t>
            </a:r>
          </a:p>
        </p:txBody>
      </p:sp>
      <p:sp>
        <p:nvSpPr>
          <p:cNvPr id="44040" name="Text Box 43"/>
          <p:cNvSpPr txBox="1">
            <a:spLocks noChangeArrowheads="1"/>
          </p:cNvSpPr>
          <p:nvPr/>
        </p:nvSpPr>
        <p:spPr bwMode="auto">
          <a:xfrm>
            <a:off x="4419600" y="4267200"/>
            <a:ext cx="736600" cy="396875"/>
          </a:xfrm>
          <a:prstGeom prst="rect">
            <a:avLst/>
          </a:prstGeom>
          <a:noFill/>
          <a:ln w="9525">
            <a:noFill/>
            <a:miter lim="800000"/>
            <a:headEnd/>
            <a:tailEnd/>
          </a:ln>
        </p:spPr>
        <p:txBody>
          <a:bodyPr wrap="none">
            <a:prstTxWarp prst="textNoShape">
              <a:avLst/>
            </a:prstTxWarp>
            <a:spAutoFit/>
          </a:bodyPr>
          <a:lstStyle/>
          <a:p>
            <a:r>
              <a:rPr lang="en-US" sz="2000" i="1"/>
              <a:t>h=14</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Footer Placeholder 4"/>
          <p:cNvSpPr>
            <a:spLocks noGrp="1"/>
          </p:cNvSpPr>
          <p:nvPr>
            <p:ph type="ftr" sz="quarter" idx="11"/>
          </p:nvPr>
        </p:nvSpPr>
        <p:spPr>
          <a:noFill/>
        </p:spPr>
        <p:txBody>
          <a:bodyPr/>
          <a:lstStyle/>
          <a:p>
            <a:r>
              <a:rPr lang="en-US"/>
              <a:t>CS 561,  Sessions 8-9</a:t>
            </a:r>
          </a:p>
        </p:txBody>
      </p:sp>
      <p:sp>
        <p:nvSpPr>
          <p:cNvPr id="45060" name="Slide Number Placeholder 5"/>
          <p:cNvSpPr>
            <a:spLocks noGrp="1"/>
          </p:cNvSpPr>
          <p:nvPr>
            <p:ph type="sldNum" sz="quarter" idx="12"/>
          </p:nvPr>
        </p:nvSpPr>
        <p:spPr>
          <a:noFill/>
        </p:spPr>
        <p:txBody>
          <a:bodyPr/>
          <a:lstStyle/>
          <a:p>
            <a:fld id="{2C38F694-A4A6-5B4F-B233-134040EC0EBC}" type="slidenum">
              <a:rPr lang="en-US" smtClean="0"/>
              <a:pPr/>
              <a:t>28</a:t>
            </a:fld>
            <a:endParaRPr lang="en-US" smtClean="0"/>
          </a:p>
        </p:txBody>
      </p:sp>
      <p:sp>
        <p:nvSpPr>
          <p:cNvPr id="45061" name="Rectangle 2"/>
          <p:cNvSpPr>
            <a:spLocks noGrp="1" noChangeArrowheads="1"/>
          </p:cNvSpPr>
          <p:nvPr>
            <p:ph type="title"/>
          </p:nvPr>
        </p:nvSpPr>
        <p:spPr/>
        <p:txBody>
          <a:bodyPr/>
          <a:lstStyle/>
          <a:p>
            <a:r>
              <a:rPr lang="en-US"/>
              <a:t>Last time: Simulated annealing algorithm</a:t>
            </a:r>
          </a:p>
        </p:txBody>
      </p:sp>
      <p:sp>
        <p:nvSpPr>
          <p:cNvPr id="45062" name="Rectangle 3"/>
          <p:cNvSpPr>
            <a:spLocks noGrp="1" noChangeArrowheads="1"/>
          </p:cNvSpPr>
          <p:nvPr>
            <p:ph type="body" idx="1"/>
          </p:nvPr>
        </p:nvSpPr>
        <p:spPr/>
        <p:txBody>
          <a:bodyPr/>
          <a:lstStyle/>
          <a:p>
            <a:r>
              <a:rPr lang="en-US"/>
              <a:t>Idea: Escape local extrema by allowing “bad moves,” </a:t>
            </a:r>
            <a:r>
              <a:rPr lang="en-US">
                <a:solidFill>
                  <a:srgbClr val="0066FF"/>
                </a:solidFill>
              </a:rPr>
              <a:t>but gradually decrease their size and frequency.</a:t>
            </a:r>
          </a:p>
        </p:txBody>
      </p:sp>
      <p:graphicFrame>
        <p:nvGraphicFramePr>
          <p:cNvPr id="45058" name="Object 2"/>
          <p:cNvGraphicFramePr>
            <a:graphicFrameLocks noChangeAspect="1"/>
          </p:cNvGraphicFramePr>
          <p:nvPr/>
        </p:nvGraphicFramePr>
        <p:xfrm>
          <a:off x="14288" y="2181225"/>
          <a:ext cx="9115425" cy="4295775"/>
        </p:xfrm>
        <a:graphic>
          <a:graphicData uri="http://schemas.openxmlformats.org/presentationml/2006/ole">
            <mc:AlternateContent xmlns:mc="http://schemas.openxmlformats.org/markup-compatibility/2006">
              <mc:Choice xmlns:v="urn:schemas-microsoft-com:vml" Requires="v">
                <p:oleObj spid="_x0000_s55303" name="Image" r:id="rId3" imgW="12160960" imgH="5731027" progId="">
                  <p:embed/>
                </p:oleObj>
              </mc:Choice>
              <mc:Fallback>
                <p:oleObj name="Image" r:id="rId3" imgW="12160960" imgH="5731027"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2181225"/>
                        <a:ext cx="9115425"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5063" name="Text Box 5"/>
          <p:cNvSpPr txBox="1">
            <a:spLocks noChangeArrowheads="1"/>
          </p:cNvSpPr>
          <p:nvPr/>
        </p:nvSpPr>
        <p:spPr bwMode="auto">
          <a:xfrm>
            <a:off x="5791200" y="5021263"/>
            <a:ext cx="2940050" cy="822325"/>
          </a:xfrm>
          <a:prstGeom prst="rect">
            <a:avLst/>
          </a:prstGeom>
          <a:noFill/>
          <a:ln w="9525">
            <a:noFill/>
            <a:miter lim="800000"/>
            <a:headEnd/>
            <a:tailEnd/>
          </a:ln>
        </p:spPr>
        <p:txBody>
          <a:bodyPr wrap="none">
            <a:prstTxWarp prst="textNoShape">
              <a:avLst/>
            </a:prstTxWarp>
            <a:spAutoFit/>
          </a:bodyPr>
          <a:lstStyle/>
          <a:p>
            <a:r>
              <a:rPr lang="en-US">
                <a:solidFill>
                  <a:srgbClr val="0066FF"/>
                </a:solidFill>
                <a:latin typeface="Tahoma" charset="0"/>
              </a:rPr>
              <a:t>Note: goal here is to</a:t>
            </a:r>
          </a:p>
          <a:p>
            <a:r>
              <a:rPr lang="en-US">
                <a:solidFill>
                  <a:srgbClr val="0066FF"/>
                </a:solidFill>
                <a:latin typeface="Tahoma" charset="0"/>
              </a:rPr>
              <a:t>maximize E.</a:t>
            </a:r>
          </a:p>
        </p:txBody>
      </p:sp>
      <p:sp>
        <p:nvSpPr>
          <p:cNvPr id="45064" name="Text Box 6"/>
          <p:cNvSpPr txBox="1">
            <a:spLocks noChangeArrowheads="1"/>
          </p:cNvSpPr>
          <p:nvPr/>
        </p:nvSpPr>
        <p:spPr bwMode="auto">
          <a:xfrm>
            <a:off x="2706688" y="5238750"/>
            <a:ext cx="285750" cy="457200"/>
          </a:xfrm>
          <a:prstGeom prst="rect">
            <a:avLst/>
          </a:prstGeom>
          <a:noFill/>
          <a:ln w="9525">
            <a:noFill/>
            <a:miter lim="800000"/>
            <a:headEnd/>
            <a:tailEnd/>
          </a:ln>
        </p:spPr>
        <p:txBody>
          <a:bodyPr wrap="none">
            <a:prstTxWarp prst="textNoShape">
              <a:avLst/>
            </a:prstTxWarp>
            <a:spAutoFit/>
          </a:bodyPr>
          <a:lstStyle/>
          <a:p>
            <a:r>
              <a:rPr lang="en-US"/>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Footer Placeholder 4"/>
          <p:cNvSpPr>
            <a:spLocks noGrp="1"/>
          </p:cNvSpPr>
          <p:nvPr>
            <p:ph type="ftr" sz="quarter" idx="11"/>
          </p:nvPr>
        </p:nvSpPr>
        <p:spPr>
          <a:noFill/>
        </p:spPr>
        <p:txBody>
          <a:bodyPr/>
          <a:lstStyle/>
          <a:p>
            <a:r>
              <a:rPr lang="en-US"/>
              <a:t>CS 561,  Sessions 8-9</a:t>
            </a:r>
          </a:p>
        </p:txBody>
      </p:sp>
      <p:sp>
        <p:nvSpPr>
          <p:cNvPr id="46084" name="Slide Number Placeholder 5"/>
          <p:cNvSpPr>
            <a:spLocks noGrp="1"/>
          </p:cNvSpPr>
          <p:nvPr>
            <p:ph type="sldNum" sz="quarter" idx="12"/>
          </p:nvPr>
        </p:nvSpPr>
        <p:spPr>
          <a:noFill/>
        </p:spPr>
        <p:txBody>
          <a:bodyPr/>
          <a:lstStyle/>
          <a:p>
            <a:fld id="{C41062BF-99BB-194E-A44F-36CC86A4D506}" type="slidenum">
              <a:rPr lang="en-US" smtClean="0"/>
              <a:pPr/>
              <a:t>29</a:t>
            </a:fld>
            <a:endParaRPr lang="en-US" smtClean="0"/>
          </a:p>
        </p:txBody>
      </p:sp>
      <p:sp>
        <p:nvSpPr>
          <p:cNvPr id="46085" name="Rectangle 2"/>
          <p:cNvSpPr>
            <a:spLocks noGrp="1" noChangeArrowheads="1"/>
          </p:cNvSpPr>
          <p:nvPr>
            <p:ph type="title"/>
          </p:nvPr>
        </p:nvSpPr>
        <p:spPr/>
        <p:txBody>
          <a:bodyPr/>
          <a:lstStyle/>
          <a:p>
            <a:r>
              <a:rPr lang="en-US"/>
              <a:t>Last time: Simulated annealing algorithm</a:t>
            </a:r>
          </a:p>
        </p:txBody>
      </p:sp>
      <p:sp>
        <p:nvSpPr>
          <p:cNvPr id="46086" name="Rectangle 3"/>
          <p:cNvSpPr>
            <a:spLocks noGrp="1" noChangeArrowheads="1"/>
          </p:cNvSpPr>
          <p:nvPr>
            <p:ph type="body" idx="1"/>
          </p:nvPr>
        </p:nvSpPr>
        <p:spPr/>
        <p:txBody>
          <a:bodyPr/>
          <a:lstStyle/>
          <a:p>
            <a:r>
              <a:rPr lang="en-US"/>
              <a:t>Idea: Escape local extrema by allowing “bad moves,” </a:t>
            </a:r>
            <a:r>
              <a:rPr lang="en-US">
                <a:solidFill>
                  <a:srgbClr val="0066FF"/>
                </a:solidFill>
              </a:rPr>
              <a:t>but gradually decrease their size and frequency.</a:t>
            </a:r>
          </a:p>
        </p:txBody>
      </p:sp>
      <p:graphicFrame>
        <p:nvGraphicFramePr>
          <p:cNvPr id="46082" name="Object 2"/>
          <p:cNvGraphicFramePr>
            <a:graphicFrameLocks noChangeAspect="1"/>
          </p:cNvGraphicFramePr>
          <p:nvPr/>
        </p:nvGraphicFramePr>
        <p:xfrm>
          <a:off x="14288" y="2181225"/>
          <a:ext cx="9115425" cy="4295775"/>
        </p:xfrm>
        <a:graphic>
          <a:graphicData uri="http://schemas.openxmlformats.org/presentationml/2006/ole">
            <mc:AlternateContent xmlns:mc="http://schemas.openxmlformats.org/markup-compatibility/2006">
              <mc:Choice xmlns:v="urn:schemas-microsoft-com:vml" Requires="v">
                <p:oleObj spid="_x0000_s57351" name="Image" r:id="rId3" imgW="12160960" imgH="5731027" progId="">
                  <p:embed/>
                </p:oleObj>
              </mc:Choice>
              <mc:Fallback>
                <p:oleObj name="Image" r:id="rId3" imgW="12160960" imgH="5731027"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2181225"/>
                        <a:ext cx="9115425"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6087" name="Text Box 5"/>
          <p:cNvSpPr txBox="1">
            <a:spLocks noChangeArrowheads="1"/>
          </p:cNvSpPr>
          <p:nvPr/>
        </p:nvSpPr>
        <p:spPr bwMode="auto">
          <a:xfrm>
            <a:off x="5791200" y="5021263"/>
            <a:ext cx="2957513" cy="822325"/>
          </a:xfrm>
          <a:prstGeom prst="rect">
            <a:avLst/>
          </a:prstGeom>
          <a:noFill/>
          <a:ln w="9525">
            <a:noFill/>
            <a:miter lim="800000"/>
            <a:headEnd/>
            <a:tailEnd/>
          </a:ln>
        </p:spPr>
        <p:txBody>
          <a:bodyPr wrap="none">
            <a:prstTxWarp prst="textNoShape">
              <a:avLst/>
            </a:prstTxWarp>
            <a:spAutoFit/>
          </a:bodyPr>
          <a:lstStyle/>
          <a:p>
            <a:r>
              <a:rPr lang="en-US">
                <a:solidFill>
                  <a:srgbClr val="0066FF"/>
                </a:solidFill>
                <a:latin typeface="Tahoma" charset="0"/>
              </a:rPr>
              <a:t>Algorithm when goal</a:t>
            </a:r>
          </a:p>
          <a:p>
            <a:r>
              <a:rPr lang="en-US">
                <a:solidFill>
                  <a:srgbClr val="0066FF"/>
                </a:solidFill>
                <a:latin typeface="Tahoma" charset="0"/>
              </a:rPr>
              <a:t>is to minimize E.</a:t>
            </a:r>
          </a:p>
        </p:txBody>
      </p:sp>
      <p:sp>
        <p:nvSpPr>
          <p:cNvPr id="46088" name="Rectangle 6"/>
          <p:cNvSpPr>
            <a:spLocks noChangeArrowheads="1"/>
          </p:cNvSpPr>
          <p:nvPr/>
        </p:nvSpPr>
        <p:spPr bwMode="auto">
          <a:xfrm>
            <a:off x="1555750" y="5638800"/>
            <a:ext cx="228600" cy="228600"/>
          </a:xfrm>
          <a:prstGeom prst="rect">
            <a:avLst/>
          </a:prstGeom>
          <a:solidFill>
            <a:schemeClr val="bg1"/>
          </a:solidFill>
          <a:ln w="9525">
            <a:solidFill>
              <a:schemeClr val="bg1"/>
            </a:solidFill>
            <a:miter lim="800000"/>
            <a:headEnd/>
            <a:tailEnd/>
          </a:ln>
        </p:spPr>
        <p:txBody>
          <a:bodyPr wrap="none" anchor="ctr">
            <a:prstTxWarp prst="textNoShape">
              <a:avLst/>
            </a:prstTxWarp>
          </a:bodyPr>
          <a:lstStyle/>
          <a:p>
            <a:endParaRPr lang="en-US"/>
          </a:p>
        </p:txBody>
      </p:sp>
      <p:sp>
        <p:nvSpPr>
          <p:cNvPr id="46089" name="Text Box 7"/>
          <p:cNvSpPr txBox="1">
            <a:spLocks noChangeArrowheads="1"/>
          </p:cNvSpPr>
          <p:nvPr/>
        </p:nvSpPr>
        <p:spPr bwMode="auto">
          <a:xfrm>
            <a:off x="1471613" y="5510213"/>
            <a:ext cx="406400" cy="457200"/>
          </a:xfrm>
          <a:prstGeom prst="rect">
            <a:avLst/>
          </a:prstGeom>
          <a:noFill/>
          <a:ln w="9525">
            <a:noFill/>
            <a:miter lim="800000"/>
            <a:headEnd/>
            <a:tailEnd/>
          </a:ln>
        </p:spPr>
        <p:txBody>
          <a:bodyPr wrap="none">
            <a:prstTxWarp prst="textNoShape">
              <a:avLst/>
            </a:prstTxWarp>
            <a:spAutoFit/>
          </a:bodyPr>
          <a:lstStyle/>
          <a:p>
            <a:r>
              <a:rPr lang="en-US">
                <a:solidFill>
                  <a:srgbClr val="0066FF"/>
                </a:solidFill>
                <a:latin typeface="Tahoma" charset="0"/>
              </a:rPr>
              <a:t>&lt;</a:t>
            </a:r>
          </a:p>
        </p:txBody>
      </p:sp>
      <p:sp>
        <p:nvSpPr>
          <p:cNvPr id="46090" name="Text Box 8"/>
          <p:cNvSpPr txBox="1">
            <a:spLocks noChangeArrowheads="1"/>
          </p:cNvSpPr>
          <p:nvPr/>
        </p:nvSpPr>
        <p:spPr bwMode="auto">
          <a:xfrm>
            <a:off x="4727575" y="5686425"/>
            <a:ext cx="295275" cy="457200"/>
          </a:xfrm>
          <a:prstGeom prst="rect">
            <a:avLst/>
          </a:prstGeom>
          <a:noFill/>
          <a:ln w="9525">
            <a:noFill/>
            <a:miter lim="800000"/>
            <a:headEnd/>
            <a:tailEnd/>
          </a:ln>
        </p:spPr>
        <p:txBody>
          <a:bodyPr wrap="none">
            <a:prstTxWarp prst="textNoShape">
              <a:avLst/>
            </a:prstTxWarp>
            <a:spAutoFit/>
          </a:bodyPr>
          <a:lstStyle/>
          <a:p>
            <a:r>
              <a:rPr lang="en-US">
                <a:solidFill>
                  <a:srgbClr val="0066FF"/>
                </a:solidFill>
                <a:latin typeface="Tahoma" charset="0"/>
              </a:rPr>
              <a:t>-</a:t>
            </a:r>
          </a:p>
        </p:txBody>
      </p:sp>
      <p:sp>
        <p:nvSpPr>
          <p:cNvPr id="46091" name="Text Box 9"/>
          <p:cNvSpPr txBox="1">
            <a:spLocks noChangeArrowheads="1"/>
          </p:cNvSpPr>
          <p:nvPr/>
        </p:nvSpPr>
        <p:spPr bwMode="auto">
          <a:xfrm>
            <a:off x="2706688" y="5238750"/>
            <a:ext cx="285750" cy="457200"/>
          </a:xfrm>
          <a:prstGeom prst="rect">
            <a:avLst/>
          </a:prstGeom>
          <a:noFill/>
          <a:ln w="9525">
            <a:noFill/>
            <a:miter lim="800000"/>
            <a:headEnd/>
            <a:tailEnd/>
          </a:ln>
        </p:spPr>
        <p:txBody>
          <a:bodyPr wrap="none">
            <a:prstTxWarp prst="textNoShape">
              <a:avLst/>
            </a:prstTxWarp>
            <a:spAutoFit/>
          </a:bodyPr>
          <a:lstStyle/>
          <a:p>
            <a:r>
              <a:rPr lang="en-US"/>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19459" name="Slide Number Placeholder 5"/>
          <p:cNvSpPr>
            <a:spLocks noGrp="1"/>
          </p:cNvSpPr>
          <p:nvPr>
            <p:ph type="sldNum" sz="quarter" idx="12"/>
          </p:nvPr>
        </p:nvSpPr>
        <p:spPr>
          <a:noFill/>
        </p:spPr>
        <p:txBody>
          <a:bodyPr/>
          <a:lstStyle/>
          <a:p>
            <a:fld id="{2192B0AB-48C0-4F4D-B65D-AC8878E60C99}" type="slidenum">
              <a:rPr lang="en-US" smtClean="0"/>
              <a:pPr/>
              <a:t>3</a:t>
            </a:fld>
            <a:endParaRPr lang="en-US" smtClean="0"/>
          </a:p>
        </p:txBody>
      </p:sp>
      <p:sp>
        <p:nvSpPr>
          <p:cNvPr id="19460" name="Rectangle 2"/>
          <p:cNvSpPr>
            <a:spLocks noGrp="1" noChangeArrowheads="1"/>
          </p:cNvSpPr>
          <p:nvPr>
            <p:ph type="title"/>
          </p:nvPr>
        </p:nvSpPr>
        <p:spPr/>
        <p:txBody>
          <a:bodyPr/>
          <a:lstStyle/>
          <a:p>
            <a:r>
              <a:rPr lang="en-US"/>
              <a:t>Depth-first search</a:t>
            </a:r>
          </a:p>
        </p:txBody>
      </p:sp>
      <p:sp>
        <p:nvSpPr>
          <p:cNvPr id="19461" name="Rectangle 3"/>
          <p:cNvSpPr>
            <a:spLocks noGrp="1" noChangeArrowheads="1"/>
          </p:cNvSpPr>
          <p:nvPr>
            <p:ph type="body" idx="1"/>
          </p:nvPr>
        </p:nvSpPr>
        <p:spPr>
          <a:xfrm>
            <a:off x="457200" y="1295400"/>
            <a:ext cx="8178800" cy="5105400"/>
          </a:xfrm>
        </p:spPr>
        <p:txBody>
          <a:bodyPr/>
          <a:lstStyle/>
          <a:p>
            <a:pPr>
              <a:buFontTx/>
              <a:buNone/>
            </a:pPr>
            <a:r>
              <a:rPr lang="en-US"/>
              <a:t>Node queue:	</a:t>
            </a:r>
            <a:r>
              <a:rPr lang="en-US">
                <a:solidFill>
                  <a:srgbClr val="0066FF"/>
                </a:solidFill>
              </a:rPr>
              <a:t>initialization</a:t>
            </a:r>
          </a:p>
          <a:p>
            <a:pPr>
              <a:buFontTx/>
              <a:buNone/>
            </a:pPr>
            <a:endParaRPr lang="en-US"/>
          </a:p>
          <a:p>
            <a:pPr>
              <a:buFontTx/>
              <a:buNone/>
            </a:pPr>
            <a:r>
              <a:rPr lang="en-US"/>
              <a:t>#		state		depth		path cost	parent #</a:t>
            </a:r>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r>
              <a:rPr lang="en-US"/>
              <a:t>1		A		0		0		--</a:t>
            </a:r>
          </a:p>
        </p:txBody>
      </p:sp>
      <p:sp>
        <p:nvSpPr>
          <p:cNvPr id="19462" name="Line 4"/>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5"/>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47107" name="Slide Number Placeholder 6"/>
          <p:cNvSpPr>
            <a:spLocks noGrp="1"/>
          </p:cNvSpPr>
          <p:nvPr>
            <p:ph type="sldNum" sz="quarter" idx="12"/>
          </p:nvPr>
        </p:nvSpPr>
        <p:spPr>
          <a:noFill/>
        </p:spPr>
        <p:txBody>
          <a:bodyPr/>
          <a:lstStyle/>
          <a:p>
            <a:fld id="{1B46E98F-F067-8149-A786-D865D7825E46}" type="slidenum">
              <a:rPr lang="en-US" smtClean="0"/>
              <a:pPr/>
              <a:t>30</a:t>
            </a:fld>
            <a:endParaRPr lang="en-US" smtClean="0"/>
          </a:p>
        </p:txBody>
      </p:sp>
      <p:sp>
        <p:nvSpPr>
          <p:cNvPr id="47108" name="Rectangle 2"/>
          <p:cNvSpPr>
            <a:spLocks noGrp="1" noChangeArrowheads="1"/>
          </p:cNvSpPr>
          <p:nvPr>
            <p:ph type="title"/>
          </p:nvPr>
        </p:nvSpPr>
        <p:spPr/>
        <p:txBody>
          <a:bodyPr/>
          <a:lstStyle/>
          <a:p>
            <a:r>
              <a:rPr lang="en-US"/>
              <a:t>This time: Outline</a:t>
            </a:r>
          </a:p>
        </p:txBody>
      </p:sp>
      <p:sp>
        <p:nvSpPr>
          <p:cNvPr id="47109" name="Rectangle 3"/>
          <p:cNvSpPr>
            <a:spLocks noGrp="1" noChangeArrowheads="1"/>
          </p:cNvSpPr>
          <p:nvPr>
            <p:ph type="body" sz="half" idx="1"/>
          </p:nvPr>
        </p:nvSpPr>
        <p:spPr/>
        <p:txBody>
          <a:bodyPr/>
          <a:lstStyle/>
          <a:p>
            <a:r>
              <a:rPr lang="en-US" b="1"/>
              <a:t>Game playing</a:t>
            </a:r>
            <a:endParaRPr lang="en-US"/>
          </a:p>
          <a:p>
            <a:pPr lvl="1"/>
            <a:r>
              <a:rPr lang="en-US" sz="1800"/>
              <a:t>The </a:t>
            </a:r>
            <a:r>
              <a:rPr lang="en-US" sz="1800">
                <a:latin typeface="Helvetica" charset="0"/>
              </a:rPr>
              <a:t>minimax</a:t>
            </a:r>
            <a:r>
              <a:rPr lang="en-US" sz="1800"/>
              <a:t> algorithm</a:t>
            </a:r>
          </a:p>
          <a:p>
            <a:pPr lvl="1"/>
            <a:r>
              <a:rPr lang="en-US" sz="1800"/>
              <a:t>Resource limitations</a:t>
            </a:r>
          </a:p>
          <a:p>
            <a:pPr lvl="1"/>
            <a:r>
              <a:rPr lang="en-US" sz="1800"/>
              <a:t>alpha-beta pruning</a:t>
            </a:r>
          </a:p>
          <a:p>
            <a:pPr lvl="1"/>
            <a:r>
              <a:rPr lang="en-US" sz="1800"/>
              <a:t>Elements of chance</a:t>
            </a:r>
          </a:p>
        </p:txBody>
      </p:sp>
      <p:pic>
        <p:nvPicPr>
          <p:cNvPr id="188420" name="Picture 4" descr="sf2"/>
          <p:cNvPicPr>
            <a:picLocks noGrp="1" noChangeAspect="1" noChangeArrowheads="1"/>
          </p:cNvPicPr>
          <p:nvPr>
            <p:ph sz="half" idx="2"/>
          </p:nvPr>
        </p:nvPicPr>
        <p:blipFill>
          <a:blip r:embed="rId3">
            <a:lum bright="-24000"/>
          </a:blip>
          <a:srcRect/>
          <a:stretch>
            <a:fillRect/>
          </a:stretch>
        </p:blipFill>
        <p:spPr>
          <a:xfrm>
            <a:off x="3429000" y="3314700"/>
            <a:ext cx="5029200" cy="2933700"/>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88420"/>
                                        </p:tgtEl>
                                        <p:attrNameLst>
                                          <p:attrName>style.visibility</p:attrName>
                                        </p:attrNameLst>
                                      </p:cBhvr>
                                      <p:to>
                                        <p:strVal val="visible"/>
                                      </p:to>
                                    </p:set>
                                    <p:animEffect transition="in" filter="randombar(horizontal)">
                                      <p:cBhvr>
                                        <p:cTn id="7" dur="500"/>
                                        <p:tgtEl>
                                          <p:spTgt spid="188420"/>
                                        </p:tgtEl>
                                      </p:cBhvr>
                                    </p:animEffect>
                                  </p:childTnLst>
                                  <p:subTnLst>
                                    <p:audio>
                                      <p:cMediaNode>
                                        <p:cTn display="0" masterRel="sameClick">
                                          <p:stCondLst>
                                            <p:cond evt="begin" delay="0">
                                              <p:tn val="5"/>
                                            </p:cond>
                                          </p:stCondLst>
                                          <p:endCondLst>
                                            <p:cond evt="onStopAudio" delay="0">
                                              <p:tgtEl>
                                                <p:sldTgt/>
                                              </p:tgtEl>
                                            </p:cond>
                                          </p:endCondLst>
                                        </p:cTn>
                                        <p:tgtEl>
                                          <p:sndTgt r:embed="rId2" name="welcom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48131" name="Slide Number Placeholder 5"/>
          <p:cNvSpPr>
            <a:spLocks noGrp="1"/>
          </p:cNvSpPr>
          <p:nvPr>
            <p:ph type="sldNum" sz="quarter" idx="12"/>
          </p:nvPr>
        </p:nvSpPr>
        <p:spPr>
          <a:noFill/>
        </p:spPr>
        <p:txBody>
          <a:bodyPr/>
          <a:lstStyle/>
          <a:p>
            <a:fld id="{B309A4DE-56BA-AF4A-928F-9C528D3F6FA9}" type="slidenum">
              <a:rPr lang="en-US" smtClean="0"/>
              <a:pPr/>
              <a:t>31</a:t>
            </a:fld>
            <a:endParaRPr lang="en-US" smtClean="0"/>
          </a:p>
        </p:txBody>
      </p:sp>
      <p:sp>
        <p:nvSpPr>
          <p:cNvPr id="48132" name="Rectangle 2"/>
          <p:cNvSpPr>
            <a:spLocks noGrp="1" noChangeArrowheads="1"/>
          </p:cNvSpPr>
          <p:nvPr>
            <p:ph type="title"/>
          </p:nvPr>
        </p:nvSpPr>
        <p:spPr/>
        <p:txBody>
          <a:bodyPr/>
          <a:lstStyle/>
          <a:p>
            <a:r>
              <a:rPr lang="en-US"/>
              <a:t>What kind of games?</a:t>
            </a:r>
          </a:p>
        </p:txBody>
      </p:sp>
      <p:sp>
        <p:nvSpPr>
          <p:cNvPr id="48133" name="Rectangle 3"/>
          <p:cNvSpPr>
            <a:spLocks noGrp="1" noChangeArrowheads="1"/>
          </p:cNvSpPr>
          <p:nvPr>
            <p:ph type="body" idx="1"/>
          </p:nvPr>
        </p:nvSpPr>
        <p:spPr/>
        <p:txBody>
          <a:bodyPr/>
          <a:lstStyle/>
          <a:p>
            <a:r>
              <a:rPr lang="en-US" sz="2400" b="1"/>
              <a:t>Abstraction</a:t>
            </a:r>
            <a:r>
              <a:rPr lang="en-US" sz="2400"/>
              <a:t>: To describe a game we must capture every relevant aspect of the game.  Such as:</a:t>
            </a:r>
          </a:p>
          <a:p>
            <a:pPr lvl="1"/>
            <a:r>
              <a:rPr lang="en-US" sz="2000"/>
              <a:t>Chess</a:t>
            </a:r>
          </a:p>
          <a:p>
            <a:pPr lvl="1"/>
            <a:r>
              <a:rPr lang="en-US" sz="2000"/>
              <a:t>Tic-tac-toe</a:t>
            </a:r>
          </a:p>
          <a:p>
            <a:pPr lvl="1"/>
            <a:r>
              <a:rPr lang="en-US" sz="2000"/>
              <a:t>…</a:t>
            </a:r>
          </a:p>
          <a:p>
            <a:r>
              <a:rPr lang="en-US" sz="2400" b="1"/>
              <a:t>Accessible</a:t>
            </a:r>
            <a:r>
              <a:rPr lang="en-US" sz="2400"/>
              <a:t> </a:t>
            </a:r>
            <a:r>
              <a:rPr lang="en-US" sz="2400" b="1"/>
              <a:t>environments: </a:t>
            </a:r>
            <a:r>
              <a:rPr lang="en-US" sz="2400"/>
              <a:t> Such games are characterized by perfect information</a:t>
            </a:r>
          </a:p>
          <a:p>
            <a:endParaRPr lang="en-US" sz="1200"/>
          </a:p>
          <a:p>
            <a:r>
              <a:rPr lang="en-US" sz="2400" b="1"/>
              <a:t>Search: </a:t>
            </a:r>
            <a:r>
              <a:rPr lang="en-US" sz="2400"/>
              <a:t>game-playing then consists of a search through possible game positions</a:t>
            </a:r>
          </a:p>
          <a:p>
            <a:endParaRPr lang="en-US" sz="1200"/>
          </a:p>
          <a:p>
            <a:r>
              <a:rPr lang="en-US" sz="2400" b="1"/>
              <a:t>Unpredictable opponent: </a:t>
            </a:r>
            <a:r>
              <a:rPr lang="en-US" sz="2400"/>
              <a:t>introduces </a:t>
            </a:r>
            <a:r>
              <a:rPr lang="en-US" sz="2400" b="1"/>
              <a:t>uncertainty </a:t>
            </a:r>
            <a:r>
              <a:rPr lang="en-US" sz="2400"/>
              <a:t>thus game-playing must deal with </a:t>
            </a:r>
            <a:r>
              <a:rPr lang="en-US" sz="2400" b="1"/>
              <a:t>contingency problems</a:t>
            </a:r>
          </a:p>
          <a:p>
            <a:pPr>
              <a:buFontTx/>
              <a:buNone/>
            </a:pPr>
            <a:endParaRPr lang="en-US" sz="24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49155" name="Slide Number Placeholder 5"/>
          <p:cNvSpPr>
            <a:spLocks noGrp="1"/>
          </p:cNvSpPr>
          <p:nvPr>
            <p:ph type="sldNum" sz="quarter" idx="12"/>
          </p:nvPr>
        </p:nvSpPr>
        <p:spPr>
          <a:noFill/>
        </p:spPr>
        <p:txBody>
          <a:bodyPr/>
          <a:lstStyle/>
          <a:p>
            <a:fld id="{520B2470-B4FF-2349-815A-81BE46AC23CF}" type="slidenum">
              <a:rPr lang="en-US" smtClean="0"/>
              <a:pPr/>
              <a:t>32</a:t>
            </a:fld>
            <a:endParaRPr lang="en-US" smtClean="0"/>
          </a:p>
        </p:txBody>
      </p:sp>
      <p:sp>
        <p:nvSpPr>
          <p:cNvPr id="49156" name="Rectangle 2"/>
          <p:cNvSpPr>
            <a:spLocks noGrp="1" noChangeArrowheads="1"/>
          </p:cNvSpPr>
          <p:nvPr>
            <p:ph type="title"/>
          </p:nvPr>
        </p:nvSpPr>
        <p:spPr/>
        <p:txBody>
          <a:bodyPr/>
          <a:lstStyle/>
          <a:p>
            <a:r>
              <a:rPr lang="en-US"/>
              <a:t>Searching for the next move</a:t>
            </a:r>
          </a:p>
        </p:txBody>
      </p:sp>
      <p:sp>
        <p:nvSpPr>
          <p:cNvPr id="49157" name="Rectangle 3"/>
          <p:cNvSpPr>
            <a:spLocks noGrp="1" noChangeArrowheads="1"/>
          </p:cNvSpPr>
          <p:nvPr>
            <p:ph type="body" idx="1"/>
          </p:nvPr>
        </p:nvSpPr>
        <p:spPr>
          <a:ln>
            <a:solidFill>
              <a:schemeClr val="bg1"/>
            </a:solidFill>
          </a:ln>
        </p:spPr>
        <p:txBody>
          <a:bodyPr/>
          <a:lstStyle/>
          <a:p>
            <a:pPr marL="381000" indent="-381000"/>
            <a:r>
              <a:rPr lang="en-US" sz="2400" b="1"/>
              <a:t>Complexity: </a:t>
            </a:r>
            <a:r>
              <a:rPr lang="en-US" sz="2400"/>
              <a:t>many games have a huge search space</a:t>
            </a:r>
          </a:p>
          <a:p>
            <a:pPr marL="800100" lvl="1" indent="-342900"/>
            <a:r>
              <a:rPr lang="en-US" sz="2000" b="1"/>
              <a:t>Chess:	</a:t>
            </a:r>
            <a:r>
              <a:rPr lang="en-US" sz="2000" i="1"/>
              <a:t>b = 35, m=100</a:t>
            </a:r>
            <a:r>
              <a:rPr lang="en-US" sz="2000" b="1"/>
              <a:t>  </a:t>
            </a:r>
            <a:r>
              <a:rPr lang="en-US" sz="2000" b="1">
                <a:sym typeface="Symbol" charset="2"/>
              </a:rPr>
              <a:t> </a:t>
            </a:r>
            <a:r>
              <a:rPr lang="en-US" sz="2000" i="1">
                <a:sym typeface="Symbol" charset="2"/>
              </a:rPr>
              <a:t>nodes =</a:t>
            </a:r>
            <a:r>
              <a:rPr lang="en-US" sz="2000" b="1" i="1">
                <a:sym typeface="Symbol" charset="2"/>
              </a:rPr>
              <a:t> </a:t>
            </a:r>
            <a:r>
              <a:rPr lang="en-US" sz="2000" i="1">
                <a:sym typeface="Symbol" charset="2"/>
              </a:rPr>
              <a:t>35 </a:t>
            </a:r>
            <a:r>
              <a:rPr lang="en-US" sz="2000" baseline="30000">
                <a:sym typeface="Symbol" charset="2"/>
              </a:rPr>
              <a:t>100</a:t>
            </a:r>
            <a:br>
              <a:rPr lang="en-US" sz="2000" baseline="30000">
                <a:sym typeface="Symbol" charset="2"/>
              </a:rPr>
            </a:br>
            <a:r>
              <a:rPr lang="en-US" sz="2000" baseline="30000">
                <a:sym typeface="Symbol" charset="2"/>
              </a:rPr>
              <a:t>		</a:t>
            </a:r>
            <a:r>
              <a:rPr lang="en-US" sz="2000">
                <a:sym typeface="Symbol" charset="2"/>
              </a:rPr>
              <a:t>if each node takes about 1 ns to explore</a:t>
            </a:r>
            <a:br>
              <a:rPr lang="en-US" sz="2000">
                <a:sym typeface="Symbol" charset="2"/>
              </a:rPr>
            </a:br>
            <a:r>
              <a:rPr lang="en-US" sz="2000">
                <a:sym typeface="Symbol" charset="2"/>
              </a:rPr>
              <a:t>		then each move will take about </a:t>
            </a:r>
            <a:r>
              <a:rPr lang="en-US" sz="2000" b="1" i="1" u="sng">
                <a:solidFill>
                  <a:srgbClr val="CC3300"/>
                </a:solidFill>
                <a:sym typeface="Symbol" charset="2"/>
              </a:rPr>
              <a:t>10 </a:t>
            </a:r>
            <a:r>
              <a:rPr lang="en-US" sz="2000" b="1" i="1" u="sng" baseline="30000">
                <a:solidFill>
                  <a:srgbClr val="CC3300"/>
                </a:solidFill>
                <a:sym typeface="Symbol" charset="2"/>
              </a:rPr>
              <a:t>50</a:t>
            </a:r>
            <a:r>
              <a:rPr lang="en-US" sz="2000" b="1" u="sng">
                <a:solidFill>
                  <a:srgbClr val="CC3300"/>
                </a:solidFill>
                <a:sym typeface="Symbol" charset="2"/>
              </a:rPr>
              <a:t> millennia</a:t>
            </a:r>
            <a:r>
              <a:rPr lang="en-US" sz="2000" u="sng">
                <a:solidFill>
                  <a:srgbClr val="CC3300"/>
                </a:solidFill>
                <a:sym typeface="Symbol" charset="2"/>
              </a:rPr>
              <a:t> </a:t>
            </a:r>
            <a:r>
              <a:rPr lang="en-US" sz="2000">
                <a:solidFill>
                  <a:srgbClr val="CC3300"/>
                </a:solidFill>
                <a:sym typeface="Symbol" charset="2"/>
              </a:rPr>
              <a:t/>
            </a:r>
            <a:br>
              <a:rPr lang="en-US" sz="2000">
                <a:solidFill>
                  <a:srgbClr val="CC3300"/>
                </a:solidFill>
                <a:sym typeface="Symbol" charset="2"/>
              </a:rPr>
            </a:br>
            <a:r>
              <a:rPr lang="en-US" sz="2000">
                <a:solidFill>
                  <a:srgbClr val="CC3300"/>
                </a:solidFill>
                <a:sym typeface="Symbol" charset="2"/>
              </a:rPr>
              <a:t>		</a:t>
            </a:r>
            <a:r>
              <a:rPr lang="en-US" sz="2000">
                <a:sym typeface="Symbol" charset="2"/>
              </a:rPr>
              <a:t>to calculate.</a:t>
            </a:r>
            <a:br>
              <a:rPr lang="en-US" sz="2000">
                <a:sym typeface="Symbol" charset="2"/>
              </a:rPr>
            </a:br>
            <a:endParaRPr lang="en-US" sz="1000">
              <a:sym typeface="Symbol" charset="2"/>
            </a:endParaRPr>
          </a:p>
          <a:p>
            <a:pPr marL="381000" indent="-381000"/>
            <a:r>
              <a:rPr lang="en-US" sz="2400" b="1"/>
              <a:t>Resource (e.g., time, memory) limit: </a:t>
            </a:r>
            <a:r>
              <a:rPr lang="en-US" sz="2400"/>
              <a:t>optimal solution not feasible/possible, thus must approximate</a:t>
            </a:r>
            <a:br>
              <a:rPr lang="en-US" sz="2400"/>
            </a:br>
            <a:endParaRPr lang="en-US" sz="1200" b="1"/>
          </a:p>
          <a:p>
            <a:pPr marL="381000" indent="-381000">
              <a:buFontTx/>
              <a:buAutoNum type="arabicPeriod"/>
            </a:pPr>
            <a:r>
              <a:rPr lang="en-US" sz="2400" b="1">
                <a:solidFill>
                  <a:srgbClr val="33CC33"/>
                </a:solidFill>
              </a:rPr>
              <a:t>Pruning:</a:t>
            </a:r>
            <a:r>
              <a:rPr lang="en-US" sz="2400"/>
              <a:t> makes the search more efficient by discarding portions of the search tree that cannot improve quality result.</a:t>
            </a:r>
            <a:br>
              <a:rPr lang="en-US" sz="2400"/>
            </a:br>
            <a:endParaRPr lang="en-US" sz="1200"/>
          </a:p>
          <a:p>
            <a:pPr marL="381000" indent="-381000">
              <a:buFontTx/>
              <a:buAutoNum type="arabicPeriod"/>
            </a:pPr>
            <a:r>
              <a:rPr lang="en-US" sz="2400" b="1">
                <a:solidFill>
                  <a:srgbClr val="33CC33"/>
                </a:solidFill>
              </a:rPr>
              <a:t>Evaluation functions:</a:t>
            </a:r>
            <a:r>
              <a:rPr lang="en-US" sz="2400" b="1"/>
              <a:t> </a:t>
            </a:r>
            <a:r>
              <a:rPr lang="en-US" sz="2400"/>
              <a:t>heuristics to evaluate utility of a state without exhaustive search.</a:t>
            </a:r>
            <a:endParaRPr lang="en-US" sz="2400"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50179" name="Slide Number Placeholder 5"/>
          <p:cNvSpPr>
            <a:spLocks noGrp="1"/>
          </p:cNvSpPr>
          <p:nvPr>
            <p:ph type="sldNum" sz="quarter" idx="12"/>
          </p:nvPr>
        </p:nvSpPr>
        <p:spPr>
          <a:noFill/>
        </p:spPr>
        <p:txBody>
          <a:bodyPr/>
          <a:lstStyle/>
          <a:p>
            <a:fld id="{A697DD98-4D7D-194E-8B43-BE5FE7E85BDA}" type="slidenum">
              <a:rPr lang="en-US" smtClean="0"/>
              <a:pPr/>
              <a:t>33</a:t>
            </a:fld>
            <a:endParaRPr lang="en-US" smtClean="0"/>
          </a:p>
        </p:txBody>
      </p:sp>
      <p:sp>
        <p:nvSpPr>
          <p:cNvPr id="50180" name="Rectangle 2"/>
          <p:cNvSpPr>
            <a:spLocks noGrp="1" noChangeArrowheads="1"/>
          </p:cNvSpPr>
          <p:nvPr>
            <p:ph type="title"/>
          </p:nvPr>
        </p:nvSpPr>
        <p:spPr/>
        <p:txBody>
          <a:bodyPr/>
          <a:lstStyle/>
          <a:p>
            <a:r>
              <a:rPr lang="en-US"/>
              <a:t>Two-player games</a:t>
            </a:r>
          </a:p>
        </p:txBody>
      </p:sp>
      <p:sp>
        <p:nvSpPr>
          <p:cNvPr id="50181" name="Rectangle 3"/>
          <p:cNvSpPr>
            <a:spLocks noGrp="1" noChangeArrowheads="1"/>
          </p:cNvSpPr>
          <p:nvPr>
            <p:ph type="body" idx="1"/>
          </p:nvPr>
        </p:nvSpPr>
        <p:spPr/>
        <p:txBody>
          <a:bodyPr/>
          <a:lstStyle/>
          <a:p>
            <a:r>
              <a:rPr lang="en-US" sz="2400"/>
              <a:t>A game formulated as a search problem:</a:t>
            </a:r>
          </a:p>
          <a:p>
            <a:endParaRPr lang="en-US" sz="2400"/>
          </a:p>
          <a:p>
            <a:pPr lvl="1"/>
            <a:r>
              <a:rPr lang="en-US" sz="2000"/>
              <a:t>Initial state: ?</a:t>
            </a:r>
          </a:p>
          <a:p>
            <a:pPr lvl="1"/>
            <a:r>
              <a:rPr lang="en-US" sz="2000"/>
              <a:t>Operators: ?</a:t>
            </a:r>
          </a:p>
          <a:p>
            <a:pPr lvl="1"/>
            <a:r>
              <a:rPr lang="en-US" sz="2000"/>
              <a:t>Terminal state: ?</a:t>
            </a:r>
          </a:p>
          <a:p>
            <a:pPr lvl="1"/>
            <a:r>
              <a:rPr lang="en-US" sz="2000"/>
              <a:t>Utility function: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51203" name="Slide Number Placeholder 5"/>
          <p:cNvSpPr>
            <a:spLocks noGrp="1"/>
          </p:cNvSpPr>
          <p:nvPr>
            <p:ph type="sldNum" sz="quarter" idx="12"/>
          </p:nvPr>
        </p:nvSpPr>
        <p:spPr>
          <a:noFill/>
        </p:spPr>
        <p:txBody>
          <a:bodyPr/>
          <a:lstStyle/>
          <a:p>
            <a:fld id="{BA6EB6BA-0F3C-2540-B44F-70BB5F394B4C}" type="slidenum">
              <a:rPr lang="en-US" smtClean="0"/>
              <a:pPr/>
              <a:t>34</a:t>
            </a:fld>
            <a:endParaRPr lang="en-US" smtClean="0"/>
          </a:p>
        </p:txBody>
      </p:sp>
      <p:sp>
        <p:nvSpPr>
          <p:cNvPr id="51204" name="Rectangle 2"/>
          <p:cNvSpPr>
            <a:spLocks noGrp="1" noChangeArrowheads="1"/>
          </p:cNvSpPr>
          <p:nvPr>
            <p:ph type="title"/>
          </p:nvPr>
        </p:nvSpPr>
        <p:spPr/>
        <p:txBody>
          <a:bodyPr/>
          <a:lstStyle/>
          <a:p>
            <a:r>
              <a:rPr lang="en-US"/>
              <a:t>Two-player games</a:t>
            </a:r>
          </a:p>
        </p:txBody>
      </p:sp>
      <p:sp>
        <p:nvSpPr>
          <p:cNvPr id="51205" name="Rectangle 3"/>
          <p:cNvSpPr>
            <a:spLocks noGrp="1" noChangeArrowheads="1"/>
          </p:cNvSpPr>
          <p:nvPr>
            <p:ph type="body" idx="1"/>
          </p:nvPr>
        </p:nvSpPr>
        <p:spPr>
          <a:xfrm>
            <a:off x="457200" y="1295400"/>
            <a:ext cx="8686800" cy="4762500"/>
          </a:xfrm>
        </p:spPr>
        <p:txBody>
          <a:bodyPr/>
          <a:lstStyle/>
          <a:p>
            <a:r>
              <a:rPr lang="en-US" sz="2400"/>
              <a:t>A game formulated as a search problem:</a:t>
            </a:r>
          </a:p>
          <a:p>
            <a:endParaRPr lang="en-US" sz="2400"/>
          </a:p>
          <a:p>
            <a:pPr lvl="1"/>
            <a:r>
              <a:rPr lang="en-US" sz="2000"/>
              <a:t>Initial state: 	board position and turn</a:t>
            </a:r>
          </a:p>
          <a:p>
            <a:pPr lvl="1"/>
            <a:r>
              <a:rPr lang="en-US" sz="2000"/>
              <a:t>Operators: 	definition of legal moves</a:t>
            </a:r>
          </a:p>
          <a:p>
            <a:pPr lvl="1"/>
            <a:r>
              <a:rPr lang="en-US" sz="2000"/>
              <a:t>Terminal state: 	conditions for when game is over</a:t>
            </a:r>
          </a:p>
          <a:p>
            <a:pPr lvl="1"/>
            <a:r>
              <a:rPr lang="en-US" sz="2000"/>
              <a:t>Utility function: 	a </a:t>
            </a:r>
            <a:r>
              <a:rPr lang="en-US" sz="2000" u="sng"/>
              <a:t>numeric</a:t>
            </a:r>
            <a:r>
              <a:rPr lang="en-US" sz="2000"/>
              <a:t> value that describes the outcome of the</a:t>
            </a:r>
            <a:br>
              <a:rPr lang="en-US" sz="2000"/>
            </a:br>
            <a:r>
              <a:rPr lang="en-US" sz="2000"/>
              <a:t>			game.  E.g., -1, 0, 1 for loss, draw, win.</a:t>
            </a:r>
            <a:br>
              <a:rPr lang="en-US" sz="2000"/>
            </a:br>
            <a:r>
              <a:rPr lang="en-US" sz="2000"/>
              <a:t>			(AKA </a:t>
            </a:r>
            <a:r>
              <a:rPr lang="en-US" sz="2000" b="1"/>
              <a:t>payoff function</a:t>
            </a:r>
            <a:r>
              <a:rPr lang="en-US" sz="2000"/>
              <a:t>)</a:t>
            </a:r>
          </a:p>
        </p:txBody>
      </p:sp>
      <p:sp>
        <p:nvSpPr>
          <p:cNvPr id="51206" name="Rectangle 4"/>
          <p:cNvSpPr>
            <a:spLocks noChangeArrowheads="1"/>
          </p:cNvSpPr>
          <p:nvPr/>
        </p:nvSpPr>
        <p:spPr bwMode="auto">
          <a:xfrm>
            <a:off x="762000" y="1981200"/>
            <a:ext cx="8229600" cy="2362200"/>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52228" name="Slide Number Placeholder 5"/>
          <p:cNvSpPr>
            <a:spLocks noGrp="1"/>
          </p:cNvSpPr>
          <p:nvPr>
            <p:ph type="sldNum" sz="quarter" idx="12"/>
          </p:nvPr>
        </p:nvSpPr>
        <p:spPr>
          <a:noFill/>
        </p:spPr>
        <p:txBody>
          <a:bodyPr/>
          <a:lstStyle/>
          <a:p>
            <a:fld id="{E5171BB7-EB63-DD44-8845-E6BBEC086CAD}" type="slidenum">
              <a:rPr lang="en-US" smtClean="0"/>
              <a:pPr/>
              <a:t>35</a:t>
            </a:fld>
            <a:endParaRPr lang="en-US" smtClean="0"/>
          </a:p>
        </p:txBody>
      </p:sp>
      <p:sp>
        <p:nvSpPr>
          <p:cNvPr id="52229" name="Rectangle 2"/>
          <p:cNvSpPr>
            <a:spLocks noGrp="1" noChangeArrowheads="1"/>
          </p:cNvSpPr>
          <p:nvPr>
            <p:ph type="title"/>
          </p:nvPr>
        </p:nvSpPr>
        <p:spPr/>
        <p:txBody>
          <a:bodyPr/>
          <a:lstStyle/>
          <a:p>
            <a:r>
              <a:rPr lang="en-US"/>
              <a:t>Game vs. search problem</a:t>
            </a:r>
          </a:p>
        </p:txBody>
      </p:sp>
      <p:graphicFrame>
        <p:nvGraphicFramePr>
          <p:cNvPr id="52226" name="Object 2"/>
          <p:cNvGraphicFramePr>
            <a:graphicFrameLocks noChangeAspect="1"/>
          </p:cNvGraphicFramePr>
          <p:nvPr/>
        </p:nvGraphicFramePr>
        <p:xfrm>
          <a:off x="304800" y="1954213"/>
          <a:ext cx="8786813" cy="3684587"/>
        </p:xfrm>
        <a:graphic>
          <a:graphicData uri="http://schemas.openxmlformats.org/presentationml/2006/ole">
            <mc:AlternateContent xmlns:mc="http://schemas.openxmlformats.org/markup-compatibility/2006">
              <mc:Choice xmlns:v="urn:schemas-microsoft-com:vml" Requires="v">
                <p:oleObj spid="_x0000_s52231" name="Image" r:id="rId3" imgW="12059301" imgH="5057536" progId="">
                  <p:embed/>
                </p:oleObj>
              </mc:Choice>
              <mc:Fallback>
                <p:oleObj name="Image" r:id="rId3" imgW="12059301" imgH="5057536"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954213"/>
                        <a:ext cx="8786813" cy="368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53251" name="Slide Number Placeholder 4"/>
          <p:cNvSpPr>
            <a:spLocks noGrp="1"/>
          </p:cNvSpPr>
          <p:nvPr>
            <p:ph type="sldNum" sz="quarter" idx="12"/>
          </p:nvPr>
        </p:nvSpPr>
        <p:spPr>
          <a:noFill/>
        </p:spPr>
        <p:txBody>
          <a:bodyPr/>
          <a:lstStyle/>
          <a:p>
            <a:fld id="{F31F4BD4-7D18-5141-9293-71A9CEF83188}" type="slidenum">
              <a:rPr lang="en-US" smtClean="0"/>
              <a:pPr/>
              <a:t>36</a:t>
            </a:fld>
            <a:endParaRPr lang="en-US" smtClean="0"/>
          </a:p>
        </p:txBody>
      </p:sp>
      <p:sp>
        <p:nvSpPr>
          <p:cNvPr id="53252" name="Rectangle 2"/>
          <p:cNvSpPr>
            <a:spLocks noGrp="1" noChangeArrowheads="1"/>
          </p:cNvSpPr>
          <p:nvPr>
            <p:ph type="title"/>
          </p:nvPr>
        </p:nvSpPr>
        <p:spPr/>
        <p:txBody>
          <a:bodyPr/>
          <a:lstStyle/>
          <a:p>
            <a:r>
              <a:rPr lang="en-US"/>
              <a:t>Example: Tic-Tac-Toe</a:t>
            </a:r>
          </a:p>
        </p:txBody>
      </p:sp>
      <p:pic>
        <p:nvPicPr>
          <p:cNvPr id="53253" name="Picture 4" descr="tic-tac"/>
          <p:cNvPicPr>
            <a:picLocks noChangeAspect="1" noChangeArrowheads="1"/>
          </p:cNvPicPr>
          <p:nvPr/>
        </p:nvPicPr>
        <p:blipFill>
          <a:blip r:embed="rId2"/>
          <a:srcRect l="3999" r="3999" b="13333"/>
          <a:stretch>
            <a:fillRect/>
          </a:stretch>
        </p:blipFill>
        <p:spPr bwMode="auto">
          <a:xfrm>
            <a:off x="1066800" y="1295400"/>
            <a:ext cx="7010400" cy="4953000"/>
          </a:xfrm>
          <a:prstGeom prst="rect">
            <a:avLst/>
          </a:prstGeom>
          <a:noFill/>
          <a:ln w="9525">
            <a:noFill/>
            <a:miter lim="800000"/>
            <a:headEnd/>
            <a:tailEnd/>
          </a:ln>
        </p:spPr>
      </p:pic>
      <p:sp>
        <p:nvSpPr>
          <p:cNvPr id="53254" name="Line 5"/>
          <p:cNvSpPr>
            <a:spLocks noChangeShapeType="1"/>
          </p:cNvSpPr>
          <p:nvPr/>
        </p:nvSpPr>
        <p:spPr bwMode="auto">
          <a:xfrm>
            <a:off x="4724400" y="1371600"/>
            <a:ext cx="533400" cy="0"/>
          </a:xfrm>
          <a:prstGeom prst="line">
            <a:avLst/>
          </a:prstGeom>
          <a:noFill/>
          <a:ln w="952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Footer Placeholder 3"/>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54276" name="Slide Number Placeholder 4"/>
          <p:cNvSpPr>
            <a:spLocks noGrp="1"/>
          </p:cNvSpPr>
          <p:nvPr>
            <p:ph type="sldNum" sz="quarter" idx="12"/>
          </p:nvPr>
        </p:nvSpPr>
        <p:spPr>
          <a:noFill/>
        </p:spPr>
        <p:txBody>
          <a:bodyPr/>
          <a:lstStyle/>
          <a:p>
            <a:fld id="{1F07277E-F9A2-FF4E-BC57-FCA0D2BFE847}" type="slidenum">
              <a:rPr lang="en-US" smtClean="0"/>
              <a:pPr/>
              <a:t>37</a:t>
            </a:fld>
            <a:endParaRPr lang="en-US" smtClean="0"/>
          </a:p>
        </p:txBody>
      </p:sp>
      <p:sp>
        <p:nvSpPr>
          <p:cNvPr id="54277" name="Rectangle 2"/>
          <p:cNvSpPr>
            <a:spLocks noGrp="1" noChangeArrowheads="1"/>
          </p:cNvSpPr>
          <p:nvPr>
            <p:ph type="title"/>
          </p:nvPr>
        </p:nvSpPr>
        <p:spPr/>
        <p:txBody>
          <a:bodyPr/>
          <a:lstStyle/>
          <a:p>
            <a:r>
              <a:rPr lang="en-US"/>
              <a:t>Type of games</a:t>
            </a:r>
          </a:p>
        </p:txBody>
      </p:sp>
      <p:graphicFrame>
        <p:nvGraphicFramePr>
          <p:cNvPr id="54274" name="Object 2"/>
          <p:cNvGraphicFramePr>
            <a:graphicFrameLocks noChangeAspect="1"/>
          </p:cNvGraphicFramePr>
          <p:nvPr/>
        </p:nvGraphicFramePr>
        <p:xfrm>
          <a:off x="838200" y="2566988"/>
          <a:ext cx="7620000" cy="2152650"/>
        </p:xfrm>
        <a:graphic>
          <a:graphicData uri="http://schemas.openxmlformats.org/presentationml/2006/ole">
            <mc:AlternateContent xmlns:mc="http://schemas.openxmlformats.org/markup-compatibility/2006">
              <mc:Choice xmlns:v="urn:schemas-microsoft-com:vml" Requires="v">
                <p:oleObj spid="_x0000_s54279" name="Image" r:id="rId3" imgW="12681963" imgH="3583480" progId="">
                  <p:embed/>
                </p:oleObj>
              </mc:Choice>
              <mc:Fallback>
                <p:oleObj name="Image" r:id="rId3" imgW="12681963" imgH="35834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566988"/>
                        <a:ext cx="762000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Footer Placeholder 7"/>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55300" name="Slide Number Placeholder 8"/>
          <p:cNvSpPr>
            <a:spLocks noGrp="1"/>
          </p:cNvSpPr>
          <p:nvPr>
            <p:ph type="sldNum" sz="quarter" idx="12"/>
          </p:nvPr>
        </p:nvSpPr>
        <p:spPr>
          <a:noFill/>
        </p:spPr>
        <p:txBody>
          <a:bodyPr/>
          <a:lstStyle/>
          <a:p>
            <a:fld id="{958F9CFF-44CF-4D42-90DA-0F080137992D}" type="slidenum">
              <a:rPr lang="en-US" smtClean="0"/>
              <a:pPr/>
              <a:t>38</a:t>
            </a:fld>
            <a:endParaRPr lang="en-US" smtClean="0"/>
          </a:p>
        </p:txBody>
      </p:sp>
      <p:sp>
        <p:nvSpPr>
          <p:cNvPr id="55301" name="Rectangle 2"/>
          <p:cNvSpPr>
            <a:spLocks noGrp="1" noChangeArrowheads="1"/>
          </p:cNvSpPr>
          <p:nvPr>
            <p:ph type="title" sz="quarter"/>
          </p:nvPr>
        </p:nvSpPr>
        <p:spPr>
          <a:xfrm>
            <a:off x="-36513" y="115888"/>
            <a:ext cx="7793038" cy="768350"/>
          </a:xfrm>
        </p:spPr>
        <p:txBody>
          <a:bodyPr/>
          <a:lstStyle/>
          <a:p>
            <a:r>
              <a:rPr lang="en-US"/>
              <a:t>Type of games</a:t>
            </a:r>
          </a:p>
        </p:txBody>
      </p:sp>
      <p:pic>
        <p:nvPicPr>
          <p:cNvPr id="55302" name="Picture 3" descr="setforpl"/>
          <p:cNvPicPr>
            <a:picLocks noGrp="1" noChangeAspect="1" noChangeArrowheads="1"/>
          </p:cNvPicPr>
          <p:nvPr>
            <p:ph sz="quarter" idx="1"/>
          </p:nvPr>
        </p:nvPicPr>
        <p:blipFill>
          <a:blip r:embed="rId3"/>
          <a:srcRect/>
          <a:stretch>
            <a:fillRect/>
          </a:stretch>
        </p:blipFill>
        <p:spPr>
          <a:xfrm>
            <a:off x="1979613" y="908050"/>
            <a:ext cx="1676400" cy="2057400"/>
          </a:xfrm>
          <a:noFill/>
        </p:spPr>
      </p:pic>
      <p:pic>
        <p:nvPicPr>
          <p:cNvPr id="55303" name="Picture 4" descr="fig05"/>
          <p:cNvPicPr>
            <a:picLocks noGrp="1" noChangeAspect="1" noChangeArrowheads="1"/>
          </p:cNvPicPr>
          <p:nvPr>
            <p:ph sz="quarter" idx="2"/>
          </p:nvPr>
        </p:nvPicPr>
        <p:blipFill>
          <a:blip r:embed="rId4"/>
          <a:srcRect/>
          <a:stretch>
            <a:fillRect/>
          </a:stretch>
        </p:blipFill>
        <p:spPr>
          <a:xfrm>
            <a:off x="6772275" y="476250"/>
            <a:ext cx="2371725" cy="2305050"/>
          </a:xfrm>
          <a:noFill/>
        </p:spPr>
      </p:pic>
      <p:pic>
        <p:nvPicPr>
          <p:cNvPr id="55304" name="Picture 5" descr="chessanimation"/>
          <p:cNvPicPr>
            <a:picLocks noGrp="1" noChangeAspect="1" noChangeArrowheads="1" noCrop="1"/>
          </p:cNvPicPr>
          <p:nvPr>
            <p:ph sz="quarter" idx="3"/>
          </p:nvPr>
        </p:nvPicPr>
        <p:blipFill>
          <a:blip r:embed="rId5"/>
          <a:srcRect/>
          <a:stretch>
            <a:fillRect/>
          </a:stretch>
        </p:blipFill>
        <p:spPr>
          <a:xfrm>
            <a:off x="250825" y="1195388"/>
            <a:ext cx="1552575" cy="1552575"/>
          </a:xfrm>
          <a:noFill/>
        </p:spPr>
      </p:pic>
      <p:graphicFrame>
        <p:nvGraphicFramePr>
          <p:cNvPr id="55298" name="Object 2"/>
          <p:cNvGraphicFramePr>
            <a:graphicFrameLocks noChangeAspect="1"/>
          </p:cNvGraphicFramePr>
          <p:nvPr/>
        </p:nvGraphicFramePr>
        <p:xfrm>
          <a:off x="838200" y="3213100"/>
          <a:ext cx="7620000" cy="2152650"/>
        </p:xfrm>
        <a:graphic>
          <a:graphicData uri="http://schemas.openxmlformats.org/presentationml/2006/ole">
            <mc:AlternateContent xmlns:mc="http://schemas.openxmlformats.org/markup-compatibility/2006">
              <mc:Choice xmlns:v="urn:schemas-microsoft-com:vml" Requires="v">
                <p:oleObj spid="_x0000_s59397" name="Image" r:id="rId6" imgW="12673016" imgH="3580952" progId="">
                  <p:embed/>
                </p:oleObj>
              </mc:Choice>
              <mc:Fallback>
                <p:oleObj name="Image" r:id="rId6" imgW="12673016" imgH="3580952" progId="">
                  <p:embed/>
                  <p:pic>
                    <p:nvPicPr>
                      <p:cNvPr id="0" name="Picture 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213100"/>
                        <a:ext cx="762000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5305" name="Line 7"/>
          <p:cNvSpPr>
            <a:spLocks noChangeShapeType="1"/>
          </p:cNvSpPr>
          <p:nvPr/>
        </p:nvSpPr>
        <p:spPr bwMode="auto">
          <a:xfrm flipV="1">
            <a:off x="6659563" y="2997200"/>
            <a:ext cx="865187" cy="792163"/>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55306" name="Line 8"/>
          <p:cNvSpPr>
            <a:spLocks noChangeShapeType="1"/>
          </p:cNvSpPr>
          <p:nvPr/>
        </p:nvSpPr>
        <p:spPr bwMode="auto">
          <a:xfrm flipH="1" flipV="1">
            <a:off x="3851275" y="2781300"/>
            <a:ext cx="1152525" cy="1008063"/>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55307" name="Line 9"/>
          <p:cNvSpPr>
            <a:spLocks noChangeShapeType="1"/>
          </p:cNvSpPr>
          <p:nvPr/>
        </p:nvSpPr>
        <p:spPr bwMode="auto">
          <a:xfrm flipH="1" flipV="1">
            <a:off x="1763713" y="2708275"/>
            <a:ext cx="1728787" cy="1081088"/>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pic>
        <p:nvPicPr>
          <p:cNvPr id="55308" name="Picture 10" descr="fbi6001"/>
          <p:cNvPicPr>
            <a:picLocks noGrp="1" noChangeAspect="1" noChangeArrowheads="1"/>
          </p:cNvPicPr>
          <p:nvPr>
            <p:ph sz="quarter" idx="4"/>
          </p:nvPr>
        </p:nvPicPr>
        <p:blipFill>
          <a:blip r:embed="rId8"/>
          <a:srcRect/>
          <a:stretch>
            <a:fillRect/>
          </a:stretch>
        </p:blipFill>
        <p:spPr>
          <a:xfrm>
            <a:off x="7019925" y="5260975"/>
            <a:ext cx="2124075" cy="1597025"/>
          </a:xfrm>
          <a:noFill/>
        </p:spPr>
      </p:pic>
      <p:pic>
        <p:nvPicPr>
          <p:cNvPr id="55309" name="Picture 11" descr="monopolly"/>
          <p:cNvPicPr>
            <a:picLocks noChangeAspect="1" noChangeArrowheads="1"/>
          </p:cNvPicPr>
          <p:nvPr/>
        </p:nvPicPr>
        <p:blipFill>
          <a:blip r:embed="rId9"/>
          <a:srcRect/>
          <a:stretch>
            <a:fillRect/>
          </a:stretch>
        </p:blipFill>
        <p:spPr bwMode="auto">
          <a:xfrm>
            <a:off x="3779838" y="333375"/>
            <a:ext cx="2962275" cy="2219325"/>
          </a:xfrm>
          <a:prstGeom prst="rect">
            <a:avLst/>
          </a:prstGeom>
          <a:noFill/>
          <a:ln w="9525">
            <a:noFill/>
            <a:miter lim="800000"/>
            <a:headEnd/>
            <a:tailEnd/>
          </a:ln>
        </p:spPr>
      </p:pic>
      <p:pic>
        <p:nvPicPr>
          <p:cNvPr id="55310" name="Picture 12" descr="reversus_t"/>
          <p:cNvPicPr>
            <a:picLocks noChangeAspect="1" noChangeArrowheads="1"/>
          </p:cNvPicPr>
          <p:nvPr/>
        </p:nvPicPr>
        <p:blipFill>
          <a:blip r:embed="rId10"/>
          <a:srcRect/>
          <a:stretch>
            <a:fillRect/>
          </a:stretch>
        </p:blipFill>
        <p:spPr bwMode="auto">
          <a:xfrm>
            <a:off x="539750" y="5000625"/>
            <a:ext cx="2476500" cy="1857375"/>
          </a:xfrm>
          <a:prstGeom prst="rect">
            <a:avLst/>
          </a:prstGeom>
          <a:noFill/>
          <a:ln w="9525">
            <a:noFill/>
            <a:miter lim="800000"/>
            <a:headEnd/>
            <a:tailEnd/>
          </a:ln>
        </p:spPr>
      </p:pic>
      <p:sp>
        <p:nvSpPr>
          <p:cNvPr id="55311" name="Line 13"/>
          <p:cNvSpPr>
            <a:spLocks noChangeShapeType="1"/>
          </p:cNvSpPr>
          <p:nvPr/>
        </p:nvSpPr>
        <p:spPr bwMode="auto">
          <a:xfrm flipH="1">
            <a:off x="3059113" y="4221163"/>
            <a:ext cx="1225550" cy="1584325"/>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55312" name="Line 14"/>
          <p:cNvSpPr>
            <a:spLocks noChangeShapeType="1"/>
          </p:cNvSpPr>
          <p:nvPr/>
        </p:nvSpPr>
        <p:spPr bwMode="auto">
          <a:xfrm flipH="1" flipV="1">
            <a:off x="5148263" y="2565400"/>
            <a:ext cx="503237" cy="151130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56323" name="Slide Number Placeholder 5"/>
          <p:cNvSpPr>
            <a:spLocks noGrp="1"/>
          </p:cNvSpPr>
          <p:nvPr>
            <p:ph type="sldNum" sz="quarter" idx="12"/>
          </p:nvPr>
        </p:nvSpPr>
        <p:spPr>
          <a:noFill/>
        </p:spPr>
        <p:txBody>
          <a:bodyPr/>
          <a:lstStyle/>
          <a:p>
            <a:fld id="{0CEECA8F-39EF-1545-B951-DCB01A5C60C2}" type="slidenum">
              <a:rPr lang="en-US" smtClean="0"/>
              <a:pPr/>
              <a:t>39</a:t>
            </a:fld>
            <a:endParaRPr lang="en-US" smtClean="0"/>
          </a:p>
        </p:txBody>
      </p:sp>
      <p:sp>
        <p:nvSpPr>
          <p:cNvPr id="56324" name="Rectangle 4"/>
          <p:cNvSpPr>
            <a:spLocks noChangeArrowheads="1"/>
          </p:cNvSpPr>
          <p:nvPr/>
        </p:nvSpPr>
        <p:spPr bwMode="auto">
          <a:xfrm>
            <a:off x="3581400" y="6324600"/>
            <a:ext cx="2133600" cy="381000"/>
          </a:xfrm>
          <a:prstGeom prst="rect">
            <a:avLst/>
          </a:prstGeom>
          <a:solidFill>
            <a:schemeClr val="bg1"/>
          </a:solidFill>
          <a:ln w="9525">
            <a:solidFill>
              <a:schemeClr val="bg1"/>
            </a:solidFill>
            <a:miter lim="800000"/>
            <a:headEnd/>
            <a:tailEnd/>
          </a:ln>
        </p:spPr>
        <p:txBody>
          <a:bodyPr wrap="none" anchor="ctr">
            <a:prstTxWarp prst="textNoShape">
              <a:avLst/>
            </a:prstTxWarp>
          </a:bodyPr>
          <a:lstStyle/>
          <a:p>
            <a:endParaRPr lang="en-US"/>
          </a:p>
        </p:txBody>
      </p:sp>
      <p:sp>
        <p:nvSpPr>
          <p:cNvPr id="56325" name="Rectangle 2"/>
          <p:cNvSpPr>
            <a:spLocks noGrp="1" noChangeArrowheads="1"/>
          </p:cNvSpPr>
          <p:nvPr>
            <p:ph type="title"/>
          </p:nvPr>
        </p:nvSpPr>
        <p:spPr/>
        <p:txBody>
          <a:bodyPr/>
          <a:lstStyle/>
          <a:p>
            <a:r>
              <a:rPr lang="en-US"/>
              <a:t>The minimax algorithm</a:t>
            </a:r>
          </a:p>
        </p:txBody>
      </p:sp>
      <p:sp>
        <p:nvSpPr>
          <p:cNvPr id="56326" name="Rectangle 3"/>
          <p:cNvSpPr>
            <a:spLocks noGrp="1" noChangeArrowheads="1"/>
          </p:cNvSpPr>
          <p:nvPr>
            <p:ph type="body" idx="1"/>
          </p:nvPr>
        </p:nvSpPr>
        <p:spPr/>
        <p:txBody>
          <a:bodyPr/>
          <a:lstStyle/>
          <a:p>
            <a:pPr marL="381000" indent="-381000"/>
            <a:r>
              <a:rPr lang="en-US" sz="2400"/>
              <a:t>Perfect play for deterministic environments with perfect information</a:t>
            </a:r>
          </a:p>
          <a:p>
            <a:pPr marL="381000" indent="-381000"/>
            <a:r>
              <a:rPr lang="en-US" sz="2400" b="1"/>
              <a:t>Basic idea: </a:t>
            </a:r>
            <a:r>
              <a:rPr lang="en-US" sz="2400"/>
              <a:t>choose move with highest minimax value</a:t>
            </a:r>
            <a:br>
              <a:rPr lang="en-US" sz="2400"/>
            </a:br>
            <a:r>
              <a:rPr lang="en-US" sz="2400"/>
              <a:t>		= best achievable payoff against best play</a:t>
            </a:r>
          </a:p>
          <a:p>
            <a:pPr marL="381000" indent="-381000"/>
            <a:r>
              <a:rPr lang="en-US" sz="2400" b="1">
                <a:solidFill>
                  <a:srgbClr val="0066FF"/>
                </a:solidFill>
              </a:rPr>
              <a:t>Algorithm:</a:t>
            </a:r>
            <a:r>
              <a:rPr lang="en-US" sz="2400" b="1"/>
              <a:t> </a:t>
            </a:r>
            <a:endParaRPr lang="en-US" sz="2400"/>
          </a:p>
          <a:p>
            <a:pPr marL="800100" lvl="1" indent="-342900">
              <a:buFontTx/>
              <a:buAutoNum type="arabicPeriod"/>
            </a:pPr>
            <a:r>
              <a:rPr lang="en-US" sz="2000"/>
              <a:t>Generate game tree completely</a:t>
            </a:r>
          </a:p>
          <a:p>
            <a:pPr marL="800100" lvl="1" indent="-342900">
              <a:buFontTx/>
              <a:buAutoNum type="arabicPeriod"/>
            </a:pPr>
            <a:r>
              <a:rPr lang="en-US" sz="2000"/>
              <a:t>Determine utility of each terminal state</a:t>
            </a:r>
          </a:p>
          <a:p>
            <a:pPr marL="800100" lvl="1" indent="-342900">
              <a:buFontTx/>
              <a:buAutoNum type="arabicPeriod"/>
            </a:pPr>
            <a:r>
              <a:rPr lang="en-US" sz="2000"/>
              <a:t>Propagate the utility values upward in the three by applying </a:t>
            </a:r>
            <a:r>
              <a:rPr lang="en-US" sz="2000">
                <a:latin typeface="Helvetica" charset="0"/>
              </a:rPr>
              <a:t>MIN</a:t>
            </a:r>
            <a:r>
              <a:rPr lang="en-US" sz="2000"/>
              <a:t> and </a:t>
            </a:r>
            <a:r>
              <a:rPr lang="en-US" sz="2000">
                <a:latin typeface="Helvetica" charset="0"/>
              </a:rPr>
              <a:t>MAX</a:t>
            </a:r>
            <a:r>
              <a:rPr lang="en-US" sz="2000"/>
              <a:t> operators on the nodes in the current level</a:t>
            </a:r>
          </a:p>
          <a:p>
            <a:pPr marL="800100" lvl="1" indent="-342900">
              <a:buFontTx/>
              <a:buAutoNum type="arabicPeriod"/>
            </a:pPr>
            <a:r>
              <a:rPr lang="en-US" sz="2000"/>
              <a:t>At the root node use </a:t>
            </a:r>
            <a:r>
              <a:rPr lang="en-US" sz="2000" u="sng"/>
              <a:t>minimax decision</a:t>
            </a:r>
            <a:r>
              <a:rPr lang="en-US" sz="2000"/>
              <a:t> to select the move with the max (of the min) utility value</a:t>
            </a:r>
          </a:p>
          <a:p>
            <a:pPr marL="800100" lvl="1" indent="-342900">
              <a:buFontTx/>
              <a:buAutoNum type="arabicPeriod"/>
            </a:pPr>
            <a:endParaRPr lang="en-US" sz="2000"/>
          </a:p>
          <a:p>
            <a:pPr marL="381000" indent="-381000"/>
            <a:r>
              <a:rPr lang="en-US" sz="2400"/>
              <a:t>Steps 2 and 3 in the algorithm assume that the opponent will play perfectly.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20483" name="Slide Number Placeholder 5"/>
          <p:cNvSpPr>
            <a:spLocks noGrp="1"/>
          </p:cNvSpPr>
          <p:nvPr>
            <p:ph type="sldNum" sz="quarter" idx="12"/>
          </p:nvPr>
        </p:nvSpPr>
        <p:spPr>
          <a:noFill/>
        </p:spPr>
        <p:txBody>
          <a:bodyPr/>
          <a:lstStyle/>
          <a:p>
            <a:fld id="{52F8AC79-4210-4C4E-9E11-19AC32B0328B}" type="slidenum">
              <a:rPr lang="en-US" smtClean="0"/>
              <a:pPr/>
              <a:t>4</a:t>
            </a:fld>
            <a:endParaRPr lang="en-US" smtClean="0"/>
          </a:p>
        </p:txBody>
      </p:sp>
      <p:sp>
        <p:nvSpPr>
          <p:cNvPr id="20484" name="Rectangle 2"/>
          <p:cNvSpPr>
            <a:spLocks noGrp="1" noChangeArrowheads="1"/>
          </p:cNvSpPr>
          <p:nvPr>
            <p:ph type="title"/>
          </p:nvPr>
        </p:nvSpPr>
        <p:spPr/>
        <p:txBody>
          <a:bodyPr/>
          <a:lstStyle/>
          <a:p>
            <a:r>
              <a:rPr lang="en-US"/>
              <a:t>Depth-first search</a:t>
            </a:r>
          </a:p>
        </p:txBody>
      </p:sp>
      <p:sp>
        <p:nvSpPr>
          <p:cNvPr id="20485" name="Rectangle 3"/>
          <p:cNvSpPr>
            <a:spLocks noGrp="1" noChangeArrowheads="1"/>
          </p:cNvSpPr>
          <p:nvPr>
            <p:ph type="body" idx="1"/>
          </p:nvPr>
        </p:nvSpPr>
        <p:spPr>
          <a:xfrm>
            <a:off x="457200" y="1295400"/>
            <a:ext cx="8178800" cy="5105400"/>
          </a:xfrm>
        </p:spPr>
        <p:txBody>
          <a:bodyPr/>
          <a:lstStyle/>
          <a:p>
            <a:pPr>
              <a:buFontTx/>
              <a:buNone/>
            </a:pPr>
            <a:r>
              <a:rPr lang="en-US"/>
              <a:t>Node queue:	</a:t>
            </a:r>
            <a:r>
              <a:rPr lang="en-US">
                <a:solidFill>
                  <a:srgbClr val="0066FF"/>
                </a:solidFill>
              </a:rPr>
              <a:t>add successors to queue front; empty queue from top</a:t>
            </a:r>
          </a:p>
          <a:p>
            <a:pPr>
              <a:buFontTx/>
              <a:buNone/>
            </a:pPr>
            <a:endParaRPr lang="en-US"/>
          </a:p>
          <a:p>
            <a:pPr>
              <a:buFontTx/>
              <a:buNone/>
            </a:pPr>
            <a:r>
              <a:rPr lang="en-US"/>
              <a:t>#		state		depth		path cost	parent #</a:t>
            </a:r>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r>
              <a:rPr lang="en-US"/>
              <a:t>2		B		1		3		1</a:t>
            </a:r>
          </a:p>
          <a:p>
            <a:pPr>
              <a:buFontTx/>
              <a:buNone/>
            </a:pPr>
            <a:r>
              <a:rPr lang="en-US"/>
              <a:t>3		C		1		19		1</a:t>
            </a:r>
          </a:p>
          <a:p>
            <a:pPr>
              <a:buFontTx/>
              <a:buNone/>
            </a:pPr>
            <a:r>
              <a:rPr lang="en-US"/>
              <a:t>4		D		1		5		1</a:t>
            </a:r>
          </a:p>
          <a:p>
            <a:pPr>
              <a:buFontTx/>
              <a:buNone/>
            </a:pPr>
            <a:r>
              <a:rPr lang="en-US">
                <a:solidFill>
                  <a:srgbClr val="C0C0C0"/>
                </a:solidFill>
              </a:rPr>
              <a:t>1		A		0		0		--</a:t>
            </a:r>
          </a:p>
        </p:txBody>
      </p:sp>
      <p:sp>
        <p:nvSpPr>
          <p:cNvPr id="20486" name="Line 4"/>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57347" name="Slide Number Placeholder 5"/>
          <p:cNvSpPr>
            <a:spLocks noGrp="1"/>
          </p:cNvSpPr>
          <p:nvPr>
            <p:ph type="sldNum" sz="quarter" idx="12"/>
          </p:nvPr>
        </p:nvSpPr>
        <p:spPr>
          <a:noFill/>
        </p:spPr>
        <p:txBody>
          <a:bodyPr/>
          <a:lstStyle/>
          <a:p>
            <a:fld id="{074C9EEA-F47C-1E4A-BD99-66AB23E1D068}" type="slidenum">
              <a:rPr lang="en-US" smtClean="0"/>
              <a:pPr/>
              <a:t>40</a:t>
            </a:fld>
            <a:endParaRPr lang="en-US" smtClean="0"/>
          </a:p>
        </p:txBody>
      </p:sp>
      <p:sp>
        <p:nvSpPr>
          <p:cNvPr id="57348" name="Rectangle 2"/>
          <p:cNvSpPr>
            <a:spLocks noGrp="1" noChangeArrowheads="1"/>
          </p:cNvSpPr>
          <p:nvPr>
            <p:ph type="title"/>
          </p:nvPr>
        </p:nvSpPr>
        <p:spPr/>
        <p:txBody>
          <a:bodyPr/>
          <a:lstStyle/>
          <a:p>
            <a:r>
              <a:rPr lang="en-US"/>
              <a:t>Generate Game Tree</a:t>
            </a:r>
          </a:p>
        </p:txBody>
      </p:sp>
      <p:graphicFrame>
        <p:nvGraphicFramePr>
          <p:cNvPr id="328707" name="Group 3"/>
          <p:cNvGraphicFramePr>
            <a:graphicFrameLocks noGrp="1"/>
          </p:cNvGraphicFramePr>
          <p:nvPr/>
        </p:nvGraphicFramePr>
        <p:xfrm>
          <a:off x="4189413" y="1876425"/>
          <a:ext cx="789305" cy="1097280"/>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58371" name="Slide Number Placeholder 5"/>
          <p:cNvSpPr>
            <a:spLocks noGrp="1"/>
          </p:cNvSpPr>
          <p:nvPr>
            <p:ph type="sldNum" sz="quarter" idx="12"/>
          </p:nvPr>
        </p:nvSpPr>
        <p:spPr>
          <a:noFill/>
        </p:spPr>
        <p:txBody>
          <a:bodyPr/>
          <a:lstStyle/>
          <a:p>
            <a:fld id="{57CA0934-5675-0646-906E-FAD43E8B26FC}" type="slidenum">
              <a:rPr lang="en-US" smtClean="0"/>
              <a:pPr/>
              <a:t>41</a:t>
            </a:fld>
            <a:endParaRPr lang="en-US" smtClean="0"/>
          </a:p>
        </p:txBody>
      </p:sp>
      <p:sp>
        <p:nvSpPr>
          <p:cNvPr id="58372" name="Rectangle 2"/>
          <p:cNvSpPr>
            <a:spLocks noGrp="1" noChangeArrowheads="1"/>
          </p:cNvSpPr>
          <p:nvPr>
            <p:ph type="title"/>
          </p:nvPr>
        </p:nvSpPr>
        <p:spPr/>
        <p:txBody>
          <a:bodyPr/>
          <a:lstStyle/>
          <a:p>
            <a:r>
              <a:rPr lang="en-US"/>
              <a:t>Generate Game Tree</a:t>
            </a:r>
          </a:p>
        </p:txBody>
      </p:sp>
      <p:graphicFrame>
        <p:nvGraphicFramePr>
          <p:cNvPr id="329731" name="Group 3"/>
          <p:cNvGraphicFramePr>
            <a:graphicFrameLocks noGrp="1"/>
          </p:cNvGraphicFramePr>
          <p:nvPr/>
        </p:nvGraphicFramePr>
        <p:xfrm>
          <a:off x="4189413" y="1901825"/>
          <a:ext cx="789305" cy="1097280"/>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29757" name="Group 29"/>
          <p:cNvGraphicFramePr>
            <a:graphicFrameLocks noGrp="1"/>
          </p:cNvGraphicFramePr>
          <p:nvPr/>
        </p:nvGraphicFramePr>
        <p:xfrm>
          <a:off x="3276600" y="3244850"/>
          <a:ext cx="789305" cy="1097280"/>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29783" name="Group 55"/>
          <p:cNvGraphicFramePr>
            <a:graphicFrameLocks noGrp="1"/>
          </p:cNvGraphicFramePr>
          <p:nvPr/>
        </p:nvGraphicFramePr>
        <p:xfrm>
          <a:off x="5105400" y="3213100"/>
          <a:ext cx="789305" cy="1128395"/>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29809" name="Group 81"/>
          <p:cNvGraphicFramePr>
            <a:graphicFrameLocks noGrp="1"/>
          </p:cNvGraphicFramePr>
          <p:nvPr/>
        </p:nvGraphicFramePr>
        <p:xfrm>
          <a:off x="6400800" y="3213100"/>
          <a:ext cx="789305" cy="1128395"/>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29835" name="Group 107"/>
          <p:cNvGraphicFramePr>
            <a:graphicFrameLocks noGrp="1"/>
          </p:cNvGraphicFramePr>
          <p:nvPr/>
        </p:nvGraphicFramePr>
        <p:xfrm>
          <a:off x="1752600" y="3244850"/>
          <a:ext cx="789305" cy="1097280"/>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58443" name="Line 133"/>
          <p:cNvSpPr>
            <a:spLocks noChangeShapeType="1"/>
          </p:cNvSpPr>
          <p:nvPr/>
        </p:nvSpPr>
        <p:spPr bwMode="auto">
          <a:xfrm flipH="1">
            <a:off x="2514600" y="2663825"/>
            <a:ext cx="1447800" cy="609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8444" name="Line 134"/>
          <p:cNvSpPr>
            <a:spLocks noChangeShapeType="1"/>
          </p:cNvSpPr>
          <p:nvPr/>
        </p:nvSpPr>
        <p:spPr bwMode="auto">
          <a:xfrm flipH="1">
            <a:off x="3962400" y="2892425"/>
            <a:ext cx="342900" cy="3048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8445" name="Line 135"/>
          <p:cNvSpPr>
            <a:spLocks noChangeShapeType="1"/>
          </p:cNvSpPr>
          <p:nvPr/>
        </p:nvSpPr>
        <p:spPr bwMode="auto">
          <a:xfrm>
            <a:off x="5105400" y="2816225"/>
            <a:ext cx="342900" cy="228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8446" name="Line 136"/>
          <p:cNvSpPr>
            <a:spLocks noChangeShapeType="1"/>
          </p:cNvSpPr>
          <p:nvPr/>
        </p:nvSpPr>
        <p:spPr bwMode="auto">
          <a:xfrm>
            <a:off x="5181600" y="2740025"/>
            <a:ext cx="1371600" cy="3810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59395" name="Slide Number Placeholder 5"/>
          <p:cNvSpPr>
            <a:spLocks noGrp="1"/>
          </p:cNvSpPr>
          <p:nvPr>
            <p:ph type="sldNum" sz="quarter" idx="12"/>
          </p:nvPr>
        </p:nvSpPr>
        <p:spPr>
          <a:noFill/>
        </p:spPr>
        <p:txBody>
          <a:bodyPr/>
          <a:lstStyle/>
          <a:p>
            <a:fld id="{5C290B4F-B6D2-C94B-A9FE-49DE4B07AD6C}" type="slidenum">
              <a:rPr lang="en-US" smtClean="0"/>
              <a:pPr/>
              <a:t>42</a:t>
            </a:fld>
            <a:endParaRPr lang="en-US" smtClean="0"/>
          </a:p>
        </p:txBody>
      </p:sp>
      <p:sp>
        <p:nvSpPr>
          <p:cNvPr id="59396" name="Rectangle 2"/>
          <p:cNvSpPr>
            <a:spLocks noGrp="1" noChangeArrowheads="1"/>
          </p:cNvSpPr>
          <p:nvPr>
            <p:ph type="title"/>
          </p:nvPr>
        </p:nvSpPr>
        <p:spPr/>
        <p:txBody>
          <a:bodyPr/>
          <a:lstStyle/>
          <a:p>
            <a:r>
              <a:rPr lang="en-US"/>
              <a:t>Generate Game Tree</a:t>
            </a:r>
          </a:p>
        </p:txBody>
      </p:sp>
      <p:graphicFrame>
        <p:nvGraphicFramePr>
          <p:cNvPr id="330755" name="Group 3"/>
          <p:cNvGraphicFramePr>
            <a:graphicFrameLocks noGrp="1"/>
          </p:cNvGraphicFramePr>
          <p:nvPr/>
        </p:nvGraphicFramePr>
        <p:xfrm>
          <a:off x="4189413" y="1771650"/>
          <a:ext cx="789305" cy="1097280"/>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30781" name="Group 29"/>
          <p:cNvGraphicFramePr>
            <a:graphicFrameLocks noGrp="1"/>
          </p:cNvGraphicFramePr>
          <p:nvPr/>
        </p:nvGraphicFramePr>
        <p:xfrm>
          <a:off x="3276600" y="3114675"/>
          <a:ext cx="789305" cy="1097280"/>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30807" name="Group 55"/>
          <p:cNvGraphicFramePr>
            <a:graphicFrameLocks noGrp="1"/>
          </p:cNvGraphicFramePr>
          <p:nvPr/>
        </p:nvGraphicFramePr>
        <p:xfrm>
          <a:off x="3200400" y="4972050"/>
          <a:ext cx="787718" cy="1097280"/>
        </p:xfrm>
        <a:graphic>
          <a:graphicData uri="http://schemas.openxmlformats.org/drawingml/2006/table">
            <a:tbl>
              <a:tblPr/>
              <a:tblGrid>
                <a:gridCol w="304800"/>
                <a:gridCol w="274638"/>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o</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30833" name="Group 81"/>
          <p:cNvGraphicFramePr>
            <a:graphicFrameLocks noGrp="1"/>
          </p:cNvGraphicFramePr>
          <p:nvPr/>
        </p:nvGraphicFramePr>
        <p:xfrm>
          <a:off x="4189413" y="4895850"/>
          <a:ext cx="789305" cy="1097280"/>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30859" name="Group 107"/>
          <p:cNvGraphicFramePr>
            <a:graphicFrameLocks noGrp="1"/>
          </p:cNvGraphicFramePr>
          <p:nvPr/>
        </p:nvGraphicFramePr>
        <p:xfrm>
          <a:off x="5410200" y="4895850"/>
          <a:ext cx="789305" cy="1097280"/>
        </p:xfrm>
        <a:graphic>
          <a:graphicData uri="http://schemas.openxmlformats.org/drawingml/2006/table">
            <a:tbl>
              <a:tblPr/>
              <a:tblGrid>
                <a:gridCol w="304800"/>
                <a:gridCol w="2762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o</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30885" name="Group 133"/>
          <p:cNvGraphicFramePr>
            <a:graphicFrameLocks noGrp="1"/>
          </p:cNvGraphicFramePr>
          <p:nvPr/>
        </p:nvGraphicFramePr>
        <p:xfrm>
          <a:off x="2124075" y="4868863"/>
          <a:ext cx="1046163" cy="1112520"/>
        </p:xfrm>
        <a:graphic>
          <a:graphicData uri="http://schemas.openxmlformats.org/drawingml/2006/table">
            <a:tbl>
              <a:tblPr/>
              <a:tblGrid>
                <a:gridCol w="311150"/>
                <a:gridCol w="360363"/>
                <a:gridCol w="374650"/>
              </a:tblGrid>
              <a:tr h="3810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o</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59481" name="Line 159"/>
          <p:cNvSpPr>
            <a:spLocks noChangeShapeType="1"/>
          </p:cNvSpPr>
          <p:nvPr/>
        </p:nvSpPr>
        <p:spPr bwMode="auto">
          <a:xfrm flipH="1">
            <a:off x="2743200" y="4210050"/>
            <a:ext cx="609600" cy="609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9482" name="Line 160"/>
          <p:cNvSpPr>
            <a:spLocks noChangeShapeType="1"/>
          </p:cNvSpPr>
          <p:nvPr/>
        </p:nvSpPr>
        <p:spPr bwMode="auto">
          <a:xfrm flipH="1">
            <a:off x="3962400" y="2762250"/>
            <a:ext cx="342900" cy="3048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9483" name="Line 161"/>
          <p:cNvSpPr>
            <a:spLocks noChangeShapeType="1"/>
          </p:cNvSpPr>
          <p:nvPr/>
        </p:nvSpPr>
        <p:spPr bwMode="auto">
          <a:xfrm flipH="1">
            <a:off x="3581400" y="4210050"/>
            <a:ext cx="0" cy="609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9484" name="Line 162"/>
          <p:cNvSpPr>
            <a:spLocks noChangeShapeType="1"/>
          </p:cNvSpPr>
          <p:nvPr/>
        </p:nvSpPr>
        <p:spPr bwMode="auto">
          <a:xfrm>
            <a:off x="3962400" y="4210050"/>
            <a:ext cx="609600" cy="609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9485" name="Line 163"/>
          <p:cNvSpPr>
            <a:spLocks noChangeShapeType="1"/>
          </p:cNvSpPr>
          <p:nvPr/>
        </p:nvSpPr>
        <p:spPr bwMode="auto">
          <a:xfrm>
            <a:off x="4114800" y="4210050"/>
            <a:ext cx="1524000" cy="609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60419" name="Slide Number Placeholder 5"/>
          <p:cNvSpPr>
            <a:spLocks noGrp="1"/>
          </p:cNvSpPr>
          <p:nvPr>
            <p:ph type="sldNum" sz="quarter" idx="12"/>
          </p:nvPr>
        </p:nvSpPr>
        <p:spPr>
          <a:noFill/>
        </p:spPr>
        <p:txBody>
          <a:bodyPr/>
          <a:lstStyle/>
          <a:p>
            <a:fld id="{0EC8EC10-3385-CE42-9975-051B55B227E9}" type="slidenum">
              <a:rPr lang="en-US" smtClean="0"/>
              <a:pPr/>
              <a:t>43</a:t>
            </a:fld>
            <a:endParaRPr lang="en-US" smtClean="0"/>
          </a:p>
        </p:txBody>
      </p:sp>
      <p:sp>
        <p:nvSpPr>
          <p:cNvPr id="60420" name="Rectangle 2"/>
          <p:cNvSpPr>
            <a:spLocks noGrp="1" noChangeArrowheads="1"/>
          </p:cNvSpPr>
          <p:nvPr>
            <p:ph type="title"/>
          </p:nvPr>
        </p:nvSpPr>
        <p:spPr/>
        <p:txBody>
          <a:bodyPr/>
          <a:lstStyle/>
          <a:p>
            <a:r>
              <a:rPr lang="en-US"/>
              <a:t>Generate Game Tree</a:t>
            </a:r>
          </a:p>
        </p:txBody>
      </p:sp>
      <p:graphicFrame>
        <p:nvGraphicFramePr>
          <p:cNvPr id="331779" name="Group 3"/>
          <p:cNvGraphicFramePr>
            <a:graphicFrameLocks noGrp="1"/>
          </p:cNvGraphicFramePr>
          <p:nvPr/>
        </p:nvGraphicFramePr>
        <p:xfrm>
          <a:off x="4189413" y="1771650"/>
          <a:ext cx="789305" cy="1097280"/>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31805" name="Group 29"/>
          <p:cNvGraphicFramePr>
            <a:graphicFrameLocks noGrp="1"/>
          </p:cNvGraphicFramePr>
          <p:nvPr/>
        </p:nvGraphicFramePr>
        <p:xfrm>
          <a:off x="3276600" y="3114675"/>
          <a:ext cx="789305" cy="1097280"/>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31831" name="Group 55"/>
          <p:cNvGraphicFramePr>
            <a:graphicFrameLocks noGrp="1"/>
          </p:cNvGraphicFramePr>
          <p:nvPr/>
        </p:nvGraphicFramePr>
        <p:xfrm>
          <a:off x="3200400" y="4972050"/>
          <a:ext cx="787718" cy="1097280"/>
        </p:xfrm>
        <a:graphic>
          <a:graphicData uri="http://schemas.openxmlformats.org/drawingml/2006/table">
            <a:tbl>
              <a:tblPr/>
              <a:tblGrid>
                <a:gridCol w="304800"/>
                <a:gridCol w="274638"/>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o</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31857" name="Group 81"/>
          <p:cNvGraphicFramePr>
            <a:graphicFrameLocks noGrp="1"/>
          </p:cNvGraphicFramePr>
          <p:nvPr/>
        </p:nvGraphicFramePr>
        <p:xfrm>
          <a:off x="4189413" y="4895850"/>
          <a:ext cx="789305" cy="1097280"/>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31883" name="Group 107"/>
          <p:cNvGraphicFramePr>
            <a:graphicFrameLocks noGrp="1"/>
          </p:cNvGraphicFramePr>
          <p:nvPr/>
        </p:nvGraphicFramePr>
        <p:xfrm>
          <a:off x="5410200" y="4895850"/>
          <a:ext cx="789305" cy="1097280"/>
        </p:xfrm>
        <a:graphic>
          <a:graphicData uri="http://schemas.openxmlformats.org/drawingml/2006/table">
            <a:tbl>
              <a:tblPr/>
              <a:tblGrid>
                <a:gridCol w="304800"/>
                <a:gridCol w="2762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o</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31909" name="Group 133"/>
          <p:cNvGraphicFramePr>
            <a:graphicFrameLocks noGrp="1"/>
          </p:cNvGraphicFramePr>
          <p:nvPr/>
        </p:nvGraphicFramePr>
        <p:xfrm>
          <a:off x="2133600" y="4895850"/>
          <a:ext cx="925513" cy="1112520"/>
        </p:xfrm>
        <a:graphic>
          <a:graphicData uri="http://schemas.openxmlformats.org/drawingml/2006/table">
            <a:tbl>
              <a:tblPr/>
              <a:tblGrid>
                <a:gridCol w="307975"/>
                <a:gridCol w="330200"/>
                <a:gridCol w="287338"/>
              </a:tblGrid>
              <a:tr h="3810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o</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60505" name="Line 159"/>
          <p:cNvSpPr>
            <a:spLocks noChangeShapeType="1"/>
          </p:cNvSpPr>
          <p:nvPr/>
        </p:nvSpPr>
        <p:spPr bwMode="auto">
          <a:xfrm flipH="1">
            <a:off x="2743200" y="4210050"/>
            <a:ext cx="609600" cy="609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0506" name="Line 160"/>
          <p:cNvSpPr>
            <a:spLocks noChangeShapeType="1"/>
          </p:cNvSpPr>
          <p:nvPr/>
        </p:nvSpPr>
        <p:spPr bwMode="auto">
          <a:xfrm flipH="1">
            <a:off x="3962400" y="2762250"/>
            <a:ext cx="342900" cy="3048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0507" name="Line 161"/>
          <p:cNvSpPr>
            <a:spLocks noChangeShapeType="1"/>
          </p:cNvSpPr>
          <p:nvPr/>
        </p:nvSpPr>
        <p:spPr bwMode="auto">
          <a:xfrm flipH="1">
            <a:off x="3581400" y="4210050"/>
            <a:ext cx="0" cy="609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0508" name="Line 162"/>
          <p:cNvSpPr>
            <a:spLocks noChangeShapeType="1"/>
          </p:cNvSpPr>
          <p:nvPr/>
        </p:nvSpPr>
        <p:spPr bwMode="auto">
          <a:xfrm>
            <a:off x="3962400" y="4210050"/>
            <a:ext cx="609600" cy="609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0509" name="Line 163"/>
          <p:cNvSpPr>
            <a:spLocks noChangeShapeType="1"/>
          </p:cNvSpPr>
          <p:nvPr/>
        </p:nvSpPr>
        <p:spPr bwMode="auto">
          <a:xfrm>
            <a:off x="4114800" y="4210050"/>
            <a:ext cx="1524000" cy="609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0510" name="Text Box 164"/>
          <p:cNvSpPr txBox="1">
            <a:spLocks noChangeArrowheads="1"/>
          </p:cNvSpPr>
          <p:nvPr/>
        </p:nvSpPr>
        <p:spPr bwMode="auto">
          <a:xfrm>
            <a:off x="5851525" y="3335338"/>
            <a:ext cx="828675"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1 ply</a:t>
            </a:r>
          </a:p>
        </p:txBody>
      </p:sp>
      <p:sp>
        <p:nvSpPr>
          <p:cNvPr id="60511" name="AutoShape 165"/>
          <p:cNvSpPr>
            <a:spLocks/>
          </p:cNvSpPr>
          <p:nvPr/>
        </p:nvSpPr>
        <p:spPr bwMode="auto">
          <a:xfrm>
            <a:off x="6705600" y="2762250"/>
            <a:ext cx="609600" cy="3429000"/>
          </a:xfrm>
          <a:prstGeom prst="rightBrace">
            <a:avLst>
              <a:gd name="adj1" fmla="val 46875"/>
              <a:gd name="adj2" fmla="val 50000"/>
            </a:avLst>
          </a:prstGeom>
          <a:noFill/>
          <a:ln w="9525">
            <a:solidFill>
              <a:schemeClr val="tx1"/>
            </a:solidFill>
            <a:round/>
            <a:headEnd/>
            <a:tailEnd/>
          </a:ln>
        </p:spPr>
        <p:txBody>
          <a:bodyPr wrap="none" anchor="ctr">
            <a:prstTxWarp prst="textNoShape">
              <a:avLst/>
            </a:prstTxWarp>
          </a:bodyPr>
          <a:lstStyle/>
          <a:p>
            <a:endParaRPr lang="en-US"/>
          </a:p>
        </p:txBody>
      </p:sp>
      <p:sp>
        <p:nvSpPr>
          <p:cNvPr id="60512" name="Text Box 166"/>
          <p:cNvSpPr txBox="1">
            <a:spLocks noChangeArrowheads="1"/>
          </p:cNvSpPr>
          <p:nvPr/>
        </p:nvSpPr>
        <p:spPr bwMode="auto">
          <a:xfrm>
            <a:off x="7543800" y="4267200"/>
            <a:ext cx="1184275"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1 move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61443" name="Slide Number Placeholder 5"/>
          <p:cNvSpPr>
            <a:spLocks noGrp="1"/>
          </p:cNvSpPr>
          <p:nvPr>
            <p:ph type="sldNum" sz="quarter" idx="12"/>
          </p:nvPr>
        </p:nvSpPr>
        <p:spPr>
          <a:noFill/>
        </p:spPr>
        <p:txBody>
          <a:bodyPr/>
          <a:lstStyle/>
          <a:p>
            <a:fld id="{707C4483-FC93-F141-8CC9-82FF593F8D99}" type="slidenum">
              <a:rPr lang="en-US" smtClean="0"/>
              <a:pPr/>
              <a:t>44</a:t>
            </a:fld>
            <a:endParaRPr lang="en-US" smtClean="0"/>
          </a:p>
        </p:txBody>
      </p:sp>
      <p:sp>
        <p:nvSpPr>
          <p:cNvPr id="61444" name="Rectangle 292"/>
          <p:cNvSpPr>
            <a:spLocks noChangeArrowheads="1"/>
          </p:cNvSpPr>
          <p:nvPr/>
        </p:nvSpPr>
        <p:spPr bwMode="auto">
          <a:xfrm>
            <a:off x="3581400" y="6324600"/>
            <a:ext cx="2057400" cy="381000"/>
          </a:xfrm>
          <a:prstGeom prst="rect">
            <a:avLst/>
          </a:prstGeom>
          <a:solidFill>
            <a:schemeClr val="bg1"/>
          </a:solidFill>
          <a:ln w="9525">
            <a:solidFill>
              <a:schemeClr val="bg1"/>
            </a:solidFill>
            <a:miter lim="800000"/>
            <a:headEnd/>
            <a:tailEnd/>
          </a:ln>
        </p:spPr>
        <p:txBody>
          <a:bodyPr wrap="none" anchor="ctr">
            <a:prstTxWarp prst="textNoShape">
              <a:avLst/>
            </a:prstTxWarp>
          </a:bodyPr>
          <a:lstStyle/>
          <a:p>
            <a:endParaRPr lang="en-US"/>
          </a:p>
        </p:txBody>
      </p:sp>
      <p:sp>
        <p:nvSpPr>
          <p:cNvPr id="61445" name="Rectangle 2"/>
          <p:cNvSpPr>
            <a:spLocks noGrp="1" noChangeArrowheads="1"/>
          </p:cNvSpPr>
          <p:nvPr>
            <p:ph type="title"/>
          </p:nvPr>
        </p:nvSpPr>
        <p:spPr/>
        <p:txBody>
          <a:bodyPr/>
          <a:lstStyle/>
          <a:p>
            <a:r>
              <a:rPr lang="en-US"/>
              <a:t>A subtree</a:t>
            </a:r>
          </a:p>
        </p:txBody>
      </p:sp>
      <p:sp>
        <p:nvSpPr>
          <p:cNvPr id="61446" name="Line 4"/>
          <p:cNvSpPr>
            <a:spLocks noChangeShapeType="1"/>
          </p:cNvSpPr>
          <p:nvPr/>
        </p:nvSpPr>
        <p:spPr bwMode="auto">
          <a:xfrm flipH="1">
            <a:off x="2466975" y="2700338"/>
            <a:ext cx="908050" cy="38735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47" name="Line 5"/>
          <p:cNvSpPr>
            <a:spLocks noChangeShapeType="1"/>
          </p:cNvSpPr>
          <p:nvPr/>
        </p:nvSpPr>
        <p:spPr bwMode="auto">
          <a:xfrm>
            <a:off x="3502025" y="2700338"/>
            <a:ext cx="0" cy="3683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48" name="Line 6"/>
          <p:cNvSpPr>
            <a:spLocks noChangeShapeType="1"/>
          </p:cNvSpPr>
          <p:nvPr/>
        </p:nvSpPr>
        <p:spPr bwMode="auto">
          <a:xfrm>
            <a:off x="3660775" y="2719388"/>
            <a:ext cx="711200" cy="34925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49" name="Line 7"/>
          <p:cNvSpPr>
            <a:spLocks noChangeShapeType="1"/>
          </p:cNvSpPr>
          <p:nvPr/>
        </p:nvSpPr>
        <p:spPr bwMode="auto">
          <a:xfrm flipH="1">
            <a:off x="1323975" y="4052888"/>
            <a:ext cx="908050" cy="19685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0" name="Line 8"/>
          <p:cNvSpPr>
            <a:spLocks noChangeShapeType="1"/>
          </p:cNvSpPr>
          <p:nvPr/>
        </p:nvSpPr>
        <p:spPr bwMode="auto">
          <a:xfrm flipH="1">
            <a:off x="2162175" y="4071938"/>
            <a:ext cx="88900" cy="2921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1" name="Line 9"/>
          <p:cNvSpPr>
            <a:spLocks noChangeShapeType="1"/>
          </p:cNvSpPr>
          <p:nvPr/>
        </p:nvSpPr>
        <p:spPr bwMode="auto">
          <a:xfrm flipH="1">
            <a:off x="3048000" y="3989388"/>
            <a:ext cx="30480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2" name="Line 10"/>
          <p:cNvSpPr>
            <a:spLocks noChangeShapeType="1"/>
          </p:cNvSpPr>
          <p:nvPr/>
        </p:nvSpPr>
        <p:spPr bwMode="auto">
          <a:xfrm>
            <a:off x="3581400" y="3989388"/>
            <a:ext cx="381000" cy="3048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3" name="Line 11"/>
          <p:cNvSpPr>
            <a:spLocks noChangeShapeType="1"/>
          </p:cNvSpPr>
          <p:nvPr/>
        </p:nvSpPr>
        <p:spPr bwMode="auto">
          <a:xfrm>
            <a:off x="4419600" y="3989388"/>
            <a:ext cx="1524000" cy="3048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4" name="Line 12"/>
          <p:cNvSpPr>
            <a:spLocks noChangeShapeType="1"/>
          </p:cNvSpPr>
          <p:nvPr/>
        </p:nvSpPr>
        <p:spPr bwMode="auto">
          <a:xfrm>
            <a:off x="4419600" y="3989388"/>
            <a:ext cx="533400" cy="3048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5" name="Line 13"/>
          <p:cNvSpPr>
            <a:spLocks noChangeShapeType="1"/>
          </p:cNvSpPr>
          <p:nvPr/>
        </p:nvSpPr>
        <p:spPr bwMode="auto">
          <a:xfrm>
            <a:off x="1295400" y="5132388"/>
            <a:ext cx="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6" name="Line 15"/>
          <p:cNvSpPr>
            <a:spLocks noChangeShapeType="1"/>
          </p:cNvSpPr>
          <p:nvPr/>
        </p:nvSpPr>
        <p:spPr bwMode="auto">
          <a:xfrm>
            <a:off x="3200400" y="5132388"/>
            <a:ext cx="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7" name="Line 16"/>
          <p:cNvSpPr>
            <a:spLocks noChangeShapeType="1"/>
          </p:cNvSpPr>
          <p:nvPr/>
        </p:nvSpPr>
        <p:spPr bwMode="auto">
          <a:xfrm>
            <a:off x="5105400" y="5132388"/>
            <a:ext cx="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8" name="Line 17"/>
          <p:cNvSpPr>
            <a:spLocks noChangeShapeType="1"/>
          </p:cNvSpPr>
          <p:nvPr/>
        </p:nvSpPr>
        <p:spPr bwMode="auto">
          <a:xfrm>
            <a:off x="6019800" y="5132388"/>
            <a:ext cx="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9" name="AutoShape 18"/>
          <p:cNvSpPr>
            <a:spLocks noChangeArrowheads="1"/>
          </p:cNvSpPr>
          <p:nvPr/>
        </p:nvSpPr>
        <p:spPr bwMode="auto">
          <a:xfrm>
            <a:off x="6400800" y="2254250"/>
            <a:ext cx="304800" cy="304800"/>
          </a:xfrm>
          <a:prstGeom prst="smileyFace">
            <a:avLst>
              <a:gd name="adj" fmla="val 4653"/>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61460" name="AutoShape 19"/>
          <p:cNvSpPr>
            <a:spLocks noChangeArrowheads="1"/>
          </p:cNvSpPr>
          <p:nvPr/>
        </p:nvSpPr>
        <p:spPr bwMode="auto">
          <a:xfrm>
            <a:off x="6477000" y="2711450"/>
            <a:ext cx="228600" cy="304800"/>
          </a:xfrm>
          <a:prstGeom prst="lightningBolt">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61461" name="AutoShape 20"/>
          <p:cNvSpPr>
            <a:spLocks noChangeArrowheads="1"/>
          </p:cNvSpPr>
          <p:nvPr/>
        </p:nvSpPr>
        <p:spPr bwMode="auto">
          <a:xfrm>
            <a:off x="6477000" y="3157538"/>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61462" name="Text Box 21"/>
          <p:cNvSpPr txBox="1">
            <a:spLocks noChangeArrowheads="1"/>
          </p:cNvSpPr>
          <p:nvPr/>
        </p:nvSpPr>
        <p:spPr bwMode="auto">
          <a:xfrm>
            <a:off x="6842125" y="2162175"/>
            <a:ext cx="566738" cy="396875"/>
          </a:xfrm>
          <a:prstGeom prst="rect">
            <a:avLst/>
          </a:prstGeom>
          <a:noFill/>
          <a:ln w="9525">
            <a:noFill/>
            <a:miter lim="800000"/>
            <a:headEnd/>
            <a:tailEnd/>
          </a:ln>
        </p:spPr>
        <p:txBody>
          <a:bodyPr wrap="none">
            <a:prstTxWarp prst="textNoShape">
              <a:avLst/>
            </a:prstTxWarp>
            <a:spAutoFit/>
          </a:bodyPr>
          <a:lstStyle/>
          <a:p>
            <a:pPr eaLnBrk="1" hangingPunct="1"/>
            <a:r>
              <a:rPr lang="en-US" sz="2000">
                <a:latin typeface="Arial" charset="0"/>
              </a:rPr>
              <a:t>win</a:t>
            </a:r>
          </a:p>
        </p:txBody>
      </p:sp>
      <p:sp>
        <p:nvSpPr>
          <p:cNvPr id="61463" name="Text Box 22"/>
          <p:cNvSpPr txBox="1">
            <a:spLocks noChangeArrowheads="1"/>
          </p:cNvSpPr>
          <p:nvPr/>
        </p:nvSpPr>
        <p:spPr bwMode="auto">
          <a:xfrm>
            <a:off x="6842125" y="2646363"/>
            <a:ext cx="650875" cy="396875"/>
          </a:xfrm>
          <a:prstGeom prst="rect">
            <a:avLst/>
          </a:prstGeom>
          <a:noFill/>
          <a:ln w="9525">
            <a:noFill/>
            <a:miter lim="800000"/>
            <a:headEnd/>
            <a:tailEnd/>
          </a:ln>
        </p:spPr>
        <p:txBody>
          <a:bodyPr wrap="none">
            <a:prstTxWarp prst="textNoShape">
              <a:avLst/>
            </a:prstTxWarp>
            <a:spAutoFit/>
          </a:bodyPr>
          <a:lstStyle/>
          <a:p>
            <a:pPr eaLnBrk="1" hangingPunct="1"/>
            <a:r>
              <a:rPr lang="en-US" sz="2000">
                <a:latin typeface="Arial" charset="0"/>
              </a:rPr>
              <a:t>lose</a:t>
            </a:r>
          </a:p>
        </p:txBody>
      </p:sp>
      <p:sp>
        <p:nvSpPr>
          <p:cNvPr id="61464" name="Text Box 23"/>
          <p:cNvSpPr txBox="1">
            <a:spLocks noChangeArrowheads="1"/>
          </p:cNvSpPr>
          <p:nvPr/>
        </p:nvSpPr>
        <p:spPr bwMode="auto">
          <a:xfrm>
            <a:off x="6765925" y="3092450"/>
            <a:ext cx="735013" cy="396875"/>
          </a:xfrm>
          <a:prstGeom prst="rect">
            <a:avLst/>
          </a:prstGeom>
          <a:noFill/>
          <a:ln w="9525">
            <a:noFill/>
            <a:miter lim="800000"/>
            <a:headEnd/>
            <a:tailEnd/>
          </a:ln>
        </p:spPr>
        <p:txBody>
          <a:bodyPr wrap="none">
            <a:prstTxWarp prst="textNoShape">
              <a:avLst/>
            </a:prstTxWarp>
            <a:spAutoFit/>
          </a:bodyPr>
          <a:lstStyle/>
          <a:p>
            <a:pPr eaLnBrk="1" hangingPunct="1"/>
            <a:r>
              <a:rPr lang="en-US" sz="2000">
                <a:latin typeface="Arial" charset="0"/>
              </a:rPr>
              <a:t>draw</a:t>
            </a:r>
          </a:p>
        </p:txBody>
      </p:sp>
      <p:sp>
        <p:nvSpPr>
          <p:cNvPr id="61465" name="AutoShape 25"/>
          <p:cNvSpPr>
            <a:spLocks noChangeArrowheads="1"/>
          </p:cNvSpPr>
          <p:nvPr/>
        </p:nvSpPr>
        <p:spPr bwMode="auto">
          <a:xfrm>
            <a:off x="5943600" y="6369050"/>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61466" name="AutoShape 26"/>
          <p:cNvSpPr>
            <a:spLocks noChangeArrowheads="1"/>
          </p:cNvSpPr>
          <p:nvPr/>
        </p:nvSpPr>
        <p:spPr bwMode="auto">
          <a:xfrm>
            <a:off x="3124200" y="6292850"/>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61467" name="AutoShape 27"/>
          <p:cNvSpPr>
            <a:spLocks noChangeArrowheads="1"/>
          </p:cNvSpPr>
          <p:nvPr/>
        </p:nvSpPr>
        <p:spPr bwMode="auto">
          <a:xfrm>
            <a:off x="1042988" y="6350000"/>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nvGrpSpPr>
          <p:cNvPr id="61468" name="Group 28"/>
          <p:cNvGrpSpPr>
            <a:grpSpLocks/>
          </p:cNvGrpSpPr>
          <p:nvPr/>
        </p:nvGrpSpPr>
        <p:grpSpPr bwMode="auto">
          <a:xfrm>
            <a:off x="3048000" y="1720850"/>
            <a:ext cx="844550" cy="936625"/>
            <a:chOff x="1920" y="960"/>
            <a:chExt cx="542" cy="628"/>
          </a:xfrm>
        </p:grpSpPr>
        <p:sp>
          <p:nvSpPr>
            <p:cNvPr id="61700" name="Rectangle 29"/>
            <p:cNvSpPr>
              <a:spLocks noChangeArrowheads="1"/>
            </p:cNvSpPr>
            <p:nvPr/>
          </p:nvSpPr>
          <p:spPr bwMode="auto">
            <a:xfrm>
              <a:off x="2256" y="960"/>
              <a:ext cx="198" cy="244"/>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701" name="Rectangle 30"/>
            <p:cNvSpPr>
              <a:spLocks noChangeArrowheads="1"/>
            </p:cNvSpPr>
            <p:nvPr/>
          </p:nvSpPr>
          <p:spPr bwMode="auto">
            <a:xfrm>
              <a:off x="1920" y="960"/>
              <a:ext cx="198" cy="244"/>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702" name="Group 31"/>
            <p:cNvGrpSpPr>
              <a:grpSpLocks/>
            </p:cNvGrpSpPr>
            <p:nvPr/>
          </p:nvGrpSpPr>
          <p:grpSpPr bwMode="auto">
            <a:xfrm>
              <a:off x="1958" y="971"/>
              <a:ext cx="504" cy="617"/>
              <a:chOff x="1958" y="971"/>
              <a:chExt cx="504" cy="617"/>
            </a:xfrm>
          </p:grpSpPr>
          <p:grpSp>
            <p:nvGrpSpPr>
              <p:cNvPr id="61703" name="Group 32"/>
              <p:cNvGrpSpPr>
                <a:grpSpLocks/>
              </p:cNvGrpSpPr>
              <p:nvPr/>
            </p:nvGrpSpPr>
            <p:grpSpPr bwMode="auto">
              <a:xfrm>
                <a:off x="1958" y="1061"/>
                <a:ext cx="448" cy="448"/>
                <a:chOff x="2368" y="1264"/>
                <a:chExt cx="448" cy="448"/>
              </a:xfrm>
            </p:grpSpPr>
            <p:grpSp>
              <p:nvGrpSpPr>
                <p:cNvPr id="61708" name="Group 33"/>
                <p:cNvGrpSpPr>
                  <a:grpSpLocks/>
                </p:cNvGrpSpPr>
                <p:nvPr/>
              </p:nvGrpSpPr>
              <p:grpSpPr bwMode="auto">
                <a:xfrm>
                  <a:off x="2368" y="1380"/>
                  <a:ext cx="448" cy="192"/>
                  <a:chOff x="2368" y="1380"/>
                  <a:chExt cx="448" cy="192"/>
                </a:xfrm>
              </p:grpSpPr>
              <p:sp>
                <p:nvSpPr>
                  <p:cNvPr id="61712" name="Line 34"/>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713" name="Line 35"/>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709" name="Group 36"/>
                <p:cNvGrpSpPr>
                  <a:grpSpLocks/>
                </p:cNvGrpSpPr>
                <p:nvPr/>
              </p:nvGrpSpPr>
              <p:grpSpPr bwMode="auto">
                <a:xfrm>
                  <a:off x="2508" y="1264"/>
                  <a:ext cx="192" cy="448"/>
                  <a:chOff x="2508" y="1264"/>
                  <a:chExt cx="192" cy="448"/>
                </a:xfrm>
              </p:grpSpPr>
              <p:sp>
                <p:nvSpPr>
                  <p:cNvPr id="61710" name="Line 37"/>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711" name="Line 38"/>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704" name="Rectangle 39"/>
              <p:cNvSpPr>
                <a:spLocks noChangeArrowheads="1"/>
              </p:cNvSpPr>
              <p:nvPr/>
            </p:nvSpPr>
            <p:spPr bwMode="auto">
              <a:xfrm>
                <a:off x="2112" y="1152"/>
                <a:ext cx="205" cy="243"/>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705" name="Rectangle 40"/>
              <p:cNvSpPr>
                <a:spLocks noChangeArrowheads="1"/>
              </p:cNvSpPr>
              <p:nvPr/>
            </p:nvSpPr>
            <p:spPr bwMode="auto">
              <a:xfrm>
                <a:off x="2256" y="1344"/>
                <a:ext cx="206" cy="244"/>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706" name="Rectangle 41"/>
              <p:cNvSpPr>
                <a:spLocks noChangeArrowheads="1"/>
              </p:cNvSpPr>
              <p:nvPr/>
            </p:nvSpPr>
            <p:spPr bwMode="auto">
              <a:xfrm>
                <a:off x="2064" y="971"/>
                <a:ext cx="205" cy="243"/>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707" name="Rectangle 42"/>
              <p:cNvSpPr>
                <a:spLocks noChangeArrowheads="1"/>
              </p:cNvSpPr>
              <p:nvPr/>
            </p:nvSpPr>
            <p:spPr bwMode="auto">
              <a:xfrm>
                <a:off x="2256" y="1152"/>
                <a:ext cx="200" cy="245"/>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grpSp>
        <p:nvGrpSpPr>
          <p:cNvPr id="61469" name="Group 43"/>
          <p:cNvGrpSpPr>
            <a:grpSpLocks/>
          </p:cNvGrpSpPr>
          <p:nvPr/>
        </p:nvGrpSpPr>
        <p:grpSpPr bwMode="auto">
          <a:xfrm>
            <a:off x="4114800" y="3092450"/>
            <a:ext cx="854075" cy="973138"/>
            <a:chOff x="1920" y="960"/>
            <a:chExt cx="538" cy="613"/>
          </a:xfrm>
        </p:grpSpPr>
        <p:sp>
          <p:nvSpPr>
            <p:cNvPr id="61686" name="Rectangle 44"/>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687" name="Rectangle 45"/>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688" name="Group 46"/>
            <p:cNvGrpSpPr>
              <a:grpSpLocks/>
            </p:cNvGrpSpPr>
            <p:nvPr/>
          </p:nvGrpSpPr>
          <p:grpSpPr bwMode="auto">
            <a:xfrm>
              <a:off x="1958" y="971"/>
              <a:ext cx="500" cy="602"/>
              <a:chOff x="1958" y="971"/>
              <a:chExt cx="500" cy="602"/>
            </a:xfrm>
          </p:grpSpPr>
          <p:grpSp>
            <p:nvGrpSpPr>
              <p:cNvPr id="61689" name="Group 47"/>
              <p:cNvGrpSpPr>
                <a:grpSpLocks/>
              </p:cNvGrpSpPr>
              <p:nvPr/>
            </p:nvGrpSpPr>
            <p:grpSpPr bwMode="auto">
              <a:xfrm>
                <a:off x="1958" y="1061"/>
                <a:ext cx="448" cy="448"/>
                <a:chOff x="2368" y="1264"/>
                <a:chExt cx="448" cy="448"/>
              </a:xfrm>
            </p:grpSpPr>
            <p:grpSp>
              <p:nvGrpSpPr>
                <p:cNvPr id="61694" name="Group 48"/>
                <p:cNvGrpSpPr>
                  <a:grpSpLocks/>
                </p:cNvGrpSpPr>
                <p:nvPr/>
              </p:nvGrpSpPr>
              <p:grpSpPr bwMode="auto">
                <a:xfrm>
                  <a:off x="2368" y="1380"/>
                  <a:ext cx="448" cy="192"/>
                  <a:chOff x="2368" y="1380"/>
                  <a:chExt cx="448" cy="192"/>
                </a:xfrm>
              </p:grpSpPr>
              <p:sp>
                <p:nvSpPr>
                  <p:cNvPr id="61698" name="Line 49"/>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99" name="Line 50"/>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95" name="Group 51"/>
                <p:cNvGrpSpPr>
                  <a:grpSpLocks/>
                </p:cNvGrpSpPr>
                <p:nvPr/>
              </p:nvGrpSpPr>
              <p:grpSpPr bwMode="auto">
                <a:xfrm>
                  <a:off x="2508" y="1264"/>
                  <a:ext cx="192" cy="448"/>
                  <a:chOff x="2508" y="1264"/>
                  <a:chExt cx="192" cy="448"/>
                </a:xfrm>
              </p:grpSpPr>
              <p:sp>
                <p:nvSpPr>
                  <p:cNvPr id="61696" name="Line 52"/>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97" name="Line 53"/>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690" name="Rectangle 54"/>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91" name="Rectangle 55"/>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92" name="Rectangle 56"/>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93" name="Rectangle 57"/>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grpSp>
        <p:nvGrpSpPr>
          <p:cNvPr id="61470" name="Group 58"/>
          <p:cNvGrpSpPr>
            <a:grpSpLocks/>
          </p:cNvGrpSpPr>
          <p:nvPr/>
        </p:nvGrpSpPr>
        <p:grpSpPr bwMode="auto">
          <a:xfrm>
            <a:off x="1905000" y="3092450"/>
            <a:ext cx="854075" cy="973138"/>
            <a:chOff x="1200" y="1824"/>
            <a:chExt cx="538" cy="613"/>
          </a:xfrm>
        </p:grpSpPr>
        <p:grpSp>
          <p:nvGrpSpPr>
            <p:cNvPr id="61670" name="Group 59"/>
            <p:cNvGrpSpPr>
              <a:grpSpLocks/>
            </p:cNvGrpSpPr>
            <p:nvPr/>
          </p:nvGrpSpPr>
          <p:grpSpPr bwMode="auto">
            <a:xfrm>
              <a:off x="1200" y="1824"/>
              <a:ext cx="538" cy="613"/>
              <a:chOff x="1920" y="960"/>
              <a:chExt cx="538" cy="613"/>
            </a:xfrm>
          </p:grpSpPr>
          <p:sp>
            <p:nvSpPr>
              <p:cNvPr id="61672" name="Rectangle 60"/>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673" name="Rectangle 61"/>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674" name="Group 62"/>
              <p:cNvGrpSpPr>
                <a:grpSpLocks/>
              </p:cNvGrpSpPr>
              <p:nvPr/>
            </p:nvGrpSpPr>
            <p:grpSpPr bwMode="auto">
              <a:xfrm>
                <a:off x="1958" y="971"/>
                <a:ext cx="500" cy="602"/>
                <a:chOff x="1958" y="971"/>
                <a:chExt cx="500" cy="602"/>
              </a:xfrm>
            </p:grpSpPr>
            <p:grpSp>
              <p:nvGrpSpPr>
                <p:cNvPr id="61675" name="Group 63"/>
                <p:cNvGrpSpPr>
                  <a:grpSpLocks/>
                </p:cNvGrpSpPr>
                <p:nvPr/>
              </p:nvGrpSpPr>
              <p:grpSpPr bwMode="auto">
                <a:xfrm>
                  <a:off x="1958" y="1061"/>
                  <a:ext cx="448" cy="448"/>
                  <a:chOff x="2368" y="1264"/>
                  <a:chExt cx="448" cy="448"/>
                </a:xfrm>
              </p:grpSpPr>
              <p:grpSp>
                <p:nvGrpSpPr>
                  <p:cNvPr id="61680" name="Group 64"/>
                  <p:cNvGrpSpPr>
                    <a:grpSpLocks/>
                  </p:cNvGrpSpPr>
                  <p:nvPr/>
                </p:nvGrpSpPr>
                <p:grpSpPr bwMode="auto">
                  <a:xfrm>
                    <a:off x="2368" y="1380"/>
                    <a:ext cx="448" cy="192"/>
                    <a:chOff x="2368" y="1380"/>
                    <a:chExt cx="448" cy="192"/>
                  </a:xfrm>
                </p:grpSpPr>
                <p:sp>
                  <p:nvSpPr>
                    <p:cNvPr id="61684" name="Line 65"/>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85" name="Line 66"/>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81" name="Group 67"/>
                  <p:cNvGrpSpPr>
                    <a:grpSpLocks/>
                  </p:cNvGrpSpPr>
                  <p:nvPr/>
                </p:nvGrpSpPr>
                <p:grpSpPr bwMode="auto">
                  <a:xfrm>
                    <a:off x="2508" y="1264"/>
                    <a:ext cx="192" cy="448"/>
                    <a:chOff x="2508" y="1264"/>
                    <a:chExt cx="192" cy="448"/>
                  </a:xfrm>
                </p:grpSpPr>
                <p:sp>
                  <p:nvSpPr>
                    <p:cNvPr id="61682" name="Line 68"/>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83" name="Line 69"/>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676" name="Rectangle 70"/>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77" name="Rectangle 71"/>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78" name="Rectangle 72"/>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79" name="Rectangle 73"/>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671" name="Rectangle 74"/>
            <p:cNvSpPr>
              <a:spLocks noChangeArrowheads="1"/>
            </p:cNvSpPr>
            <p:nvPr/>
          </p:nvSpPr>
          <p:spPr bwMode="auto">
            <a:xfrm>
              <a:off x="1200" y="2016"/>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1471" name="Group 75"/>
          <p:cNvGrpSpPr>
            <a:grpSpLocks/>
          </p:cNvGrpSpPr>
          <p:nvPr/>
        </p:nvGrpSpPr>
        <p:grpSpPr bwMode="auto">
          <a:xfrm>
            <a:off x="3009900" y="3092450"/>
            <a:ext cx="854075" cy="973138"/>
            <a:chOff x="1896" y="1824"/>
            <a:chExt cx="538" cy="613"/>
          </a:xfrm>
        </p:grpSpPr>
        <p:grpSp>
          <p:nvGrpSpPr>
            <p:cNvPr id="61654" name="Group 76"/>
            <p:cNvGrpSpPr>
              <a:grpSpLocks/>
            </p:cNvGrpSpPr>
            <p:nvPr/>
          </p:nvGrpSpPr>
          <p:grpSpPr bwMode="auto">
            <a:xfrm>
              <a:off x="1896" y="1824"/>
              <a:ext cx="538" cy="613"/>
              <a:chOff x="1920" y="960"/>
              <a:chExt cx="538" cy="613"/>
            </a:xfrm>
          </p:grpSpPr>
          <p:sp>
            <p:nvSpPr>
              <p:cNvPr id="61656" name="Rectangle 77"/>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657" name="Rectangle 78"/>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658" name="Group 79"/>
              <p:cNvGrpSpPr>
                <a:grpSpLocks/>
              </p:cNvGrpSpPr>
              <p:nvPr/>
            </p:nvGrpSpPr>
            <p:grpSpPr bwMode="auto">
              <a:xfrm>
                <a:off x="1958" y="971"/>
                <a:ext cx="500" cy="602"/>
                <a:chOff x="1958" y="971"/>
                <a:chExt cx="500" cy="602"/>
              </a:xfrm>
            </p:grpSpPr>
            <p:grpSp>
              <p:nvGrpSpPr>
                <p:cNvPr id="61659" name="Group 80"/>
                <p:cNvGrpSpPr>
                  <a:grpSpLocks/>
                </p:cNvGrpSpPr>
                <p:nvPr/>
              </p:nvGrpSpPr>
              <p:grpSpPr bwMode="auto">
                <a:xfrm>
                  <a:off x="1958" y="1061"/>
                  <a:ext cx="448" cy="448"/>
                  <a:chOff x="2368" y="1264"/>
                  <a:chExt cx="448" cy="448"/>
                </a:xfrm>
              </p:grpSpPr>
              <p:grpSp>
                <p:nvGrpSpPr>
                  <p:cNvPr id="61664" name="Group 81"/>
                  <p:cNvGrpSpPr>
                    <a:grpSpLocks/>
                  </p:cNvGrpSpPr>
                  <p:nvPr/>
                </p:nvGrpSpPr>
                <p:grpSpPr bwMode="auto">
                  <a:xfrm>
                    <a:off x="2368" y="1380"/>
                    <a:ext cx="448" cy="192"/>
                    <a:chOff x="2368" y="1380"/>
                    <a:chExt cx="448" cy="192"/>
                  </a:xfrm>
                </p:grpSpPr>
                <p:sp>
                  <p:nvSpPr>
                    <p:cNvPr id="61668" name="Line 82"/>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69" name="Line 83"/>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65" name="Group 84"/>
                  <p:cNvGrpSpPr>
                    <a:grpSpLocks/>
                  </p:cNvGrpSpPr>
                  <p:nvPr/>
                </p:nvGrpSpPr>
                <p:grpSpPr bwMode="auto">
                  <a:xfrm>
                    <a:off x="2508" y="1264"/>
                    <a:ext cx="192" cy="448"/>
                    <a:chOff x="2508" y="1264"/>
                    <a:chExt cx="192" cy="448"/>
                  </a:xfrm>
                </p:grpSpPr>
                <p:sp>
                  <p:nvSpPr>
                    <p:cNvPr id="61666" name="Line 85"/>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67" name="Line 86"/>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660" name="Rectangle 87"/>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61" name="Rectangle 88"/>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62" name="Rectangle 89"/>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63" name="Rectangle 90"/>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655" name="Rectangle 91"/>
            <p:cNvSpPr>
              <a:spLocks noChangeArrowheads="1"/>
            </p:cNvSpPr>
            <p:nvPr/>
          </p:nvSpPr>
          <p:spPr bwMode="auto">
            <a:xfrm>
              <a:off x="1918" y="2208"/>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sp>
        <p:nvSpPr>
          <p:cNvPr id="61472" name="Rectangle 92"/>
          <p:cNvSpPr>
            <a:spLocks noChangeArrowheads="1"/>
          </p:cNvSpPr>
          <p:nvPr/>
        </p:nvSpPr>
        <p:spPr bwMode="auto">
          <a:xfrm>
            <a:off x="4419600" y="37020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473" name="Group 93"/>
          <p:cNvGrpSpPr>
            <a:grpSpLocks/>
          </p:cNvGrpSpPr>
          <p:nvPr/>
        </p:nvGrpSpPr>
        <p:grpSpPr bwMode="auto">
          <a:xfrm>
            <a:off x="1752600" y="4235450"/>
            <a:ext cx="854075" cy="973138"/>
            <a:chOff x="1200" y="1824"/>
            <a:chExt cx="538" cy="613"/>
          </a:xfrm>
        </p:grpSpPr>
        <p:grpSp>
          <p:nvGrpSpPr>
            <p:cNvPr id="61638" name="Group 94"/>
            <p:cNvGrpSpPr>
              <a:grpSpLocks/>
            </p:cNvGrpSpPr>
            <p:nvPr/>
          </p:nvGrpSpPr>
          <p:grpSpPr bwMode="auto">
            <a:xfrm>
              <a:off x="1200" y="1824"/>
              <a:ext cx="538" cy="613"/>
              <a:chOff x="1920" y="960"/>
              <a:chExt cx="538" cy="613"/>
            </a:xfrm>
          </p:grpSpPr>
          <p:sp>
            <p:nvSpPr>
              <p:cNvPr id="61640" name="Rectangle 95"/>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641" name="Rectangle 96"/>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642" name="Group 97"/>
              <p:cNvGrpSpPr>
                <a:grpSpLocks/>
              </p:cNvGrpSpPr>
              <p:nvPr/>
            </p:nvGrpSpPr>
            <p:grpSpPr bwMode="auto">
              <a:xfrm>
                <a:off x="1958" y="971"/>
                <a:ext cx="500" cy="602"/>
                <a:chOff x="1958" y="971"/>
                <a:chExt cx="500" cy="602"/>
              </a:xfrm>
            </p:grpSpPr>
            <p:grpSp>
              <p:nvGrpSpPr>
                <p:cNvPr id="61643" name="Group 98"/>
                <p:cNvGrpSpPr>
                  <a:grpSpLocks/>
                </p:cNvGrpSpPr>
                <p:nvPr/>
              </p:nvGrpSpPr>
              <p:grpSpPr bwMode="auto">
                <a:xfrm>
                  <a:off x="1958" y="1061"/>
                  <a:ext cx="448" cy="448"/>
                  <a:chOff x="2368" y="1264"/>
                  <a:chExt cx="448" cy="448"/>
                </a:xfrm>
              </p:grpSpPr>
              <p:grpSp>
                <p:nvGrpSpPr>
                  <p:cNvPr id="61648" name="Group 99"/>
                  <p:cNvGrpSpPr>
                    <a:grpSpLocks/>
                  </p:cNvGrpSpPr>
                  <p:nvPr/>
                </p:nvGrpSpPr>
                <p:grpSpPr bwMode="auto">
                  <a:xfrm>
                    <a:off x="2368" y="1380"/>
                    <a:ext cx="448" cy="192"/>
                    <a:chOff x="2368" y="1380"/>
                    <a:chExt cx="448" cy="192"/>
                  </a:xfrm>
                </p:grpSpPr>
                <p:sp>
                  <p:nvSpPr>
                    <p:cNvPr id="61652" name="Line 100"/>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53" name="Line 101"/>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49" name="Group 102"/>
                  <p:cNvGrpSpPr>
                    <a:grpSpLocks/>
                  </p:cNvGrpSpPr>
                  <p:nvPr/>
                </p:nvGrpSpPr>
                <p:grpSpPr bwMode="auto">
                  <a:xfrm>
                    <a:off x="2508" y="1264"/>
                    <a:ext cx="192" cy="448"/>
                    <a:chOff x="2508" y="1264"/>
                    <a:chExt cx="192" cy="448"/>
                  </a:xfrm>
                </p:grpSpPr>
                <p:sp>
                  <p:nvSpPr>
                    <p:cNvPr id="61650" name="Line 103"/>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51" name="Line 104"/>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644" name="Rectangle 105"/>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45" name="Rectangle 106"/>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46" name="Rectangle 107"/>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47" name="Rectangle 108"/>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639" name="Rectangle 109"/>
            <p:cNvSpPr>
              <a:spLocks noChangeArrowheads="1"/>
            </p:cNvSpPr>
            <p:nvPr/>
          </p:nvSpPr>
          <p:spPr bwMode="auto">
            <a:xfrm>
              <a:off x="1200" y="2016"/>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1474" name="Group 110"/>
          <p:cNvGrpSpPr>
            <a:grpSpLocks/>
          </p:cNvGrpSpPr>
          <p:nvPr/>
        </p:nvGrpSpPr>
        <p:grpSpPr bwMode="auto">
          <a:xfrm>
            <a:off x="762000" y="4235450"/>
            <a:ext cx="854075" cy="973138"/>
            <a:chOff x="1200" y="1824"/>
            <a:chExt cx="538" cy="613"/>
          </a:xfrm>
        </p:grpSpPr>
        <p:grpSp>
          <p:nvGrpSpPr>
            <p:cNvPr id="61622" name="Group 111"/>
            <p:cNvGrpSpPr>
              <a:grpSpLocks/>
            </p:cNvGrpSpPr>
            <p:nvPr/>
          </p:nvGrpSpPr>
          <p:grpSpPr bwMode="auto">
            <a:xfrm>
              <a:off x="1200" y="1824"/>
              <a:ext cx="538" cy="613"/>
              <a:chOff x="1920" y="960"/>
              <a:chExt cx="538" cy="613"/>
            </a:xfrm>
          </p:grpSpPr>
          <p:sp>
            <p:nvSpPr>
              <p:cNvPr id="61624" name="Rectangle 112"/>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625" name="Rectangle 113"/>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626" name="Group 114"/>
              <p:cNvGrpSpPr>
                <a:grpSpLocks/>
              </p:cNvGrpSpPr>
              <p:nvPr/>
            </p:nvGrpSpPr>
            <p:grpSpPr bwMode="auto">
              <a:xfrm>
                <a:off x="1958" y="971"/>
                <a:ext cx="500" cy="602"/>
                <a:chOff x="1958" y="971"/>
                <a:chExt cx="500" cy="602"/>
              </a:xfrm>
            </p:grpSpPr>
            <p:grpSp>
              <p:nvGrpSpPr>
                <p:cNvPr id="61627" name="Group 115"/>
                <p:cNvGrpSpPr>
                  <a:grpSpLocks/>
                </p:cNvGrpSpPr>
                <p:nvPr/>
              </p:nvGrpSpPr>
              <p:grpSpPr bwMode="auto">
                <a:xfrm>
                  <a:off x="1958" y="1061"/>
                  <a:ext cx="448" cy="448"/>
                  <a:chOff x="2368" y="1264"/>
                  <a:chExt cx="448" cy="448"/>
                </a:xfrm>
              </p:grpSpPr>
              <p:grpSp>
                <p:nvGrpSpPr>
                  <p:cNvPr id="61632" name="Group 116"/>
                  <p:cNvGrpSpPr>
                    <a:grpSpLocks/>
                  </p:cNvGrpSpPr>
                  <p:nvPr/>
                </p:nvGrpSpPr>
                <p:grpSpPr bwMode="auto">
                  <a:xfrm>
                    <a:off x="2368" y="1380"/>
                    <a:ext cx="448" cy="192"/>
                    <a:chOff x="2368" y="1380"/>
                    <a:chExt cx="448" cy="192"/>
                  </a:xfrm>
                </p:grpSpPr>
                <p:sp>
                  <p:nvSpPr>
                    <p:cNvPr id="61636" name="Line 117"/>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37" name="Line 118"/>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33" name="Group 119"/>
                  <p:cNvGrpSpPr>
                    <a:grpSpLocks/>
                  </p:cNvGrpSpPr>
                  <p:nvPr/>
                </p:nvGrpSpPr>
                <p:grpSpPr bwMode="auto">
                  <a:xfrm>
                    <a:off x="2508" y="1264"/>
                    <a:ext cx="192" cy="448"/>
                    <a:chOff x="2508" y="1264"/>
                    <a:chExt cx="192" cy="448"/>
                  </a:xfrm>
                </p:grpSpPr>
                <p:sp>
                  <p:nvSpPr>
                    <p:cNvPr id="61634" name="Line 120"/>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35" name="Line 121"/>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628" name="Rectangle 122"/>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29" name="Rectangle 123"/>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30" name="Rectangle 124"/>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31" name="Rectangle 125"/>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623" name="Rectangle 126"/>
            <p:cNvSpPr>
              <a:spLocks noChangeArrowheads="1"/>
            </p:cNvSpPr>
            <p:nvPr/>
          </p:nvSpPr>
          <p:spPr bwMode="auto">
            <a:xfrm>
              <a:off x="1200" y="2016"/>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1475" name="Group 127"/>
          <p:cNvGrpSpPr>
            <a:grpSpLocks/>
          </p:cNvGrpSpPr>
          <p:nvPr/>
        </p:nvGrpSpPr>
        <p:grpSpPr bwMode="auto">
          <a:xfrm>
            <a:off x="3581400" y="4235450"/>
            <a:ext cx="854075" cy="973138"/>
            <a:chOff x="1896" y="1824"/>
            <a:chExt cx="538" cy="613"/>
          </a:xfrm>
        </p:grpSpPr>
        <p:grpSp>
          <p:nvGrpSpPr>
            <p:cNvPr id="61606" name="Group 128"/>
            <p:cNvGrpSpPr>
              <a:grpSpLocks/>
            </p:cNvGrpSpPr>
            <p:nvPr/>
          </p:nvGrpSpPr>
          <p:grpSpPr bwMode="auto">
            <a:xfrm>
              <a:off x="1896" y="1824"/>
              <a:ext cx="538" cy="613"/>
              <a:chOff x="1920" y="960"/>
              <a:chExt cx="538" cy="613"/>
            </a:xfrm>
          </p:grpSpPr>
          <p:sp>
            <p:nvSpPr>
              <p:cNvPr id="61608" name="Rectangle 129"/>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609" name="Rectangle 130"/>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610" name="Group 131"/>
              <p:cNvGrpSpPr>
                <a:grpSpLocks/>
              </p:cNvGrpSpPr>
              <p:nvPr/>
            </p:nvGrpSpPr>
            <p:grpSpPr bwMode="auto">
              <a:xfrm>
                <a:off x="1958" y="971"/>
                <a:ext cx="500" cy="602"/>
                <a:chOff x="1958" y="971"/>
                <a:chExt cx="500" cy="602"/>
              </a:xfrm>
            </p:grpSpPr>
            <p:grpSp>
              <p:nvGrpSpPr>
                <p:cNvPr id="61611" name="Group 132"/>
                <p:cNvGrpSpPr>
                  <a:grpSpLocks/>
                </p:cNvGrpSpPr>
                <p:nvPr/>
              </p:nvGrpSpPr>
              <p:grpSpPr bwMode="auto">
                <a:xfrm>
                  <a:off x="1958" y="1061"/>
                  <a:ext cx="448" cy="448"/>
                  <a:chOff x="2368" y="1264"/>
                  <a:chExt cx="448" cy="448"/>
                </a:xfrm>
              </p:grpSpPr>
              <p:grpSp>
                <p:nvGrpSpPr>
                  <p:cNvPr id="61616" name="Group 133"/>
                  <p:cNvGrpSpPr>
                    <a:grpSpLocks/>
                  </p:cNvGrpSpPr>
                  <p:nvPr/>
                </p:nvGrpSpPr>
                <p:grpSpPr bwMode="auto">
                  <a:xfrm>
                    <a:off x="2368" y="1380"/>
                    <a:ext cx="448" cy="192"/>
                    <a:chOff x="2368" y="1380"/>
                    <a:chExt cx="448" cy="192"/>
                  </a:xfrm>
                </p:grpSpPr>
                <p:sp>
                  <p:nvSpPr>
                    <p:cNvPr id="61620" name="Line 134"/>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21" name="Line 135"/>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17" name="Group 136"/>
                  <p:cNvGrpSpPr>
                    <a:grpSpLocks/>
                  </p:cNvGrpSpPr>
                  <p:nvPr/>
                </p:nvGrpSpPr>
                <p:grpSpPr bwMode="auto">
                  <a:xfrm>
                    <a:off x="2508" y="1264"/>
                    <a:ext cx="192" cy="448"/>
                    <a:chOff x="2508" y="1264"/>
                    <a:chExt cx="192" cy="448"/>
                  </a:xfrm>
                </p:grpSpPr>
                <p:sp>
                  <p:nvSpPr>
                    <p:cNvPr id="61618" name="Line 137"/>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19" name="Line 138"/>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612" name="Rectangle 139"/>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13" name="Rectangle 140"/>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14" name="Rectangle 141"/>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15" name="Rectangle 142"/>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607" name="Rectangle 143"/>
            <p:cNvSpPr>
              <a:spLocks noChangeArrowheads="1"/>
            </p:cNvSpPr>
            <p:nvPr/>
          </p:nvSpPr>
          <p:spPr bwMode="auto">
            <a:xfrm>
              <a:off x="1918" y="2208"/>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1476" name="Group 144"/>
          <p:cNvGrpSpPr>
            <a:grpSpLocks/>
          </p:cNvGrpSpPr>
          <p:nvPr/>
        </p:nvGrpSpPr>
        <p:grpSpPr bwMode="auto">
          <a:xfrm>
            <a:off x="2590800" y="4235450"/>
            <a:ext cx="854075" cy="973138"/>
            <a:chOff x="1896" y="1824"/>
            <a:chExt cx="538" cy="613"/>
          </a:xfrm>
        </p:grpSpPr>
        <p:grpSp>
          <p:nvGrpSpPr>
            <p:cNvPr id="61590" name="Group 145"/>
            <p:cNvGrpSpPr>
              <a:grpSpLocks/>
            </p:cNvGrpSpPr>
            <p:nvPr/>
          </p:nvGrpSpPr>
          <p:grpSpPr bwMode="auto">
            <a:xfrm>
              <a:off x="1896" y="1824"/>
              <a:ext cx="538" cy="613"/>
              <a:chOff x="1920" y="960"/>
              <a:chExt cx="538" cy="613"/>
            </a:xfrm>
          </p:grpSpPr>
          <p:sp>
            <p:nvSpPr>
              <p:cNvPr id="61592" name="Rectangle 146"/>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93" name="Rectangle 147"/>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594" name="Group 148"/>
              <p:cNvGrpSpPr>
                <a:grpSpLocks/>
              </p:cNvGrpSpPr>
              <p:nvPr/>
            </p:nvGrpSpPr>
            <p:grpSpPr bwMode="auto">
              <a:xfrm>
                <a:off x="1958" y="971"/>
                <a:ext cx="500" cy="602"/>
                <a:chOff x="1958" y="971"/>
                <a:chExt cx="500" cy="602"/>
              </a:xfrm>
            </p:grpSpPr>
            <p:grpSp>
              <p:nvGrpSpPr>
                <p:cNvPr id="61595" name="Group 149"/>
                <p:cNvGrpSpPr>
                  <a:grpSpLocks/>
                </p:cNvGrpSpPr>
                <p:nvPr/>
              </p:nvGrpSpPr>
              <p:grpSpPr bwMode="auto">
                <a:xfrm>
                  <a:off x="1958" y="1061"/>
                  <a:ext cx="448" cy="448"/>
                  <a:chOff x="2368" y="1264"/>
                  <a:chExt cx="448" cy="448"/>
                </a:xfrm>
              </p:grpSpPr>
              <p:grpSp>
                <p:nvGrpSpPr>
                  <p:cNvPr id="61600" name="Group 150"/>
                  <p:cNvGrpSpPr>
                    <a:grpSpLocks/>
                  </p:cNvGrpSpPr>
                  <p:nvPr/>
                </p:nvGrpSpPr>
                <p:grpSpPr bwMode="auto">
                  <a:xfrm>
                    <a:off x="2368" y="1380"/>
                    <a:ext cx="448" cy="192"/>
                    <a:chOff x="2368" y="1380"/>
                    <a:chExt cx="448" cy="192"/>
                  </a:xfrm>
                </p:grpSpPr>
                <p:sp>
                  <p:nvSpPr>
                    <p:cNvPr id="61604" name="Line 151"/>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05" name="Line 152"/>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01" name="Group 153"/>
                  <p:cNvGrpSpPr>
                    <a:grpSpLocks/>
                  </p:cNvGrpSpPr>
                  <p:nvPr/>
                </p:nvGrpSpPr>
                <p:grpSpPr bwMode="auto">
                  <a:xfrm>
                    <a:off x="2508" y="1264"/>
                    <a:ext cx="192" cy="448"/>
                    <a:chOff x="2508" y="1264"/>
                    <a:chExt cx="192" cy="448"/>
                  </a:xfrm>
                </p:grpSpPr>
                <p:sp>
                  <p:nvSpPr>
                    <p:cNvPr id="61602" name="Line 154"/>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03" name="Line 155"/>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96" name="Rectangle 156"/>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97" name="Rectangle 157"/>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98" name="Rectangle 158"/>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99" name="Rectangle 159"/>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591" name="Rectangle 160"/>
            <p:cNvSpPr>
              <a:spLocks noChangeArrowheads="1"/>
            </p:cNvSpPr>
            <p:nvPr/>
          </p:nvSpPr>
          <p:spPr bwMode="auto">
            <a:xfrm>
              <a:off x="1918" y="2208"/>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1477" name="Group 161"/>
          <p:cNvGrpSpPr>
            <a:grpSpLocks/>
          </p:cNvGrpSpPr>
          <p:nvPr/>
        </p:nvGrpSpPr>
        <p:grpSpPr bwMode="auto">
          <a:xfrm>
            <a:off x="4556125" y="4176713"/>
            <a:ext cx="854075" cy="973137"/>
            <a:chOff x="1920" y="960"/>
            <a:chExt cx="538" cy="613"/>
          </a:xfrm>
        </p:grpSpPr>
        <p:sp>
          <p:nvSpPr>
            <p:cNvPr id="61576" name="Rectangle 162"/>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77" name="Rectangle 163"/>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578" name="Group 164"/>
            <p:cNvGrpSpPr>
              <a:grpSpLocks/>
            </p:cNvGrpSpPr>
            <p:nvPr/>
          </p:nvGrpSpPr>
          <p:grpSpPr bwMode="auto">
            <a:xfrm>
              <a:off x="1958" y="971"/>
              <a:ext cx="500" cy="602"/>
              <a:chOff x="1958" y="971"/>
              <a:chExt cx="500" cy="602"/>
            </a:xfrm>
          </p:grpSpPr>
          <p:grpSp>
            <p:nvGrpSpPr>
              <p:cNvPr id="61579" name="Group 165"/>
              <p:cNvGrpSpPr>
                <a:grpSpLocks/>
              </p:cNvGrpSpPr>
              <p:nvPr/>
            </p:nvGrpSpPr>
            <p:grpSpPr bwMode="auto">
              <a:xfrm>
                <a:off x="1958" y="1061"/>
                <a:ext cx="448" cy="448"/>
                <a:chOff x="2368" y="1264"/>
                <a:chExt cx="448" cy="448"/>
              </a:xfrm>
            </p:grpSpPr>
            <p:grpSp>
              <p:nvGrpSpPr>
                <p:cNvPr id="61584" name="Group 166"/>
                <p:cNvGrpSpPr>
                  <a:grpSpLocks/>
                </p:cNvGrpSpPr>
                <p:nvPr/>
              </p:nvGrpSpPr>
              <p:grpSpPr bwMode="auto">
                <a:xfrm>
                  <a:off x="2368" y="1380"/>
                  <a:ext cx="448" cy="192"/>
                  <a:chOff x="2368" y="1380"/>
                  <a:chExt cx="448" cy="192"/>
                </a:xfrm>
              </p:grpSpPr>
              <p:sp>
                <p:nvSpPr>
                  <p:cNvPr id="61588" name="Line 167"/>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89" name="Line 168"/>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585" name="Group 169"/>
                <p:cNvGrpSpPr>
                  <a:grpSpLocks/>
                </p:cNvGrpSpPr>
                <p:nvPr/>
              </p:nvGrpSpPr>
              <p:grpSpPr bwMode="auto">
                <a:xfrm>
                  <a:off x="2508" y="1264"/>
                  <a:ext cx="192" cy="448"/>
                  <a:chOff x="2508" y="1264"/>
                  <a:chExt cx="192" cy="448"/>
                </a:xfrm>
              </p:grpSpPr>
              <p:sp>
                <p:nvSpPr>
                  <p:cNvPr id="61586" name="Line 170"/>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87" name="Line 171"/>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80" name="Rectangle 172"/>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81" name="Rectangle 173"/>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82" name="Rectangle 174"/>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83" name="Rectangle 175"/>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478" name="Rectangle 176"/>
          <p:cNvSpPr>
            <a:spLocks noChangeArrowheads="1"/>
          </p:cNvSpPr>
          <p:nvPr/>
        </p:nvSpPr>
        <p:spPr bwMode="auto">
          <a:xfrm>
            <a:off x="4860925" y="4786313"/>
            <a:ext cx="3079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479" name="Group 177"/>
          <p:cNvGrpSpPr>
            <a:grpSpLocks/>
          </p:cNvGrpSpPr>
          <p:nvPr/>
        </p:nvGrpSpPr>
        <p:grpSpPr bwMode="auto">
          <a:xfrm>
            <a:off x="5486400" y="4159250"/>
            <a:ext cx="854075" cy="973138"/>
            <a:chOff x="1920" y="960"/>
            <a:chExt cx="538" cy="613"/>
          </a:xfrm>
        </p:grpSpPr>
        <p:sp>
          <p:nvSpPr>
            <p:cNvPr id="61562" name="Rectangle 178"/>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63" name="Rectangle 179"/>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564" name="Group 180"/>
            <p:cNvGrpSpPr>
              <a:grpSpLocks/>
            </p:cNvGrpSpPr>
            <p:nvPr/>
          </p:nvGrpSpPr>
          <p:grpSpPr bwMode="auto">
            <a:xfrm>
              <a:off x="1958" y="971"/>
              <a:ext cx="500" cy="602"/>
              <a:chOff x="1958" y="971"/>
              <a:chExt cx="500" cy="602"/>
            </a:xfrm>
          </p:grpSpPr>
          <p:grpSp>
            <p:nvGrpSpPr>
              <p:cNvPr id="61565" name="Group 181"/>
              <p:cNvGrpSpPr>
                <a:grpSpLocks/>
              </p:cNvGrpSpPr>
              <p:nvPr/>
            </p:nvGrpSpPr>
            <p:grpSpPr bwMode="auto">
              <a:xfrm>
                <a:off x="1958" y="1061"/>
                <a:ext cx="448" cy="448"/>
                <a:chOff x="2368" y="1264"/>
                <a:chExt cx="448" cy="448"/>
              </a:xfrm>
            </p:grpSpPr>
            <p:grpSp>
              <p:nvGrpSpPr>
                <p:cNvPr id="61570" name="Group 182"/>
                <p:cNvGrpSpPr>
                  <a:grpSpLocks/>
                </p:cNvGrpSpPr>
                <p:nvPr/>
              </p:nvGrpSpPr>
              <p:grpSpPr bwMode="auto">
                <a:xfrm>
                  <a:off x="2368" y="1380"/>
                  <a:ext cx="448" cy="192"/>
                  <a:chOff x="2368" y="1380"/>
                  <a:chExt cx="448" cy="192"/>
                </a:xfrm>
              </p:grpSpPr>
              <p:sp>
                <p:nvSpPr>
                  <p:cNvPr id="61574" name="Line 183"/>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75" name="Line 184"/>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571" name="Group 185"/>
                <p:cNvGrpSpPr>
                  <a:grpSpLocks/>
                </p:cNvGrpSpPr>
                <p:nvPr/>
              </p:nvGrpSpPr>
              <p:grpSpPr bwMode="auto">
                <a:xfrm>
                  <a:off x="2508" y="1264"/>
                  <a:ext cx="192" cy="448"/>
                  <a:chOff x="2508" y="1264"/>
                  <a:chExt cx="192" cy="448"/>
                </a:xfrm>
              </p:grpSpPr>
              <p:sp>
                <p:nvSpPr>
                  <p:cNvPr id="61572" name="Line 186"/>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73" name="Line 187"/>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66" name="Rectangle 188"/>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67" name="Rectangle 189"/>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68" name="Rectangle 190"/>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69" name="Rectangle 191"/>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480" name="Rectangle 192"/>
          <p:cNvSpPr>
            <a:spLocks noChangeArrowheads="1"/>
          </p:cNvSpPr>
          <p:nvPr/>
        </p:nvSpPr>
        <p:spPr bwMode="auto">
          <a:xfrm>
            <a:off x="5791200" y="47688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481" name="Rectangle 193"/>
          <p:cNvSpPr>
            <a:spLocks noChangeArrowheads="1"/>
          </p:cNvSpPr>
          <p:nvPr/>
        </p:nvSpPr>
        <p:spPr bwMode="auto">
          <a:xfrm>
            <a:off x="4572000" y="44640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82" name="Rectangle 194"/>
          <p:cNvSpPr>
            <a:spLocks noChangeArrowheads="1"/>
          </p:cNvSpPr>
          <p:nvPr/>
        </p:nvSpPr>
        <p:spPr bwMode="auto">
          <a:xfrm>
            <a:off x="5486400" y="47688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83" name="Rectangle 195"/>
          <p:cNvSpPr>
            <a:spLocks noChangeArrowheads="1"/>
          </p:cNvSpPr>
          <p:nvPr/>
        </p:nvSpPr>
        <p:spPr bwMode="auto">
          <a:xfrm>
            <a:off x="762000" y="48450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84" name="Rectangle 196"/>
          <p:cNvSpPr>
            <a:spLocks noChangeArrowheads="1"/>
          </p:cNvSpPr>
          <p:nvPr/>
        </p:nvSpPr>
        <p:spPr bwMode="auto">
          <a:xfrm>
            <a:off x="2057400" y="48450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85" name="Rectangle 197"/>
          <p:cNvSpPr>
            <a:spLocks noChangeArrowheads="1"/>
          </p:cNvSpPr>
          <p:nvPr/>
        </p:nvSpPr>
        <p:spPr bwMode="auto">
          <a:xfrm>
            <a:off x="2590800" y="45402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86" name="Rectangle 198"/>
          <p:cNvSpPr>
            <a:spLocks noChangeArrowheads="1"/>
          </p:cNvSpPr>
          <p:nvPr/>
        </p:nvSpPr>
        <p:spPr bwMode="auto">
          <a:xfrm>
            <a:off x="3886200" y="48450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87" name="AutoShape 199"/>
          <p:cNvSpPr>
            <a:spLocks noChangeArrowheads="1"/>
          </p:cNvSpPr>
          <p:nvPr/>
        </p:nvSpPr>
        <p:spPr bwMode="auto">
          <a:xfrm>
            <a:off x="3886200" y="5149850"/>
            <a:ext cx="228600" cy="304800"/>
          </a:xfrm>
          <a:prstGeom prst="lightningBolt">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61488" name="Rectangle 200"/>
          <p:cNvSpPr>
            <a:spLocks noChangeArrowheads="1"/>
          </p:cNvSpPr>
          <p:nvPr/>
        </p:nvSpPr>
        <p:spPr bwMode="auto">
          <a:xfrm>
            <a:off x="1295400" y="53784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489" name="Rectangle 201"/>
          <p:cNvSpPr>
            <a:spLocks noChangeArrowheads="1"/>
          </p:cNvSpPr>
          <p:nvPr/>
        </p:nvSpPr>
        <p:spPr bwMode="auto">
          <a:xfrm>
            <a:off x="762000" y="53784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490" name="Group 202"/>
          <p:cNvGrpSpPr>
            <a:grpSpLocks/>
          </p:cNvGrpSpPr>
          <p:nvPr/>
        </p:nvGrpSpPr>
        <p:grpSpPr bwMode="auto">
          <a:xfrm>
            <a:off x="822325" y="5395913"/>
            <a:ext cx="793750" cy="955675"/>
            <a:chOff x="1958" y="971"/>
            <a:chExt cx="500" cy="602"/>
          </a:xfrm>
        </p:grpSpPr>
        <p:grpSp>
          <p:nvGrpSpPr>
            <p:cNvPr id="61551" name="Group 203"/>
            <p:cNvGrpSpPr>
              <a:grpSpLocks/>
            </p:cNvGrpSpPr>
            <p:nvPr/>
          </p:nvGrpSpPr>
          <p:grpSpPr bwMode="auto">
            <a:xfrm>
              <a:off x="1958" y="1061"/>
              <a:ext cx="448" cy="448"/>
              <a:chOff x="2368" y="1264"/>
              <a:chExt cx="448" cy="448"/>
            </a:xfrm>
          </p:grpSpPr>
          <p:grpSp>
            <p:nvGrpSpPr>
              <p:cNvPr id="61556" name="Group 204"/>
              <p:cNvGrpSpPr>
                <a:grpSpLocks/>
              </p:cNvGrpSpPr>
              <p:nvPr/>
            </p:nvGrpSpPr>
            <p:grpSpPr bwMode="auto">
              <a:xfrm>
                <a:off x="2368" y="1380"/>
                <a:ext cx="448" cy="192"/>
                <a:chOff x="2368" y="1380"/>
                <a:chExt cx="448" cy="192"/>
              </a:xfrm>
            </p:grpSpPr>
            <p:sp>
              <p:nvSpPr>
                <p:cNvPr id="61560" name="Line 205"/>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61" name="Line 206"/>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557" name="Group 207"/>
              <p:cNvGrpSpPr>
                <a:grpSpLocks/>
              </p:cNvGrpSpPr>
              <p:nvPr/>
            </p:nvGrpSpPr>
            <p:grpSpPr bwMode="auto">
              <a:xfrm>
                <a:off x="2508" y="1264"/>
                <a:ext cx="192" cy="448"/>
                <a:chOff x="2508" y="1264"/>
                <a:chExt cx="192" cy="448"/>
              </a:xfrm>
            </p:grpSpPr>
            <p:sp>
              <p:nvSpPr>
                <p:cNvPr id="61558" name="Line 208"/>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59" name="Line 209"/>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52" name="Rectangle 210"/>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53" name="Rectangle 211"/>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54" name="Rectangle 212"/>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55" name="Rectangle 213"/>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sp>
        <p:nvSpPr>
          <p:cNvPr id="61491" name="Rectangle 214"/>
          <p:cNvSpPr>
            <a:spLocks noChangeArrowheads="1"/>
          </p:cNvSpPr>
          <p:nvPr/>
        </p:nvSpPr>
        <p:spPr bwMode="auto">
          <a:xfrm>
            <a:off x="762000" y="56832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492" name="Rectangle 215"/>
          <p:cNvSpPr>
            <a:spLocks noChangeArrowheads="1"/>
          </p:cNvSpPr>
          <p:nvPr/>
        </p:nvSpPr>
        <p:spPr bwMode="auto">
          <a:xfrm>
            <a:off x="762000" y="59880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93" name="Rectangle 216"/>
          <p:cNvSpPr>
            <a:spLocks noChangeArrowheads="1"/>
          </p:cNvSpPr>
          <p:nvPr/>
        </p:nvSpPr>
        <p:spPr bwMode="auto">
          <a:xfrm>
            <a:off x="1066800" y="59880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494" name="Rectangle 217"/>
          <p:cNvSpPr>
            <a:spLocks noChangeArrowheads="1"/>
          </p:cNvSpPr>
          <p:nvPr/>
        </p:nvSpPr>
        <p:spPr bwMode="auto">
          <a:xfrm>
            <a:off x="4572000" y="59880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495" name="Rectangle 218"/>
          <p:cNvSpPr>
            <a:spLocks noChangeArrowheads="1"/>
          </p:cNvSpPr>
          <p:nvPr/>
        </p:nvSpPr>
        <p:spPr bwMode="auto">
          <a:xfrm>
            <a:off x="3121025" y="59880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496" name="Group 238"/>
          <p:cNvGrpSpPr>
            <a:grpSpLocks/>
          </p:cNvGrpSpPr>
          <p:nvPr/>
        </p:nvGrpSpPr>
        <p:grpSpPr bwMode="auto">
          <a:xfrm>
            <a:off x="2803525" y="5378450"/>
            <a:ext cx="854075" cy="973138"/>
            <a:chOff x="1896" y="1824"/>
            <a:chExt cx="538" cy="613"/>
          </a:xfrm>
        </p:grpSpPr>
        <p:grpSp>
          <p:nvGrpSpPr>
            <p:cNvPr id="61535" name="Group 239"/>
            <p:cNvGrpSpPr>
              <a:grpSpLocks/>
            </p:cNvGrpSpPr>
            <p:nvPr/>
          </p:nvGrpSpPr>
          <p:grpSpPr bwMode="auto">
            <a:xfrm>
              <a:off x="1896" y="1824"/>
              <a:ext cx="538" cy="613"/>
              <a:chOff x="1920" y="960"/>
              <a:chExt cx="538" cy="613"/>
            </a:xfrm>
          </p:grpSpPr>
          <p:sp>
            <p:nvSpPr>
              <p:cNvPr id="61537" name="Rectangle 240"/>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38" name="Rectangle 241"/>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539" name="Group 242"/>
              <p:cNvGrpSpPr>
                <a:grpSpLocks/>
              </p:cNvGrpSpPr>
              <p:nvPr/>
            </p:nvGrpSpPr>
            <p:grpSpPr bwMode="auto">
              <a:xfrm>
                <a:off x="1958" y="971"/>
                <a:ext cx="500" cy="602"/>
                <a:chOff x="1958" y="971"/>
                <a:chExt cx="500" cy="602"/>
              </a:xfrm>
            </p:grpSpPr>
            <p:grpSp>
              <p:nvGrpSpPr>
                <p:cNvPr id="61540" name="Group 243"/>
                <p:cNvGrpSpPr>
                  <a:grpSpLocks/>
                </p:cNvGrpSpPr>
                <p:nvPr/>
              </p:nvGrpSpPr>
              <p:grpSpPr bwMode="auto">
                <a:xfrm>
                  <a:off x="1958" y="1061"/>
                  <a:ext cx="448" cy="448"/>
                  <a:chOff x="2368" y="1264"/>
                  <a:chExt cx="448" cy="448"/>
                </a:xfrm>
              </p:grpSpPr>
              <p:grpSp>
                <p:nvGrpSpPr>
                  <p:cNvPr id="61545" name="Group 244"/>
                  <p:cNvGrpSpPr>
                    <a:grpSpLocks/>
                  </p:cNvGrpSpPr>
                  <p:nvPr/>
                </p:nvGrpSpPr>
                <p:grpSpPr bwMode="auto">
                  <a:xfrm>
                    <a:off x="2368" y="1380"/>
                    <a:ext cx="448" cy="192"/>
                    <a:chOff x="2368" y="1380"/>
                    <a:chExt cx="448" cy="192"/>
                  </a:xfrm>
                </p:grpSpPr>
                <p:sp>
                  <p:nvSpPr>
                    <p:cNvPr id="61549" name="Line 245"/>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50" name="Line 246"/>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546" name="Group 247"/>
                  <p:cNvGrpSpPr>
                    <a:grpSpLocks/>
                  </p:cNvGrpSpPr>
                  <p:nvPr/>
                </p:nvGrpSpPr>
                <p:grpSpPr bwMode="auto">
                  <a:xfrm>
                    <a:off x="2508" y="1264"/>
                    <a:ext cx="192" cy="448"/>
                    <a:chOff x="2508" y="1264"/>
                    <a:chExt cx="192" cy="448"/>
                  </a:xfrm>
                </p:grpSpPr>
                <p:sp>
                  <p:nvSpPr>
                    <p:cNvPr id="61547" name="Line 248"/>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48" name="Line 249"/>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41" name="Rectangle 250"/>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42" name="Rectangle 251"/>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43" name="Rectangle 252"/>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44" name="Rectangle 253"/>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536" name="Rectangle 254"/>
            <p:cNvSpPr>
              <a:spLocks noChangeArrowheads="1"/>
            </p:cNvSpPr>
            <p:nvPr/>
          </p:nvSpPr>
          <p:spPr bwMode="auto">
            <a:xfrm>
              <a:off x="1918" y="2208"/>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sp>
        <p:nvSpPr>
          <p:cNvPr id="61497" name="Rectangle 255"/>
          <p:cNvSpPr>
            <a:spLocks noChangeArrowheads="1"/>
          </p:cNvSpPr>
          <p:nvPr/>
        </p:nvSpPr>
        <p:spPr bwMode="auto">
          <a:xfrm>
            <a:off x="2803525" y="56832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grpSp>
        <p:nvGrpSpPr>
          <p:cNvPr id="61498" name="Group 256"/>
          <p:cNvGrpSpPr>
            <a:grpSpLocks/>
          </p:cNvGrpSpPr>
          <p:nvPr/>
        </p:nvGrpSpPr>
        <p:grpSpPr bwMode="auto">
          <a:xfrm>
            <a:off x="4572000" y="5378450"/>
            <a:ext cx="854075" cy="973138"/>
            <a:chOff x="1920" y="960"/>
            <a:chExt cx="538" cy="613"/>
          </a:xfrm>
        </p:grpSpPr>
        <p:sp>
          <p:nvSpPr>
            <p:cNvPr id="61521" name="Rectangle 257"/>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22" name="Rectangle 258"/>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523" name="Group 259"/>
            <p:cNvGrpSpPr>
              <a:grpSpLocks/>
            </p:cNvGrpSpPr>
            <p:nvPr/>
          </p:nvGrpSpPr>
          <p:grpSpPr bwMode="auto">
            <a:xfrm>
              <a:off x="1958" y="971"/>
              <a:ext cx="500" cy="602"/>
              <a:chOff x="1958" y="971"/>
              <a:chExt cx="500" cy="602"/>
            </a:xfrm>
          </p:grpSpPr>
          <p:grpSp>
            <p:nvGrpSpPr>
              <p:cNvPr id="61524" name="Group 260"/>
              <p:cNvGrpSpPr>
                <a:grpSpLocks/>
              </p:cNvGrpSpPr>
              <p:nvPr/>
            </p:nvGrpSpPr>
            <p:grpSpPr bwMode="auto">
              <a:xfrm>
                <a:off x="1958" y="1061"/>
                <a:ext cx="448" cy="448"/>
                <a:chOff x="2368" y="1264"/>
                <a:chExt cx="448" cy="448"/>
              </a:xfrm>
            </p:grpSpPr>
            <p:grpSp>
              <p:nvGrpSpPr>
                <p:cNvPr id="61529" name="Group 261"/>
                <p:cNvGrpSpPr>
                  <a:grpSpLocks/>
                </p:cNvGrpSpPr>
                <p:nvPr/>
              </p:nvGrpSpPr>
              <p:grpSpPr bwMode="auto">
                <a:xfrm>
                  <a:off x="2368" y="1380"/>
                  <a:ext cx="448" cy="192"/>
                  <a:chOff x="2368" y="1380"/>
                  <a:chExt cx="448" cy="192"/>
                </a:xfrm>
              </p:grpSpPr>
              <p:sp>
                <p:nvSpPr>
                  <p:cNvPr id="61533" name="Line 262"/>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34" name="Line 263"/>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530" name="Group 264"/>
                <p:cNvGrpSpPr>
                  <a:grpSpLocks/>
                </p:cNvGrpSpPr>
                <p:nvPr/>
              </p:nvGrpSpPr>
              <p:grpSpPr bwMode="auto">
                <a:xfrm>
                  <a:off x="2508" y="1264"/>
                  <a:ext cx="192" cy="448"/>
                  <a:chOff x="2508" y="1264"/>
                  <a:chExt cx="192" cy="448"/>
                </a:xfrm>
              </p:grpSpPr>
              <p:sp>
                <p:nvSpPr>
                  <p:cNvPr id="61531" name="Line 265"/>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32" name="Line 266"/>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25" name="Rectangle 267"/>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26" name="Rectangle 268"/>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27" name="Rectangle 269"/>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28" name="Rectangle 270"/>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499" name="Rectangle 271"/>
          <p:cNvSpPr>
            <a:spLocks noChangeArrowheads="1"/>
          </p:cNvSpPr>
          <p:nvPr/>
        </p:nvSpPr>
        <p:spPr bwMode="auto">
          <a:xfrm>
            <a:off x="4876800" y="59880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00" name="Rectangle 272"/>
          <p:cNvSpPr>
            <a:spLocks noChangeArrowheads="1"/>
          </p:cNvSpPr>
          <p:nvPr/>
        </p:nvSpPr>
        <p:spPr bwMode="auto">
          <a:xfrm>
            <a:off x="4587875" y="5665788"/>
            <a:ext cx="3206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01" name="Rectangle 273"/>
          <p:cNvSpPr>
            <a:spLocks noChangeArrowheads="1"/>
          </p:cNvSpPr>
          <p:nvPr/>
        </p:nvSpPr>
        <p:spPr bwMode="auto">
          <a:xfrm>
            <a:off x="5638800" y="5700713"/>
            <a:ext cx="3079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02" name="AutoShape 274"/>
          <p:cNvSpPr>
            <a:spLocks noChangeArrowheads="1"/>
          </p:cNvSpPr>
          <p:nvPr/>
        </p:nvSpPr>
        <p:spPr bwMode="auto">
          <a:xfrm>
            <a:off x="4876800" y="6292850"/>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nvGrpSpPr>
          <p:cNvPr id="61503" name="Group 275"/>
          <p:cNvGrpSpPr>
            <a:grpSpLocks/>
          </p:cNvGrpSpPr>
          <p:nvPr/>
        </p:nvGrpSpPr>
        <p:grpSpPr bwMode="auto">
          <a:xfrm>
            <a:off x="5638800" y="5395913"/>
            <a:ext cx="854075" cy="973137"/>
            <a:chOff x="1920" y="960"/>
            <a:chExt cx="538" cy="613"/>
          </a:xfrm>
        </p:grpSpPr>
        <p:sp>
          <p:nvSpPr>
            <p:cNvPr id="61507" name="Rectangle 276"/>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08" name="Rectangle 277"/>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509" name="Group 278"/>
            <p:cNvGrpSpPr>
              <a:grpSpLocks/>
            </p:cNvGrpSpPr>
            <p:nvPr/>
          </p:nvGrpSpPr>
          <p:grpSpPr bwMode="auto">
            <a:xfrm>
              <a:off x="1958" y="971"/>
              <a:ext cx="500" cy="602"/>
              <a:chOff x="1958" y="971"/>
              <a:chExt cx="500" cy="602"/>
            </a:xfrm>
          </p:grpSpPr>
          <p:grpSp>
            <p:nvGrpSpPr>
              <p:cNvPr id="61510" name="Group 279"/>
              <p:cNvGrpSpPr>
                <a:grpSpLocks/>
              </p:cNvGrpSpPr>
              <p:nvPr/>
            </p:nvGrpSpPr>
            <p:grpSpPr bwMode="auto">
              <a:xfrm>
                <a:off x="1958" y="1061"/>
                <a:ext cx="448" cy="448"/>
                <a:chOff x="2368" y="1264"/>
                <a:chExt cx="448" cy="448"/>
              </a:xfrm>
            </p:grpSpPr>
            <p:grpSp>
              <p:nvGrpSpPr>
                <p:cNvPr id="61515" name="Group 280"/>
                <p:cNvGrpSpPr>
                  <a:grpSpLocks/>
                </p:cNvGrpSpPr>
                <p:nvPr/>
              </p:nvGrpSpPr>
              <p:grpSpPr bwMode="auto">
                <a:xfrm>
                  <a:off x="2368" y="1380"/>
                  <a:ext cx="448" cy="192"/>
                  <a:chOff x="2368" y="1380"/>
                  <a:chExt cx="448" cy="192"/>
                </a:xfrm>
              </p:grpSpPr>
              <p:sp>
                <p:nvSpPr>
                  <p:cNvPr id="61519" name="Line 281"/>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20" name="Line 282"/>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516" name="Group 283"/>
                <p:cNvGrpSpPr>
                  <a:grpSpLocks/>
                </p:cNvGrpSpPr>
                <p:nvPr/>
              </p:nvGrpSpPr>
              <p:grpSpPr bwMode="auto">
                <a:xfrm>
                  <a:off x="2508" y="1264"/>
                  <a:ext cx="192" cy="448"/>
                  <a:chOff x="2508" y="1264"/>
                  <a:chExt cx="192" cy="448"/>
                </a:xfrm>
              </p:grpSpPr>
              <p:sp>
                <p:nvSpPr>
                  <p:cNvPr id="61517" name="Line 284"/>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18" name="Line 285"/>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11" name="Rectangle 286"/>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12" name="Rectangle 287"/>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13" name="Rectangle 288"/>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14" name="Rectangle 289"/>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504" name="Rectangle 290"/>
          <p:cNvSpPr>
            <a:spLocks noChangeArrowheads="1"/>
          </p:cNvSpPr>
          <p:nvPr/>
        </p:nvSpPr>
        <p:spPr bwMode="auto">
          <a:xfrm>
            <a:off x="5943600" y="6005513"/>
            <a:ext cx="3079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05" name="Rectangle 291"/>
          <p:cNvSpPr>
            <a:spLocks noChangeArrowheads="1"/>
          </p:cNvSpPr>
          <p:nvPr/>
        </p:nvSpPr>
        <p:spPr bwMode="auto">
          <a:xfrm>
            <a:off x="5638800" y="6005513"/>
            <a:ext cx="3206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06" name="AutoShape 293"/>
          <p:cNvSpPr>
            <a:spLocks noChangeArrowheads="1"/>
          </p:cNvSpPr>
          <p:nvPr/>
        </p:nvSpPr>
        <p:spPr bwMode="auto">
          <a:xfrm>
            <a:off x="2133600" y="5257800"/>
            <a:ext cx="228600" cy="304800"/>
          </a:xfrm>
          <a:prstGeom prst="lightningBolt">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62467" name="Slide Number Placeholder 5"/>
          <p:cNvSpPr>
            <a:spLocks noGrp="1"/>
          </p:cNvSpPr>
          <p:nvPr>
            <p:ph type="sldNum" sz="quarter" idx="12"/>
          </p:nvPr>
        </p:nvSpPr>
        <p:spPr>
          <a:noFill/>
        </p:spPr>
        <p:txBody>
          <a:bodyPr/>
          <a:lstStyle/>
          <a:p>
            <a:fld id="{97C2A065-06A5-B547-95B4-E7B207D90CF7}" type="slidenum">
              <a:rPr lang="en-US" smtClean="0"/>
              <a:pPr/>
              <a:t>45</a:t>
            </a:fld>
            <a:endParaRPr lang="en-US" smtClean="0"/>
          </a:p>
        </p:txBody>
      </p:sp>
      <p:sp>
        <p:nvSpPr>
          <p:cNvPr id="62468" name="Rectangle 273"/>
          <p:cNvSpPr>
            <a:spLocks noChangeArrowheads="1"/>
          </p:cNvSpPr>
          <p:nvPr/>
        </p:nvSpPr>
        <p:spPr bwMode="auto">
          <a:xfrm>
            <a:off x="3581400" y="6324600"/>
            <a:ext cx="2057400" cy="381000"/>
          </a:xfrm>
          <a:prstGeom prst="rect">
            <a:avLst/>
          </a:prstGeom>
          <a:solidFill>
            <a:schemeClr val="bg1"/>
          </a:solidFill>
          <a:ln w="9525">
            <a:solidFill>
              <a:schemeClr val="bg1"/>
            </a:solidFill>
            <a:miter lim="800000"/>
            <a:headEnd/>
            <a:tailEnd/>
          </a:ln>
        </p:spPr>
        <p:txBody>
          <a:bodyPr wrap="none" anchor="ctr">
            <a:prstTxWarp prst="textNoShape">
              <a:avLst/>
            </a:prstTxWarp>
          </a:bodyPr>
          <a:lstStyle/>
          <a:p>
            <a:endParaRPr lang="en-US"/>
          </a:p>
        </p:txBody>
      </p:sp>
      <p:sp>
        <p:nvSpPr>
          <p:cNvPr id="62469" name="Rectangle 2"/>
          <p:cNvSpPr>
            <a:spLocks noGrp="1" noChangeArrowheads="1"/>
          </p:cNvSpPr>
          <p:nvPr>
            <p:ph type="title"/>
          </p:nvPr>
        </p:nvSpPr>
        <p:spPr/>
        <p:txBody>
          <a:bodyPr/>
          <a:lstStyle/>
          <a:p>
            <a:r>
              <a:rPr lang="en-US"/>
              <a:t>What is a good move?</a:t>
            </a:r>
          </a:p>
        </p:txBody>
      </p:sp>
      <p:sp>
        <p:nvSpPr>
          <p:cNvPr id="62470" name="Line 4"/>
          <p:cNvSpPr>
            <a:spLocks noChangeShapeType="1"/>
          </p:cNvSpPr>
          <p:nvPr/>
        </p:nvSpPr>
        <p:spPr bwMode="auto">
          <a:xfrm>
            <a:off x="3951288" y="2700338"/>
            <a:ext cx="476250" cy="349250"/>
          </a:xfrm>
          <a:prstGeom prst="line">
            <a:avLst/>
          </a:prstGeom>
          <a:noFill/>
          <a:ln w="38100">
            <a:solidFill>
              <a:srgbClr val="006600"/>
            </a:solidFill>
            <a:round/>
            <a:headEnd/>
            <a:tailEnd type="triangle" w="med" len="med"/>
          </a:ln>
        </p:spPr>
        <p:txBody>
          <a:bodyPr wrap="none" anchor="ctr">
            <a:prstTxWarp prst="textNoShape">
              <a:avLst/>
            </a:prstTxWarp>
          </a:bodyPr>
          <a:lstStyle/>
          <a:p>
            <a:endParaRPr lang="en-US"/>
          </a:p>
        </p:txBody>
      </p:sp>
      <p:sp>
        <p:nvSpPr>
          <p:cNvPr id="62471" name="Line 5"/>
          <p:cNvSpPr>
            <a:spLocks noChangeShapeType="1"/>
          </p:cNvSpPr>
          <p:nvPr/>
        </p:nvSpPr>
        <p:spPr bwMode="auto">
          <a:xfrm>
            <a:off x="3502025" y="2700338"/>
            <a:ext cx="0" cy="3683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72" name="Line 6"/>
          <p:cNvSpPr>
            <a:spLocks noChangeShapeType="1"/>
          </p:cNvSpPr>
          <p:nvPr/>
        </p:nvSpPr>
        <p:spPr bwMode="auto">
          <a:xfrm flipH="1">
            <a:off x="2555875" y="2617788"/>
            <a:ext cx="576263" cy="360362"/>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73" name="Line 7"/>
          <p:cNvSpPr>
            <a:spLocks noChangeShapeType="1"/>
          </p:cNvSpPr>
          <p:nvPr/>
        </p:nvSpPr>
        <p:spPr bwMode="auto">
          <a:xfrm flipH="1">
            <a:off x="1323975" y="4052888"/>
            <a:ext cx="908050" cy="19685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74" name="Line 8"/>
          <p:cNvSpPr>
            <a:spLocks noChangeShapeType="1"/>
          </p:cNvSpPr>
          <p:nvPr/>
        </p:nvSpPr>
        <p:spPr bwMode="auto">
          <a:xfrm flipH="1">
            <a:off x="2162175" y="4071938"/>
            <a:ext cx="88900" cy="2921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75" name="Line 9"/>
          <p:cNvSpPr>
            <a:spLocks noChangeShapeType="1"/>
          </p:cNvSpPr>
          <p:nvPr/>
        </p:nvSpPr>
        <p:spPr bwMode="auto">
          <a:xfrm flipH="1">
            <a:off x="3048000" y="3989388"/>
            <a:ext cx="30480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76" name="Line 10"/>
          <p:cNvSpPr>
            <a:spLocks noChangeShapeType="1"/>
          </p:cNvSpPr>
          <p:nvPr/>
        </p:nvSpPr>
        <p:spPr bwMode="auto">
          <a:xfrm>
            <a:off x="3581400" y="3989388"/>
            <a:ext cx="381000" cy="3048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77" name="Line 11"/>
          <p:cNvSpPr>
            <a:spLocks noChangeShapeType="1"/>
          </p:cNvSpPr>
          <p:nvPr/>
        </p:nvSpPr>
        <p:spPr bwMode="auto">
          <a:xfrm>
            <a:off x="4419600" y="3989388"/>
            <a:ext cx="1524000" cy="3048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78" name="Line 12"/>
          <p:cNvSpPr>
            <a:spLocks noChangeShapeType="1"/>
          </p:cNvSpPr>
          <p:nvPr/>
        </p:nvSpPr>
        <p:spPr bwMode="auto">
          <a:xfrm>
            <a:off x="4419600" y="3989388"/>
            <a:ext cx="533400" cy="3048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79" name="Line 13"/>
          <p:cNvSpPr>
            <a:spLocks noChangeShapeType="1"/>
          </p:cNvSpPr>
          <p:nvPr/>
        </p:nvSpPr>
        <p:spPr bwMode="auto">
          <a:xfrm>
            <a:off x="1295400" y="5132388"/>
            <a:ext cx="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80" name="Line 14"/>
          <p:cNvSpPr>
            <a:spLocks noChangeShapeType="1"/>
          </p:cNvSpPr>
          <p:nvPr/>
        </p:nvSpPr>
        <p:spPr bwMode="auto">
          <a:xfrm>
            <a:off x="3200400" y="5132388"/>
            <a:ext cx="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81" name="Line 15"/>
          <p:cNvSpPr>
            <a:spLocks noChangeShapeType="1"/>
          </p:cNvSpPr>
          <p:nvPr/>
        </p:nvSpPr>
        <p:spPr bwMode="auto">
          <a:xfrm>
            <a:off x="5105400" y="5132388"/>
            <a:ext cx="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82" name="Line 16"/>
          <p:cNvSpPr>
            <a:spLocks noChangeShapeType="1"/>
          </p:cNvSpPr>
          <p:nvPr/>
        </p:nvSpPr>
        <p:spPr bwMode="auto">
          <a:xfrm>
            <a:off x="6019800" y="5132388"/>
            <a:ext cx="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83" name="AutoShape 17"/>
          <p:cNvSpPr>
            <a:spLocks noChangeArrowheads="1"/>
          </p:cNvSpPr>
          <p:nvPr/>
        </p:nvSpPr>
        <p:spPr bwMode="auto">
          <a:xfrm>
            <a:off x="6400800" y="2254250"/>
            <a:ext cx="304800" cy="304800"/>
          </a:xfrm>
          <a:prstGeom prst="smileyFace">
            <a:avLst>
              <a:gd name="adj" fmla="val 4653"/>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62484" name="AutoShape 18"/>
          <p:cNvSpPr>
            <a:spLocks noChangeArrowheads="1"/>
          </p:cNvSpPr>
          <p:nvPr/>
        </p:nvSpPr>
        <p:spPr bwMode="auto">
          <a:xfrm>
            <a:off x="6477000" y="2711450"/>
            <a:ext cx="228600" cy="304800"/>
          </a:xfrm>
          <a:prstGeom prst="lightningBolt">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62485" name="AutoShape 19"/>
          <p:cNvSpPr>
            <a:spLocks noChangeArrowheads="1"/>
          </p:cNvSpPr>
          <p:nvPr/>
        </p:nvSpPr>
        <p:spPr bwMode="auto">
          <a:xfrm>
            <a:off x="6477000" y="3157538"/>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62486" name="Text Box 20"/>
          <p:cNvSpPr txBox="1">
            <a:spLocks noChangeArrowheads="1"/>
          </p:cNvSpPr>
          <p:nvPr/>
        </p:nvSpPr>
        <p:spPr bwMode="auto">
          <a:xfrm>
            <a:off x="6842125" y="2162175"/>
            <a:ext cx="566738" cy="396875"/>
          </a:xfrm>
          <a:prstGeom prst="rect">
            <a:avLst/>
          </a:prstGeom>
          <a:noFill/>
          <a:ln w="9525">
            <a:noFill/>
            <a:miter lim="800000"/>
            <a:headEnd/>
            <a:tailEnd/>
          </a:ln>
        </p:spPr>
        <p:txBody>
          <a:bodyPr wrap="none">
            <a:prstTxWarp prst="textNoShape">
              <a:avLst/>
            </a:prstTxWarp>
            <a:spAutoFit/>
          </a:bodyPr>
          <a:lstStyle/>
          <a:p>
            <a:pPr eaLnBrk="1" hangingPunct="1"/>
            <a:r>
              <a:rPr lang="en-US" sz="2000">
                <a:latin typeface="Arial" charset="0"/>
              </a:rPr>
              <a:t>win</a:t>
            </a:r>
          </a:p>
        </p:txBody>
      </p:sp>
      <p:sp>
        <p:nvSpPr>
          <p:cNvPr id="62487" name="Text Box 21"/>
          <p:cNvSpPr txBox="1">
            <a:spLocks noChangeArrowheads="1"/>
          </p:cNvSpPr>
          <p:nvPr/>
        </p:nvSpPr>
        <p:spPr bwMode="auto">
          <a:xfrm>
            <a:off x="6842125" y="2646363"/>
            <a:ext cx="650875" cy="396875"/>
          </a:xfrm>
          <a:prstGeom prst="rect">
            <a:avLst/>
          </a:prstGeom>
          <a:noFill/>
          <a:ln w="9525">
            <a:noFill/>
            <a:miter lim="800000"/>
            <a:headEnd/>
            <a:tailEnd/>
          </a:ln>
        </p:spPr>
        <p:txBody>
          <a:bodyPr wrap="none">
            <a:prstTxWarp prst="textNoShape">
              <a:avLst/>
            </a:prstTxWarp>
            <a:spAutoFit/>
          </a:bodyPr>
          <a:lstStyle/>
          <a:p>
            <a:pPr eaLnBrk="1" hangingPunct="1"/>
            <a:r>
              <a:rPr lang="en-US" sz="2000">
                <a:latin typeface="Arial" charset="0"/>
              </a:rPr>
              <a:t>lose</a:t>
            </a:r>
          </a:p>
        </p:txBody>
      </p:sp>
      <p:sp>
        <p:nvSpPr>
          <p:cNvPr id="62488" name="Text Box 22"/>
          <p:cNvSpPr txBox="1">
            <a:spLocks noChangeArrowheads="1"/>
          </p:cNvSpPr>
          <p:nvPr/>
        </p:nvSpPr>
        <p:spPr bwMode="auto">
          <a:xfrm>
            <a:off x="6765925" y="3092450"/>
            <a:ext cx="735013" cy="396875"/>
          </a:xfrm>
          <a:prstGeom prst="rect">
            <a:avLst/>
          </a:prstGeom>
          <a:noFill/>
          <a:ln w="9525">
            <a:noFill/>
            <a:miter lim="800000"/>
            <a:headEnd/>
            <a:tailEnd/>
          </a:ln>
        </p:spPr>
        <p:txBody>
          <a:bodyPr wrap="none">
            <a:prstTxWarp prst="textNoShape">
              <a:avLst/>
            </a:prstTxWarp>
            <a:spAutoFit/>
          </a:bodyPr>
          <a:lstStyle/>
          <a:p>
            <a:pPr eaLnBrk="1" hangingPunct="1"/>
            <a:r>
              <a:rPr lang="en-US" sz="2000">
                <a:latin typeface="Arial" charset="0"/>
              </a:rPr>
              <a:t>draw</a:t>
            </a:r>
          </a:p>
        </p:txBody>
      </p:sp>
      <p:sp>
        <p:nvSpPr>
          <p:cNvPr id="62489" name="AutoShape 23"/>
          <p:cNvSpPr>
            <a:spLocks noChangeArrowheads="1"/>
          </p:cNvSpPr>
          <p:nvPr/>
        </p:nvSpPr>
        <p:spPr bwMode="auto">
          <a:xfrm>
            <a:off x="5943600" y="6369050"/>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62490" name="AutoShape 24"/>
          <p:cNvSpPr>
            <a:spLocks noChangeArrowheads="1"/>
          </p:cNvSpPr>
          <p:nvPr/>
        </p:nvSpPr>
        <p:spPr bwMode="auto">
          <a:xfrm>
            <a:off x="3124200" y="6292850"/>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62491" name="AutoShape 25"/>
          <p:cNvSpPr>
            <a:spLocks noChangeArrowheads="1"/>
          </p:cNvSpPr>
          <p:nvPr/>
        </p:nvSpPr>
        <p:spPr bwMode="auto">
          <a:xfrm>
            <a:off x="1103313" y="6350000"/>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nvGrpSpPr>
          <p:cNvPr id="62492" name="Group 26"/>
          <p:cNvGrpSpPr>
            <a:grpSpLocks/>
          </p:cNvGrpSpPr>
          <p:nvPr/>
        </p:nvGrpSpPr>
        <p:grpSpPr bwMode="auto">
          <a:xfrm>
            <a:off x="3048000" y="1720850"/>
            <a:ext cx="844550" cy="936625"/>
            <a:chOff x="1920" y="960"/>
            <a:chExt cx="542" cy="628"/>
          </a:xfrm>
        </p:grpSpPr>
        <p:sp>
          <p:nvSpPr>
            <p:cNvPr id="62724" name="Rectangle 27"/>
            <p:cNvSpPr>
              <a:spLocks noChangeArrowheads="1"/>
            </p:cNvSpPr>
            <p:nvPr/>
          </p:nvSpPr>
          <p:spPr bwMode="auto">
            <a:xfrm>
              <a:off x="2256" y="960"/>
              <a:ext cx="198" cy="244"/>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725" name="Rectangle 28"/>
            <p:cNvSpPr>
              <a:spLocks noChangeArrowheads="1"/>
            </p:cNvSpPr>
            <p:nvPr/>
          </p:nvSpPr>
          <p:spPr bwMode="auto">
            <a:xfrm>
              <a:off x="1920" y="960"/>
              <a:ext cx="198" cy="244"/>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726" name="Group 29"/>
            <p:cNvGrpSpPr>
              <a:grpSpLocks/>
            </p:cNvGrpSpPr>
            <p:nvPr/>
          </p:nvGrpSpPr>
          <p:grpSpPr bwMode="auto">
            <a:xfrm>
              <a:off x="1958" y="971"/>
              <a:ext cx="504" cy="617"/>
              <a:chOff x="1958" y="971"/>
              <a:chExt cx="504" cy="617"/>
            </a:xfrm>
          </p:grpSpPr>
          <p:grpSp>
            <p:nvGrpSpPr>
              <p:cNvPr id="62727" name="Group 30"/>
              <p:cNvGrpSpPr>
                <a:grpSpLocks/>
              </p:cNvGrpSpPr>
              <p:nvPr/>
            </p:nvGrpSpPr>
            <p:grpSpPr bwMode="auto">
              <a:xfrm>
                <a:off x="1958" y="1061"/>
                <a:ext cx="448" cy="448"/>
                <a:chOff x="2368" y="1264"/>
                <a:chExt cx="448" cy="448"/>
              </a:xfrm>
            </p:grpSpPr>
            <p:grpSp>
              <p:nvGrpSpPr>
                <p:cNvPr id="62732" name="Group 31"/>
                <p:cNvGrpSpPr>
                  <a:grpSpLocks/>
                </p:cNvGrpSpPr>
                <p:nvPr/>
              </p:nvGrpSpPr>
              <p:grpSpPr bwMode="auto">
                <a:xfrm>
                  <a:off x="2368" y="1380"/>
                  <a:ext cx="448" cy="192"/>
                  <a:chOff x="2368" y="1380"/>
                  <a:chExt cx="448" cy="192"/>
                </a:xfrm>
              </p:grpSpPr>
              <p:sp>
                <p:nvSpPr>
                  <p:cNvPr id="62736" name="Line 32"/>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737" name="Line 33"/>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733" name="Group 34"/>
                <p:cNvGrpSpPr>
                  <a:grpSpLocks/>
                </p:cNvGrpSpPr>
                <p:nvPr/>
              </p:nvGrpSpPr>
              <p:grpSpPr bwMode="auto">
                <a:xfrm>
                  <a:off x="2508" y="1264"/>
                  <a:ext cx="192" cy="448"/>
                  <a:chOff x="2508" y="1264"/>
                  <a:chExt cx="192" cy="448"/>
                </a:xfrm>
              </p:grpSpPr>
              <p:sp>
                <p:nvSpPr>
                  <p:cNvPr id="62734" name="Line 35"/>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735" name="Line 36"/>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728" name="Rectangle 37"/>
              <p:cNvSpPr>
                <a:spLocks noChangeArrowheads="1"/>
              </p:cNvSpPr>
              <p:nvPr/>
            </p:nvSpPr>
            <p:spPr bwMode="auto">
              <a:xfrm>
                <a:off x="2112" y="1152"/>
                <a:ext cx="205" cy="243"/>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729" name="Rectangle 38"/>
              <p:cNvSpPr>
                <a:spLocks noChangeArrowheads="1"/>
              </p:cNvSpPr>
              <p:nvPr/>
            </p:nvSpPr>
            <p:spPr bwMode="auto">
              <a:xfrm>
                <a:off x="2256" y="1344"/>
                <a:ext cx="206" cy="244"/>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730" name="Rectangle 39"/>
              <p:cNvSpPr>
                <a:spLocks noChangeArrowheads="1"/>
              </p:cNvSpPr>
              <p:nvPr/>
            </p:nvSpPr>
            <p:spPr bwMode="auto">
              <a:xfrm>
                <a:off x="2064" y="971"/>
                <a:ext cx="205" cy="243"/>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731" name="Rectangle 40"/>
              <p:cNvSpPr>
                <a:spLocks noChangeArrowheads="1"/>
              </p:cNvSpPr>
              <p:nvPr/>
            </p:nvSpPr>
            <p:spPr bwMode="auto">
              <a:xfrm>
                <a:off x="2256" y="1152"/>
                <a:ext cx="200" cy="245"/>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grpSp>
        <p:nvGrpSpPr>
          <p:cNvPr id="62493" name="Group 41"/>
          <p:cNvGrpSpPr>
            <a:grpSpLocks/>
          </p:cNvGrpSpPr>
          <p:nvPr/>
        </p:nvGrpSpPr>
        <p:grpSpPr bwMode="auto">
          <a:xfrm>
            <a:off x="4114800" y="3092450"/>
            <a:ext cx="854075" cy="973138"/>
            <a:chOff x="1920" y="960"/>
            <a:chExt cx="538" cy="613"/>
          </a:xfrm>
        </p:grpSpPr>
        <p:sp>
          <p:nvSpPr>
            <p:cNvPr id="62710" name="Rectangle 42"/>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711" name="Rectangle 43"/>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712" name="Group 44"/>
            <p:cNvGrpSpPr>
              <a:grpSpLocks/>
            </p:cNvGrpSpPr>
            <p:nvPr/>
          </p:nvGrpSpPr>
          <p:grpSpPr bwMode="auto">
            <a:xfrm>
              <a:off x="1958" y="971"/>
              <a:ext cx="500" cy="602"/>
              <a:chOff x="1958" y="971"/>
              <a:chExt cx="500" cy="602"/>
            </a:xfrm>
          </p:grpSpPr>
          <p:grpSp>
            <p:nvGrpSpPr>
              <p:cNvPr id="62713" name="Group 45"/>
              <p:cNvGrpSpPr>
                <a:grpSpLocks/>
              </p:cNvGrpSpPr>
              <p:nvPr/>
            </p:nvGrpSpPr>
            <p:grpSpPr bwMode="auto">
              <a:xfrm>
                <a:off x="1958" y="1061"/>
                <a:ext cx="448" cy="448"/>
                <a:chOff x="2368" y="1264"/>
                <a:chExt cx="448" cy="448"/>
              </a:xfrm>
            </p:grpSpPr>
            <p:grpSp>
              <p:nvGrpSpPr>
                <p:cNvPr id="62718" name="Group 46"/>
                <p:cNvGrpSpPr>
                  <a:grpSpLocks/>
                </p:cNvGrpSpPr>
                <p:nvPr/>
              </p:nvGrpSpPr>
              <p:grpSpPr bwMode="auto">
                <a:xfrm>
                  <a:off x="2368" y="1380"/>
                  <a:ext cx="448" cy="192"/>
                  <a:chOff x="2368" y="1380"/>
                  <a:chExt cx="448" cy="192"/>
                </a:xfrm>
              </p:grpSpPr>
              <p:sp>
                <p:nvSpPr>
                  <p:cNvPr id="62722" name="Line 47"/>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723" name="Line 48"/>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719" name="Group 49"/>
                <p:cNvGrpSpPr>
                  <a:grpSpLocks/>
                </p:cNvGrpSpPr>
                <p:nvPr/>
              </p:nvGrpSpPr>
              <p:grpSpPr bwMode="auto">
                <a:xfrm>
                  <a:off x="2508" y="1264"/>
                  <a:ext cx="192" cy="448"/>
                  <a:chOff x="2508" y="1264"/>
                  <a:chExt cx="192" cy="448"/>
                </a:xfrm>
              </p:grpSpPr>
              <p:sp>
                <p:nvSpPr>
                  <p:cNvPr id="62720" name="Line 50"/>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721" name="Line 51"/>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714" name="Rectangle 52"/>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715" name="Rectangle 53"/>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716" name="Rectangle 54"/>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717" name="Rectangle 55"/>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grpSp>
        <p:nvGrpSpPr>
          <p:cNvPr id="62494" name="Group 56"/>
          <p:cNvGrpSpPr>
            <a:grpSpLocks/>
          </p:cNvGrpSpPr>
          <p:nvPr/>
        </p:nvGrpSpPr>
        <p:grpSpPr bwMode="auto">
          <a:xfrm>
            <a:off x="1905000" y="3092450"/>
            <a:ext cx="854075" cy="973138"/>
            <a:chOff x="1200" y="1824"/>
            <a:chExt cx="538" cy="613"/>
          </a:xfrm>
        </p:grpSpPr>
        <p:grpSp>
          <p:nvGrpSpPr>
            <p:cNvPr id="62694" name="Group 57"/>
            <p:cNvGrpSpPr>
              <a:grpSpLocks/>
            </p:cNvGrpSpPr>
            <p:nvPr/>
          </p:nvGrpSpPr>
          <p:grpSpPr bwMode="auto">
            <a:xfrm>
              <a:off x="1200" y="1824"/>
              <a:ext cx="538" cy="613"/>
              <a:chOff x="1920" y="960"/>
              <a:chExt cx="538" cy="613"/>
            </a:xfrm>
          </p:grpSpPr>
          <p:sp>
            <p:nvSpPr>
              <p:cNvPr id="62696" name="Rectangle 58"/>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697" name="Rectangle 59"/>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698" name="Group 60"/>
              <p:cNvGrpSpPr>
                <a:grpSpLocks/>
              </p:cNvGrpSpPr>
              <p:nvPr/>
            </p:nvGrpSpPr>
            <p:grpSpPr bwMode="auto">
              <a:xfrm>
                <a:off x="1958" y="971"/>
                <a:ext cx="500" cy="602"/>
                <a:chOff x="1958" y="971"/>
                <a:chExt cx="500" cy="602"/>
              </a:xfrm>
            </p:grpSpPr>
            <p:grpSp>
              <p:nvGrpSpPr>
                <p:cNvPr id="62699" name="Group 61"/>
                <p:cNvGrpSpPr>
                  <a:grpSpLocks/>
                </p:cNvGrpSpPr>
                <p:nvPr/>
              </p:nvGrpSpPr>
              <p:grpSpPr bwMode="auto">
                <a:xfrm>
                  <a:off x="1958" y="1061"/>
                  <a:ext cx="448" cy="448"/>
                  <a:chOff x="2368" y="1264"/>
                  <a:chExt cx="448" cy="448"/>
                </a:xfrm>
              </p:grpSpPr>
              <p:grpSp>
                <p:nvGrpSpPr>
                  <p:cNvPr id="62704" name="Group 62"/>
                  <p:cNvGrpSpPr>
                    <a:grpSpLocks/>
                  </p:cNvGrpSpPr>
                  <p:nvPr/>
                </p:nvGrpSpPr>
                <p:grpSpPr bwMode="auto">
                  <a:xfrm>
                    <a:off x="2368" y="1380"/>
                    <a:ext cx="448" cy="192"/>
                    <a:chOff x="2368" y="1380"/>
                    <a:chExt cx="448" cy="192"/>
                  </a:xfrm>
                </p:grpSpPr>
                <p:sp>
                  <p:nvSpPr>
                    <p:cNvPr id="62708" name="Line 63"/>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709" name="Line 64"/>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705" name="Group 65"/>
                  <p:cNvGrpSpPr>
                    <a:grpSpLocks/>
                  </p:cNvGrpSpPr>
                  <p:nvPr/>
                </p:nvGrpSpPr>
                <p:grpSpPr bwMode="auto">
                  <a:xfrm>
                    <a:off x="2508" y="1264"/>
                    <a:ext cx="192" cy="448"/>
                    <a:chOff x="2508" y="1264"/>
                    <a:chExt cx="192" cy="448"/>
                  </a:xfrm>
                </p:grpSpPr>
                <p:sp>
                  <p:nvSpPr>
                    <p:cNvPr id="62706" name="Line 66"/>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707" name="Line 67"/>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700" name="Rectangle 68"/>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701" name="Rectangle 69"/>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702" name="Rectangle 70"/>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703" name="Rectangle 71"/>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695" name="Rectangle 72"/>
            <p:cNvSpPr>
              <a:spLocks noChangeArrowheads="1"/>
            </p:cNvSpPr>
            <p:nvPr/>
          </p:nvSpPr>
          <p:spPr bwMode="auto">
            <a:xfrm>
              <a:off x="1200" y="2016"/>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2495" name="Group 73"/>
          <p:cNvGrpSpPr>
            <a:grpSpLocks/>
          </p:cNvGrpSpPr>
          <p:nvPr/>
        </p:nvGrpSpPr>
        <p:grpSpPr bwMode="auto">
          <a:xfrm>
            <a:off x="3009900" y="3092450"/>
            <a:ext cx="854075" cy="973138"/>
            <a:chOff x="1896" y="1824"/>
            <a:chExt cx="538" cy="613"/>
          </a:xfrm>
        </p:grpSpPr>
        <p:grpSp>
          <p:nvGrpSpPr>
            <p:cNvPr id="62678" name="Group 74"/>
            <p:cNvGrpSpPr>
              <a:grpSpLocks/>
            </p:cNvGrpSpPr>
            <p:nvPr/>
          </p:nvGrpSpPr>
          <p:grpSpPr bwMode="auto">
            <a:xfrm>
              <a:off x="1896" y="1824"/>
              <a:ext cx="538" cy="613"/>
              <a:chOff x="1920" y="960"/>
              <a:chExt cx="538" cy="613"/>
            </a:xfrm>
          </p:grpSpPr>
          <p:sp>
            <p:nvSpPr>
              <p:cNvPr id="62680" name="Rectangle 75"/>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681" name="Rectangle 76"/>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682" name="Group 77"/>
              <p:cNvGrpSpPr>
                <a:grpSpLocks/>
              </p:cNvGrpSpPr>
              <p:nvPr/>
            </p:nvGrpSpPr>
            <p:grpSpPr bwMode="auto">
              <a:xfrm>
                <a:off x="1958" y="971"/>
                <a:ext cx="500" cy="602"/>
                <a:chOff x="1958" y="971"/>
                <a:chExt cx="500" cy="602"/>
              </a:xfrm>
            </p:grpSpPr>
            <p:grpSp>
              <p:nvGrpSpPr>
                <p:cNvPr id="62683" name="Group 78"/>
                <p:cNvGrpSpPr>
                  <a:grpSpLocks/>
                </p:cNvGrpSpPr>
                <p:nvPr/>
              </p:nvGrpSpPr>
              <p:grpSpPr bwMode="auto">
                <a:xfrm>
                  <a:off x="1958" y="1061"/>
                  <a:ext cx="448" cy="448"/>
                  <a:chOff x="2368" y="1264"/>
                  <a:chExt cx="448" cy="448"/>
                </a:xfrm>
              </p:grpSpPr>
              <p:grpSp>
                <p:nvGrpSpPr>
                  <p:cNvPr id="62688" name="Group 79"/>
                  <p:cNvGrpSpPr>
                    <a:grpSpLocks/>
                  </p:cNvGrpSpPr>
                  <p:nvPr/>
                </p:nvGrpSpPr>
                <p:grpSpPr bwMode="auto">
                  <a:xfrm>
                    <a:off x="2368" y="1380"/>
                    <a:ext cx="448" cy="192"/>
                    <a:chOff x="2368" y="1380"/>
                    <a:chExt cx="448" cy="192"/>
                  </a:xfrm>
                </p:grpSpPr>
                <p:sp>
                  <p:nvSpPr>
                    <p:cNvPr id="62692" name="Line 80"/>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93" name="Line 81"/>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689" name="Group 82"/>
                  <p:cNvGrpSpPr>
                    <a:grpSpLocks/>
                  </p:cNvGrpSpPr>
                  <p:nvPr/>
                </p:nvGrpSpPr>
                <p:grpSpPr bwMode="auto">
                  <a:xfrm>
                    <a:off x="2508" y="1264"/>
                    <a:ext cx="192" cy="448"/>
                    <a:chOff x="2508" y="1264"/>
                    <a:chExt cx="192" cy="448"/>
                  </a:xfrm>
                </p:grpSpPr>
                <p:sp>
                  <p:nvSpPr>
                    <p:cNvPr id="62690" name="Line 83"/>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91" name="Line 84"/>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684" name="Rectangle 85"/>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85" name="Rectangle 86"/>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86" name="Rectangle 87"/>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87" name="Rectangle 88"/>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679" name="Rectangle 89"/>
            <p:cNvSpPr>
              <a:spLocks noChangeArrowheads="1"/>
            </p:cNvSpPr>
            <p:nvPr/>
          </p:nvSpPr>
          <p:spPr bwMode="auto">
            <a:xfrm>
              <a:off x="1918" y="2208"/>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sp>
        <p:nvSpPr>
          <p:cNvPr id="62496" name="Rectangle 90"/>
          <p:cNvSpPr>
            <a:spLocks noChangeArrowheads="1"/>
          </p:cNvSpPr>
          <p:nvPr/>
        </p:nvSpPr>
        <p:spPr bwMode="auto">
          <a:xfrm>
            <a:off x="4419600" y="37020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497" name="Group 91"/>
          <p:cNvGrpSpPr>
            <a:grpSpLocks/>
          </p:cNvGrpSpPr>
          <p:nvPr/>
        </p:nvGrpSpPr>
        <p:grpSpPr bwMode="auto">
          <a:xfrm>
            <a:off x="1752600" y="4235450"/>
            <a:ext cx="854075" cy="973138"/>
            <a:chOff x="1200" y="1824"/>
            <a:chExt cx="538" cy="613"/>
          </a:xfrm>
        </p:grpSpPr>
        <p:grpSp>
          <p:nvGrpSpPr>
            <p:cNvPr id="62662" name="Group 92"/>
            <p:cNvGrpSpPr>
              <a:grpSpLocks/>
            </p:cNvGrpSpPr>
            <p:nvPr/>
          </p:nvGrpSpPr>
          <p:grpSpPr bwMode="auto">
            <a:xfrm>
              <a:off x="1200" y="1824"/>
              <a:ext cx="538" cy="613"/>
              <a:chOff x="1920" y="960"/>
              <a:chExt cx="538" cy="613"/>
            </a:xfrm>
          </p:grpSpPr>
          <p:sp>
            <p:nvSpPr>
              <p:cNvPr id="62664" name="Rectangle 93"/>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665" name="Rectangle 94"/>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666" name="Group 95"/>
              <p:cNvGrpSpPr>
                <a:grpSpLocks/>
              </p:cNvGrpSpPr>
              <p:nvPr/>
            </p:nvGrpSpPr>
            <p:grpSpPr bwMode="auto">
              <a:xfrm>
                <a:off x="1958" y="971"/>
                <a:ext cx="500" cy="602"/>
                <a:chOff x="1958" y="971"/>
                <a:chExt cx="500" cy="602"/>
              </a:xfrm>
            </p:grpSpPr>
            <p:grpSp>
              <p:nvGrpSpPr>
                <p:cNvPr id="62667" name="Group 96"/>
                <p:cNvGrpSpPr>
                  <a:grpSpLocks/>
                </p:cNvGrpSpPr>
                <p:nvPr/>
              </p:nvGrpSpPr>
              <p:grpSpPr bwMode="auto">
                <a:xfrm>
                  <a:off x="1958" y="1061"/>
                  <a:ext cx="448" cy="448"/>
                  <a:chOff x="2368" y="1264"/>
                  <a:chExt cx="448" cy="448"/>
                </a:xfrm>
              </p:grpSpPr>
              <p:grpSp>
                <p:nvGrpSpPr>
                  <p:cNvPr id="62672" name="Group 97"/>
                  <p:cNvGrpSpPr>
                    <a:grpSpLocks/>
                  </p:cNvGrpSpPr>
                  <p:nvPr/>
                </p:nvGrpSpPr>
                <p:grpSpPr bwMode="auto">
                  <a:xfrm>
                    <a:off x="2368" y="1380"/>
                    <a:ext cx="448" cy="192"/>
                    <a:chOff x="2368" y="1380"/>
                    <a:chExt cx="448" cy="192"/>
                  </a:xfrm>
                </p:grpSpPr>
                <p:sp>
                  <p:nvSpPr>
                    <p:cNvPr id="62676" name="Line 98"/>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77" name="Line 99"/>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673" name="Group 100"/>
                  <p:cNvGrpSpPr>
                    <a:grpSpLocks/>
                  </p:cNvGrpSpPr>
                  <p:nvPr/>
                </p:nvGrpSpPr>
                <p:grpSpPr bwMode="auto">
                  <a:xfrm>
                    <a:off x="2508" y="1264"/>
                    <a:ext cx="192" cy="448"/>
                    <a:chOff x="2508" y="1264"/>
                    <a:chExt cx="192" cy="448"/>
                  </a:xfrm>
                </p:grpSpPr>
                <p:sp>
                  <p:nvSpPr>
                    <p:cNvPr id="62674" name="Line 101"/>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75" name="Line 102"/>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668" name="Rectangle 103"/>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69" name="Rectangle 104"/>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70" name="Rectangle 105"/>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71" name="Rectangle 106"/>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663" name="Rectangle 107"/>
            <p:cNvSpPr>
              <a:spLocks noChangeArrowheads="1"/>
            </p:cNvSpPr>
            <p:nvPr/>
          </p:nvSpPr>
          <p:spPr bwMode="auto">
            <a:xfrm>
              <a:off x="1200" y="2016"/>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2498" name="Group 108"/>
          <p:cNvGrpSpPr>
            <a:grpSpLocks/>
          </p:cNvGrpSpPr>
          <p:nvPr/>
        </p:nvGrpSpPr>
        <p:grpSpPr bwMode="auto">
          <a:xfrm>
            <a:off x="762000" y="4235450"/>
            <a:ext cx="854075" cy="973138"/>
            <a:chOff x="1200" y="1824"/>
            <a:chExt cx="538" cy="613"/>
          </a:xfrm>
        </p:grpSpPr>
        <p:grpSp>
          <p:nvGrpSpPr>
            <p:cNvPr id="62646" name="Group 109"/>
            <p:cNvGrpSpPr>
              <a:grpSpLocks/>
            </p:cNvGrpSpPr>
            <p:nvPr/>
          </p:nvGrpSpPr>
          <p:grpSpPr bwMode="auto">
            <a:xfrm>
              <a:off x="1200" y="1824"/>
              <a:ext cx="538" cy="613"/>
              <a:chOff x="1920" y="960"/>
              <a:chExt cx="538" cy="613"/>
            </a:xfrm>
          </p:grpSpPr>
          <p:sp>
            <p:nvSpPr>
              <p:cNvPr id="62648" name="Rectangle 110"/>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649" name="Rectangle 111"/>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650" name="Group 112"/>
              <p:cNvGrpSpPr>
                <a:grpSpLocks/>
              </p:cNvGrpSpPr>
              <p:nvPr/>
            </p:nvGrpSpPr>
            <p:grpSpPr bwMode="auto">
              <a:xfrm>
                <a:off x="1958" y="971"/>
                <a:ext cx="500" cy="602"/>
                <a:chOff x="1958" y="971"/>
                <a:chExt cx="500" cy="602"/>
              </a:xfrm>
            </p:grpSpPr>
            <p:grpSp>
              <p:nvGrpSpPr>
                <p:cNvPr id="62651" name="Group 113"/>
                <p:cNvGrpSpPr>
                  <a:grpSpLocks/>
                </p:cNvGrpSpPr>
                <p:nvPr/>
              </p:nvGrpSpPr>
              <p:grpSpPr bwMode="auto">
                <a:xfrm>
                  <a:off x="1958" y="1061"/>
                  <a:ext cx="448" cy="448"/>
                  <a:chOff x="2368" y="1264"/>
                  <a:chExt cx="448" cy="448"/>
                </a:xfrm>
              </p:grpSpPr>
              <p:grpSp>
                <p:nvGrpSpPr>
                  <p:cNvPr id="62656" name="Group 114"/>
                  <p:cNvGrpSpPr>
                    <a:grpSpLocks/>
                  </p:cNvGrpSpPr>
                  <p:nvPr/>
                </p:nvGrpSpPr>
                <p:grpSpPr bwMode="auto">
                  <a:xfrm>
                    <a:off x="2368" y="1380"/>
                    <a:ext cx="448" cy="192"/>
                    <a:chOff x="2368" y="1380"/>
                    <a:chExt cx="448" cy="192"/>
                  </a:xfrm>
                </p:grpSpPr>
                <p:sp>
                  <p:nvSpPr>
                    <p:cNvPr id="62660" name="Line 115"/>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61" name="Line 116"/>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657" name="Group 117"/>
                  <p:cNvGrpSpPr>
                    <a:grpSpLocks/>
                  </p:cNvGrpSpPr>
                  <p:nvPr/>
                </p:nvGrpSpPr>
                <p:grpSpPr bwMode="auto">
                  <a:xfrm>
                    <a:off x="2508" y="1264"/>
                    <a:ext cx="192" cy="448"/>
                    <a:chOff x="2508" y="1264"/>
                    <a:chExt cx="192" cy="448"/>
                  </a:xfrm>
                </p:grpSpPr>
                <p:sp>
                  <p:nvSpPr>
                    <p:cNvPr id="62658" name="Line 118"/>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59" name="Line 119"/>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652" name="Rectangle 120"/>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53" name="Rectangle 121"/>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54" name="Rectangle 122"/>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55" name="Rectangle 123"/>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647" name="Rectangle 124"/>
            <p:cNvSpPr>
              <a:spLocks noChangeArrowheads="1"/>
            </p:cNvSpPr>
            <p:nvPr/>
          </p:nvSpPr>
          <p:spPr bwMode="auto">
            <a:xfrm>
              <a:off x="1200" y="2016"/>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2499" name="Group 125"/>
          <p:cNvGrpSpPr>
            <a:grpSpLocks/>
          </p:cNvGrpSpPr>
          <p:nvPr/>
        </p:nvGrpSpPr>
        <p:grpSpPr bwMode="auto">
          <a:xfrm>
            <a:off x="3581400" y="4235450"/>
            <a:ext cx="854075" cy="973138"/>
            <a:chOff x="1896" y="1824"/>
            <a:chExt cx="538" cy="613"/>
          </a:xfrm>
        </p:grpSpPr>
        <p:grpSp>
          <p:nvGrpSpPr>
            <p:cNvPr id="62630" name="Group 126"/>
            <p:cNvGrpSpPr>
              <a:grpSpLocks/>
            </p:cNvGrpSpPr>
            <p:nvPr/>
          </p:nvGrpSpPr>
          <p:grpSpPr bwMode="auto">
            <a:xfrm>
              <a:off x="1896" y="1824"/>
              <a:ext cx="538" cy="613"/>
              <a:chOff x="1920" y="960"/>
              <a:chExt cx="538" cy="613"/>
            </a:xfrm>
          </p:grpSpPr>
          <p:sp>
            <p:nvSpPr>
              <p:cNvPr id="62632" name="Rectangle 127"/>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633" name="Rectangle 128"/>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634" name="Group 129"/>
              <p:cNvGrpSpPr>
                <a:grpSpLocks/>
              </p:cNvGrpSpPr>
              <p:nvPr/>
            </p:nvGrpSpPr>
            <p:grpSpPr bwMode="auto">
              <a:xfrm>
                <a:off x="1958" y="971"/>
                <a:ext cx="500" cy="602"/>
                <a:chOff x="1958" y="971"/>
                <a:chExt cx="500" cy="602"/>
              </a:xfrm>
            </p:grpSpPr>
            <p:grpSp>
              <p:nvGrpSpPr>
                <p:cNvPr id="62635" name="Group 130"/>
                <p:cNvGrpSpPr>
                  <a:grpSpLocks/>
                </p:cNvGrpSpPr>
                <p:nvPr/>
              </p:nvGrpSpPr>
              <p:grpSpPr bwMode="auto">
                <a:xfrm>
                  <a:off x="1958" y="1061"/>
                  <a:ext cx="448" cy="448"/>
                  <a:chOff x="2368" y="1264"/>
                  <a:chExt cx="448" cy="448"/>
                </a:xfrm>
              </p:grpSpPr>
              <p:grpSp>
                <p:nvGrpSpPr>
                  <p:cNvPr id="62640" name="Group 131"/>
                  <p:cNvGrpSpPr>
                    <a:grpSpLocks/>
                  </p:cNvGrpSpPr>
                  <p:nvPr/>
                </p:nvGrpSpPr>
                <p:grpSpPr bwMode="auto">
                  <a:xfrm>
                    <a:off x="2368" y="1380"/>
                    <a:ext cx="448" cy="192"/>
                    <a:chOff x="2368" y="1380"/>
                    <a:chExt cx="448" cy="192"/>
                  </a:xfrm>
                </p:grpSpPr>
                <p:sp>
                  <p:nvSpPr>
                    <p:cNvPr id="62644" name="Line 132"/>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45" name="Line 133"/>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641" name="Group 134"/>
                  <p:cNvGrpSpPr>
                    <a:grpSpLocks/>
                  </p:cNvGrpSpPr>
                  <p:nvPr/>
                </p:nvGrpSpPr>
                <p:grpSpPr bwMode="auto">
                  <a:xfrm>
                    <a:off x="2508" y="1264"/>
                    <a:ext cx="192" cy="448"/>
                    <a:chOff x="2508" y="1264"/>
                    <a:chExt cx="192" cy="448"/>
                  </a:xfrm>
                </p:grpSpPr>
                <p:sp>
                  <p:nvSpPr>
                    <p:cNvPr id="62642" name="Line 135"/>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43" name="Line 136"/>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636" name="Rectangle 137"/>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37" name="Rectangle 138"/>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38" name="Rectangle 139"/>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39" name="Rectangle 140"/>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631" name="Rectangle 141"/>
            <p:cNvSpPr>
              <a:spLocks noChangeArrowheads="1"/>
            </p:cNvSpPr>
            <p:nvPr/>
          </p:nvSpPr>
          <p:spPr bwMode="auto">
            <a:xfrm>
              <a:off x="1918" y="2208"/>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2500" name="Group 142"/>
          <p:cNvGrpSpPr>
            <a:grpSpLocks/>
          </p:cNvGrpSpPr>
          <p:nvPr/>
        </p:nvGrpSpPr>
        <p:grpSpPr bwMode="auto">
          <a:xfrm>
            <a:off x="2590800" y="4235450"/>
            <a:ext cx="854075" cy="973138"/>
            <a:chOff x="1896" y="1824"/>
            <a:chExt cx="538" cy="613"/>
          </a:xfrm>
        </p:grpSpPr>
        <p:grpSp>
          <p:nvGrpSpPr>
            <p:cNvPr id="62614" name="Group 143"/>
            <p:cNvGrpSpPr>
              <a:grpSpLocks/>
            </p:cNvGrpSpPr>
            <p:nvPr/>
          </p:nvGrpSpPr>
          <p:grpSpPr bwMode="auto">
            <a:xfrm>
              <a:off x="1896" y="1824"/>
              <a:ext cx="538" cy="613"/>
              <a:chOff x="1920" y="960"/>
              <a:chExt cx="538" cy="613"/>
            </a:xfrm>
          </p:grpSpPr>
          <p:sp>
            <p:nvSpPr>
              <p:cNvPr id="62616" name="Rectangle 144"/>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617" name="Rectangle 145"/>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618" name="Group 146"/>
              <p:cNvGrpSpPr>
                <a:grpSpLocks/>
              </p:cNvGrpSpPr>
              <p:nvPr/>
            </p:nvGrpSpPr>
            <p:grpSpPr bwMode="auto">
              <a:xfrm>
                <a:off x="1958" y="971"/>
                <a:ext cx="500" cy="602"/>
                <a:chOff x="1958" y="971"/>
                <a:chExt cx="500" cy="602"/>
              </a:xfrm>
            </p:grpSpPr>
            <p:grpSp>
              <p:nvGrpSpPr>
                <p:cNvPr id="62619" name="Group 147"/>
                <p:cNvGrpSpPr>
                  <a:grpSpLocks/>
                </p:cNvGrpSpPr>
                <p:nvPr/>
              </p:nvGrpSpPr>
              <p:grpSpPr bwMode="auto">
                <a:xfrm>
                  <a:off x="1958" y="1061"/>
                  <a:ext cx="448" cy="448"/>
                  <a:chOff x="2368" y="1264"/>
                  <a:chExt cx="448" cy="448"/>
                </a:xfrm>
              </p:grpSpPr>
              <p:grpSp>
                <p:nvGrpSpPr>
                  <p:cNvPr id="62624" name="Group 148"/>
                  <p:cNvGrpSpPr>
                    <a:grpSpLocks/>
                  </p:cNvGrpSpPr>
                  <p:nvPr/>
                </p:nvGrpSpPr>
                <p:grpSpPr bwMode="auto">
                  <a:xfrm>
                    <a:off x="2368" y="1380"/>
                    <a:ext cx="448" cy="192"/>
                    <a:chOff x="2368" y="1380"/>
                    <a:chExt cx="448" cy="192"/>
                  </a:xfrm>
                </p:grpSpPr>
                <p:sp>
                  <p:nvSpPr>
                    <p:cNvPr id="62628" name="Line 149"/>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29" name="Line 150"/>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625" name="Group 151"/>
                  <p:cNvGrpSpPr>
                    <a:grpSpLocks/>
                  </p:cNvGrpSpPr>
                  <p:nvPr/>
                </p:nvGrpSpPr>
                <p:grpSpPr bwMode="auto">
                  <a:xfrm>
                    <a:off x="2508" y="1264"/>
                    <a:ext cx="192" cy="448"/>
                    <a:chOff x="2508" y="1264"/>
                    <a:chExt cx="192" cy="448"/>
                  </a:xfrm>
                </p:grpSpPr>
                <p:sp>
                  <p:nvSpPr>
                    <p:cNvPr id="62626" name="Line 152"/>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27" name="Line 153"/>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620" name="Rectangle 154"/>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21" name="Rectangle 155"/>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22" name="Rectangle 156"/>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23" name="Rectangle 157"/>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615" name="Rectangle 158"/>
            <p:cNvSpPr>
              <a:spLocks noChangeArrowheads="1"/>
            </p:cNvSpPr>
            <p:nvPr/>
          </p:nvSpPr>
          <p:spPr bwMode="auto">
            <a:xfrm>
              <a:off x="1918" y="2208"/>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2501" name="Group 159"/>
          <p:cNvGrpSpPr>
            <a:grpSpLocks/>
          </p:cNvGrpSpPr>
          <p:nvPr/>
        </p:nvGrpSpPr>
        <p:grpSpPr bwMode="auto">
          <a:xfrm>
            <a:off x="4556125" y="4176713"/>
            <a:ext cx="854075" cy="973137"/>
            <a:chOff x="1920" y="960"/>
            <a:chExt cx="538" cy="613"/>
          </a:xfrm>
        </p:grpSpPr>
        <p:sp>
          <p:nvSpPr>
            <p:cNvPr id="62600" name="Rectangle 160"/>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601" name="Rectangle 161"/>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602" name="Group 162"/>
            <p:cNvGrpSpPr>
              <a:grpSpLocks/>
            </p:cNvGrpSpPr>
            <p:nvPr/>
          </p:nvGrpSpPr>
          <p:grpSpPr bwMode="auto">
            <a:xfrm>
              <a:off x="1958" y="971"/>
              <a:ext cx="500" cy="602"/>
              <a:chOff x="1958" y="971"/>
              <a:chExt cx="500" cy="602"/>
            </a:xfrm>
          </p:grpSpPr>
          <p:grpSp>
            <p:nvGrpSpPr>
              <p:cNvPr id="62603" name="Group 163"/>
              <p:cNvGrpSpPr>
                <a:grpSpLocks/>
              </p:cNvGrpSpPr>
              <p:nvPr/>
            </p:nvGrpSpPr>
            <p:grpSpPr bwMode="auto">
              <a:xfrm>
                <a:off x="1958" y="1061"/>
                <a:ext cx="448" cy="448"/>
                <a:chOff x="2368" y="1264"/>
                <a:chExt cx="448" cy="448"/>
              </a:xfrm>
            </p:grpSpPr>
            <p:grpSp>
              <p:nvGrpSpPr>
                <p:cNvPr id="62608" name="Group 164"/>
                <p:cNvGrpSpPr>
                  <a:grpSpLocks/>
                </p:cNvGrpSpPr>
                <p:nvPr/>
              </p:nvGrpSpPr>
              <p:grpSpPr bwMode="auto">
                <a:xfrm>
                  <a:off x="2368" y="1380"/>
                  <a:ext cx="448" cy="192"/>
                  <a:chOff x="2368" y="1380"/>
                  <a:chExt cx="448" cy="192"/>
                </a:xfrm>
              </p:grpSpPr>
              <p:sp>
                <p:nvSpPr>
                  <p:cNvPr id="62612" name="Line 165"/>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13" name="Line 166"/>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609" name="Group 167"/>
                <p:cNvGrpSpPr>
                  <a:grpSpLocks/>
                </p:cNvGrpSpPr>
                <p:nvPr/>
              </p:nvGrpSpPr>
              <p:grpSpPr bwMode="auto">
                <a:xfrm>
                  <a:off x="2508" y="1264"/>
                  <a:ext cx="192" cy="448"/>
                  <a:chOff x="2508" y="1264"/>
                  <a:chExt cx="192" cy="448"/>
                </a:xfrm>
              </p:grpSpPr>
              <p:sp>
                <p:nvSpPr>
                  <p:cNvPr id="62610" name="Line 168"/>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11" name="Line 169"/>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604" name="Rectangle 170"/>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05" name="Rectangle 171"/>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06" name="Rectangle 172"/>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07" name="Rectangle 173"/>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502" name="Rectangle 174"/>
          <p:cNvSpPr>
            <a:spLocks noChangeArrowheads="1"/>
          </p:cNvSpPr>
          <p:nvPr/>
        </p:nvSpPr>
        <p:spPr bwMode="auto">
          <a:xfrm>
            <a:off x="4860925" y="4786313"/>
            <a:ext cx="3079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503" name="Group 175"/>
          <p:cNvGrpSpPr>
            <a:grpSpLocks/>
          </p:cNvGrpSpPr>
          <p:nvPr/>
        </p:nvGrpSpPr>
        <p:grpSpPr bwMode="auto">
          <a:xfrm>
            <a:off x="5486400" y="4159250"/>
            <a:ext cx="854075" cy="973138"/>
            <a:chOff x="1920" y="960"/>
            <a:chExt cx="538" cy="613"/>
          </a:xfrm>
        </p:grpSpPr>
        <p:sp>
          <p:nvSpPr>
            <p:cNvPr id="62586" name="Rectangle 176"/>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87" name="Rectangle 177"/>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588" name="Group 178"/>
            <p:cNvGrpSpPr>
              <a:grpSpLocks/>
            </p:cNvGrpSpPr>
            <p:nvPr/>
          </p:nvGrpSpPr>
          <p:grpSpPr bwMode="auto">
            <a:xfrm>
              <a:off x="1958" y="971"/>
              <a:ext cx="500" cy="602"/>
              <a:chOff x="1958" y="971"/>
              <a:chExt cx="500" cy="602"/>
            </a:xfrm>
          </p:grpSpPr>
          <p:grpSp>
            <p:nvGrpSpPr>
              <p:cNvPr id="62589" name="Group 179"/>
              <p:cNvGrpSpPr>
                <a:grpSpLocks/>
              </p:cNvGrpSpPr>
              <p:nvPr/>
            </p:nvGrpSpPr>
            <p:grpSpPr bwMode="auto">
              <a:xfrm>
                <a:off x="1958" y="1061"/>
                <a:ext cx="448" cy="448"/>
                <a:chOff x="2368" y="1264"/>
                <a:chExt cx="448" cy="448"/>
              </a:xfrm>
            </p:grpSpPr>
            <p:grpSp>
              <p:nvGrpSpPr>
                <p:cNvPr id="62594" name="Group 180"/>
                <p:cNvGrpSpPr>
                  <a:grpSpLocks/>
                </p:cNvGrpSpPr>
                <p:nvPr/>
              </p:nvGrpSpPr>
              <p:grpSpPr bwMode="auto">
                <a:xfrm>
                  <a:off x="2368" y="1380"/>
                  <a:ext cx="448" cy="192"/>
                  <a:chOff x="2368" y="1380"/>
                  <a:chExt cx="448" cy="192"/>
                </a:xfrm>
              </p:grpSpPr>
              <p:sp>
                <p:nvSpPr>
                  <p:cNvPr id="62598" name="Line 181"/>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599" name="Line 182"/>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595" name="Group 183"/>
                <p:cNvGrpSpPr>
                  <a:grpSpLocks/>
                </p:cNvGrpSpPr>
                <p:nvPr/>
              </p:nvGrpSpPr>
              <p:grpSpPr bwMode="auto">
                <a:xfrm>
                  <a:off x="2508" y="1264"/>
                  <a:ext cx="192" cy="448"/>
                  <a:chOff x="2508" y="1264"/>
                  <a:chExt cx="192" cy="448"/>
                </a:xfrm>
              </p:grpSpPr>
              <p:sp>
                <p:nvSpPr>
                  <p:cNvPr id="62596" name="Line 184"/>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597" name="Line 185"/>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590" name="Rectangle 186"/>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91" name="Rectangle 187"/>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92" name="Rectangle 188"/>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93" name="Rectangle 189"/>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504" name="Rectangle 190"/>
          <p:cNvSpPr>
            <a:spLocks noChangeArrowheads="1"/>
          </p:cNvSpPr>
          <p:nvPr/>
        </p:nvSpPr>
        <p:spPr bwMode="auto">
          <a:xfrm>
            <a:off x="5791200" y="47688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05" name="Rectangle 191"/>
          <p:cNvSpPr>
            <a:spLocks noChangeArrowheads="1"/>
          </p:cNvSpPr>
          <p:nvPr/>
        </p:nvSpPr>
        <p:spPr bwMode="auto">
          <a:xfrm>
            <a:off x="4572000" y="44640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06" name="Rectangle 192"/>
          <p:cNvSpPr>
            <a:spLocks noChangeArrowheads="1"/>
          </p:cNvSpPr>
          <p:nvPr/>
        </p:nvSpPr>
        <p:spPr bwMode="auto">
          <a:xfrm>
            <a:off x="5486400" y="47688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07" name="Rectangle 193"/>
          <p:cNvSpPr>
            <a:spLocks noChangeArrowheads="1"/>
          </p:cNvSpPr>
          <p:nvPr/>
        </p:nvSpPr>
        <p:spPr bwMode="auto">
          <a:xfrm>
            <a:off x="762000" y="48450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08" name="Rectangle 194"/>
          <p:cNvSpPr>
            <a:spLocks noChangeArrowheads="1"/>
          </p:cNvSpPr>
          <p:nvPr/>
        </p:nvSpPr>
        <p:spPr bwMode="auto">
          <a:xfrm>
            <a:off x="2057400" y="48450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09" name="Rectangle 195"/>
          <p:cNvSpPr>
            <a:spLocks noChangeArrowheads="1"/>
          </p:cNvSpPr>
          <p:nvPr/>
        </p:nvSpPr>
        <p:spPr bwMode="auto">
          <a:xfrm>
            <a:off x="2590800" y="45402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10" name="Rectangle 196"/>
          <p:cNvSpPr>
            <a:spLocks noChangeArrowheads="1"/>
          </p:cNvSpPr>
          <p:nvPr/>
        </p:nvSpPr>
        <p:spPr bwMode="auto">
          <a:xfrm>
            <a:off x="3886200" y="48450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11" name="AutoShape 197"/>
          <p:cNvSpPr>
            <a:spLocks noChangeArrowheads="1"/>
          </p:cNvSpPr>
          <p:nvPr/>
        </p:nvSpPr>
        <p:spPr bwMode="auto">
          <a:xfrm>
            <a:off x="3851275" y="5149850"/>
            <a:ext cx="228600" cy="304800"/>
          </a:xfrm>
          <a:prstGeom prst="lightningBolt">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62512" name="Rectangle 198"/>
          <p:cNvSpPr>
            <a:spLocks noChangeArrowheads="1"/>
          </p:cNvSpPr>
          <p:nvPr/>
        </p:nvSpPr>
        <p:spPr bwMode="auto">
          <a:xfrm>
            <a:off x="1295400" y="53784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13" name="Rectangle 199"/>
          <p:cNvSpPr>
            <a:spLocks noChangeArrowheads="1"/>
          </p:cNvSpPr>
          <p:nvPr/>
        </p:nvSpPr>
        <p:spPr bwMode="auto">
          <a:xfrm>
            <a:off x="762000" y="53784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514" name="Group 200"/>
          <p:cNvGrpSpPr>
            <a:grpSpLocks/>
          </p:cNvGrpSpPr>
          <p:nvPr/>
        </p:nvGrpSpPr>
        <p:grpSpPr bwMode="auto">
          <a:xfrm>
            <a:off x="822325" y="5395913"/>
            <a:ext cx="793750" cy="955675"/>
            <a:chOff x="1958" y="971"/>
            <a:chExt cx="500" cy="602"/>
          </a:xfrm>
        </p:grpSpPr>
        <p:grpSp>
          <p:nvGrpSpPr>
            <p:cNvPr id="62575" name="Group 201"/>
            <p:cNvGrpSpPr>
              <a:grpSpLocks/>
            </p:cNvGrpSpPr>
            <p:nvPr/>
          </p:nvGrpSpPr>
          <p:grpSpPr bwMode="auto">
            <a:xfrm>
              <a:off x="1958" y="1061"/>
              <a:ext cx="448" cy="448"/>
              <a:chOff x="2368" y="1264"/>
              <a:chExt cx="448" cy="448"/>
            </a:xfrm>
          </p:grpSpPr>
          <p:grpSp>
            <p:nvGrpSpPr>
              <p:cNvPr id="62580" name="Group 202"/>
              <p:cNvGrpSpPr>
                <a:grpSpLocks/>
              </p:cNvGrpSpPr>
              <p:nvPr/>
            </p:nvGrpSpPr>
            <p:grpSpPr bwMode="auto">
              <a:xfrm>
                <a:off x="2368" y="1380"/>
                <a:ext cx="448" cy="192"/>
                <a:chOff x="2368" y="1380"/>
                <a:chExt cx="448" cy="192"/>
              </a:xfrm>
            </p:grpSpPr>
            <p:sp>
              <p:nvSpPr>
                <p:cNvPr id="62584" name="Line 203"/>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585" name="Line 204"/>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581" name="Group 205"/>
              <p:cNvGrpSpPr>
                <a:grpSpLocks/>
              </p:cNvGrpSpPr>
              <p:nvPr/>
            </p:nvGrpSpPr>
            <p:grpSpPr bwMode="auto">
              <a:xfrm>
                <a:off x="2508" y="1264"/>
                <a:ext cx="192" cy="448"/>
                <a:chOff x="2508" y="1264"/>
                <a:chExt cx="192" cy="448"/>
              </a:xfrm>
            </p:grpSpPr>
            <p:sp>
              <p:nvSpPr>
                <p:cNvPr id="62582" name="Line 206"/>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583" name="Line 207"/>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576" name="Rectangle 208"/>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77" name="Rectangle 209"/>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78" name="Rectangle 210"/>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79" name="Rectangle 211"/>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sp>
        <p:nvSpPr>
          <p:cNvPr id="62515" name="Rectangle 212"/>
          <p:cNvSpPr>
            <a:spLocks noChangeArrowheads="1"/>
          </p:cNvSpPr>
          <p:nvPr/>
        </p:nvSpPr>
        <p:spPr bwMode="auto">
          <a:xfrm>
            <a:off x="762000" y="56832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16" name="Rectangle 213"/>
          <p:cNvSpPr>
            <a:spLocks noChangeArrowheads="1"/>
          </p:cNvSpPr>
          <p:nvPr/>
        </p:nvSpPr>
        <p:spPr bwMode="auto">
          <a:xfrm>
            <a:off x="762000" y="59880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17" name="Rectangle 214"/>
          <p:cNvSpPr>
            <a:spLocks noChangeArrowheads="1"/>
          </p:cNvSpPr>
          <p:nvPr/>
        </p:nvSpPr>
        <p:spPr bwMode="auto">
          <a:xfrm>
            <a:off x="1066800" y="59880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18" name="Rectangle 215"/>
          <p:cNvSpPr>
            <a:spLocks noChangeArrowheads="1"/>
          </p:cNvSpPr>
          <p:nvPr/>
        </p:nvSpPr>
        <p:spPr bwMode="auto">
          <a:xfrm>
            <a:off x="4572000" y="59880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19" name="Rectangle 216"/>
          <p:cNvSpPr>
            <a:spLocks noChangeArrowheads="1"/>
          </p:cNvSpPr>
          <p:nvPr/>
        </p:nvSpPr>
        <p:spPr bwMode="auto">
          <a:xfrm>
            <a:off x="3121025" y="59880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520" name="Group 217"/>
          <p:cNvGrpSpPr>
            <a:grpSpLocks/>
          </p:cNvGrpSpPr>
          <p:nvPr/>
        </p:nvGrpSpPr>
        <p:grpSpPr bwMode="auto">
          <a:xfrm>
            <a:off x="2803525" y="5378450"/>
            <a:ext cx="854075" cy="973138"/>
            <a:chOff x="1896" y="1824"/>
            <a:chExt cx="538" cy="613"/>
          </a:xfrm>
        </p:grpSpPr>
        <p:grpSp>
          <p:nvGrpSpPr>
            <p:cNvPr id="62559" name="Group 218"/>
            <p:cNvGrpSpPr>
              <a:grpSpLocks/>
            </p:cNvGrpSpPr>
            <p:nvPr/>
          </p:nvGrpSpPr>
          <p:grpSpPr bwMode="auto">
            <a:xfrm>
              <a:off x="1896" y="1824"/>
              <a:ext cx="538" cy="613"/>
              <a:chOff x="1920" y="960"/>
              <a:chExt cx="538" cy="613"/>
            </a:xfrm>
          </p:grpSpPr>
          <p:sp>
            <p:nvSpPr>
              <p:cNvPr id="62561" name="Rectangle 219"/>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62" name="Rectangle 220"/>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563" name="Group 221"/>
              <p:cNvGrpSpPr>
                <a:grpSpLocks/>
              </p:cNvGrpSpPr>
              <p:nvPr/>
            </p:nvGrpSpPr>
            <p:grpSpPr bwMode="auto">
              <a:xfrm>
                <a:off x="1958" y="971"/>
                <a:ext cx="500" cy="602"/>
                <a:chOff x="1958" y="971"/>
                <a:chExt cx="500" cy="602"/>
              </a:xfrm>
            </p:grpSpPr>
            <p:grpSp>
              <p:nvGrpSpPr>
                <p:cNvPr id="62564" name="Group 222"/>
                <p:cNvGrpSpPr>
                  <a:grpSpLocks/>
                </p:cNvGrpSpPr>
                <p:nvPr/>
              </p:nvGrpSpPr>
              <p:grpSpPr bwMode="auto">
                <a:xfrm>
                  <a:off x="1958" y="1061"/>
                  <a:ext cx="448" cy="448"/>
                  <a:chOff x="2368" y="1264"/>
                  <a:chExt cx="448" cy="448"/>
                </a:xfrm>
              </p:grpSpPr>
              <p:grpSp>
                <p:nvGrpSpPr>
                  <p:cNvPr id="62569" name="Group 223"/>
                  <p:cNvGrpSpPr>
                    <a:grpSpLocks/>
                  </p:cNvGrpSpPr>
                  <p:nvPr/>
                </p:nvGrpSpPr>
                <p:grpSpPr bwMode="auto">
                  <a:xfrm>
                    <a:off x="2368" y="1380"/>
                    <a:ext cx="448" cy="192"/>
                    <a:chOff x="2368" y="1380"/>
                    <a:chExt cx="448" cy="192"/>
                  </a:xfrm>
                </p:grpSpPr>
                <p:sp>
                  <p:nvSpPr>
                    <p:cNvPr id="62573" name="Line 224"/>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574" name="Line 225"/>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570" name="Group 226"/>
                  <p:cNvGrpSpPr>
                    <a:grpSpLocks/>
                  </p:cNvGrpSpPr>
                  <p:nvPr/>
                </p:nvGrpSpPr>
                <p:grpSpPr bwMode="auto">
                  <a:xfrm>
                    <a:off x="2508" y="1264"/>
                    <a:ext cx="192" cy="448"/>
                    <a:chOff x="2508" y="1264"/>
                    <a:chExt cx="192" cy="448"/>
                  </a:xfrm>
                </p:grpSpPr>
                <p:sp>
                  <p:nvSpPr>
                    <p:cNvPr id="62571" name="Line 227"/>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572" name="Line 228"/>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565" name="Rectangle 229"/>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66" name="Rectangle 230"/>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67" name="Rectangle 231"/>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68" name="Rectangle 232"/>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560" name="Rectangle 233"/>
            <p:cNvSpPr>
              <a:spLocks noChangeArrowheads="1"/>
            </p:cNvSpPr>
            <p:nvPr/>
          </p:nvSpPr>
          <p:spPr bwMode="auto">
            <a:xfrm>
              <a:off x="1918" y="2208"/>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sp>
        <p:nvSpPr>
          <p:cNvPr id="62521" name="Rectangle 234"/>
          <p:cNvSpPr>
            <a:spLocks noChangeArrowheads="1"/>
          </p:cNvSpPr>
          <p:nvPr/>
        </p:nvSpPr>
        <p:spPr bwMode="auto">
          <a:xfrm>
            <a:off x="2803525" y="56832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grpSp>
        <p:nvGrpSpPr>
          <p:cNvPr id="62522" name="Group 235"/>
          <p:cNvGrpSpPr>
            <a:grpSpLocks/>
          </p:cNvGrpSpPr>
          <p:nvPr/>
        </p:nvGrpSpPr>
        <p:grpSpPr bwMode="auto">
          <a:xfrm>
            <a:off x="4572000" y="5378450"/>
            <a:ext cx="854075" cy="973138"/>
            <a:chOff x="1920" y="960"/>
            <a:chExt cx="538" cy="613"/>
          </a:xfrm>
        </p:grpSpPr>
        <p:sp>
          <p:nvSpPr>
            <p:cNvPr id="62545" name="Rectangle 236"/>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46" name="Rectangle 237"/>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547" name="Group 238"/>
            <p:cNvGrpSpPr>
              <a:grpSpLocks/>
            </p:cNvGrpSpPr>
            <p:nvPr/>
          </p:nvGrpSpPr>
          <p:grpSpPr bwMode="auto">
            <a:xfrm>
              <a:off x="1958" y="971"/>
              <a:ext cx="500" cy="602"/>
              <a:chOff x="1958" y="971"/>
              <a:chExt cx="500" cy="602"/>
            </a:xfrm>
          </p:grpSpPr>
          <p:grpSp>
            <p:nvGrpSpPr>
              <p:cNvPr id="62548" name="Group 239"/>
              <p:cNvGrpSpPr>
                <a:grpSpLocks/>
              </p:cNvGrpSpPr>
              <p:nvPr/>
            </p:nvGrpSpPr>
            <p:grpSpPr bwMode="auto">
              <a:xfrm>
                <a:off x="1958" y="1061"/>
                <a:ext cx="448" cy="448"/>
                <a:chOff x="2368" y="1264"/>
                <a:chExt cx="448" cy="448"/>
              </a:xfrm>
            </p:grpSpPr>
            <p:grpSp>
              <p:nvGrpSpPr>
                <p:cNvPr id="62553" name="Group 240"/>
                <p:cNvGrpSpPr>
                  <a:grpSpLocks/>
                </p:cNvGrpSpPr>
                <p:nvPr/>
              </p:nvGrpSpPr>
              <p:grpSpPr bwMode="auto">
                <a:xfrm>
                  <a:off x="2368" y="1380"/>
                  <a:ext cx="448" cy="192"/>
                  <a:chOff x="2368" y="1380"/>
                  <a:chExt cx="448" cy="192"/>
                </a:xfrm>
              </p:grpSpPr>
              <p:sp>
                <p:nvSpPr>
                  <p:cNvPr id="62557" name="Line 241"/>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558" name="Line 242"/>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554" name="Group 243"/>
                <p:cNvGrpSpPr>
                  <a:grpSpLocks/>
                </p:cNvGrpSpPr>
                <p:nvPr/>
              </p:nvGrpSpPr>
              <p:grpSpPr bwMode="auto">
                <a:xfrm>
                  <a:off x="2508" y="1264"/>
                  <a:ext cx="192" cy="448"/>
                  <a:chOff x="2508" y="1264"/>
                  <a:chExt cx="192" cy="448"/>
                </a:xfrm>
              </p:grpSpPr>
              <p:sp>
                <p:nvSpPr>
                  <p:cNvPr id="62555" name="Line 244"/>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556" name="Line 245"/>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549" name="Rectangle 246"/>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50" name="Rectangle 247"/>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51" name="Rectangle 248"/>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52" name="Rectangle 249"/>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523" name="Rectangle 250"/>
          <p:cNvSpPr>
            <a:spLocks noChangeArrowheads="1"/>
          </p:cNvSpPr>
          <p:nvPr/>
        </p:nvSpPr>
        <p:spPr bwMode="auto">
          <a:xfrm>
            <a:off x="4876800" y="59880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24" name="Rectangle 251"/>
          <p:cNvSpPr>
            <a:spLocks noChangeArrowheads="1"/>
          </p:cNvSpPr>
          <p:nvPr/>
        </p:nvSpPr>
        <p:spPr bwMode="auto">
          <a:xfrm>
            <a:off x="4587875" y="5665788"/>
            <a:ext cx="3206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25" name="Rectangle 252"/>
          <p:cNvSpPr>
            <a:spLocks noChangeArrowheads="1"/>
          </p:cNvSpPr>
          <p:nvPr/>
        </p:nvSpPr>
        <p:spPr bwMode="auto">
          <a:xfrm>
            <a:off x="5638800" y="5700713"/>
            <a:ext cx="3079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26" name="AutoShape 253"/>
          <p:cNvSpPr>
            <a:spLocks noChangeArrowheads="1"/>
          </p:cNvSpPr>
          <p:nvPr/>
        </p:nvSpPr>
        <p:spPr bwMode="auto">
          <a:xfrm>
            <a:off x="4876800" y="6292850"/>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nvGrpSpPr>
          <p:cNvPr id="62527" name="Group 254"/>
          <p:cNvGrpSpPr>
            <a:grpSpLocks/>
          </p:cNvGrpSpPr>
          <p:nvPr/>
        </p:nvGrpSpPr>
        <p:grpSpPr bwMode="auto">
          <a:xfrm>
            <a:off x="5638800" y="5395913"/>
            <a:ext cx="854075" cy="973137"/>
            <a:chOff x="1920" y="960"/>
            <a:chExt cx="538" cy="613"/>
          </a:xfrm>
        </p:grpSpPr>
        <p:sp>
          <p:nvSpPr>
            <p:cNvPr id="62531" name="Rectangle 255"/>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32" name="Rectangle 256"/>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533" name="Group 257"/>
            <p:cNvGrpSpPr>
              <a:grpSpLocks/>
            </p:cNvGrpSpPr>
            <p:nvPr/>
          </p:nvGrpSpPr>
          <p:grpSpPr bwMode="auto">
            <a:xfrm>
              <a:off x="1958" y="971"/>
              <a:ext cx="500" cy="602"/>
              <a:chOff x="1958" y="971"/>
              <a:chExt cx="500" cy="602"/>
            </a:xfrm>
          </p:grpSpPr>
          <p:grpSp>
            <p:nvGrpSpPr>
              <p:cNvPr id="62534" name="Group 258"/>
              <p:cNvGrpSpPr>
                <a:grpSpLocks/>
              </p:cNvGrpSpPr>
              <p:nvPr/>
            </p:nvGrpSpPr>
            <p:grpSpPr bwMode="auto">
              <a:xfrm>
                <a:off x="1958" y="1061"/>
                <a:ext cx="448" cy="448"/>
                <a:chOff x="2368" y="1264"/>
                <a:chExt cx="448" cy="448"/>
              </a:xfrm>
            </p:grpSpPr>
            <p:grpSp>
              <p:nvGrpSpPr>
                <p:cNvPr id="62539" name="Group 259"/>
                <p:cNvGrpSpPr>
                  <a:grpSpLocks/>
                </p:cNvGrpSpPr>
                <p:nvPr/>
              </p:nvGrpSpPr>
              <p:grpSpPr bwMode="auto">
                <a:xfrm>
                  <a:off x="2368" y="1380"/>
                  <a:ext cx="448" cy="192"/>
                  <a:chOff x="2368" y="1380"/>
                  <a:chExt cx="448" cy="192"/>
                </a:xfrm>
              </p:grpSpPr>
              <p:sp>
                <p:nvSpPr>
                  <p:cNvPr id="62543" name="Line 260"/>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544" name="Line 261"/>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540" name="Group 262"/>
                <p:cNvGrpSpPr>
                  <a:grpSpLocks/>
                </p:cNvGrpSpPr>
                <p:nvPr/>
              </p:nvGrpSpPr>
              <p:grpSpPr bwMode="auto">
                <a:xfrm>
                  <a:off x="2508" y="1264"/>
                  <a:ext cx="192" cy="448"/>
                  <a:chOff x="2508" y="1264"/>
                  <a:chExt cx="192" cy="448"/>
                </a:xfrm>
              </p:grpSpPr>
              <p:sp>
                <p:nvSpPr>
                  <p:cNvPr id="62541" name="Line 263"/>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542" name="Line 264"/>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535" name="Rectangle 265"/>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36" name="Rectangle 266"/>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37" name="Rectangle 267"/>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38" name="Rectangle 268"/>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528" name="Rectangle 269"/>
          <p:cNvSpPr>
            <a:spLocks noChangeArrowheads="1"/>
          </p:cNvSpPr>
          <p:nvPr/>
        </p:nvSpPr>
        <p:spPr bwMode="auto">
          <a:xfrm>
            <a:off x="5943600" y="6005513"/>
            <a:ext cx="3079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29" name="Rectangle 270"/>
          <p:cNvSpPr>
            <a:spLocks noChangeArrowheads="1"/>
          </p:cNvSpPr>
          <p:nvPr/>
        </p:nvSpPr>
        <p:spPr bwMode="auto">
          <a:xfrm>
            <a:off x="5638800" y="6005513"/>
            <a:ext cx="3206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30" name="AutoShape 271"/>
          <p:cNvSpPr>
            <a:spLocks noChangeArrowheads="1"/>
          </p:cNvSpPr>
          <p:nvPr/>
        </p:nvSpPr>
        <p:spPr bwMode="auto">
          <a:xfrm>
            <a:off x="2111375" y="5192713"/>
            <a:ext cx="228600" cy="304800"/>
          </a:xfrm>
          <a:prstGeom prst="lightningBolt">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63491" name="Slide Number Placeholder 5"/>
          <p:cNvSpPr>
            <a:spLocks noGrp="1"/>
          </p:cNvSpPr>
          <p:nvPr>
            <p:ph type="sldNum" sz="quarter" idx="12"/>
          </p:nvPr>
        </p:nvSpPr>
        <p:spPr>
          <a:noFill/>
        </p:spPr>
        <p:txBody>
          <a:bodyPr/>
          <a:lstStyle/>
          <a:p>
            <a:fld id="{E136CC11-A4F3-3D4A-9D13-EBF7E165BBDE}" type="slidenum">
              <a:rPr lang="en-US" smtClean="0"/>
              <a:pPr/>
              <a:t>46</a:t>
            </a:fld>
            <a:endParaRPr lang="en-US" smtClean="0"/>
          </a:p>
        </p:txBody>
      </p:sp>
      <p:sp>
        <p:nvSpPr>
          <p:cNvPr id="63492" name="Rectangle 2"/>
          <p:cNvSpPr>
            <a:spLocks noGrp="1" noChangeArrowheads="1"/>
          </p:cNvSpPr>
          <p:nvPr>
            <p:ph type="title"/>
          </p:nvPr>
        </p:nvSpPr>
        <p:spPr/>
        <p:txBody>
          <a:bodyPr/>
          <a:lstStyle/>
          <a:p>
            <a:r>
              <a:rPr lang="en-US"/>
              <a:t>Minimax</a:t>
            </a:r>
          </a:p>
        </p:txBody>
      </p:sp>
      <p:sp>
        <p:nvSpPr>
          <p:cNvPr id="63493" name="Text Box 3"/>
          <p:cNvSpPr txBox="1">
            <a:spLocks noChangeArrowheads="1"/>
          </p:cNvSpPr>
          <p:nvPr/>
        </p:nvSpPr>
        <p:spPr bwMode="auto">
          <a:xfrm>
            <a:off x="2057400" y="3548063"/>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3</a:t>
            </a:r>
          </a:p>
        </p:txBody>
      </p:sp>
      <p:sp>
        <p:nvSpPr>
          <p:cNvPr id="63494" name="Text Box 4"/>
          <p:cNvSpPr txBox="1">
            <a:spLocks noChangeArrowheads="1"/>
          </p:cNvSpPr>
          <p:nvPr/>
        </p:nvSpPr>
        <p:spPr bwMode="auto">
          <a:xfrm>
            <a:off x="3505200" y="3548063"/>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8</a:t>
            </a:r>
          </a:p>
        </p:txBody>
      </p:sp>
      <p:sp>
        <p:nvSpPr>
          <p:cNvPr id="63495" name="Text Box 5"/>
          <p:cNvSpPr txBox="1">
            <a:spLocks noChangeArrowheads="1"/>
          </p:cNvSpPr>
          <p:nvPr/>
        </p:nvSpPr>
        <p:spPr bwMode="auto">
          <a:xfrm>
            <a:off x="2743200" y="3548063"/>
            <a:ext cx="523875"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12</a:t>
            </a:r>
          </a:p>
        </p:txBody>
      </p:sp>
      <p:sp>
        <p:nvSpPr>
          <p:cNvPr id="63496" name="Text Box 6"/>
          <p:cNvSpPr txBox="1">
            <a:spLocks noChangeArrowheads="1"/>
          </p:cNvSpPr>
          <p:nvPr/>
        </p:nvSpPr>
        <p:spPr bwMode="auto">
          <a:xfrm>
            <a:off x="4419600" y="3548063"/>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4</a:t>
            </a:r>
          </a:p>
        </p:txBody>
      </p:sp>
      <p:sp>
        <p:nvSpPr>
          <p:cNvPr id="63497" name="Text Box 7"/>
          <p:cNvSpPr txBox="1">
            <a:spLocks noChangeArrowheads="1"/>
          </p:cNvSpPr>
          <p:nvPr/>
        </p:nvSpPr>
        <p:spPr bwMode="auto">
          <a:xfrm>
            <a:off x="4800600" y="3548063"/>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6</a:t>
            </a:r>
          </a:p>
        </p:txBody>
      </p:sp>
      <p:sp>
        <p:nvSpPr>
          <p:cNvPr id="63498" name="Text Box 8"/>
          <p:cNvSpPr txBox="1">
            <a:spLocks noChangeArrowheads="1"/>
          </p:cNvSpPr>
          <p:nvPr/>
        </p:nvSpPr>
        <p:spPr bwMode="auto">
          <a:xfrm>
            <a:off x="5410200" y="3548063"/>
            <a:ext cx="523875"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14</a:t>
            </a:r>
          </a:p>
        </p:txBody>
      </p:sp>
      <p:sp>
        <p:nvSpPr>
          <p:cNvPr id="63499" name="Text Box 9"/>
          <p:cNvSpPr txBox="1">
            <a:spLocks noChangeArrowheads="1"/>
          </p:cNvSpPr>
          <p:nvPr/>
        </p:nvSpPr>
        <p:spPr bwMode="auto">
          <a:xfrm>
            <a:off x="6781800" y="3548063"/>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3500" name="Text Box 10"/>
          <p:cNvSpPr txBox="1">
            <a:spLocks noChangeArrowheads="1"/>
          </p:cNvSpPr>
          <p:nvPr/>
        </p:nvSpPr>
        <p:spPr bwMode="auto">
          <a:xfrm>
            <a:off x="6172200" y="3548063"/>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5</a:t>
            </a:r>
          </a:p>
        </p:txBody>
      </p:sp>
      <p:sp>
        <p:nvSpPr>
          <p:cNvPr id="63501" name="Text Box 11"/>
          <p:cNvSpPr txBox="1">
            <a:spLocks noChangeArrowheads="1"/>
          </p:cNvSpPr>
          <p:nvPr/>
        </p:nvSpPr>
        <p:spPr bwMode="auto">
          <a:xfrm>
            <a:off x="3962400" y="3548063"/>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3502" name="Line 12"/>
          <p:cNvSpPr>
            <a:spLocks noChangeShapeType="1"/>
          </p:cNvSpPr>
          <p:nvPr/>
        </p:nvSpPr>
        <p:spPr bwMode="auto">
          <a:xfrm flipH="1">
            <a:off x="3505200" y="1871663"/>
            <a:ext cx="838200" cy="4572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3" name="Line 13"/>
          <p:cNvSpPr>
            <a:spLocks noChangeShapeType="1"/>
          </p:cNvSpPr>
          <p:nvPr/>
        </p:nvSpPr>
        <p:spPr bwMode="auto">
          <a:xfrm flipH="1">
            <a:off x="2362200" y="2786063"/>
            <a:ext cx="9144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4" name="Line 14"/>
          <p:cNvSpPr>
            <a:spLocks noChangeShapeType="1"/>
          </p:cNvSpPr>
          <p:nvPr/>
        </p:nvSpPr>
        <p:spPr bwMode="auto">
          <a:xfrm flipH="1">
            <a:off x="3124200" y="2786063"/>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5" name="Line 15"/>
          <p:cNvSpPr>
            <a:spLocks noChangeShapeType="1"/>
          </p:cNvSpPr>
          <p:nvPr/>
        </p:nvSpPr>
        <p:spPr bwMode="auto">
          <a:xfrm>
            <a:off x="3505200" y="2786063"/>
            <a:ext cx="1524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6" name="Line 16"/>
          <p:cNvSpPr>
            <a:spLocks noChangeShapeType="1"/>
          </p:cNvSpPr>
          <p:nvPr/>
        </p:nvSpPr>
        <p:spPr bwMode="auto">
          <a:xfrm>
            <a:off x="4572000" y="2709863"/>
            <a:ext cx="381000" cy="8382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7" name="Line 17"/>
          <p:cNvSpPr>
            <a:spLocks noChangeShapeType="1"/>
          </p:cNvSpPr>
          <p:nvPr/>
        </p:nvSpPr>
        <p:spPr bwMode="auto">
          <a:xfrm>
            <a:off x="6019800" y="2786063"/>
            <a:ext cx="8382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8" name="Line 18"/>
          <p:cNvSpPr>
            <a:spLocks noChangeShapeType="1"/>
          </p:cNvSpPr>
          <p:nvPr/>
        </p:nvSpPr>
        <p:spPr bwMode="auto">
          <a:xfrm flipH="1">
            <a:off x="4191000" y="2786063"/>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9" name="Line 19"/>
          <p:cNvSpPr>
            <a:spLocks noChangeShapeType="1"/>
          </p:cNvSpPr>
          <p:nvPr/>
        </p:nvSpPr>
        <p:spPr bwMode="auto">
          <a:xfrm flipH="1">
            <a:off x="5638800" y="2786063"/>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10" name="Line 20"/>
          <p:cNvSpPr>
            <a:spLocks noChangeShapeType="1"/>
          </p:cNvSpPr>
          <p:nvPr/>
        </p:nvSpPr>
        <p:spPr bwMode="auto">
          <a:xfrm>
            <a:off x="4572000" y="2862263"/>
            <a:ext cx="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11" name="Line 21"/>
          <p:cNvSpPr>
            <a:spLocks noChangeShapeType="1"/>
          </p:cNvSpPr>
          <p:nvPr/>
        </p:nvSpPr>
        <p:spPr bwMode="auto">
          <a:xfrm>
            <a:off x="5943600" y="2786063"/>
            <a:ext cx="3810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12" name="Line 22"/>
          <p:cNvSpPr>
            <a:spLocks noChangeShapeType="1"/>
          </p:cNvSpPr>
          <p:nvPr/>
        </p:nvSpPr>
        <p:spPr bwMode="auto">
          <a:xfrm>
            <a:off x="4800600" y="1947863"/>
            <a:ext cx="762000" cy="381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13" name="Line 23"/>
          <p:cNvSpPr>
            <a:spLocks noChangeShapeType="1"/>
          </p:cNvSpPr>
          <p:nvPr/>
        </p:nvSpPr>
        <p:spPr bwMode="auto">
          <a:xfrm flipH="1">
            <a:off x="4572000" y="1947863"/>
            <a:ext cx="1588" cy="381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14" name="Text Box 24"/>
          <p:cNvSpPr txBox="1">
            <a:spLocks noChangeArrowheads="1"/>
          </p:cNvSpPr>
          <p:nvPr/>
        </p:nvSpPr>
        <p:spPr bwMode="auto">
          <a:xfrm>
            <a:off x="1023938" y="4740275"/>
            <a:ext cx="5348287" cy="946150"/>
          </a:xfrm>
          <a:prstGeom prst="rect">
            <a:avLst/>
          </a:prstGeom>
          <a:noFill/>
          <a:ln w="9525">
            <a:noFill/>
            <a:miter lim="800000"/>
            <a:headEnd/>
            <a:tailEnd/>
          </a:ln>
        </p:spPr>
        <p:txBody>
          <a:bodyPr>
            <a:prstTxWarp prst="textNoShape">
              <a:avLst/>
            </a:prstTxWarp>
            <a:spAutoFit/>
          </a:bodyPr>
          <a:lstStyle/>
          <a:p>
            <a:pPr eaLnBrk="1" hangingPunct="1">
              <a:buFontTx/>
              <a:buChar char="•"/>
            </a:pPr>
            <a:r>
              <a:rPr lang="en-US" sz="2800">
                <a:latin typeface="Tahoma" charset="0"/>
                <a:ea typeface="Arial" charset="0"/>
                <a:cs typeface="Arial" charset="0"/>
              </a:rPr>
              <a:t>Minimize opponent’s chance</a:t>
            </a:r>
          </a:p>
          <a:p>
            <a:pPr eaLnBrk="1" hangingPunct="1">
              <a:buFontTx/>
              <a:buChar char="•"/>
            </a:pPr>
            <a:r>
              <a:rPr lang="en-US" sz="2800">
                <a:latin typeface="Tahoma" charset="0"/>
                <a:ea typeface="Arial" charset="0"/>
                <a:cs typeface="Arial" charset="0"/>
              </a:rPr>
              <a:t>Maximize your chance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64515" name="Slide Number Placeholder 5"/>
          <p:cNvSpPr>
            <a:spLocks noGrp="1"/>
          </p:cNvSpPr>
          <p:nvPr>
            <p:ph type="sldNum" sz="quarter" idx="12"/>
          </p:nvPr>
        </p:nvSpPr>
        <p:spPr>
          <a:noFill/>
        </p:spPr>
        <p:txBody>
          <a:bodyPr/>
          <a:lstStyle/>
          <a:p>
            <a:fld id="{A66B1155-D6EC-6F47-BF89-F80893D86E41}" type="slidenum">
              <a:rPr lang="en-US" smtClean="0"/>
              <a:pPr/>
              <a:t>47</a:t>
            </a:fld>
            <a:endParaRPr lang="en-US" smtClean="0"/>
          </a:p>
        </p:txBody>
      </p:sp>
      <p:sp>
        <p:nvSpPr>
          <p:cNvPr id="64516" name="Rectangle 2"/>
          <p:cNvSpPr>
            <a:spLocks noGrp="1" noChangeArrowheads="1"/>
          </p:cNvSpPr>
          <p:nvPr>
            <p:ph type="title"/>
          </p:nvPr>
        </p:nvSpPr>
        <p:spPr/>
        <p:txBody>
          <a:bodyPr/>
          <a:lstStyle/>
          <a:p>
            <a:r>
              <a:rPr lang="en-US"/>
              <a:t>Minimax</a:t>
            </a:r>
          </a:p>
        </p:txBody>
      </p:sp>
      <p:sp>
        <p:nvSpPr>
          <p:cNvPr id="64517" name="Text Box 3"/>
          <p:cNvSpPr txBox="1">
            <a:spLocks noChangeArrowheads="1"/>
          </p:cNvSpPr>
          <p:nvPr/>
        </p:nvSpPr>
        <p:spPr bwMode="auto">
          <a:xfrm>
            <a:off x="3200400" y="24733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3</a:t>
            </a:r>
          </a:p>
        </p:txBody>
      </p:sp>
      <p:sp>
        <p:nvSpPr>
          <p:cNvPr id="64518" name="Text Box 4"/>
          <p:cNvSpPr txBox="1">
            <a:spLocks noChangeArrowheads="1"/>
          </p:cNvSpPr>
          <p:nvPr/>
        </p:nvSpPr>
        <p:spPr bwMode="auto">
          <a:xfrm>
            <a:off x="4394200" y="24733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4519" name="Text Box 5"/>
          <p:cNvSpPr txBox="1">
            <a:spLocks noChangeArrowheads="1"/>
          </p:cNvSpPr>
          <p:nvPr/>
        </p:nvSpPr>
        <p:spPr bwMode="auto">
          <a:xfrm>
            <a:off x="2057400" y="36925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3</a:t>
            </a:r>
          </a:p>
        </p:txBody>
      </p:sp>
      <p:sp>
        <p:nvSpPr>
          <p:cNvPr id="64520" name="Text Box 6"/>
          <p:cNvSpPr txBox="1">
            <a:spLocks noChangeArrowheads="1"/>
          </p:cNvSpPr>
          <p:nvPr/>
        </p:nvSpPr>
        <p:spPr bwMode="auto">
          <a:xfrm>
            <a:off x="5638800" y="24733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4521" name="Text Box 7"/>
          <p:cNvSpPr txBox="1">
            <a:spLocks noChangeArrowheads="1"/>
          </p:cNvSpPr>
          <p:nvPr/>
        </p:nvSpPr>
        <p:spPr bwMode="auto">
          <a:xfrm>
            <a:off x="3505200" y="36925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8</a:t>
            </a:r>
          </a:p>
        </p:txBody>
      </p:sp>
      <p:sp>
        <p:nvSpPr>
          <p:cNvPr id="64522" name="Text Box 8"/>
          <p:cNvSpPr txBox="1">
            <a:spLocks noChangeArrowheads="1"/>
          </p:cNvSpPr>
          <p:nvPr/>
        </p:nvSpPr>
        <p:spPr bwMode="auto">
          <a:xfrm>
            <a:off x="2743200" y="3692525"/>
            <a:ext cx="523875"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12</a:t>
            </a:r>
          </a:p>
        </p:txBody>
      </p:sp>
      <p:sp>
        <p:nvSpPr>
          <p:cNvPr id="64523" name="Text Box 9"/>
          <p:cNvSpPr txBox="1">
            <a:spLocks noChangeArrowheads="1"/>
          </p:cNvSpPr>
          <p:nvPr/>
        </p:nvSpPr>
        <p:spPr bwMode="auto">
          <a:xfrm>
            <a:off x="4419600" y="36925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4</a:t>
            </a:r>
          </a:p>
        </p:txBody>
      </p:sp>
      <p:sp>
        <p:nvSpPr>
          <p:cNvPr id="64524" name="Text Box 10"/>
          <p:cNvSpPr txBox="1">
            <a:spLocks noChangeArrowheads="1"/>
          </p:cNvSpPr>
          <p:nvPr/>
        </p:nvSpPr>
        <p:spPr bwMode="auto">
          <a:xfrm>
            <a:off x="4800600" y="36925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6</a:t>
            </a:r>
          </a:p>
        </p:txBody>
      </p:sp>
      <p:sp>
        <p:nvSpPr>
          <p:cNvPr id="64525" name="Text Box 11"/>
          <p:cNvSpPr txBox="1">
            <a:spLocks noChangeArrowheads="1"/>
          </p:cNvSpPr>
          <p:nvPr/>
        </p:nvSpPr>
        <p:spPr bwMode="auto">
          <a:xfrm>
            <a:off x="5410200" y="3692525"/>
            <a:ext cx="523875"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14</a:t>
            </a:r>
          </a:p>
        </p:txBody>
      </p:sp>
      <p:sp>
        <p:nvSpPr>
          <p:cNvPr id="64526" name="Text Box 12"/>
          <p:cNvSpPr txBox="1">
            <a:spLocks noChangeArrowheads="1"/>
          </p:cNvSpPr>
          <p:nvPr/>
        </p:nvSpPr>
        <p:spPr bwMode="auto">
          <a:xfrm>
            <a:off x="6781800" y="36925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4527" name="Text Box 13"/>
          <p:cNvSpPr txBox="1">
            <a:spLocks noChangeArrowheads="1"/>
          </p:cNvSpPr>
          <p:nvPr/>
        </p:nvSpPr>
        <p:spPr bwMode="auto">
          <a:xfrm>
            <a:off x="6172200" y="36925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5</a:t>
            </a:r>
          </a:p>
        </p:txBody>
      </p:sp>
      <p:sp>
        <p:nvSpPr>
          <p:cNvPr id="64528" name="Text Box 14"/>
          <p:cNvSpPr txBox="1">
            <a:spLocks noChangeArrowheads="1"/>
          </p:cNvSpPr>
          <p:nvPr/>
        </p:nvSpPr>
        <p:spPr bwMode="auto">
          <a:xfrm>
            <a:off x="3962400" y="36925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4529" name="Line 15"/>
          <p:cNvSpPr>
            <a:spLocks noChangeShapeType="1"/>
          </p:cNvSpPr>
          <p:nvPr/>
        </p:nvSpPr>
        <p:spPr bwMode="auto">
          <a:xfrm flipH="1">
            <a:off x="3505200" y="2016125"/>
            <a:ext cx="838200" cy="4572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30" name="Line 16"/>
          <p:cNvSpPr>
            <a:spLocks noChangeShapeType="1"/>
          </p:cNvSpPr>
          <p:nvPr/>
        </p:nvSpPr>
        <p:spPr bwMode="auto">
          <a:xfrm flipH="1">
            <a:off x="2362200" y="2930525"/>
            <a:ext cx="9144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31" name="Line 17"/>
          <p:cNvSpPr>
            <a:spLocks noChangeShapeType="1"/>
          </p:cNvSpPr>
          <p:nvPr/>
        </p:nvSpPr>
        <p:spPr bwMode="auto">
          <a:xfrm flipH="1">
            <a:off x="3124200" y="2930525"/>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32" name="Line 18"/>
          <p:cNvSpPr>
            <a:spLocks noChangeShapeType="1"/>
          </p:cNvSpPr>
          <p:nvPr/>
        </p:nvSpPr>
        <p:spPr bwMode="auto">
          <a:xfrm>
            <a:off x="3505200" y="2930525"/>
            <a:ext cx="1524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33" name="Line 19"/>
          <p:cNvSpPr>
            <a:spLocks noChangeShapeType="1"/>
          </p:cNvSpPr>
          <p:nvPr/>
        </p:nvSpPr>
        <p:spPr bwMode="auto">
          <a:xfrm>
            <a:off x="4572000" y="2854325"/>
            <a:ext cx="381000" cy="8382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34" name="Line 20"/>
          <p:cNvSpPr>
            <a:spLocks noChangeShapeType="1"/>
          </p:cNvSpPr>
          <p:nvPr/>
        </p:nvSpPr>
        <p:spPr bwMode="auto">
          <a:xfrm>
            <a:off x="6019800" y="2930525"/>
            <a:ext cx="8382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35" name="Line 21"/>
          <p:cNvSpPr>
            <a:spLocks noChangeShapeType="1"/>
          </p:cNvSpPr>
          <p:nvPr/>
        </p:nvSpPr>
        <p:spPr bwMode="auto">
          <a:xfrm flipH="1">
            <a:off x="4191000" y="2930525"/>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36" name="Line 22"/>
          <p:cNvSpPr>
            <a:spLocks noChangeShapeType="1"/>
          </p:cNvSpPr>
          <p:nvPr/>
        </p:nvSpPr>
        <p:spPr bwMode="auto">
          <a:xfrm flipH="1">
            <a:off x="5638800" y="2930525"/>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37" name="Line 23"/>
          <p:cNvSpPr>
            <a:spLocks noChangeShapeType="1"/>
          </p:cNvSpPr>
          <p:nvPr/>
        </p:nvSpPr>
        <p:spPr bwMode="auto">
          <a:xfrm>
            <a:off x="4572000" y="3006725"/>
            <a:ext cx="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38" name="Line 24"/>
          <p:cNvSpPr>
            <a:spLocks noChangeShapeType="1"/>
          </p:cNvSpPr>
          <p:nvPr/>
        </p:nvSpPr>
        <p:spPr bwMode="auto">
          <a:xfrm>
            <a:off x="5943600" y="2930525"/>
            <a:ext cx="3810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39" name="Line 25"/>
          <p:cNvSpPr>
            <a:spLocks noChangeShapeType="1"/>
          </p:cNvSpPr>
          <p:nvPr/>
        </p:nvSpPr>
        <p:spPr bwMode="auto">
          <a:xfrm>
            <a:off x="4800600" y="2092325"/>
            <a:ext cx="762000" cy="381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40" name="Line 26"/>
          <p:cNvSpPr>
            <a:spLocks noChangeShapeType="1"/>
          </p:cNvSpPr>
          <p:nvPr/>
        </p:nvSpPr>
        <p:spPr bwMode="auto">
          <a:xfrm flipH="1">
            <a:off x="4572000" y="2092325"/>
            <a:ext cx="1588" cy="381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41" name="Text Box 27"/>
          <p:cNvSpPr txBox="1">
            <a:spLocks noChangeArrowheads="1"/>
          </p:cNvSpPr>
          <p:nvPr/>
        </p:nvSpPr>
        <p:spPr bwMode="auto">
          <a:xfrm>
            <a:off x="914400" y="2930525"/>
            <a:ext cx="742950"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MIN</a:t>
            </a:r>
          </a:p>
        </p:txBody>
      </p:sp>
      <p:sp>
        <p:nvSpPr>
          <p:cNvPr id="64542" name="Text Box 28"/>
          <p:cNvSpPr txBox="1">
            <a:spLocks noChangeArrowheads="1"/>
          </p:cNvSpPr>
          <p:nvPr/>
        </p:nvSpPr>
        <p:spPr bwMode="auto">
          <a:xfrm>
            <a:off x="1023938" y="4787900"/>
            <a:ext cx="5348287" cy="946150"/>
          </a:xfrm>
          <a:prstGeom prst="rect">
            <a:avLst/>
          </a:prstGeom>
          <a:noFill/>
          <a:ln w="9525">
            <a:noFill/>
            <a:miter lim="800000"/>
            <a:headEnd/>
            <a:tailEnd/>
          </a:ln>
        </p:spPr>
        <p:txBody>
          <a:bodyPr>
            <a:prstTxWarp prst="textNoShape">
              <a:avLst/>
            </a:prstTxWarp>
            <a:spAutoFit/>
          </a:bodyPr>
          <a:lstStyle/>
          <a:p>
            <a:pPr eaLnBrk="1" hangingPunct="1">
              <a:buFontTx/>
              <a:buChar char="•"/>
            </a:pPr>
            <a:r>
              <a:rPr lang="en-US" sz="2800">
                <a:latin typeface="Tahoma" charset="0"/>
                <a:ea typeface="Arial" charset="0"/>
                <a:cs typeface="Arial" charset="0"/>
              </a:rPr>
              <a:t>Minimize opponent’s chance</a:t>
            </a:r>
          </a:p>
          <a:p>
            <a:pPr eaLnBrk="1" hangingPunct="1">
              <a:buFontTx/>
              <a:buChar char="•"/>
            </a:pPr>
            <a:r>
              <a:rPr lang="en-US" sz="2800">
                <a:latin typeface="Tahoma" charset="0"/>
                <a:ea typeface="Arial" charset="0"/>
                <a:cs typeface="Arial" charset="0"/>
              </a:rPr>
              <a:t>Maximize your chance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65539" name="Slide Number Placeholder 5"/>
          <p:cNvSpPr>
            <a:spLocks noGrp="1"/>
          </p:cNvSpPr>
          <p:nvPr>
            <p:ph type="sldNum" sz="quarter" idx="12"/>
          </p:nvPr>
        </p:nvSpPr>
        <p:spPr>
          <a:noFill/>
        </p:spPr>
        <p:txBody>
          <a:bodyPr/>
          <a:lstStyle/>
          <a:p>
            <a:fld id="{42BE0772-CC16-2746-AF0C-8F3BFCD9A46B}" type="slidenum">
              <a:rPr lang="en-US" smtClean="0"/>
              <a:pPr/>
              <a:t>48</a:t>
            </a:fld>
            <a:endParaRPr lang="en-US" smtClean="0"/>
          </a:p>
        </p:txBody>
      </p:sp>
      <p:sp>
        <p:nvSpPr>
          <p:cNvPr id="65540" name="Rectangle 2"/>
          <p:cNvSpPr>
            <a:spLocks noGrp="1" noChangeArrowheads="1"/>
          </p:cNvSpPr>
          <p:nvPr>
            <p:ph type="title"/>
          </p:nvPr>
        </p:nvSpPr>
        <p:spPr/>
        <p:txBody>
          <a:bodyPr/>
          <a:lstStyle/>
          <a:p>
            <a:r>
              <a:rPr lang="en-US"/>
              <a:t>Minimax</a:t>
            </a:r>
          </a:p>
        </p:txBody>
      </p:sp>
      <p:sp>
        <p:nvSpPr>
          <p:cNvPr id="65541" name="Text Box 3"/>
          <p:cNvSpPr txBox="1">
            <a:spLocks noChangeArrowheads="1"/>
          </p:cNvSpPr>
          <p:nvPr/>
        </p:nvSpPr>
        <p:spPr bwMode="auto">
          <a:xfrm>
            <a:off x="3200400" y="28321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3</a:t>
            </a:r>
          </a:p>
        </p:txBody>
      </p:sp>
      <p:sp>
        <p:nvSpPr>
          <p:cNvPr id="65542" name="Text Box 4"/>
          <p:cNvSpPr txBox="1">
            <a:spLocks noChangeArrowheads="1"/>
          </p:cNvSpPr>
          <p:nvPr/>
        </p:nvSpPr>
        <p:spPr bwMode="auto">
          <a:xfrm>
            <a:off x="4394200" y="19939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3</a:t>
            </a:r>
          </a:p>
        </p:txBody>
      </p:sp>
      <p:sp>
        <p:nvSpPr>
          <p:cNvPr id="65543" name="Text Box 5"/>
          <p:cNvSpPr txBox="1">
            <a:spLocks noChangeArrowheads="1"/>
          </p:cNvSpPr>
          <p:nvPr/>
        </p:nvSpPr>
        <p:spPr bwMode="auto">
          <a:xfrm>
            <a:off x="4394200" y="28321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5544" name="Text Box 6"/>
          <p:cNvSpPr txBox="1">
            <a:spLocks noChangeArrowheads="1"/>
          </p:cNvSpPr>
          <p:nvPr/>
        </p:nvSpPr>
        <p:spPr bwMode="auto">
          <a:xfrm>
            <a:off x="2057400" y="40513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3</a:t>
            </a:r>
          </a:p>
        </p:txBody>
      </p:sp>
      <p:sp>
        <p:nvSpPr>
          <p:cNvPr id="65545" name="Text Box 7"/>
          <p:cNvSpPr txBox="1">
            <a:spLocks noChangeArrowheads="1"/>
          </p:cNvSpPr>
          <p:nvPr/>
        </p:nvSpPr>
        <p:spPr bwMode="auto">
          <a:xfrm>
            <a:off x="5638800" y="28321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5546" name="Text Box 8"/>
          <p:cNvSpPr txBox="1">
            <a:spLocks noChangeArrowheads="1"/>
          </p:cNvSpPr>
          <p:nvPr/>
        </p:nvSpPr>
        <p:spPr bwMode="auto">
          <a:xfrm>
            <a:off x="3505200" y="40513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8</a:t>
            </a:r>
          </a:p>
        </p:txBody>
      </p:sp>
      <p:sp>
        <p:nvSpPr>
          <p:cNvPr id="65547" name="Text Box 9"/>
          <p:cNvSpPr txBox="1">
            <a:spLocks noChangeArrowheads="1"/>
          </p:cNvSpPr>
          <p:nvPr/>
        </p:nvSpPr>
        <p:spPr bwMode="auto">
          <a:xfrm>
            <a:off x="2743200" y="4051300"/>
            <a:ext cx="523875"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12</a:t>
            </a:r>
          </a:p>
        </p:txBody>
      </p:sp>
      <p:sp>
        <p:nvSpPr>
          <p:cNvPr id="65548" name="Text Box 10"/>
          <p:cNvSpPr txBox="1">
            <a:spLocks noChangeArrowheads="1"/>
          </p:cNvSpPr>
          <p:nvPr/>
        </p:nvSpPr>
        <p:spPr bwMode="auto">
          <a:xfrm>
            <a:off x="4419600" y="40513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4</a:t>
            </a:r>
          </a:p>
        </p:txBody>
      </p:sp>
      <p:sp>
        <p:nvSpPr>
          <p:cNvPr id="65549" name="Text Box 11"/>
          <p:cNvSpPr txBox="1">
            <a:spLocks noChangeArrowheads="1"/>
          </p:cNvSpPr>
          <p:nvPr/>
        </p:nvSpPr>
        <p:spPr bwMode="auto">
          <a:xfrm>
            <a:off x="4800600" y="40513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6</a:t>
            </a:r>
          </a:p>
        </p:txBody>
      </p:sp>
      <p:sp>
        <p:nvSpPr>
          <p:cNvPr id="65550" name="Text Box 12"/>
          <p:cNvSpPr txBox="1">
            <a:spLocks noChangeArrowheads="1"/>
          </p:cNvSpPr>
          <p:nvPr/>
        </p:nvSpPr>
        <p:spPr bwMode="auto">
          <a:xfrm>
            <a:off x="5410200" y="4051300"/>
            <a:ext cx="523875"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14</a:t>
            </a:r>
          </a:p>
        </p:txBody>
      </p:sp>
      <p:sp>
        <p:nvSpPr>
          <p:cNvPr id="65551" name="Text Box 13"/>
          <p:cNvSpPr txBox="1">
            <a:spLocks noChangeArrowheads="1"/>
          </p:cNvSpPr>
          <p:nvPr/>
        </p:nvSpPr>
        <p:spPr bwMode="auto">
          <a:xfrm>
            <a:off x="6781800" y="40513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5552" name="Text Box 14"/>
          <p:cNvSpPr txBox="1">
            <a:spLocks noChangeArrowheads="1"/>
          </p:cNvSpPr>
          <p:nvPr/>
        </p:nvSpPr>
        <p:spPr bwMode="auto">
          <a:xfrm>
            <a:off x="6172200" y="40513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5</a:t>
            </a:r>
          </a:p>
        </p:txBody>
      </p:sp>
      <p:sp>
        <p:nvSpPr>
          <p:cNvPr id="65553" name="Text Box 15"/>
          <p:cNvSpPr txBox="1">
            <a:spLocks noChangeArrowheads="1"/>
          </p:cNvSpPr>
          <p:nvPr/>
        </p:nvSpPr>
        <p:spPr bwMode="auto">
          <a:xfrm>
            <a:off x="3962400" y="40513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5554" name="Line 16"/>
          <p:cNvSpPr>
            <a:spLocks noChangeShapeType="1"/>
          </p:cNvSpPr>
          <p:nvPr/>
        </p:nvSpPr>
        <p:spPr bwMode="auto">
          <a:xfrm flipH="1">
            <a:off x="3505200" y="2374900"/>
            <a:ext cx="838200" cy="4572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65555" name="Line 17"/>
          <p:cNvSpPr>
            <a:spLocks noChangeShapeType="1"/>
          </p:cNvSpPr>
          <p:nvPr/>
        </p:nvSpPr>
        <p:spPr bwMode="auto">
          <a:xfrm flipH="1">
            <a:off x="2362200" y="3289300"/>
            <a:ext cx="9144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6" name="Line 18"/>
          <p:cNvSpPr>
            <a:spLocks noChangeShapeType="1"/>
          </p:cNvSpPr>
          <p:nvPr/>
        </p:nvSpPr>
        <p:spPr bwMode="auto">
          <a:xfrm flipH="1">
            <a:off x="3124200" y="3289300"/>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7" name="Line 19"/>
          <p:cNvSpPr>
            <a:spLocks noChangeShapeType="1"/>
          </p:cNvSpPr>
          <p:nvPr/>
        </p:nvSpPr>
        <p:spPr bwMode="auto">
          <a:xfrm>
            <a:off x="3505200" y="3289300"/>
            <a:ext cx="1524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8" name="Line 20"/>
          <p:cNvSpPr>
            <a:spLocks noChangeShapeType="1"/>
          </p:cNvSpPr>
          <p:nvPr/>
        </p:nvSpPr>
        <p:spPr bwMode="auto">
          <a:xfrm>
            <a:off x="4572000" y="3213100"/>
            <a:ext cx="381000" cy="8382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9" name="Line 21"/>
          <p:cNvSpPr>
            <a:spLocks noChangeShapeType="1"/>
          </p:cNvSpPr>
          <p:nvPr/>
        </p:nvSpPr>
        <p:spPr bwMode="auto">
          <a:xfrm>
            <a:off x="6019800" y="3289300"/>
            <a:ext cx="8382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60" name="Line 22"/>
          <p:cNvSpPr>
            <a:spLocks noChangeShapeType="1"/>
          </p:cNvSpPr>
          <p:nvPr/>
        </p:nvSpPr>
        <p:spPr bwMode="auto">
          <a:xfrm flipH="1">
            <a:off x="4191000" y="3289300"/>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61" name="Line 23"/>
          <p:cNvSpPr>
            <a:spLocks noChangeShapeType="1"/>
          </p:cNvSpPr>
          <p:nvPr/>
        </p:nvSpPr>
        <p:spPr bwMode="auto">
          <a:xfrm flipH="1">
            <a:off x="5638800" y="3289300"/>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62" name="Line 24"/>
          <p:cNvSpPr>
            <a:spLocks noChangeShapeType="1"/>
          </p:cNvSpPr>
          <p:nvPr/>
        </p:nvSpPr>
        <p:spPr bwMode="auto">
          <a:xfrm>
            <a:off x="4572000" y="3365500"/>
            <a:ext cx="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63" name="Line 25"/>
          <p:cNvSpPr>
            <a:spLocks noChangeShapeType="1"/>
          </p:cNvSpPr>
          <p:nvPr/>
        </p:nvSpPr>
        <p:spPr bwMode="auto">
          <a:xfrm>
            <a:off x="5943600" y="3289300"/>
            <a:ext cx="3810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64" name="Line 26"/>
          <p:cNvSpPr>
            <a:spLocks noChangeShapeType="1"/>
          </p:cNvSpPr>
          <p:nvPr/>
        </p:nvSpPr>
        <p:spPr bwMode="auto">
          <a:xfrm>
            <a:off x="4800600" y="2451100"/>
            <a:ext cx="762000" cy="381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65" name="Line 27"/>
          <p:cNvSpPr>
            <a:spLocks noChangeShapeType="1"/>
          </p:cNvSpPr>
          <p:nvPr/>
        </p:nvSpPr>
        <p:spPr bwMode="auto">
          <a:xfrm flipH="1">
            <a:off x="4572000" y="2451100"/>
            <a:ext cx="1588" cy="381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66" name="Text Box 28"/>
          <p:cNvSpPr txBox="1">
            <a:spLocks noChangeArrowheads="1"/>
          </p:cNvSpPr>
          <p:nvPr/>
        </p:nvSpPr>
        <p:spPr bwMode="auto">
          <a:xfrm>
            <a:off x="974725" y="2185988"/>
            <a:ext cx="844550"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MAX</a:t>
            </a:r>
          </a:p>
        </p:txBody>
      </p:sp>
      <p:sp>
        <p:nvSpPr>
          <p:cNvPr id="65567" name="Text Box 29"/>
          <p:cNvSpPr txBox="1">
            <a:spLocks noChangeArrowheads="1"/>
          </p:cNvSpPr>
          <p:nvPr/>
        </p:nvSpPr>
        <p:spPr bwMode="auto">
          <a:xfrm>
            <a:off x="914400" y="3289300"/>
            <a:ext cx="742950"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MIN</a:t>
            </a:r>
          </a:p>
        </p:txBody>
      </p:sp>
      <p:sp>
        <p:nvSpPr>
          <p:cNvPr id="65568" name="Text Box 30"/>
          <p:cNvSpPr txBox="1">
            <a:spLocks noChangeArrowheads="1"/>
          </p:cNvSpPr>
          <p:nvPr/>
        </p:nvSpPr>
        <p:spPr bwMode="auto">
          <a:xfrm>
            <a:off x="1023938" y="4859338"/>
            <a:ext cx="5348287" cy="946150"/>
          </a:xfrm>
          <a:prstGeom prst="rect">
            <a:avLst/>
          </a:prstGeom>
          <a:noFill/>
          <a:ln w="9525">
            <a:noFill/>
            <a:miter lim="800000"/>
            <a:headEnd/>
            <a:tailEnd/>
          </a:ln>
        </p:spPr>
        <p:txBody>
          <a:bodyPr>
            <a:prstTxWarp prst="textNoShape">
              <a:avLst/>
            </a:prstTxWarp>
            <a:spAutoFit/>
          </a:bodyPr>
          <a:lstStyle/>
          <a:p>
            <a:pPr eaLnBrk="1" hangingPunct="1">
              <a:buFontTx/>
              <a:buChar char="•"/>
            </a:pPr>
            <a:r>
              <a:rPr lang="en-US" sz="2800">
                <a:latin typeface="Tahoma" charset="0"/>
                <a:ea typeface="Arial" charset="0"/>
                <a:cs typeface="Arial" charset="0"/>
              </a:rPr>
              <a:t>Minimize opponent’s chance</a:t>
            </a:r>
          </a:p>
          <a:p>
            <a:pPr eaLnBrk="1" hangingPunct="1">
              <a:buFontTx/>
              <a:buChar char="•"/>
            </a:pPr>
            <a:r>
              <a:rPr lang="en-US" sz="2800">
                <a:latin typeface="Tahoma" charset="0"/>
                <a:ea typeface="Arial" charset="0"/>
                <a:cs typeface="Arial" charset="0"/>
              </a:rPr>
              <a:t>Maximize your chance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66563" name="Slide Number Placeholder 5"/>
          <p:cNvSpPr>
            <a:spLocks noGrp="1"/>
          </p:cNvSpPr>
          <p:nvPr>
            <p:ph type="sldNum" sz="quarter" idx="12"/>
          </p:nvPr>
        </p:nvSpPr>
        <p:spPr>
          <a:noFill/>
        </p:spPr>
        <p:txBody>
          <a:bodyPr/>
          <a:lstStyle/>
          <a:p>
            <a:fld id="{391C4217-525F-114E-AA0E-6BC9ECA2C456}" type="slidenum">
              <a:rPr lang="en-US" smtClean="0"/>
              <a:pPr/>
              <a:t>49</a:t>
            </a:fld>
            <a:endParaRPr lang="en-US" smtClean="0"/>
          </a:p>
        </p:txBody>
      </p:sp>
      <p:sp>
        <p:nvSpPr>
          <p:cNvPr id="66564" name="Rectangle 2"/>
          <p:cNvSpPr>
            <a:spLocks noGrp="1" noChangeArrowheads="1"/>
          </p:cNvSpPr>
          <p:nvPr>
            <p:ph type="title"/>
          </p:nvPr>
        </p:nvSpPr>
        <p:spPr/>
        <p:txBody>
          <a:bodyPr/>
          <a:lstStyle/>
          <a:p>
            <a:r>
              <a:rPr lang="en-US"/>
              <a:t>Minimax</a:t>
            </a:r>
          </a:p>
        </p:txBody>
      </p:sp>
      <p:sp>
        <p:nvSpPr>
          <p:cNvPr id="66565" name="Text Box 3"/>
          <p:cNvSpPr txBox="1">
            <a:spLocks noChangeArrowheads="1"/>
          </p:cNvSpPr>
          <p:nvPr/>
        </p:nvSpPr>
        <p:spPr bwMode="auto">
          <a:xfrm>
            <a:off x="3200400" y="26892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3</a:t>
            </a:r>
          </a:p>
        </p:txBody>
      </p:sp>
      <p:sp>
        <p:nvSpPr>
          <p:cNvPr id="66566" name="Text Box 4"/>
          <p:cNvSpPr txBox="1">
            <a:spLocks noChangeArrowheads="1"/>
          </p:cNvSpPr>
          <p:nvPr/>
        </p:nvSpPr>
        <p:spPr bwMode="auto">
          <a:xfrm>
            <a:off x="4394200" y="18510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3</a:t>
            </a:r>
          </a:p>
        </p:txBody>
      </p:sp>
      <p:sp>
        <p:nvSpPr>
          <p:cNvPr id="66567" name="Text Box 5"/>
          <p:cNvSpPr txBox="1">
            <a:spLocks noChangeArrowheads="1"/>
          </p:cNvSpPr>
          <p:nvPr/>
        </p:nvSpPr>
        <p:spPr bwMode="auto">
          <a:xfrm>
            <a:off x="4394200" y="26892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6568" name="Text Box 6"/>
          <p:cNvSpPr txBox="1">
            <a:spLocks noChangeArrowheads="1"/>
          </p:cNvSpPr>
          <p:nvPr/>
        </p:nvSpPr>
        <p:spPr bwMode="auto">
          <a:xfrm>
            <a:off x="2057400" y="39084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3</a:t>
            </a:r>
          </a:p>
        </p:txBody>
      </p:sp>
      <p:sp>
        <p:nvSpPr>
          <p:cNvPr id="66569" name="Text Box 7"/>
          <p:cNvSpPr txBox="1">
            <a:spLocks noChangeArrowheads="1"/>
          </p:cNvSpPr>
          <p:nvPr/>
        </p:nvSpPr>
        <p:spPr bwMode="auto">
          <a:xfrm>
            <a:off x="5638800" y="26892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6570" name="Text Box 8"/>
          <p:cNvSpPr txBox="1">
            <a:spLocks noChangeArrowheads="1"/>
          </p:cNvSpPr>
          <p:nvPr/>
        </p:nvSpPr>
        <p:spPr bwMode="auto">
          <a:xfrm>
            <a:off x="3505200" y="39084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8</a:t>
            </a:r>
          </a:p>
        </p:txBody>
      </p:sp>
      <p:sp>
        <p:nvSpPr>
          <p:cNvPr id="66571" name="Text Box 9"/>
          <p:cNvSpPr txBox="1">
            <a:spLocks noChangeArrowheads="1"/>
          </p:cNvSpPr>
          <p:nvPr/>
        </p:nvSpPr>
        <p:spPr bwMode="auto">
          <a:xfrm>
            <a:off x="2743200" y="3908425"/>
            <a:ext cx="523875"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12</a:t>
            </a:r>
          </a:p>
        </p:txBody>
      </p:sp>
      <p:sp>
        <p:nvSpPr>
          <p:cNvPr id="66572" name="Text Box 10"/>
          <p:cNvSpPr txBox="1">
            <a:spLocks noChangeArrowheads="1"/>
          </p:cNvSpPr>
          <p:nvPr/>
        </p:nvSpPr>
        <p:spPr bwMode="auto">
          <a:xfrm>
            <a:off x="4419600" y="39084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4</a:t>
            </a:r>
          </a:p>
        </p:txBody>
      </p:sp>
      <p:sp>
        <p:nvSpPr>
          <p:cNvPr id="66573" name="Text Box 11"/>
          <p:cNvSpPr txBox="1">
            <a:spLocks noChangeArrowheads="1"/>
          </p:cNvSpPr>
          <p:nvPr/>
        </p:nvSpPr>
        <p:spPr bwMode="auto">
          <a:xfrm>
            <a:off x="4800600" y="39084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6</a:t>
            </a:r>
          </a:p>
        </p:txBody>
      </p:sp>
      <p:sp>
        <p:nvSpPr>
          <p:cNvPr id="66574" name="Text Box 12"/>
          <p:cNvSpPr txBox="1">
            <a:spLocks noChangeArrowheads="1"/>
          </p:cNvSpPr>
          <p:nvPr/>
        </p:nvSpPr>
        <p:spPr bwMode="auto">
          <a:xfrm>
            <a:off x="5410200" y="3908425"/>
            <a:ext cx="523875"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14</a:t>
            </a:r>
          </a:p>
        </p:txBody>
      </p:sp>
      <p:sp>
        <p:nvSpPr>
          <p:cNvPr id="66575" name="Text Box 13"/>
          <p:cNvSpPr txBox="1">
            <a:spLocks noChangeArrowheads="1"/>
          </p:cNvSpPr>
          <p:nvPr/>
        </p:nvSpPr>
        <p:spPr bwMode="auto">
          <a:xfrm>
            <a:off x="6781800" y="39084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6576" name="Text Box 14"/>
          <p:cNvSpPr txBox="1">
            <a:spLocks noChangeArrowheads="1"/>
          </p:cNvSpPr>
          <p:nvPr/>
        </p:nvSpPr>
        <p:spPr bwMode="auto">
          <a:xfrm>
            <a:off x="6172200" y="39084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5</a:t>
            </a:r>
          </a:p>
        </p:txBody>
      </p:sp>
      <p:sp>
        <p:nvSpPr>
          <p:cNvPr id="66577" name="Text Box 15"/>
          <p:cNvSpPr txBox="1">
            <a:spLocks noChangeArrowheads="1"/>
          </p:cNvSpPr>
          <p:nvPr/>
        </p:nvSpPr>
        <p:spPr bwMode="auto">
          <a:xfrm>
            <a:off x="3962400" y="39084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6578" name="Line 16"/>
          <p:cNvSpPr>
            <a:spLocks noChangeShapeType="1"/>
          </p:cNvSpPr>
          <p:nvPr/>
        </p:nvSpPr>
        <p:spPr bwMode="auto">
          <a:xfrm flipH="1">
            <a:off x="3505200" y="2232025"/>
            <a:ext cx="838200" cy="457200"/>
          </a:xfrm>
          <a:prstGeom prst="line">
            <a:avLst/>
          </a:prstGeom>
          <a:noFill/>
          <a:ln w="57150">
            <a:solidFill>
              <a:schemeClr val="tx1"/>
            </a:solidFill>
            <a:round/>
            <a:headEnd/>
            <a:tailEnd/>
          </a:ln>
        </p:spPr>
        <p:txBody>
          <a:bodyPr>
            <a:prstTxWarp prst="textNoShape">
              <a:avLst/>
            </a:prstTxWarp>
          </a:bodyPr>
          <a:lstStyle/>
          <a:p>
            <a:endParaRPr lang="en-US"/>
          </a:p>
        </p:txBody>
      </p:sp>
      <p:sp>
        <p:nvSpPr>
          <p:cNvPr id="66579" name="Line 17"/>
          <p:cNvSpPr>
            <a:spLocks noChangeShapeType="1"/>
          </p:cNvSpPr>
          <p:nvPr/>
        </p:nvSpPr>
        <p:spPr bwMode="auto">
          <a:xfrm flipH="1">
            <a:off x="2362200" y="3146425"/>
            <a:ext cx="9144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80" name="Line 18"/>
          <p:cNvSpPr>
            <a:spLocks noChangeShapeType="1"/>
          </p:cNvSpPr>
          <p:nvPr/>
        </p:nvSpPr>
        <p:spPr bwMode="auto">
          <a:xfrm flipH="1">
            <a:off x="3124200" y="3146425"/>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81" name="Line 19"/>
          <p:cNvSpPr>
            <a:spLocks noChangeShapeType="1"/>
          </p:cNvSpPr>
          <p:nvPr/>
        </p:nvSpPr>
        <p:spPr bwMode="auto">
          <a:xfrm>
            <a:off x="3505200" y="3146425"/>
            <a:ext cx="1524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82" name="Line 20"/>
          <p:cNvSpPr>
            <a:spLocks noChangeShapeType="1"/>
          </p:cNvSpPr>
          <p:nvPr/>
        </p:nvSpPr>
        <p:spPr bwMode="auto">
          <a:xfrm>
            <a:off x="4572000" y="3070225"/>
            <a:ext cx="381000" cy="8382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83" name="Line 21"/>
          <p:cNvSpPr>
            <a:spLocks noChangeShapeType="1"/>
          </p:cNvSpPr>
          <p:nvPr/>
        </p:nvSpPr>
        <p:spPr bwMode="auto">
          <a:xfrm>
            <a:off x="6019800" y="3146425"/>
            <a:ext cx="8382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84" name="Line 22"/>
          <p:cNvSpPr>
            <a:spLocks noChangeShapeType="1"/>
          </p:cNvSpPr>
          <p:nvPr/>
        </p:nvSpPr>
        <p:spPr bwMode="auto">
          <a:xfrm flipH="1">
            <a:off x="4191000" y="3146425"/>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85" name="Line 23"/>
          <p:cNvSpPr>
            <a:spLocks noChangeShapeType="1"/>
          </p:cNvSpPr>
          <p:nvPr/>
        </p:nvSpPr>
        <p:spPr bwMode="auto">
          <a:xfrm flipH="1">
            <a:off x="5638800" y="3146425"/>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86" name="Line 24"/>
          <p:cNvSpPr>
            <a:spLocks noChangeShapeType="1"/>
          </p:cNvSpPr>
          <p:nvPr/>
        </p:nvSpPr>
        <p:spPr bwMode="auto">
          <a:xfrm>
            <a:off x="4572000" y="3222625"/>
            <a:ext cx="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87" name="Line 25"/>
          <p:cNvSpPr>
            <a:spLocks noChangeShapeType="1"/>
          </p:cNvSpPr>
          <p:nvPr/>
        </p:nvSpPr>
        <p:spPr bwMode="auto">
          <a:xfrm>
            <a:off x="5943600" y="3146425"/>
            <a:ext cx="3810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88" name="Line 26"/>
          <p:cNvSpPr>
            <a:spLocks noChangeShapeType="1"/>
          </p:cNvSpPr>
          <p:nvPr/>
        </p:nvSpPr>
        <p:spPr bwMode="auto">
          <a:xfrm>
            <a:off x="4800600" y="2308225"/>
            <a:ext cx="762000" cy="381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89" name="Line 27"/>
          <p:cNvSpPr>
            <a:spLocks noChangeShapeType="1"/>
          </p:cNvSpPr>
          <p:nvPr/>
        </p:nvSpPr>
        <p:spPr bwMode="auto">
          <a:xfrm flipH="1">
            <a:off x="4572000" y="2308225"/>
            <a:ext cx="1588" cy="381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90" name="Text Box 28"/>
          <p:cNvSpPr txBox="1">
            <a:spLocks noChangeArrowheads="1"/>
          </p:cNvSpPr>
          <p:nvPr/>
        </p:nvSpPr>
        <p:spPr bwMode="auto">
          <a:xfrm>
            <a:off x="974725" y="2043113"/>
            <a:ext cx="844550"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MAX</a:t>
            </a:r>
          </a:p>
        </p:txBody>
      </p:sp>
      <p:sp>
        <p:nvSpPr>
          <p:cNvPr id="66591" name="Text Box 29"/>
          <p:cNvSpPr txBox="1">
            <a:spLocks noChangeArrowheads="1"/>
          </p:cNvSpPr>
          <p:nvPr/>
        </p:nvSpPr>
        <p:spPr bwMode="auto">
          <a:xfrm>
            <a:off x="914400" y="3146425"/>
            <a:ext cx="742950"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MIN</a:t>
            </a:r>
          </a:p>
        </p:txBody>
      </p:sp>
      <p:sp>
        <p:nvSpPr>
          <p:cNvPr id="66592" name="Text Box 30"/>
          <p:cNvSpPr txBox="1">
            <a:spLocks noChangeArrowheads="1"/>
          </p:cNvSpPr>
          <p:nvPr/>
        </p:nvSpPr>
        <p:spPr bwMode="auto">
          <a:xfrm>
            <a:off x="1023938" y="4787900"/>
            <a:ext cx="5348287" cy="946150"/>
          </a:xfrm>
          <a:prstGeom prst="rect">
            <a:avLst/>
          </a:prstGeom>
          <a:noFill/>
          <a:ln w="9525">
            <a:noFill/>
            <a:miter lim="800000"/>
            <a:headEnd/>
            <a:tailEnd/>
          </a:ln>
        </p:spPr>
        <p:txBody>
          <a:bodyPr>
            <a:prstTxWarp prst="textNoShape">
              <a:avLst/>
            </a:prstTxWarp>
            <a:spAutoFit/>
          </a:bodyPr>
          <a:lstStyle/>
          <a:p>
            <a:pPr eaLnBrk="1" hangingPunct="1">
              <a:buFontTx/>
              <a:buChar char="•"/>
            </a:pPr>
            <a:r>
              <a:rPr lang="en-US" sz="2800">
                <a:latin typeface="Tahoma" charset="0"/>
                <a:ea typeface="Arial" charset="0"/>
                <a:cs typeface="Arial" charset="0"/>
              </a:rPr>
              <a:t>Minimize opponent’s chance</a:t>
            </a:r>
          </a:p>
          <a:p>
            <a:pPr eaLnBrk="1" hangingPunct="1">
              <a:buFontTx/>
              <a:buChar char="•"/>
            </a:pPr>
            <a:r>
              <a:rPr lang="en-US" sz="2800">
                <a:latin typeface="Tahoma" charset="0"/>
                <a:ea typeface="Arial" charset="0"/>
                <a:cs typeface="Arial" charset="0"/>
              </a:rPr>
              <a:t>Maximize your chance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21507" name="Slide Number Placeholder 5"/>
          <p:cNvSpPr>
            <a:spLocks noGrp="1"/>
          </p:cNvSpPr>
          <p:nvPr>
            <p:ph type="sldNum" sz="quarter" idx="12"/>
          </p:nvPr>
        </p:nvSpPr>
        <p:spPr>
          <a:noFill/>
        </p:spPr>
        <p:txBody>
          <a:bodyPr/>
          <a:lstStyle/>
          <a:p>
            <a:fld id="{86B5FCEF-42FB-0349-BC08-32390356A73A}" type="slidenum">
              <a:rPr lang="en-US" smtClean="0"/>
              <a:pPr/>
              <a:t>5</a:t>
            </a:fld>
            <a:endParaRPr lang="en-US" smtClean="0"/>
          </a:p>
        </p:txBody>
      </p:sp>
      <p:sp>
        <p:nvSpPr>
          <p:cNvPr id="21508" name="Rectangle 2"/>
          <p:cNvSpPr>
            <a:spLocks noGrp="1" noChangeArrowheads="1"/>
          </p:cNvSpPr>
          <p:nvPr>
            <p:ph type="title"/>
          </p:nvPr>
        </p:nvSpPr>
        <p:spPr/>
        <p:txBody>
          <a:bodyPr/>
          <a:lstStyle/>
          <a:p>
            <a:r>
              <a:rPr lang="en-US"/>
              <a:t>Depth-first search</a:t>
            </a:r>
          </a:p>
        </p:txBody>
      </p:sp>
      <p:sp>
        <p:nvSpPr>
          <p:cNvPr id="21509" name="Rectangle 3"/>
          <p:cNvSpPr>
            <a:spLocks noGrp="1" noChangeArrowheads="1"/>
          </p:cNvSpPr>
          <p:nvPr>
            <p:ph type="body" idx="1"/>
          </p:nvPr>
        </p:nvSpPr>
        <p:spPr>
          <a:xfrm>
            <a:off x="457200" y="1295400"/>
            <a:ext cx="8178800" cy="5105400"/>
          </a:xfrm>
        </p:spPr>
        <p:txBody>
          <a:bodyPr/>
          <a:lstStyle/>
          <a:p>
            <a:pPr>
              <a:buFontTx/>
              <a:buNone/>
            </a:pPr>
            <a:r>
              <a:rPr lang="en-US"/>
              <a:t>Node queue:	</a:t>
            </a:r>
            <a:r>
              <a:rPr lang="en-US">
                <a:solidFill>
                  <a:srgbClr val="0066FF"/>
                </a:solidFill>
              </a:rPr>
              <a:t>add successors to queue front; empty queue from top</a:t>
            </a:r>
          </a:p>
          <a:p>
            <a:pPr>
              <a:buFontTx/>
              <a:buNone/>
            </a:pPr>
            <a:endParaRPr lang="en-US"/>
          </a:p>
          <a:p>
            <a:pPr>
              <a:buFontTx/>
              <a:buNone/>
            </a:pPr>
            <a:r>
              <a:rPr lang="en-US"/>
              <a:t>#		state		depth		path cost	parent #</a:t>
            </a:r>
          </a:p>
          <a:p>
            <a:pPr>
              <a:buFontTx/>
              <a:buNone/>
            </a:pPr>
            <a:endParaRPr lang="en-US"/>
          </a:p>
          <a:p>
            <a:pPr>
              <a:buFontTx/>
              <a:buNone/>
            </a:pPr>
            <a:endParaRPr lang="en-US"/>
          </a:p>
          <a:p>
            <a:pPr>
              <a:buFontTx/>
              <a:buNone/>
            </a:pPr>
            <a:r>
              <a:rPr lang="en-US"/>
              <a:t>5		E		2		7		2</a:t>
            </a:r>
          </a:p>
          <a:p>
            <a:pPr>
              <a:buFontTx/>
              <a:buNone/>
            </a:pPr>
            <a:r>
              <a:rPr lang="en-US"/>
              <a:t>6		F		2		8		2</a:t>
            </a:r>
          </a:p>
          <a:p>
            <a:pPr>
              <a:buFontTx/>
              <a:buNone/>
            </a:pPr>
            <a:r>
              <a:rPr lang="en-US"/>
              <a:t>7		G		2		8		2</a:t>
            </a:r>
          </a:p>
          <a:p>
            <a:pPr>
              <a:buFontTx/>
              <a:buNone/>
            </a:pPr>
            <a:r>
              <a:rPr lang="en-US"/>
              <a:t>8		H		2		9		2</a:t>
            </a:r>
          </a:p>
          <a:p>
            <a:pPr>
              <a:buFontTx/>
              <a:buNone/>
            </a:pPr>
            <a:r>
              <a:rPr lang="en-US">
                <a:solidFill>
                  <a:srgbClr val="C0C0C0"/>
                </a:solidFill>
              </a:rPr>
              <a:t>2		B		1		3		1</a:t>
            </a:r>
          </a:p>
          <a:p>
            <a:pPr>
              <a:buFontTx/>
              <a:buNone/>
            </a:pPr>
            <a:r>
              <a:rPr lang="en-US"/>
              <a:t>3		C		1		19		1</a:t>
            </a:r>
          </a:p>
          <a:p>
            <a:pPr>
              <a:buFontTx/>
              <a:buNone/>
            </a:pPr>
            <a:r>
              <a:rPr lang="en-US"/>
              <a:t>4		D		1		5		1</a:t>
            </a:r>
          </a:p>
          <a:p>
            <a:pPr>
              <a:buFontTx/>
              <a:buNone/>
            </a:pPr>
            <a:r>
              <a:rPr lang="en-US">
                <a:solidFill>
                  <a:srgbClr val="C0C0C0"/>
                </a:solidFill>
              </a:rPr>
              <a:t>1		A		0		0		--</a:t>
            </a:r>
          </a:p>
        </p:txBody>
      </p:sp>
      <p:sp>
        <p:nvSpPr>
          <p:cNvPr id="21510" name="Line 4"/>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67587" name="Slide Number Placeholder 4"/>
          <p:cNvSpPr>
            <a:spLocks noGrp="1"/>
          </p:cNvSpPr>
          <p:nvPr>
            <p:ph type="sldNum" sz="quarter" idx="12"/>
          </p:nvPr>
        </p:nvSpPr>
        <p:spPr>
          <a:noFill/>
        </p:spPr>
        <p:txBody>
          <a:bodyPr/>
          <a:lstStyle/>
          <a:p>
            <a:fld id="{E104F82B-B1A4-B04B-8A4C-125C4252DA08}" type="slidenum">
              <a:rPr lang="en-US" smtClean="0"/>
              <a:pPr/>
              <a:t>50</a:t>
            </a:fld>
            <a:endParaRPr lang="en-US" smtClean="0"/>
          </a:p>
        </p:txBody>
      </p:sp>
      <p:sp>
        <p:nvSpPr>
          <p:cNvPr id="67588" name="Rectangle 2"/>
          <p:cNvSpPr>
            <a:spLocks noGrp="1" noChangeArrowheads="1"/>
          </p:cNvSpPr>
          <p:nvPr>
            <p:ph type="title"/>
          </p:nvPr>
        </p:nvSpPr>
        <p:spPr/>
        <p:txBody>
          <a:bodyPr/>
          <a:lstStyle/>
          <a:p>
            <a:r>
              <a:rPr lang="en-US"/>
              <a:t>minimax = maximum of the minimum</a:t>
            </a:r>
          </a:p>
        </p:txBody>
      </p:sp>
      <p:grpSp>
        <p:nvGrpSpPr>
          <p:cNvPr id="67589" name="Group 6"/>
          <p:cNvGrpSpPr>
            <a:grpSpLocks/>
          </p:cNvGrpSpPr>
          <p:nvPr/>
        </p:nvGrpSpPr>
        <p:grpSpPr bwMode="auto">
          <a:xfrm>
            <a:off x="381000" y="1905000"/>
            <a:ext cx="8229600" cy="3340100"/>
            <a:chOff x="240" y="1200"/>
            <a:chExt cx="5184" cy="2104"/>
          </a:xfrm>
        </p:grpSpPr>
        <p:pic>
          <p:nvPicPr>
            <p:cNvPr id="67592" name="Picture 3" descr="minimax"/>
            <p:cNvPicPr>
              <a:picLocks noChangeAspect="1" noChangeArrowheads="1"/>
            </p:cNvPicPr>
            <p:nvPr/>
          </p:nvPicPr>
          <p:blipFill>
            <a:blip r:embed="rId2"/>
            <a:srcRect l="9375" b="52083"/>
            <a:stretch>
              <a:fillRect/>
            </a:stretch>
          </p:blipFill>
          <p:spPr bwMode="auto">
            <a:xfrm>
              <a:off x="240" y="1248"/>
              <a:ext cx="5184" cy="2056"/>
            </a:xfrm>
            <a:prstGeom prst="rect">
              <a:avLst/>
            </a:prstGeom>
            <a:noFill/>
            <a:ln w="9525">
              <a:noFill/>
              <a:miter lim="800000"/>
              <a:headEnd/>
              <a:tailEnd/>
            </a:ln>
          </p:spPr>
        </p:pic>
        <p:sp>
          <p:nvSpPr>
            <p:cNvPr id="67593" name="AutoShape 5"/>
            <p:cNvSpPr>
              <a:spLocks noChangeArrowheads="1"/>
            </p:cNvSpPr>
            <p:nvPr/>
          </p:nvSpPr>
          <p:spPr bwMode="auto">
            <a:xfrm>
              <a:off x="2880" y="1200"/>
              <a:ext cx="240" cy="240"/>
            </a:xfrm>
            <a:prstGeom prst="triangle">
              <a:avLst>
                <a:gd name="adj" fmla="val 50000"/>
              </a:avLst>
            </a:prstGeom>
            <a:noFill/>
            <a:ln w="28575">
              <a:solidFill>
                <a:schemeClr val="tx1"/>
              </a:solidFill>
              <a:miter lim="800000"/>
              <a:headEnd/>
              <a:tailEnd/>
            </a:ln>
          </p:spPr>
          <p:txBody>
            <a:bodyPr wrap="none" anchor="ctr">
              <a:prstTxWarp prst="textNoShape">
                <a:avLst/>
              </a:prstTxWarp>
            </a:bodyPr>
            <a:lstStyle/>
            <a:p>
              <a:endParaRPr lang="en-US"/>
            </a:p>
          </p:txBody>
        </p:sp>
      </p:grpSp>
      <p:sp>
        <p:nvSpPr>
          <p:cNvPr id="67590" name="Text Box 7"/>
          <p:cNvSpPr txBox="1">
            <a:spLocks noChangeArrowheads="1"/>
          </p:cNvSpPr>
          <p:nvPr/>
        </p:nvSpPr>
        <p:spPr bwMode="auto">
          <a:xfrm>
            <a:off x="7950200" y="2251075"/>
            <a:ext cx="938213" cy="457200"/>
          </a:xfrm>
          <a:prstGeom prst="rect">
            <a:avLst/>
          </a:prstGeom>
          <a:noFill/>
          <a:ln w="9525">
            <a:noFill/>
            <a:miter lim="800000"/>
            <a:headEnd/>
            <a:tailEnd/>
          </a:ln>
        </p:spPr>
        <p:txBody>
          <a:bodyPr wrap="none">
            <a:prstTxWarp prst="textNoShape">
              <a:avLst/>
            </a:prstTxWarp>
            <a:spAutoFit/>
          </a:bodyPr>
          <a:lstStyle/>
          <a:p>
            <a:r>
              <a:rPr lang="en-US"/>
              <a:t>1</a:t>
            </a:r>
            <a:r>
              <a:rPr lang="en-US" baseline="30000"/>
              <a:t>st</a:t>
            </a:r>
            <a:r>
              <a:rPr lang="en-US"/>
              <a:t> ply</a:t>
            </a:r>
          </a:p>
        </p:txBody>
      </p:sp>
      <p:sp>
        <p:nvSpPr>
          <p:cNvPr id="67591" name="Text Box 8"/>
          <p:cNvSpPr txBox="1">
            <a:spLocks noChangeArrowheads="1"/>
          </p:cNvSpPr>
          <p:nvPr/>
        </p:nvSpPr>
        <p:spPr bwMode="auto">
          <a:xfrm>
            <a:off x="7916863" y="3581400"/>
            <a:ext cx="1004887" cy="457200"/>
          </a:xfrm>
          <a:prstGeom prst="rect">
            <a:avLst/>
          </a:prstGeom>
          <a:noFill/>
          <a:ln w="9525">
            <a:noFill/>
            <a:miter lim="800000"/>
            <a:headEnd/>
            <a:tailEnd/>
          </a:ln>
        </p:spPr>
        <p:txBody>
          <a:bodyPr wrap="none">
            <a:prstTxWarp prst="textNoShape">
              <a:avLst/>
            </a:prstTxWarp>
            <a:spAutoFit/>
          </a:bodyPr>
          <a:lstStyle/>
          <a:p>
            <a:r>
              <a:rPr lang="en-US"/>
              <a:t>2</a:t>
            </a:r>
            <a:r>
              <a:rPr lang="en-US" baseline="30000"/>
              <a:t>nd</a:t>
            </a:r>
            <a:r>
              <a:rPr lang="en-US"/>
              <a:t> ply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68611" name="Slide Number Placeholder 4"/>
          <p:cNvSpPr>
            <a:spLocks noGrp="1"/>
          </p:cNvSpPr>
          <p:nvPr>
            <p:ph type="sldNum" sz="quarter" idx="12"/>
          </p:nvPr>
        </p:nvSpPr>
        <p:spPr>
          <a:noFill/>
        </p:spPr>
        <p:txBody>
          <a:bodyPr/>
          <a:lstStyle/>
          <a:p>
            <a:fld id="{0E5EBE76-965A-F54D-89D8-EF92054D9053}" type="slidenum">
              <a:rPr lang="en-US" smtClean="0"/>
              <a:pPr/>
              <a:t>51</a:t>
            </a:fld>
            <a:endParaRPr lang="en-US" smtClean="0"/>
          </a:p>
        </p:txBody>
      </p:sp>
      <p:sp>
        <p:nvSpPr>
          <p:cNvPr id="68612" name="Rectangle 2"/>
          <p:cNvSpPr>
            <a:spLocks noGrp="1" noChangeArrowheads="1"/>
          </p:cNvSpPr>
          <p:nvPr>
            <p:ph type="title"/>
          </p:nvPr>
        </p:nvSpPr>
        <p:spPr/>
        <p:txBody>
          <a:bodyPr/>
          <a:lstStyle/>
          <a:p>
            <a:r>
              <a:rPr lang="en-US"/>
              <a:t>Minimax: Recursive implementation</a:t>
            </a:r>
          </a:p>
        </p:txBody>
      </p:sp>
      <p:pic>
        <p:nvPicPr>
          <p:cNvPr id="68613" name="Picture 3"/>
          <p:cNvPicPr>
            <a:picLocks noChangeAspect="1" noChangeArrowheads="1"/>
          </p:cNvPicPr>
          <p:nvPr/>
        </p:nvPicPr>
        <p:blipFill>
          <a:blip r:embed="rId2">
            <a:lum contrast="6000"/>
          </a:blip>
          <a:srcRect/>
          <a:stretch>
            <a:fillRect/>
          </a:stretch>
        </p:blipFill>
        <p:spPr bwMode="auto">
          <a:xfrm>
            <a:off x="15875" y="1219200"/>
            <a:ext cx="9067800" cy="4017963"/>
          </a:xfrm>
          <a:prstGeom prst="rect">
            <a:avLst/>
          </a:prstGeom>
          <a:noFill/>
          <a:ln w="9525">
            <a:noFill/>
            <a:miter lim="800000"/>
            <a:headEnd/>
            <a:tailEnd/>
          </a:ln>
        </p:spPr>
      </p:pic>
      <p:sp>
        <p:nvSpPr>
          <p:cNvPr id="68614" name="Text Box 4"/>
          <p:cNvSpPr txBox="1">
            <a:spLocks noChangeArrowheads="1"/>
          </p:cNvSpPr>
          <p:nvPr/>
        </p:nvSpPr>
        <p:spPr bwMode="auto">
          <a:xfrm>
            <a:off x="685800" y="5257800"/>
            <a:ext cx="3886200" cy="641350"/>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Tahoma" charset="0"/>
              </a:rPr>
              <a:t>Complete:</a:t>
            </a:r>
            <a:r>
              <a:rPr lang="en-US" sz="1800">
                <a:latin typeface="Tahoma" charset="0"/>
              </a:rPr>
              <a:t>  ?</a:t>
            </a:r>
            <a:br>
              <a:rPr lang="en-US" sz="1800">
                <a:latin typeface="Tahoma" charset="0"/>
              </a:rPr>
            </a:br>
            <a:r>
              <a:rPr lang="en-US" sz="1800" b="1">
                <a:latin typeface="Tahoma" charset="0"/>
              </a:rPr>
              <a:t>Optimal:</a:t>
            </a:r>
            <a:r>
              <a:rPr lang="en-US" sz="1800">
                <a:latin typeface="Tahoma" charset="0"/>
              </a:rPr>
              <a:t> ?</a:t>
            </a:r>
          </a:p>
        </p:txBody>
      </p:sp>
      <p:sp>
        <p:nvSpPr>
          <p:cNvPr id="68615" name="Text Box 5"/>
          <p:cNvSpPr txBox="1">
            <a:spLocks noChangeArrowheads="1"/>
          </p:cNvSpPr>
          <p:nvPr/>
        </p:nvSpPr>
        <p:spPr bwMode="auto">
          <a:xfrm>
            <a:off x="4724400" y="5257800"/>
            <a:ext cx="3886200" cy="641350"/>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Tahoma" charset="0"/>
              </a:rPr>
              <a:t>Time complexity:</a:t>
            </a:r>
            <a:r>
              <a:rPr lang="en-US" sz="1800">
                <a:latin typeface="Tahoma" charset="0"/>
              </a:rPr>
              <a:t>  ?</a:t>
            </a:r>
            <a:br>
              <a:rPr lang="en-US" sz="1800">
                <a:latin typeface="Tahoma" charset="0"/>
              </a:rPr>
            </a:br>
            <a:r>
              <a:rPr lang="en-US" sz="1800" b="1">
                <a:latin typeface="Tahoma" charset="0"/>
              </a:rPr>
              <a:t>Space complexity:</a:t>
            </a:r>
            <a:r>
              <a:rPr lang="en-US" sz="1800">
                <a:latin typeface="Tahoma" charset="0"/>
              </a:rPr>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69635" name="Slide Number Placeholder 4"/>
          <p:cNvSpPr>
            <a:spLocks noGrp="1"/>
          </p:cNvSpPr>
          <p:nvPr>
            <p:ph type="sldNum" sz="quarter" idx="12"/>
          </p:nvPr>
        </p:nvSpPr>
        <p:spPr>
          <a:noFill/>
        </p:spPr>
        <p:txBody>
          <a:bodyPr/>
          <a:lstStyle/>
          <a:p>
            <a:fld id="{93E7F852-38A1-204F-8C5B-75BB767FB727}" type="slidenum">
              <a:rPr lang="en-US" smtClean="0"/>
              <a:pPr/>
              <a:t>52</a:t>
            </a:fld>
            <a:endParaRPr lang="en-US" smtClean="0"/>
          </a:p>
        </p:txBody>
      </p:sp>
      <p:sp>
        <p:nvSpPr>
          <p:cNvPr id="69636" name="Rectangle 2"/>
          <p:cNvSpPr>
            <a:spLocks noGrp="1" noChangeArrowheads="1"/>
          </p:cNvSpPr>
          <p:nvPr>
            <p:ph type="title"/>
          </p:nvPr>
        </p:nvSpPr>
        <p:spPr/>
        <p:txBody>
          <a:bodyPr/>
          <a:lstStyle/>
          <a:p>
            <a:r>
              <a:rPr lang="en-US"/>
              <a:t>Minimax: Recursive implementation</a:t>
            </a:r>
          </a:p>
        </p:txBody>
      </p:sp>
      <p:sp>
        <p:nvSpPr>
          <p:cNvPr id="69637" name="Text Box 4"/>
          <p:cNvSpPr txBox="1">
            <a:spLocks noChangeArrowheads="1"/>
          </p:cNvSpPr>
          <p:nvPr/>
        </p:nvSpPr>
        <p:spPr bwMode="auto">
          <a:xfrm>
            <a:off x="685800" y="5257800"/>
            <a:ext cx="4267200" cy="641350"/>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Tahoma" charset="0"/>
              </a:rPr>
              <a:t>Complete:</a:t>
            </a:r>
            <a:r>
              <a:rPr lang="en-US" sz="1800">
                <a:latin typeface="Tahoma" charset="0"/>
              </a:rPr>
              <a:t>  Yes, for finite state-space</a:t>
            </a:r>
            <a:br>
              <a:rPr lang="en-US" sz="1800">
                <a:latin typeface="Tahoma" charset="0"/>
              </a:rPr>
            </a:br>
            <a:r>
              <a:rPr lang="en-US" sz="1800" b="1">
                <a:latin typeface="Tahoma" charset="0"/>
              </a:rPr>
              <a:t>Optimal:</a:t>
            </a:r>
            <a:r>
              <a:rPr lang="en-US" sz="1800">
                <a:latin typeface="Tahoma" charset="0"/>
              </a:rPr>
              <a:t> Yes</a:t>
            </a:r>
          </a:p>
        </p:txBody>
      </p:sp>
      <p:sp>
        <p:nvSpPr>
          <p:cNvPr id="69638" name="Text Box 5"/>
          <p:cNvSpPr txBox="1">
            <a:spLocks noChangeArrowheads="1"/>
          </p:cNvSpPr>
          <p:nvPr/>
        </p:nvSpPr>
        <p:spPr bwMode="auto">
          <a:xfrm>
            <a:off x="4724400" y="5257800"/>
            <a:ext cx="4267200" cy="915988"/>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CC3300"/>
                </a:solidFill>
                <a:latin typeface="Tahoma" charset="0"/>
              </a:rPr>
              <a:t>Time complexity:</a:t>
            </a:r>
            <a:r>
              <a:rPr lang="en-US" sz="1800">
                <a:solidFill>
                  <a:srgbClr val="CC3300"/>
                </a:solidFill>
                <a:latin typeface="Tahoma" charset="0"/>
              </a:rPr>
              <a:t>  O(b</a:t>
            </a:r>
            <a:r>
              <a:rPr lang="en-US" sz="1800" baseline="30000">
                <a:solidFill>
                  <a:srgbClr val="CC3300"/>
                </a:solidFill>
                <a:latin typeface="Tahoma" charset="0"/>
              </a:rPr>
              <a:t>m</a:t>
            </a:r>
            <a:r>
              <a:rPr lang="en-US" sz="1800">
                <a:solidFill>
                  <a:srgbClr val="CC3300"/>
                </a:solidFill>
                <a:latin typeface="Tahoma" charset="0"/>
              </a:rPr>
              <a:t>)</a:t>
            </a:r>
            <a:br>
              <a:rPr lang="en-US" sz="1800">
                <a:solidFill>
                  <a:srgbClr val="CC3300"/>
                </a:solidFill>
                <a:latin typeface="Tahoma" charset="0"/>
              </a:rPr>
            </a:br>
            <a:r>
              <a:rPr lang="en-US" sz="1800" b="1">
                <a:latin typeface="Tahoma" charset="0"/>
              </a:rPr>
              <a:t>Space complexity:</a:t>
            </a:r>
            <a:r>
              <a:rPr lang="en-US" sz="1800">
                <a:latin typeface="Tahoma" charset="0"/>
              </a:rPr>
              <a:t> O(bm)   </a:t>
            </a:r>
            <a:r>
              <a:rPr lang="en-US" sz="1800">
                <a:solidFill>
                  <a:schemeClr val="bg2"/>
                </a:solidFill>
                <a:latin typeface="Tahoma" charset="0"/>
              </a:rPr>
              <a:t>(= DFS</a:t>
            </a:r>
            <a:br>
              <a:rPr lang="en-US" sz="1800">
                <a:solidFill>
                  <a:schemeClr val="bg2"/>
                </a:solidFill>
                <a:latin typeface="Tahoma" charset="0"/>
              </a:rPr>
            </a:br>
            <a:r>
              <a:rPr lang="en-US" sz="1800">
                <a:solidFill>
                  <a:schemeClr val="bg2"/>
                </a:solidFill>
                <a:latin typeface="Tahoma" charset="0"/>
              </a:rPr>
              <a:t>Does not keep all nodes in memory.)</a:t>
            </a:r>
          </a:p>
        </p:txBody>
      </p:sp>
      <p:pic>
        <p:nvPicPr>
          <p:cNvPr id="69639" name="Picture 6"/>
          <p:cNvPicPr>
            <a:picLocks noChangeAspect="1" noChangeArrowheads="1"/>
          </p:cNvPicPr>
          <p:nvPr/>
        </p:nvPicPr>
        <p:blipFill>
          <a:blip r:embed="rId2">
            <a:lum contrast="6000"/>
          </a:blip>
          <a:srcRect/>
          <a:stretch>
            <a:fillRect/>
          </a:stretch>
        </p:blipFill>
        <p:spPr bwMode="auto">
          <a:xfrm>
            <a:off x="15875" y="1219200"/>
            <a:ext cx="9067800" cy="4017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70659" name="Slide Number Placeholder 5"/>
          <p:cNvSpPr>
            <a:spLocks noGrp="1"/>
          </p:cNvSpPr>
          <p:nvPr>
            <p:ph type="sldNum" sz="quarter" idx="12"/>
          </p:nvPr>
        </p:nvSpPr>
        <p:spPr>
          <a:noFill/>
        </p:spPr>
        <p:txBody>
          <a:bodyPr/>
          <a:lstStyle/>
          <a:p>
            <a:fld id="{71E2F998-11D7-7B48-9FEA-CA90438742A0}" type="slidenum">
              <a:rPr lang="en-US" smtClean="0"/>
              <a:pPr/>
              <a:t>53</a:t>
            </a:fld>
            <a:endParaRPr lang="en-US" smtClean="0"/>
          </a:p>
        </p:txBody>
      </p:sp>
      <p:sp>
        <p:nvSpPr>
          <p:cNvPr id="70660" name="Rectangle 2"/>
          <p:cNvSpPr>
            <a:spLocks noGrp="1" noChangeArrowheads="1"/>
          </p:cNvSpPr>
          <p:nvPr>
            <p:ph type="title"/>
          </p:nvPr>
        </p:nvSpPr>
        <p:spPr/>
        <p:txBody>
          <a:bodyPr/>
          <a:lstStyle/>
          <a:p>
            <a:r>
              <a:rPr lang="en-US"/>
              <a:t>1. Move evaluation without complete search</a:t>
            </a:r>
          </a:p>
        </p:txBody>
      </p:sp>
      <p:sp>
        <p:nvSpPr>
          <p:cNvPr id="70661" name="Rectangle 3"/>
          <p:cNvSpPr>
            <a:spLocks noGrp="1" noChangeArrowheads="1"/>
          </p:cNvSpPr>
          <p:nvPr>
            <p:ph type="body" idx="1"/>
          </p:nvPr>
        </p:nvSpPr>
        <p:spPr/>
        <p:txBody>
          <a:bodyPr/>
          <a:lstStyle/>
          <a:p>
            <a:r>
              <a:rPr lang="en-US" sz="2400"/>
              <a:t>Complete search is too complex and impractical</a:t>
            </a:r>
          </a:p>
          <a:p>
            <a:endParaRPr lang="en-US" sz="2400"/>
          </a:p>
          <a:p>
            <a:r>
              <a:rPr lang="en-US" sz="2400" b="1"/>
              <a:t>Evaluation function:</a:t>
            </a:r>
            <a:r>
              <a:rPr lang="en-US" sz="2400"/>
              <a:t> evaluates value of state using </a:t>
            </a:r>
            <a:r>
              <a:rPr lang="en-US" sz="2400">
                <a:solidFill>
                  <a:srgbClr val="33CC33"/>
                </a:solidFill>
              </a:rPr>
              <a:t>heuristics</a:t>
            </a:r>
            <a:r>
              <a:rPr lang="en-US" sz="2400"/>
              <a:t> and cuts off search</a:t>
            </a:r>
          </a:p>
          <a:p>
            <a:endParaRPr lang="en-US" sz="2400"/>
          </a:p>
          <a:p>
            <a:r>
              <a:rPr lang="en-US" sz="2400" b="1"/>
              <a:t>New MINIMAX:</a:t>
            </a:r>
          </a:p>
          <a:p>
            <a:pPr lvl="1"/>
            <a:r>
              <a:rPr lang="en-US" sz="2000">
                <a:solidFill>
                  <a:srgbClr val="0066FF"/>
                </a:solidFill>
              </a:rPr>
              <a:t>CUTOFF-TEST:</a:t>
            </a:r>
            <a:r>
              <a:rPr lang="en-US" sz="2000"/>
              <a:t> cutoff test to replace the termination condition (e.g., deadline, depth-limit, etc.)</a:t>
            </a:r>
          </a:p>
          <a:p>
            <a:pPr lvl="1"/>
            <a:r>
              <a:rPr lang="en-US" sz="2000">
                <a:solidFill>
                  <a:srgbClr val="0066FF"/>
                </a:solidFill>
              </a:rPr>
              <a:t>EVAL:</a:t>
            </a:r>
            <a:r>
              <a:rPr lang="en-US" sz="2000"/>
              <a:t> evaluation function to replace utility function (e.g., number of chess pieces taken)</a:t>
            </a:r>
          </a:p>
          <a:p>
            <a:pPr>
              <a:buFontTx/>
              <a:buNone/>
            </a:pPr>
            <a:endParaRPr lang="en-US" sz="2400"/>
          </a:p>
          <a:p>
            <a:endParaRPr lang="en-US" sz="2400"/>
          </a:p>
          <a:p>
            <a:endParaRPr lang="en-US" sz="24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71683" name="Slide Number Placeholder 5"/>
          <p:cNvSpPr>
            <a:spLocks noGrp="1"/>
          </p:cNvSpPr>
          <p:nvPr>
            <p:ph type="sldNum" sz="quarter" idx="12"/>
          </p:nvPr>
        </p:nvSpPr>
        <p:spPr>
          <a:noFill/>
        </p:spPr>
        <p:txBody>
          <a:bodyPr/>
          <a:lstStyle/>
          <a:p>
            <a:fld id="{079E54FD-67E8-4C4A-9FD1-8ABFE4C0335D}" type="slidenum">
              <a:rPr lang="en-US" smtClean="0"/>
              <a:pPr/>
              <a:t>54</a:t>
            </a:fld>
            <a:endParaRPr lang="en-US" smtClean="0"/>
          </a:p>
        </p:txBody>
      </p:sp>
      <p:sp>
        <p:nvSpPr>
          <p:cNvPr id="71684" name="Rectangle 2"/>
          <p:cNvSpPr>
            <a:spLocks noGrp="1" noChangeArrowheads="1"/>
          </p:cNvSpPr>
          <p:nvPr>
            <p:ph type="title"/>
          </p:nvPr>
        </p:nvSpPr>
        <p:spPr/>
        <p:txBody>
          <a:bodyPr/>
          <a:lstStyle/>
          <a:p>
            <a:r>
              <a:rPr lang="en-US"/>
              <a:t>Evaluation functions</a:t>
            </a:r>
          </a:p>
        </p:txBody>
      </p:sp>
      <p:sp>
        <p:nvSpPr>
          <p:cNvPr id="71685" name="Rectangle 3"/>
          <p:cNvSpPr>
            <a:spLocks noGrp="1" noChangeArrowheads="1"/>
          </p:cNvSpPr>
          <p:nvPr>
            <p:ph type="body" idx="1"/>
          </p:nvPr>
        </p:nvSpPr>
        <p:spPr>
          <a:xfrm>
            <a:off x="381000" y="4419600"/>
            <a:ext cx="8534400" cy="1981200"/>
          </a:xfrm>
        </p:spPr>
        <p:txBody>
          <a:bodyPr/>
          <a:lstStyle/>
          <a:p>
            <a:r>
              <a:rPr lang="en-US" b="1"/>
              <a:t>Weighted linear evaluation function:</a:t>
            </a:r>
            <a:r>
              <a:rPr lang="en-US"/>
              <a:t> to combine </a:t>
            </a:r>
            <a:r>
              <a:rPr lang="en-US" i="1"/>
              <a:t>n</a:t>
            </a:r>
            <a:r>
              <a:rPr lang="en-US"/>
              <a:t> heuristics</a:t>
            </a:r>
            <a:br>
              <a:rPr lang="en-US"/>
            </a:br>
            <a:r>
              <a:rPr lang="en-US"/>
              <a:t>	</a:t>
            </a:r>
            <a:r>
              <a:rPr lang="en-US" i="1">
                <a:latin typeface="Bookman Old Style" charset="0"/>
              </a:rPr>
              <a:t>f</a:t>
            </a:r>
            <a:r>
              <a:rPr lang="en-US">
                <a:latin typeface="Bookman Old Style" charset="0"/>
              </a:rPr>
              <a:t> = </a:t>
            </a:r>
            <a:r>
              <a:rPr lang="en-US" i="1">
                <a:latin typeface="Bookman Old Style" charset="0"/>
              </a:rPr>
              <a:t>w</a:t>
            </a:r>
            <a:r>
              <a:rPr lang="en-US" i="1" baseline="-14000">
                <a:latin typeface="Bookman Old Style" charset="0"/>
              </a:rPr>
              <a:t>1</a:t>
            </a:r>
            <a:r>
              <a:rPr lang="en-US" i="1">
                <a:latin typeface="Bookman Old Style" charset="0"/>
              </a:rPr>
              <a:t>f</a:t>
            </a:r>
            <a:r>
              <a:rPr lang="en-US" i="1" baseline="-14000">
                <a:latin typeface="Bookman Old Style" charset="0"/>
              </a:rPr>
              <a:t>1 + </a:t>
            </a:r>
            <a:r>
              <a:rPr lang="en-US" i="1">
                <a:latin typeface="Bookman Old Style" charset="0"/>
              </a:rPr>
              <a:t>w</a:t>
            </a:r>
            <a:r>
              <a:rPr lang="en-US" i="1" baseline="-14000">
                <a:latin typeface="Bookman Old Style" charset="0"/>
              </a:rPr>
              <a:t>2</a:t>
            </a:r>
            <a:r>
              <a:rPr lang="en-US" i="1">
                <a:latin typeface="Bookman Old Style" charset="0"/>
              </a:rPr>
              <a:t>f</a:t>
            </a:r>
            <a:r>
              <a:rPr lang="en-US" i="1" baseline="-14000">
                <a:latin typeface="Bookman Old Style" charset="0"/>
              </a:rPr>
              <a:t>2 + … + </a:t>
            </a:r>
            <a:r>
              <a:rPr lang="en-US" i="1">
                <a:latin typeface="Bookman Old Style" charset="0"/>
              </a:rPr>
              <a:t>w</a:t>
            </a:r>
            <a:r>
              <a:rPr lang="en-US" i="1" baseline="-14000">
                <a:latin typeface="Bookman Old Style" charset="0"/>
              </a:rPr>
              <a:t>n</a:t>
            </a:r>
            <a:r>
              <a:rPr lang="en-US" i="1">
                <a:latin typeface="Bookman Old Style" charset="0"/>
              </a:rPr>
              <a:t>f</a:t>
            </a:r>
            <a:r>
              <a:rPr lang="en-US" i="1" baseline="-14000">
                <a:latin typeface="Bookman Old Style" charset="0"/>
              </a:rPr>
              <a:t>n</a:t>
            </a:r>
          </a:p>
          <a:p>
            <a:pPr>
              <a:buFontTx/>
              <a:buNone/>
            </a:pPr>
            <a:endParaRPr lang="en-US">
              <a:latin typeface="Times New Roman" charset="0"/>
            </a:endParaRPr>
          </a:p>
          <a:p>
            <a:pPr>
              <a:buFontTx/>
              <a:buNone/>
            </a:pPr>
            <a:r>
              <a:rPr lang="en-US">
                <a:latin typeface="Times New Roman" charset="0"/>
              </a:rPr>
              <a:t>E.g,	</a:t>
            </a:r>
            <a:r>
              <a:rPr lang="en-US" i="1">
                <a:latin typeface="Bookman Old Style" charset="0"/>
              </a:rPr>
              <a:t>w</a:t>
            </a:r>
            <a:r>
              <a:rPr lang="en-US" i="1">
                <a:latin typeface="Times New Roman" charset="0"/>
              </a:rPr>
              <a:t>’s </a:t>
            </a:r>
            <a:r>
              <a:rPr lang="en-US">
                <a:latin typeface="Times New Roman" charset="0"/>
              </a:rPr>
              <a:t>could be the values of pieces (1 for prawn, 3 for bishop etc.)</a:t>
            </a:r>
            <a:br>
              <a:rPr lang="en-US">
                <a:latin typeface="Times New Roman" charset="0"/>
              </a:rPr>
            </a:br>
            <a:r>
              <a:rPr lang="en-US">
                <a:latin typeface="Times New Roman" charset="0"/>
              </a:rPr>
              <a:t>	</a:t>
            </a:r>
            <a:r>
              <a:rPr lang="en-US" i="1">
                <a:latin typeface="Bookman Old Style" charset="0"/>
              </a:rPr>
              <a:t>f</a:t>
            </a:r>
            <a:r>
              <a:rPr lang="en-US" i="1">
                <a:latin typeface="Times New Roman" charset="0"/>
              </a:rPr>
              <a:t>’s </a:t>
            </a:r>
            <a:r>
              <a:rPr lang="en-US">
                <a:latin typeface="Times New Roman" charset="0"/>
              </a:rPr>
              <a:t>could be the number of type of pieces on the board</a:t>
            </a:r>
          </a:p>
        </p:txBody>
      </p:sp>
      <p:pic>
        <p:nvPicPr>
          <p:cNvPr id="71686" name="Picture 4"/>
          <p:cNvPicPr>
            <a:picLocks noChangeAspect="1" noChangeArrowheads="1"/>
          </p:cNvPicPr>
          <p:nvPr/>
        </p:nvPicPr>
        <p:blipFill>
          <a:blip r:embed="rId2">
            <a:lum contrast="6000"/>
          </a:blip>
          <a:srcRect/>
          <a:stretch>
            <a:fillRect/>
          </a:stretch>
        </p:blipFill>
        <p:spPr bwMode="auto">
          <a:xfrm>
            <a:off x="1828800" y="1295400"/>
            <a:ext cx="6019800" cy="2867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72708" name="Slide Number Placeholder 5"/>
          <p:cNvSpPr>
            <a:spLocks noGrp="1"/>
          </p:cNvSpPr>
          <p:nvPr>
            <p:ph type="sldNum" sz="quarter" idx="12"/>
          </p:nvPr>
        </p:nvSpPr>
        <p:spPr>
          <a:noFill/>
        </p:spPr>
        <p:txBody>
          <a:bodyPr/>
          <a:lstStyle/>
          <a:p>
            <a:fld id="{57AF6C68-69A4-8341-9F57-5EE64A8970BD}" type="slidenum">
              <a:rPr lang="en-US" smtClean="0"/>
              <a:pPr/>
              <a:t>55</a:t>
            </a:fld>
            <a:endParaRPr lang="en-US" smtClean="0"/>
          </a:p>
        </p:txBody>
      </p:sp>
      <p:sp>
        <p:nvSpPr>
          <p:cNvPr id="72709" name="Rectangle 2"/>
          <p:cNvSpPr>
            <a:spLocks noGrp="1" noChangeArrowheads="1"/>
          </p:cNvSpPr>
          <p:nvPr>
            <p:ph type="title"/>
          </p:nvPr>
        </p:nvSpPr>
        <p:spPr/>
        <p:txBody>
          <a:bodyPr/>
          <a:lstStyle/>
          <a:p>
            <a:r>
              <a:rPr lang="en-US"/>
              <a:t>Note: exact values do not matter</a:t>
            </a:r>
          </a:p>
        </p:txBody>
      </p:sp>
      <p:graphicFrame>
        <p:nvGraphicFramePr>
          <p:cNvPr id="72706" name="Object 2"/>
          <p:cNvGraphicFramePr>
            <a:graphicFrameLocks noGrp="1" noChangeAspect="1"/>
          </p:cNvGraphicFramePr>
          <p:nvPr>
            <p:ph type="body" idx="1"/>
          </p:nvPr>
        </p:nvGraphicFramePr>
        <p:xfrm>
          <a:off x="304800" y="1725613"/>
          <a:ext cx="8407400" cy="4011612"/>
        </p:xfrm>
        <a:graphic>
          <a:graphicData uri="http://schemas.openxmlformats.org/presentationml/2006/ole">
            <mc:AlternateContent xmlns:mc="http://schemas.openxmlformats.org/markup-compatibility/2006">
              <mc:Choice xmlns:v="urn:schemas-microsoft-com:vml" Requires="v">
                <p:oleObj spid="_x0000_s72711" name="Image" r:id="rId3" imgW="12783622" imgH="6099541" progId="">
                  <p:embed/>
                </p:oleObj>
              </mc:Choice>
              <mc:Fallback>
                <p:oleObj name="Image" r:id="rId3" imgW="12783622" imgH="6099541"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725613"/>
                        <a:ext cx="8407400" cy="4011612"/>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73732" name="Slide Number Placeholder 5"/>
          <p:cNvSpPr>
            <a:spLocks noGrp="1"/>
          </p:cNvSpPr>
          <p:nvPr>
            <p:ph type="sldNum" sz="quarter" idx="12"/>
          </p:nvPr>
        </p:nvSpPr>
        <p:spPr>
          <a:noFill/>
        </p:spPr>
        <p:txBody>
          <a:bodyPr/>
          <a:lstStyle/>
          <a:p>
            <a:fld id="{6CC58B63-5A3F-3E4E-9595-A027E160CA84}" type="slidenum">
              <a:rPr lang="en-US" smtClean="0"/>
              <a:pPr/>
              <a:t>56</a:t>
            </a:fld>
            <a:endParaRPr lang="en-US" smtClean="0"/>
          </a:p>
        </p:txBody>
      </p:sp>
      <p:sp>
        <p:nvSpPr>
          <p:cNvPr id="73733" name="Rectangle 2"/>
          <p:cNvSpPr>
            <a:spLocks noGrp="1" noChangeArrowheads="1"/>
          </p:cNvSpPr>
          <p:nvPr>
            <p:ph type="title"/>
          </p:nvPr>
        </p:nvSpPr>
        <p:spPr>
          <a:xfrm>
            <a:off x="381000" y="381000"/>
            <a:ext cx="8259763" cy="533400"/>
          </a:xfrm>
        </p:spPr>
        <p:txBody>
          <a:bodyPr/>
          <a:lstStyle/>
          <a:p>
            <a:r>
              <a:rPr lang="en-US"/>
              <a:t>Minimax with cutoff: viable algorithm?</a:t>
            </a:r>
          </a:p>
        </p:txBody>
      </p:sp>
      <p:graphicFrame>
        <p:nvGraphicFramePr>
          <p:cNvPr id="73730" name="Object 2"/>
          <p:cNvGraphicFramePr>
            <a:graphicFrameLocks noGrp="1" noChangeAspect="1"/>
          </p:cNvGraphicFramePr>
          <p:nvPr>
            <p:ph type="body" idx="1"/>
          </p:nvPr>
        </p:nvGraphicFramePr>
        <p:xfrm>
          <a:off x="250825" y="1758950"/>
          <a:ext cx="8178800" cy="4694238"/>
        </p:xfrm>
        <a:graphic>
          <a:graphicData uri="http://schemas.openxmlformats.org/presentationml/2006/ole">
            <mc:AlternateContent xmlns:mc="http://schemas.openxmlformats.org/markup-compatibility/2006">
              <mc:Choice xmlns:v="urn:schemas-microsoft-com:vml" Requires="v">
                <p:oleObj spid="_x0000_s73735" name="Image" r:id="rId3" imgW="9962584" imgH="5718320" progId="">
                  <p:embed/>
                </p:oleObj>
              </mc:Choice>
              <mc:Fallback>
                <p:oleObj name="Image" r:id="rId3" imgW="9962584" imgH="571832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758950"/>
                        <a:ext cx="8178800" cy="469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34" name="Text Box 4"/>
          <p:cNvSpPr txBox="1">
            <a:spLocks noChangeArrowheads="1"/>
          </p:cNvSpPr>
          <p:nvPr/>
        </p:nvSpPr>
        <p:spPr bwMode="auto">
          <a:xfrm>
            <a:off x="6372225" y="3513138"/>
            <a:ext cx="2555875" cy="2292350"/>
          </a:xfrm>
          <a:prstGeom prst="rect">
            <a:avLst/>
          </a:prstGeom>
          <a:solidFill>
            <a:schemeClr val="accent2"/>
          </a:solidFill>
          <a:ln w="9525">
            <a:solidFill>
              <a:srgbClr val="0066FF"/>
            </a:solidFill>
            <a:miter lim="800000"/>
            <a:headEnd/>
            <a:tailEnd/>
          </a:ln>
        </p:spPr>
        <p:txBody>
          <a:bodyPr>
            <a:prstTxWarp prst="textNoShape">
              <a:avLst/>
            </a:prstTxWarp>
            <a:spAutoFit/>
          </a:bodyPr>
          <a:lstStyle/>
          <a:p>
            <a:r>
              <a:rPr lang="en-US">
                <a:solidFill>
                  <a:srgbClr val="0066FF"/>
                </a:solidFill>
                <a:latin typeface="Tahoma" charset="0"/>
              </a:rPr>
              <a:t>Assume we have 100 seconds, evaluate 10</a:t>
            </a:r>
            <a:r>
              <a:rPr lang="en-US" baseline="30000">
                <a:solidFill>
                  <a:srgbClr val="0066FF"/>
                </a:solidFill>
                <a:latin typeface="Tahoma" charset="0"/>
              </a:rPr>
              <a:t>4</a:t>
            </a:r>
            <a:r>
              <a:rPr lang="en-US">
                <a:solidFill>
                  <a:srgbClr val="0066FF"/>
                </a:solidFill>
                <a:latin typeface="Tahoma" charset="0"/>
              </a:rPr>
              <a:t> nodes/s; can evaluate 10</a:t>
            </a:r>
            <a:r>
              <a:rPr lang="en-US" baseline="30000">
                <a:solidFill>
                  <a:srgbClr val="0066FF"/>
                </a:solidFill>
                <a:latin typeface="Tahoma" charset="0"/>
              </a:rPr>
              <a:t>6</a:t>
            </a:r>
            <a:r>
              <a:rPr lang="en-US">
                <a:solidFill>
                  <a:srgbClr val="0066FF"/>
                </a:solidFill>
                <a:latin typeface="Tahoma" charset="0"/>
              </a:rPr>
              <a:t> nodes/move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74755" name="Slide Number Placeholder 5"/>
          <p:cNvSpPr>
            <a:spLocks noGrp="1"/>
          </p:cNvSpPr>
          <p:nvPr>
            <p:ph type="sldNum" sz="quarter" idx="12"/>
          </p:nvPr>
        </p:nvSpPr>
        <p:spPr>
          <a:noFill/>
        </p:spPr>
        <p:txBody>
          <a:bodyPr/>
          <a:lstStyle/>
          <a:p>
            <a:fld id="{E146FC2C-A5D4-784E-B19A-CF2452FD8D1B}" type="slidenum">
              <a:rPr lang="en-US" smtClean="0"/>
              <a:pPr/>
              <a:t>57</a:t>
            </a:fld>
            <a:endParaRPr lang="en-US" smtClean="0"/>
          </a:p>
        </p:txBody>
      </p:sp>
      <p:sp>
        <p:nvSpPr>
          <p:cNvPr id="74756" name="Rectangle 2"/>
          <p:cNvSpPr>
            <a:spLocks noGrp="1" noChangeArrowheads="1"/>
          </p:cNvSpPr>
          <p:nvPr>
            <p:ph type="title"/>
          </p:nvPr>
        </p:nvSpPr>
        <p:spPr/>
        <p:txBody>
          <a:bodyPr/>
          <a:lstStyle/>
          <a:p>
            <a:r>
              <a:rPr lang="en-US">
                <a:sym typeface="Symbol" charset="2"/>
              </a:rPr>
              <a:t>2.</a:t>
            </a:r>
            <a:r>
              <a:rPr lang="en-US" i="1">
                <a:sym typeface="Symbol" charset="2"/>
              </a:rPr>
              <a:t> -</a:t>
            </a:r>
            <a:r>
              <a:rPr lang="en-US"/>
              <a:t> pruning: search cutoff</a:t>
            </a:r>
          </a:p>
        </p:txBody>
      </p:sp>
      <p:sp>
        <p:nvSpPr>
          <p:cNvPr id="74757" name="Rectangle 3"/>
          <p:cNvSpPr>
            <a:spLocks noGrp="1" noChangeArrowheads="1"/>
          </p:cNvSpPr>
          <p:nvPr>
            <p:ph type="body" idx="1"/>
          </p:nvPr>
        </p:nvSpPr>
        <p:spPr/>
        <p:txBody>
          <a:bodyPr/>
          <a:lstStyle/>
          <a:p>
            <a:r>
              <a:rPr lang="en-US" sz="2400" b="1">
                <a:solidFill>
                  <a:srgbClr val="0066FF"/>
                </a:solidFill>
              </a:rPr>
              <a:t>Pruning:</a:t>
            </a:r>
            <a:r>
              <a:rPr lang="en-US" sz="2400"/>
              <a:t> eliminating a branch of the search tree from consideration without exhaustive examination of each node</a:t>
            </a:r>
          </a:p>
          <a:p>
            <a:endParaRPr lang="en-US" sz="2400"/>
          </a:p>
          <a:p>
            <a:r>
              <a:rPr lang="en-US" sz="2400" b="1" i="1">
                <a:solidFill>
                  <a:srgbClr val="0066FF"/>
                </a:solidFill>
                <a:sym typeface="Symbol" charset="2"/>
              </a:rPr>
              <a:t>-</a:t>
            </a:r>
            <a:r>
              <a:rPr lang="en-US" sz="2400" b="1">
                <a:solidFill>
                  <a:srgbClr val="0066FF"/>
                </a:solidFill>
              </a:rPr>
              <a:t> pruning:</a:t>
            </a:r>
            <a:r>
              <a:rPr lang="en-US" sz="2400" b="1"/>
              <a:t> </a:t>
            </a:r>
            <a:r>
              <a:rPr lang="en-US" sz="2400"/>
              <a:t>the basic idea is to prune portions of the search tree that cannot improve the utility value of the max or min node, by just considering the values of nodes seen so far.</a:t>
            </a:r>
          </a:p>
          <a:p>
            <a:endParaRPr lang="en-US" sz="2400"/>
          </a:p>
          <a:p>
            <a:r>
              <a:rPr lang="en-US" sz="2400"/>
              <a:t>Does it work?  Yes, in roughly cuts the branching factor from b to </a:t>
            </a:r>
            <a:r>
              <a:rPr lang="en-US" sz="2400">
                <a:sym typeface="Symbol" charset="2"/>
              </a:rPr>
              <a:t></a:t>
            </a:r>
            <a:r>
              <a:rPr lang="en-US" sz="2400"/>
              <a:t>b resulting in double as far look-ahead than pure minimax</a:t>
            </a:r>
            <a:endParaRPr lang="en-US" sz="2400" b="1"/>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3"/>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75779" name="Slide Number Placeholder 4"/>
          <p:cNvSpPr>
            <a:spLocks noGrp="1"/>
          </p:cNvSpPr>
          <p:nvPr>
            <p:ph type="sldNum" sz="quarter" idx="12"/>
          </p:nvPr>
        </p:nvSpPr>
        <p:spPr>
          <a:noFill/>
        </p:spPr>
        <p:txBody>
          <a:bodyPr/>
          <a:lstStyle/>
          <a:p>
            <a:fld id="{5CA49EC7-433F-6045-A168-E64F3B7A6E8A}" type="slidenum">
              <a:rPr lang="en-US" smtClean="0"/>
              <a:pPr/>
              <a:t>58</a:t>
            </a:fld>
            <a:endParaRPr lang="en-US" smtClean="0"/>
          </a:p>
        </p:txBody>
      </p:sp>
      <p:sp>
        <p:nvSpPr>
          <p:cNvPr id="75780" name="Rectangle 2"/>
          <p:cNvSpPr>
            <a:spLocks noGrp="1" noChangeArrowheads="1"/>
          </p:cNvSpPr>
          <p:nvPr>
            <p:ph type="title"/>
          </p:nvPr>
        </p:nvSpPr>
        <p:spPr>
          <a:noFill/>
        </p:spPr>
        <p:txBody>
          <a:bodyPr/>
          <a:lstStyle/>
          <a:p>
            <a:r>
              <a:rPr lang="en-US" i="1">
                <a:sym typeface="Symbol" charset="2"/>
              </a:rPr>
              <a:t>-</a:t>
            </a:r>
            <a:r>
              <a:rPr lang="en-US"/>
              <a:t> pruning: example</a:t>
            </a:r>
          </a:p>
        </p:txBody>
      </p:sp>
      <p:sp>
        <p:nvSpPr>
          <p:cNvPr id="75781" name="AutoShape 5"/>
          <p:cNvSpPr>
            <a:spLocks noChangeArrowheads="1"/>
          </p:cNvSpPr>
          <p:nvPr/>
        </p:nvSpPr>
        <p:spPr bwMode="auto">
          <a:xfrm>
            <a:off x="4884738" y="1489075"/>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5782" name="AutoShape 6"/>
          <p:cNvSpPr>
            <a:spLocks noChangeArrowheads="1"/>
          </p:cNvSpPr>
          <p:nvPr/>
        </p:nvSpPr>
        <p:spPr bwMode="auto">
          <a:xfrm>
            <a:off x="2457450" y="4343400"/>
            <a:ext cx="457200" cy="457200"/>
          </a:xfrm>
          <a:prstGeom prst="triangle">
            <a:avLst>
              <a:gd name="adj" fmla="val 50000"/>
            </a:avLst>
          </a:prstGeom>
          <a:solidFill>
            <a:srgbClr val="DDDDDD"/>
          </a:solidFill>
          <a:ln w="28575">
            <a:solidFill>
              <a:schemeClr val="tx1"/>
            </a:solidFill>
            <a:miter lim="800000"/>
            <a:headEnd/>
            <a:tailEnd/>
          </a:ln>
        </p:spPr>
        <p:txBody>
          <a:bodyPr wrap="none" anchor="ctr">
            <a:prstTxWarp prst="textNoShape">
              <a:avLst/>
            </a:prstTxWarp>
          </a:bodyPr>
          <a:lstStyle/>
          <a:p>
            <a:endParaRPr lang="en-US"/>
          </a:p>
        </p:txBody>
      </p:sp>
      <p:sp>
        <p:nvSpPr>
          <p:cNvPr id="75783" name="AutoShape 7"/>
          <p:cNvSpPr>
            <a:spLocks noChangeArrowheads="1"/>
          </p:cNvSpPr>
          <p:nvPr/>
        </p:nvSpPr>
        <p:spPr bwMode="auto">
          <a:xfrm>
            <a:off x="3124200" y="4343400"/>
            <a:ext cx="457200" cy="457200"/>
          </a:xfrm>
          <a:prstGeom prst="triangle">
            <a:avLst>
              <a:gd name="adj" fmla="val 50000"/>
            </a:avLst>
          </a:prstGeom>
          <a:solidFill>
            <a:srgbClr val="DDDDDD"/>
          </a:solidFill>
          <a:ln w="28575">
            <a:solidFill>
              <a:schemeClr val="tx1"/>
            </a:solidFill>
            <a:miter lim="800000"/>
            <a:headEnd/>
            <a:tailEnd/>
          </a:ln>
        </p:spPr>
        <p:txBody>
          <a:bodyPr wrap="none" anchor="ctr">
            <a:prstTxWarp prst="textNoShape">
              <a:avLst/>
            </a:prstTxWarp>
          </a:bodyPr>
          <a:lstStyle/>
          <a:p>
            <a:endParaRPr lang="en-US"/>
          </a:p>
        </p:txBody>
      </p:sp>
      <p:sp>
        <p:nvSpPr>
          <p:cNvPr id="75784" name="AutoShape 8"/>
          <p:cNvSpPr>
            <a:spLocks noChangeArrowheads="1"/>
          </p:cNvSpPr>
          <p:nvPr/>
        </p:nvSpPr>
        <p:spPr bwMode="auto">
          <a:xfrm>
            <a:off x="1828800" y="4343400"/>
            <a:ext cx="457200" cy="457200"/>
          </a:xfrm>
          <a:prstGeom prst="triangle">
            <a:avLst>
              <a:gd name="adj" fmla="val 50000"/>
            </a:avLst>
          </a:prstGeom>
          <a:solidFill>
            <a:srgbClr val="DDDDDD"/>
          </a:solidFill>
          <a:ln w="28575">
            <a:solidFill>
              <a:schemeClr val="tx1"/>
            </a:solidFill>
            <a:miter lim="800000"/>
            <a:headEnd/>
            <a:tailEnd/>
          </a:ln>
        </p:spPr>
        <p:txBody>
          <a:bodyPr wrap="none" anchor="ctr">
            <a:prstTxWarp prst="textNoShape">
              <a:avLst/>
            </a:prstTxWarp>
          </a:bodyPr>
          <a:lstStyle/>
          <a:p>
            <a:endParaRPr lang="en-US"/>
          </a:p>
        </p:txBody>
      </p:sp>
      <p:sp>
        <p:nvSpPr>
          <p:cNvPr id="75785" name="AutoShape 9"/>
          <p:cNvSpPr>
            <a:spLocks noChangeArrowheads="1"/>
          </p:cNvSpPr>
          <p:nvPr/>
        </p:nvSpPr>
        <p:spPr bwMode="auto">
          <a:xfrm flipV="1">
            <a:off x="2457450" y="2895600"/>
            <a:ext cx="457200" cy="457200"/>
          </a:xfrm>
          <a:prstGeom prst="triangle">
            <a:avLst>
              <a:gd name="adj" fmla="val 50000"/>
            </a:avLst>
          </a:prstGeom>
          <a:solidFill>
            <a:srgbClr val="DDDDDD"/>
          </a:solidFill>
          <a:ln w="28575">
            <a:solidFill>
              <a:schemeClr val="tx1"/>
            </a:solidFill>
            <a:miter lim="800000"/>
            <a:headEnd/>
            <a:tailEnd/>
          </a:ln>
        </p:spPr>
        <p:txBody>
          <a:bodyPr wrap="none" anchor="ctr">
            <a:prstTxWarp prst="textNoShape">
              <a:avLst/>
            </a:prstTxWarp>
          </a:bodyPr>
          <a:lstStyle/>
          <a:p>
            <a:endParaRPr lang="en-US"/>
          </a:p>
        </p:txBody>
      </p:sp>
      <p:cxnSp>
        <p:nvCxnSpPr>
          <p:cNvPr id="75786" name="AutoShape 10"/>
          <p:cNvCxnSpPr>
            <a:cxnSpLocks noChangeShapeType="1"/>
            <a:stCxn id="75781" idx="3"/>
            <a:endCxn id="75785" idx="3"/>
          </p:cNvCxnSpPr>
          <p:nvPr/>
        </p:nvCxnSpPr>
        <p:spPr bwMode="auto">
          <a:xfrm flipH="1">
            <a:off x="2684463" y="1946275"/>
            <a:ext cx="2428875" cy="935038"/>
          </a:xfrm>
          <a:prstGeom prst="straightConnector1">
            <a:avLst/>
          </a:prstGeom>
          <a:noFill/>
          <a:ln w="28575">
            <a:solidFill>
              <a:schemeClr val="tx1"/>
            </a:solidFill>
            <a:round/>
            <a:headEnd/>
            <a:tailEnd/>
          </a:ln>
        </p:spPr>
      </p:cxnSp>
      <p:cxnSp>
        <p:nvCxnSpPr>
          <p:cNvPr id="75787" name="AutoShape 11"/>
          <p:cNvCxnSpPr>
            <a:cxnSpLocks noChangeShapeType="1"/>
            <a:stCxn id="75785" idx="0"/>
            <a:endCxn id="75784" idx="0"/>
          </p:cNvCxnSpPr>
          <p:nvPr/>
        </p:nvCxnSpPr>
        <p:spPr bwMode="auto">
          <a:xfrm flipH="1">
            <a:off x="2057400" y="3367088"/>
            <a:ext cx="627063" cy="962025"/>
          </a:xfrm>
          <a:prstGeom prst="straightConnector1">
            <a:avLst/>
          </a:prstGeom>
          <a:noFill/>
          <a:ln w="28575">
            <a:solidFill>
              <a:schemeClr val="tx1"/>
            </a:solidFill>
            <a:round/>
            <a:headEnd/>
            <a:tailEnd/>
          </a:ln>
        </p:spPr>
      </p:cxnSp>
      <p:cxnSp>
        <p:nvCxnSpPr>
          <p:cNvPr id="75788" name="AutoShape 12"/>
          <p:cNvCxnSpPr>
            <a:cxnSpLocks noChangeShapeType="1"/>
            <a:stCxn id="75785" idx="0"/>
            <a:endCxn id="75782" idx="0"/>
          </p:cNvCxnSpPr>
          <p:nvPr/>
        </p:nvCxnSpPr>
        <p:spPr bwMode="auto">
          <a:xfrm>
            <a:off x="2684463" y="3367088"/>
            <a:ext cx="1587" cy="962025"/>
          </a:xfrm>
          <a:prstGeom prst="straightConnector1">
            <a:avLst/>
          </a:prstGeom>
          <a:noFill/>
          <a:ln w="28575">
            <a:solidFill>
              <a:schemeClr val="tx1"/>
            </a:solidFill>
            <a:round/>
            <a:headEnd/>
            <a:tailEnd/>
          </a:ln>
        </p:spPr>
      </p:cxnSp>
      <p:cxnSp>
        <p:nvCxnSpPr>
          <p:cNvPr id="75789" name="AutoShape 13"/>
          <p:cNvCxnSpPr>
            <a:cxnSpLocks noChangeShapeType="1"/>
            <a:stCxn id="75785" idx="0"/>
            <a:endCxn id="75783" idx="0"/>
          </p:cNvCxnSpPr>
          <p:nvPr/>
        </p:nvCxnSpPr>
        <p:spPr bwMode="auto">
          <a:xfrm>
            <a:off x="2684463" y="3367088"/>
            <a:ext cx="668337" cy="962025"/>
          </a:xfrm>
          <a:prstGeom prst="straightConnector1">
            <a:avLst/>
          </a:prstGeom>
          <a:noFill/>
          <a:ln w="28575">
            <a:solidFill>
              <a:schemeClr val="tx1"/>
            </a:solidFill>
            <a:round/>
            <a:headEnd/>
            <a:tailEnd/>
          </a:ln>
        </p:spPr>
      </p:cxnSp>
      <p:sp>
        <p:nvSpPr>
          <p:cNvPr id="75790" name="Text Box 14"/>
          <p:cNvSpPr txBox="1">
            <a:spLocks noChangeArrowheads="1"/>
          </p:cNvSpPr>
          <p:nvPr/>
        </p:nvSpPr>
        <p:spPr bwMode="auto">
          <a:xfrm>
            <a:off x="5410200" y="1447800"/>
            <a:ext cx="579438"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 6</a:t>
            </a:r>
            <a:endParaRPr lang="en-US" b="1"/>
          </a:p>
        </p:txBody>
      </p:sp>
      <p:sp>
        <p:nvSpPr>
          <p:cNvPr id="75791" name="Text Box 16"/>
          <p:cNvSpPr txBox="1">
            <a:spLocks noChangeArrowheads="1"/>
          </p:cNvSpPr>
          <p:nvPr/>
        </p:nvSpPr>
        <p:spPr bwMode="auto">
          <a:xfrm>
            <a:off x="2971800" y="2895600"/>
            <a:ext cx="336550" cy="457200"/>
          </a:xfrm>
          <a:prstGeom prst="rect">
            <a:avLst/>
          </a:prstGeom>
          <a:noFill/>
          <a:ln w="28575">
            <a:noFill/>
            <a:miter lim="800000"/>
            <a:headEnd/>
            <a:tailEnd/>
          </a:ln>
        </p:spPr>
        <p:txBody>
          <a:bodyPr wrap="none">
            <a:prstTxWarp prst="textNoShape">
              <a:avLst/>
            </a:prstTxWarp>
            <a:spAutoFit/>
          </a:bodyPr>
          <a:lstStyle/>
          <a:p>
            <a:r>
              <a:rPr lang="en-US" b="1">
                <a:sym typeface="Symbol" charset="2"/>
              </a:rPr>
              <a:t>6</a:t>
            </a:r>
            <a:endParaRPr lang="en-US" b="1"/>
          </a:p>
        </p:txBody>
      </p:sp>
      <p:sp>
        <p:nvSpPr>
          <p:cNvPr id="75792" name="Text Box 17"/>
          <p:cNvSpPr txBox="1">
            <a:spLocks noChangeArrowheads="1"/>
          </p:cNvSpPr>
          <p:nvPr/>
        </p:nvSpPr>
        <p:spPr bwMode="auto">
          <a:xfrm>
            <a:off x="533400" y="1676400"/>
            <a:ext cx="912813"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MAX</a:t>
            </a:r>
            <a:endParaRPr lang="en-US" b="1"/>
          </a:p>
        </p:txBody>
      </p:sp>
      <p:sp>
        <p:nvSpPr>
          <p:cNvPr id="75793" name="Text Box 18"/>
          <p:cNvSpPr txBox="1">
            <a:spLocks noChangeArrowheads="1"/>
          </p:cNvSpPr>
          <p:nvPr/>
        </p:nvSpPr>
        <p:spPr bwMode="auto">
          <a:xfrm>
            <a:off x="1873250" y="4876800"/>
            <a:ext cx="336550" cy="457200"/>
          </a:xfrm>
          <a:prstGeom prst="rect">
            <a:avLst/>
          </a:prstGeom>
          <a:noFill/>
          <a:ln w="28575">
            <a:noFill/>
            <a:miter lim="800000"/>
            <a:headEnd/>
            <a:tailEnd/>
          </a:ln>
        </p:spPr>
        <p:txBody>
          <a:bodyPr wrap="none">
            <a:prstTxWarp prst="textNoShape">
              <a:avLst/>
            </a:prstTxWarp>
            <a:spAutoFit/>
          </a:bodyPr>
          <a:lstStyle/>
          <a:p>
            <a:r>
              <a:rPr lang="en-US" b="1">
                <a:sym typeface="Symbol" charset="2"/>
              </a:rPr>
              <a:t>6</a:t>
            </a:r>
            <a:endParaRPr lang="en-US" b="1"/>
          </a:p>
        </p:txBody>
      </p:sp>
      <p:sp>
        <p:nvSpPr>
          <p:cNvPr id="75794" name="Text Box 19"/>
          <p:cNvSpPr txBox="1">
            <a:spLocks noChangeArrowheads="1"/>
          </p:cNvSpPr>
          <p:nvPr/>
        </p:nvSpPr>
        <p:spPr bwMode="auto">
          <a:xfrm>
            <a:off x="2438400" y="4876800"/>
            <a:ext cx="488950" cy="457200"/>
          </a:xfrm>
          <a:prstGeom prst="rect">
            <a:avLst/>
          </a:prstGeom>
          <a:noFill/>
          <a:ln w="28575">
            <a:noFill/>
            <a:miter lim="800000"/>
            <a:headEnd/>
            <a:tailEnd/>
          </a:ln>
        </p:spPr>
        <p:txBody>
          <a:bodyPr wrap="none">
            <a:prstTxWarp prst="textNoShape">
              <a:avLst/>
            </a:prstTxWarp>
            <a:spAutoFit/>
          </a:bodyPr>
          <a:lstStyle/>
          <a:p>
            <a:r>
              <a:rPr lang="en-US" b="1">
                <a:sym typeface="Symbol" charset="2"/>
              </a:rPr>
              <a:t>12</a:t>
            </a:r>
            <a:endParaRPr lang="en-US" b="1"/>
          </a:p>
        </p:txBody>
      </p:sp>
      <p:sp>
        <p:nvSpPr>
          <p:cNvPr id="75795" name="Text Box 20"/>
          <p:cNvSpPr txBox="1">
            <a:spLocks noChangeArrowheads="1"/>
          </p:cNvSpPr>
          <p:nvPr/>
        </p:nvSpPr>
        <p:spPr bwMode="auto">
          <a:xfrm>
            <a:off x="3200400" y="4876800"/>
            <a:ext cx="336550" cy="457200"/>
          </a:xfrm>
          <a:prstGeom prst="rect">
            <a:avLst/>
          </a:prstGeom>
          <a:noFill/>
          <a:ln w="28575">
            <a:noFill/>
            <a:miter lim="800000"/>
            <a:headEnd/>
            <a:tailEnd/>
          </a:ln>
        </p:spPr>
        <p:txBody>
          <a:bodyPr wrap="none">
            <a:prstTxWarp prst="textNoShape">
              <a:avLst/>
            </a:prstTxWarp>
            <a:spAutoFit/>
          </a:bodyPr>
          <a:lstStyle/>
          <a:p>
            <a:r>
              <a:rPr lang="en-US" b="1">
                <a:sym typeface="Symbol" charset="2"/>
              </a:rPr>
              <a:t>8</a:t>
            </a:r>
            <a:endParaRPr lang="en-US" b="1"/>
          </a:p>
        </p:txBody>
      </p:sp>
      <p:sp>
        <p:nvSpPr>
          <p:cNvPr id="75796" name="Text Box 56"/>
          <p:cNvSpPr txBox="1">
            <a:spLocks noChangeArrowheads="1"/>
          </p:cNvSpPr>
          <p:nvPr/>
        </p:nvSpPr>
        <p:spPr bwMode="auto">
          <a:xfrm>
            <a:off x="533400" y="2819400"/>
            <a:ext cx="811213"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MIN</a:t>
            </a:r>
            <a:endParaRPr lang="en-US" b="1"/>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3"/>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76803" name="Slide Number Placeholder 4"/>
          <p:cNvSpPr>
            <a:spLocks noGrp="1"/>
          </p:cNvSpPr>
          <p:nvPr>
            <p:ph type="sldNum" sz="quarter" idx="12"/>
          </p:nvPr>
        </p:nvSpPr>
        <p:spPr>
          <a:noFill/>
        </p:spPr>
        <p:txBody>
          <a:bodyPr/>
          <a:lstStyle/>
          <a:p>
            <a:fld id="{2231B24C-36D4-B948-83B1-343DA473622D}" type="slidenum">
              <a:rPr lang="en-US" smtClean="0"/>
              <a:pPr/>
              <a:t>59</a:t>
            </a:fld>
            <a:endParaRPr lang="en-US" smtClean="0"/>
          </a:p>
        </p:txBody>
      </p:sp>
      <p:sp>
        <p:nvSpPr>
          <p:cNvPr id="76804" name="Rectangle 2"/>
          <p:cNvSpPr>
            <a:spLocks noGrp="1" noChangeArrowheads="1"/>
          </p:cNvSpPr>
          <p:nvPr>
            <p:ph type="title"/>
          </p:nvPr>
        </p:nvSpPr>
        <p:spPr>
          <a:noFill/>
        </p:spPr>
        <p:txBody>
          <a:bodyPr/>
          <a:lstStyle/>
          <a:p>
            <a:r>
              <a:rPr lang="en-US" i="1">
                <a:sym typeface="Symbol" charset="2"/>
              </a:rPr>
              <a:t>-</a:t>
            </a:r>
            <a:r>
              <a:rPr lang="en-US"/>
              <a:t> pruning: example</a:t>
            </a:r>
          </a:p>
        </p:txBody>
      </p:sp>
      <p:sp>
        <p:nvSpPr>
          <p:cNvPr id="76805" name="AutoShape 3"/>
          <p:cNvSpPr>
            <a:spLocks noChangeArrowheads="1"/>
          </p:cNvSpPr>
          <p:nvPr/>
        </p:nvSpPr>
        <p:spPr bwMode="auto">
          <a:xfrm flipV="1">
            <a:off x="4884738" y="2895600"/>
            <a:ext cx="457200" cy="457200"/>
          </a:xfrm>
          <a:prstGeom prst="triangle">
            <a:avLst>
              <a:gd name="adj" fmla="val 50000"/>
            </a:avLst>
          </a:prstGeom>
          <a:solidFill>
            <a:srgbClr val="DDDDDD"/>
          </a:solidFill>
          <a:ln w="28575">
            <a:solidFill>
              <a:schemeClr val="tx1"/>
            </a:solidFill>
            <a:miter lim="800000"/>
            <a:headEnd/>
            <a:tailEnd/>
          </a:ln>
        </p:spPr>
        <p:txBody>
          <a:bodyPr wrap="none" anchor="ctr">
            <a:prstTxWarp prst="textNoShape">
              <a:avLst/>
            </a:prstTxWarp>
          </a:bodyPr>
          <a:lstStyle/>
          <a:p>
            <a:endParaRPr lang="en-US"/>
          </a:p>
        </p:txBody>
      </p:sp>
      <p:sp>
        <p:nvSpPr>
          <p:cNvPr id="76806" name="AutoShape 4"/>
          <p:cNvSpPr>
            <a:spLocks noChangeArrowheads="1"/>
          </p:cNvSpPr>
          <p:nvPr/>
        </p:nvSpPr>
        <p:spPr bwMode="auto">
          <a:xfrm>
            <a:off x="4884738" y="1489075"/>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6807" name="AutoShape 5"/>
          <p:cNvSpPr>
            <a:spLocks noChangeArrowheads="1"/>
          </p:cNvSpPr>
          <p:nvPr/>
        </p:nvSpPr>
        <p:spPr bwMode="auto">
          <a:xfrm>
            <a:off x="245745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6808" name="AutoShape 6"/>
          <p:cNvSpPr>
            <a:spLocks noChangeArrowheads="1"/>
          </p:cNvSpPr>
          <p:nvPr/>
        </p:nvSpPr>
        <p:spPr bwMode="auto">
          <a:xfrm>
            <a:off x="312420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6809" name="AutoShape 7"/>
          <p:cNvSpPr>
            <a:spLocks noChangeArrowheads="1"/>
          </p:cNvSpPr>
          <p:nvPr/>
        </p:nvSpPr>
        <p:spPr bwMode="auto">
          <a:xfrm>
            <a:off x="182880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6810" name="AutoShape 8"/>
          <p:cNvSpPr>
            <a:spLocks noChangeArrowheads="1"/>
          </p:cNvSpPr>
          <p:nvPr/>
        </p:nvSpPr>
        <p:spPr bwMode="auto">
          <a:xfrm flipV="1">
            <a:off x="2457450" y="28956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cxnSp>
        <p:nvCxnSpPr>
          <p:cNvPr id="76811" name="AutoShape 9"/>
          <p:cNvCxnSpPr>
            <a:cxnSpLocks noChangeShapeType="1"/>
            <a:stCxn id="76806" idx="3"/>
            <a:endCxn id="76810" idx="3"/>
          </p:cNvCxnSpPr>
          <p:nvPr/>
        </p:nvCxnSpPr>
        <p:spPr bwMode="auto">
          <a:xfrm flipH="1">
            <a:off x="2684463" y="1946275"/>
            <a:ext cx="2428875" cy="949325"/>
          </a:xfrm>
          <a:prstGeom prst="straightConnector1">
            <a:avLst/>
          </a:prstGeom>
          <a:noFill/>
          <a:ln w="9525">
            <a:solidFill>
              <a:schemeClr val="tx1"/>
            </a:solidFill>
            <a:round/>
            <a:headEnd/>
            <a:tailEnd/>
          </a:ln>
        </p:spPr>
      </p:cxnSp>
      <p:cxnSp>
        <p:nvCxnSpPr>
          <p:cNvPr id="76812" name="AutoShape 10"/>
          <p:cNvCxnSpPr>
            <a:cxnSpLocks noChangeShapeType="1"/>
            <a:stCxn id="76810" idx="0"/>
            <a:endCxn id="76809" idx="0"/>
          </p:cNvCxnSpPr>
          <p:nvPr/>
        </p:nvCxnSpPr>
        <p:spPr bwMode="auto">
          <a:xfrm flipH="1">
            <a:off x="2057400" y="3352800"/>
            <a:ext cx="627063" cy="990600"/>
          </a:xfrm>
          <a:prstGeom prst="straightConnector1">
            <a:avLst/>
          </a:prstGeom>
          <a:noFill/>
          <a:ln w="9525">
            <a:solidFill>
              <a:schemeClr val="tx1"/>
            </a:solidFill>
            <a:round/>
            <a:headEnd/>
            <a:tailEnd/>
          </a:ln>
        </p:spPr>
      </p:cxnSp>
      <p:cxnSp>
        <p:nvCxnSpPr>
          <p:cNvPr id="76813" name="AutoShape 11"/>
          <p:cNvCxnSpPr>
            <a:cxnSpLocks noChangeShapeType="1"/>
            <a:stCxn id="76810" idx="0"/>
            <a:endCxn id="76807" idx="0"/>
          </p:cNvCxnSpPr>
          <p:nvPr/>
        </p:nvCxnSpPr>
        <p:spPr bwMode="auto">
          <a:xfrm>
            <a:off x="2684463" y="3352800"/>
            <a:ext cx="1587" cy="990600"/>
          </a:xfrm>
          <a:prstGeom prst="straightConnector1">
            <a:avLst/>
          </a:prstGeom>
          <a:noFill/>
          <a:ln w="9525">
            <a:solidFill>
              <a:schemeClr val="tx1"/>
            </a:solidFill>
            <a:round/>
            <a:headEnd/>
            <a:tailEnd/>
          </a:ln>
        </p:spPr>
      </p:cxnSp>
      <p:cxnSp>
        <p:nvCxnSpPr>
          <p:cNvPr id="76814" name="AutoShape 12"/>
          <p:cNvCxnSpPr>
            <a:cxnSpLocks noChangeShapeType="1"/>
            <a:stCxn id="76810" idx="0"/>
            <a:endCxn id="76808" idx="0"/>
          </p:cNvCxnSpPr>
          <p:nvPr/>
        </p:nvCxnSpPr>
        <p:spPr bwMode="auto">
          <a:xfrm>
            <a:off x="2684463" y="3352800"/>
            <a:ext cx="668337" cy="990600"/>
          </a:xfrm>
          <a:prstGeom prst="straightConnector1">
            <a:avLst/>
          </a:prstGeom>
          <a:noFill/>
          <a:ln w="9525">
            <a:solidFill>
              <a:schemeClr val="tx1"/>
            </a:solidFill>
            <a:round/>
            <a:headEnd/>
            <a:tailEnd/>
          </a:ln>
        </p:spPr>
      </p:cxnSp>
      <p:sp>
        <p:nvSpPr>
          <p:cNvPr id="76815" name="Text Box 13"/>
          <p:cNvSpPr txBox="1">
            <a:spLocks noChangeArrowheads="1"/>
          </p:cNvSpPr>
          <p:nvPr/>
        </p:nvSpPr>
        <p:spPr bwMode="auto">
          <a:xfrm>
            <a:off x="5410200" y="1447800"/>
            <a:ext cx="579438"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 6</a:t>
            </a:r>
            <a:endParaRPr lang="en-US" b="1"/>
          </a:p>
        </p:txBody>
      </p:sp>
      <p:sp>
        <p:nvSpPr>
          <p:cNvPr id="76816" name="Text Box 14"/>
          <p:cNvSpPr txBox="1">
            <a:spLocks noChangeArrowheads="1"/>
          </p:cNvSpPr>
          <p:nvPr/>
        </p:nvSpPr>
        <p:spPr bwMode="auto">
          <a:xfrm>
            <a:off x="2971800" y="2895600"/>
            <a:ext cx="336550"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6</a:t>
            </a:r>
            <a:endParaRPr lang="en-US" b="1"/>
          </a:p>
        </p:txBody>
      </p:sp>
      <p:sp>
        <p:nvSpPr>
          <p:cNvPr id="76817" name="Text Box 15"/>
          <p:cNvSpPr txBox="1">
            <a:spLocks noChangeArrowheads="1"/>
          </p:cNvSpPr>
          <p:nvPr/>
        </p:nvSpPr>
        <p:spPr bwMode="auto">
          <a:xfrm>
            <a:off x="533400" y="1676400"/>
            <a:ext cx="912813"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MAX</a:t>
            </a:r>
            <a:endParaRPr lang="en-US" b="1"/>
          </a:p>
        </p:txBody>
      </p:sp>
      <p:sp>
        <p:nvSpPr>
          <p:cNvPr id="76818" name="Text Box 16"/>
          <p:cNvSpPr txBox="1">
            <a:spLocks noChangeArrowheads="1"/>
          </p:cNvSpPr>
          <p:nvPr/>
        </p:nvSpPr>
        <p:spPr bwMode="auto">
          <a:xfrm>
            <a:off x="1873250" y="4876800"/>
            <a:ext cx="336550"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6</a:t>
            </a:r>
            <a:endParaRPr lang="en-US" b="1"/>
          </a:p>
        </p:txBody>
      </p:sp>
      <p:sp>
        <p:nvSpPr>
          <p:cNvPr id="76819" name="Text Box 17"/>
          <p:cNvSpPr txBox="1">
            <a:spLocks noChangeArrowheads="1"/>
          </p:cNvSpPr>
          <p:nvPr/>
        </p:nvSpPr>
        <p:spPr bwMode="auto">
          <a:xfrm>
            <a:off x="2438400" y="4876800"/>
            <a:ext cx="488950"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12</a:t>
            </a:r>
            <a:endParaRPr lang="en-US" b="1"/>
          </a:p>
        </p:txBody>
      </p:sp>
      <p:sp>
        <p:nvSpPr>
          <p:cNvPr id="76820" name="Text Box 18"/>
          <p:cNvSpPr txBox="1">
            <a:spLocks noChangeArrowheads="1"/>
          </p:cNvSpPr>
          <p:nvPr/>
        </p:nvSpPr>
        <p:spPr bwMode="auto">
          <a:xfrm>
            <a:off x="3200400" y="4876800"/>
            <a:ext cx="336550"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8</a:t>
            </a:r>
            <a:endParaRPr lang="en-US" b="1"/>
          </a:p>
        </p:txBody>
      </p:sp>
      <p:sp>
        <p:nvSpPr>
          <p:cNvPr id="76821" name="AutoShape 19"/>
          <p:cNvSpPr>
            <a:spLocks noChangeArrowheads="1"/>
          </p:cNvSpPr>
          <p:nvPr/>
        </p:nvSpPr>
        <p:spPr bwMode="auto">
          <a:xfrm>
            <a:off x="4267200" y="4343400"/>
            <a:ext cx="457200" cy="457200"/>
          </a:xfrm>
          <a:prstGeom prst="triangle">
            <a:avLst>
              <a:gd name="adj" fmla="val 50000"/>
            </a:avLst>
          </a:prstGeom>
          <a:solidFill>
            <a:srgbClr val="DDDDDD"/>
          </a:solidFill>
          <a:ln w="28575">
            <a:solidFill>
              <a:schemeClr val="tx1"/>
            </a:solidFill>
            <a:miter lim="800000"/>
            <a:headEnd/>
            <a:tailEnd/>
          </a:ln>
        </p:spPr>
        <p:txBody>
          <a:bodyPr wrap="none" anchor="ctr">
            <a:prstTxWarp prst="textNoShape">
              <a:avLst/>
            </a:prstTxWarp>
          </a:bodyPr>
          <a:lstStyle/>
          <a:p>
            <a:endParaRPr lang="en-US"/>
          </a:p>
        </p:txBody>
      </p:sp>
      <p:grpSp>
        <p:nvGrpSpPr>
          <p:cNvPr id="76822" name="Group 20"/>
          <p:cNvGrpSpPr>
            <a:grpSpLocks/>
          </p:cNvGrpSpPr>
          <p:nvPr/>
        </p:nvGrpSpPr>
        <p:grpSpPr bwMode="auto">
          <a:xfrm>
            <a:off x="5037138" y="4572000"/>
            <a:ext cx="152400" cy="152400"/>
            <a:chOff x="3600" y="2880"/>
            <a:chExt cx="96" cy="96"/>
          </a:xfrm>
        </p:grpSpPr>
        <p:sp>
          <p:nvSpPr>
            <p:cNvPr id="76833" name="Line 21"/>
            <p:cNvSpPr>
              <a:spLocks noChangeShapeType="1"/>
            </p:cNvSpPr>
            <p:nvPr/>
          </p:nvSpPr>
          <p:spPr bwMode="auto">
            <a:xfrm>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sp>
          <p:nvSpPr>
            <p:cNvPr id="76834" name="Line 22"/>
            <p:cNvSpPr>
              <a:spLocks noChangeShapeType="1"/>
            </p:cNvSpPr>
            <p:nvPr/>
          </p:nvSpPr>
          <p:spPr bwMode="auto">
            <a:xfrm rot="-5400000">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grpSp>
      <p:grpSp>
        <p:nvGrpSpPr>
          <p:cNvPr id="76823" name="Group 23"/>
          <p:cNvGrpSpPr>
            <a:grpSpLocks/>
          </p:cNvGrpSpPr>
          <p:nvPr/>
        </p:nvGrpSpPr>
        <p:grpSpPr bwMode="auto">
          <a:xfrm>
            <a:off x="5638800" y="4572000"/>
            <a:ext cx="152400" cy="152400"/>
            <a:chOff x="3600" y="2880"/>
            <a:chExt cx="96" cy="96"/>
          </a:xfrm>
        </p:grpSpPr>
        <p:sp>
          <p:nvSpPr>
            <p:cNvPr id="76831" name="Line 24"/>
            <p:cNvSpPr>
              <a:spLocks noChangeShapeType="1"/>
            </p:cNvSpPr>
            <p:nvPr/>
          </p:nvSpPr>
          <p:spPr bwMode="auto">
            <a:xfrm>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sp>
          <p:nvSpPr>
            <p:cNvPr id="76832" name="Line 25"/>
            <p:cNvSpPr>
              <a:spLocks noChangeShapeType="1"/>
            </p:cNvSpPr>
            <p:nvPr/>
          </p:nvSpPr>
          <p:spPr bwMode="auto">
            <a:xfrm rot="-5400000">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grpSp>
      <p:cxnSp>
        <p:nvCxnSpPr>
          <p:cNvPr id="76824" name="AutoShape 26"/>
          <p:cNvCxnSpPr>
            <a:cxnSpLocks noChangeShapeType="1"/>
            <a:stCxn id="76805" idx="0"/>
            <a:endCxn id="76821" idx="0"/>
          </p:cNvCxnSpPr>
          <p:nvPr/>
        </p:nvCxnSpPr>
        <p:spPr bwMode="auto">
          <a:xfrm flipH="1">
            <a:off x="4495800" y="3367088"/>
            <a:ext cx="615950" cy="962025"/>
          </a:xfrm>
          <a:prstGeom prst="straightConnector1">
            <a:avLst/>
          </a:prstGeom>
          <a:noFill/>
          <a:ln w="28575">
            <a:solidFill>
              <a:schemeClr val="tx1"/>
            </a:solidFill>
            <a:round/>
            <a:headEnd/>
            <a:tailEnd/>
          </a:ln>
        </p:spPr>
      </p:cxnSp>
      <p:cxnSp>
        <p:nvCxnSpPr>
          <p:cNvPr id="76825" name="AutoShape 27"/>
          <p:cNvCxnSpPr>
            <a:cxnSpLocks noChangeShapeType="1"/>
            <a:stCxn id="76805" idx="0"/>
          </p:cNvCxnSpPr>
          <p:nvPr/>
        </p:nvCxnSpPr>
        <p:spPr bwMode="auto">
          <a:xfrm flipH="1">
            <a:off x="5105400" y="3367088"/>
            <a:ext cx="6350" cy="990600"/>
          </a:xfrm>
          <a:prstGeom prst="straightConnector1">
            <a:avLst/>
          </a:prstGeom>
          <a:noFill/>
          <a:ln w="28575">
            <a:solidFill>
              <a:schemeClr val="tx1"/>
            </a:solidFill>
            <a:round/>
            <a:headEnd/>
            <a:tailEnd/>
          </a:ln>
        </p:spPr>
      </p:cxnSp>
      <p:cxnSp>
        <p:nvCxnSpPr>
          <p:cNvPr id="76826" name="AutoShape 28"/>
          <p:cNvCxnSpPr>
            <a:cxnSpLocks noChangeShapeType="1"/>
            <a:stCxn id="76805" idx="0"/>
          </p:cNvCxnSpPr>
          <p:nvPr/>
        </p:nvCxnSpPr>
        <p:spPr bwMode="auto">
          <a:xfrm>
            <a:off x="5111750" y="3367088"/>
            <a:ext cx="527050" cy="990600"/>
          </a:xfrm>
          <a:prstGeom prst="straightConnector1">
            <a:avLst/>
          </a:prstGeom>
          <a:noFill/>
          <a:ln w="28575">
            <a:solidFill>
              <a:schemeClr val="tx1"/>
            </a:solidFill>
            <a:round/>
            <a:headEnd/>
            <a:tailEnd/>
          </a:ln>
        </p:spPr>
      </p:cxnSp>
      <p:cxnSp>
        <p:nvCxnSpPr>
          <p:cNvPr id="76827" name="AutoShape 29"/>
          <p:cNvCxnSpPr>
            <a:cxnSpLocks noChangeShapeType="1"/>
            <a:stCxn id="76806" idx="3"/>
            <a:endCxn id="76805" idx="3"/>
          </p:cNvCxnSpPr>
          <p:nvPr/>
        </p:nvCxnSpPr>
        <p:spPr bwMode="auto">
          <a:xfrm flipH="1">
            <a:off x="5111750" y="1946275"/>
            <a:ext cx="1588" cy="935038"/>
          </a:xfrm>
          <a:prstGeom prst="straightConnector1">
            <a:avLst/>
          </a:prstGeom>
          <a:noFill/>
          <a:ln w="28575">
            <a:solidFill>
              <a:schemeClr val="tx1"/>
            </a:solidFill>
            <a:round/>
            <a:headEnd/>
            <a:tailEnd/>
          </a:ln>
        </p:spPr>
      </p:cxnSp>
      <p:sp>
        <p:nvSpPr>
          <p:cNvPr id="76828" name="Text Box 30"/>
          <p:cNvSpPr txBox="1">
            <a:spLocks noChangeArrowheads="1"/>
          </p:cNvSpPr>
          <p:nvPr/>
        </p:nvSpPr>
        <p:spPr bwMode="auto">
          <a:xfrm>
            <a:off x="4343400" y="4876800"/>
            <a:ext cx="336550" cy="457200"/>
          </a:xfrm>
          <a:prstGeom prst="rect">
            <a:avLst/>
          </a:prstGeom>
          <a:noFill/>
          <a:ln w="28575">
            <a:noFill/>
            <a:miter lim="800000"/>
            <a:headEnd/>
            <a:tailEnd/>
          </a:ln>
        </p:spPr>
        <p:txBody>
          <a:bodyPr wrap="none">
            <a:prstTxWarp prst="textNoShape">
              <a:avLst/>
            </a:prstTxWarp>
            <a:spAutoFit/>
          </a:bodyPr>
          <a:lstStyle/>
          <a:p>
            <a:r>
              <a:rPr lang="en-US" b="1">
                <a:sym typeface="Symbol" charset="2"/>
              </a:rPr>
              <a:t>2</a:t>
            </a:r>
            <a:endParaRPr lang="en-US" b="1"/>
          </a:p>
        </p:txBody>
      </p:sp>
      <p:sp>
        <p:nvSpPr>
          <p:cNvPr id="76829" name="Text Box 31"/>
          <p:cNvSpPr txBox="1">
            <a:spLocks noChangeArrowheads="1"/>
          </p:cNvSpPr>
          <p:nvPr/>
        </p:nvSpPr>
        <p:spPr bwMode="auto">
          <a:xfrm flipH="1">
            <a:off x="5337175" y="2895600"/>
            <a:ext cx="579438" cy="457200"/>
          </a:xfrm>
          <a:prstGeom prst="rect">
            <a:avLst/>
          </a:prstGeom>
          <a:noFill/>
          <a:ln w="28575">
            <a:noFill/>
            <a:miter lim="800000"/>
            <a:headEnd/>
            <a:tailEnd/>
          </a:ln>
        </p:spPr>
        <p:txBody>
          <a:bodyPr wrap="none">
            <a:prstTxWarp prst="textNoShape">
              <a:avLst/>
            </a:prstTxWarp>
            <a:spAutoFit/>
          </a:bodyPr>
          <a:lstStyle/>
          <a:p>
            <a:r>
              <a:rPr lang="en-US" b="1">
                <a:sym typeface="Symbol" charset="2"/>
              </a:rPr>
              <a:t> 2</a:t>
            </a:r>
            <a:endParaRPr lang="en-US" b="1"/>
          </a:p>
        </p:txBody>
      </p:sp>
      <p:sp>
        <p:nvSpPr>
          <p:cNvPr id="76830" name="Text Box 46"/>
          <p:cNvSpPr txBox="1">
            <a:spLocks noChangeArrowheads="1"/>
          </p:cNvSpPr>
          <p:nvPr/>
        </p:nvSpPr>
        <p:spPr bwMode="auto">
          <a:xfrm>
            <a:off x="533400" y="2819400"/>
            <a:ext cx="811213"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MIN</a:t>
            </a:r>
            <a:endParaRPr lang="en-US" b="1"/>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22531" name="Slide Number Placeholder 5"/>
          <p:cNvSpPr>
            <a:spLocks noGrp="1"/>
          </p:cNvSpPr>
          <p:nvPr>
            <p:ph type="sldNum" sz="quarter" idx="12"/>
          </p:nvPr>
        </p:nvSpPr>
        <p:spPr>
          <a:noFill/>
        </p:spPr>
        <p:txBody>
          <a:bodyPr/>
          <a:lstStyle/>
          <a:p>
            <a:fld id="{115E078F-4C5A-D74C-9018-2C4E19E2878A}" type="slidenum">
              <a:rPr lang="en-US" smtClean="0"/>
              <a:pPr/>
              <a:t>6</a:t>
            </a:fld>
            <a:endParaRPr lang="en-US" smtClean="0"/>
          </a:p>
        </p:txBody>
      </p:sp>
      <p:sp>
        <p:nvSpPr>
          <p:cNvPr id="22532" name="Rectangle 5"/>
          <p:cNvSpPr>
            <a:spLocks noChangeArrowheads="1"/>
          </p:cNvSpPr>
          <p:nvPr/>
        </p:nvSpPr>
        <p:spPr bwMode="auto">
          <a:xfrm>
            <a:off x="381000" y="3124200"/>
            <a:ext cx="7543800" cy="381000"/>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a:p>
        </p:txBody>
      </p:sp>
      <p:sp>
        <p:nvSpPr>
          <p:cNvPr id="22533" name="Rectangle 2"/>
          <p:cNvSpPr>
            <a:spLocks noGrp="1" noChangeArrowheads="1"/>
          </p:cNvSpPr>
          <p:nvPr>
            <p:ph type="title"/>
          </p:nvPr>
        </p:nvSpPr>
        <p:spPr/>
        <p:txBody>
          <a:bodyPr/>
          <a:lstStyle/>
          <a:p>
            <a:r>
              <a:rPr lang="en-US"/>
              <a:t>Depth-first search</a:t>
            </a:r>
          </a:p>
        </p:txBody>
      </p:sp>
      <p:sp>
        <p:nvSpPr>
          <p:cNvPr id="22534" name="Rectangle 3"/>
          <p:cNvSpPr>
            <a:spLocks noGrp="1" noChangeArrowheads="1"/>
          </p:cNvSpPr>
          <p:nvPr>
            <p:ph type="body" idx="1"/>
          </p:nvPr>
        </p:nvSpPr>
        <p:spPr>
          <a:xfrm>
            <a:off x="457200" y="1295400"/>
            <a:ext cx="8178800" cy="5105400"/>
          </a:xfrm>
        </p:spPr>
        <p:txBody>
          <a:bodyPr/>
          <a:lstStyle/>
          <a:p>
            <a:pPr>
              <a:buFontTx/>
              <a:buNone/>
            </a:pPr>
            <a:r>
              <a:rPr lang="en-US"/>
              <a:t>Node queue:	</a:t>
            </a:r>
            <a:r>
              <a:rPr lang="en-US">
                <a:solidFill>
                  <a:srgbClr val="0066FF"/>
                </a:solidFill>
              </a:rPr>
              <a:t>add successors to queue front; empty queue from top</a:t>
            </a:r>
          </a:p>
          <a:p>
            <a:pPr>
              <a:buFontTx/>
              <a:buNone/>
            </a:pPr>
            <a:endParaRPr lang="en-US"/>
          </a:p>
          <a:p>
            <a:pPr>
              <a:buFontTx/>
              <a:buNone/>
            </a:pPr>
            <a:r>
              <a:rPr lang="en-US"/>
              <a:t>#		state		depth		path cost	parent #</a:t>
            </a:r>
          </a:p>
          <a:p>
            <a:pPr>
              <a:buFontTx/>
              <a:buNone/>
            </a:pPr>
            <a:endParaRPr lang="en-US"/>
          </a:p>
          <a:p>
            <a:pPr>
              <a:buFontTx/>
              <a:buNone/>
            </a:pPr>
            <a:endParaRPr lang="en-US"/>
          </a:p>
          <a:p>
            <a:pPr>
              <a:buFontTx/>
              <a:buNone/>
            </a:pPr>
            <a:r>
              <a:rPr lang="en-US"/>
              <a:t>5		E		2		7		2</a:t>
            </a:r>
          </a:p>
          <a:p>
            <a:pPr>
              <a:buFontTx/>
              <a:buNone/>
            </a:pPr>
            <a:r>
              <a:rPr lang="en-US"/>
              <a:t>6		F		2		8		2</a:t>
            </a:r>
          </a:p>
          <a:p>
            <a:pPr>
              <a:buFontTx/>
              <a:buNone/>
            </a:pPr>
            <a:r>
              <a:rPr lang="en-US"/>
              <a:t>7		G		2		8		2</a:t>
            </a:r>
          </a:p>
          <a:p>
            <a:pPr>
              <a:buFontTx/>
              <a:buNone/>
            </a:pPr>
            <a:r>
              <a:rPr lang="en-US"/>
              <a:t>8		H		2		9		2</a:t>
            </a:r>
          </a:p>
          <a:p>
            <a:pPr>
              <a:buFontTx/>
              <a:buNone/>
            </a:pPr>
            <a:r>
              <a:rPr lang="en-US">
                <a:solidFill>
                  <a:srgbClr val="C0C0C0"/>
                </a:solidFill>
              </a:rPr>
              <a:t>2		B		1		3		1</a:t>
            </a:r>
          </a:p>
          <a:p>
            <a:pPr>
              <a:buFontTx/>
              <a:buNone/>
            </a:pPr>
            <a:r>
              <a:rPr lang="en-US"/>
              <a:t>3		C		1		19		1</a:t>
            </a:r>
          </a:p>
          <a:p>
            <a:pPr>
              <a:buFontTx/>
              <a:buNone/>
            </a:pPr>
            <a:r>
              <a:rPr lang="en-US"/>
              <a:t>4		D		1		5		1</a:t>
            </a:r>
          </a:p>
          <a:p>
            <a:pPr>
              <a:buFontTx/>
              <a:buNone/>
            </a:pPr>
            <a:r>
              <a:rPr lang="en-US">
                <a:solidFill>
                  <a:srgbClr val="C0C0C0"/>
                </a:solidFill>
              </a:rPr>
              <a:t>1		A		0		0		--</a:t>
            </a:r>
          </a:p>
        </p:txBody>
      </p:sp>
      <p:sp>
        <p:nvSpPr>
          <p:cNvPr id="22535" name="Line 4"/>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3"/>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77827" name="Slide Number Placeholder 4"/>
          <p:cNvSpPr>
            <a:spLocks noGrp="1"/>
          </p:cNvSpPr>
          <p:nvPr>
            <p:ph type="sldNum" sz="quarter" idx="12"/>
          </p:nvPr>
        </p:nvSpPr>
        <p:spPr>
          <a:noFill/>
        </p:spPr>
        <p:txBody>
          <a:bodyPr/>
          <a:lstStyle/>
          <a:p>
            <a:fld id="{AEBEB0D7-35B3-5B4E-9F9A-2DE6B00DBEC8}" type="slidenum">
              <a:rPr lang="en-US" smtClean="0"/>
              <a:pPr/>
              <a:t>60</a:t>
            </a:fld>
            <a:endParaRPr lang="en-US" smtClean="0"/>
          </a:p>
        </p:txBody>
      </p:sp>
      <p:sp>
        <p:nvSpPr>
          <p:cNvPr id="77828" name="Rectangle 2"/>
          <p:cNvSpPr>
            <a:spLocks noGrp="1" noChangeArrowheads="1"/>
          </p:cNvSpPr>
          <p:nvPr>
            <p:ph type="title"/>
          </p:nvPr>
        </p:nvSpPr>
        <p:spPr>
          <a:noFill/>
        </p:spPr>
        <p:txBody>
          <a:bodyPr/>
          <a:lstStyle/>
          <a:p>
            <a:r>
              <a:rPr lang="en-US" i="1">
                <a:sym typeface="Symbol" charset="2"/>
              </a:rPr>
              <a:t>-</a:t>
            </a:r>
            <a:r>
              <a:rPr lang="en-US"/>
              <a:t> pruning: example</a:t>
            </a:r>
          </a:p>
        </p:txBody>
      </p:sp>
      <p:sp>
        <p:nvSpPr>
          <p:cNvPr id="77829" name="AutoShape 3"/>
          <p:cNvSpPr>
            <a:spLocks noChangeArrowheads="1"/>
          </p:cNvSpPr>
          <p:nvPr/>
        </p:nvSpPr>
        <p:spPr bwMode="auto">
          <a:xfrm flipV="1">
            <a:off x="4884738" y="28956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7830" name="AutoShape 4"/>
          <p:cNvSpPr>
            <a:spLocks noChangeArrowheads="1"/>
          </p:cNvSpPr>
          <p:nvPr/>
        </p:nvSpPr>
        <p:spPr bwMode="auto">
          <a:xfrm>
            <a:off x="4884738" y="1489075"/>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7831" name="AutoShape 5"/>
          <p:cNvSpPr>
            <a:spLocks noChangeArrowheads="1"/>
          </p:cNvSpPr>
          <p:nvPr/>
        </p:nvSpPr>
        <p:spPr bwMode="auto">
          <a:xfrm>
            <a:off x="245745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7832" name="AutoShape 6"/>
          <p:cNvSpPr>
            <a:spLocks noChangeArrowheads="1"/>
          </p:cNvSpPr>
          <p:nvPr/>
        </p:nvSpPr>
        <p:spPr bwMode="auto">
          <a:xfrm>
            <a:off x="312420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7833" name="AutoShape 7"/>
          <p:cNvSpPr>
            <a:spLocks noChangeArrowheads="1"/>
          </p:cNvSpPr>
          <p:nvPr/>
        </p:nvSpPr>
        <p:spPr bwMode="auto">
          <a:xfrm>
            <a:off x="182880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7834" name="AutoShape 8"/>
          <p:cNvSpPr>
            <a:spLocks noChangeArrowheads="1"/>
          </p:cNvSpPr>
          <p:nvPr/>
        </p:nvSpPr>
        <p:spPr bwMode="auto">
          <a:xfrm flipV="1">
            <a:off x="2457450" y="28956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cxnSp>
        <p:nvCxnSpPr>
          <p:cNvPr id="77835" name="AutoShape 9"/>
          <p:cNvCxnSpPr>
            <a:cxnSpLocks noChangeShapeType="1"/>
            <a:stCxn id="77830" idx="3"/>
            <a:endCxn id="77834" idx="3"/>
          </p:cNvCxnSpPr>
          <p:nvPr/>
        </p:nvCxnSpPr>
        <p:spPr bwMode="auto">
          <a:xfrm flipH="1">
            <a:off x="2684463" y="1946275"/>
            <a:ext cx="2428875" cy="949325"/>
          </a:xfrm>
          <a:prstGeom prst="straightConnector1">
            <a:avLst/>
          </a:prstGeom>
          <a:noFill/>
          <a:ln w="9525">
            <a:solidFill>
              <a:schemeClr val="tx1"/>
            </a:solidFill>
            <a:round/>
            <a:headEnd/>
            <a:tailEnd/>
          </a:ln>
        </p:spPr>
      </p:cxnSp>
      <p:cxnSp>
        <p:nvCxnSpPr>
          <p:cNvPr id="77836" name="AutoShape 10"/>
          <p:cNvCxnSpPr>
            <a:cxnSpLocks noChangeShapeType="1"/>
            <a:stCxn id="77834" idx="0"/>
            <a:endCxn id="77833" idx="0"/>
          </p:cNvCxnSpPr>
          <p:nvPr/>
        </p:nvCxnSpPr>
        <p:spPr bwMode="auto">
          <a:xfrm flipH="1">
            <a:off x="2057400" y="3352800"/>
            <a:ext cx="627063" cy="990600"/>
          </a:xfrm>
          <a:prstGeom prst="straightConnector1">
            <a:avLst/>
          </a:prstGeom>
          <a:noFill/>
          <a:ln w="9525">
            <a:solidFill>
              <a:schemeClr val="tx1"/>
            </a:solidFill>
            <a:round/>
            <a:headEnd/>
            <a:tailEnd/>
          </a:ln>
        </p:spPr>
      </p:cxnSp>
      <p:cxnSp>
        <p:nvCxnSpPr>
          <p:cNvPr id="77837" name="AutoShape 11"/>
          <p:cNvCxnSpPr>
            <a:cxnSpLocks noChangeShapeType="1"/>
            <a:stCxn id="77834" idx="0"/>
            <a:endCxn id="77831" idx="0"/>
          </p:cNvCxnSpPr>
          <p:nvPr/>
        </p:nvCxnSpPr>
        <p:spPr bwMode="auto">
          <a:xfrm>
            <a:off x="2684463" y="3352800"/>
            <a:ext cx="1587" cy="990600"/>
          </a:xfrm>
          <a:prstGeom prst="straightConnector1">
            <a:avLst/>
          </a:prstGeom>
          <a:noFill/>
          <a:ln w="9525">
            <a:solidFill>
              <a:schemeClr val="tx1"/>
            </a:solidFill>
            <a:round/>
            <a:headEnd/>
            <a:tailEnd/>
          </a:ln>
        </p:spPr>
      </p:cxnSp>
      <p:cxnSp>
        <p:nvCxnSpPr>
          <p:cNvPr id="77838" name="AutoShape 12"/>
          <p:cNvCxnSpPr>
            <a:cxnSpLocks noChangeShapeType="1"/>
            <a:stCxn id="77834" idx="0"/>
            <a:endCxn id="77832" idx="0"/>
          </p:cNvCxnSpPr>
          <p:nvPr/>
        </p:nvCxnSpPr>
        <p:spPr bwMode="auto">
          <a:xfrm>
            <a:off x="2684463" y="3352800"/>
            <a:ext cx="668337" cy="990600"/>
          </a:xfrm>
          <a:prstGeom prst="straightConnector1">
            <a:avLst/>
          </a:prstGeom>
          <a:noFill/>
          <a:ln w="9525">
            <a:solidFill>
              <a:schemeClr val="tx1"/>
            </a:solidFill>
            <a:round/>
            <a:headEnd/>
            <a:tailEnd/>
          </a:ln>
        </p:spPr>
      </p:cxnSp>
      <p:sp>
        <p:nvSpPr>
          <p:cNvPr id="77839" name="Text Box 13"/>
          <p:cNvSpPr txBox="1">
            <a:spLocks noChangeArrowheads="1"/>
          </p:cNvSpPr>
          <p:nvPr/>
        </p:nvSpPr>
        <p:spPr bwMode="auto">
          <a:xfrm>
            <a:off x="5410200" y="1447800"/>
            <a:ext cx="579438"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 6</a:t>
            </a:r>
            <a:endParaRPr lang="en-US" b="1"/>
          </a:p>
        </p:txBody>
      </p:sp>
      <p:sp>
        <p:nvSpPr>
          <p:cNvPr id="77840" name="Text Box 14"/>
          <p:cNvSpPr txBox="1">
            <a:spLocks noChangeArrowheads="1"/>
          </p:cNvSpPr>
          <p:nvPr/>
        </p:nvSpPr>
        <p:spPr bwMode="auto">
          <a:xfrm>
            <a:off x="2971800" y="2895600"/>
            <a:ext cx="336550"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6</a:t>
            </a:r>
            <a:endParaRPr lang="en-US" b="1"/>
          </a:p>
        </p:txBody>
      </p:sp>
      <p:sp>
        <p:nvSpPr>
          <p:cNvPr id="77841" name="Text Box 15"/>
          <p:cNvSpPr txBox="1">
            <a:spLocks noChangeArrowheads="1"/>
          </p:cNvSpPr>
          <p:nvPr/>
        </p:nvSpPr>
        <p:spPr bwMode="auto">
          <a:xfrm>
            <a:off x="533400" y="1676400"/>
            <a:ext cx="912813"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MAX</a:t>
            </a:r>
            <a:endParaRPr lang="en-US" b="1"/>
          </a:p>
        </p:txBody>
      </p:sp>
      <p:sp>
        <p:nvSpPr>
          <p:cNvPr id="77842" name="Text Box 16"/>
          <p:cNvSpPr txBox="1">
            <a:spLocks noChangeArrowheads="1"/>
          </p:cNvSpPr>
          <p:nvPr/>
        </p:nvSpPr>
        <p:spPr bwMode="auto">
          <a:xfrm>
            <a:off x="1873250" y="4876800"/>
            <a:ext cx="336550"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6</a:t>
            </a:r>
            <a:endParaRPr lang="en-US" b="1"/>
          </a:p>
        </p:txBody>
      </p:sp>
      <p:sp>
        <p:nvSpPr>
          <p:cNvPr id="77843" name="Text Box 17"/>
          <p:cNvSpPr txBox="1">
            <a:spLocks noChangeArrowheads="1"/>
          </p:cNvSpPr>
          <p:nvPr/>
        </p:nvSpPr>
        <p:spPr bwMode="auto">
          <a:xfrm>
            <a:off x="2438400" y="4876800"/>
            <a:ext cx="488950"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12</a:t>
            </a:r>
            <a:endParaRPr lang="en-US" b="1"/>
          </a:p>
        </p:txBody>
      </p:sp>
      <p:sp>
        <p:nvSpPr>
          <p:cNvPr id="77844" name="Text Box 18"/>
          <p:cNvSpPr txBox="1">
            <a:spLocks noChangeArrowheads="1"/>
          </p:cNvSpPr>
          <p:nvPr/>
        </p:nvSpPr>
        <p:spPr bwMode="auto">
          <a:xfrm>
            <a:off x="3200400" y="4876800"/>
            <a:ext cx="336550"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8</a:t>
            </a:r>
            <a:endParaRPr lang="en-US" b="1"/>
          </a:p>
        </p:txBody>
      </p:sp>
      <p:sp>
        <p:nvSpPr>
          <p:cNvPr id="77845" name="AutoShape 19"/>
          <p:cNvSpPr>
            <a:spLocks noChangeArrowheads="1"/>
          </p:cNvSpPr>
          <p:nvPr/>
        </p:nvSpPr>
        <p:spPr bwMode="auto">
          <a:xfrm>
            <a:off x="426720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grpSp>
        <p:nvGrpSpPr>
          <p:cNvPr id="77846" name="Group 20"/>
          <p:cNvGrpSpPr>
            <a:grpSpLocks/>
          </p:cNvGrpSpPr>
          <p:nvPr/>
        </p:nvGrpSpPr>
        <p:grpSpPr bwMode="auto">
          <a:xfrm>
            <a:off x="5037138" y="4572000"/>
            <a:ext cx="152400" cy="152400"/>
            <a:chOff x="3600" y="2880"/>
            <a:chExt cx="96" cy="96"/>
          </a:xfrm>
        </p:grpSpPr>
        <p:sp>
          <p:nvSpPr>
            <p:cNvPr id="77871" name="Line 21"/>
            <p:cNvSpPr>
              <a:spLocks noChangeShapeType="1"/>
            </p:cNvSpPr>
            <p:nvPr/>
          </p:nvSpPr>
          <p:spPr bwMode="auto">
            <a:xfrm>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sp>
          <p:nvSpPr>
            <p:cNvPr id="77872" name="Line 22"/>
            <p:cNvSpPr>
              <a:spLocks noChangeShapeType="1"/>
            </p:cNvSpPr>
            <p:nvPr/>
          </p:nvSpPr>
          <p:spPr bwMode="auto">
            <a:xfrm rot="-5400000">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grpSp>
      <p:grpSp>
        <p:nvGrpSpPr>
          <p:cNvPr id="77847" name="Group 23"/>
          <p:cNvGrpSpPr>
            <a:grpSpLocks/>
          </p:cNvGrpSpPr>
          <p:nvPr/>
        </p:nvGrpSpPr>
        <p:grpSpPr bwMode="auto">
          <a:xfrm>
            <a:off x="5638800" y="4572000"/>
            <a:ext cx="152400" cy="152400"/>
            <a:chOff x="3600" y="2880"/>
            <a:chExt cx="96" cy="96"/>
          </a:xfrm>
        </p:grpSpPr>
        <p:sp>
          <p:nvSpPr>
            <p:cNvPr id="77869" name="Line 24"/>
            <p:cNvSpPr>
              <a:spLocks noChangeShapeType="1"/>
            </p:cNvSpPr>
            <p:nvPr/>
          </p:nvSpPr>
          <p:spPr bwMode="auto">
            <a:xfrm>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sp>
          <p:nvSpPr>
            <p:cNvPr id="77870" name="Line 25"/>
            <p:cNvSpPr>
              <a:spLocks noChangeShapeType="1"/>
            </p:cNvSpPr>
            <p:nvPr/>
          </p:nvSpPr>
          <p:spPr bwMode="auto">
            <a:xfrm rot="-5400000">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grpSp>
      <p:cxnSp>
        <p:nvCxnSpPr>
          <p:cNvPr id="77848" name="AutoShape 26"/>
          <p:cNvCxnSpPr>
            <a:cxnSpLocks noChangeShapeType="1"/>
            <a:stCxn id="77829" idx="0"/>
            <a:endCxn id="77845" idx="0"/>
          </p:cNvCxnSpPr>
          <p:nvPr/>
        </p:nvCxnSpPr>
        <p:spPr bwMode="auto">
          <a:xfrm flipH="1">
            <a:off x="4495800" y="3352800"/>
            <a:ext cx="615950" cy="990600"/>
          </a:xfrm>
          <a:prstGeom prst="straightConnector1">
            <a:avLst/>
          </a:prstGeom>
          <a:noFill/>
          <a:ln w="9525">
            <a:solidFill>
              <a:schemeClr val="tx1"/>
            </a:solidFill>
            <a:round/>
            <a:headEnd/>
            <a:tailEnd/>
          </a:ln>
        </p:spPr>
      </p:cxnSp>
      <p:cxnSp>
        <p:nvCxnSpPr>
          <p:cNvPr id="77849" name="AutoShape 27"/>
          <p:cNvCxnSpPr>
            <a:cxnSpLocks noChangeShapeType="1"/>
            <a:stCxn id="77829" idx="0"/>
          </p:cNvCxnSpPr>
          <p:nvPr/>
        </p:nvCxnSpPr>
        <p:spPr bwMode="auto">
          <a:xfrm flipH="1">
            <a:off x="5105400" y="3352800"/>
            <a:ext cx="6350" cy="990600"/>
          </a:xfrm>
          <a:prstGeom prst="straightConnector1">
            <a:avLst/>
          </a:prstGeom>
          <a:noFill/>
          <a:ln w="9525">
            <a:solidFill>
              <a:schemeClr val="tx1"/>
            </a:solidFill>
            <a:round/>
            <a:headEnd/>
            <a:tailEnd/>
          </a:ln>
        </p:spPr>
      </p:cxnSp>
      <p:cxnSp>
        <p:nvCxnSpPr>
          <p:cNvPr id="77850" name="AutoShape 28"/>
          <p:cNvCxnSpPr>
            <a:cxnSpLocks noChangeShapeType="1"/>
            <a:stCxn id="77829" idx="0"/>
          </p:cNvCxnSpPr>
          <p:nvPr/>
        </p:nvCxnSpPr>
        <p:spPr bwMode="auto">
          <a:xfrm>
            <a:off x="5111750" y="3352800"/>
            <a:ext cx="527050" cy="990600"/>
          </a:xfrm>
          <a:prstGeom prst="straightConnector1">
            <a:avLst/>
          </a:prstGeom>
          <a:noFill/>
          <a:ln w="9525">
            <a:solidFill>
              <a:schemeClr val="tx1"/>
            </a:solidFill>
            <a:round/>
            <a:headEnd/>
            <a:tailEnd/>
          </a:ln>
        </p:spPr>
      </p:cxnSp>
      <p:cxnSp>
        <p:nvCxnSpPr>
          <p:cNvPr id="77851" name="AutoShape 29"/>
          <p:cNvCxnSpPr>
            <a:cxnSpLocks noChangeShapeType="1"/>
            <a:stCxn id="77830" idx="3"/>
            <a:endCxn id="77829" idx="3"/>
          </p:cNvCxnSpPr>
          <p:nvPr/>
        </p:nvCxnSpPr>
        <p:spPr bwMode="auto">
          <a:xfrm flipH="1">
            <a:off x="5111750" y="1946275"/>
            <a:ext cx="1588" cy="949325"/>
          </a:xfrm>
          <a:prstGeom prst="straightConnector1">
            <a:avLst/>
          </a:prstGeom>
          <a:noFill/>
          <a:ln w="9525">
            <a:solidFill>
              <a:schemeClr val="tx1"/>
            </a:solidFill>
            <a:round/>
            <a:headEnd/>
            <a:tailEnd/>
          </a:ln>
        </p:spPr>
      </p:cxnSp>
      <p:sp>
        <p:nvSpPr>
          <p:cNvPr id="77852" name="Text Box 30"/>
          <p:cNvSpPr txBox="1">
            <a:spLocks noChangeArrowheads="1"/>
          </p:cNvSpPr>
          <p:nvPr/>
        </p:nvSpPr>
        <p:spPr bwMode="auto">
          <a:xfrm>
            <a:off x="4343400" y="4876800"/>
            <a:ext cx="336550"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2</a:t>
            </a:r>
            <a:endParaRPr lang="en-US" b="1"/>
          </a:p>
        </p:txBody>
      </p:sp>
      <p:sp>
        <p:nvSpPr>
          <p:cNvPr id="77853" name="Text Box 31"/>
          <p:cNvSpPr txBox="1">
            <a:spLocks noChangeArrowheads="1"/>
          </p:cNvSpPr>
          <p:nvPr/>
        </p:nvSpPr>
        <p:spPr bwMode="auto">
          <a:xfrm flipH="1">
            <a:off x="5334000" y="2895600"/>
            <a:ext cx="579438"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 2</a:t>
            </a:r>
            <a:endParaRPr lang="en-US" b="1"/>
          </a:p>
        </p:txBody>
      </p:sp>
      <p:sp>
        <p:nvSpPr>
          <p:cNvPr id="77854" name="AutoShape 32"/>
          <p:cNvSpPr>
            <a:spLocks noChangeArrowheads="1"/>
          </p:cNvSpPr>
          <p:nvPr/>
        </p:nvSpPr>
        <p:spPr bwMode="auto">
          <a:xfrm flipV="1">
            <a:off x="7086600" y="2895600"/>
            <a:ext cx="457200" cy="457200"/>
          </a:xfrm>
          <a:prstGeom prst="triangle">
            <a:avLst>
              <a:gd name="adj" fmla="val 50000"/>
            </a:avLst>
          </a:prstGeom>
          <a:solidFill>
            <a:srgbClr val="DDDDDD"/>
          </a:solidFill>
          <a:ln w="28575">
            <a:solidFill>
              <a:schemeClr val="tx1"/>
            </a:solidFill>
            <a:miter lim="800000"/>
            <a:headEnd/>
            <a:tailEnd/>
          </a:ln>
        </p:spPr>
        <p:txBody>
          <a:bodyPr wrap="none" anchor="ctr">
            <a:prstTxWarp prst="textNoShape">
              <a:avLst/>
            </a:prstTxWarp>
          </a:bodyPr>
          <a:lstStyle/>
          <a:p>
            <a:endParaRPr lang="en-US"/>
          </a:p>
        </p:txBody>
      </p:sp>
      <p:sp>
        <p:nvSpPr>
          <p:cNvPr id="77855" name="AutoShape 33"/>
          <p:cNvSpPr>
            <a:spLocks noChangeArrowheads="1"/>
          </p:cNvSpPr>
          <p:nvPr/>
        </p:nvSpPr>
        <p:spPr bwMode="auto">
          <a:xfrm>
            <a:off x="6400800" y="4343400"/>
            <a:ext cx="457200" cy="457200"/>
          </a:xfrm>
          <a:prstGeom prst="triangle">
            <a:avLst>
              <a:gd name="adj" fmla="val 50000"/>
            </a:avLst>
          </a:prstGeom>
          <a:solidFill>
            <a:srgbClr val="DDDDDD"/>
          </a:solidFill>
          <a:ln w="28575">
            <a:solidFill>
              <a:schemeClr val="tx1"/>
            </a:solidFill>
            <a:miter lim="800000"/>
            <a:headEnd/>
            <a:tailEnd/>
          </a:ln>
        </p:spPr>
        <p:txBody>
          <a:bodyPr wrap="none" anchor="ctr">
            <a:prstTxWarp prst="textNoShape">
              <a:avLst/>
            </a:prstTxWarp>
          </a:bodyPr>
          <a:lstStyle/>
          <a:p>
            <a:endParaRPr lang="en-US"/>
          </a:p>
        </p:txBody>
      </p:sp>
      <p:cxnSp>
        <p:nvCxnSpPr>
          <p:cNvPr id="77856" name="AutoShape 34"/>
          <p:cNvCxnSpPr>
            <a:cxnSpLocks noChangeShapeType="1"/>
            <a:stCxn id="77830" idx="3"/>
            <a:endCxn id="77854" idx="3"/>
          </p:cNvCxnSpPr>
          <p:nvPr/>
        </p:nvCxnSpPr>
        <p:spPr bwMode="auto">
          <a:xfrm>
            <a:off x="5113338" y="1946275"/>
            <a:ext cx="2200275" cy="935038"/>
          </a:xfrm>
          <a:prstGeom prst="straightConnector1">
            <a:avLst/>
          </a:prstGeom>
          <a:noFill/>
          <a:ln w="28575">
            <a:solidFill>
              <a:schemeClr val="tx1"/>
            </a:solidFill>
            <a:round/>
            <a:headEnd/>
            <a:tailEnd/>
          </a:ln>
        </p:spPr>
      </p:cxnSp>
      <p:cxnSp>
        <p:nvCxnSpPr>
          <p:cNvPr id="77857" name="AutoShape 35"/>
          <p:cNvCxnSpPr>
            <a:cxnSpLocks noChangeShapeType="1"/>
            <a:stCxn id="77855" idx="0"/>
            <a:endCxn id="77854" idx="0"/>
          </p:cNvCxnSpPr>
          <p:nvPr/>
        </p:nvCxnSpPr>
        <p:spPr bwMode="auto">
          <a:xfrm flipV="1">
            <a:off x="6629400" y="3367088"/>
            <a:ext cx="684213" cy="962025"/>
          </a:xfrm>
          <a:prstGeom prst="straightConnector1">
            <a:avLst/>
          </a:prstGeom>
          <a:noFill/>
          <a:ln w="28575">
            <a:solidFill>
              <a:schemeClr val="tx1"/>
            </a:solidFill>
            <a:round/>
            <a:headEnd/>
            <a:tailEnd/>
          </a:ln>
        </p:spPr>
      </p:cxnSp>
      <p:cxnSp>
        <p:nvCxnSpPr>
          <p:cNvPr id="77858" name="AutoShape 36"/>
          <p:cNvCxnSpPr>
            <a:cxnSpLocks noChangeShapeType="1"/>
            <a:endCxn id="77854" idx="0"/>
          </p:cNvCxnSpPr>
          <p:nvPr/>
        </p:nvCxnSpPr>
        <p:spPr bwMode="auto">
          <a:xfrm flipH="1" flipV="1">
            <a:off x="7313613" y="3367088"/>
            <a:ext cx="1587" cy="990600"/>
          </a:xfrm>
          <a:prstGeom prst="straightConnector1">
            <a:avLst/>
          </a:prstGeom>
          <a:noFill/>
          <a:ln w="28575">
            <a:solidFill>
              <a:schemeClr val="tx1"/>
            </a:solidFill>
            <a:round/>
            <a:headEnd/>
            <a:tailEnd/>
          </a:ln>
        </p:spPr>
      </p:cxnSp>
      <p:cxnSp>
        <p:nvCxnSpPr>
          <p:cNvPr id="77859" name="AutoShape 37"/>
          <p:cNvCxnSpPr>
            <a:cxnSpLocks noChangeShapeType="1"/>
            <a:endCxn id="77854" idx="0"/>
          </p:cNvCxnSpPr>
          <p:nvPr/>
        </p:nvCxnSpPr>
        <p:spPr bwMode="auto">
          <a:xfrm flipH="1" flipV="1">
            <a:off x="7313613" y="3367088"/>
            <a:ext cx="687387" cy="990600"/>
          </a:xfrm>
          <a:prstGeom prst="straightConnector1">
            <a:avLst/>
          </a:prstGeom>
          <a:noFill/>
          <a:ln w="28575">
            <a:solidFill>
              <a:schemeClr val="tx1"/>
            </a:solidFill>
            <a:round/>
            <a:headEnd/>
            <a:tailEnd/>
          </a:ln>
        </p:spPr>
      </p:cxnSp>
      <p:sp>
        <p:nvSpPr>
          <p:cNvPr id="77860" name="Text Box 38"/>
          <p:cNvSpPr txBox="1">
            <a:spLocks noChangeArrowheads="1"/>
          </p:cNvSpPr>
          <p:nvPr/>
        </p:nvSpPr>
        <p:spPr bwMode="auto">
          <a:xfrm>
            <a:off x="6477000" y="4876800"/>
            <a:ext cx="336550" cy="457200"/>
          </a:xfrm>
          <a:prstGeom prst="rect">
            <a:avLst/>
          </a:prstGeom>
          <a:noFill/>
          <a:ln w="28575">
            <a:noFill/>
            <a:miter lim="800000"/>
            <a:headEnd/>
            <a:tailEnd/>
          </a:ln>
        </p:spPr>
        <p:txBody>
          <a:bodyPr wrap="none">
            <a:prstTxWarp prst="textNoShape">
              <a:avLst/>
            </a:prstTxWarp>
            <a:spAutoFit/>
          </a:bodyPr>
          <a:lstStyle/>
          <a:p>
            <a:r>
              <a:rPr lang="en-US" b="1">
                <a:sym typeface="Symbol" charset="2"/>
              </a:rPr>
              <a:t>5</a:t>
            </a:r>
            <a:endParaRPr lang="en-US" b="1"/>
          </a:p>
        </p:txBody>
      </p:sp>
      <p:sp>
        <p:nvSpPr>
          <p:cNvPr id="77861" name="Text Box 39"/>
          <p:cNvSpPr txBox="1">
            <a:spLocks noChangeArrowheads="1"/>
          </p:cNvSpPr>
          <p:nvPr/>
        </p:nvSpPr>
        <p:spPr bwMode="auto">
          <a:xfrm>
            <a:off x="7696200" y="2889250"/>
            <a:ext cx="579438" cy="457200"/>
          </a:xfrm>
          <a:prstGeom prst="rect">
            <a:avLst/>
          </a:prstGeom>
          <a:noFill/>
          <a:ln w="28575">
            <a:noFill/>
            <a:miter lim="800000"/>
            <a:headEnd/>
            <a:tailEnd/>
          </a:ln>
        </p:spPr>
        <p:txBody>
          <a:bodyPr wrap="none">
            <a:prstTxWarp prst="textNoShape">
              <a:avLst/>
            </a:prstTxWarp>
            <a:spAutoFit/>
          </a:bodyPr>
          <a:lstStyle/>
          <a:p>
            <a:r>
              <a:rPr lang="en-US" b="1">
                <a:sym typeface="Symbol" charset="2"/>
              </a:rPr>
              <a:t> 5</a:t>
            </a:r>
          </a:p>
        </p:txBody>
      </p:sp>
      <p:grpSp>
        <p:nvGrpSpPr>
          <p:cNvPr id="77862" name="Group 40"/>
          <p:cNvGrpSpPr>
            <a:grpSpLocks/>
          </p:cNvGrpSpPr>
          <p:nvPr/>
        </p:nvGrpSpPr>
        <p:grpSpPr bwMode="auto">
          <a:xfrm>
            <a:off x="7239000" y="4572000"/>
            <a:ext cx="152400" cy="152400"/>
            <a:chOff x="3600" y="2880"/>
            <a:chExt cx="96" cy="96"/>
          </a:xfrm>
        </p:grpSpPr>
        <p:sp>
          <p:nvSpPr>
            <p:cNvPr id="77867" name="Line 41"/>
            <p:cNvSpPr>
              <a:spLocks noChangeShapeType="1"/>
            </p:cNvSpPr>
            <p:nvPr/>
          </p:nvSpPr>
          <p:spPr bwMode="auto">
            <a:xfrm>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sp>
          <p:nvSpPr>
            <p:cNvPr id="77868" name="Line 42"/>
            <p:cNvSpPr>
              <a:spLocks noChangeShapeType="1"/>
            </p:cNvSpPr>
            <p:nvPr/>
          </p:nvSpPr>
          <p:spPr bwMode="auto">
            <a:xfrm rot="-5400000">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grpSp>
      <p:grpSp>
        <p:nvGrpSpPr>
          <p:cNvPr id="77863" name="Group 43"/>
          <p:cNvGrpSpPr>
            <a:grpSpLocks/>
          </p:cNvGrpSpPr>
          <p:nvPr/>
        </p:nvGrpSpPr>
        <p:grpSpPr bwMode="auto">
          <a:xfrm>
            <a:off x="7924800" y="4572000"/>
            <a:ext cx="152400" cy="152400"/>
            <a:chOff x="3600" y="2880"/>
            <a:chExt cx="96" cy="96"/>
          </a:xfrm>
        </p:grpSpPr>
        <p:sp>
          <p:nvSpPr>
            <p:cNvPr id="77865" name="Line 44"/>
            <p:cNvSpPr>
              <a:spLocks noChangeShapeType="1"/>
            </p:cNvSpPr>
            <p:nvPr/>
          </p:nvSpPr>
          <p:spPr bwMode="auto">
            <a:xfrm>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sp>
          <p:nvSpPr>
            <p:cNvPr id="77866" name="Line 45"/>
            <p:cNvSpPr>
              <a:spLocks noChangeShapeType="1"/>
            </p:cNvSpPr>
            <p:nvPr/>
          </p:nvSpPr>
          <p:spPr bwMode="auto">
            <a:xfrm rot="-5400000">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grpSp>
      <p:sp>
        <p:nvSpPr>
          <p:cNvPr id="77864" name="Text Box 46"/>
          <p:cNvSpPr txBox="1">
            <a:spLocks noChangeArrowheads="1"/>
          </p:cNvSpPr>
          <p:nvPr/>
        </p:nvSpPr>
        <p:spPr bwMode="auto">
          <a:xfrm>
            <a:off x="533400" y="2819400"/>
            <a:ext cx="811213"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MIN</a:t>
            </a:r>
            <a:endParaRPr lang="en-US" b="1"/>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3"/>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78851" name="Slide Number Placeholder 4"/>
          <p:cNvSpPr>
            <a:spLocks noGrp="1"/>
          </p:cNvSpPr>
          <p:nvPr>
            <p:ph type="sldNum" sz="quarter" idx="12"/>
          </p:nvPr>
        </p:nvSpPr>
        <p:spPr>
          <a:noFill/>
        </p:spPr>
        <p:txBody>
          <a:bodyPr/>
          <a:lstStyle/>
          <a:p>
            <a:fld id="{2FC66051-C9A3-314F-BFCE-E6229E09A4AD}" type="slidenum">
              <a:rPr lang="en-US" smtClean="0"/>
              <a:pPr/>
              <a:t>61</a:t>
            </a:fld>
            <a:endParaRPr lang="en-US" smtClean="0"/>
          </a:p>
        </p:txBody>
      </p:sp>
      <p:sp>
        <p:nvSpPr>
          <p:cNvPr id="78852" name="Rectangle 2"/>
          <p:cNvSpPr>
            <a:spLocks noGrp="1" noChangeArrowheads="1"/>
          </p:cNvSpPr>
          <p:nvPr>
            <p:ph type="title"/>
          </p:nvPr>
        </p:nvSpPr>
        <p:spPr>
          <a:noFill/>
        </p:spPr>
        <p:txBody>
          <a:bodyPr/>
          <a:lstStyle/>
          <a:p>
            <a:r>
              <a:rPr lang="en-US" i="1">
                <a:sym typeface="Symbol" charset="2"/>
              </a:rPr>
              <a:t>-</a:t>
            </a:r>
            <a:r>
              <a:rPr lang="en-US"/>
              <a:t> pruning: example</a:t>
            </a:r>
          </a:p>
        </p:txBody>
      </p:sp>
      <p:sp>
        <p:nvSpPr>
          <p:cNvPr id="78853" name="AutoShape 3"/>
          <p:cNvSpPr>
            <a:spLocks noChangeArrowheads="1"/>
          </p:cNvSpPr>
          <p:nvPr/>
        </p:nvSpPr>
        <p:spPr bwMode="auto">
          <a:xfrm flipV="1">
            <a:off x="4884738" y="28956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8854" name="AutoShape 4"/>
          <p:cNvSpPr>
            <a:spLocks noChangeArrowheads="1"/>
          </p:cNvSpPr>
          <p:nvPr/>
        </p:nvSpPr>
        <p:spPr bwMode="auto">
          <a:xfrm>
            <a:off x="4884738" y="1489075"/>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8855" name="AutoShape 5"/>
          <p:cNvSpPr>
            <a:spLocks noChangeArrowheads="1"/>
          </p:cNvSpPr>
          <p:nvPr/>
        </p:nvSpPr>
        <p:spPr bwMode="auto">
          <a:xfrm>
            <a:off x="245745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8856" name="AutoShape 6"/>
          <p:cNvSpPr>
            <a:spLocks noChangeArrowheads="1"/>
          </p:cNvSpPr>
          <p:nvPr/>
        </p:nvSpPr>
        <p:spPr bwMode="auto">
          <a:xfrm>
            <a:off x="312420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8857" name="AutoShape 7"/>
          <p:cNvSpPr>
            <a:spLocks noChangeArrowheads="1"/>
          </p:cNvSpPr>
          <p:nvPr/>
        </p:nvSpPr>
        <p:spPr bwMode="auto">
          <a:xfrm>
            <a:off x="182880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8858" name="AutoShape 8"/>
          <p:cNvSpPr>
            <a:spLocks noChangeArrowheads="1"/>
          </p:cNvSpPr>
          <p:nvPr/>
        </p:nvSpPr>
        <p:spPr bwMode="auto">
          <a:xfrm flipV="1">
            <a:off x="2457450" y="28956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cxnSp>
        <p:nvCxnSpPr>
          <p:cNvPr id="78859" name="AutoShape 9"/>
          <p:cNvCxnSpPr>
            <a:cxnSpLocks noChangeShapeType="1"/>
            <a:stCxn id="78854" idx="3"/>
            <a:endCxn id="78858" idx="3"/>
          </p:cNvCxnSpPr>
          <p:nvPr/>
        </p:nvCxnSpPr>
        <p:spPr bwMode="auto">
          <a:xfrm flipH="1">
            <a:off x="2684463" y="1946275"/>
            <a:ext cx="2428875" cy="949325"/>
          </a:xfrm>
          <a:prstGeom prst="straightConnector1">
            <a:avLst/>
          </a:prstGeom>
          <a:noFill/>
          <a:ln w="28575">
            <a:solidFill>
              <a:schemeClr val="tx1"/>
            </a:solidFill>
            <a:round/>
            <a:headEnd/>
            <a:tailEnd/>
          </a:ln>
        </p:spPr>
      </p:cxnSp>
      <p:cxnSp>
        <p:nvCxnSpPr>
          <p:cNvPr id="78860" name="AutoShape 10"/>
          <p:cNvCxnSpPr>
            <a:cxnSpLocks noChangeShapeType="1"/>
            <a:stCxn id="78858" idx="0"/>
            <a:endCxn id="78857" idx="0"/>
          </p:cNvCxnSpPr>
          <p:nvPr/>
        </p:nvCxnSpPr>
        <p:spPr bwMode="auto">
          <a:xfrm flipH="1">
            <a:off x="2057400" y="3352800"/>
            <a:ext cx="627063" cy="990600"/>
          </a:xfrm>
          <a:prstGeom prst="straightConnector1">
            <a:avLst/>
          </a:prstGeom>
          <a:noFill/>
          <a:ln w="9525">
            <a:solidFill>
              <a:schemeClr val="tx1"/>
            </a:solidFill>
            <a:round/>
            <a:headEnd/>
            <a:tailEnd/>
          </a:ln>
        </p:spPr>
      </p:cxnSp>
      <p:cxnSp>
        <p:nvCxnSpPr>
          <p:cNvPr id="78861" name="AutoShape 11"/>
          <p:cNvCxnSpPr>
            <a:cxnSpLocks noChangeShapeType="1"/>
            <a:stCxn id="78858" idx="0"/>
            <a:endCxn id="78855" idx="0"/>
          </p:cNvCxnSpPr>
          <p:nvPr/>
        </p:nvCxnSpPr>
        <p:spPr bwMode="auto">
          <a:xfrm>
            <a:off x="2684463" y="3352800"/>
            <a:ext cx="1587" cy="990600"/>
          </a:xfrm>
          <a:prstGeom prst="straightConnector1">
            <a:avLst/>
          </a:prstGeom>
          <a:noFill/>
          <a:ln w="9525">
            <a:solidFill>
              <a:schemeClr val="tx1"/>
            </a:solidFill>
            <a:round/>
            <a:headEnd/>
            <a:tailEnd/>
          </a:ln>
        </p:spPr>
      </p:cxnSp>
      <p:cxnSp>
        <p:nvCxnSpPr>
          <p:cNvPr id="78862" name="AutoShape 12"/>
          <p:cNvCxnSpPr>
            <a:cxnSpLocks noChangeShapeType="1"/>
            <a:stCxn id="78858" idx="0"/>
            <a:endCxn id="78856" idx="0"/>
          </p:cNvCxnSpPr>
          <p:nvPr/>
        </p:nvCxnSpPr>
        <p:spPr bwMode="auto">
          <a:xfrm>
            <a:off x="2684463" y="3352800"/>
            <a:ext cx="668337" cy="990600"/>
          </a:xfrm>
          <a:prstGeom prst="straightConnector1">
            <a:avLst/>
          </a:prstGeom>
          <a:noFill/>
          <a:ln w="9525">
            <a:solidFill>
              <a:schemeClr val="tx1"/>
            </a:solidFill>
            <a:round/>
            <a:headEnd/>
            <a:tailEnd/>
          </a:ln>
        </p:spPr>
      </p:cxnSp>
      <p:sp>
        <p:nvSpPr>
          <p:cNvPr id="78863" name="Text Box 13"/>
          <p:cNvSpPr txBox="1">
            <a:spLocks noChangeArrowheads="1"/>
          </p:cNvSpPr>
          <p:nvPr/>
        </p:nvSpPr>
        <p:spPr bwMode="auto">
          <a:xfrm>
            <a:off x="5410200" y="1447800"/>
            <a:ext cx="579438"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 6</a:t>
            </a:r>
            <a:endParaRPr lang="en-US" b="1"/>
          </a:p>
        </p:txBody>
      </p:sp>
      <p:sp>
        <p:nvSpPr>
          <p:cNvPr id="78864" name="Text Box 14"/>
          <p:cNvSpPr txBox="1">
            <a:spLocks noChangeArrowheads="1"/>
          </p:cNvSpPr>
          <p:nvPr/>
        </p:nvSpPr>
        <p:spPr bwMode="auto">
          <a:xfrm>
            <a:off x="2971800" y="2895600"/>
            <a:ext cx="336550"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6</a:t>
            </a:r>
            <a:endParaRPr lang="en-US" b="1"/>
          </a:p>
        </p:txBody>
      </p:sp>
      <p:sp>
        <p:nvSpPr>
          <p:cNvPr id="78865" name="Text Box 15"/>
          <p:cNvSpPr txBox="1">
            <a:spLocks noChangeArrowheads="1"/>
          </p:cNvSpPr>
          <p:nvPr/>
        </p:nvSpPr>
        <p:spPr bwMode="auto">
          <a:xfrm>
            <a:off x="533400" y="1676400"/>
            <a:ext cx="912813"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MAX</a:t>
            </a:r>
            <a:endParaRPr lang="en-US" b="1"/>
          </a:p>
        </p:txBody>
      </p:sp>
      <p:sp>
        <p:nvSpPr>
          <p:cNvPr id="78866" name="Text Box 16"/>
          <p:cNvSpPr txBox="1">
            <a:spLocks noChangeArrowheads="1"/>
          </p:cNvSpPr>
          <p:nvPr/>
        </p:nvSpPr>
        <p:spPr bwMode="auto">
          <a:xfrm>
            <a:off x="1873250" y="4876800"/>
            <a:ext cx="336550"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6</a:t>
            </a:r>
            <a:endParaRPr lang="en-US" b="1"/>
          </a:p>
        </p:txBody>
      </p:sp>
      <p:sp>
        <p:nvSpPr>
          <p:cNvPr id="78867" name="Text Box 17"/>
          <p:cNvSpPr txBox="1">
            <a:spLocks noChangeArrowheads="1"/>
          </p:cNvSpPr>
          <p:nvPr/>
        </p:nvSpPr>
        <p:spPr bwMode="auto">
          <a:xfrm>
            <a:off x="2438400" y="4876800"/>
            <a:ext cx="488950"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12</a:t>
            </a:r>
            <a:endParaRPr lang="en-US" b="1"/>
          </a:p>
        </p:txBody>
      </p:sp>
      <p:sp>
        <p:nvSpPr>
          <p:cNvPr id="78868" name="Text Box 18"/>
          <p:cNvSpPr txBox="1">
            <a:spLocks noChangeArrowheads="1"/>
          </p:cNvSpPr>
          <p:nvPr/>
        </p:nvSpPr>
        <p:spPr bwMode="auto">
          <a:xfrm>
            <a:off x="3200400" y="4876800"/>
            <a:ext cx="336550"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8</a:t>
            </a:r>
            <a:endParaRPr lang="en-US" b="1"/>
          </a:p>
        </p:txBody>
      </p:sp>
      <p:sp>
        <p:nvSpPr>
          <p:cNvPr id="78869" name="AutoShape 19"/>
          <p:cNvSpPr>
            <a:spLocks noChangeArrowheads="1"/>
          </p:cNvSpPr>
          <p:nvPr/>
        </p:nvSpPr>
        <p:spPr bwMode="auto">
          <a:xfrm>
            <a:off x="426720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grpSp>
        <p:nvGrpSpPr>
          <p:cNvPr id="78870" name="Group 20"/>
          <p:cNvGrpSpPr>
            <a:grpSpLocks/>
          </p:cNvGrpSpPr>
          <p:nvPr/>
        </p:nvGrpSpPr>
        <p:grpSpPr bwMode="auto">
          <a:xfrm>
            <a:off x="5037138" y="4572000"/>
            <a:ext cx="152400" cy="152400"/>
            <a:chOff x="3600" y="2880"/>
            <a:chExt cx="96" cy="96"/>
          </a:xfrm>
        </p:grpSpPr>
        <p:sp>
          <p:nvSpPr>
            <p:cNvPr id="78896" name="Line 21"/>
            <p:cNvSpPr>
              <a:spLocks noChangeShapeType="1"/>
            </p:cNvSpPr>
            <p:nvPr/>
          </p:nvSpPr>
          <p:spPr bwMode="auto">
            <a:xfrm>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sp>
          <p:nvSpPr>
            <p:cNvPr id="78897" name="Line 22"/>
            <p:cNvSpPr>
              <a:spLocks noChangeShapeType="1"/>
            </p:cNvSpPr>
            <p:nvPr/>
          </p:nvSpPr>
          <p:spPr bwMode="auto">
            <a:xfrm rot="-5400000">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grpSp>
      <p:grpSp>
        <p:nvGrpSpPr>
          <p:cNvPr id="78871" name="Group 23"/>
          <p:cNvGrpSpPr>
            <a:grpSpLocks/>
          </p:cNvGrpSpPr>
          <p:nvPr/>
        </p:nvGrpSpPr>
        <p:grpSpPr bwMode="auto">
          <a:xfrm>
            <a:off x="5638800" y="4572000"/>
            <a:ext cx="152400" cy="152400"/>
            <a:chOff x="3600" y="2880"/>
            <a:chExt cx="96" cy="96"/>
          </a:xfrm>
        </p:grpSpPr>
        <p:sp>
          <p:nvSpPr>
            <p:cNvPr id="78894" name="Line 24"/>
            <p:cNvSpPr>
              <a:spLocks noChangeShapeType="1"/>
            </p:cNvSpPr>
            <p:nvPr/>
          </p:nvSpPr>
          <p:spPr bwMode="auto">
            <a:xfrm>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sp>
          <p:nvSpPr>
            <p:cNvPr id="78895" name="Line 25"/>
            <p:cNvSpPr>
              <a:spLocks noChangeShapeType="1"/>
            </p:cNvSpPr>
            <p:nvPr/>
          </p:nvSpPr>
          <p:spPr bwMode="auto">
            <a:xfrm rot="-5400000">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grpSp>
      <p:cxnSp>
        <p:nvCxnSpPr>
          <p:cNvPr id="78872" name="AutoShape 26"/>
          <p:cNvCxnSpPr>
            <a:cxnSpLocks noChangeShapeType="1"/>
            <a:stCxn id="78853" idx="0"/>
            <a:endCxn id="78869" idx="0"/>
          </p:cNvCxnSpPr>
          <p:nvPr/>
        </p:nvCxnSpPr>
        <p:spPr bwMode="auto">
          <a:xfrm flipH="1">
            <a:off x="4495800" y="3352800"/>
            <a:ext cx="615950" cy="990600"/>
          </a:xfrm>
          <a:prstGeom prst="straightConnector1">
            <a:avLst/>
          </a:prstGeom>
          <a:noFill/>
          <a:ln w="9525">
            <a:solidFill>
              <a:schemeClr val="tx1"/>
            </a:solidFill>
            <a:round/>
            <a:headEnd/>
            <a:tailEnd/>
          </a:ln>
        </p:spPr>
      </p:cxnSp>
      <p:cxnSp>
        <p:nvCxnSpPr>
          <p:cNvPr id="78873" name="AutoShape 27"/>
          <p:cNvCxnSpPr>
            <a:cxnSpLocks noChangeShapeType="1"/>
            <a:stCxn id="78853" idx="0"/>
          </p:cNvCxnSpPr>
          <p:nvPr/>
        </p:nvCxnSpPr>
        <p:spPr bwMode="auto">
          <a:xfrm flipH="1">
            <a:off x="5105400" y="3352800"/>
            <a:ext cx="6350" cy="990600"/>
          </a:xfrm>
          <a:prstGeom prst="straightConnector1">
            <a:avLst/>
          </a:prstGeom>
          <a:noFill/>
          <a:ln w="9525">
            <a:solidFill>
              <a:schemeClr val="tx1"/>
            </a:solidFill>
            <a:round/>
            <a:headEnd/>
            <a:tailEnd/>
          </a:ln>
        </p:spPr>
      </p:cxnSp>
      <p:cxnSp>
        <p:nvCxnSpPr>
          <p:cNvPr id="78874" name="AutoShape 28"/>
          <p:cNvCxnSpPr>
            <a:cxnSpLocks noChangeShapeType="1"/>
            <a:stCxn id="78853" idx="0"/>
          </p:cNvCxnSpPr>
          <p:nvPr/>
        </p:nvCxnSpPr>
        <p:spPr bwMode="auto">
          <a:xfrm>
            <a:off x="5111750" y="3352800"/>
            <a:ext cx="527050" cy="990600"/>
          </a:xfrm>
          <a:prstGeom prst="straightConnector1">
            <a:avLst/>
          </a:prstGeom>
          <a:noFill/>
          <a:ln w="9525">
            <a:solidFill>
              <a:schemeClr val="tx1"/>
            </a:solidFill>
            <a:round/>
            <a:headEnd/>
            <a:tailEnd/>
          </a:ln>
        </p:spPr>
      </p:cxnSp>
      <p:cxnSp>
        <p:nvCxnSpPr>
          <p:cNvPr id="78875" name="AutoShape 29"/>
          <p:cNvCxnSpPr>
            <a:cxnSpLocks noChangeShapeType="1"/>
            <a:stCxn id="78854" idx="3"/>
            <a:endCxn id="78853" idx="3"/>
          </p:cNvCxnSpPr>
          <p:nvPr/>
        </p:nvCxnSpPr>
        <p:spPr bwMode="auto">
          <a:xfrm flipH="1">
            <a:off x="5111750" y="1946275"/>
            <a:ext cx="1588" cy="949325"/>
          </a:xfrm>
          <a:prstGeom prst="straightConnector1">
            <a:avLst/>
          </a:prstGeom>
          <a:noFill/>
          <a:ln w="9525">
            <a:solidFill>
              <a:schemeClr val="tx1"/>
            </a:solidFill>
            <a:round/>
            <a:headEnd/>
            <a:tailEnd/>
          </a:ln>
        </p:spPr>
      </p:cxnSp>
      <p:sp>
        <p:nvSpPr>
          <p:cNvPr id="78876" name="Text Box 30"/>
          <p:cNvSpPr txBox="1">
            <a:spLocks noChangeArrowheads="1"/>
          </p:cNvSpPr>
          <p:nvPr/>
        </p:nvSpPr>
        <p:spPr bwMode="auto">
          <a:xfrm>
            <a:off x="4343400" y="4876800"/>
            <a:ext cx="336550"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2</a:t>
            </a:r>
            <a:endParaRPr lang="en-US" b="1"/>
          </a:p>
        </p:txBody>
      </p:sp>
      <p:sp>
        <p:nvSpPr>
          <p:cNvPr id="78877" name="Text Box 31"/>
          <p:cNvSpPr txBox="1">
            <a:spLocks noChangeArrowheads="1"/>
          </p:cNvSpPr>
          <p:nvPr/>
        </p:nvSpPr>
        <p:spPr bwMode="auto">
          <a:xfrm flipH="1">
            <a:off x="5334000" y="2895600"/>
            <a:ext cx="579438"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 2</a:t>
            </a:r>
            <a:endParaRPr lang="en-US" b="1"/>
          </a:p>
        </p:txBody>
      </p:sp>
      <p:sp>
        <p:nvSpPr>
          <p:cNvPr id="78878" name="AutoShape 32"/>
          <p:cNvSpPr>
            <a:spLocks noChangeArrowheads="1"/>
          </p:cNvSpPr>
          <p:nvPr/>
        </p:nvSpPr>
        <p:spPr bwMode="auto">
          <a:xfrm flipV="1">
            <a:off x="7086600" y="28956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8879" name="AutoShape 33"/>
          <p:cNvSpPr>
            <a:spLocks noChangeArrowheads="1"/>
          </p:cNvSpPr>
          <p:nvPr/>
        </p:nvSpPr>
        <p:spPr bwMode="auto">
          <a:xfrm>
            <a:off x="640080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cxnSp>
        <p:nvCxnSpPr>
          <p:cNvPr id="78880" name="AutoShape 34"/>
          <p:cNvCxnSpPr>
            <a:cxnSpLocks noChangeShapeType="1"/>
            <a:stCxn id="78854" idx="3"/>
            <a:endCxn id="78878" idx="3"/>
          </p:cNvCxnSpPr>
          <p:nvPr/>
        </p:nvCxnSpPr>
        <p:spPr bwMode="auto">
          <a:xfrm>
            <a:off x="5113338" y="1946275"/>
            <a:ext cx="2200275" cy="949325"/>
          </a:xfrm>
          <a:prstGeom prst="straightConnector1">
            <a:avLst/>
          </a:prstGeom>
          <a:noFill/>
          <a:ln w="9525">
            <a:solidFill>
              <a:schemeClr val="tx1"/>
            </a:solidFill>
            <a:round/>
            <a:headEnd/>
            <a:tailEnd/>
          </a:ln>
        </p:spPr>
      </p:cxnSp>
      <p:cxnSp>
        <p:nvCxnSpPr>
          <p:cNvPr id="78881" name="AutoShape 35"/>
          <p:cNvCxnSpPr>
            <a:cxnSpLocks noChangeShapeType="1"/>
            <a:stCxn id="78879" idx="0"/>
            <a:endCxn id="78878" idx="0"/>
          </p:cNvCxnSpPr>
          <p:nvPr/>
        </p:nvCxnSpPr>
        <p:spPr bwMode="auto">
          <a:xfrm flipV="1">
            <a:off x="6629400" y="3352800"/>
            <a:ext cx="684213" cy="990600"/>
          </a:xfrm>
          <a:prstGeom prst="straightConnector1">
            <a:avLst/>
          </a:prstGeom>
          <a:noFill/>
          <a:ln w="9525">
            <a:solidFill>
              <a:schemeClr val="tx1"/>
            </a:solidFill>
            <a:round/>
            <a:headEnd/>
            <a:tailEnd/>
          </a:ln>
        </p:spPr>
      </p:cxnSp>
      <p:cxnSp>
        <p:nvCxnSpPr>
          <p:cNvPr id="78882" name="AutoShape 36"/>
          <p:cNvCxnSpPr>
            <a:cxnSpLocks noChangeShapeType="1"/>
            <a:endCxn id="78878" idx="0"/>
          </p:cNvCxnSpPr>
          <p:nvPr/>
        </p:nvCxnSpPr>
        <p:spPr bwMode="auto">
          <a:xfrm flipH="1" flipV="1">
            <a:off x="7313613" y="3352800"/>
            <a:ext cx="1587" cy="990600"/>
          </a:xfrm>
          <a:prstGeom prst="straightConnector1">
            <a:avLst/>
          </a:prstGeom>
          <a:noFill/>
          <a:ln w="9525">
            <a:solidFill>
              <a:schemeClr val="tx1"/>
            </a:solidFill>
            <a:round/>
            <a:headEnd/>
            <a:tailEnd/>
          </a:ln>
        </p:spPr>
      </p:cxnSp>
      <p:cxnSp>
        <p:nvCxnSpPr>
          <p:cNvPr id="78883" name="AutoShape 37"/>
          <p:cNvCxnSpPr>
            <a:cxnSpLocks noChangeShapeType="1"/>
            <a:endCxn id="78878" idx="0"/>
          </p:cNvCxnSpPr>
          <p:nvPr/>
        </p:nvCxnSpPr>
        <p:spPr bwMode="auto">
          <a:xfrm flipH="1" flipV="1">
            <a:off x="7313613" y="3352800"/>
            <a:ext cx="687387" cy="990600"/>
          </a:xfrm>
          <a:prstGeom prst="straightConnector1">
            <a:avLst/>
          </a:prstGeom>
          <a:noFill/>
          <a:ln w="9525">
            <a:solidFill>
              <a:schemeClr val="tx1"/>
            </a:solidFill>
            <a:round/>
            <a:headEnd/>
            <a:tailEnd/>
          </a:ln>
        </p:spPr>
      </p:cxnSp>
      <p:sp>
        <p:nvSpPr>
          <p:cNvPr id="78884" name="Text Box 38"/>
          <p:cNvSpPr txBox="1">
            <a:spLocks noChangeArrowheads="1"/>
          </p:cNvSpPr>
          <p:nvPr/>
        </p:nvSpPr>
        <p:spPr bwMode="auto">
          <a:xfrm>
            <a:off x="6477000" y="4876800"/>
            <a:ext cx="336550"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5</a:t>
            </a:r>
            <a:endParaRPr lang="en-US" b="1"/>
          </a:p>
        </p:txBody>
      </p:sp>
      <p:sp>
        <p:nvSpPr>
          <p:cNvPr id="78885" name="Text Box 39"/>
          <p:cNvSpPr txBox="1">
            <a:spLocks noChangeArrowheads="1"/>
          </p:cNvSpPr>
          <p:nvPr/>
        </p:nvSpPr>
        <p:spPr bwMode="auto">
          <a:xfrm>
            <a:off x="7696200" y="2889250"/>
            <a:ext cx="579438"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 5</a:t>
            </a:r>
          </a:p>
        </p:txBody>
      </p:sp>
      <p:grpSp>
        <p:nvGrpSpPr>
          <p:cNvPr id="78886" name="Group 40"/>
          <p:cNvGrpSpPr>
            <a:grpSpLocks/>
          </p:cNvGrpSpPr>
          <p:nvPr/>
        </p:nvGrpSpPr>
        <p:grpSpPr bwMode="auto">
          <a:xfrm>
            <a:off x="7239000" y="4572000"/>
            <a:ext cx="152400" cy="152400"/>
            <a:chOff x="3600" y="2880"/>
            <a:chExt cx="96" cy="96"/>
          </a:xfrm>
        </p:grpSpPr>
        <p:sp>
          <p:nvSpPr>
            <p:cNvPr id="78892" name="Line 41"/>
            <p:cNvSpPr>
              <a:spLocks noChangeShapeType="1"/>
            </p:cNvSpPr>
            <p:nvPr/>
          </p:nvSpPr>
          <p:spPr bwMode="auto">
            <a:xfrm>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sp>
          <p:nvSpPr>
            <p:cNvPr id="78893" name="Line 42"/>
            <p:cNvSpPr>
              <a:spLocks noChangeShapeType="1"/>
            </p:cNvSpPr>
            <p:nvPr/>
          </p:nvSpPr>
          <p:spPr bwMode="auto">
            <a:xfrm rot="-5400000">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grpSp>
      <p:grpSp>
        <p:nvGrpSpPr>
          <p:cNvPr id="78887" name="Group 43"/>
          <p:cNvGrpSpPr>
            <a:grpSpLocks/>
          </p:cNvGrpSpPr>
          <p:nvPr/>
        </p:nvGrpSpPr>
        <p:grpSpPr bwMode="auto">
          <a:xfrm>
            <a:off x="7924800" y="4572000"/>
            <a:ext cx="152400" cy="152400"/>
            <a:chOff x="3600" y="2880"/>
            <a:chExt cx="96" cy="96"/>
          </a:xfrm>
        </p:grpSpPr>
        <p:sp>
          <p:nvSpPr>
            <p:cNvPr id="78890" name="Line 44"/>
            <p:cNvSpPr>
              <a:spLocks noChangeShapeType="1"/>
            </p:cNvSpPr>
            <p:nvPr/>
          </p:nvSpPr>
          <p:spPr bwMode="auto">
            <a:xfrm>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sp>
          <p:nvSpPr>
            <p:cNvPr id="78891" name="Line 45"/>
            <p:cNvSpPr>
              <a:spLocks noChangeShapeType="1"/>
            </p:cNvSpPr>
            <p:nvPr/>
          </p:nvSpPr>
          <p:spPr bwMode="auto">
            <a:xfrm rot="-5400000">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grpSp>
      <p:sp>
        <p:nvSpPr>
          <p:cNvPr id="78888" name="Text Box 46"/>
          <p:cNvSpPr txBox="1">
            <a:spLocks noChangeArrowheads="1"/>
          </p:cNvSpPr>
          <p:nvPr/>
        </p:nvSpPr>
        <p:spPr bwMode="auto">
          <a:xfrm>
            <a:off x="533400" y="2819400"/>
            <a:ext cx="811213"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MIN</a:t>
            </a:r>
            <a:endParaRPr lang="en-US" b="1"/>
          </a:p>
        </p:txBody>
      </p:sp>
      <p:sp>
        <p:nvSpPr>
          <p:cNvPr id="78889" name="Text Box 47"/>
          <p:cNvSpPr txBox="1">
            <a:spLocks noChangeArrowheads="1"/>
          </p:cNvSpPr>
          <p:nvPr/>
        </p:nvSpPr>
        <p:spPr bwMode="auto">
          <a:xfrm>
            <a:off x="2667000" y="2133600"/>
            <a:ext cx="1966913" cy="457200"/>
          </a:xfrm>
          <a:prstGeom prst="rect">
            <a:avLst/>
          </a:prstGeom>
          <a:solidFill>
            <a:schemeClr val="bg1"/>
          </a:solidFill>
          <a:ln w="9525">
            <a:noFill/>
            <a:miter lim="800000"/>
            <a:headEnd/>
            <a:tailEnd/>
          </a:ln>
        </p:spPr>
        <p:txBody>
          <a:bodyPr wrap="none">
            <a:prstTxWarp prst="textNoShape">
              <a:avLst/>
            </a:prstTxWarp>
            <a:spAutoFit/>
          </a:bodyPr>
          <a:lstStyle/>
          <a:p>
            <a:r>
              <a:rPr lang="en-US"/>
              <a:t>Selected move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3"/>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79875" name="Slide Number Placeholder 4"/>
          <p:cNvSpPr>
            <a:spLocks noGrp="1"/>
          </p:cNvSpPr>
          <p:nvPr>
            <p:ph type="sldNum" sz="quarter" idx="12"/>
          </p:nvPr>
        </p:nvSpPr>
        <p:spPr>
          <a:noFill/>
        </p:spPr>
        <p:txBody>
          <a:bodyPr/>
          <a:lstStyle/>
          <a:p>
            <a:fld id="{C16C7B7E-947B-4041-9058-6008F7328638}" type="slidenum">
              <a:rPr lang="en-US" smtClean="0"/>
              <a:pPr/>
              <a:t>62</a:t>
            </a:fld>
            <a:endParaRPr lang="en-US" smtClean="0"/>
          </a:p>
        </p:txBody>
      </p:sp>
      <p:sp>
        <p:nvSpPr>
          <p:cNvPr id="79876" name="Rectangle 2"/>
          <p:cNvSpPr>
            <a:spLocks noGrp="1" noChangeArrowheads="1"/>
          </p:cNvSpPr>
          <p:nvPr>
            <p:ph type="title"/>
          </p:nvPr>
        </p:nvSpPr>
        <p:spPr/>
        <p:txBody>
          <a:bodyPr/>
          <a:lstStyle/>
          <a:p>
            <a:r>
              <a:rPr lang="en-US" i="1">
                <a:sym typeface="Symbol" charset="2"/>
              </a:rPr>
              <a:t>-</a:t>
            </a:r>
            <a:r>
              <a:rPr lang="en-US"/>
              <a:t> pruning: general principle</a:t>
            </a:r>
          </a:p>
        </p:txBody>
      </p:sp>
      <p:sp>
        <p:nvSpPr>
          <p:cNvPr id="79877" name="AutoShape 3"/>
          <p:cNvSpPr>
            <a:spLocks noChangeArrowheads="1"/>
          </p:cNvSpPr>
          <p:nvPr/>
        </p:nvSpPr>
        <p:spPr bwMode="auto">
          <a:xfrm flipV="1">
            <a:off x="3124200" y="31242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9878" name="AutoShape 4"/>
          <p:cNvSpPr>
            <a:spLocks noChangeArrowheads="1"/>
          </p:cNvSpPr>
          <p:nvPr/>
        </p:nvSpPr>
        <p:spPr bwMode="auto">
          <a:xfrm>
            <a:off x="4876800" y="1489075"/>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9879" name="AutoShape 5"/>
          <p:cNvSpPr>
            <a:spLocks noChangeArrowheads="1"/>
          </p:cNvSpPr>
          <p:nvPr/>
        </p:nvSpPr>
        <p:spPr bwMode="auto">
          <a:xfrm>
            <a:off x="495300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9880" name="AutoShape 7"/>
          <p:cNvSpPr>
            <a:spLocks noChangeArrowheads="1"/>
          </p:cNvSpPr>
          <p:nvPr/>
        </p:nvSpPr>
        <p:spPr bwMode="auto">
          <a:xfrm flipV="1">
            <a:off x="5791200" y="53340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pPr algn="ctr"/>
            <a:endParaRPr lang="en-US"/>
          </a:p>
        </p:txBody>
      </p:sp>
      <p:cxnSp>
        <p:nvCxnSpPr>
          <p:cNvPr id="79881" name="AutoShape 8"/>
          <p:cNvCxnSpPr>
            <a:cxnSpLocks noChangeShapeType="1"/>
            <a:stCxn id="79878" idx="3"/>
            <a:endCxn id="79877" idx="3"/>
          </p:cNvCxnSpPr>
          <p:nvPr/>
        </p:nvCxnSpPr>
        <p:spPr bwMode="auto">
          <a:xfrm flipH="1">
            <a:off x="3351213" y="1946275"/>
            <a:ext cx="1754187" cy="1177925"/>
          </a:xfrm>
          <a:prstGeom prst="straightConnector1">
            <a:avLst/>
          </a:prstGeom>
          <a:noFill/>
          <a:ln w="9525">
            <a:solidFill>
              <a:schemeClr val="tx1"/>
            </a:solidFill>
            <a:round/>
            <a:headEnd/>
            <a:tailEnd/>
          </a:ln>
        </p:spPr>
      </p:cxnSp>
      <p:cxnSp>
        <p:nvCxnSpPr>
          <p:cNvPr id="79882" name="AutoShape 9"/>
          <p:cNvCxnSpPr>
            <a:cxnSpLocks noChangeShapeType="1"/>
            <a:stCxn id="79879" idx="3"/>
            <a:endCxn id="79880" idx="3"/>
          </p:cNvCxnSpPr>
          <p:nvPr/>
        </p:nvCxnSpPr>
        <p:spPr bwMode="auto">
          <a:xfrm>
            <a:off x="5181600" y="4800600"/>
            <a:ext cx="836613" cy="533400"/>
          </a:xfrm>
          <a:prstGeom prst="straightConnector1">
            <a:avLst/>
          </a:prstGeom>
          <a:noFill/>
          <a:ln w="9525">
            <a:solidFill>
              <a:schemeClr val="tx1"/>
            </a:solidFill>
            <a:round/>
            <a:headEnd/>
            <a:tailEnd/>
          </a:ln>
        </p:spPr>
      </p:cxnSp>
      <p:cxnSp>
        <p:nvCxnSpPr>
          <p:cNvPr id="79883" name="AutoShape 10"/>
          <p:cNvCxnSpPr>
            <a:cxnSpLocks noChangeShapeType="1"/>
            <a:stCxn id="79879" idx="3"/>
          </p:cNvCxnSpPr>
          <p:nvPr/>
        </p:nvCxnSpPr>
        <p:spPr bwMode="auto">
          <a:xfrm flipH="1">
            <a:off x="4572000" y="4800600"/>
            <a:ext cx="609600" cy="609600"/>
          </a:xfrm>
          <a:prstGeom prst="straightConnector1">
            <a:avLst/>
          </a:prstGeom>
          <a:noFill/>
          <a:ln w="9525">
            <a:solidFill>
              <a:schemeClr val="tx1"/>
            </a:solidFill>
            <a:round/>
            <a:headEnd/>
            <a:tailEnd/>
          </a:ln>
        </p:spPr>
      </p:cxnSp>
      <p:cxnSp>
        <p:nvCxnSpPr>
          <p:cNvPr id="79884" name="AutoShape 11"/>
          <p:cNvCxnSpPr>
            <a:cxnSpLocks noChangeShapeType="1"/>
          </p:cNvCxnSpPr>
          <p:nvPr/>
        </p:nvCxnSpPr>
        <p:spPr bwMode="auto">
          <a:xfrm flipH="1">
            <a:off x="2743200" y="3581400"/>
            <a:ext cx="609600" cy="609600"/>
          </a:xfrm>
          <a:prstGeom prst="straightConnector1">
            <a:avLst/>
          </a:prstGeom>
          <a:noFill/>
          <a:ln w="9525">
            <a:solidFill>
              <a:schemeClr val="tx1"/>
            </a:solidFill>
            <a:round/>
            <a:headEnd/>
            <a:tailEnd/>
          </a:ln>
        </p:spPr>
      </p:cxnSp>
      <p:cxnSp>
        <p:nvCxnSpPr>
          <p:cNvPr id="79885" name="AutoShape 12"/>
          <p:cNvCxnSpPr>
            <a:cxnSpLocks noChangeShapeType="1"/>
            <a:stCxn id="79877" idx="0"/>
          </p:cNvCxnSpPr>
          <p:nvPr/>
        </p:nvCxnSpPr>
        <p:spPr bwMode="auto">
          <a:xfrm>
            <a:off x="3351213" y="3581400"/>
            <a:ext cx="1587" cy="609600"/>
          </a:xfrm>
          <a:prstGeom prst="straightConnector1">
            <a:avLst/>
          </a:prstGeom>
          <a:noFill/>
          <a:ln w="9525">
            <a:solidFill>
              <a:schemeClr val="tx1"/>
            </a:solidFill>
            <a:round/>
            <a:headEnd/>
            <a:tailEnd/>
          </a:ln>
        </p:spPr>
      </p:cxnSp>
      <p:cxnSp>
        <p:nvCxnSpPr>
          <p:cNvPr id="79886" name="AutoShape 13"/>
          <p:cNvCxnSpPr>
            <a:cxnSpLocks noChangeShapeType="1"/>
            <a:stCxn id="79877" idx="0"/>
          </p:cNvCxnSpPr>
          <p:nvPr/>
        </p:nvCxnSpPr>
        <p:spPr bwMode="auto">
          <a:xfrm>
            <a:off x="3351213" y="3581400"/>
            <a:ext cx="534987" cy="609600"/>
          </a:xfrm>
          <a:prstGeom prst="straightConnector1">
            <a:avLst/>
          </a:prstGeom>
          <a:noFill/>
          <a:ln w="9525">
            <a:solidFill>
              <a:schemeClr val="tx1"/>
            </a:solidFill>
            <a:round/>
            <a:headEnd/>
            <a:tailEnd/>
          </a:ln>
        </p:spPr>
      </p:cxnSp>
      <p:sp>
        <p:nvSpPr>
          <p:cNvPr id="79887" name="Freeform 14"/>
          <p:cNvSpPr>
            <a:spLocks/>
          </p:cNvSpPr>
          <p:nvPr/>
        </p:nvSpPr>
        <p:spPr bwMode="auto">
          <a:xfrm>
            <a:off x="4887913" y="1989138"/>
            <a:ext cx="395287" cy="2354262"/>
          </a:xfrm>
          <a:custGeom>
            <a:avLst/>
            <a:gdLst>
              <a:gd name="T0" fmla="*/ 200025 w 249"/>
              <a:gd name="T1" fmla="*/ 0 h 1483"/>
              <a:gd name="T2" fmla="*/ 90487 w 249"/>
              <a:gd name="T3" fmla="*/ 119062 h 1483"/>
              <a:gd name="T4" fmla="*/ 57150 w 249"/>
              <a:gd name="T5" fmla="*/ 195262 h 1483"/>
              <a:gd name="T6" fmla="*/ 115887 w 249"/>
              <a:gd name="T7" fmla="*/ 355600 h 1483"/>
              <a:gd name="T8" fmla="*/ 192087 w 249"/>
              <a:gd name="T9" fmla="*/ 415925 h 1483"/>
              <a:gd name="T10" fmla="*/ 301625 w 249"/>
              <a:gd name="T11" fmla="*/ 517525 h 1483"/>
              <a:gd name="T12" fmla="*/ 336550 w 249"/>
              <a:gd name="T13" fmla="*/ 568325 h 1483"/>
              <a:gd name="T14" fmla="*/ 260350 w 249"/>
              <a:gd name="T15" fmla="*/ 822325 h 1483"/>
              <a:gd name="T16" fmla="*/ 149225 w 249"/>
              <a:gd name="T17" fmla="*/ 906462 h 1483"/>
              <a:gd name="T18" fmla="*/ 73025 w 249"/>
              <a:gd name="T19" fmla="*/ 982662 h 1483"/>
              <a:gd name="T20" fmla="*/ 39687 w 249"/>
              <a:gd name="T21" fmla="*/ 1033462 h 1483"/>
              <a:gd name="T22" fmla="*/ 22225 w 249"/>
              <a:gd name="T23" fmla="*/ 1084262 h 1483"/>
              <a:gd name="T24" fmla="*/ 31750 w 249"/>
              <a:gd name="T25" fmla="*/ 1193800 h 1483"/>
              <a:gd name="T26" fmla="*/ 242887 w 249"/>
              <a:gd name="T27" fmla="*/ 1312862 h 1483"/>
              <a:gd name="T28" fmla="*/ 395287 w 249"/>
              <a:gd name="T29" fmla="*/ 1490662 h 1483"/>
              <a:gd name="T30" fmla="*/ 250825 w 249"/>
              <a:gd name="T31" fmla="*/ 1719262 h 1483"/>
              <a:gd name="T32" fmla="*/ 166687 w 249"/>
              <a:gd name="T33" fmla="*/ 1778000 h 1483"/>
              <a:gd name="T34" fmla="*/ 90487 w 249"/>
              <a:gd name="T35" fmla="*/ 1846262 h 1483"/>
              <a:gd name="T36" fmla="*/ 73025 w 249"/>
              <a:gd name="T37" fmla="*/ 1871662 h 1483"/>
              <a:gd name="T38" fmla="*/ 47625 w 249"/>
              <a:gd name="T39" fmla="*/ 1897062 h 1483"/>
              <a:gd name="T40" fmla="*/ 14287 w 249"/>
              <a:gd name="T41" fmla="*/ 1947862 h 1483"/>
              <a:gd name="T42" fmla="*/ 47625 w 249"/>
              <a:gd name="T43" fmla="*/ 2100262 h 1483"/>
              <a:gd name="T44" fmla="*/ 98425 w 249"/>
              <a:gd name="T45" fmla="*/ 2133600 h 1483"/>
              <a:gd name="T46" fmla="*/ 166687 w 249"/>
              <a:gd name="T47" fmla="*/ 2201862 h 1483"/>
              <a:gd name="T48" fmla="*/ 242887 w 249"/>
              <a:gd name="T49" fmla="*/ 2328862 h 1483"/>
              <a:gd name="T50" fmla="*/ 276225 w 249"/>
              <a:gd name="T51" fmla="*/ 2354262 h 148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49"/>
              <a:gd name="T79" fmla="*/ 0 h 1483"/>
              <a:gd name="T80" fmla="*/ 249 w 249"/>
              <a:gd name="T81" fmla="*/ 1483 h 148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49" h="1483">
                <a:moveTo>
                  <a:pt x="126" y="0"/>
                </a:moveTo>
                <a:cubicBezTo>
                  <a:pt x="102" y="24"/>
                  <a:pt x="84" y="56"/>
                  <a:pt x="57" y="75"/>
                </a:cubicBezTo>
                <a:cubicBezTo>
                  <a:pt x="47" y="89"/>
                  <a:pt x="36" y="123"/>
                  <a:pt x="36" y="123"/>
                </a:cubicBezTo>
                <a:cubicBezTo>
                  <a:pt x="41" y="173"/>
                  <a:pt x="46" y="185"/>
                  <a:pt x="73" y="224"/>
                </a:cubicBezTo>
                <a:cubicBezTo>
                  <a:pt x="85" y="241"/>
                  <a:pt x="121" y="262"/>
                  <a:pt x="121" y="262"/>
                </a:cubicBezTo>
                <a:cubicBezTo>
                  <a:pt x="139" y="289"/>
                  <a:pt x="169" y="300"/>
                  <a:pt x="190" y="326"/>
                </a:cubicBezTo>
                <a:cubicBezTo>
                  <a:pt x="198" y="336"/>
                  <a:pt x="212" y="358"/>
                  <a:pt x="212" y="358"/>
                </a:cubicBezTo>
                <a:cubicBezTo>
                  <a:pt x="224" y="419"/>
                  <a:pt x="207" y="475"/>
                  <a:pt x="164" y="518"/>
                </a:cubicBezTo>
                <a:cubicBezTo>
                  <a:pt x="144" y="538"/>
                  <a:pt x="114" y="551"/>
                  <a:pt x="94" y="571"/>
                </a:cubicBezTo>
                <a:cubicBezTo>
                  <a:pt x="78" y="587"/>
                  <a:pt x="58" y="600"/>
                  <a:pt x="46" y="619"/>
                </a:cubicBezTo>
                <a:cubicBezTo>
                  <a:pt x="39" y="630"/>
                  <a:pt x="25" y="651"/>
                  <a:pt x="25" y="651"/>
                </a:cubicBezTo>
                <a:cubicBezTo>
                  <a:pt x="22" y="662"/>
                  <a:pt x="14" y="672"/>
                  <a:pt x="14" y="683"/>
                </a:cubicBezTo>
                <a:cubicBezTo>
                  <a:pt x="14" y="706"/>
                  <a:pt x="16" y="729"/>
                  <a:pt x="20" y="752"/>
                </a:cubicBezTo>
                <a:cubicBezTo>
                  <a:pt x="29" y="801"/>
                  <a:pt x="114" y="815"/>
                  <a:pt x="153" y="827"/>
                </a:cubicBezTo>
                <a:cubicBezTo>
                  <a:pt x="197" y="859"/>
                  <a:pt x="232" y="886"/>
                  <a:pt x="249" y="939"/>
                </a:cubicBezTo>
                <a:cubicBezTo>
                  <a:pt x="240" y="1003"/>
                  <a:pt x="211" y="1045"/>
                  <a:pt x="158" y="1083"/>
                </a:cubicBezTo>
                <a:cubicBezTo>
                  <a:pt x="139" y="1097"/>
                  <a:pt x="127" y="1113"/>
                  <a:pt x="105" y="1120"/>
                </a:cubicBezTo>
                <a:cubicBezTo>
                  <a:pt x="86" y="1134"/>
                  <a:pt x="76" y="1150"/>
                  <a:pt x="57" y="1163"/>
                </a:cubicBezTo>
                <a:cubicBezTo>
                  <a:pt x="53" y="1168"/>
                  <a:pt x="50" y="1174"/>
                  <a:pt x="46" y="1179"/>
                </a:cubicBezTo>
                <a:cubicBezTo>
                  <a:pt x="41" y="1185"/>
                  <a:pt x="35" y="1189"/>
                  <a:pt x="30" y="1195"/>
                </a:cubicBezTo>
                <a:cubicBezTo>
                  <a:pt x="22" y="1205"/>
                  <a:pt x="9" y="1227"/>
                  <a:pt x="9" y="1227"/>
                </a:cubicBezTo>
                <a:cubicBezTo>
                  <a:pt x="0" y="1256"/>
                  <a:pt x="0" y="1304"/>
                  <a:pt x="30" y="1323"/>
                </a:cubicBezTo>
                <a:cubicBezTo>
                  <a:pt x="41" y="1330"/>
                  <a:pt x="62" y="1344"/>
                  <a:pt x="62" y="1344"/>
                </a:cubicBezTo>
                <a:cubicBezTo>
                  <a:pt x="75" y="1362"/>
                  <a:pt x="87" y="1374"/>
                  <a:pt x="105" y="1387"/>
                </a:cubicBezTo>
                <a:cubicBezTo>
                  <a:pt x="121" y="1410"/>
                  <a:pt x="129" y="1450"/>
                  <a:pt x="153" y="1467"/>
                </a:cubicBezTo>
                <a:cubicBezTo>
                  <a:pt x="171" y="1479"/>
                  <a:pt x="164" y="1473"/>
                  <a:pt x="174" y="1483"/>
                </a:cubicBezTo>
              </a:path>
            </a:pathLst>
          </a:custGeom>
          <a:noFill/>
          <a:ln w="9525">
            <a:solidFill>
              <a:schemeClr val="tx1"/>
            </a:solidFill>
            <a:prstDash val="dash"/>
            <a:round/>
            <a:headEnd/>
            <a:tailEnd/>
          </a:ln>
        </p:spPr>
        <p:txBody>
          <a:bodyPr>
            <a:prstTxWarp prst="textNoShape">
              <a:avLst/>
            </a:prstTxWarp>
          </a:bodyPr>
          <a:lstStyle/>
          <a:p>
            <a:endParaRPr lang="en-US"/>
          </a:p>
        </p:txBody>
      </p:sp>
      <p:sp>
        <p:nvSpPr>
          <p:cNvPr id="79888" name="Line 15"/>
          <p:cNvSpPr>
            <a:spLocks noChangeShapeType="1"/>
          </p:cNvSpPr>
          <p:nvPr/>
        </p:nvSpPr>
        <p:spPr bwMode="auto">
          <a:xfrm>
            <a:off x="5105400" y="1981200"/>
            <a:ext cx="8382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79889" name="Text Box 16"/>
          <p:cNvSpPr txBox="1">
            <a:spLocks noChangeArrowheads="1"/>
          </p:cNvSpPr>
          <p:nvPr/>
        </p:nvSpPr>
        <p:spPr bwMode="auto">
          <a:xfrm>
            <a:off x="990600" y="1520825"/>
            <a:ext cx="768350" cy="366713"/>
          </a:xfrm>
          <a:prstGeom prst="rect">
            <a:avLst/>
          </a:prstGeom>
          <a:noFill/>
          <a:ln w="9525">
            <a:noFill/>
            <a:miter lim="800000"/>
            <a:headEnd/>
            <a:tailEnd/>
          </a:ln>
        </p:spPr>
        <p:txBody>
          <a:bodyPr wrap="none">
            <a:prstTxWarp prst="textNoShape">
              <a:avLst/>
            </a:prstTxWarp>
            <a:spAutoFit/>
          </a:bodyPr>
          <a:lstStyle/>
          <a:p>
            <a:r>
              <a:rPr lang="en-US" sz="1800"/>
              <a:t>Player</a:t>
            </a:r>
          </a:p>
        </p:txBody>
      </p:sp>
      <p:sp>
        <p:nvSpPr>
          <p:cNvPr id="79890" name="Text Box 17"/>
          <p:cNvSpPr txBox="1">
            <a:spLocks noChangeArrowheads="1"/>
          </p:cNvSpPr>
          <p:nvPr/>
        </p:nvSpPr>
        <p:spPr bwMode="auto">
          <a:xfrm>
            <a:off x="990600" y="4419600"/>
            <a:ext cx="768350" cy="366713"/>
          </a:xfrm>
          <a:prstGeom prst="rect">
            <a:avLst/>
          </a:prstGeom>
          <a:noFill/>
          <a:ln w="9525">
            <a:noFill/>
            <a:miter lim="800000"/>
            <a:headEnd/>
            <a:tailEnd/>
          </a:ln>
        </p:spPr>
        <p:txBody>
          <a:bodyPr wrap="none">
            <a:prstTxWarp prst="textNoShape">
              <a:avLst/>
            </a:prstTxWarp>
            <a:spAutoFit/>
          </a:bodyPr>
          <a:lstStyle/>
          <a:p>
            <a:r>
              <a:rPr lang="en-US" sz="1800"/>
              <a:t>Player</a:t>
            </a:r>
          </a:p>
        </p:txBody>
      </p:sp>
      <p:sp>
        <p:nvSpPr>
          <p:cNvPr id="79891" name="Text Box 18"/>
          <p:cNvSpPr txBox="1">
            <a:spLocks noChangeArrowheads="1"/>
          </p:cNvSpPr>
          <p:nvPr/>
        </p:nvSpPr>
        <p:spPr bwMode="auto">
          <a:xfrm>
            <a:off x="990600" y="3200400"/>
            <a:ext cx="1085850" cy="366713"/>
          </a:xfrm>
          <a:prstGeom prst="rect">
            <a:avLst/>
          </a:prstGeom>
          <a:noFill/>
          <a:ln w="9525">
            <a:noFill/>
            <a:miter lim="800000"/>
            <a:headEnd/>
            <a:tailEnd/>
          </a:ln>
        </p:spPr>
        <p:txBody>
          <a:bodyPr wrap="none">
            <a:prstTxWarp prst="textNoShape">
              <a:avLst/>
            </a:prstTxWarp>
            <a:spAutoFit/>
          </a:bodyPr>
          <a:lstStyle/>
          <a:p>
            <a:r>
              <a:rPr lang="en-US" sz="1800"/>
              <a:t>Opponent</a:t>
            </a:r>
          </a:p>
        </p:txBody>
      </p:sp>
      <p:sp>
        <p:nvSpPr>
          <p:cNvPr id="79892" name="Text Box 19"/>
          <p:cNvSpPr txBox="1">
            <a:spLocks noChangeArrowheads="1"/>
          </p:cNvSpPr>
          <p:nvPr/>
        </p:nvSpPr>
        <p:spPr bwMode="auto">
          <a:xfrm>
            <a:off x="990600" y="5348288"/>
            <a:ext cx="1085850" cy="366712"/>
          </a:xfrm>
          <a:prstGeom prst="rect">
            <a:avLst/>
          </a:prstGeom>
          <a:noFill/>
          <a:ln w="9525">
            <a:noFill/>
            <a:miter lim="800000"/>
            <a:headEnd/>
            <a:tailEnd/>
          </a:ln>
        </p:spPr>
        <p:txBody>
          <a:bodyPr wrap="none">
            <a:prstTxWarp prst="textNoShape">
              <a:avLst/>
            </a:prstTxWarp>
            <a:spAutoFit/>
          </a:bodyPr>
          <a:lstStyle/>
          <a:p>
            <a:r>
              <a:rPr lang="en-US" sz="1800"/>
              <a:t>Opponent</a:t>
            </a:r>
          </a:p>
        </p:txBody>
      </p:sp>
      <p:sp>
        <p:nvSpPr>
          <p:cNvPr id="79893" name="Text Box 21"/>
          <p:cNvSpPr txBox="1">
            <a:spLocks noChangeArrowheads="1"/>
          </p:cNvSpPr>
          <p:nvPr/>
        </p:nvSpPr>
        <p:spPr bwMode="auto">
          <a:xfrm>
            <a:off x="3162300" y="3048000"/>
            <a:ext cx="381000" cy="396875"/>
          </a:xfrm>
          <a:prstGeom prst="rect">
            <a:avLst/>
          </a:prstGeom>
          <a:noFill/>
          <a:ln w="9525">
            <a:noFill/>
            <a:miter lim="800000"/>
            <a:headEnd/>
            <a:tailEnd/>
          </a:ln>
        </p:spPr>
        <p:txBody>
          <a:bodyPr>
            <a:prstTxWarp prst="textNoShape">
              <a:avLst/>
            </a:prstTxWarp>
            <a:spAutoFit/>
          </a:bodyPr>
          <a:lstStyle/>
          <a:p>
            <a:pPr>
              <a:spcBef>
                <a:spcPct val="50000"/>
              </a:spcBef>
            </a:pPr>
            <a:r>
              <a:rPr lang="en-US" sz="2000"/>
              <a:t>m</a:t>
            </a:r>
          </a:p>
        </p:txBody>
      </p:sp>
      <p:sp>
        <p:nvSpPr>
          <p:cNvPr id="79894" name="Text Box 22"/>
          <p:cNvSpPr txBox="1">
            <a:spLocks noChangeArrowheads="1"/>
          </p:cNvSpPr>
          <p:nvPr/>
        </p:nvSpPr>
        <p:spPr bwMode="auto">
          <a:xfrm>
            <a:off x="5867400" y="5257800"/>
            <a:ext cx="304800" cy="457200"/>
          </a:xfrm>
          <a:prstGeom prst="rect">
            <a:avLst/>
          </a:prstGeom>
          <a:noFill/>
          <a:ln w="9525">
            <a:noFill/>
            <a:miter lim="800000"/>
            <a:headEnd/>
            <a:tailEnd/>
          </a:ln>
        </p:spPr>
        <p:txBody>
          <a:bodyPr>
            <a:prstTxWarp prst="textNoShape">
              <a:avLst/>
            </a:prstTxWarp>
            <a:spAutoFit/>
          </a:bodyPr>
          <a:lstStyle/>
          <a:p>
            <a:pPr>
              <a:spcBef>
                <a:spcPct val="50000"/>
              </a:spcBef>
            </a:pPr>
            <a:r>
              <a:rPr lang="en-US"/>
              <a:t>n</a:t>
            </a:r>
          </a:p>
        </p:txBody>
      </p:sp>
      <p:sp>
        <p:nvSpPr>
          <p:cNvPr id="79895" name="Rectangle 23"/>
          <p:cNvSpPr>
            <a:spLocks noChangeArrowheads="1"/>
          </p:cNvSpPr>
          <p:nvPr/>
        </p:nvSpPr>
        <p:spPr bwMode="auto">
          <a:xfrm>
            <a:off x="3733800" y="3048000"/>
            <a:ext cx="339725" cy="457200"/>
          </a:xfrm>
          <a:prstGeom prst="rect">
            <a:avLst/>
          </a:prstGeom>
          <a:noFill/>
          <a:ln w="9525">
            <a:noFill/>
            <a:miter lim="800000"/>
            <a:headEnd/>
            <a:tailEnd/>
          </a:ln>
        </p:spPr>
        <p:txBody>
          <a:bodyPr>
            <a:prstTxWarp prst="textNoShape">
              <a:avLst/>
            </a:prstTxWarp>
            <a:spAutoFit/>
          </a:bodyPr>
          <a:lstStyle/>
          <a:p>
            <a:r>
              <a:rPr kumimoji="1" lang="en-US" b="1" i="1">
                <a:solidFill>
                  <a:schemeClr val="tx2"/>
                </a:solidFill>
                <a:latin typeface="Helvetica" charset="0"/>
                <a:sym typeface="Symbol" charset="2"/>
              </a:rPr>
              <a:t></a:t>
            </a:r>
          </a:p>
        </p:txBody>
      </p:sp>
      <p:sp>
        <p:nvSpPr>
          <p:cNvPr id="79896" name="Rectangle 24"/>
          <p:cNvSpPr>
            <a:spLocks noChangeArrowheads="1"/>
          </p:cNvSpPr>
          <p:nvPr/>
        </p:nvSpPr>
        <p:spPr bwMode="auto">
          <a:xfrm>
            <a:off x="6400800" y="5334000"/>
            <a:ext cx="457200" cy="457200"/>
          </a:xfrm>
          <a:prstGeom prst="rect">
            <a:avLst/>
          </a:prstGeom>
          <a:noFill/>
          <a:ln w="9525">
            <a:noFill/>
            <a:miter lim="800000"/>
            <a:headEnd/>
            <a:tailEnd/>
          </a:ln>
        </p:spPr>
        <p:txBody>
          <a:bodyPr>
            <a:prstTxWarp prst="textNoShape">
              <a:avLst/>
            </a:prstTxWarp>
            <a:spAutoFit/>
          </a:bodyPr>
          <a:lstStyle/>
          <a:p>
            <a:r>
              <a:rPr kumimoji="1" lang="en-US" b="1" i="1">
                <a:solidFill>
                  <a:schemeClr val="tx2"/>
                </a:solidFill>
                <a:latin typeface="Helvetica" charset="0"/>
                <a:sym typeface="Symbol" charset="2"/>
              </a:rPr>
              <a:t>v</a:t>
            </a:r>
          </a:p>
        </p:txBody>
      </p:sp>
      <p:sp>
        <p:nvSpPr>
          <p:cNvPr id="79897" name="Text Box 25"/>
          <p:cNvSpPr txBox="1">
            <a:spLocks noChangeArrowheads="1"/>
          </p:cNvSpPr>
          <p:nvPr/>
        </p:nvSpPr>
        <p:spPr bwMode="auto">
          <a:xfrm>
            <a:off x="5943600" y="1676400"/>
            <a:ext cx="3352800" cy="457200"/>
          </a:xfrm>
          <a:prstGeom prst="rect">
            <a:avLst/>
          </a:prstGeom>
          <a:noFill/>
          <a:ln w="9525">
            <a:noFill/>
            <a:miter lim="800000"/>
            <a:headEnd/>
            <a:tailEnd/>
          </a:ln>
        </p:spPr>
        <p:txBody>
          <a:bodyPr>
            <a:prstTxWarp prst="textNoShape">
              <a:avLst/>
            </a:prstTxWarp>
            <a:spAutoFit/>
          </a:bodyPr>
          <a:lstStyle/>
          <a:p>
            <a:pPr>
              <a:spcBef>
                <a:spcPct val="50000"/>
              </a:spcBef>
            </a:pPr>
            <a:endParaRPr lang="en-US"/>
          </a:p>
        </p:txBody>
      </p:sp>
      <p:sp>
        <p:nvSpPr>
          <p:cNvPr id="79898" name="Text Box 27"/>
          <p:cNvSpPr txBox="1">
            <a:spLocks noChangeArrowheads="1"/>
          </p:cNvSpPr>
          <p:nvPr/>
        </p:nvSpPr>
        <p:spPr bwMode="auto">
          <a:xfrm>
            <a:off x="5638800" y="3505200"/>
            <a:ext cx="3276600" cy="957263"/>
          </a:xfrm>
          <a:prstGeom prst="rect">
            <a:avLst/>
          </a:prstGeom>
          <a:noFill/>
          <a:ln w="9525">
            <a:solidFill>
              <a:schemeClr val="tx1"/>
            </a:solidFill>
            <a:miter lim="800000"/>
            <a:headEnd/>
            <a:tailEnd/>
          </a:ln>
        </p:spPr>
        <p:txBody>
          <a:bodyPr>
            <a:prstTxWarp prst="textNoShape">
              <a:avLst/>
            </a:prstTxWarp>
            <a:spAutoFit/>
          </a:bodyPr>
          <a:lstStyle/>
          <a:p>
            <a:pPr>
              <a:spcBef>
                <a:spcPct val="50000"/>
              </a:spcBef>
            </a:pPr>
            <a:r>
              <a:rPr kumimoji="1" lang="en-US" sz="1600" i="1">
                <a:solidFill>
                  <a:schemeClr val="tx2"/>
                </a:solidFill>
                <a:latin typeface="Helvetica" charset="0"/>
                <a:sym typeface="Symbol" charset="2"/>
              </a:rPr>
              <a:t>If  &gt; v then MAX will chose m so prune tree under n </a:t>
            </a:r>
          </a:p>
          <a:p>
            <a:pPr>
              <a:spcBef>
                <a:spcPct val="50000"/>
              </a:spcBef>
            </a:pPr>
            <a:r>
              <a:rPr kumimoji="1" lang="en-US" sz="1600" i="1">
                <a:solidFill>
                  <a:schemeClr val="tx2"/>
                </a:solidFill>
                <a:latin typeface="Helvetica" charset="0"/>
                <a:sym typeface="Symbol" charset="2"/>
              </a:rPr>
              <a:t>Similar for </a:t>
            </a:r>
            <a:r>
              <a:rPr kumimoji="1" lang="en-US" sz="1600" b="1" i="1">
                <a:solidFill>
                  <a:schemeClr val="tx2"/>
                </a:solidFill>
                <a:latin typeface="Helvetica" charset="0"/>
                <a:sym typeface="Symbol" charset="2"/>
              </a:rPr>
              <a:t></a:t>
            </a:r>
            <a:r>
              <a:rPr kumimoji="1" lang="en-US" sz="1000" i="1">
                <a:solidFill>
                  <a:schemeClr val="tx2"/>
                </a:solidFill>
                <a:latin typeface="Helvetica" charset="0"/>
                <a:sym typeface="Symbol" charset="2"/>
              </a:rPr>
              <a:t>  </a:t>
            </a:r>
            <a:r>
              <a:rPr kumimoji="1" lang="en-US" sz="1600" i="1">
                <a:solidFill>
                  <a:schemeClr val="tx2"/>
                </a:solidFill>
                <a:latin typeface="Helvetica" charset="0"/>
                <a:sym typeface="Symbol" charset="2"/>
              </a:rPr>
              <a:t>for MIN</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Footer Placeholder 3"/>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80900" name="Slide Number Placeholder 4"/>
          <p:cNvSpPr>
            <a:spLocks noGrp="1"/>
          </p:cNvSpPr>
          <p:nvPr>
            <p:ph type="sldNum" sz="quarter" idx="12"/>
          </p:nvPr>
        </p:nvSpPr>
        <p:spPr>
          <a:noFill/>
        </p:spPr>
        <p:txBody>
          <a:bodyPr/>
          <a:lstStyle/>
          <a:p>
            <a:fld id="{C31881A6-C691-3040-AF72-6A6FFB368FDF}" type="slidenum">
              <a:rPr lang="en-US" smtClean="0"/>
              <a:pPr/>
              <a:t>63</a:t>
            </a:fld>
            <a:endParaRPr lang="en-US" smtClean="0"/>
          </a:p>
        </p:txBody>
      </p:sp>
      <p:sp>
        <p:nvSpPr>
          <p:cNvPr id="80901" name="Rectangle 2"/>
          <p:cNvSpPr>
            <a:spLocks noGrp="1" noChangeArrowheads="1"/>
          </p:cNvSpPr>
          <p:nvPr>
            <p:ph type="title"/>
          </p:nvPr>
        </p:nvSpPr>
        <p:spPr/>
        <p:txBody>
          <a:bodyPr/>
          <a:lstStyle/>
          <a:p>
            <a:r>
              <a:rPr lang="en-US"/>
              <a:t>Properties of </a:t>
            </a:r>
            <a:r>
              <a:rPr lang="en-US" i="1">
                <a:sym typeface="Symbol" charset="2"/>
              </a:rPr>
              <a:t>-</a:t>
            </a:r>
            <a:r>
              <a:rPr lang="en-US"/>
              <a:t> </a:t>
            </a:r>
          </a:p>
        </p:txBody>
      </p:sp>
      <p:graphicFrame>
        <p:nvGraphicFramePr>
          <p:cNvPr id="80898" name="Object 2"/>
          <p:cNvGraphicFramePr>
            <a:graphicFrameLocks noChangeAspect="1"/>
          </p:cNvGraphicFramePr>
          <p:nvPr/>
        </p:nvGraphicFramePr>
        <p:xfrm>
          <a:off x="304800" y="1933575"/>
          <a:ext cx="8748713" cy="3171825"/>
        </p:xfrm>
        <a:graphic>
          <a:graphicData uri="http://schemas.openxmlformats.org/presentationml/2006/ole">
            <mc:AlternateContent xmlns:mc="http://schemas.openxmlformats.org/markup-compatibility/2006">
              <mc:Choice xmlns:v="urn:schemas-microsoft-com:vml" Requires="v">
                <p:oleObj spid="_x0000_s80903" name="Image" r:id="rId3" imgW="12160960" imgH="4409460" progId="">
                  <p:embed/>
                </p:oleObj>
              </mc:Choice>
              <mc:Fallback>
                <p:oleObj name="Image" r:id="rId3" imgW="12160960" imgH="44094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933575"/>
                        <a:ext cx="8748713"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Footer Placeholder 3"/>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81924" name="Slide Number Placeholder 4"/>
          <p:cNvSpPr>
            <a:spLocks noGrp="1"/>
          </p:cNvSpPr>
          <p:nvPr>
            <p:ph type="sldNum" sz="quarter" idx="12"/>
          </p:nvPr>
        </p:nvSpPr>
        <p:spPr>
          <a:noFill/>
        </p:spPr>
        <p:txBody>
          <a:bodyPr/>
          <a:lstStyle/>
          <a:p>
            <a:fld id="{0E1F8538-466D-9346-8B8C-02D8F0BD7857}" type="slidenum">
              <a:rPr lang="en-US" smtClean="0"/>
              <a:pPr/>
              <a:t>64</a:t>
            </a:fld>
            <a:endParaRPr lang="en-US" smtClean="0"/>
          </a:p>
        </p:txBody>
      </p:sp>
      <p:sp>
        <p:nvSpPr>
          <p:cNvPr id="81925" name="Rectangle 2"/>
          <p:cNvSpPr>
            <a:spLocks noGrp="1" noChangeArrowheads="1"/>
          </p:cNvSpPr>
          <p:nvPr>
            <p:ph type="title"/>
          </p:nvPr>
        </p:nvSpPr>
        <p:spPr>
          <a:xfrm>
            <a:off x="76200" y="76200"/>
            <a:ext cx="8153400" cy="457200"/>
          </a:xfrm>
        </p:spPr>
        <p:txBody>
          <a:bodyPr/>
          <a:lstStyle/>
          <a:p>
            <a:r>
              <a:rPr lang="en-US"/>
              <a:t>The </a:t>
            </a:r>
            <a:r>
              <a:rPr lang="en-US" i="1">
                <a:sym typeface="Symbol" charset="2"/>
              </a:rPr>
              <a:t>-</a:t>
            </a:r>
            <a:r>
              <a:rPr lang="en-US"/>
              <a:t> algorithm:</a:t>
            </a:r>
          </a:p>
        </p:txBody>
      </p:sp>
      <p:graphicFrame>
        <p:nvGraphicFramePr>
          <p:cNvPr id="81922" name="Object 2"/>
          <p:cNvGraphicFramePr>
            <a:graphicFrameLocks noChangeAspect="1"/>
          </p:cNvGraphicFramePr>
          <p:nvPr/>
        </p:nvGraphicFramePr>
        <p:xfrm>
          <a:off x="0" y="622300"/>
          <a:ext cx="9144000" cy="6197600"/>
        </p:xfrm>
        <a:graphic>
          <a:graphicData uri="http://schemas.openxmlformats.org/presentationml/2006/ole">
            <mc:AlternateContent xmlns:mc="http://schemas.openxmlformats.org/markup-compatibility/2006">
              <mc:Choice xmlns:v="urn:schemas-microsoft-com:vml" Requires="v">
                <p:oleObj spid="_x0000_s81927" name="Image" r:id="rId3" imgW="12224497" imgH="8285210" progId="">
                  <p:embed/>
                </p:oleObj>
              </mc:Choice>
              <mc:Fallback>
                <p:oleObj name="Image" r:id="rId3" imgW="12224497" imgH="828521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2300"/>
                        <a:ext cx="9144000" cy="619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82947" name="Slide Number Placeholder 5"/>
          <p:cNvSpPr>
            <a:spLocks noGrp="1"/>
          </p:cNvSpPr>
          <p:nvPr>
            <p:ph type="sldNum" sz="quarter" idx="12"/>
          </p:nvPr>
        </p:nvSpPr>
        <p:spPr>
          <a:noFill/>
        </p:spPr>
        <p:txBody>
          <a:bodyPr/>
          <a:lstStyle/>
          <a:p>
            <a:fld id="{3BA7B101-4110-1346-BEAC-7547702CB8BB}" type="slidenum">
              <a:rPr lang="en-US" smtClean="0"/>
              <a:pPr/>
              <a:t>65</a:t>
            </a:fld>
            <a:endParaRPr lang="en-US" smtClean="0"/>
          </a:p>
        </p:txBody>
      </p:sp>
      <p:sp>
        <p:nvSpPr>
          <p:cNvPr id="82948" name="Rectangle 2"/>
          <p:cNvSpPr>
            <a:spLocks noGrp="1" noChangeArrowheads="1"/>
          </p:cNvSpPr>
          <p:nvPr>
            <p:ph type="title"/>
          </p:nvPr>
        </p:nvSpPr>
        <p:spPr/>
        <p:txBody>
          <a:bodyPr/>
          <a:lstStyle/>
          <a:p>
            <a:r>
              <a:rPr lang="en-US"/>
              <a:t>More on the </a:t>
            </a:r>
            <a:r>
              <a:rPr lang="en-US" i="1">
                <a:sym typeface="Symbol" charset="2"/>
              </a:rPr>
              <a:t>-</a:t>
            </a:r>
            <a:r>
              <a:rPr lang="en-US"/>
              <a:t> algorithm</a:t>
            </a:r>
          </a:p>
        </p:txBody>
      </p:sp>
      <p:sp>
        <p:nvSpPr>
          <p:cNvPr id="82949" name="Rectangle 3"/>
          <p:cNvSpPr>
            <a:spLocks noGrp="1" noChangeArrowheads="1"/>
          </p:cNvSpPr>
          <p:nvPr>
            <p:ph type="body" idx="1"/>
          </p:nvPr>
        </p:nvSpPr>
        <p:spPr/>
        <p:txBody>
          <a:bodyPr/>
          <a:lstStyle/>
          <a:p>
            <a:r>
              <a:rPr lang="en-US" sz="2400"/>
              <a:t>Same basic idea as minimax, but prune (cut away) branches of the tree that we know will not contain the solution.</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83972" name="Slide Number Placeholder 5"/>
          <p:cNvSpPr>
            <a:spLocks noGrp="1"/>
          </p:cNvSpPr>
          <p:nvPr>
            <p:ph type="sldNum" sz="quarter" idx="12"/>
          </p:nvPr>
        </p:nvSpPr>
        <p:spPr>
          <a:noFill/>
        </p:spPr>
        <p:txBody>
          <a:bodyPr/>
          <a:lstStyle/>
          <a:p>
            <a:fld id="{4E67C27F-2ACF-FD4C-8C56-DFA8B9466834}" type="slidenum">
              <a:rPr lang="en-US" smtClean="0"/>
              <a:pPr/>
              <a:t>66</a:t>
            </a:fld>
            <a:endParaRPr lang="en-US" smtClean="0"/>
          </a:p>
        </p:txBody>
      </p:sp>
      <p:sp>
        <p:nvSpPr>
          <p:cNvPr id="83973" name="Rectangle 2"/>
          <p:cNvSpPr>
            <a:spLocks noGrp="1" noChangeArrowheads="1"/>
          </p:cNvSpPr>
          <p:nvPr>
            <p:ph type="title"/>
          </p:nvPr>
        </p:nvSpPr>
        <p:spPr/>
        <p:txBody>
          <a:bodyPr/>
          <a:lstStyle/>
          <a:p>
            <a:r>
              <a:rPr lang="en-US"/>
              <a:t>More on the </a:t>
            </a:r>
            <a:r>
              <a:rPr lang="en-US" i="1">
                <a:sym typeface="Symbol" charset="2"/>
              </a:rPr>
              <a:t>-</a:t>
            </a:r>
            <a:r>
              <a:rPr lang="en-US"/>
              <a:t> algorithm: start from Minimax</a:t>
            </a:r>
          </a:p>
        </p:txBody>
      </p:sp>
      <p:graphicFrame>
        <p:nvGraphicFramePr>
          <p:cNvPr id="83970" name="Object 2"/>
          <p:cNvGraphicFramePr>
            <a:graphicFrameLocks noChangeAspect="1"/>
          </p:cNvGraphicFramePr>
          <p:nvPr/>
        </p:nvGraphicFramePr>
        <p:xfrm>
          <a:off x="533400" y="1397000"/>
          <a:ext cx="8001000" cy="5422900"/>
        </p:xfrm>
        <a:graphic>
          <a:graphicData uri="http://schemas.openxmlformats.org/presentationml/2006/ole">
            <mc:AlternateContent xmlns:mc="http://schemas.openxmlformats.org/markup-compatibility/2006">
              <mc:Choice xmlns:v="urn:schemas-microsoft-com:vml" Requires="v">
                <p:oleObj spid="_x0000_s83975" name="Image" r:id="rId3" imgW="12224497" imgH="8285210" progId="">
                  <p:embed/>
                </p:oleObj>
              </mc:Choice>
              <mc:Fallback>
                <p:oleObj name="Image" r:id="rId3" imgW="12224497" imgH="828521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397000"/>
                        <a:ext cx="8001000" cy="542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3974" name="Line 5"/>
          <p:cNvSpPr>
            <a:spLocks noChangeShapeType="1"/>
          </p:cNvSpPr>
          <p:nvPr/>
        </p:nvSpPr>
        <p:spPr bwMode="auto">
          <a:xfrm>
            <a:off x="1143000" y="5964238"/>
            <a:ext cx="2819400" cy="0"/>
          </a:xfrm>
          <a:prstGeom prst="line">
            <a:avLst/>
          </a:prstGeom>
          <a:noFill/>
          <a:ln w="38100">
            <a:solidFill>
              <a:srgbClr val="0066FF"/>
            </a:solidFill>
            <a:round/>
            <a:headEnd/>
            <a:tailEnd/>
          </a:ln>
        </p:spPr>
        <p:txBody>
          <a:bodyPr>
            <a:prstTxWarp prst="textNoShape">
              <a:avLst/>
            </a:prstTxWarp>
          </a:bodyPr>
          <a:lstStyle/>
          <a:p>
            <a:endParaRPr lang="en-US"/>
          </a:p>
        </p:txBody>
      </p:sp>
      <p:sp>
        <p:nvSpPr>
          <p:cNvPr id="83975" name="Line 6"/>
          <p:cNvSpPr>
            <a:spLocks noChangeShapeType="1"/>
          </p:cNvSpPr>
          <p:nvPr/>
        </p:nvSpPr>
        <p:spPr bwMode="auto">
          <a:xfrm>
            <a:off x="1143000" y="4038600"/>
            <a:ext cx="2819400" cy="0"/>
          </a:xfrm>
          <a:prstGeom prst="line">
            <a:avLst/>
          </a:prstGeom>
          <a:noFill/>
          <a:ln w="38100">
            <a:solidFill>
              <a:srgbClr val="0066FF"/>
            </a:solidFill>
            <a:round/>
            <a:headEnd/>
            <a:tailEnd/>
          </a:ln>
        </p:spPr>
        <p:txBody>
          <a:bodyPr>
            <a:prstTxWarp prst="textNoShape">
              <a:avLst/>
            </a:prstTxWarp>
          </a:bodyPr>
          <a:lstStyle/>
          <a:p>
            <a:endParaRPr lang="en-US"/>
          </a:p>
        </p:txBody>
      </p:sp>
      <p:sp>
        <p:nvSpPr>
          <p:cNvPr id="83976" name="Line 7"/>
          <p:cNvSpPr>
            <a:spLocks noChangeShapeType="1"/>
          </p:cNvSpPr>
          <p:nvPr/>
        </p:nvSpPr>
        <p:spPr bwMode="auto">
          <a:xfrm>
            <a:off x="1524000" y="2819400"/>
            <a:ext cx="4495800" cy="0"/>
          </a:xfrm>
          <a:prstGeom prst="line">
            <a:avLst/>
          </a:prstGeom>
          <a:noFill/>
          <a:ln w="38100">
            <a:solidFill>
              <a:srgbClr val="0066FF"/>
            </a:solidFill>
            <a:round/>
            <a:headEnd/>
            <a:tailEnd/>
          </a:ln>
        </p:spPr>
        <p:txBody>
          <a:bodyPr>
            <a:prstTxWarp prst="textNoShape">
              <a:avLst/>
            </a:prstTxWarp>
          </a:bodyPr>
          <a:lstStyle/>
          <a:p>
            <a:endParaRPr lang="en-US"/>
          </a:p>
        </p:txBody>
      </p:sp>
      <p:sp>
        <p:nvSpPr>
          <p:cNvPr id="83977" name="Line 8"/>
          <p:cNvSpPr>
            <a:spLocks noChangeShapeType="1"/>
          </p:cNvSpPr>
          <p:nvPr/>
        </p:nvSpPr>
        <p:spPr bwMode="auto">
          <a:xfrm>
            <a:off x="1524000" y="3048000"/>
            <a:ext cx="4495800" cy="0"/>
          </a:xfrm>
          <a:prstGeom prst="line">
            <a:avLst/>
          </a:prstGeom>
          <a:noFill/>
          <a:ln w="38100">
            <a:solidFill>
              <a:srgbClr val="0066FF"/>
            </a:solidFill>
            <a:round/>
            <a:headEnd/>
            <a:tailEnd/>
          </a:ln>
        </p:spPr>
        <p:txBody>
          <a:bodyPr>
            <a:prstTxWarp prst="textNoShape">
              <a:avLst/>
            </a:prstTxWarp>
          </a:bodyPr>
          <a:lstStyle/>
          <a:p>
            <a:endParaRPr lang="en-US"/>
          </a:p>
        </p:txBody>
      </p:sp>
      <p:sp>
        <p:nvSpPr>
          <p:cNvPr id="83978" name="Line 9"/>
          <p:cNvSpPr>
            <a:spLocks noChangeShapeType="1"/>
          </p:cNvSpPr>
          <p:nvPr/>
        </p:nvSpPr>
        <p:spPr bwMode="auto">
          <a:xfrm>
            <a:off x="2819400" y="1600200"/>
            <a:ext cx="3505200" cy="0"/>
          </a:xfrm>
          <a:prstGeom prst="line">
            <a:avLst/>
          </a:prstGeom>
          <a:noFill/>
          <a:ln w="38100">
            <a:solidFill>
              <a:srgbClr val="0066FF"/>
            </a:solidFill>
            <a:round/>
            <a:headEnd/>
            <a:tailEn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3"/>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84995" name="Slide Number Placeholder 4"/>
          <p:cNvSpPr>
            <a:spLocks noGrp="1"/>
          </p:cNvSpPr>
          <p:nvPr>
            <p:ph type="sldNum" sz="quarter" idx="12"/>
          </p:nvPr>
        </p:nvSpPr>
        <p:spPr>
          <a:noFill/>
        </p:spPr>
        <p:txBody>
          <a:bodyPr/>
          <a:lstStyle/>
          <a:p>
            <a:fld id="{0E6FDE1A-1216-2441-8A5F-31528C9F3A48}" type="slidenum">
              <a:rPr lang="en-US" smtClean="0"/>
              <a:pPr/>
              <a:t>67</a:t>
            </a:fld>
            <a:endParaRPr lang="en-US" smtClean="0"/>
          </a:p>
        </p:txBody>
      </p:sp>
      <p:sp>
        <p:nvSpPr>
          <p:cNvPr id="84996" name="Rectangle 2"/>
          <p:cNvSpPr>
            <a:spLocks noGrp="1" noChangeArrowheads="1"/>
          </p:cNvSpPr>
          <p:nvPr>
            <p:ph type="title"/>
          </p:nvPr>
        </p:nvSpPr>
        <p:spPr/>
        <p:txBody>
          <a:bodyPr/>
          <a:lstStyle/>
          <a:p>
            <a:r>
              <a:rPr lang="en-US"/>
              <a:t>Remember: Minimax: Recursive implementation</a:t>
            </a:r>
          </a:p>
        </p:txBody>
      </p:sp>
      <p:sp>
        <p:nvSpPr>
          <p:cNvPr id="84997" name="Text Box 3"/>
          <p:cNvSpPr txBox="1">
            <a:spLocks noChangeArrowheads="1"/>
          </p:cNvSpPr>
          <p:nvPr/>
        </p:nvSpPr>
        <p:spPr bwMode="auto">
          <a:xfrm>
            <a:off x="685800" y="5257800"/>
            <a:ext cx="4267200" cy="641350"/>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Tahoma" charset="0"/>
              </a:rPr>
              <a:t>Complete:</a:t>
            </a:r>
            <a:r>
              <a:rPr lang="en-US" sz="1800">
                <a:latin typeface="Tahoma" charset="0"/>
              </a:rPr>
              <a:t>  Yes, for finite state-space</a:t>
            </a:r>
            <a:br>
              <a:rPr lang="en-US" sz="1800">
                <a:latin typeface="Tahoma" charset="0"/>
              </a:rPr>
            </a:br>
            <a:r>
              <a:rPr lang="en-US" sz="1800" b="1">
                <a:latin typeface="Tahoma" charset="0"/>
              </a:rPr>
              <a:t>Optimal:</a:t>
            </a:r>
            <a:r>
              <a:rPr lang="en-US" sz="1800">
                <a:latin typeface="Tahoma" charset="0"/>
              </a:rPr>
              <a:t> Yes</a:t>
            </a:r>
          </a:p>
        </p:txBody>
      </p:sp>
      <p:sp>
        <p:nvSpPr>
          <p:cNvPr id="84998" name="Text Box 4"/>
          <p:cNvSpPr txBox="1">
            <a:spLocks noChangeArrowheads="1"/>
          </p:cNvSpPr>
          <p:nvPr/>
        </p:nvSpPr>
        <p:spPr bwMode="auto">
          <a:xfrm>
            <a:off x="4724400" y="5257800"/>
            <a:ext cx="4267200" cy="915988"/>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CC3300"/>
                </a:solidFill>
                <a:latin typeface="Tahoma" charset="0"/>
              </a:rPr>
              <a:t>Time complexity:</a:t>
            </a:r>
            <a:r>
              <a:rPr lang="en-US" sz="1800">
                <a:solidFill>
                  <a:srgbClr val="CC3300"/>
                </a:solidFill>
                <a:latin typeface="Tahoma" charset="0"/>
              </a:rPr>
              <a:t>  O(b</a:t>
            </a:r>
            <a:r>
              <a:rPr lang="en-US" sz="1800" baseline="30000">
                <a:solidFill>
                  <a:srgbClr val="CC3300"/>
                </a:solidFill>
                <a:latin typeface="Tahoma" charset="0"/>
              </a:rPr>
              <a:t>m</a:t>
            </a:r>
            <a:r>
              <a:rPr lang="en-US" sz="1800">
                <a:solidFill>
                  <a:srgbClr val="CC3300"/>
                </a:solidFill>
                <a:latin typeface="Tahoma" charset="0"/>
              </a:rPr>
              <a:t>)</a:t>
            </a:r>
            <a:br>
              <a:rPr lang="en-US" sz="1800">
                <a:solidFill>
                  <a:srgbClr val="CC3300"/>
                </a:solidFill>
                <a:latin typeface="Tahoma" charset="0"/>
              </a:rPr>
            </a:br>
            <a:r>
              <a:rPr lang="en-US" sz="1800" b="1">
                <a:latin typeface="Tahoma" charset="0"/>
              </a:rPr>
              <a:t>Space complexity:</a:t>
            </a:r>
            <a:r>
              <a:rPr lang="en-US" sz="1800">
                <a:latin typeface="Tahoma" charset="0"/>
              </a:rPr>
              <a:t> O(bm)   </a:t>
            </a:r>
            <a:r>
              <a:rPr lang="en-US" sz="1800">
                <a:solidFill>
                  <a:schemeClr val="bg2"/>
                </a:solidFill>
                <a:latin typeface="Tahoma" charset="0"/>
              </a:rPr>
              <a:t>(= DFS</a:t>
            </a:r>
            <a:br>
              <a:rPr lang="en-US" sz="1800">
                <a:solidFill>
                  <a:schemeClr val="bg2"/>
                </a:solidFill>
                <a:latin typeface="Tahoma" charset="0"/>
              </a:rPr>
            </a:br>
            <a:r>
              <a:rPr lang="en-US" sz="1800">
                <a:solidFill>
                  <a:schemeClr val="bg2"/>
                </a:solidFill>
                <a:latin typeface="Tahoma" charset="0"/>
              </a:rPr>
              <a:t>Does not keep all nodes in memory.)</a:t>
            </a:r>
          </a:p>
        </p:txBody>
      </p:sp>
      <p:pic>
        <p:nvPicPr>
          <p:cNvPr id="84999" name="Picture 5"/>
          <p:cNvPicPr>
            <a:picLocks noChangeAspect="1" noChangeArrowheads="1"/>
          </p:cNvPicPr>
          <p:nvPr/>
        </p:nvPicPr>
        <p:blipFill>
          <a:blip r:embed="rId2">
            <a:lum contrast="6000"/>
          </a:blip>
          <a:srcRect/>
          <a:stretch>
            <a:fillRect/>
          </a:stretch>
        </p:blipFill>
        <p:spPr bwMode="auto">
          <a:xfrm>
            <a:off x="15875" y="1219200"/>
            <a:ext cx="9067800" cy="4017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86019" name="Slide Number Placeholder 5"/>
          <p:cNvSpPr>
            <a:spLocks noGrp="1"/>
          </p:cNvSpPr>
          <p:nvPr>
            <p:ph type="sldNum" sz="quarter" idx="12"/>
          </p:nvPr>
        </p:nvSpPr>
        <p:spPr>
          <a:noFill/>
        </p:spPr>
        <p:txBody>
          <a:bodyPr/>
          <a:lstStyle/>
          <a:p>
            <a:fld id="{FDE424C3-CC80-B842-81F8-6C1B058ED938}" type="slidenum">
              <a:rPr lang="en-US" smtClean="0"/>
              <a:pPr/>
              <a:t>68</a:t>
            </a:fld>
            <a:endParaRPr lang="en-US" smtClean="0"/>
          </a:p>
        </p:txBody>
      </p:sp>
      <p:sp>
        <p:nvSpPr>
          <p:cNvPr id="86020" name="Rectangle 2"/>
          <p:cNvSpPr>
            <a:spLocks noGrp="1" noChangeArrowheads="1"/>
          </p:cNvSpPr>
          <p:nvPr>
            <p:ph type="title"/>
          </p:nvPr>
        </p:nvSpPr>
        <p:spPr/>
        <p:txBody>
          <a:bodyPr/>
          <a:lstStyle/>
          <a:p>
            <a:r>
              <a:rPr lang="en-US"/>
              <a:t>More on the </a:t>
            </a:r>
            <a:r>
              <a:rPr lang="en-US" i="1">
                <a:sym typeface="Symbol" charset="2"/>
              </a:rPr>
              <a:t>-</a:t>
            </a:r>
            <a:r>
              <a:rPr lang="en-US"/>
              <a:t> algorithm</a:t>
            </a:r>
          </a:p>
        </p:txBody>
      </p:sp>
      <p:sp>
        <p:nvSpPr>
          <p:cNvPr id="86021" name="Rectangle 3"/>
          <p:cNvSpPr>
            <a:spLocks noGrp="1" noChangeArrowheads="1"/>
          </p:cNvSpPr>
          <p:nvPr>
            <p:ph type="body" idx="1"/>
          </p:nvPr>
        </p:nvSpPr>
        <p:spPr/>
        <p:txBody>
          <a:bodyPr/>
          <a:lstStyle/>
          <a:p>
            <a:r>
              <a:rPr lang="en-US" sz="2400"/>
              <a:t>Same basic idea as minimax, but prune (cut away) branches of the tree that we know will not contain the solution.</a:t>
            </a:r>
          </a:p>
          <a:p>
            <a:endParaRPr lang="en-US" sz="2400"/>
          </a:p>
          <a:p>
            <a:r>
              <a:rPr lang="en-US" sz="2400"/>
              <a:t>Because minimax is depth-first, let’s consider nodes along a given path in the tree. Then, as we go along this path, we keep track of:</a:t>
            </a:r>
          </a:p>
          <a:p>
            <a:pPr lvl="1"/>
            <a:r>
              <a:rPr lang="en-US" sz="2000" i="1">
                <a:sym typeface="Symbol" charset="2"/>
              </a:rPr>
              <a:t></a:t>
            </a:r>
            <a:r>
              <a:rPr lang="en-US" sz="2000"/>
              <a:t> : Best choice so far for MAX</a:t>
            </a:r>
          </a:p>
          <a:p>
            <a:pPr lvl="1"/>
            <a:r>
              <a:rPr lang="en-US" sz="2000" i="1">
                <a:sym typeface="Symbol" charset="2"/>
              </a:rPr>
              <a:t></a:t>
            </a:r>
            <a:r>
              <a:rPr lang="en-US" sz="2000"/>
              <a:t> : Best choice so far for MIN</a:t>
            </a:r>
          </a:p>
          <a:p>
            <a:endParaRPr lang="en-US" sz="2400"/>
          </a:p>
          <a:p>
            <a:pPr>
              <a:buFontTx/>
              <a:buNone/>
            </a:pPr>
            <a:endParaRPr lang="en-US" sz="240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87044" name="Slide Number Placeholder 5"/>
          <p:cNvSpPr>
            <a:spLocks noGrp="1"/>
          </p:cNvSpPr>
          <p:nvPr>
            <p:ph type="sldNum" sz="quarter" idx="12"/>
          </p:nvPr>
        </p:nvSpPr>
        <p:spPr>
          <a:noFill/>
        </p:spPr>
        <p:txBody>
          <a:bodyPr/>
          <a:lstStyle/>
          <a:p>
            <a:fld id="{90440011-DC75-9944-A74C-3E4772CA979A}" type="slidenum">
              <a:rPr lang="en-US" smtClean="0"/>
              <a:pPr/>
              <a:t>69</a:t>
            </a:fld>
            <a:endParaRPr lang="en-US" smtClean="0"/>
          </a:p>
        </p:txBody>
      </p:sp>
      <p:sp>
        <p:nvSpPr>
          <p:cNvPr id="87045" name="Rectangle 2"/>
          <p:cNvSpPr>
            <a:spLocks noGrp="1" noChangeArrowheads="1"/>
          </p:cNvSpPr>
          <p:nvPr>
            <p:ph type="title"/>
          </p:nvPr>
        </p:nvSpPr>
        <p:spPr/>
        <p:txBody>
          <a:bodyPr/>
          <a:lstStyle/>
          <a:p>
            <a:r>
              <a:rPr lang="en-US"/>
              <a:t>More on the </a:t>
            </a:r>
            <a:r>
              <a:rPr lang="en-US" i="1">
                <a:sym typeface="Symbol" charset="2"/>
              </a:rPr>
              <a:t>-</a:t>
            </a:r>
            <a:r>
              <a:rPr lang="en-US"/>
              <a:t> algorithm: start from Minimax</a:t>
            </a:r>
          </a:p>
        </p:txBody>
      </p:sp>
      <p:graphicFrame>
        <p:nvGraphicFramePr>
          <p:cNvPr id="87042" name="Object 2"/>
          <p:cNvGraphicFramePr>
            <a:graphicFrameLocks noChangeAspect="1"/>
          </p:cNvGraphicFramePr>
          <p:nvPr/>
        </p:nvGraphicFramePr>
        <p:xfrm>
          <a:off x="533400" y="1397000"/>
          <a:ext cx="8001000" cy="5422900"/>
        </p:xfrm>
        <a:graphic>
          <a:graphicData uri="http://schemas.openxmlformats.org/presentationml/2006/ole">
            <mc:AlternateContent xmlns:mc="http://schemas.openxmlformats.org/markup-compatibility/2006">
              <mc:Choice xmlns:v="urn:schemas-microsoft-com:vml" Requires="v">
                <p:oleObj spid="_x0000_s87047" name="Image" r:id="rId3" imgW="12224497" imgH="8285210" progId="">
                  <p:embed/>
                </p:oleObj>
              </mc:Choice>
              <mc:Fallback>
                <p:oleObj name="Image" r:id="rId3" imgW="12224497" imgH="828521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397000"/>
                        <a:ext cx="8001000" cy="542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7046" name="Rectangle 9"/>
          <p:cNvSpPr>
            <a:spLocks noChangeArrowheads="1"/>
          </p:cNvSpPr>
          <p:nvPr/>
        </p:nvSpPr>
        <p:spPr bwMode="auto">
          <a:xfrm>
            <a:off x="1631950" y="2709863"/>
            <a:ext cx="4191000" cy="457200"/>
          </a:xfrm>
          <a:prstGeom prst="rect">
            <a:avLst/>
          </a:prstGeom>
          <a:noFill/>
          <a:ln w="28575">
            <a:solidFill>
              <a:srgbClr val="0066FF"/>
            </a:solidFill>
            <a:miter lim="800000"/>
            <a:headEnd/>
            <a:tailEnd/>
          </a:ln>
        </p:spPr>
        <p:txBody>
          <a:bodyPr wrap="none" anchor="ctr">
            <a:prstTxWarp prst="textNoShape">
              <a:avLst/>
            </a:prstTxWarp>
          </a:bodyPr>
          <a:lstStyle/>
          <a:p>
            <a:endParaRPr lang="en-US"/>
          </a:p>
        </p:txBody>
      </p:sp>
      <p:sp>
        <p:nvSpPr>
          <p:cNvPr id="87047" name="Text Box 10"/>
          <p:cNvSpPr txBox="1">
            <a:spLocks noChangeArrowheads="1"/>
          </p:cNvSpPr>
          <p:nvPr/>
        </p:nvSpPr>
        <p:spPr bwMode="auto">
          <a:xfrm>
            <a:off x="6005513" y="2362200"/>
            <a:ext cx="2676525" cy="1585913"/>
          </a:xfrm>
          <a:prstGeom prst="rect">
            <a:avLst/>
          </a:prstGeom>
          <a:solidFill>
            <a:schemeClr val="bg1"/>
          </a:solidFill>
          <a:ln w="9525">
            <a:noFill/>
            <a:miter lim="800000"/>
            <a:headEnd/>
            <a:tailEnd/>
          </a:ln>
        </p:spPr>
        <p:txBody>
          <a:bodyPr wrap="none">
            <a:prstTxWarp prst="textNoShape">
              <a:avLst/>
            </a:prstTxWarp>
            <a:spAutoFit/>
          </a:bodyPr>
          <a:lstStyle/>
          <a:p>
            <a:r>
              <a:rPr lang="en-US" sz="2000">
                <a:solidFill>
                  <a:srgbClr val="0066FF"/>
                </a:solidFill>
                <a:latin typeface="Tahoma" charset="0"/>
              </a:rPr>
              <a:t>Note: These are both</a:t>
            </a:r>
          </a:p>
          <a:p>
            <a:r>
              <a:rPr lang="en-US" sz="2000">
                <a:solidFill>
                  <a:srgbClr val="0066FF"/>
                </a:solidFill>
                <a:latin typeface="Tahoma" charset="0"/>
              </a:rPr>
              <a:t>Local variables. At the</a:t>
            </a:r>
          </a:p>
          <a:p>
            <a:r>
              <a:rPr lang="en-US" sz="2000">
                <a:solidFill>
                  <a:srgbClr val="0066FF"/>
                </a:solidFill>
                <a:latin typeface="Tahoma" charset="0"/>
              </a:rPr>
              <a:t>Start of the algorithm,</a:t>
            </a:r>
          </a:p>
          <a:p>
            <a:r>
              <a:rPr lang="en-US" sz="2000">
                <a:solidFill>
                  <a:srgbClr val="0066FF"/>
                </a:solidFill>
                <a:latin typeface="Tahoma" charset="0"/>
              </a:rPr>
              <a:t>We initialize them to</a:t>
            </a:r>
          </a:p>
          <a:p>
            <a:r>
              <a:rPr kumimoji="1" lang="en-US" sz="1800" b="1" i="1">
                <a:solidFill>
                  <a:srgbClr val="0066FF"/>
                </a:solidFill>
                <a:latin typeface="Helvetica" charset="0"/>
                <a:sym typeface="Symbol" charset="2"/>
              </a:rPr>
              <a:t> = - and  =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23555" name="Slide Number Placeholder 5"/>
          <p:cNvSpPr>
            <a:spLocks noGrp="1"/>
          </p:cNvSpPr>
          <p:nvPr>
            <p:ph type="sldNum" sz="quarter" idx="12"/>
          </p:nvPr>
        </p:nvSpPr>
        <p:spPr>
          <a:noFill/>
        </p:spPr>
        <p:txBody>
          <a:bodyPr/>
          <a:lstStyle/>
          <a:p>
            <a:fld id="{12468E6D-B477-834D-8784-670663550C9E}" type="slidenum">
              <a:rPr lang="en-US" smtClean="0"/>
              <a:pPr/>
              <a:t>7</a:t>
            </a:fld>
            <a:endParaRPr lang="en-US" smtClean="0"/>
          </a:p>
        </p:txBody>
      </p:sp>
      <p:sp>
        <p:nvSpPr>
          <p:cNvPr id="23556" name="Rectangle 2"/>
          <p:cNvSpPr>
            <a:spLocks noGrp="1" noChangeArrowheads="1"/>
          </p:cNvSpPr>
          <p:nvPr>
            <p:ph type="title"/>
          </p:nvPr>
        </p:nvSpPr>
        <p:spPr/>
        <p:txBody>
          <a:bodyPr/>
          <a:lstStyle/>
          <a:p>
            <a:r>
              <a:rPr lang="en-US"/>
              <a:t>Exercise: Search Algorithms</a:t>
            </a:r>
          </a:p>
        </p:txBody>
      </p:sp>
      <p:sp>
        <p:nvSpPr>
          <p:cNvPr id="23557" name="Rectangle 3"/>
          <p:cNvSpPr>
            <a:spLocks noGrp="1" noChangeArrowheads="1"/>
          </p:cNvSpPr>
          <p:nvPr>
            <p:ph type="body" idx="1"/>
          </p:nvPr>
        </p:nvSpPr>
        <p:spPr>
          <a:xfrm>
            <a:off x="228600" y="1295400"/>
            <a:ext cx="8178800" cy="4762500"/>
          </a:xfrm>
        </p:spPr>
        <p:txBody>
          <a:bodyPr/>
          <a:lstStyle/>
          <a:p>
            <a:pPr>
              <a:buFontTx/>
              <a:buNone/>
            </a:pPr>
            <a:r>
              <a:rPr lang="en-US" sz="1800">
                <a:ea typeface="Times New Roman" charset="0"/>
                <a:cs typeface="Times New Roman" charset="0"/>
              </a:rPr>
              <a:t>	The following figure shows a portion of a partially expanded search tree.  Each arc between nodes is labeled with the cost of the corresponding operator, and the leaves are labeled with the value of the heuristic function, </a:t>
            </a:r>
            <a:r>
              <a:rPr lang="en-US" sz="1800" i="1">
                <a:ea typeface="Times New Roman" charset="0"/>
                <a:cs typeface="Times New Roman" charset="0"/>
              </a:rPr>
              <a:t>h</a:t>
            </a:r>
            <a:r>
              <a:rPr lang="en-US" sz="1800">
                <a:ea typeface="Times New Roman" charset="0"/>
                <a:cs typeface="Times New Roman" charset="0"/>
              </a:rPr>
              <a:t>.</a:t>
            </a:r>
          </a:p>
          <a:p>
            <a:endParaRPr lang="en-US" sz="1800">
              <a:ea typeface="Times New Roman" charset="0"/>
              <a:cs typeface="Times New Roman" charset="0"/>
            </a:endParaRPr>
          </a:p>
          <a:p>
            <a:pPr>
              <a:buFontTx/>
              <a:buNone/>
            </a:pPr>
            <a:r>
              <a:rPr lang="en-US" sz="1800">
                <a:ea typeface="Times New Roman" charset="0"/>
                <a:cs typeface="Times New Roman" charset="0"/>
              </a:rPr>
              <a:t>	Which node (use the node’s letter) will be </a:t>
            </a:r>
            <a:r>
              <a:rPr lang="en-US" sz="1800" u="sng">
                <a:ea typeface="Times New Roman" charset="0"/>
                <a:cs typeface="Times New Roman" charset="0"/>
              </a:rPr>
              <a:t>expanded</a:t>
            </a:r>
            <a:r>
              <a:rPr lang="en-US" sz="1800">
                <a:ea typeface="Times New Roman" charset="0"/>
                <a:cs typeface="Times New Roman" charset="0"/>
              </a:rPr>
              <a:t> next by each of the following search algorithms?</a:t>
            </a:r>
          </a:p>
          <a:p>
            <a:endParaRPr lang="en-US" sz="1800">
              <a:ea typeface="Times New Roman" charset="0"/>
              <a:cs typeface="Times New Roman" charset="0"/>
            </a:endParaRPr>
          </a:p>
          <a:p>
            <a:pPr lvl="1">
              <a:buFontTx/>
              <a:buNone/>
            </a:pPr>
            <a:r>
              <a:rPr lang="en-US" sz="1600">
                <a:ea typeface="Times New Roman" charset="0"/>
                <a:cs typeface="Times New Roman" charset="0"/>
              </a:rPr>
              <a:t>(a)</a:t>
            </a:r>
            <a:r>
              <a:rPr lang="en-US" sz="1600">
                <a:latin typeface="Times New Roman" charset="0"/>
                <a:ea typeface="Times New Roman" charset="0"/>
                <a:cs typeface="Times New Roman" charset="0"/>
              </a:rPr>
              <a:t> </a:t>
            </a:r>
            <a:r>
              <a:rPr lang="en-US" sz="1600">
                <a:ea typeface="Times New Roman" charset="0"/>
                <a:cs typeface="Times New Roman" charset="0"/>
              </a:rPr>
              <a:t>Depth-first search</a:t>
            </a:r>
          </a:p>
          <a:p>
            <a:pPr lvl="1">
              <a:buFontTx/>
              <a:buNone/>
            </a:pPr>
            <a:r>
              <a:rPr lang="en-US" sz="1600">
                <a:ea typeface="Times New Roman" charset="0"/>
                <a:cs typeface="Times New Roman" charset="0"/>
              </a:rPr>
              <a:t>(b)</a:t>
            </a:r>
            <a:r>
              <a:rPr lang="en-US" sz="1600">
                <a:latin typeface="Times New Roman" charset="0"/>
                <a:ea typeface="Times New Roman" charset="0"/>
                <a:cs typeface="Times New Roman" charset="0"/>
              </a:rPr>
              <a:t> </a:t>
            </a:r>
            <a:r>
              <a:rPr lang="en-US" sz="1600">
                <a:ea typeface="Times New Roman" charset="0"/>
                <a:cs typeface="Times New Roman" charset="0"/>
              </a:rPr>
              <a:t>Breadth-first search</a:t>
            </a:r>
          </a:p>
          <a:p>
            <a:pPr lvl="1">
              <a:buFontTx/>
              <a:buNone/>
            </a:pPr>
            <a:r>
              <a:rPr lang="en-US" sz="1600">
                <a:ea typeface="Times New Roman" charset="0"/>
                <a:cs typeface="Times New Roman" charset="0"/>
              </a:rPr>
              <a:t>(c)</a:t>
            </a:r>
            <a:r>
              <a:rPr lang="en-US" sz="1600">
                <a:latin typeface="Times New Roman" charset="0"/>
                <a:ea typeface="Times New Roman" charset="0"/>
                <a:cs typeface="Times New Roman" charset="0"/>
              </a:rPr>
              <a:t> </a:t>
            </a:r>
            <a:r>
              <a:rPr lang="en-US" sz="1600">
                <a:ea typeface="Times New Roman" charset="0"/>
                <a:cs typeface="Times New Roman" charset="0"/>
              </a:rPr>
              <a:t>Uniform-cost search</a:t>
            </a:r>
          </a:p>
          <a:p>
            <a:pPr lvl="1">
              <a:buFontTx/>
              <a:buNone/>
            </a:pPr>
            <a:r>
              <a:rPr lang="en-US" sz="1600">
                <a:ea typeface="Times New Roman" charset="0"/>
                <a:cs typeface="Times New Roman" charset="0"/>
              </a:rPr>
              <a:t>(d)</a:t>
            </a:r>
            <a:r>
              <a:rPr lang="en-US" sz="1600">
                <a:latin typeface="Times New Roman" charset="0"/>
                <a:ea typeface="Times New Roman" charset="0"/>
                <a:cs typeface="Times New Roman" charset="0"/>
              </a:rPr>
              <a:t> </a:t>
            </a:r>
            <a:r>
              <a:rPr lang="en-US" sz="1600">
                <a:ea typeface="Times New Roman" charset="0"/>
                <a:cs typeface="Times New Roman" charset="0"/>
              </a:rPr>
              <a:t>Greedy search</a:t>
            </a:r>
          </a:p>
          <a:p>
            <a:pPr lvl="1">
              <a:buFontTx/>
              <a:buNone/>
            </a:pPr>
            <a:r>
              <a:rPr lang="en-US" sz="1600">
                <a:ea typeface="Times New Roman" charset="0"/>
                <a:cs typeface="Times New Roman" charset="0"/>
              </a:rPr>
              <a:t>(e) A* search</a:t>
            </a:r>
            <a:r>
              <a:rPr lang="en-US" sz="1800"/>
              <a:t> </a:t>
            </a:r>
          </a:p>
        </p:txBody>
      </p:sp>
      <p:grpSp>
        <p:nvGrpSpPr>
          <p:cNvPr id="23558" name="Group 4"/>
          <p:cNvGrpSpPr>
            <a:grpSpLocks/>
          </p:cNvGrpSpPr>
          <p:nvPr/>
        </p:nvGrpSpPr>
        <p:grpSpPr bwMode="auto">
          <a:xfrm>
            <a:off x="2971800" y="3200400"/>
            <a:ext cx="5943600" cy="2928938"/>
            <a:chOff x="1872" y="2016"/>
            <a:chExt cx="3744" cy="1845"/>
          </a:xfrm>
        </p:grpSpPr>
        <p:grpSp>
          <p:nvGrpSpPr>
            <p:cNvPr id="23561" name="Group 5"/>
            <p:cNvGrpSpPr>
              <a:grpSpLocks/>
            </p:cNvGrpSpPr>
            <p:nvPr/>
          </p:nvGrpSpPr>
          <p:grpSpPr bwMode="auto">
            <a:xfrm>
              <a:off x="1872" y="2016"/>
              <a:ext cx="3744" cy="1845"/>
              <a:chOff x="2208" y="2160"/>
              <a:chExt cx="3312" cy="1632"/>
            </a:xfrm>
          </p:grpSpPr>
          <p:sp>
            <p:nvSpPr>
              <p:cNvPr id="23563"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23564"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2000"/>
                  <a:t>D</a:t>
                </a:r>
              </a:p>
            </p:txBody>
          </p:sp>
          <p:sp>
            <p:nvSpPr>
              <p:cNvPr id="23565" name="Text Box 8"/>
              <p:cNvSpPr txBox="1">
                <a:spLocks noChangeArrowheads="1"/>
              </p:cNvSpPr>
              <p:nvPr/>
            </p:nvSpPr>
            <p:spPr bwMode="auto">
              <a:xfrm>
                <a:off x="3007" y="3051"/>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23566" name="Text Box 9"/>
              <p:cNvSpPr txBox="1">
                <a:spLocks noChangeArrowheads="1"/>
              </p:cNvSpPr>
              <p:nvPr/>
            </p:nvSpPr>
            <p:spPr bwMode="auto">
              <a:xfrm>
                <a:off x="3984" y="2160"/>
                <a:ext cx="267" cy="297"/>
              </a:xfrm>
              <a:prstGeom prst="rect">
                <a:avLst/>
              </a:prstGeom>
              <a:solidFill>
                <a:srgbClr val="FFFFFF"/>
              </a:solidFill>
              <a:ln w="9525">
                <a:noFill/>
                <a:miter lim="800000"/>
                <a:headEnd/>
                <a:tailEnd/>
              </a:ln>
            </p:spPr>
            <p:txBody>
              <a:bodyPr>
                <a:prstTxWarp prst="textNoShape">
                  <a:avLst/>
                </a:prstTxWarp>
              </a:bodyPr>
              <a:lstStyle/>
              <a:p>
                <a:r>
                  <a:rPr lang="en-US" sz="2000"/>
                  <a:t>A</a:t>
                </a:r>
              </a:p>
            </p:txBody>
          </p:sp>
          <p:sp>
            <p:nvSpPr>
              <p:cNvPr id="23567" name="Text Box 10"/>
              <p:cNvSpPr txBox="1">
                <a:spLocks noChangeArrowheads="1"/>
              </p:cNvSpPr>
              <p:nvPr/>
            </p:nvSpPr>
            <p:spPr bwMode="auto">
              <a:xfrm>
                <a:off x="3984" y="2754"/>
                <a:ext cx="267" cy="297"/>
              </a:xfrm>
              <a:prstGeom prst="rect">
                <a:avLst/>
              </a:prstGeom>
              <a:solidFill>
                <a:srgbClr val="FFFFFF"/>
              </a:solidFill>
              <a:ln w="9525">
                <a:noFill/>
                <a:miter lim="800000"/>
                <a:headEnd/>
                <a:tailEnd/>
              </a:ln>
            </p:spPr>
            <p:txBody>
              <a:bodyPr>
                <a:prstTxWarp prst="textNoShape">
                  <a:avLst/>
                </a:prstTxWarp>
              </a:bodyPr>
              <a:lstStyle/>
              <a:p>
                <a:r>
                  <a:rPr lang="en-US" sz="2000"/>
                  <a:t>C</a:t>
                </a:r>
              </a:p>
            </p:txBody>
          </p:sp>
          <p:sp>
            <p:nvSpPr>
              <p:cNvPr id="23568"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3569"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3570"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23571" name="Text Box 14"/>
              <p:cNvSpPr txBox="1">
                <a:spLocks noChangeArrowheads="1"/>
              </p:cNvSpPr>
              <p:nvPr/>
            </p:nvSpPr>
            <p:spPr bwMode="auto">
              <a:xfrm>
                <a:off x="2652" y="3063"/>
                <a:ext cx="266" cy="297"/>
              </a:xfrm>
              <a:prstGeom prst="rect">
                <a:avLst/>
              </a:prstGeom>
              <a:solidFill>
                <a:srgbClr val="FFFFFF"/>
              </a:solidFill>
              <a:ln w="9525">
                <a:noFill/>
                <a:miter lim="800000"/>
                <a:headEnd/>
                <a:tailEnd/>
              </a:ln>
            </p:spPr>
            <p:txBody>
              <a:bodyPr>
                <a:prstTxWarp prst="textNoShape">
                  <a:avLst/>
                </a:prstTxWarp>
              </a:bodyPr>
              <a:lstStyle/>
              <a:p>
                <a:r>
                  <a:rPr lang="en-US" sz="1800" i="1"/>
                  <a:t>4</a:t>
                </a:r>
              </a:p>
            </p:txBody>
          </p:sp>
          <p:sp>
            <p:nvSpPr>
              <p:cNvPr id="23572"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1800" i="1"/>
                  <a:t>19</a:t>
                </a:r>
              </a:p>
            </p:txBody>
          </p:sp>
          <p:sp>
            <p:nvSpPr>
              <p:cNvPr id="23573"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1800" i="1"/>
                  <a:t>6</a:t>
                </a:r>
              </a:p>
            </p:txBody>
          </p:sp>
          <p:sp>
            <p:nvSpPr>
              <p:cNvPr id="23574" name="Text Box 17"/>
              <p:cNvSpPr txBox="1">
                <a:spLocks noChangeArrowheads="1"/>
              </p:cNvSpPr>
              <p:nvPr/>
            </p:nvSpPr>
            <p:spPr bwMode="auto">
              <a:xfrm>
                <a:off x="3718" y="2457"/>
                <a:ext cx="266" cy="297"/>
              </a:xfrm>
              <a:prstGeom prst="rect">
                <a:avLst/>
              </a:prstGeom>
              <a:solidFill>
                <a:srgbClr val="FFFFFF"/>
              </a:solidFill>
              <a:ln w="9525">
                <a:noFill/>
                <a:miter lim="800000"/>
                <a:headEnd/>
                <a:tailEnd/>
              </a:ln>
            </p:spPr>
            <p:txBody>
              <a:bodyPr>
                <a:prstTxWarp prst="textNoShape">
                  <a:avLst/>
                </a:prstTxWarp>
              </a:bodyPr>
              <a:lstStyle/>
              <a:p>
                <a:r>
                  <a:rPr lang="en-US" sz="1800" i="1"/>
                  <a:t>3</a:t>
                </a:r>
              </a:p>
            </p:txBody>
          </p:sp>
          <p:sp>
            <p:nvSpPr>
              <p:cNvPr id="23575"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1800" i="1"/>
                  <a:t>h=15</a:t>
                </a:r>
              </a:p>
            </p:txBody>
          </p:sp>
          <p:sp>
            <p:nvSpPr>
              <p:cNvPr id="23576"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2000"/>
                  <a:t>B</a:t>
                </a:r>
              </a:p>
            </p:txBody>
          </p:sp>
          <p:sp>
            <p:nvSpPr>
              <p:cNvPr id="23577" name="Text Box 20"/>
              <p:cNvSpPr txBox="1">
                <a:spLocks noChangeArrowheads="1"/>
              </p:cNvSpPr>
              <p:nvPr/>
            </p:nvSpPr>
            <p:spPr bwMode="auto">
              <a:xfrm>
                <a:off x="2741" y="3249"/>
                <a:ext cx="266" cy="296"/>
              </a:xfrm>
              <a:prstGeom prst="rect">
                <a:avLst/>
              </a:prstGeom>
              <a:solidFill>
                <a:srgbClr val="FFFFFF"/>
              </a:solidFill>
              <a:ln w="9525">
                <a:noFill/>
                <a:miter lim="800000"/>
                <a:headEnd/>
                <a:tailEnd/>
              </a:ln>
            </p:spPr>
            <p:txBody>
              <a:bodyPr>
                <a:prstTxWarp prst="textNoShape">
                  <a:avLst/>
                </a:prstTxWarp>
              </a:bodyPr>
              <a:lstStyle/>
              <a:p>
                <a:r>
                  <a:rPr lang="en-US" sz="2000"/>
                  <a:t>F</a:t>
                </a:r>
              </a:p>
            </p:txBody>
          </p:sp>
          <p:sp>
            <p:nvSpPr>
              <p:cNvPr id="23578" name="Text Box 21"/>
              <p:cNvSpPr txBox="1">
                <a:spLocks noChangeArrowheads="1"/>
              </p:cNvSpPr>
              <p:nvPr/>
            </p:nvSpPr>
            <p:spPr bwMode="auto">
              <a:xfrm>
                <a:off x="3185"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G</a:t>
                </a:r>
              </a:p>
            </p:txBody>
          </p:sp>
          <p:sp>
            <p:nvSpPr>
              <p:cNvPr id="23579" name="Text Box 22"/>
              <p:cNvSpPr txBox="1">
                <a:spLocks noChangeArrowheads="1"/>
              </p:cNvSpPr>
              <p:nvPr/>
            </p:nvSpPr>
            <p:spPr bwMode="auto">
              <a:xfrm>
                <a:off x="2208"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E</a:t>
                </a:r>
              </a:p>
            </p:txBody>
          </p:sp>
          <p:sp>
            <p:nvSpPr>
              <p:cNvPr id="23580"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3581"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3582"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3583"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3584"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23585"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23586"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23587"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23588"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23589"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23590"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23591"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h=8</a:t>
                </a:r>
              </a:p>
            </p:txBody>
          </p:sp>
          <p:sp>
            <p:nvSpPr>
              <p:cNvPr id="23592" name="Text Box 35"/>
              <p:cNvSpPr txBox="1">
                <a:spLocks noChangeArrowheads="1"/>
              </p:cNvSpPr>
              <p:nvPr/>
            </p:nvSpPr>
            <p:spPr bwMode="auto">
              <a:xfrm>
                <a:off x="2741" y="3495"/>
                <a:ext cx="444" cy="297"/>
              </a:xfrm>
              <a:prstGeom prst="rect">
                <a:avLst/>
              </a:prstGeom>
              <a:solidFill>
                <a:srgbClr val="FFFFFF"/>
              </a:solidFill>
              <a:ln w="9525">
                <a:noFill/>
                <a:miter lim="800000"/>
                <a:headEnd/>
                <a:tailEnd/>
              </a:ln>
            </p:spPr>
            <p:txBody>
              <a:bodyPr>
                <a:prstTxWarp prst="textNoShape">
                  <a:avLst/>
                </a:prstTxWarp>
              </a:bodyPr>
              <a:lstStyle/>
              <a:p>
                <a:r>
                  <a:rPr lang="en-US" sz="1800" i="1"/>
                  <a:t>h=12</a:t>
                </a:r>
              </a:p>
            </p:txBody>
          </p:sp>
          <p:sp>
            <p:nvSpPr>
              <p:cNvPr id="23593"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23594"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23595"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1800" i="1"/>
                  <a:t>h=18</a:t>
                </a:r>
              </a:p>
            </p:txBody>
          </p:sp>
          <p:sp>
            <p:nvSpPr>
              <p:cNvPr id="23596"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a:p>
            </p:txBody>
          </p:sp>
          <p:sp>
            <p:nvSpPr>
              <p:cNvPr id="23597"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grpSp>
        <p:sp>
          <p:nvSpPr>
            <p:cNvPr id="23562" name="Text Box 41"/>
            <p:cNvSpPr txBox="1">
              <a:spLocks noChangeArrowheads="1"/>
            </p:cNvSpPr>
            <p:nvPr/>
          </p:nvSpPr>
          <p:spPr bwMode="auto">
            <a:xfrm>
              <a:off x="3577" y="3244"/>
              <a:ext cx="232" cy="250"/>
            </a:xfrm>
            <a:prstGeom prst="rect">
              <a:avLst/>
            </a:prstGeom>
            <a:noFill/>
            <a:ln w="9525">
              <a:noFill/>
              <a:miter lim="800000"/>
              <a:headEnd/>
              <a:tailEnd/>
            </a:ln>
          </p:spPr>
          <p:txBody>
            <a:bodyPr wrap="none">
              <a:prstTxWarp prst="textNoShape">
                <a:avLst/>
              </a:prstTxWarp>
              <a:spAutoFit/>
            </a:bodyPr>
            <a:lstStyle/>
            <a:p>
              <a:r>
                <a:rPr lang="en-US" sz="2000"/>
                <a:t>H</a:t>
              </a:r>
            </a:p>
          </p:txBody>
        </p:sp>
      </p:grpSp>
      <p:sp>
        <p:nvSpPr>
          <p:cNvPr id="23559" name="Text Box 42"/>
          <p:cNvSpPr txBox="1">
            <a:spLocks noChangeArrowheads="1"/>
          </p:cNvSpPr>
          <p:nvPr/>
        </p:nvSpPr>
        <p:spPr bwMode="auto">
          <a:xfrm>
            <a:off x="6781800" y="3276600"/>
            <a:ext cx="736600" cy="396875"/>
          </a:xfrm>
          <a:prstGeom prst="rect">
            <a:avLst/>
          </a:prstGeom>
          <a:noFill/>
          <a:ln w="9525">
            <a:noFill/>
            <a:miter lim="800000"/>
            <a:headEnd/>
            <a:tailEnd/>
          </a:ln>
        </p:spPr>
        <p:txBody>
          <a:bodyPr wrap="none">
            <a:prstTxWarp prst="textNoShape">
              <a:avLst/>
            </a:prstTxWarp>
            <a:spAutoFit/>
          </a:bodyPr>
          <a:lstStyle/>
          <a:p>
            <a:r>
              <a:rPr lang="en-US" sz="2000" i="1"/>
              <a:t>h=20</a:t>
            </a:r>
          </a:p>
        </p:txBody>
      </p:sp>
      <p:sp>
        <p:nvSpPr>
          <p:cNvPr id="23560" name="Text Box 43"/>
          <p:cNvSpPr txBox="1">
            <a:spLocks noChangeArrowheads="1"/>
          </p:cNvSpPr>
          <p:nvPr/>
        </p:nvSpPr>
        <p:spPr bwMode="auto">
          <a:xfrm>
            <a:off x="4419600" y="4267200"/>
            <a:ext cx="736600" cy="396875"/>
          </a:xfrm>
          <a:prstGeom prst="rect">
            <a:avLst/>
          </a:prstGeom>
          <a:noFill/>
          <a:ln w="9525">
            <a:noFill/>
            <a:miter lim="800000"/>
            <a:headEnd/>
            <a:tailEnd/>
          </a:ln>
        </p:spPr>
        <p:txBody>
          <a:bodyPr wrap="none">
            <a:prstTxWarp prst="textNoShape">
              <a:avLst/>
            </a:prstTxWarp>
            <a:spAutoFit/>
          </a:bodyPr>
          <a:lstStyle/>
          <a:p>
            <a:r>
              <a:rPr lang="en-US" sz="2000" i="1"/>
              <a:t>h=14</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Footer Placeholder 3"/>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88068" name="Slide Number Placeholder 4"/>
          <p:cNvSpPr>
            <a:spLocks noGrp="1"/>
          </p:cNvSpPr>
          <p:nvPr>
            <p:ph type="sldNum" sz="quarter" idx="12"/>
          </p:nvPr>
        </p:nvSpPr>
        <p:spPr>
          <a:noFill/>
        </p:spPr>
        <p:txBody>
          <a:bodyPr/>
          <a:lstStyle/>
          <a:p>
            <a:fld id="{252831FB-1CB7-7E40-ACCB-22B9909C1E20}" type="slidenum">
              <a:rPr lang="en-US" smtClean="0"/>
              <a:pPr/>
              <a:t>70</a:t>
            </a:fld>
            <a:endParaRPr lang="en-US" smtClean="0"/>
          </a:p>
        </p:txBody>
      </p:sp>
      <p:sp>
        <p:nvSpPr>
          <p:cNvPr id="88069" name="Rectangle 39"/>
          <p:cNvSpPr>
            <a:spLocks noChangeArrowheads="1"/>
          </p:cNvSpPr>
          <p:nvPr/>
        </p:nvSpPr>
        <p:spPr bwMode="auto">
          <a:xfrm>
            <a:off x="3505200" y="6324600"/>
            <a:ext cx="2133600" cy="533400"/>
          </a:xfrm>
          <a:prstGeom prst="rect">
            <a:avLst/>
          </a:prstGeom>
          <a:solidFill>
            <a:schemeClr val="bg1"/>
          </a:solidFill>
          <a:ln w="9525">
            <a:solidFill>
              <a:schemeClr val="bg1"/>
            </a:solidFill>
            <a:miter lim="800000"/>
            <a:headEnd/>
            <a:tailEnd/>
          </a:ln>
        </p:spPr>
        <p:txBody>
          <a:bodyPr wrap="none" anchor="ctr">
            <a:prstTxWarp prst="textNoShape">
              <a:avLst/>
            </a:prstTxWarp>
          </a:bodyPr>
          <a:lstStyle/>
          <a:p>
            <a:endParaRPr lang="en-US"/>
          </a:p>
        </p:txBody>
      </p:sp>
      <p:sp>
        <p:nvSpPr>
          <p:cNvPr id="88070" name="Rectangle 2"/>
          <p:cNvSpPr>
            <a:spLocks noGrp="1" noChangeArrowheads="1"/>
          </p:cNvSpPr>
          <p:nvPr>
            <p:ph type="title"/>
          </p:nvPr>
        </p:nvSpPr>
        <p:spPr/>
        <p:txBody>
          <a:bodyPr/>
          <a:lstStyle/>
          <a:p>
            <a:r>
              <a:rPr lang="en-US"/>
              <a:t>More on the </a:t>
            </a:r>
            <a:r>
              <a:rPr lang="en-US" i="1">
                <a:sym typeface="Symbol" charset="2"/>
              </a:rPr>
              <a:t>-</a:t>
            </a:r>
            <a:r>
              <a:rPr lang="en-US"/>
              <a:t> algorithm</a:t>
            </a:r>
          </a:p>
        </p:txBody>
      </p:sp>
      <p:sp>
        <p:nvSpPr>
          <p:cNvPr id="88071" name="Text Box 14"/>
          <p:cNvSpPr txBox="1">
            <a:spLocks noChangeArrowheads="1"/>
          </p:cNvSpPr>
          <p:nvPr/>
        </p:nvSpPr>
        <p:spPr bwMode="auto">
          <a:xfrm>
            <a:off x="5715000" y="3330575"/>
            <a:ext cx="590550" cy="579438"/>
          </a:xfrm>
          <a:prstGeom prst="rect">
            <a:avLst/>
          </a:prstGeom>
          <a:noFill/>
          <a:ln w="38100">
            <a:noFill/>
            <a:miter lim="800000"/>
            <a:headEnd/>
            <a:tailEnd/>
          </a:ln>
        </p:spPr>
        <p:txBody>
          <a:bodyPr wrap="none">
            <a:prstTxWarp prst="textNoShape">
              <a:avLst/>
            </a:prstTxWarp>
            <a:spAutoFit/>
          </a:bodyPr>
          <a:lstStyle/>
          <a:p>
            <a:r>
              <a:rPr lang="en-US" sz="3200"/>
              <a:t>…</a:t>
            </a:r>
          </a:p>
        </p:txBody>
      </p:sp>
      <p:sp>
        <p:nvSpPr>
          <p:cNvPr id="88072" name="Text Box 15"/>
          <p:cNvSpPr txBox="1">
            <a:spLocks noChangeArrowheads="1"/>
          </p:cNvSpPr>
          <p:nvPr/>
        </p:nvSpPr>
        <p:spPr bwMode="auto">
          <a:xfrm>
            <a:off x="5791200" y="2667000"/>
            <a:ext cx="896938" cy="457200"/>
          </a:xfrm>
          <a:prstGeom prst="rect">
            <a:avLst/>
          </a:prstGeom>
          <a:noFill/>
          <a:ln w="9525">
            <a:noFill/>
            <a:miter lim="800000"/>
            <a:headEnd/>
            <a:tailEnd/>
          </a:ln>
        </p:spPr>
        <p:txBody>
          <a:bodyPr wrap="none">
            <a:prstTxWarp prst="textNoShape">
              <a:avLst/>
            </a:prstTxWarp>
            <a:spAutoFit/>
          </a:bodyPr>
          <a:lstStyle/>
          <a:p>
            <a:r>
              <a:rPr lang="en-US"/>
              <a:t>MAX</a:t>
            </a:r>
          </a:p>
        </p:txBody>
      </p:sp>
      <p:sp>
        <p:nvSpPr>
          <p:cNvPr id="88073" name="Text Box 16"/>
          <p:cNvSpPr txBox="1">
            <a:spLocks noChangeArrowheads="1"/>
          </p:cNvSpPr>
          <p:nvPr/>
        </p:nvSpPr>
        <p:spPr bwMode="auto">
          <a:xfrm>
            <a:off x="7086600" y="4267200"/>
            <a:ext cx="777875" cy="457200"/>
          </a:xfrm>
          <a:prstGeom prst="rect">
            <a:avLst/>
          </a:prstGeom>
          <a:noFill/>
          <a:ln w="9525">
            <a:noFill/>
            <a:miter lim="800000"/>
            <a:headEnd/>
            <a:tailEnd/>
          </a:ln>
        </p:spPr>
        <p:txBody>
          <a:bodyPr wrap="none">
            <a:prstTxWarp prst="textNoShape">
              <a:avLst/>
            </a:prstTxWarp>
            <a:spAutoFit/>
          </a:bodyPr>
          <a:lstStyle/>
          <a:p>
            <a:r>
              <a:rPr lang="en-US"/>
              <a:t>MIN</a:t>
            </a:r>
          </a:p>
        </p:txBody>
      </p:sp>
      <p:sp>
        <p:nvSpPr>
          <p:cNvPr id="88074" name="Line 18"/>
          <p:cNvSpPr>
            <a:spLocks noChangeShapeType="1"/>
          </p:cNvSpPr>
          <p:nvPr/>
        </p:nvSpPr>
        <p:spPr bwMode="auto">
          <a:xfrm flipH="1">
            <a:off x="4038600" y="2397125"/>
            <a:ext cx="838200" cy="1219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8075" name="Line 19"/>
          <p:cNvSpPr>
            <a:spLocks noChangeShapeType="1"/>
          </p:cNvSpPr>
          <p:nvPr/>
        </p:nvSpPr>
        <p:spPr bwMode="auto">
          <a:xfrm>
            <a:off x="4876800" y="2397125"/>
            <a:ext cx="228600" cy="12954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8076" name="Line 20"/>
          <p:cNvSpPr>
            <a:spLocks noChangeShapeType="1"/>
          </p:cNvSpPr>
          <p:nvPr/>
        </p:nvSpPr>
        <p:spPr bwMode="auto">
          <a:xfrm>
            <a:off x="4876800" y="2397125"/>
            <a:ext cx="2057400" cy="12954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8077" name="Line 21"/>
          <p:cNvSpPr>
            <a:spLocks noChangeShapeType="1"/>
          </p:cNvSpPr>
          <p:nvPr/>
        </p:nvSpPr>
        <p:spPr bwMode="auto">
          <a:xfrm flipH="1">
            <a:off x="2057400" y="3692525"/>
            <a:ext cx="1905000" cy="15240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8078" name="Line 22"/>
          <p:cNvSpPr>
            <a:spLocks noChangeShapeType="1"/>
          </p:cNvSpPr>
          <p:nvPr/>
        </p:nvSpPr>
        <p:spPr bwMode="auto">
          <a:xfrm flipH="1">
            <a:off x="3124200" y="3616325"/>
            <a:ext cx="8382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8079" name="Line 23"/>
          <p:cNvSpPr>
            <a:spLocks noChangeShapeType="1"/>
          </p:cNvSpPr>
          <p:nvPr/>
        </p:nvSpPr>
        <p:spPr bwMode="auto">
          <a:xfrm>
            <a:off x="3962400" y="3616325"/>
            <a:ext cx="228600" cy="16764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8080" name="Line 24"/>
          <p:cNvSpPr>
            <a:spLocks noChangeShapeType="1"/>
          </p:cNvSpPr>
          <p:nvPr/>
        </p:nvSpPr>
        <p:spPr bwMode="auto">
          <a:xfrm>
            <a:off x="5105400" y="3692525"/>
            <a:ext cx="6096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8081" name="Line 25"/>
          <p:cNvSpPr>
            <a:spLocks noChangeShapeType="1"/>
          </p:cNvSpPr>
          <p:nvPr/>
        </p:nvSpPr>
        <p:spPr bwMode="auto">
          <a:xfrm>
            <a:off x="5105400" y="3692525"/>
            <a:ext cx="16764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8082" name="Line 26"/>
          <p:cNvSpPr>
            <a:spLocks noChangeShapeType="1"/>
          </p:cNvSpPr>
          <p:nvPr/>
        </p:nvSpPr>
        <p:spPr bwMode="auto">
          <a:xfrm>
            <a:off x="5105400" y="3692525"/>
            <a:ext cx="28194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8083" name="Oval 3"/>
          <p:cNvSpPr>
            <a:spLocks noChangeArrowheads="1"/>
          </p:cNvSpPr>
          <p:nvPr/>
        </p:nvSpPr>
        <p:spPr bwMode="auto">
          <a:xfrm>
            <a:off x="4724400" y="21685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8084" name="Oval 4"/>
          <p:cNvSpPr>
            <a:spLocks noChangeArrowheads="1"/>
          </p:cNvSpPr>
          <p:nvPr/>
        </p:nvSpPr>
        <p:spPr bwMode="auto">
          <a:xfrm>
            <a:off x="3810000" y="34639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8085" name="Oval 5"/>
          <p:cNvSpPr>
            <a:spLocks noChangeArrowheads="1"/>
          </p:cNvSpPr>
          <p:nvPr/>
        </p:nvSpPr>
        <p:spPr bwMode="auto">
          <a:xfrm>
            <a:off x="4876800" y="34639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8086" name="Oval 6"/>
          <p:cNvSpPr>
            <a:spLocks noChangeArrowheads="1"/>
          </p:cNvSpPr>
          <p:nvPr/>
        </p:nvSpPr>
        <p:spPr bwMode="auto">
          <a:xfrm>
            <a:off x="6781800" y="34639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8087" name="Oval 8"/>
          <p:cNvSpPr>
            <a:spLocks noChangeArrowheads="1"/>
          </p:cNvSpPr>
          <p:nvPr/>
        </p:nvSpPr>
        <p:spPr bwMode="auto">
          <a:xfrm>
            <a:off x="18288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8088" name="Oval 9"/>
          <p:cNvSpPr>
            <a:spLocks noChangeArrowheads="1"/>
          </p:cNvSpPr>
          <p:nvPr/>
        </p:nvSpPr>
        <p:spPr bwMode="auto">
          <a:xfrm>
            <a:off x="28956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8089" name="Oval 10"/>
          <p:cNvSpPr>
            <a:spLocks noChangeArrowheads="1"/>
          </p:cNvSpPr>
          <p:nvPr/>
        </p:nvSpPr>
        <p:spPr bwMode="auto">
          <a:xfrm>
            <a:off x="39624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8090" name="Oval 11"/>
          <p:cNvSpPr>
            <a:spLocks noChangeArrowheads="1"/>
          </p:cNvSpPr>
          <p:nvPr/>
        </p:nvSpPr>
        <p:spPr bwMode="auto">
          <a:xfrm>
            <a:off x="55626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8091" name="Oval 12"/>
          <p:cNvSpPr>
            <a:spLocks noChangeArrowheads="1"/>
          </p:cNvSpPr>
          <p:nvPr/>
        </p:nvSpPr>
        <p:spPr bwMode="auto">
          <a:xfrm>
            <a:off x="66294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8092" name="Oval 13"/>
          <p:cNvSpPr>
            <a:spLocks noChangeArrowheads="1"/>
          </p:cNvSpPr>
          <p:nvPr/>
        </p:nvSpPr>
        <p:spPr bwMode="auto">
          <a:xfrm>
            <a:off x="76962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8093" name="Text Box 27"/>
          <p:cNvSpPr txBox="1">
            <a:spLocks noChangeArrowheads="1"/>
          </p:cNvSpPr>
          <p:nvPr/>
        </p:nvSpPr>
        <p:spPr bwMode="auto">
          <a:xfrm>
            <a:off x="3657600" y="1984375"/>
            <a:ext cx="8667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a:t>
            </a:r>
          </a:p>
          <a:p>
            <a:r>
              <a:rPr kumimoji="1" lang="en-US" sz="1800" b="1" i="1">
                <a:solidFill>
                  <a:schemeClr val="tx2"/>
                </a:solidFill>
                <a:latin typeface="Helvetica" charset="0"/>
                <a:sym typeface="Symbol" charset="2"/>
              </a:rPr>
              <a:t> = +</a:t>
            </a:r>
          </a:p>
        </p:txBody>
      </p:sp>
      <p:sp>
        <p:nvSpPr>
          <p:cNvPr id="88094" name="Text Box 29"/>
          <p:cNvSpPr txBox="1">
            <a:spLocks noChangeArrowheads="1"/>
          </p:cNvSpPr>
          <p:nvPr/>
        </p:nvSpPr>
        <p:spPr bwMode="auto">
          <a:xfrm>
            <a:off x="1736725" y="5562600"/>
            <a:ext cx="6280150" cy="457200"/>
          </a:xfrm>
          <a:prstGeom prst="rect">
            <a:avLst/>
          </a:prstGeom>
          <a:noFill/>
          <a:ln w="9525">
            <a:noFill/>
            <a:miter lim="800000"/>
            <a:headEnd/>
            <a:tailEnd/>
          </a:ln>
        </p:spPr>
        <p:txBody>
          <a:bodyPr wrap="none">
            <a:prstTxWarp prst="textNoShape">
              <a:avLst/>
            </a:prstTxWarp>
            <a:spAutoFit/>
          </a:bodyPr>
          <a:lstStyle/>
          <a:p>
            <a:r>
              <a:rPr lang="en-US"/>
              <a:t>5           10            6                   2            8            7</a:t>
            </a:r>
          </a:p>
        </p:txBody>
      </p:sp>
      <p:sp>
        <p:nvSpPr>
          <p:cNvPr id="88095" name="Text Box 32"/>
          <p:cNvSpPr txBox="1">
            <a:spLocks noChangeArrowheads="1"/>
          </p:cNvSpPr>
          <p:nvPr/>
        </p:nvSpPr>
        <p:spPr bwMode="auto">
          <a:xfrm>
            <a:off x="914400" y="4267200"/>
            <a:ext cx="1947863" cy="739775"/>
          </a:xfrm>
          <a:prstGeom prst="rect">
            <a:avLst/>
          </a:prstGeom>
          <a:noFill/>
          <a:ln w="38100">
            <a:solidFill>
              <a:srgbClr val="0066FF"/>
            </a:solidFill>
            <a:miter lim="800000"/>
            <a:headEnd/>
            <a:tailEnd/>
          </a:ln>
        </p:spPr>
        <p:txBody>
          <a:bodyPr wrap="none">
            <a:prstTxWarp prst="textNoShape">
              <a:avLst/>
            </a:prstTxWarp>
            <a:spAutoFit/>
          </a:bodyPr>
          <a:lstStyle/>
          <a:p>
            <a:r>
              <a:rPr lang="en-US" sz="2000"/>
              <a:t>Min-Value loops</a:t>
            </a:r>
          </a:p>
          <a:p>
            <a:r>
              <a:rPr lang="en-US" sz="2000"/>
              <a:t>over these</a:t>
            </a:r>
          </a:p>
        </p:txBody>
      </p:sp>
      <p:graphicFrame>
        <p:nvGraphicFramePr>
          <p:cNvPr id="88066" name="Object 2"/>
          <p:cNvGraphicFramePr>
            <a:graphicFrameLocks noChangeAspect="1"/>
          </p:cNvGraphicFramePr>
          <p:nvPr/>
        </p:nvGraphicFramePr>
        <p:xfrm>
          <a:off x="5181600" y="838200"/>
          <a:ext cx="3752850" cy="1190625"/>
        </p:xfrm>
        <a:graphic>
          <a:graphicData uri="http://schemas.openxmlformats.org/presentationml/2006/ole">
            <mc:AlternateContent xmlns:mc="http://schemas.openxmlformats.org/markup-compatibility/2006">
              <mc:Choice xmlns:v="urn:schemas-microsoft-com:vml" Requires="v">
                <p:oleObj spid="_x0000_s88071" name="Bitmap Image" r:id="rId3" imgW="3753374" imgH="1190476" progId="">
                  <p:embed/>
                </p:oleObj>
              </mc:Choice>
              <mc:Fallback>
                <p:oleObj name="Bitmap Image" r:id="rId3" imgW="3753374" imgH="1190476"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838200"/>
                        <a:ext cx="3752850" cy="1190625"/>
                      </a:xfrm>
                      <a:prstGeom prst="rect">
                        <a:avLst/>
                      </a:prstGeom>
                      <a:noFill/>
                      <a:ln w="38100">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8096" name="Text Box 35"/>
          <p:cNvSpPr txBox="1">
            <a:spLocks noChangeArrowheads="1"/>
          </p:cNvSpPr>
          <p:nvPr/>
        </p:nvSpPr>
        <p:spPr bwMode="auto">
          <a:xfrm>
            <a:off x="5162550" y="354013"/>
            <a:ext cx="1695450" cy="396875"/>
          </a:xfrm>
          <a:prstGeom prst="rect">
            <a:avLst/>
          </a:prstGeom>
          <a:noFill/>
          <a:ln w="9525">
            <a:noFill/>
            <a:miter lim="800000"/>
            <a:headEnd/>
            <a:tailEnd/>
          </a:ln>
        </p:spPr>
        <p:txBody>
          <a:bodyPr wrap="none">
            <a:prstTxWarp prst="textNoShape">
              <a:avLst/>
            </a:prstTxWarp>
            <a:spAutoFit/>
          </a:bodyPr>
          <a:lstStyle/>
          <a:p>
            <a:r>
              <a:rPr lang="en-US" sz="2000">
                <a:solidFill>
                  <a:srgbClr val="0066FF"/>
                </a:solidFill>
                <a:latin typeface="Tahoma" charset="0"/>
              </a:rPr>
              <a:t>In Min-Value:</a:t>
            </a:r>
          </a:p>
        </p:txBody>
      </p:sp>
      <p:sp>
        <p:nvSpPr>
          <p:cNvPr id="88097" name="Text Box 36"/>
          <p:cNvSpPr txBox="1">
            <a:spLocks noChangeArrowheads="1"/>
          </p:cNvSpPr>
          <p:nvPr/>
        </p:nvSpPr>
        <p:spPr bwMode="auto">
          <a:xfrm>
            <a:off x="1447800" y="6019800"/>
            <a:ext cx="8286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a:t>
            </a:r>
          </a:p>
          <a:p>
            <a:r>
              <a:rPr kumimoji="1" lang="en-US" sz="1800" b="1" i="1">
                <a:solidFill>
                  <a:schemeClr val="tx2"/>
                </a:solidFill>
                <a:latin typeface="Helvetica" charset="0"/>
                <a:sym typeface="Symbol" charset="2"/>
              </a:rPr>
              <a:t> = 5</a:t>
            </a:r>
          </a:p>
        </p:txBody>
      </p:sp>
      <p:sp>
        <p:nvSpPr>
          <p:cNvPr id="88098" name="Text Box 37"/>
          <p:cNvSpPr txBox="1">
            <a:spLocks noChangeArrowheads="1"/>
          </p:cNvSpPr>
          <p:nvPr/>
        </p:nvSpPr>
        <p:spPr bwMode="auto">
          <a:xfrm>
            <a:off x="2590800" y="5988050"/>
            <a:ext cx="8286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a:t>
            </a:r>
          </a:p>
          <a:p>
            <a:r>
              <a:rPr kumimoji="1" lang="en-US" sz="1800" b="1" i="1">
                <a:solidFill>
                  <a:schemeClr val="tx2"/>
                </a:solidFill>
                <a:latin typeface="Helvetica" charset="0"/>
                <a:sym typeface="Symbol" charset="2"/>
              </a:rPr>
              <a:t> = 5</a:t>
            </a:r>
          </a:p>
        </p:txBody>
      </p:sp>
      <p:sp>
        <p:nvSpPr>
          <p:cNvPr id="88099" name="Text Box 38"/>
          <p:cNvSpPr txBox="1">
            <a:spLocks noChangeArrowheads="1"/>
          </p:cNvSpPr>
          <p:nvPr/>
        </p:nvSpPr>
        <p:spPr bwMode="auto">
          <a:xfrm>
            <a:off x="3743325" y="5988050"/>
            <a:ext cx="8286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a:t>
            </a:r>
          </a:p>
          <a:p>
            <a:r>
              <a:rPr kumimoji="1" lang="en-US" sz="1800" b="1" i="1">
                <a:solidFill>
                  <a:schemeClr val="tx2"/>
                </a:solidFill>
                <a:latin typeface="Helvetica" charset="0"/>
                <a:sym typeface="Symbol" charset="2"/>
              </a:rPr>
              <a:t> = 5</a:t>
            </a:r>
          </a:p>
        </p:txBody>
      </p:sp>
      <p:sp>
        <p:nvSpPr>
          <p:cNvPr id="88100" name="Text Box 40"/>
          <p:cNvSpPr txBox="1">
            <a:spLocks noChangeArrowheads="1"/>
          </p:cNvSpPr>
          <p:nvPr/>
        </p:nvSpPr>
        <p:spPr bwMode="auto">
          <a:xfrm>
            <a:off x="1666875" y="2917825"/>
            <a:ext cx="1990725" cy="739775"/>
          </a:xfrm>
          <a:prstGeom prst="rect">
            <a:avLst/>
          </a:prstGeom>
          <a:noFill/>
          <a:ln w="38100">
            <a:solidFill>
              <a:srgbClr val="0066FF"/>
            </a:solidFill>
            <a:miter lim="800000"/>
            <a:headEnd/>
            <a:tailEnd/>
          </a:ln>
        </p:spPr>
        <p:txBody>
          <a:bodyPr wrap="none">
            <a:prstTxWarp prst="textNoShape">
              <a:avLst/>
            </a:prstTxWarp>
            <a:spAutoFit/>
          </a:bodyPr>
          <a:lstStyle/>
          <a:p>
            <a:r>
              <a:rPr lang="en-US" sz="2000"/>
              <a:t>Max-Value loops</a:t>
            </a:r>
          </a:p>
          <a:p>
            <a:r>
              <a:rPr lang="en-US" sz="2000"/>
              <a:t>over these</a:t>
            </a:r>
          </a:p>
        </p:txBody>
      </p:sp>
      <p:sp>
        <p:nvSpPr>
          <p:cNvPr id="2" name="Up Arrow 1"/>
          <p:cNvSpPr/>
          <p:nvPr/>
        </p:nvSpPr>
        <p:spPr bwMode="auto">
          <a:xfrm rot="13314112">
            <a:off x="2231865" y="2269409"/>
            <a:ext cx="473075" cy="3373240"/>
          </a:xfrm>
          <a:prstGeom prst="upArrow">
            <a:avLst/>
          </a:prstGeom>
          <a:solidFill>
            <a:srgbClr val="00B050">
              <a:alpha val="25000"/>
            </a:srgbClr>
          </a:solidFill>
          <a:ln w="9525" cap="flat" cmpd="sng" algn="ctr">
            <a:solidFill>
              <a:schemeClr val="tx1">
                <a:alpha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Footer Placeholder 3"/>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89092" name="Slide Number Placeholder 4"/>
          <p:cNvSpPr>
            <a:spLocks noGrp="1"/>
          </p:cNvSpPr>
          <p:nvPr>
            <p:ph type="sldNum" sz="quarter" idx="12"/>
          </p:nvPr>
        </p:nvSpPr>
        <p:spPr>
          <a:noFill/>
        </p:spPr>
        <p:txBody>
          <a:bodyPr/>
          <a:lstStyle/>
          <a:p>
            <a:fld id="{D14CE63F-7D4D-E243-BD72-BC6E18C0932E}" type="slidenum">
              <a:rPr lang="en-US" smtClean="0"/>
              <a:pPr/>
              <a:t>71</a:t>
            </a:fld>
            <a:endParaRPr lang="en-US" smtClean="0"/>
          </a:p>
        </p:txBody>
      </p:sp>
      <p:sp>
        <p:nvSpPr>
          <p:cNvPr id="89093" name="Rectangle 2"/>
          <p:cNvSpPr>
            <a:spLocks noChangeArrowheads="1"/>
          </p:cNvSpPr>
          <p:nvPr/>
        </p:nvSpPr>
        <p:spPr bwMode="auto">
          <a:xfrm>
            <a:off x="3505200" y="6324600"/>
            <a:ext cx="2133600" cy="533400"/>
          </a:xfrm>
          <a:prstGeom prst="rect">
            <a:avLst/>
          </a:prstGeom>
          <a:solidFill>
            <a:schemeClr val="bg1"/>
          </a:solidFill>
          <a:ln w="9525">
            <a:solidFill>
              <a:schemeClr val="bg1"/>
            </a:solidFill>
            <a:miter lim="800000"/>
            <a:headEnd/>
            <a:tailEnd/>
          </a:ln>
        </p:spPr>
        <p:txBody>
          <a:bodyPr wrap="none" anchor="ctr">
            <a:prstTxWarp prst="textNoShape">
              <a:avLst/>
            </a:prstTxWarp>
          </a:bodyPr>
          <a:lstStyle/>
          <a:p>
            <a:endParaRPr lang="en-US"/>
          </a:p>
        </p:txBody>
      </p:sp>
      <p:sp>
        <p:nvSpPr>
          <p:cNvPr id="89094" name="Rectangle 3"/>
          <p:cNvSpPr>
            <a:spLocks noGrp="1" noChangeArrowheads="1"/>
          </p:cNvSpPr>
          <p:nvPr>
            <p:ph type="title"/>
          </p:nvPr>
        </p:nvSpPr>
        <p:spPr/>
        <p:txBody>
          <a:bodyPr/>
          <a:lstStyle/>
          <a:p>
            <a:r>
              <a:rPr lang="en-US"/>
              <a:t>More on the </a:t>
            </a:r>
            <a:r>
              <a:rPr lang="en-US" i="1">
                <a:sym typeface="Symbol" charset="2"/>
              </a:rPr>
              <a:t>-</a:t>
            </a:r>
            <a:r>
              <a:rPr lang="en-US"/>
              <a:t> algorithm</a:t>
            </a:r>
          </a:p>
        </p:txBody>
      </p:sp>
      <p:sp>
        <p:nvSpPr>
          <p:cNvPr id="89095" name="Text Box 4"/>
          <p:cNvSpPr txBox="1">
            <a:spLocks noChangeArrowheads="1"/>
          </p:cNvSpPr>
          <p:nvPr/>
        </p:nvSpPr>
        <p:spPr bwMode="auto">
          <a:xfrm>
            <a:off x="5715000" y="3330575"/>
            <a:ext cx="590550" cy="579438"/>
          </a:xfrm>
          <a:prstGeom prst="rect">
            <a:avLst/>
          </a:prstGeom>
          <a:noFill/>
          <a:ln w="38100">
            <a:noFill/>
            <a:miter lim="800000"/>
            <a:headEnd/>
            <a:tailEnd/>
          </a:ln>
        </p:spPr>
        <p:txBody>
          <a:bodyPr wrap="none">
            <a:prstTxWarp prst="textNoShape">
              <a:avLst/>
            </a:prstTxWarp>
            <a:spAutoFit/>
          </a:bodyPr>
          <a:lstStyle/>
          <a:p>
            <a:r>
              <a:rPr lang="en-US" sz="3200"/>
              <a:t>…</a:t>
            </a:r>
          </a:p>
        </p:txBody>
      </p:sp>
      <p:sp>
        <p:nvSpPr>
          <p:cNvPr id="89096" name="Text Box 5"/>
          <p:cNvSpPr txBox="1">
            <a:spLocks noChangeArrowheads="1"/>
          </p:cNvSpPr>
          <p:nvPr/>
        </p:nvSpPr>
        <p:spPr bwMode="auto">
          <a:xfrm>
            <a:off x="76200" y="1981200"/>
            <a:ext cx="896938" cy="457200"/>
          </a:xfrm>
          <a:prstGeom prst="rect">
            <a:avLst/>
          </a:prstGeom>
          <a:noFill/>
          <a:ln w="9525">
            <a:noFill/>
            <a:miter lim="800000"/>
            <a:headEnd/>
            <a:tailEnd/>
          </a:ln>
        </p:spPr>
        <p:txBody>
          <a:bodyPr wrap="none">
            <a:prstTxWarp prst="textNoShape">
              <a:avLst/>
            </a:prstTxWarp>
            <a:spAutoFit/>
          </a:bodyPr>
          <a:lstStyle/>
          <a:p>
            <a:r>
              <a:rPr lang="en-US"/>
              <a:t>MAX</a:t>
            </a:r>
          </a:p>
        </p:txBody>
      </p:sp>
      <p:sp>
        <p:nvSpPr>
          <p:cNvPr id="89097" name="Text Box 6"/>
          <p:cNvSpPr txBox="1">
            <a:spLocks noChangeArrowheads="1"/>
          </p:cNvSpPr>
          <p:nvPr/>
        </p:nvSpPr>
        <p:spPr bwMode="auto">
          <a:xfrm>
            <a:off x="76200" y="3276600"/>
            <a:ext cx="777875" cy="457200"/>
          </a:xfrm>
          <a:prstGeom prst="rect">
            <a:avLst/>
          </a:prstGeom>
          <a:noFill/>
          <a:ln w="9525">
            <a:noFill/>
            <a:miter lim="800000"/>
            <a:headEnd/>
            <a:tailEnd/>
          </a:ln>
        </p:spPr>
        <p:txBody>
          <a:bodyPr wrap="none">
            <a:prstTxWarp prst="textNoShape">
              <a:avLst/>
            </a:prstTxWarp>
            <a:spAutoFit/>
          </a:bodyPr>
          <a:lstStyle/>
          <a:p>
            <a:r>
              <a:rPr lang="en-US"/>
              <a:t>MIN</a:t>
            </a:r>
          </a:p>
        </p:txBody>
      </p:sp>
      <p:sp>
        <p:nvSpPr>
          <p:cNvPr id="89098" name="Text Box 7"/>
          <p:cNvSpPr txBox="1">
            <a:spLocks noChangeArrowheads="1"/>
          </p:cNvSpPr>
          <p:nvPr/>
        </p:nvSpPr>
        <p:spPr bwMode="auto">
          <a:xfrm>
            <a:off x="76200" y="4987925"/>
            <a:ext cx="896938" cy="457200"/>
          </a:xfrm>
          <a:prstGeom prst="rect">
            <a:avLst/>
          </a:prstGeom>
          <a:noFill/>
          <a:ln w="9525">
            <a:noFill/>
            <a:miter lim="800000"/>
            <a:headEnd/>
            <a:tailEnd/>
          </a:ln>
        </p:spPr>
        <p:txBody>
          <a:bodyPr wrap="none">
            <a:prstTxWarp prst="textNoShape">
              <a:avLst/>
            </a:prstTxWarp>
            <a:spAutoFit/>
          </a:bodyPr>
          <a:lstStyle/>
          <a:p>
            <a:r>
              <a:rPr lang="en-US"/>
              <a:t>MAX</a:t>
            </a:r>
          </a:p>
        </p:txBody>
      </p:sp>
      <p:sp>
        <p:nvSpPr>
          <p:cNvPr id="89099" name="Line 8"/>
          <p:cNvSpPr>
            <a:spLocks noChangeShapeType="1"/>
          </p:cNvSpPr>
          <p:nvPr/>
        </p:nvSpPr>
        <p:spPr bwMode="auto">
          <a:xfrm flipH="1">
            <a:off x="4038600" y="2397125"/>
            <a:ext cx="838200" cy="1219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9100" name="Line 9"/>
          <p:cNvSpPr>
            <a:spLocks noChangeShapeType="1"/>
          </p:cNvSpPr>
          <p:nvPr/>
        </p:nvSpPr>
        <p:spPr bwMode="auto">
          <a:xfrm>
            <a:off x="4876800" y="2397125"/>
            <a:ext cx="228600" cy="12954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9101" name="Line 10"/>
          <p:cNvSpPr>
            <a:spLocks noChangeShapeType="1"/>
          </p:cNvSpPr>
          <p:nvPr/>
        </p:nvSpPr>
        <p:spPr bwMode="auto">
          <a:xfrm>
            <a:off x="4876800" y="2397125"/>
            <a:ext cx="2057400" cy="12954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9102" name="Line 11"/>
          <p:cNvSpPr>
            <a:spLocks noChangeShapeType="1"/>
          </p:cNvSpPr>
          <p:nvPr/>
        </p:nvSpPr>
        <p:spPr bwMode="auto">
          <a:xfrm flipH="1">
            <a:off x="2057400" y="3692525"/>
            <a:ext cx="1905000" cy="15240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9103" name="Line 12"/>
          <p:cNvSpPr>
            <a:spLocks noChangeShapeType="1"/>
          </p:cNvSpPr>
          <p:nvPr/>
        </p:nvSpPr>
        <p:spPr bwMode="auto">
          <a:xfrm flipH="1">
            <a:off x="3124200" y="3616325"/>
            <a:ext cx="8382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9104" name="Line 13"/>
          <p:cNvSpPr>
            <a:spLocks noChangeShapeType="1"/>
          </p:cNvSpPr>
          <p:nvPr/>
        </p:nvSpPr>
        <p:spPr bwMode="auto">
          <a:xfrm>
            <a:off x="3962400" y="3616325"/>
            <a:ext cx="228600" cy="16764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9105" name="Line 14"/>
          <p:cNvSpPr>
            <a:spLocks noChangeShapeType="1"/>
          </p:cNvSpPr>
          <p:nvPr/>
        </p:nvSpPr>
        <p:spPr bwMode="auto">
          <a:xfrm>
            <a:off x="5105400" y="3692525"/>
            <a:ext cx="6096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9106" name="Line 15"/>
          <p:cNvSpPr>
            <a:spLocks noChangeShapeType="1"/>
          </p:cNvSpPr>
          <p:nvPr/>
        </p:nvSpPr>
        <p:spPr bwMode="auto">
          <a:xfrm>
            <a:off x="5105400" y="3692525"/>
            <a:ext cx="16764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9107" name="Line 16"/>
          <p:cNvSpPr>
            <a:spLocks noChangeShapeType="1"/>
          </p:cNvSpPr>
          <p:nvPr/>
        </p:nvSpPr>
        <p:spPr bwMode="auto">
          <a:xfrm>
            <a:off x="5105400" y="3692525"/>
            <a:ext cx="28194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9108" name="Oval 17"/>
          <p:cNvSpPr>
            <a:spLocks noChangeArrowheads="1"/>
          </p:cNvSpPr>
          <p:nvPr/>
        </p:nvSpPr>
        <p:spPr bwMode="auto">
          <a:xfrm>
            <a:off x="4724400" y="21685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9109" name="Oval 18"/>
          <p:cNvSpPr>
            <a:spLocks noChangeArrowheads="1"/>
          </p:cNvSpPr>
          <p:nvPr/>
        </p:nvSpPr>
        <p:spPr bwMode="auto">
          <a:xfrm>
            <a:off x="3810000" y="34639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9110" name="Oval 19"/>
          <p:cNvSpPr>
            <a:spLocks noChangeArrowheads="1"/>
          </p:cNvSpPr>
          <p:nvPr/>
        </p:nvSpPr>
        <p:spPr bwMode="auto">
          <a:xfrm>
            <a:off x="4876800" y="34639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9111" name="Oval 20"/>
          <p:cNvSpPr>
            <a:spLocks noChangeArrowheads="1"/>
          </p:cNvSpPr>
          <p:nvPr/>
        </p:nvSpPr>
        <p:spPr bwMode="auto">
          <a:xfrm>
            <a:off x="6781800" y="34639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9112" name="Oval 21"/>
          <p:cNvSpPr>
            <a:spLocks noChangeArrowheads="1"/>
          </p:cNvSpPr>
          <p:nvPr/>
        </p:nvSpPr>
        <p:spPr bwMode="auto">
          <a:xfrm>
            <a:off x="18288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9113" name="Oval 22"/>
          <p:cNvSpPr>
            <a:spLocks noChangeArrowheads="1"/>
          </p:cNvSpPr>
          <p:nvPr/>
        </p:nvSpPr>
        <p:spPr bwMode="auto">
          <a:xfrm>
            <a:off x="28956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9114" name="Oval 23"/>
          <p:cNvSpPr>
            <a:spLocks noChangeArrowheads="1"/>
          </p:cNvSpPr>
          <p:nvPr/>
        </p:nvSpPr>
        <p:spPr bwMode="auto">
          <a:xfrm>
            <a:off x="39624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9115" name="Oval 24"/>
          <p:cNvSpPr>
            <a:spLocks noChangeArrowheads="1"/>
          </p:cNvSpPr>
          <p:nvPr/>
        </p:nvSpPr>
        <p:spPr bwMode="auto">
          <a:xfrm>
            <a:off x="55626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9116" name="Oval 25"/>
          <p:cNvSpPr>
            <a:spLocks noChangeArrowheads="1"/>
          </p:cNvSpPr>
          <p:nvPr/>
        </p:nvSpPr>
        <p:spPr bwMode="auto">
          <a:xfrm>
            <a:off x="66294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9117" name="Oval 26"/>
          <p:cNvSpPr>
            <a:spLocks noChangeArrowheads="1"/>
          </p:cNvSpPr>
          <p:nvPr/>
        </p:nvSpPr>
        <p:spPr bwMode="auto">
          <a:xfrm>
            <a:off x="76962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9119" name="Text Box 28"/>
          <p:cNvSpPr txBox="1">
            <a:spLocks noChangeArrowheads="1"/>
          </p:cNvSpPr>
          <p:nvPr/>
        </p:nvSpPr>
        <p:spPr bwMode="auto">
          <a:xfrm>
            <a:off x="1736725" y="5562600"/>
            <a:ext cx="6280150" cy="457200"/>
          </a:xfrm>
          <a:prstGeom prst="rect">
            <a:avLst/>
          </a:prstGeom>
          <a:noFill/>
          <a:ln w="9525">
            <a:noFill/>
            <a:miter lim="800000"/>
            <a:headEnd/>
            <a:tailEnd/>
          </a:ln>
        </p:spPr>
        <p:txBody>
          <a:bodyPr wrap="none">
            <a:prstTxWarp prst="textNoShape">
              <a:avLst/>
            </a:prstTxWarp>
            <a:spAutoFit/>
          </a:bodyPr>
          <a:lstStyle/>
          <a:p>
            <a:r>
              <a:rPr lang="en-US"/>
              <a:t>5           10            6                   2            8            7</a:t>
            </a:r>
          </a:p>
        </p:txBody>
      </p:sp>
      <p:sp>
        <p:nvSpPr>
          <p:cNvPr id="89120" name="Text Box 33"/>
          <p:cNvSpPr txBox="1">
            <a:spLocks noChangeArrowheads="1"/>
          </p:cNvSpPr>
          <p:nvPr/>
        </p:nvSpPr>
        <p:spPr bwMode="auto">
          <a:xfrm>
            <a:off x="5162550" y="354013"/>
            <a:ext cx="1754188" cy="396875"/>
          </a:xfrm>
          <a:prstGeom prst="rect">
            <a:avLst/>
          </a:prstGeom>
          <a:noFill/>
          <a:ln w="9525">
            <a:noFill/>
            <a:miter lim="800000"/>
            <a:headEnd/>
            <a:tailEnd/>
          </a:ln>
        </p:spPr>
        <p:txBody>
          <a:bodyPr wrap="none">
            <a:prstTxWarp prst="textNoShape">
              <a:avLst/>
            </a:prstTxWarp>
            <a:spAutoFit/>
          </a:bodyPr>
          <a:lstStyle/>
          <a:p>
            <a:r>
              <a:rPr lang="en-US" sz="2000">
                <a:solidFill>
                  <a:srgbClr val="0066FF"/>
                </a:solidFill>
                <a:latin typeface="Tahoma" charset="0"/>
              </a:rPr>
              <a:t>In Max-Value:</a:t>
            </a:r>
          </a:p>
        </p:txBody>
      </p:sp>
      <p:sp>
        <p:nvSpPr>
          <p:cNvPr id="89121" name="Text Box 34"/>
          <p:cNvSpPr txBox="1">
            <a:spLocks noChangeArrowheads="1"/>
          </p:cNvSpPr>
          <p:nvPr/>
        </p:nvSpPr>
        <p:spPr bwMode="auto">
          <a:xfrm>
            <a:off x="1447800" y="6019800"/>
            <a:ext cx="8286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a:t>
            </a:r>
          </a:p>
          <a:p>
            <a:r>
              <a:rPr kumimoji="1" lang="en-US" sz="1800" b="1" i="1">
                <a:solidFill>
                  <a:schemeClr val="tx2"/>
                </a:solidFill>
                <a:latin typeface="Helvetica" charset="0"/>
                <a:sym typeface="Symbol" charset="2"/>
              </a:rPr>
              <a:t> = 5</a:t>
            </a:r>
          </a:p>
        </p:txBody>
      </p:sp>
      <p:sp>
        <p:nvSpPr>
          <p:cNvPr id="89122" name="Text Box 35"/>
          <p:cNvSpPr txBox="1">
            <a:spLocks noChangeArrowheads="1"/>
          </p:cNvSpPr>
          <p:nvPr/>
        </p:nvSpPr>
        <p:spPr bwMode="auto">
          <a:xfrm>
            <a:off x="2590800" y="5988050"/>
            <a:ext cx="8286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a:t>
            </a:r>
          </a:p>
          <a:p>
            <a:r>
              <a:rPr kumimoji="1" lang="en-US" sz="1800" b="1" i="1">
                <a:solidFill>
                  <a:schemeClr val="tx2"/>
                </a:solidFill>
                <a:latin typeface="Helvetica" charset="0"/>
                <a:sym typeface="Symbol" charset="2"/>
              </a:rPr>
              <a:t> = 5</a:t>
            </a:r>
          </a:p>
        </p:txBody>
      </p:sp>
      <p:sp>
        <p:nvSpPr>
          <p:cNvPr id="89123" name="Text Box 36"/>
          <p:cNvSpPr txBox="1">
            <a:spLocks noChangeArrowheads="1"/>
          </p:cNvSpPr>
          <p:nvPr/>
        </p:nvSpPr>
        <p:spPr bwMode="auto">
          <a:xfrm>
            <a:off x="3743325" y="5988050"/>
            <a:ext cx="8286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a:t>
            </a:r>
          </a:p>
          <a:p>
            <a:r>
              <a:rPr kumimoji="1" lang="en-US" sz="1800" b="1" i="1">
                <a:solidFill>
                  <a:schemeClr val="tx2"/>
                </a:solidFill>
                <a:latin typeface="Helvetica" charset="0"/>
                <a:sym typeface="Symbol" charset="2"/>
              </a:rPr>
              <a:t> = 5</a:t>
            </a:r>
          </a:p>
        </p:txBody>
      </p:sp>
      <p:graphicFrame>
        <p:nvGraphicFramePr>
          <p:cNvPr id="89090" name="Object 2"/>
          <p:cNvGraphicFramePr>
            <a:graphicFrameLocks noChangeAspect="1"/>
          </p:cNvGraphicFramePr>
          <p:nvPr/>
        </p:nvGraphicFramePr>
        <p:xfrm>
          <a:off x="5181600" y="838200"/>
          <a:ext cx="3657600" cy="1171575"/>
        </p:xfrm>
        <a:graphic>
          <a:graphicData uri="http://schemas.openxmlformats.org/presentationml/2006/ole">
            <mc:AlternateContent xmlns:mc="http://schemas.openxmlformats.org/markup-compatibility/2006">
              <mc:Choice xmlns:v="urn:schemas-microsoft-com:vml" Requires="v">
                <p:oleObj spid="_x0000_s89095" name="Bitmap Image" r:id="rId3" imgW="3657143" imgH="1171429" progId="">
                  <p:embed/>
                </p:oleObj>
              </mc:Choice>
              <mc:Fallback>
                <p:oleObj name="Bitmap Image" r:id="rId3" imgW="3657143" imgH="1171429"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838200"/>
                        <a:ext cx="3657600" cy="1171575"/>
                      </a:xfrm>
                      <a:prstGeom prst="rect">
                        <a:avLst/>
                      </a:prstGeom>
                      <a:noFill/>
                      <a:ln w="38100">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9124" name="Text Box 38"/>
          <p:cNvSpPr txBox="1">
            <a:spLocks noChangeArrowheads="1"/>
          </p:cNvSpPr>
          <p:nvPr/>
        </p:nvSpPr>
        <p:spPr bwMode="auto">
          <a:xfrm>
            <a:off x="2971800" y="2787650"/>
            <a:ext cx="8667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5</a:t>
            </a:r>
          </a:p>
          <a:p>
            <a:r>
              <a:rPr kumimoji="1" lang="en-US" sz="1800" b="1" i="1">
                <a:solidFill>
                  <a:schemeClr val="tx2"/>
                </a:solidFill>
                <a:latin typeface="Helvetica" charset="0"/>
                <a:sym typeface="Symbol" charset="2"/>
              </a:rPr>
              <a:t> = +</a:t>
            </a:r>
          </a:p>
        </p:txBody>
      </p:sp>
      <p:sp>
        <p:nvSpPr>
          <p:cNvPr id="89125" name="Text Box 40"/>
          <p:cNvSpPr txBox="1">
            <a:spLocks noChangeArrowheads="1"/>
          </p:cNvSpPr>
          <p:nvPr/>
        </p:nvSpPr>
        <p:spPr bwMode="auto">
          <a:xfrm>
            <a:off x="914400" y="2917825"/>
            <a:ext cx="1990725" cy="739775"/>
          </a:xfrm>
          <a:prstGeom prst="rect">
            <a:avLst/>
          </a:prstGeom>
          <a:noFill/>
          <a:ln w="38100">
            <a:solidFill>
              <a:srgbClr val="0066FF"/>
            </a:solidFill>
            <a:miter lim="800000"/>
            <a:headEnd/>
            <a:tailEnd/>
          </a:ln>
        </p:spPr>
        <p:txBody>
          <a:bodyPr wrap="none">
            <a:prstTxWarp prst="textNoShape">
              <a:avLst/>
            </a:prstTxWarp>
            <a:spAutoFit/>
          </a:bodyPr>
          <a:lstStyle/>
          <a:p>
            <a:r>
              <a:rPr lang="en-US" sz="2000"/>
              <a:t>Max-Value loops</a:t>
            </a:r>
          </a:p>
          <a:p>
            <a:r>
              <a:rPr lang="en-US" sz="2000"/>
              <a:t>over these</a:t>
            </a:r>
          </a:p>
        </p:txBody>
      </p:sp>
      <p:sp>
        <p:nvSpPr>
          <p:cNvPr id="37" name="Up Arrow 36"/>
          <p:cNvSpPr/>
          <p:nvPr/>
        </p:nvSpPr>
        <p:spPr bwMode="auto">
          <a:xfrm rot="3092849">
            <a:off x="2083111" y="3043786"/>
            <a:ext cx="473075" cy="2433160"/>
          </a:xfrm>
          <a:prstGeom prst="upArrow">
            <a:avLst/>
          </a:prstGeom>
          <a:solidFill>
            <a:srgbClr val="00B050">
              <a:alpha val="25000"/>
            </a:srgbClr>
          </a:solidFill>
          <a:ln w="9525" cap="flat" cmpd="sng" algn="ctr">
            <a:solidFill>
              <a:schemeClr val="tx1">
                <a:alpha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Footer Placeholder 3"/>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90116" name="Slide Number Placeholder 4"/>
          <p:cNvSpPr>
            <a:spLocks noGrp="1"/>
          </p:cNvSpPr>
          <p:nvPr>
            <p:ph type="sldNum" sz="quarter" idx="12"/>
          </p:nvPr>
        </p:nvSpPr>
        <p:spPr>
          <a:noFill/>
        </p:spPr>
        <p:txBody>
          <a:bodyPr/>
          <a:lstStyle/>
          <a:p>
            <a:fld id="{BB7F3C09-CF5A-E543-ACF5-BBB125D3E046}" type="slidenum">
              <a:rPr lang="en-US" smtClean="0"/>
              <a:pPr/>
              <a:t>72</a:t>
            </a:fld>
            <a:endParaRPr lang="en-US" smtClean="0"/>
          </a:p>
        </p:txBody>
      </p:sp>
      <p:graphicFrame>
        <p:nvGraphicFramePr>
          <p:cNvPr id="90114" name="Object 2"/>
          <p:cNvGraphicFramePr>
            <a:graphicFrameLocks noChangeAspect="1"/>
          </p:cNvGraphicFramePr>
          <p:nvPr/>
        </p:nvGraphicFramePr>
        <p:xfrm>
          <a:off x="5181600" y="838200"/>
          <a:ext cx="3752850" cy="1190625"/>
        </p:xfrm>
        <a:graphic>
          <a:graphicData uri="http://schemas.openxmlformats.org/presentationml/2006/ole">
            <mc:AlternateContent xmlns:mc="http://schemas.openxmlformats.org/markup-compatibility/2006">
              <mc:Choice xmlns:v="urn:schemas-microsoft-com:vml" Requires="v">
                <p:oleObj spid="_x0000_s90119" name="Bitmap Image" r:id="rId3" imgW="3753374" imgH="1190476" progId="">
                  <p:embed/>
                </p:oleObj>
              </mc:Choice>
              <mc:Fallback>
                <p:oleObj name="Bitmap Image" r:id="rId3" imgW="3753374" imgH="1190476"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838200"/>
                        <a:ext cx="3752850" cy="1190625"/>
                      </a:xfrm>
                      <a:prstGeom prst="rect">
                        <a:avLst/>
                      </a:prstGeom>
                      <a:noFill/>
                      <a:ln w="38100">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0117" name="Text Box 39"/>
          <p:cNvSpPr txBox="1">
            <a:spLocks noChangeArrowheads="1"/>
          </p:cNvSpPr>
          <p:nvPr/>
        </p:nvSpPr>
        <p:spPr bwMode="auto">
          <a:xfrm>
            <a:off x="5162550" y="354013"/>
            <a:ext cx="1695450" cy="396875"/>
          </a:xfrm>
          <a:prstGeom prst="rect">
            <a:avLst/>
          </a:prstGeom>
          <a:noFill/>
          <a:ln w="9525">
            <a:noFill/>
            <a:miter lim="800000"/>
            <a:headEnd/>
            <a:tailEnd/>
          </a:ln>
        </p:spPr>
        <p:txBody>
          <a:bodyPr wrap="none">
            <a:prstTxWarp prst="textNoShape">
              <a:avLst/>
            </a:prstTxWarp>
            <a:spAutoFit/>
          </a:bodyPr>
          <a:lstStyle/>
          <a:p>
            <a:r>
              <a:rPr lang="en-US" sz="2000">
                <a:solidFill>
                  <a:srgbClr val="0066FF"/>
                </a:solidFill>
                <a:latin typeface="Tahoma" charset="0"/>
              </a:rPr>
              <a:t>In Min-Value:</a:t>
            </a:r>
          </a:p>
        </p:txBody>
      </p:sp>
      <p:sp>
        <p:nvSpPr>
          <p:cNvPr id="90118" name="Rectangle 2"/>
          <p:cNvSpPr>
            <a:spLocks noChangeArrowheads="1"/>
          </p:cNvSpPr>
          <p:nvPr/>
        </p:nvSpPr>
        <p:spPr bwMode="auto">
          <a:xfrm>
            <a:off x="3505200" y="6324600"/>
            <a:ext cx="2133600" cy="533400"/>
          </a:xfrm>
          <a:prstGeom prst="rect">
            <a:avLst/>
          </a:prstGeom>
          <a:solidFill>
            <a:schemeClr val="bg1"/>
          </a:solidFill>
          <a:ln w="9525">
            <a:solidFill>
              <a:schemeClr val="bg1"/>
            </a:solidFill>
            <a:miter lim="800000"/>
            <a:headEnd/>
            <a:tailEnd/>
          </a:ln>
        </p:spPr>
        <p:txBody>
          <a:bodyPr wrap="none" anchor="ctr">
            <a:prstTxWarp prst="textNoShape">
              <a:avLst/>
            </a:prstTxWarp>
          </a:bodyPr>
          <a:lstStyle/>
          <a:p>
            <a:endParaRPr lang="en-US"/>
          </a:p>
        </p:txBody>
      </p:sp>
      <p:sp>
        <p:nvSpPr>
          <p:cNvPr id="90119" name="Rectangle 3"/>
          <p:cNvSpPr>
            <a:spLocks noGrp="1" noChangeArrowheads="1"/>
          </p:cNvSpPr>
          <p:nvPr>
            <p:ph type="title"/>
          </p:nvPr>
        </p:nvSpPr>
        <p:spPr/>
        <p:txBody>
          <a:bodyPr/>
          <a:lstStyle/>
          <a:p>
            <a:r>
              <a:rPr lang="en-US"/>
              <a:t>More on the </a:t>
            </a:r>
            <a:r>
              <a:rPr lang="en-US" i="1">
                <a:sym typeface="Symbol" charset="2"/>
              </a:rPr>
              <a:t>-</a:t>
            </a:r>
            <a:r>
              <a:rPr lang="en-US"/>
              <a:t> algorithm</a:t>
            </a:r>
          </a:p>
        </p:txBody>
      </p:sp>
      <p:sp>
        <p:nvSpPr>
          <p:cNvPr id="90120" name="Text Box 4"/>
          <p:cNvSpPr txBox="1">
            <a:spLocks noChangeArrowheads="1"/>
          </p:cNvSpPr>
          <p:nvPr/>
        </p:nvSpPr>
        <p:spPr bwMode="auto">
          <a:xfrm>
            <a:off x="5715000" y="3330575"/>
            <a:ext cx="590550" cy="579438"/>
          </a:xfrm>
          <a:prstGeom prst="rect">
            <a:avLst/>
          </a:prstGeom>
          <a:noFill/>
          <a:ln w="38100">
            <a:noFill/>
            <a:miter lim="800000"/>
            <a:headEnd/>
            <a:tailEnd/>
          </a:ln>
        </p:spPr>
        <p:txBody>
          <a:bodyPr wrap="none">
            <a:prstTxWarp prst="textNoShape">
              <a:avLst/>
            </a:prstTxWarp>
            <a:spAutoFit/>
          </a:bodyPr>
          <a:lstStyle/>
          <a:p>
            <a:r>
              <a:rPr lang="en-US" sz="3200"/>
              <a:t>…</a:t>
            </a:r>
          </a:p>
        </p:txBody>
      </p:sp>
      <p:sp>
        <p:nvSpPr>
          <p:cNvPr id="90121" name="Text Box 5"/>
          <p:cNvSpPr txBox="1">
            <a:spLocks noChangeArrowheads="1"/>
          </p:cNvSpPr>
          <p:nvPr/>
        </p:nvSpPr>
        <p:spPr bwMode="auto">
          <a:xfrm>
            <a:off x="76200" y="1981200"/>
            <a:ext cx="896938" cy="457200"/>
          </a:xfrm>
          <a:prstGeom prst="rect">
            <a:avLst/>
          </a:prstGeom>
          <a:noFill/>
          <a:ln w="9525">
            <a:noFill/>
            <a:miter lim="800000"/>
            <a:headEnd/>
            <a:tailEnd/>
          </a:ln>
        </p:spPr>
        <p:txBody>
          <a:bodyPr wrap="none">
            <a:prstTxWarp prst="textNoShape">
              <a:avLst/>
            </a:prstTxWarp>
            <a:spAutoFit/>
          </a:bodyPr>
          <a:lstStyle/>
          <a:p>
            <a:r>
              <a:rPr lang="en-US"/>
              <a:t>MAX</a:t>
            </a:r>
          </a:p>
        </p:txBody>
      </p:sp>
      <p:sp>
        <p:nvSpPr>
          <p:cNvPr id="90122" name="Text Box 6"/>
          <p:cNvSpPr txBox="1">
            <a:spLocks noChangeArrowheads="1"/>
          </p:cNvSpPr>
          <p:nvPr/>
        </p:nvSpPr>
        <p:spPr bwMode="auto">
          <a:xfrm>
            <a:off x="76200" y="3276600"/>
            <a:ext cx="777875" cy="457200"/>
          </a:xfrm>
          <a:prstGeom prst="rect">
            <a:avLst/>
          </a:prstGeom>
          <a:noFill/>
          <a:ln w="9525">
            <a:noFill/>
            <a:miter lim="800000"/>
            <a:headEnd/>
            <a:tailEnd/>
          </a:ln>
        </p:spPr>
        <p:txBody>
          <a:bodyPr wrap="none">
            <a:prstTxWarp prst="textNoShape">
              <a:avLst/>
            </a:prstTxWarp>
            <a:spAutoFit/>
          </a:bodyPr>
          <a:lstStyle/>
          <a:p>
            <a:r>
              <a:rPr lang="en-US"/>
              <a:t>MIN</a:t>
            </a:r>
          </a:p>
        </p:txBody>
      </p:sp>
      <p:sp>
        <p:nvSpPr>
          <p:cNvPr id="90123" name="Text Box 7"/>
          <p:cNvSpPr txBox="1">
            <a:spLocks noChangeArrowheads="1"/>
          </p:cNvSpPr>
          <p:nvPr/>
        </p:nvSpPr>
        <p:spPr bwMode="auto">
          <a:xfrm>
            <a:off x="76200" y="4987925"/>
            <a:ext cx="896938" cy="457200"/>
          </a:xfrm>
          <a:prstGeom prst="rect">
            <a:avLst/>
          </a:prstGeom>
          <a:noFill/>
          <a:ln w="9525">
            <a:noFill/>
            <a:miter lim="800000"/>
            <a:headEnd/>
            <a:tailEnd/>
          </a:ln>
        </p:spPr>
        <p:txBody>
          <a:bodyPr wrap="none">
            <a:prstTxWarp prst="textNoShape">
              <a:avLst/>
            </a:prstTxWarp>
            <a:spAutoFit/>
          </a:bodyPr>
          <a:lstStyle/>
          <a:p>
            <a:r>
              <a:rPr lang="en-US"/>
              <a:t>MAX</a:t>
            </a:r>
          </a:p>
        </p:txBody>
      </p:sp>
      <p:sp>
        <p:nvSpPr>
          <p:cNvPr id="90124" name="Line 8"/>
          <p:cNvSpPr>
            <a:spLocks noChangeShapeType="1"/>
          </p:cNvSpPr>
          <p:nvPr/>
        </p:nvSpPr>
        <p:spPr bwMode="auto">
          <a:xfrm flipH="1">
            <a:off x="4038600" y="2397125"/>
            <a:ext cx="838200" cy="1219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0125" name="Line 9"/>
          <p:cNvSpPr>
            <a:spLocks noChangeShapeType="1"/>
          </p:cNvSpPr>
          <p:nvPr/>
        </p:nvSpPr>
        <p:spPr bwMode="auto">
          <a:xfrm>
            <a:off x="4876800" y="2397125"/>
            <a:ext cx="228600" cy="12954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0126" name="Line 10"/>
          <p:cNvSpPr>
            <a:spLocks noChangeShapeType="1"/>
          </p:cNvSpPr>
          <p:nvPr/>
        </p:nvSpPr>
        <p:spPr bwMode="auto">
          <a:xfrm>
            <a:off x="4876800" y="2397125"/>
            <a:ext cx="2057400" cy="12954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0127" name="Line 11"/>
          <p:cNvSpPr>
            <a:spLocks noChangeShapeType="1"/>
          </p:cNvSpPr>
          <p:nvPr/>
        </p:nvSpPr>
        <p:spPr bwMode="auto">
          <a:xfrm flipH="1">
            <a:off x="2057400" y="3692525"/>
            <a:ext cx="1905000" cy="15240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0128" name="Line 12"/>
          <p:cNvSpPr>
            <a:spLocks noChangeShapeType="1"/>
          </p:cNvSpPr>
          <p:nvPr/>
        </p:nvSpPr>
        <p:spPr bwMode="auto">
          <a:xfrm flipH="1">
            <a:off x="3124200" y="3616325"/>
            <a:ext cx="8382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0129" name="Line 13"/>
          <p:cNvSpPr>
            <a:spLocks noChangeShapeType="1"/>
          </p:cNvSpPr>
          <p:nvPr/>
        </p:nvSpPr>
        <p:spPr bwMode="auto">
          <a:xfrm>
            <a:off x="3962400" y="3616325"/>
            <a:ext cx="228600" cy="16764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0130" name="Line 14"/>
          <p:cNvSpPr>
            <a:spLocks noChangeShapeType="1"/>
          </p:cNvSpPr>
          <p:nvPr/>
        </p:nvSpPr>
        <p:spPr bwMode="auto">
          <a:xfrm>
            <a:off x="5105400" y="3692525"/>
            <a:ext cx="6096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0131" name="Line 15"/>
          <p:cNvSpPr>
            <a:spLocks noChangeShapeType="1"/>
          </p:cNvSpPr>
          <p:nvPr/>
        </p:nvSpPr>
        <p:spPr bwMode="auto">
          <a:xfrm>
            <a:off x="5105400" y="3692525"/>
            <a:ext cx="16764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0132" name="Line 16"/>
          <p:cNvSpPr>
            <a:spLocks noChangeShapeType="1"/>
          </p:cNvSpPr>
          <p:nvPr/>
        </p:nvSpPr>
        <p:spPr bwMode="auto">
          <a:xfrm>
            <a:off x="5105400" y="3692525"/>
            <a:ext cx="28194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0133" name="Oval 17"/>
          <p:cNvSpPr>
            <a:spLocks noChangeArrowheads="1"/>
          </p:cNvSpPr>
          <p:nvPr/>
        </p:nvSpPr>
        <p:spPr bwMode="auto">
          <a:xfrm>
            <a:off x="4724400" y="21685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0134" name="Oval 18"/>
          <p:cNvSpPr>
            <a:spLocks noChangeArrowheads="1"/>
          </p:cNvSpPr>
          <p:nvPr/>
        </p:nvSpPr>
        <p:spPr bwMode="auto">
          <a:xfrm>
            <a:off x="3810000" y="34639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0135" name="Oval 19"/>
          <p:cNvSpPr>
            <a:spLocks noChangeArrowheads="1"/>
          </p:cNvSpPr>
          <p:nvPr/>
        </p:nvSpPr>
        <p:spPr bwMode="auto">
          <a:xfrm>
            <a:off x="4876800" y="34639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0136" name="Oval 20"/>
          <p:cNvSpPr>
            <a:spLocks noChangeArrowheads="1"/>
          </p:cNvSpPr>
          <p:nvPr/>
        </p:nvSpPr>
        <p:spPr bwMode="auto">
          <a:xfrm>
            <a:off x="6781800" y="34639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0137" name="Oval 21"/>
          <p:cNvSpPr>
            <a:spLocks noChangeArrowheads="1"/>
          </p:cNvSpPr>
          <p:nvPr/>
        </p:nvSpPr>
        <p:spPr bwMode="auto">
          <a:xfrm>
            <a:off x="18288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0138" name="Oval 22"/>
          <p:cNvSpPr>
            <a:spLocks noChangeArrowheads="1"/>
          </p:cNvSpPr>
          <p:nvPr/>
        </p:nvSpPr>
        <p:spPr bwMode="auto">
          <a:xfrm>
            <a:off x="28956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0139" name="Oval 23"/>
          <p:cNvSpPr>
            <a:spLocks noChangeArrowheads="1"/>
          </p:cNvSpPr>
          <p:nvPr/>
        </p:nvSpPr>
        <p:spPr bwMode="auto">
          <a:xfrm>
            <a:off x="39624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0140" name="Oval 24"/>
          <p:cNvSpPr>
            <a:spLocks noChangeArrowheads="1"/>
          </p:cNvSpPr>
          <p:nvPr/>
        </p:nvSpPr>
        <p:spPr bwMode="auto">
          <a:xfrm>
            <a:off x="55626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0141" name="Oval 25"/>
          <p:cNvSpPr>
            <a:spLocks noChangeArrowheads="1"/>
          </p:cNvSpPr>
          <p:nvPr/>
        </p:nvSpPr>
        <p:spPr bwMode="auto">
          <a:xfrm>
            <a:off x="66294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0142" name="Oval 26"/>
          <p:cNvSpPr>
            <a:spLocks noChangeArrowheads="1"/>
          </p:cNvSpPr>
          <p:nvPr/>
        </p:nvSpPr>
        <p:spPr bwMode="auto">
          <a:xfrm>
            <a:off x="76962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0144" name="Text Box 28"/>
          <p:cNvSpPr txBox="1">
            <a:spLocks noChangeArrowheads="1"/>
          </p:cNvSpPr>
          <p:nvPr/>
        </p:nvSpPr>
        <p:spPr bwMode="auto">
          <a:xfrm>
            <a:off x="1736725" y="5562600"/>
            <a:ext cx="6280150" cy="457200"/>
          </a:xfrm>
          <a:prstGeom prst="rect">
            <a:avLst/>
          </a:prstGeom>
          <a:noFill/>
          <a:ln w="9525">
            <a:noFill/>
            <a:miter lim="800000"/>
            <a:headEnd/>
            <a:tailEnd/>
          </a:ln>
        </p:spPr>
        <p:txBody>
          <a:bodyPr wrap="none">
            <a:prstTxWarp prst="textNoShape">
              <a:avLst/>
            </a:prstTxWarp>
            <a:spAutoFit/>
          </a:bodyPr>
          <a:lstStyle/>
          <a:p>
            <a:r>
              <a:rPr lang="en-US"/>
              <a:t>5           10            6                   2            8            7</a:t>
            </a:r>
          </a:p>
        </p:txBody>
      </p:sp>
      <p:sp>
        <p:nvSpPr>
          <p:cNvPr id="90145" name="Text Box 33"/>
          <p:cNvSpPr txBox="1">
            <a:spLocks noChangeArrowheads="1"/>
          </p:cNvSpPr>
          <p:nvPr/>
        </p:nvSpPr>
        <p:spPr bwMode="auto">
          <a:xfrm>
            <a:off x="1447800" y="6019800"/>
            <a:ext cx="8286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a:t>
            </a:r>
          </a:p>
          <a:p>
            <a:r>
              <a:rPr kumimoji="1" lang="en-US" sz="1800" b="1" i="1">
                <a:solidFill>
                  <a:schemeClr val="tx2"/>
                </a:solidFill>
                <a:latin typeface="Helvetica" charset="0"/>
                <a:sym typeface="Symbol" charset="2"/>
              </a:rPr>
              <a:t> = 5</a:t>
            </a:r>
          </a:p>
        </p:txBody>
      </p:sp>
      <p:sp>
        <p:nvSpPr>
          <p:cNvPr id="90146" name="Text Box 34"/>
          <p:cNvSpPr txBox="1">
            <a:spLocks noChangeArrowheads="1"/>
          </p:cNvSpPr>
          <p:nvPr/>
        </p:nvSpPr>
        <p:spPr bwMode="auto">
          <a:xfrm>
            <a:off x="2590800" y="5988050"/>
            <a:ext cx="8286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a:t>
            </a:r>
          </a:p>
          <a:p>
            <a:r>
              <a:rPr kumimoji="1" lang="en-US" sz="1800" b="1" i="1">
                <a:solidFill>
                  <a:schemeClr val="tx2"/>
                </a:solidFill>
                <a:latin typeface="Helvetica" charset="0"/>
                <a:sym typeface="Symbol" charset="2"/>
              </a:rPr>
              <a:t> = 5</a:t>
            </a:r>
          </a:p>
        </p:txBody>
      </p:sp>
      <p:sp>
        <p:nvSpPr>
          <p:cNvPr id="90147" name="Text Box 35"/>
          <p:cNvSpPr txBox="1">
            <a:spLocks noChangeArrowheads="1"/>
          </p:cNvSpPr>
          <p:nvPr/>
        </p:nvSpPr>
        <p:spPr bwMode="auto">
          <a:xfrm>
            <a:off x="3743325" y="5988050"/>
            <a:ext cx="8286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a:t>
            </a:r>
          </a:p>
          <a:p>
            <a:r>
              <a:rPr kumimoji="1" lang="en-US" sz="1800" b="1" i="1">
                <a:solidFill>
                  <a:schemeClr val="tx2"/>
                </a:solidFill>
                <a:latin typeface="Helvetica" charset="0"/>
                <a:sym typeface="Symbol" charset="2"/>
              </a:rPr>
              <a:t> = 5</a:t>
            </a:r>
          </a:p>
        </p:txBody>
      </p:sp>
      <p:sp>
        <p:nvSpPr>
          <p:cNvPr id="90148" name="Text Box 37"/>
          <p:cNvSpPr txBox="1">
            <a:spLocks noChangeArrowheads="1"/>
          </p:cNvSpPr>
          <p:nvPr/>
        </p:nvSpPr>
        <p:spPr bwMode="auto">
          <a:xfrm>
            <a:off x="2971800" y="2787650"/>
            <a:ext cx="8667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5</a:t>
            </a:r>
          </a:p>
          <a:p>
            <a:r>
              <a:rPr kumimoji="1" lang="en-US" sz="1800" b="1" i="1">
                <a:solidFill>
                  <a:schemeClr val="tx2"/>
                </a:solidFill>
                <a:latin typeface="Helvetica" charset="0"/>
                <a:sym typeface="Symbol" charset="2"/>
              </a:rPr>
              <a:t> = +</a:t>
            </a:r>
          </a:p>
        </p:txBody>
      </p:sp>
      <p:sp>
        <p:nvSpPr>
          <p:cNvPr id="90149" name="Text Box 40"/>
          <p:cNvSpPr txBox="1">
            <a:spLocks noChangeArrowheads="1"/>
          </p:cNvSpPr>
          <p:nvPr/>
        </p:nvSpPr>
        <p:spPr bwMode="auto">
          <a:xfrm>
            <a:off x="5343525" y="5943600"/>
            <a:ext cx="715963"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5</a:t>
            </a:r>
          </a:p>
          <a:p>
            <a:r>
              <a:rPr kumimoji="1" lang="en-US" sz="1800" b="1" i="1">
                <a:solidFill>
                  <a:schemeClr val="tx2"/>
                </a:solidFill>
                <a:latin typeface="Helvetica" charset="0"/>
                <a:sym typeface="Symbol" charset="2"/>
              </a:rPr>
              <a:t> = 2</a:t>
            </a:r>
          </a:p>
        </p:txBody>
      </p:sp>
      <p:sp>
        <p:nvSpPr>
          <p:cNvPr id="90150" name="Text Box 41"/>
          <p:cNvSpPr txBox="1">
            <a:spLocks noChangeArrowheads="1"/>
          </p:cNvSpPr>
          <p:nvPr/>
        </p:nvSpPr>
        <p:spPr bwMode="auto">
          <a:xfrm>
            <a:off x="6003925" y="6127750"/>
            <a:ext cx="2395538" cy="366713"/>
          </a:xfrm>
          <a:prstGeom prst="rect">
            <a:avLst/>
          </a:prstGeom>
          <a:noFill/>
          <a:ln w="9525">
            <a:noFill/>
            <a:miter lim="800000"/>
            <a:headEnd/>
            <a:tailEnd/>
          </a:ln>
        </p:spPr>
        <p:txBody>
          <a:bodyPr wrap="none">
            <a:prstTxWarp prst="textNoShape">
              <a:avLst/>
            </a:prstTxWarp>
            <a:spAutoFit/>
          </a:bodyPr>
          <a:lstStyle/>
          <a:p>
            <a:r>
              <a:rPr lang="en-US" sz="1800">
                <a:solidFill>
                  <a:srgbClr val="0066FF"/>
                </a:solidFill>
                <a:latin typeface="Tahoma" charset="0"/>
              </a:rPr>
              <a:t>End loop and return 5</a:t>
            </a:r>
          </a:p>
        </p:txBody>
      </p:sp>
      <p:sp>
        <p:nvSpPr>
          <p:cNvPr id="90151" name="Text Box 42"/>
          <p:cNvSpPr txBox="1">
            <a:spLocks noChangeArrowheads="1"/>
          </p:cNvSpPr>
          <p:nvPr/>
        </p:nvSpPr>
        <p:spPr bwMode="auto">
          <a:xfrm>
            <a:off x="914400" y="4267200"/>
            <a:ext cx="1947863" cy="739775"/>
          </a:xfrm>
          <a:prstGeom prst="rect">
            <a:avLst/>
          </a:prstGeom>
          <a:noFill/>
          <a:ln w="38100">
            <a:solidFill>
              <a:srgbClr val="0066FF"/>
            </a:solidFill>
            <a:miter lim="800000"/>
            <a:headEnd/>
            <a:tailEnd/>
          </a:ln>
        </p:spPr>
        <p:txBody>
          <a:bodyPr wrap="none">
            <a:prstTxWarp prst="textNoShape">
              <a:avLst/>
            </a:prstTxWarp>
            <a:spAutoFit/>
          </a:bodyPr>
          <a:lstStyle/>
          <a:p>
            <a:r>
              <a:rPr lang="en-US" sz="2000"/>
              <a:t>Min-Value loops</a:t>
            </a:r>
          </a:p>
          <a:p>
            <a:r>
              <a:rPr lang="en-US" sz="2000"/>
              <a:t>over these</a:t>
            </a:r>
          </a:p>
        </p:txBody>
      </p:sp>
      <p:sp>
        <p:nvSpPr>
          <p:cNvPr id="39" name="Up Arrow 38"/>
          <p:cNvSpPr/>
          <p:nvPr/>
        </p:nvSpPr>
        <p:spPr bwMode="auto">
          <a:xfrm rot="9586204">
            <a:off x="4695783" y="3234014"/>
            <a:ext cx="473075" cy="2539297"/>
          </a:xfrm>
          <a:prstGeom prst="upArrow">
            <a:avLst/>
          </a:prstGeom>
          <a:solidFill>
            <a:srgbClr val="00B050">
              <a:alpha val="25000"/>
            </a:srgbClr>
          </a:solidFill>
          <a:ln w="9525" cap="flat" cmpd="sng" algn="ctr">
            <a:solidFill>
              <a:schemeClr val="tx1">
                <a:alpha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Footer Placeholder 3"/>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91140" name="Slide Number Placeholder 4"/>
          <p:cNvSpPr>
            <a:spLocks noGrp="1"/>
          </p:cNvSpPr>
          <p:nvPr>
            <p:ph type="sldNum" sz="quarter" idx="12"/>
          </p:nvPr>
        </p:nvSpPr>
        <p:spPr>
          <a:noFill/>
        </p:spPr>
        <p:txBody>
          <a:bodyPr/>
          <a:lstStyle/>
          <a:p>
            <a:fld id="{2D3E1A7F-5019-C04F-8340-12F6F2760DB4}" type="slidenum">
              <a:rPr lang="en-US" smtClean="0"/>
              <a:pPr/>
              <a:t>73</a:t>
            </a:fld>
            <a:endParaRPr lang="en-US" smtClean="0"/>
          </a:p>
        </p:txBody>
      </p:sp>
      <p:sp>
        <p:nvSpPr>
          <p:cNvPr id="91141" name="Text Box 40"/>
          <p:cNvSpPr txBox="1">
            <a:spLocks noChangeArrowheads="1"/>
          </p:cNvSpPr>
          <p:nvPr/>
        </p:nvSpPr>
        <p:spPr bwMode="auto">
          <a:xfrm>
            <a:off x="5162550" y="354013"/>
            <a:ext cx="1754188" cy="396875"/>
          </a:xfrm>
          <a:prstGeom prst="rect">
            <a:avLst/>
          </a:prstGeom>
          <a:noFill/>
          <a:ln w="9525">
            <a:noFill/>
            <a:miter lim="800000"/>
            <a:headEnd/>
            <a:tailEnd/>
          </a:ln>
        </p:spPr>
        <p:txBody>
          <a:bodyPr wrap="none">
            <a:prstTxWarp prst="textNoShape">
              <a:avLst/>
            </a:prstTxWarp>
            <a:spAutoFit/>
          </a:bodyPr>
          <a:lstStyle/>
          <a:p>
            <a:r>
              <a:rPr lang="en-US" sz="2000">
                <a:solidFill>
                  <a:srgbClr val="0066FF"/>
                </a:solidFill>
                <a:latin typeface="Tahoma" charset="0"/>
              </a:rPr>
              <a:t>In Max-Value:</a:t>
            </a:r>
          </a:p>
        </p:txBody>
      </p:sp>
      <p:graphicFrame>
        <p:nvGraphicFramePr>
          <p:cNvPr id="91138" name="Object 2"/>
          <p:cNvGraphicFramePr>
            <a:graphicFrameLocks noChangeAspect="1"/>
          </p:cNvGraphicFramePr>
          <p:nvPr/>
        </p:nvGraphicFramePr>
        <p:xfrm>
          <a:off x="5181600" y="838200"/>
          <a:ext cx="3657600" cy="1171575"/>
        </p:xfrm>
        <a:graphic>
          <a:graphicData uri="http://schemas.openxmlformats.org/presentationml/2006/ole">
            <mc:AlternateContent xmlns:mc="http://schemas.openxmlformats.org/markup-compatibility/2006">
              <mc:Choice xmlns:v="urn:schemas-microsoft-com:vml" Requires="v">
                <p:oleObj spid="_x0000_s91143" name="Bitmap Image" r:id="rId3" imgW="3657143" imgH="1171429" progId="">
                  <p:embed/>
                </p:oleObj>
              </mc:Choice>
              <mc:Fallback>
                <p:oleObj name="Bitmap Image" r:id="rId3" imgW="3657143" imgH="1171429"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838200"/>
                        <a:ext cx="3657600" cy="1171575"/>
                      </a:xfrm>
                      <a:prstGeom prst="rect">
                        <a:avLst/>
                      </a:prstGeom>
                      <a:noFill/>
                      <a:ln w="38100">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1142" name="Rectangle 4"/>
          <p:cNvSpPr>
            <a:spLocks noChangeArrowheads="1"/>
          </p:cNvSpPr>
          <p:nvPr/>
        </p:nvSpPr>
        <p:spPr bwMode="auto">
          <a:xfrm>
            <a:off x="3505200" y="6324600"/>
            <a:ext cx="2133600" cy="533400"/>
          </a:xfrm>
          <a:prstGeom prst="rect">
            <a:avLst/>
          </a:prstGeom>
          <a:solidFill>
            <a:schemeClr val="bg1"/>
          </a:solidFill>
          <a:ln w="9525">
            <a:solidFill>
              <a:schemeClr val="bg1"/>
            </a:solidFill>
            <a:miter lim="800000"/>
            <a:headEnd/>
            <a:tailEnd/>
          </a:ln>
        </p:spPr>
        <p:txBody>
          <a:bodyPr wrap="none" anchor="ctr">
            <a:prstTxWarp prst="textNoShape">
              <a:avLst/>
            </a:prstTxWarp>
          </a:bodyPr>
          <a:lstStyle/>
          <a:p>
            <a:endParaRPr lang="en-US"/>
          </a:p>
        </p:txBody>
      </p:sp>
      <p:sp>
        <p:nvSpPr>
          <p:cNvPr id="91143" name="Rectangle 5"/>
          <p:cNvSpPr>
            <a:spLocks noGrp="1" noChangeArrowheads="1"/>
          </p:cNvSpPr>
          <p:nvPr>
            <p:ph type="title"/>
          </p:nvPr>
        </p:nvSpPr>
        <p:spPr/>
        <p:txBody>
          <a:bodyPr/>
          <a:lstStyle/>
          <a:p>
            <a:r>
              <a:rPr lang="en-US"/>
              <a:t>More on the </a:t>
            </a:r>
            <a:r>
              <a:rPr lang="en-US" i="1">
                <a:sym typeface="Symbol" charset="2"/>
              </a:rPr>
              <a:t>-</a:t>
            </a:r>
            <a:r>
              <a:rPr lang="en-US"/>
              <a:t> algorithm</a:t>
            </a:r>
          </a:p>
        </p:txBody>
      </p:sp>
      <p:sp>
        <p:nvSpPr>
          <p:cNvPr id="91144" name="Text Box 6"/>
          <p:cNvSpPr txBox="1">
            <a:spLocks noChangeArrowheads="1"/>
          </p:cNvSpPr>
          <p:nvPr/>
        </p:nvSpPr>
        <p:spPr bwMode="auto">
          <a:xfrm>
            <a:off x="5715000" y="3330575"/>
            <a:ext cx="590550" cy="579438"/>
          </a:xfrm>
          <a:prstGeom prst="rect">
            <a:avLst/>
          </a:prstGeom>
          <a:noFill/>
          <a:ln w="38100">
            <a:noFill/>
            <a:miter lim="800000"/>
            <a:headEnd/>
            <a:tailEnd/>
          </a:ln>
        </p:spPr>
        <p:txBody>
          <a:bodyPr wrap="none">
            <a:prstTxWarp prst="textNoShape">
              <a:avLst/>
            </a:prstTxWarp>
            <a:spAutoFit/>
          </a:bodyPr>
          <a:lstStyle/>
          <a:p>
            <a:r>
              <a:rPr lang="en-US" sz="3200"/>
              <a:t>…</a:t>
            </a:r>
          </a:p>
        </p:txBody>
      </p:sp>
      <p:sp>
        <p:nvSpPr>
          <p:cNvPr id="91145" name="Text Box 7"/>
          <p:cNvSpPr txBox="1">
            <a:spLocks noChangeArrowheads="1"/>
          </p:cNvSpPr>
          <p:nvPr/>
        </p:nvSpPr>
        <p:spPr bwMode="auto">
          <a:xfrm>
            <a:off x="76200" y="1981200"/>
            <a:ext cx="896938" cy="457200"/>
          </a:xfrm>
          <a:prstGeom prst="rect">
            <a:avLst/>
          </a:prstGeom>
          <a:noFill/>
          <a:ln w="9525">
            <a:noFill/>
            <a:miter lim="800000"/>
            <a:headEnd/>
            <a:tailEnd/>
          </a:ln>
        </p:spPr>
        <p:txBody>
          <a:bodyPr wrap="none">
            <a:prstTxWarp prst="textNoShape">
              <a:avLst/>
            </a:prstTxWarp>
            <a:spAutoFit/>
          </a:bodyPr>
          <a:lstStyle/>
          <a:p>
            <a:r>
              <a:rPr lang="en-US"/>
              <a:t>MAX</a:t>
            </a:r>
          </a:p>
        </p:txBody>
      </p:sp>
      <p:sp>
        <p:nvSpPr>
          <p:cNvPr id="91146" name="Text Box 8"/>
          <p:cNvSpPr txBox="1">
            <a:spLocks noChangeArrowheads="1"/>
          </p:cNvSpPr>
          <p:nvPr/>
        </p:nvSpPr>
        <p:spPr bwMode="auto">
          <a:xfrm>
            <a:off x="76200" y="3276600"/>
            <a:ext cx="777875" cy="457200"/>
          </a:xfrm>
          <a:prstGeom prst="rect">
            <a:avLst/>
          </a:prstGeom>
          <a:noFill/>
          <a:ln w="9525">
            <a:noFill/>
            <a:miter lim="800000"/>
            <a:headEnd/>
            <a:tailEnd/>
          </a:ln>
        </p:spPr>
        <p:txBody>
          <a:bodyPr wrap="none">
            <a:prstTxWarp prst="textNoShape">
              <a:avLst/>
            </a:prstTxWarp>
            <a:spAutoFit/>
          </a:bodyPr>
          <a:lstStyle/>
          <a:p>
            <a:r>
              <a:rPr lang="en-US"/>
              <a:t>MIN</a:t>
            </a:r>
          </a:p>
        </p:txBody>
      </p:sp>
      <p:sp>
        <p:nvSpPr>
          <p:cNvPr id="91147" name="Text Box 9"/>
          <p:cNvSpPr txBox="1">
            <a:spLocks noChangeArrowheads="1"/>
          </p:cNvSpPr>
          <p:nvPr/>
        </p:nvSpPr>
        <p:spPr bwMode="auto">
          <a:xfrm>
            <a:off x="76200" y="4987925"/>
            <a:ext cx="896938" cy="457200"/>
          </a:xfrm>
          <a:prstGeom prst="rect">
            <a:avLst/>
          </a:prstGeom>
          <a:noFill/>
          <a:ln w="9525">
            <a:noFill/>
            <a:miter lim="800000"/>
            <a:headEnd/>
            <a:tailEnd/>
          </a:ln>
        </p:spPr>
        <p:txBody>
          <a:bodyPr wrap="none">
            <a:prstTxWarp prst="textNoShape">
              <a:avLst/>
            </a:prstTxWarp>
            <a:spAutoFit/>
          </a:bodyPr>
          <a:lstStyle/>
          <a:p>
            <a:r>
              <a:rPr lang="en-US"/>
              <a:t>MAX</a:t>
            </a:r>
          </a:p>
        </p:txBody>
      </p:sp>
      <p:sp>
        <p:nvSpPr>
          <p:cNvPr id="91148" name="Line 10"/>
          <p:cNvSpPr>
            <a:spLocks noChangeShapeType="1"/>
          </p:cNvSpPr>
          <p:nvPr/>
        </p:nvSpPr>
        <p:spPr bwMode="auto">
          <a:xfrm flipH="1">
            <a:off x="4038600" y="2397125"/>
            <a:ext cx="838200" cy="1219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49" name="Line 11"/>
          <p:cNvSpPr>
            <a:spLocks noChangeShapeType="1"/>
          </p:cNvSpPr>
          <p:nvPr/>
        </p:nvSpPr>
        <p:spPr bwMode="auto">
          <a:xfrm>
            <a:off x="4876800" y="2397125"/>
            <a:ext cx="228600" cy="12954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0" name="Line 12"/>
          <p:cNvSpPr>
            <a:spLocks noChangeShapeType="1"/>
          </p:cNvSpPr>
          <p:nvPr/>
        </p:nvSpPr>
        <p:spPr bwMode="auto">
          <a:xfrm>
            <a:off x="4876800" y="2397125"/>
            <a:ext cx="2057400" cy="12954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1" name="Line 13"/>
          <p:cNvSpPr>
            <a:spLocks noChangeShapeType="1"/>
          </p:cNvSpPr>
          <p:nvPr/>
        </p:nvSpPr>
        <p:spPr bwMode="auto">
          <a:xfrm flipH="1">
            <a:off x="2057400" y="3692525"/>
            <a:ext cx="1905000" cy="15240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2" name="Line 14"/>
          <p:cNvSpPr>
            <a:spLocks noChangeShapeType="1"/>
          </p:cNvSpPr>
          <p:nvPr/>
        </p:nvSpPr>
        <p:spPr bwMode="auto">
          <a:xfrm flipH="1">
            <a:off x="3124200" y="3616325"/>
            <a:ext cx="8382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3" name="Line 15"/>
          <p:cNvSpPr>
            <a:spLocks noChangeShapeType="1"/>
          </p:cNvSpPr>
          <p:nvPr/>
        </p:nvSpPr>
        <p:spPr bwMode="auto">
          <a:xfrm>
            <a:off x="3962400" y="3616325"/>
            <a:ext cx="228600" cy="16764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4" name="Line 16"/>
          <p:cNvSpPr>
            <a:spLocks noChangeShapeType="1"/>
          </p:cNvSpPr>
          <p:nvPr/>
        </p:nvSpPr>
        <p:spPr bwMode="auto">
          <a:xfrm>
            <a:off x="5105400" y="3692525"/>
            <a:ext cx="6096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5" name="Line 17"/>
          <p:cNvSpPr>
            <a:spLocks noChangeShapeType="1"/>
          </p:cNvSpPr>
          <p:nvPr/>
        </p:nvSpPr>
        <p:spPr bwMode="auto">
          <a:xfrm>
            <a:off x="5105400" y="3692525"/>
            <a:ext cx="16764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6" name="Line 18"/>
          <p:cNvSpPr>
            <a:spLocks noChangeShapeType="1"/>
          </p:cNvSpPr>
          <p:nvPr/>
        </p:nvSpPr>
        <p:spPr bwMode="auto">
          <a:xfrm>
            <a:off x="5105400" y="3692525"/>
            <a:ext cx="28194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7" name="Oval 19"/>
          <p:cNvSpPr>
            <a:spLocks noChangeArrowheads="1"/>
          </p:cNvSpPr>
          <p:nvPr/>
        </p:nvSpPr>
        <p:spPr bwMode="auto">
          <a:xfrm>
            <a:off x="4724400" y="21685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58" name="Oval 20"/>
          <p:cNvSpPr>
            <a:spLocks noChangeArrowheads="1"/>
          </p:cNvSpPr>
          <p:nvPr/>
        </p:nvSpPr>
        <p:spPr bwMode="auto">
          <a:xfrm>
            <a:off x="3810000" y="34639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59" name="Oval 21"/>
          <p:cNvSpPr>
            <a:spLocks noChangeArrowheads="1"/>
          </p:cNvSpPr>
          <p:nvPr/>
        </p:nvSpPr>
        <p:spPr bwMode="auto">
          <a:xfrm>
            <a:off x="4876800" y="34639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0" name="Oval 22"/>
          <p:cNvSpPr>
            <a:spLocks noChangeArrowheads="1"/>
          </p:cNvSpPr>
          <p:nvPr/>
        </p:nvSpPr>
        <p:spPr bwMode="auto">
          <a:xfrm>
            <a:off x="6781800" y="34639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1" name="Oval 23"/>
          <p:cNvSpPr>
            <a:spLocks noChangeArrowheads="1"/>
          </p:cNvSpPr>
          <p:nvPr/>
        </p:nvSpPr>
        <p:spPr bwMode="auto">
          <a:xfrm>
            <a:off x="18288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2" name="Oval 24"/>
          <p:cNvSpPr>
            <a:spLocks noChangeArrowheads="1"/>
          </p:cNvSpPr>
          <p:nvPr/>
        </p:nvSpPr>
        <p:spPr bwMode="auto">
          <a:xfrm>
            <a:off x="28956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3" name="Oval 25"/>
          <p:cNvSpPr>
            <a:spLocks noChangeArrowheads="1"/>
          </p:cNvSpPr>
          <p:nvPr/>
        </p:nvSpPr>
        <p:spPr bwMode="auto">
          <a:xfrm>
            <a:off x="39624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4" name="Oval 26"/>
          <p:cNvSpPr>
            <a:spLocks noChangeArrowheads="1"/>
          </p:cNvSpPr>
          <p:nvPr/>
        </p:nvSpPr>
        <p:spPr bwMode="auto">
          <a:xfrm>
            <a:off x="55626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5" name="Oval 27"/>
          <p:cNvSpPr>
            <a:spLocks noChangeArrowheads="1"/>
          </p:cNvSpPr>
          <p:nvPr/>
        </p:nvSpPr>
        <p:spPr bwMode="auto">
          <a:xfrm>
            <a:off x="66294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6" name="Oval 28"/>
          <p:cNvSpPr>
            <a:spLocks noChangeArrowheads="1"/>
          </p:cNvSpPr>
          <p:nvPr/>
        </p:nvSpPr>
        <p:spPr bwMode="auto">
          <a:xfrm>
            <a:off x="76962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8" name="Text Box 30"/>
          <p:cNvSpPr txBox="1">
            <a:spLocks noChangeArrowheads="1"/>
          </p:cNvSpPr>
          <p:nvPr/>
        </p:nvSpPr>
        <p:spPr bwMode="auto">
          <a:xfrm>
            <a:off x="1736725" y="5562600"/>
            <a:ext cx="6280150" cy="457200"/>
          </a:xfrm>
          <a:prstGeom prst="rect">
            <a:avLst/>
          </a:prstGeom>
          <a:noFill/>
          <a:ln w="9525">
            <a:noFill/>
            <a:miter lim="800000"/>
            <a:headEnd/>
            <a:tailEnd/>
          </a:ln>
        </p:spPr>
        <p:txBody>
          <a:bodyPr wrap="none">
            <a:prstTxWarp prst="textNoShape">
              <a:avLst/>
            </a:prstTxWarp>
            <a:spAutoFit/>
          </a:bodyPr>
          <a:lstStyle/>
          <a:p>
            <a:r>
              <a:rPr lang="en-US"/>
              <a:t>5           10            6                   2            8            7</a:t>
            </a:r>
          </a:p>
        </p:txBody>
      </p:sp>
      <p:sp>
        <p:nvSpPr>
          <p:cNvPr id="91169" name="Text Box 34"/>
          <p:cNvSpPr txBox="1">
            <a:spLocks noChangeArrowheads="1"/>
          </p:cNvSpPr>
          <p:nvPr/>
        </p:nvSpPr>
        <p:spPr bwMode="auto">
          <a:xfrm>
            <a:off x="1447800" y="6019800"/>
            <a:ext cx="8286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a:t>
            </a:r>
          </a:p>
          <a:p>
            <a:r>
              <a:rPr kumimoji="1" lang="en-US" sz="1800" b="1" i="1">
                <a:solidFill>
                  <a:schemeClr val="tx2"/>
                </a:solidFill>
                <a:latin typeface="Helvetica" charset="0"/>
                <a:sym typeface="Symbol" charset="2"/>
              </a:rPr>
              <a:t> = 5</a:t>
            </a:r>
          </a:p>
        </p:txBody>
      </p:sp>
      <p:sp>
        <p:nvSpPr>
          <p:cNvPr id="91170" name="Text Box 35"/>
          <p:cNvSpPr txBox="1">
            <a:spLocks noChangeArrowheads="1"/>
          </p:cNvSpPr>
          <p:nvPr/>
        </p:nvSpPr>
        <p:spPr bwMode="auto">
          <a:xfrm>
            <a:off x="2590800" y="5988050"/>
            <a:ext cx="8286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a:t>
            </a:r>
          </a:p>
          <a:p>
            <a:r>
              <a:rPr kumimoji="1" lang="en-US" sz="1800" b="1" i="1">
                <a:solidFill>
                  <a:schemeClr val="tx2"/>
                </a:solidFill>
                <a:latin typeface="Helvetica" charset="0"/>
                <a:sym typeface="Symbol" charset="2"/>
              </a:rPr>
              <a:t> = 5</a:t>
            </a:r>
          </a:p>
        </p:txBody>
      </p:sp>
      <p:sp>
        <p:nvSpPr>
          <p:cNvPr id="91171" name="Text Box 36"/>
          <p:cNvSpPr txBox="1">
            <a:spLocks noChangeArrowheads="1"/>
          </p:cNvSpPr>
          <p:nvPr/>
        </p:nvSpPr>
        <p:spPr bwMode="auto">
          <a:xfrm>
            <a:off x="3743325" y="5988050"/>
            <a:ext cx="8286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a:t>
            </a:r>
          </a:p>
          <a:p>
            <a:r>
              <a:rPr kumimoji="1" lang="en-US" sz="1800" b="1" i="1">
                <a:solidFill>
                  <a:schemeClr val="tx2"/>
                </a:solidFill>
                <a:latin typeface="Helvetica" charset="0"/>
                <a:sym typeface="Symbol" charset="2"/>
              </a:rPr>
              <a:t> = 5</a:t>
            </a:r>
          </a:p>
        </p:txBody>
      </p:sp>
      <p:sp>
        <p:nvSpPr>
          <p:cNvPr id="91172" name="Text Box 37"/>
          <p:cNvSpPr txBox="1">
            <a:spLocks noChangeArrowheads="1"/>
          </p:cNvSpPr>
          <p:nvPr/>
        </p:nvSpPr>
        <p:spPr bwMode="auto">
          <a:xfrm>
            <a:off x="2971800" y="2787650"/>
            <a:ext cx="8667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5</a:t>
            </a:r>
          </a:p>
          <a:p>
            <a:r>
              <a:rPr kumimoji="1" lang="en-US" sz="1800" b="1" i="1">
                <a:solidFill>
                  <a:schemeClr val="tx2"/>
                </a:solidFill>
                <a:latin typeface="Helvetica" charset="0"/>
                <a:sym typeface="Symbol" charset="2"/>
              </a:rPr>
              <a:t> = +</a:t>
            </a:r>
          </a:p>
        </p:txBody>
      </p:sp>
      <p:sp>
        <p:nvSpPr>
          <p:cNvPr id="91173" name="Text Box 38"/>
          <p:cNvSpPr txBox="1">
            <a:spLocks noChangeArrowheads="1"/>
          </p:cNvSpPr>
          <p:nvPr/>
        </p:nvSpPr>
        <p:spPr bwMode="auto">
          <a:xfrm>
            <a:off x="5343525" y="5943600"/>
            <a:ext cx="715963"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5</a:t>
            </a:r>
          </a:p>
          <a:p>
            <a:r>
              <a:rPr kumimoji="1" lang="en-US" sz="1800" b="1" i="1">
                <a:solidFill>
                  <a:schemeClr val="tx2"/>
                </a:solidFill>
                <a:latin typeface="Helvetica" charset="0"/>
                <a:sym typeface="Symbol" charset="2"/>
              </a:rPr>
              <a:t> = 2</a:t>
            </a:r>
          </a:p>
        </p:txBody>
      </p:sp>
      <p:sp>
        <p:nvSpPr>
          <p:cNvPr id="91174" name="Text Box 39"/>
          <p:cNvSpPr txBox="1">
            <a:spLocks noChangeArrowheads="1"/>
          </p:cNvSpPr>
          <p:nvPr/>
        </p:nvSpPr>
        <p:spPr bwMode="auto">
          <a:xfrm>
            <a:off x="6003925" y="6127750"/>
            <a:ext cx="2395538" cy="366713"/>
          </a:xfrm>
          <a:prstGeom prst="rect">
            <a:avLst/>
          </a:prstGeom>
          <a:noFill/>
          <a:ln w="9525">
            <a:noFill/>
            <a:miter lim="800000"/>
            <a:headEnd/>
            <a:tailEnd/>
          </a:ln>
        </p:spPr>
        <p:txBody>
          <a:bodyPr wrap="none">
            <a:prstTxWarp prst="textNoShape">
              <a:avLst/>
            </a:prstTxWarp>
            <a:spAutoFit/>
          </a:bodyPr>
          <a:lstStyle/>
          <a:p>
            <a:r>
              <a:rPr lang="en-US" sz="1800">
                <a:solidFill>
                  <a:srgbClr val="0066FF"/>
                </a:solidFill>
                <a:latin typeface="Tahoma" charset="0"/>
              </a:rPr>
              <a:t>End loop and return 5</a:t>
            </a:r>
          </a:p>
        </p:txBody>
      </p:sp>
      <p:sp>
        <p:nvSpPr>
          <p:cNvPr id="91175" name="Text Box 42"/>
          <p:cNvSpPr txBox="1">
            <a:spLocks noChangeArrowheads="1"/>
          </p:cNvSpPr>
          <p:nvPr/>
        </p:nvSpPr>
        <p:spPr bwMode="auto">
          <a:xfrm>
            <a:off x="5229225" y="3092450"/>
            <a:ext cx="8667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5</a:t>
            </a:r>
          </a:p>
          <a:p>
            <a:r>
              <a:rPr kumimoji="1" lang="en-US" sz="1800" b="1" i="1">
                <a:solidFill>
                  <a:schemeClr val="tx2"/>
                </a:solidFill>
                <a:latin typeface="Helvetica" charset="0"/>
                <a:sym typeface="Symbol" charset="2"/>
              </a:rPr>
              <a:t> = +</a:t>
            </a:r>
          </a:p>
        </p:txBody>
      </p:sp>
      <p:sp>
        <p:nvSpPr>
          <p:cNvPr id="91176" name="Text Box 44"/>
          <p:cNvSpPr txBox="1">
            <a:spLocks noChangeArrowheads="1"/>
          </p:cNvSpPr>
          <p:nvPr/>
        </p:nvSpPr>
        <p:spPr bwMode="auto">
          <a:xfrm>
            <a:off x="914400" y="2917825"/>
            <a:ext cx="1990725" cy="739775"/>
          </a:xfrm>
          <a:prstGeom prst="rect">
            <a:avLst/>
          </a:prstGeom>
          <a:noFill/>
          <a:ln w="38100">
            <a:solidFill>
              <a:srgbClr val="0066FF"/>
            </a:solidFill>
            <a:miter lim="800000"/>
            <a:headEnd/>
            <a:tailEnd/>
          </a:ln>
        </p:spPr>
        <p:txBody>
          <a:bodyPr wrap="none">
            <a:prstTxWarp prst="textNoShape">
              <a:avLst/>
            </a:prstTxWarp>
            <a:spAutoFit/>
          </a:bodyPr>
          <a:lstStyle/>
          <a:p>
            <a:r>
              <a:rPr lang="en-US" sz="2000"/>
              <a:t>Max-Value loops</a:t>
            </a:r>
          </a:p>
          <a:p>
            <a:r>
              <a:rPr lang="en-US" sz="2000"/>
              <a:t>over these</a:t>
            </a:r>
          </a:p>
        </p:txBody>
      </p:sp>
      <p:sp>
        <p:nvSpPr>
          <p:cNvPr id="40" name="Up Arrow 39"/>
          <p:cNvSpPr/>
          <p:nvPr/>
        </p:nvSpPr>
        <p:spPr bwMode="auto">
          <a:xfrm rot="20654367">
            <a:off x="4945063" y="3928640"/>
            <a:ext cx="473075" cy="1644217"/>
          </a:xfrm>
          <a:prstGeom prst="upArrow">
            <a:avLst/>
          </a:prstGeom>
          <a:solidFill>
            <a:srgbClr val="00B050">
              <a:alpha val="25000"/>
            </a:srgbClr>
          </a:solidFill>
          <a:ln w="9525" cap="flat" cmpd="sng" algn="ctr">
            <a:solidFill>
              <a:schemeClr val="tx1">
                <a:alpha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92163" name="Slide Number Placeholder 5"/>
          <p:cNvSpPr>
            <a:spLocks noGrp="1"/>
          </p:cNvSpPr>
          <p:nvPr>
            <p:ph type="sldNum" sz="quarter" idx="12"/>
          </p:nvPr>
        </p:nvSpPr>
        <p:spPr>
          <a:noFill/>
        </p:spPr>
        <p:txBody>
          <a:bodyPr/>
          <a:lstStyle/>
          <a:p>
            <a:fld id="{18C3336D-07D6-174A-B025-BB99C5C76D40}" type="slidenum">
              <a:rPr lang="en-US" smtClean="0"/>
              <a:pPr/>
              <a:t>74</a:t>
            </a:fld>
            <a:endParaRPr lang="en-US" smtClean="0"/>
          </a:p>
        </p:txBody>
      </p:sp>
      <p:sp>
        <p:nvSpPr>
          <p:cNvPr id="92164" name="Rectangle 2"/>
          <p:cNvSpPr>
            <a:spLocks noGrp="1" noChangeArrowheads="1"/>
          </p:cNvSpPr>
          <p:nvPr>
            <p:ph type="title"/>
          </p:nvPr>
        </p:nvSpPr>
        <p:spPr/>
        <p:txBody>
          <a:bodyPr/>
          <a:lstStyle/>
          <a:p>
            <a:r>
              <a:rPr lang="en-US"/>
              <a:t>Another way to understand the algorithm</a:t>
            </a:r>
          </a:p>
        </p:txBody>
      </p:sp>
      <p:sp>
        <p:nvSpPr>
          <p:cNvPr id="92165" name="Rectangle 3"/>
          <p:cNvSpPr>
            <a:spLocks noGrp="1" noChangeArrowheads="1"/>
          </p:cNvSpPr>
          <p:nvPr>
            <p:ph type="body" idx="1"/>
          </p:nvPr>
        </p:nvSpPr>
        <p:spPr>
          <a:xfrm>
            <a:off x="457200" y="1295400"/>
            <a:ext cx="8534400" cy="4762500"/>
          </a:xfrm>
        </p:spPr>
        <p:txBody>
          <a:bodyPr/>
          <a:lstStyle/>
          <a:p>
            <a:r>
              <a:rPr lang="en-US" sz="2400"/>
              <a:t>From: </a:t>
            </a:r>
          </a:p>
          <a:p>
            <a:pPr>
              <a:buFontTx/>
              <a:buNone/>
            </a:pPr>
            <a:r>
              <a:rPr lang="en-US" sz="1800">
                <a:hlinkClick r:id="rId2"/>
              </a:rPr>
              <a:t>http://yoda.cis.temple.edu:8080/UGAIWWW/lectures95/search/alpha-beta.html</a:t>
            </a:r>
            <a:r>
              <a:rPr lang="en-US" sz="2400"/>
              <a:t> </a:t>
            </a:r>
          </a:p>
          <a:p>
            <a:endParaRPr lang="en-US" sz="2400"/>
          </a:p>
          <a:p>
            <a:r>
              <a:rPr lang="en-US" sz="2400"/>
              <a:t>For a given node N, </a:t>
            </a:r>
          </a:p>
          <a:p>
            <a:endParaRPr lang="en-US" sz="2400"/>
          </a:p>
          <a:p>
            <a:pPr>
              <a:spcBef>
                <a:spcPct val="0"/>
              </a:spcBef>
              <a:buClrTx/>
              <a:buFontTx/>
              <a:buNone/>
            </a:pPr>
            <a:r>
              <a:rPr lang="en-US" b="1" i="1">
                <a:solidFill>
                  <a:schemeClr val="tx2"/>
                </a:solidFill>
                <a:latin typeface="Helvetica" charset="0"/>
                <a:sym typeface="Symbol" charset="2"/>
              </a:rPr>
              <a:t>		</a:t>
            </a:r>
            <a:r>
              <a:rPr lang="en-US">
                <a:solidFill>
                  <a:schemeClr val="tx2"/>
                </a:solidFill>
                <a:latin typeface="Helvetica" charset="0"/>
                <a:sym typeface="Symbol" charset="2"/>
              </a:rPr>
              <a:t> is the value of N to MAX</a:t>
            </a:r>
          </a:p>
          <a:p>
            <a:pPr>
              <a:spcBef>
                <a:spcPct val="0"/>
              </a:spcBef>
              <a:buClrTx/>
              <a:buFontTx/>
              <a:buNone/>
            </a:pPr>
            <a:r>
              <a:rPr lang="en-US">
                <a:solidFill>
                  <a:schemeClr val="tx2"/>
                </a:solidFill>
                <a:latin typeface="Helvetica" charset="0"/>
                <a:sym typeface="Symbol" charset="2"/>
              </a:rPr>
              <a:t>		 is the value of N to MIN</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3"/>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93187" name="Slide Number Placeholder 4"/>
          <p:cNvSpPr>
            <a:spLocks noGrp="1"/>
          </p:cNvSpPr>
          <p:nvPr>
            <p:ph type="sldNum" sz="quarter" idx="12"/>
          </p:nvPr>
        </p:nvSpPr>
        <p:spPr>
          <a:noFill/>
        </p:spPr>
        <p:txBody>
          <a:bodyPr/>
          <a:lstStyle/>
          <a:p>
            <a:fld id="{20565A90-9CDE-1E42-A75B-2C576FA8A09D}" type="slidenum">
              <a:rPr lang="en-US" smtClean="0"/>
              <a:pPr/>
              <a:t>75</a:t>
            </a:fld>
            <a:endParaRPr lang="en-US" smtClean="0"/>
          </a:p>
        </p:txBody>
      </p:sp>
      <p:sp>
        <p:nvSpPr>
          <p:cNvPr id="93188" name="Rectangle 2"/>
          <p:cNvSpPr>
            <a:spLocks noGrp="1" noChangeArrowheads="1"/>
          </p:cNvSpPr>
          <p:nvPr>
            <p:ph type="title"/>
          </p:nvPr>
        </p:nvSpPr>
        <p:spPr/>
        <p:txBody>
          <a:bodyPr/>
          <a:lstStyle/>
          <a:p>
            <a:r>
              <a:rPr lang="en-US"/>
              <a:t>Example</a:t>
            </a:r>
          </a:p>
        </p:txBody>
      </p:sp>
      <p:pic>
        <p:nvPicPr>
          <p:cNvPr id="93189" name="Picture 4" descr="alpha1"/>
          <p:cNvPicPr>
            <a:picLocks noChangeAspect="1" noChangeArrowheads="1"/>
          </p:cNvPicPr>
          <p:nvPr/>
        </p:nvPicPr>
        <p:blipFill>
          <a:blip r:embed="rId2"/>
          <a:srcRect/>
          <a:stretch>
            <a:fillRect/>
          </a:stretch>
        </p:blipFill>
        <p:spPr bwMode="auto">
          <a:xfrm>
            <a:off x="2133600" y="-12700"/>
            <a:ext cx="6934200" cy="6870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94212" name="Slide Number Placeholder 5"/>
          <p:cNvSpPr>
            <a:spLocks noGrp="1"/>
          </p:cNvSpPr>
          <p:nvPr>
            <p:ph type="sldNum" sz="quarter" idx="12"/>
          </p:nvPr>
        </p:nvSpPr>
        <p:spPr>
          <a:noFill/>
        </p:spPr>
        <p:txBody>
          <a:bodyPr/>
          <a:lstStyle/>
          <a:p>
            <a:fld id="{67CD8822-47E8-A44E-919F-39A8C382D41B}" type="slidenum">
              <a:rPr lang="en-US" smtClean="0"/>
              <a:pPr/>
              <a:t>76</a:t>
            </a:fld>
            <a:endParaRPr lang="en-US" smtClean="0"/>
          </a:p>
        </p:txBody>
      </p:sp>
      <p:sp>
        <p:nvSpPr>
          <p:cNvPr id="94213" name="Rectangle 2"/>
          <p:cNvSpPr>
            <a:spLocks noGrp="1" noChangeArrowheads="1"/>
          </p:cNvSpPr>
          <p:nvPr>
            <p:ph type="title"/>
          </p:nvPr>
        </p:nvSpPr>
        <p:spPr/>
        <p:txBody>
          <a:bodyPr/>
          <a:lstStyle/>
          <a:p>
            <a:r>
              <a:rPr lang="en-US" i="1">
                <a:sym typeface="Symbol" charset="2"/>
              </a:rPr>
              <a:t>-</a:t>
            </a:r>
            <a:r>
              <a:rPr lang="en-US"/>
              <a:t> algorithm:</a:t>
            </a:r>
          </a:p>
        </p:txBody>
      </p:sp>
      <p:graphicFrame>
        <p:nvGraphicFramePr>
          <p:cNvPr id="94210" name="Object 2"/>
          <p:cNvGraphicFramePr>
            <a:graphicFrameLocks noChangeAspect="1"/>
          </p:cNvGraphicFramePr>
          <p:nvPr/>
        </p:nvGraphicFramePr>
        <p:xfrm>
          <a:off x="533400" y="1397000"/>
          <a:ext cx="8001000" cy="5422900"/>
        </p:xfrm>
        <a:graphic>
          <a:graphicData uri="http://schemas.openxmlformats.org/presentationml/2006/ole">
            <mc:AlternateContent xmlns:mc="http://schemas.openxmlformats.org/markup-compatibility/2006">
              <mc:Choice xmlns:v="urn:schemas-microsoft-com:vml" Requires="v">
                <p:oleObj spid="_x0000_s94215" name="Image" r:id="rId3" imgW="12224497" imgH="8285210" progId="">
                  <p:embed/>
                </p:oleObj>
              </mc:Choice>
              <mc:Fallback>
                <p:oleObj name="Image" r:id="rId3" imgW="12224497" imgH="828521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397000"/>
                        <a:ext cx="8001000" cy="542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95235" name="Slide Number Placeholder 5"/>
          <p:cNvSpPr>
            <a:spLocks noGrp="1"/>
          </p:cNvSpPr>
          <p:nvPr>
            <p:ph type="sldNum" sz="quarter" idx="12"/>
          </p:nvPr>
        </p:nvSpPr>
        <p:spPr>
          <a:noFill/>
        </p:spPr>
        <p:txBody>
          <a:bodyPr/>
          <a:lstStyle/>
          <a:p>
            <a:fld id="{E4AE72EB-A794-5A42-B0EC-C220028B42F4}" type="slidenum">
              <a:rPr lang="en-US" smtClean="0"/>
              <a:pPr/>
              <a:t>77</a:t>
            </a:fld>
            <a:endParaRPr lang="en-US" smtClean="0"/>
          </a:p>
        </p:txBody>
      </p:sp>
      <p:sp>
        <p:nvSpPr>
          <p:cNvPr id="95236" name="Rectangle 2"/>
          <p:cNvSpPr>
            <a:spLocks noGrp="1" noChangeArrowheads="1"/>
          </p:cNvSpPr>
          <p:nvPr>
            <p:ph type="title"/>
          </p:nvPr>
        </p:nvSpPr>
        <p:spPr/>
        <p:txBody>
          <a:bodyPr/>
          <a:lstStyle/>
          <a:p>
            <a:r>
              <a:rPr lang="en-US" dirty="0"/>
              <a:t>Solution</a:t>
            </a:r>
          </a:p>
        </p:txBody>
      </p:sp>
      <p:sp>
        <p:nvSpPr>
          <p:cNvPr id="95237" name="Rectangle 4"/>
          <p:cNvSpPr>
            <a:spLocks noChangeArrowheads="1"/>
          </p:cNvSpPr>
          <p:nvPr/>
        </p:nvSpPr>
        <p:spPr bwMode="auto">
          <a:xfrm>
            <a:off x="76200" y="1196399"/>
            <a:ext cx="4495800" cy="5509201"/>
          </a:xfrm>
          <a:prstGeom prst="rect">
            <a:avLst/>
          </a:prstGeom>
          <a:noFill/>
          <a:ln w="9525">
            <a:noFill/>
            <a:miter lim="800000"/>
            <a:headEnd/>
            <a:tailEnd/>
          </a:ln>
        </p:spPr>
        <p:txBody>
          <a:bodyPr>
            <a:prstTxWarp prst="textNoShape">
              <a:avLst/>
            </a:prstTxWarp>
            <a:spAutoFit/>
          </a:bodyPr>
          <a:lstStyle/>
          <a:p>
            <a:r>
              <a:rPr lang="en-US" sz="1600" b="1" dirty="0">
                <a:solidFill>
                  <a:srgbClr val="0066FF"/>
                </a:solidFill>
                <a:latin typeface="Arial Unicode MS" charset="0"/>
              </a:rPr>
              <a:t>NODE 	TYPE 	ALPHA 	BETA    SCORE</a:t>
            </a:r>
            <a:r>
              <a:rPr lang="en-US" sz="1600" b="1" dirty="0">
                <a:latin typeface="Arial Unicode MS" charset="0"/>
              </a:rPr>
              <a:t> </a:t>
            </a:r>
            <a:endParaRPr lang="en-US" sz="1600" b="1" dirty="0" smtClean="0">
              <a:latin typeface="Arial Unicode MS" charset="0"/>
            </a:endParaRPr>
          </a:p>
          <a:p>
            <a:r>
              <a:rPr lang="en-US" sz="1600" dirty="0" smtClean="0"/>
              <a:t>A 	MAX 	-</a:t>
            </a:r>
            <a:r>
              <a:rPr lang="en-US" sz="1600" dirty="0" err="1" smtClean="0"/>
              <a:t>Inf</a:t>
            </a:r>
            <a:r>
              <a:rPr lang="en-US" sz="1600" dirty="0" smtClean="0"/>
              <a:t> 	</a:t>
            </a:r>
            <a:r>
              <a:rPr lang="en-US" sz="1600" dirty="0" err="1" smtClean="0"/>
              <a:t>Inf</a:t>
            </a:r>
            <a:r>
              <a:rPr lang="en-US" sz="1600" dirty="0" smtClean="0"/>
              <a:t> </a:t>
            </a:r>
          </a:p>
          <a:p>
            <a:r>
              <a:rPr lang="en-US" sz="1600" dirty="0" smtClean="0"/>
              <a:t>B 	MIN 	-</a:t>
            </a:r>
            <a:r>
              <a:rPr lang="en-US" sz="1600" dirty="0" err="1" smtClean="0"/>
              <a:t>Inf</a:t>
            </a:r>
            <a:r>
              <a:rPr lang="en-US" sz="1600" dirty="0" smtClean="0"/>
              <a:t> 	</a:t>
            </a:r>
            <a:r>
              <a:rPr lang="en-US" sz="1600" dirty="0" err="1" smtClean="0"/>
              <a:t>Inf</a:t>
            </a:r>
            <a:r>
              <a:rPr lang="en-US" sz="1600" dirty="0" smtClean="0"/>
              <a:t> </a:t>
            </a:r>
          </a:p>
          <a:p>
            <a:r>
              <a:rPr lang="en-US" sz="1600" dirty="0" smtClean="0"/>
              <a:t>C 	MAX 	-</a:t>
            </a:r>
            <a:r>
              <a:rPr lang="en-US" sz="1600" dirty="0" err="1" smtClean="0"/>
              <a:t>Inf</a:t>
            </a:r>
            <a:r>
              <a:rPr lang="en-US" sz="1600" dirty="0" smtClean="0"/>
              <a:t> 	</a:t>
            </a:r>
            <a:r>
              <a:rPr lang="en-US" sz="1600" dirty="0" err="1" smtClean="0"/>
              <a:t>Inf</a:t>
            </a:r>
            <a:r>
              <a:rPr lang="en-US" sz="1600" dirty="0" smtClean="0"/>
              <a:t> </a:t>
            </a:r>
          </a:p>
          <a:p>
            <a:r>
              <a:rPr lang="en-US" sz="1600" dirty="0" smtClean="0"/>
              <a:t>D 	MIN 	-</a:t>
            </a:r>
            <a:r>
              <a:rPr lang="en-US" sz="1600" dirty="0" err="1" smtClean="0"/>
              <a:t>Inf</a:t>
            </a:r>
            <a:r>
              <a:rPr lang="en-US" sz="1600" dirty="0" smtClean="0"/>
              <a:t> 	</a:t>
            </a:r>
            <a:r>
              <a:rPr lang="en-US" sz="1600" dirty="0" err="1" smtClean="0"/>
              <a:t>Inf</a:t>
            </a:r>
            <a:r>
              <a:rPr lang="en-US" sz="1600" dirty="0" smtClean="0"/>
              <a:t> </a:t>
            </a:r>
          </a:p>
          <a:p>
            <a:r>
              <a:rPr lang="en-US" sz="1600" dirty="0" smtClean="0"/>
              <a:t>E 	MAX 	10 	10 	10 </a:t>
            </a:r>
          </a:p>
          <a:p>
            <a:r>
              <a:rPr lang="en-US" sz="1600" dirty="0" smtClean="0"/>
              <a:t>D 	MIN 	-</a:t>
            </a:r>
            <a:r>
              <a:rPr lang="en-US" sz="1600" dirty="0" err="1" smtClean="0"/>
              <a:t>Inf</a:t>
            </a:r>
            <a:r>
              <a:rPr lang="en-US" sz="1600" dirty="0" smtClean="0"/>
              <a:t> 	10 </a:t>
            </a:r>
          </a:p>
          <a:p>
            <a:r>
              <a:rPr lang="en-US" sz="1600" dirty="0" smtClean="0"/>
              <a:t>F 	MAX 	11 	11 	11 </a:t>
            </a:r>
          </a:p>
          <a:p>
            <a:r>
              <a:rPr lang="en-US" sz="1600" dirty="0" smtClean="0"/>
              <a:t>D 	MIN 	-</a:t>
            </a:r>
            <a:r>
              <a:rPr lang="en-US" sz="1600" dirty="0" err="1" smtClean="0"/>
              <a:t>Inf</a:t>
            </a:r>
            <a:r>
              <a:rPr lang="en-US" sz="1600" dirty="0" smtClean="0"/>
              <a:t> 	10 	10 </a:t>
            </a:r>
          </a:p>
          <a:p>
            <a:r>
              <a:rPr lang="en-US" sz="1600" dirty="0" smtClean="0"/>
              <a:t>C 	MAX 	10 	</a:t>
            </a:r>
            <a:r>
              <a:rPr lang="en-US" sz="1600" dirty="0" err="1" smtClean="0"/>
              <a:t>Inf</a:t>
            </a:r>
            <a:r>
              <a:rPr lang="en-US" sz="1600" dirty="0" smtClean="0"/>
              <a:t> </a:t>
            </a:r>
          </a:p>
          <a:p>
            <a:r>
              <a:rPr lang="en-US" sz="1600" dirty="0" smtClean="0"/>
              <a:t>G 	MIN 	10 	</a:t>
            </a:r>
            <a:r>
              <a:rPr lang="en-US" sz="1600" dirty="0" err="1" smtClean="0"/>
              <a:t>Inf</a:t>
            </a:r>
            <a:r>
              <a:rPr lang="en-US" sz="1600" dirty="0" smtClean="0"/>
              <a:t> </a:t>
            </a:r>
          </a:p>
          <a:p>
            <a:r>
              <a:rPr lang="en-US" sz="1600" dirty="0" smtClean="0"/>
              <a:t>H 	MAX 	9 	9 	9 </a:t>
            </a:r>
          </a:p>
          <a:p>
            <a:r>
              <a:rPr lang="en-US" sz="1600" dirty="0" smtClean="0"/>
              <a:t>G 	MIN 	10 	9 	9 </a:t>
            </a:r>
          </a:p>
          <a:p>
            <a:r>
              <a:rPr lang="en-US" sz="1600" dirty="0" smtClean="0"/>
              <a:t>C 	MAX 	10 	</a:t>
            </a:r>
            <a:r>
              <a:rPr lang="en-US" sz="1600" dirty="0" err="1" smtClean="0"/>
              <a:t>Inf</a:t>
            </a:r>
            <a:r>
              <a:rPr lang="en-US" sz="1600" dirty="0" smtClean="0"/>
              <a:t> 	10 </a:t>
            </a:r>
          </a:p>
          <a:p>
            <a:r>
              <a:rPr lang="en-US" sz="1600" dirty="0" smtClean="0"/>
              <a:t>B 	MIN 	-</a:t>
            </a:r>
            <a:r>
              <a:rPr lang="en-US" sz="1600" dirty="0" err="1" smtClean="0"/>
              <a:t>Inf</a:t>
            </a:r>
            <a:r>
              <a:rPr lang="en-US" sz="1600" dirty="0" smtClean="0"/>
              <a:t> 	10 </a:t>
            </a:r>
          </a:p>
          <a:p>
            <a:r>
              <a:rPr lang="en-US" sz="1600" dirty="0" smtClean="0"/>
              <a:t>J 	MAX 	-</a:t>
            </a:r>
            <a:r>
              <a:rPr lang="en-US" sz="1600" dirty="0" err="1" smtClean="0"/>
              <a:t>Inf</a:t>
            </a:r>
            <a:r>
              <a:rPr lang="en-US" sz="1600" dirty="0" smtClean="0"/>
              <a:t> 	10 </a:t>
            </a:r>
          </a:p>
          <a:p>
            <a:r>
              <a:rPr lang="en-US" sz="1600" dirty="0" smtClean="0"/>
              <a:t>K 	MIN 	-</a:t>
            </a:r>
            <a:r>
              <a:rPr lang="en-US" sz="1600" dirty="0" err="1" smtClean="0"/>
              <a:t>Inf</a:t>
            </a:r>
            <a:r>
              <a:rPr lang="en-US" sz="1600" dirty="0" smtClean="0"/>
              <a:t> 	10 </a:t>
            </a:r>
          </a:p>
          <a:p>
            <a:r>
              <a:rPr lang="en-US" sz="1600" dirty="0" smtClean="0"/>
              <a:t>L 	MAX 	14 	14 	14 </a:t>
            </a:r>
          </a:p>
          <a:p>
            <a:r>
              <a:rPr lang="en-US" sz="1600" dirty="0" smtClean="0"/>
              <a:t>K 	MIN 	-</a:t>
            </a:r>
            <a:r>
              <a:rPr lang="en-US" sz="1600" dirty="0" err="1" smtClean="0"/>
              <a:t>Inf</a:t>
            </a:r>
            <a:r>
              <a:rPr lang="en-US" sz="1600" dirty="0" smtClean="0"/>
              <a:t> 	10 </a:t>
            </a:r>
          </a:p>
          <a:p>
            <a:r>
              <a:rPr lang="en-US" sz="1600" dirty="0" smtClean="0"/>
              <a:t>M 	MAX 	15 	15 	15 </a:t>
            </a:r>
          </a:p>
          <a:p>
            <a:r>
              <a:rPr lang="en-US" sz="1600" dirty="0" smtClean="0"/>
              <a:t>K 	MIN 	-</a:t>
            </a:r>
            <a:r>
              <a:rPr lang="en-US" sz="1600" dirty="0" err="1" smtClean="0"/>
              <a:t>Inf</a:t>
            </a:r>
            <a:r>
              <a:rPr lang="en-US" sz="1600" dirty="0" smtClean="0"/>
              <a:t> 	10 	10 </a:t>
            </a:r>
          </a:p>
          <a:p>
            <a:r>
              <a:rPr lang="en-US" sz="1600" b="1" dirty="0" smtClean="0">
                <a:latin typeface="Arial Unicode MS" charset="0"/>
              </a:rPr>
              <a:t>…</a:t>
            </a:r>
            <a:endParaRPr lang="en-US" sz="1600" b="1" dirty="0">
              <a:latin typeface="Arial Unicode MS" charset="0"/>
            </a:endParaRPr>
          </a:p>
        </p:txBody>
      </p:sp>
      <p:sp>
        <p:nvSpPr>
          <p:cNvPr id="95238" name="Rectangle 5"/>
          <p:cNvSpPr>
            <a:spLocks noChangeArrowheads="1"/>
          </p:cNvSpPr>
          <p:nvPr/>
        </p:nvSpPr>
        <p:spPr bwMode="auto">
          <a:xfrm>
            <a:off x="4572000" y="1676400"/>
            <a:ext cx="4495800" cy="4770537"/>
          </a:xfrm>
          <a:prstGeom prst="rect">
            <a:avLst/>
          </a:prstGeom>
          <a:noFill/>
          <a:ln w="9525">
            <a:noFill/>
            <a:miter lim="800000"/>
            <a:headEnd/>
            <a:tailEnd/>
          </a:ln>
        </p:spPr>
        <p:txBody>
          <a:bodyPr>
            <a:prstTxWarp prst="textNoShape">
              <a:avLst/>
            </a:prstTxWarp>
            <a:spAutoFit/>
          </a:bodyPr>
          <a:lstStyle/>
          <a:p>
            <a:r>
              <a:rPr lang="en-US" sz="1600" b="1" dirty="0">
                <a:solidFill>
                  <a:srgbClr val="0066FF"/>
                </a:solidFill>
                <a:latin typeface="Arial Unicode MS" charset="0"/>
              </a:rPr>
              <a:t>NODE 	TYPE 	ALPHA 	BETA     SCORE</a:t>
            </a:r>
            <a:r>
              <a:rPr lang="en-US" sz="1600" b="1" dirty="0">
                <a:latin typeface="Arial Unicode MS" charset="0"/>
              </a:rPr>
              <a:t> </a:t>
            </a:r>
          </a:p>
          <a:p>
            <a:r>
              <a:rPr lang="en-US" sz="1600" b="1" dirty="0">
                <a:latin typeface="Arial Unicode MS" charset="0"/>
              </a:rPr>
              <a:t>…</a:t>
            </a:r>
            <a:endParaRPr lang="en-US" sz="1600" b="1" dirty="0" smtClean="0">
              <a:latin typeface="Arial Unicode MS" charset="0"/>
            </a:endParaRPr>
          </a:p>
          <a:p>
            <a:r>
              <a:rPr lang="en-US" sz="1600" dirty="0" smtClean="0"/>
              <a:t>J 	MAX 	10 	10 	10 </a:t>
            </a:r>
          </a:p>
          <a:p>
            <a:r>
              <a:rPr lang="en-US" sz="1600" dirty="0" smtClean="0"/>
              <a:t>B 	MIN 	-</a:t>
            </a:r>
            <a:r>
              <a:rPr lang="en-US" sz="1600" dirty="0" err="1" smtClean="0"/>
              <a:t>Inf</a:t>
            </a:r>
            <a:r>
              <a:rPr lang="en-US" sz="1600" dirty="0" smtClean="0"/>
              <a:t> 	10 	10 </a:t>
            </a:r>
          </a:p>
          <a:p>
            <a:r>
              <a:rPr lang="en-US" sz="1600" dirty="0" smtClean="0"/>
              <a:t>A 	MAX 	10 	</a:t>
            </a:r>
            <a:r>
              <a:rPr lang="en-US" sz="1600" dirty="0" err="1" smtClean="0"/>
              <a:t>Inf</a:t>
            </a:r>
            <a:r>
              <a:rPr lang="en-US" sz="1600" dirty="0" smtClean="0"/>
              <a:t> </a:t>
            </a:r>
          </a:p>
          <a:p>
            <a:r>
              <a:rPr lang="en-US" sz="1600" dirty="0" smtClean="0"/>
              <a:t>Q 	MIN 	10 	</a:t>
            </a:r>
            <a:r>
              <a:rPr lang="en-US" sz="1600" dirty="0" err="1" smtClean="0"/>
              <a:t>Inf</a:t>
            </a:r>
            <a:r>
              <a:rPr lang="en-US" sz="1600" dirty="0" smtClean="0"/>
              <a:t> </a:t>
            </a:r>
          </a:p>
          <a:p>
            <a:r>
              <a:rPr lang="en-US" sz="1600" dirty="0" smtClean="0"/>
              <a:t>R 	MAX 	10 	</a:t>
            </a:r>
            <a:r>
              <a:rPr lang="en-US" sz="1600" dirty="0" err="1" smtClean="0"/>
              <a:t>Inf</a:t>
            </a:r>
            <a:r>
              <a:rPr lang="en-US" sz="1600" dirty="0" smtClean="0"/>
              <a:t> </a:t>
            </a:r>
          </a:p>
          <a:p>
            <a:r>
              <a:rPr lang="en-US" sz="1600" dirty="0" smtClean="0"/>
              <a:t>S 	MIN 	10 	</a:t>
            </a:r>
            <a:r>
              <a:rPr lang="en-US" sz="1600" dirty="0" err="1" smtClean="0"/>
              <a:t>Inf</a:t>
            </a:r>
            <a:r>
              <a:rPr lang="en-US" sz="1600" dirty="0" smtClean="0"/>
              <a:t> </a:t>
            </a:r>
          </a:p>
          <a:p>
            <a:r>
              <a:rPr lang="en-US" sz="1600" dirty="0" smtClean="0"/>
              <a:t>T 	MAX 	15 	15 	15 </a:t>
            </a:r>
          </a:p>
          <a:p>
            <a:r>
              <a:rPr lang="en-US" sz="1600" dirty="0" smtClean="0"/>
              <a:t>S 	MIN 	10 	15 </a:t>
            </a:r>
          </a:p>
          <a:p>
            <a:r>
              <a:rPr lang="en-US" sz="1600" dirty="0" smtClean="0"/>
              <a:t>U 	MAX 	2 	2 	2 </a:t>
            </a:r>
          </a:p>
          <a:p>
            <a:r>
              <a:rPr lang="en-US" sz="1600" dirty="0" smtClean="0"/>
              <a:t>S 	MIN 	10 	2 	2 </a:t>
            </a:r>
          </a:p>
          <a:p>
            <a:r>
              <a:rPr lang="en-US" sz="1600" dirty="0" smtClean="0"/>
              <a:t>R 	MAX 	10 	</a:t>
            </a:r>
            <a:r>
              <a:rPr lang="en-US" sz="1600" dirty="0" err="1" smtClean="0"/>
              <a:t>Inf</a:t>
            </a:r>
            <a:r>
              <a:rPr lang="en-US" sz="1600" dirty="0" smtClean="0"/>
              <a:t> </a:t>
            </a:r>
          </a:p>
          <a:p>
            <a:r>
              <a:rPr lang="en-US" sz="1600" dirty="0" smtClean="0"/>
              <a:t>V 	MIN 	10 	</a:t>
            </a:r>
            <a:r>
              <a:rPr lang="en-US" sz="1600" dirty="0" err="1" smtClean="0"/>
              <a:t>Inf</a:t>
            </a:r>
            <a:r>
              <a:rPr lang="en-US" sz="1600" dirty="0" smtClean="0"/>
              <a:t> </a:t>
            </a:r>
          </a:p>
          <a:p>
            <a:r>
              <a:rPr lang="en-US" sz="1600" dirty="0" smtClean="0"/>
              <a:t>W 	MAX 	4 	4 	4 </a:t>
            </a:r>
          </a:p>
          <a:p>
            <a:r>
              <a:rPr lang="en-US" sz="1600" dirty="0" smtClean="0"/>
              <a:t>V 	MIN 	10 	4 	4 </a:t>
            </a:r>
          </a:p>
          <a:p>
            <a:r>
              <a:rPr lang="en-US" sz="1600" dirty="0" smtClean="0"/>
              <a:t>R 	MAX 	10 	</a:t>
            </a:r>
            <a:r>
              <a:rPr lang="en-US" sz="1600" dirty="0" err="1" smtClean="0"/>
              <a:t>Inf</a:t>
            </a:r>
            <a:r>
              <a:rPr lang="en-US" sz="1600" dirty="0" smtClean="0"/>
              <a:t> 	10 </a:t>
            </a:r>
          </a:p>
          <a:p>
            <a:r>
              <a:rPr lang="en-US" sz="1600" dirty="0" smtClean="0"/>
              <a:t>Q 	MIN 	10 	10 	10 </a:t>
            </a:r>
          </a:p>
          <a:p>
            <a:r>
              <a:rPr lang="en-US" sz="1600" dirty="0" smtClean="0"/>
              <a:t>A 	MAX 	10 	</a:t>
            </a:r>
            <a:r>
              <a:rPr lang="en-US" sz="1600" dirty="0" err="1" smtClean="0"/>
              <a:t>Inf</a:t>
            </a:r>
            <a:r>
              <a:rPr lang="en-US" sz="1600" smtClean="0"/>
              <a:t> 	10 </a:t>
            </a:r>
            <a:endParaRPr lang="en-US" sz="3600" dirty="0"/>
          </a:p>
        </p:txBody>
      </p:sp>
      <p:sp>
        <p:nvSpPr>
          <p:cNvPr id="95239" name="Line 6"/>
          <p:cNvSpPr>
            <a:spLocks noChangeShapeType="1"/>
          </p:cNvSpPr>
          <p:nvPr/>
        </p:nvSpPr>
        <p:spPr bwMode="auto">
          <a:xfrm>
            <a:off x="4495800" y="1371600"/>
            <a:ext cx="0" cy="4953000"/>
          </a:xfrm>
          <a:prstGeom prst="line">
            <a:avLst/>
          </a:prstGeom>
          <a:noFill/>
          <a:ln w="38100">
            <a:solidFill>
              <a:schemeClr val="tx1"/>
            </a:solidFill>
            <a:round/>
            <a:headEnd/>
            <a:tailEn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3"/>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96259" name="Slide Number Placeholder 4"/>
          <p:cNvSpPr>
            <a:spLocks noGrp="1"/>
          </p:cNvSpPr>
          <p:nvPr>
            <p:ph type="sldNum" sz="quarter" idx="12"/>
          </p:nvPr>
        </p:nvSpPr>
        <p:spPr>
          <a:noFill/>
        </p:spPr>
        <p:txBody>
          <a:bodyPr/>
          <a:lstStyle/>
          <a:p>
            <a:fld id="{D226021C-EEBE-2943-8F4C-EE35925A3C9B}" type="slidenum">
              <a:rPr lang="en-US" smtClean="0"/>
              <a:pPr/>
              <a:t>78</a:t>
            </a:fld>
            <a:endParaRPr lang="en-US" smtClean="0"/>
          </a:p>
        </p:txBody>
      </p:sp>
      <p:sp>
        <p:nvSpPr>
          <p:cNvPr id="96260" name="Rectangle 2"/>
          <p:cNvSpPr>
            <a:spLocks noGrp="1" noChangeArrowheads="1"/>
          </p:cNvSpPr>
          <p:nvPr>
            <p:ph type="title"/>
          </p:nvPr>
        </p:nvSpPr>
        <p:spPr/>
        <p:txBody>
          <a:bodyPr/>
          <a:lstStyle/>
          <a:p>
            <a:r>
              <a:rPr lang="en-US"/>
              <a:t>State-of-the-art for deterministic games</a:t>
            </a:r>
          </a:p>
        </p:txBody>
      </p:sp>
      <p:pic>
        <p:nvPicPr>
          <p:cNvPr id="96261" name="Picture 3"/>
          <p:cNvPicPr>
            <a:picLocks noChangeAspect="1" noChangeArrowheads="1"/>
          </p:cNvPicPr>
          <p:nvPr/>
        </p:nvPicPr>
        <p:blipFill>
          <a:blip r:embed="rId2">
            <a:lum contrast="6000"/>
          </a:blip>
          <a:srcRect/>
          <a:stretch>
            <a:fillRect/>
          </a:stretch>
        </p:blipFill>
        <p:spPr bwMode="auto">
          <a:xfrm>
            <a:off x="457200" y="1371600"/>
            <a:ext cx="7910513" cy="5018088"/>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Footer Placeholder 3"/>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97284" name="Slide Number Placeholder 4"/>
          <p:cNvSpPr>
            <a:spLocks noGrp="1"/>
          </p:cNvSpPr>
          <p:nvPr>
            <p:ph type="sldNum" sz="quarter" idx="12"/>
          </p:nvPr>
        </p:nvSpPr>
        <p:spPr>
          <a:noFill/>
        </p:spPr>
        <p:txBody>
          <a:bodyPr/>
          <a:lstStyle/>
          <a:p>
            <a:fld id="{2B2DA0D7-A8AE-2B4C-9EA9-C82732947531}" type="slidenum">
              <a:rPr lang="en-US" smtClean="0"/>
              <a:pPr/>
              <a:t>79</a:t>
            </a:fld>
            <a:endParaRPr lang="en-US" smtClean="0"/>
          </a:p>
        </p:txBody>
      </p:sp>
      <p:sp>
        <p:nvSpPr>
          <p:cNvPr id="97285" name="Rectangle 2"/>
          <p:cNvSpPr>
            <a:spLocks noGrp="1" noChangeArrowheads="1"/>
          </p:cNvSpPr>
          <p:nvPr>
            <p:ph type="title"/>
          </p:nvPr>
        </p:nvSpPr>
        <p:spPr/>
        <p:txBody>
          <a:bodyPr/>
          <a:lstStyle/>
          <a:p>
            <a:r>
              <a:rPr lang="en-US"/>
              <a:t>Nondeterministic games</a:t>
            </a:r>
          </a:p>
        </p:txBody>
      </p:sp>
      <p:graphicFrame>
        <p:nvGraphicFramePr>
          <p:cNvPr id="97282" name="Object 2"/>
          <p:cNvGraphicFramePr>
            <a:graphicFrameLocks noChangeAspect="1"/>
          </p:cNvGraphicFramePr>
          <p:nvPr/>
        </p:nvGraphicFramePr>
        <p:xfrm>
          <a:off x="538163" y="1304925"/>
          <a:ext cx="8067675" cy="5019675"/>
        </p:xfrm>
        <a:graphic>
          <a:graphicData uri="http://schemas.openxmlformats.org/presentationml/2006/ole">
            <mc:AlternateContent xmlns:mc="http://schemas.openxmlformats.org/markup-compatibility/2006">
              <mc:Choice xmlns:v="urn:schemas-microsoft-com:vml" Requires="v">
                <p:oleObj spid="_x0000_s97287" name="Image" r:id="rId3" imgW="10763149" imgH="6696788" progId="">
                  <p:embed/>
                </p:oleObj>
              </mc:Choice>
              <mc:Fallback>
                <p:oleObj name="Image" r:id="rId3" imgW="10763149" imgH="6696788"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163" y="1304925"/>
                        <a:ext cx="8067675"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24579" name="Slide Number Placeholder 5"/>
          <p:cNvSpPr>
            <a:spLocks noGrp="1"/>
          </p:cNvSpPr>
          <p:nvPr>
            <p:ph type="sldNum" sz="quarter" idx="12"/>
          </p:nvPr>
        </p:nvSpPr>
        <p:spPr>
          <a:noFill/>
        </p:spPr>
        <p:txBody>
          <a:bodyPr/>
          <a:lstStyle/>
          <a:p>
            <a:fld id="{26F61472-FDC9-834B-81F2-718FE8E59ED1}" type="slidenum">
              <a:rPr lang="en-US" smtClean="0"/>
              <a:pPr/>
              <a:t>8</a:t>
            </a:fld>
            <a:endParaRPr lang="en-US" smtClean="0"/>
          </a:p>
        </p:txBody>
      </p:sp>
      <p:sp>
        <p:nvSpPr>
          <p:cNvPr id="24580" name="Rectangle 2"/>
          <p:cNvSpPr>
            <a:spLocks noGrp="1" noChangeArrowheads="1"/>
          </p:cNvSpPr>
          <p:nvPr>
            <p:ph type="title"/>
          </p:nvPr>
        </p:nvSpPr>
        <p:spPr/>
        <p:txBody>
          <a:bodyPr/>
          <a:lstStyle/>
          <a:p>
            <a:r>
              <a:rPr lang="en-US"/>
              <a:t>Breadth-first search</a:t>
            </a:r>
          </a:p>
        </p:txBody>
      </p:sp>
      <p:sp>
        <p:nvSpPr>
          <p:cNvPr id="24581" name="Rectangle 3"/>
          <p:cNvSpPr>
            <a:spLocks noGrp="1" noChangeArrowheads="1"/>
          </p:cNvSpPr>
          <p:nvPr>
            <p:ph type="body" idx="1"/>
          </p:nvPr>
        </p:nvSpPr>
        <p:spPr/>
        <p:txBody>
          <a:bodyPr/>
          <a:lstStyle/>
          <a:p>
            <a:pPr>
              <a:buFontTx/>
              <a:buNone/>
            </a:pPr>
            <a:r>
              <a:rPr lang="en-US"/>
              <a:t>Node queue:	</a:t>
            </a:r>
            <a:r>
              <a:rPr lang="en-US">
                <a:solidFill>
                  <a:srgbClr val="0066FF"/>
                </a:solidFill>
              </a:rPr>
              <a:t>initialization</a:t>
            </a:r>
          </a:p>
          <a:p>
            <a:pPr>
              <a:buFontTx/>
              <a:buNone/>
            </a:pPr>
            <a:endParaRPr lang="en-US"/>
          </a:p>
          <a:p>
            <a:pPr>
              <a:buFontTx/>
              <a:buNone/>
            </a:pPr>
            <a:r>
              <a:rPr lang="en-US"/>
              <a:t>#		state		depth		path cost	parent #</a:t>
            </a:r>
          </a:p>
          <a:p>
            <a:pPr>
              <a:buFontTx/>
              <a:buNone/>
            </a:pPr>
            <a:endParaRPr lang="en-US"/>
          </a:p>
          <a:p>
            <a:pPr>
              <a:buFontTx/>
              <a:buNone/>
            </a:pPr>
            <a:r>
              <a:rPr lang="en-US"/>
              <a:t>1		A		0		0		--</a:t>
            </a:r>
          </a:p>
        </p:txBody>
      </p:sp>
      <p:sp>
        <p:nvSpPr>
          <p:cNvPr id="24582" name="Line 4"/>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Footer Placeholder 3"/>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98308" name="Slide Number Placeholder 4"/>
          <p:cNvSpPr>
            <a:spLocks noGrp="1"/>
          </p:cNvSpPr>
          <p:nvPr>
            <p:ph type="sldNum" sz="quarter" idx="12"/>
          </p:nvPr>
        </p:nvSpPr>
        <p:spPr>
          <a:noFill/>
        </p:spPr>
        <p:txBody>
          <a:bodyPr/>
          <a:lstStyle/>
          <a:p>
            <a:fld id="{893A52DF-A963-CF42-95A3-500895913E8C}" type="slidenum">
              <a:rPr lang="en-US" smtClean="0"/>
              <a:pPr/>
              <a:t>80</a:t>
            </a:fld>
            <a:endParaRPr lang="en-US" smtClean="0"/>
          </a:p>
        </p:txBody>
      </p:sp>
      <p:sp>
        <p:nvSpPr>
          <p:cNvPr id="98309" name="Rectangle 2"/>
          <p:cNvSpPr>
            <a:spLocks noGrp="1" noChangeArrowheads="1"/>
          </p:cNvSpPr>
          <p:nvPr>
            <p:ph type="title"/>
          </p:nvPr>
        </p:nvSpPr>
        <p:spPr/>
        <p:txBody>
          <a:bodyPr/>
          <a:lstStyle/>
          <a:p>
            <a:r>
              <a:rPr lang="en-US"/>
              <a:t>Algorithm for nondeterministic games</a:t>
            </a:r>
          </a:p>
        </p:txBody>
      </p:sp>
      <p:graphicFrame>
        <p:nvGraphicFramePr>
          <p:cNvPr id="98306" name="Object 2"/>
          <p:cNvGraphicFramePr>
            <a:graphicFrameLocks noChangeAspect="1"/>
          </p:cNvGraphicFramePr>
          <p:nvPr/>
        </p:nvGraphicFramePr>
        <p:xfrm>
          <a:off x="304800" y="1981200"/>
          <a:ext cx="8686800" cy="3443288"/>
        </p:xfrm>
        <a:graphic>
          <a:graphicData uri="http://schemas.openxmlformats.org/presentationml/2006/ole">
            <mc:AlternateContent xmlns:mc="http://schemas.openxmlformats.org/markup-compatibility/2006">
              <mc:Choice xmlns:v="urn:schemas-microsoft-com:vml" Requires="v">
                <p:oleObj spid="_x0000_s98311" name="Image" r:id="rId3" imgW="12923403" imgH="5121073" progId="">
                  <p:embed/>
                </p:oleObj>
              </mc:Choice>
              <mc:Fallback>
                <p:oleObj name="Image" r:id="rId3" imgW="12923403" imgH="5121073"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981200"/>
                        <a:ext cx="8686800" cy="344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oter Placeholder 3"/>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99331" name="Slide Number Placeholder 4"/>
          <p:cNvSpPr>
            <a:spLocks noGrp="1"/>
          </p:cNvSpPr>
          <p:nvPr>
            <p:ph type="sldNum" sz="quarter" idx="12"/>
          </p:nvPr>
        </p:nvSpPr>
        <p:spPr>
          <a:noFill/>
        </p:spPr>
        <p:txBody>
          <a:bodyPr/>
          <a:lstStyle/>
          <a:p>
            <a:fld id="{3BC4B6AC-15ED-804C-A552-A72164EDF067}" type="slidenum">
              <a:rPr lang="en-US" smtClean="0"/>
              <a:pPr/>
              <a:t>81</a:t>
            </a:fld>
            <a:endParaRPr lang="en-US" smtClean="0"/>
          </a:p>
        </p:txBody>
      </p:sp>
      <p:sp>
        <p:nvSpPr>
          <p:cNvPr id="99332" name="Rectangle 2"/>
          <p:cNvSpPr>
            <a:spLocks noGrp="1" noChangeArrowheads="1"/>
          </p:cNvSpPr>
          <p:nvPr>
            <p:ph type="title"/>
          </p:nvPr>
        </p:nvSpPr>
        <p:spPr/>
        <p:txBody>
          <a:bodyPr/>
          <a:lstStyle/>
          <a:p>
            <a:r>
              <a:rPr lang="en-US"/>
              <a:t>Remember: Minimax algorithm</a:t>
            </a:r>
          </a:p>
        </p:txBody>
      </p:sp>
      <p:pic>
        <p:nvPicPr>
          <p:cNvPr id="99333" name="Picture 3"/>
          <p:cNvPicPr>
            <a:picLocks noChangeAspect="1" noChangeArrowheads="1"/>
          </p:cNvPicPr>
          <p:nvPr/>
        </p:nvPicPr>
        <p:blipFill>
          <a:blip r:embed="rId2">
            <a:lum contrast="6000"/>
          </a:blip>
          <a:srcRect/>
          <a:stretch>
            <a:fillRect/>
          </a:stretch>
        </p:blipFill>
        <p:spPr bwMode="auto">
          <a:xfrm>
            <a:off x="15875" y="1773238"/>
            <a:ext cx="9067800" cy="4017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100355" name="Slide Number Placeholder 5"/>
          <p:cNvSpPr>
            <a:spLocks noGrp="1"/>
          </p:cNvSpPr>
          <p:nvPr>
            <p:ph type="sldNum" sz="quarter" idx="12"/>
          </p:nvPr>
        </p:nvSpPr>
        <p:spPr>
          <a:noFill/>
        </p:spPr>
        <p:txBody>
          <a:bodyPr/>
          <a:lstStyle/>
          <a:p>
            <a:fld id="{C6404779-036E-1D43-BF78-4D582E8A63C6}" type="slidenum">
              <a:rPr lang="en-US" smtClean="0"/>
              <a:pPr/>
              <a:t>82</a:t>
            </a:fld>
            <a:endParaRPr lang="en-US" smtClean="0"/>
          </a:p>
        </p:txBody>
      </p:sp>
      <p:pic>
        <p:nvPicPr>
          <p:cNvPr id="100356" name="Picture 4"/>
          <p:cNvPicPr>
            <a:picLocks noChangeAspect="1" noChangeArrowheads="1"/>
          </p:cNvPicPr>
          <p:nvPr/>
        </p:nvPicPr>
        <p:blipFill>
          <a:blip r:embed="rId2">
            <a:lum contrast="6000"/>
          </a:blip>
          <a:srcRect/>
          <a:stretch>
            <a:fillRect/>
          </a:stretch>
        </p:blipFill>
        <p:spPr bwMode="auto">
          <a:xfrm>
            <a:off x="3200400" y="2895600"/>
            <a:ext cx="5410200" cy="3149600"/>
          </a:xfrm>
          <a:prstGeom prst="rect">
            <a:avLst/>
          </a:prstGeom>
          <a:noFill/>
          <a:ln w="9525">
            <a:noFill/>
            <a:miter lim="800000"/>
            <a:headEnd/>
            <a:tailEnd/>
          </a:ln>
        </p:spPr>
      </p:pic>
      <p:sp>
        <p:nvSpPr>
          <p:cNvPr id="100357" name="Rectangle 2"/>
          <p:cNvSpPr>
            <a:spLocks noGrp="1" noChangeArrowheads="1"/>
          </p:cNvSpPr>
          <p:nvPr>
            <p:ph type="title"/>
          </p:nvPr>
        </p:nvSpPr>
        <p:spPr/>
        <p:txBody>
          <a:bodyPr/>
          <a:lstStyle/>
          <a:p>
            <a:r>
              <a:rPr lang="en-US"/>
              <a:t>Nondeterministic games: the element of chance</a:t>
            </a:r>
          </a:p>
        </p:txBody>
      </p:sp>
      <p:pic>
        <p:nvPicPr>
          <p:cNvPr id="100358" name="Picture 3"/>
          <p:cNvPicPr>
            <a:picLocks noGrp="1" noChangeAspect="1" noChangeArrowheads="1"/>
          </p:cNvPicPr>
          <p:nvPr>
            <p:ph type="body" idx="1"/>
          </p:nvPr>
        </p:nvPicPr>
        <p:blipFill>
          <a:blip r:embed="rId2">
            <a:lum contrast="6000"/>
          </a:blip>
          <a:srcRect l="9859" r="11267"/>
          <a:stretch>
            <a:fillRect/>
          </a:stretch>
        </p:blipFill>
        <p:spPr>
          <a:xfrm>
            <a:off x="381000" y="2895600"/>
            <a:ext cx="4267200" cy="3149600"/>
          </a:xfrm>
        </p:spPr>
      </p:pic>
      <p:sp>
        <p:nvSpPr>
          <p:cNvPr id="100359" name="Oval 5"/>
          <p:cNvSpPr>
            <a:spLocks noChangeArrowheads="1"/>
          </p:cNvSpPr>
          <p:nvPr/>
        </p:nvSpPr>
        <p:spPr bwMode="auto">
          <a:xfrm>
            <a:off x="4495800" y="2133600"/>
            <a:ext cx="304800" cy="304800"/>
          </a:xfrm>
          <a:prstGeom prst="ellipse">
            <a:avLst/>
          </a:prstGeom>
          <a:solidFill>
            <a:srgbClr val="B2B2B2"/>
          </a:solidFill>
          <a:ln w="19050">
            <a:solidFill>
              <a:schemeClr val="tx1"/>
            </a:solidFill>
            <a:round/>
            <a:headEnd/>
            <a:tailEnd/>
          </a:ln>
        </p:spPr>
        <p:txBody>
          <a:bodyPr wrap="none" anchor="ctr">
            <a:prstTxWarp prst="textNoShape">
              <a:avLst/>
            </a:prstTxWarp>
          </a:bodyPr>
          <a:lstStyle/>
          <a:p>
            <a:endParaRPr lang="en-US"/>
          </a:p>
        </p:txBody>
      </p:sp>
      <p:sp>
        <p:nvSpPr>
          <p:cNvPr id="100360" name="Line 6"/>
          <p:cNvSpPr>
            <a:spLocks noChangeShapeType="1"/>
          </p:cNvSpPr>
          <p:nvPr/>
        </p:nvSpPr>
        <p:spPr bwMode="auto">
          <a:xfrm flipH="1">
            <a:off x="2971800" y="2438400"/>
            <a:ext cx="1676400" cy="609600"/>
          </a:xfrm>
          <a:prstGeom prst="line">
            <a:avLst/>
          </a:prstGeom>
          <a:noFill/>
          <a:ln w="28575">
            <a:solidFill>
              <a:schemeClr val="tx1"/>
            </a:solidFill>
            <a:round/>
            <a:headEnd/>
            <a:tailEnd/>
          </a:ln>
        </p:spPr>
        <p:txBody>
          <a:bodyPr>
            <a:prstTxWarp prst="textNoShape">
              <a:avLst/>
            </a:prstTxWarp>
          </a:bodyPr>
          <a:lstStyle/>
          <a:p>
            <a:endParaRPr lang="en-US"/>
          </a:p>
        </p:txBody>
      </p:sp>
      <p:sp>
        <p:nvSpPr>
          <p:cNvPr id="100361" name="Line 7"/>
          <p:cNvSpPr>
            <a:spLocks noChangeShapeType="1"/>
          </p:cNvSpPr>
          <p:nvPr/>
        </p:nvSpPr>
        <p:spPr bwMode="auto">
          <a:xfrm>
            <a:off x="4648200" y="2438400"/>
            <a:ext cx="1676400" cy="609600"/>
          </a:xfrm>
          <a:prstGeom prst="line">
            <a:avLst/>
          </a:prstGeom>
          <a:noFill/>
          <a:ln w="28575">
            <a:solidFill>
              <a:schemeClr val="tx1"/>
            </a:solidFill>
            <a:round/>
            <a:headEnd/>
            <a:tailEnd/>
          </a:ln>
        </p:spPr>
        <p:txBody>
          <a:bodyPr>
            <a:prstTxWarp prst="textNoShape">
              <a:avLst/>
            </a:prstTxWarp>
          </a:bodyPr>
          <a:lstStyle/>
          <a:p>
            <a:endParaRPr lang="en-US"/>
          </a:p>
        </p:txBody>
      </p:sp>
      <p:sp>
        <p:nvSpPr>
          <p:cNvPr id="100362" name="Text Box 8"/>
          <p:cNvSpPr txBox="1">
            <a:spLocks noChangeArrowheads="1"/>
          </p:cNvSpPr>
          <p:nvPr/>
        </p:nvSpPr>
        <p:spPr bwMode="auto">
          <a:xfrm>
            <a:off x="3108325" y="3032125"/>
            <a:ext cx="296863" cy="336550"/>
          </a:xfrm>
          <a:prstGeom prst="rect">
            <a:avLst/>
          </a:prstGeom>
          <a:noFill/>
          <a:ln w="9525">
            <a:noFill/>
            <a:miter lim="800000"/>
            <a:headEnd/>
            <a:tailEnd/>
          </a:ln>
        </p:spPr>
        <p:txBody>
          <a:bodyPr wrap="none">
            <a:prstTxWarp prst="textNoShape">
              <a:avLst/>
            </a:prstTxWarp>
            <a:spAutoFit/>
          </a:bodyPr>
          <a:lstStyle/>
          <a:p>
            <a:r>
              <a:rPr lang="en-US" sz="1600" b="1">
                <a:latin typeface="Arial" charset="0"/>
              </a:rPr>
              <a:t>3</a:t>
            </a:r>
          </a:p>
        </p:txBody>
      </p:sp>
      <p:sp>
        <p:nvSpPr>
          <p:cNvPr id="100363" name="Text Box 9"/>
          <p:cNvSpPr txBox="1">
            <a:spLocks noChangeArrowheads="1"/>
          </p:cNvSpPr>
          <p:nvPr/>
        </p:nvSpPr>
        <p:spPr bwMode="auto">
          <a:xfrm>
            <a:off x="6477000" y="2971800"/>
            <a:ext cx="307975" cy="336550"/>
          </a:xfrm>
          <a:prstGeom prst="rect">
            <a:avLst/>
          </a:prstGeom>
          <a:noFill/>
          <a:ln w="9525">
            <a:noFill/>
            <a:miter lim="800000"/>
            <a:headEnd/>
            <a:tailEnd/>
          </a:ln>
        </p:spPr>
        <p:txBody>
          <a:bodyPr wrap="none">
            <a:prstTxWarp prst="textNoShape">
              <a:avLst/>
            </a:prstTxWarp>
            <a:spAutoFit/>
          </a:bodyPr>
          <a:lstStyle/>
          <a:p>
            <a:r>
              <a:rPr lang="en-US" sz="1600" b="1">
                <a:latin typeface="Arial" charset="0"/>
              </a:rPr>
              <a:t>?</a:t>
            </a:r>
          </a:p>
        </p:txBody>
      </p:sp>
      <p:sp>
        <p:nvSpPr>
          <p:cNvPr id="100364" name="Text Box 10"/>
          <p:cNvSpPr txBox="1">
            <a:spLocks noChangeArrowheads="1"/>
          </p:cNvSpPr>
          <p:nvPr/>
        </p:nvSpPr>
        <p:spPr bwMode="auto">
          <a:xfrm>
            <a:off x="5486400" y="2438400"/>
            <a:ext cx="466725" cy="336550"/>
          </a:xfrm>
          <a:prstGeom prst="rect">
            <a:avLst/>
          </a:prstGeom>
          <a:noFill/>
          <a:ln w="9525">
            <a:noFill/>
            <a:miter lim="800000"/>
            <a:headEnd/>
            <a:tailEnd/>
          </a:ln>
        </p:spPr>
        <p:txBody>
          <a:bodyPr wrap="none">
            <a:prstTxWarp prst="textNoShape">
              <a:avLst/>
            </a:prstTxWarp>
            <a:spAutoFit/>
          </a:bodyPr>
          <a:lstStyle/>
          <a:p>
            <a:r>
              <a:rPr lang="en-US" sz="1600" b="1">
                <a:latin typeface="Arial" charset="0"/>
              </a:rPr>
              <a:t>0.5</a:t>
            </a:r>
          </a:p>
        </p:txBody>
      </p:sp>
      <p:sp>
        <p:nvSpPr>
          <p:cNvPr id="100365" name="Text Box 11"/>
          <p:cNvSpPr txBox="1">
            <a:spLocks noChangeArrowheads="1"/>
          </p:cNvSpPr>
          <p:nvPr/>
        </p:nvSpPr>
        <p:spPr bwMode="auto">
          <a:xfrm>
            <a:off x="3343275" y="2438400"/>
            <a:ext cx="466725" cy="336550"/>
          </a:xfrm>
          <a:prstGeom prst="rect">
            <a:avLst/>
          </a:prstGeom>
          <a:noFill/>
          <a:ln w="9525">
            <a:noFill/>
            <a:miter lim="800000"/>
            <a:headEnd/>
            <a:tailEnd/>
          </a:ln>
        </p:spPr>
        <p:txBody>
          <a:bodyPr wrap="none">
            <a:prstTxWarp prst="textNoShape">
              <a:avLst/>
            </a:prstTxWarp>
            <a:spAutoFit/>
          </a:bodyPr>
          <a:lstStyle/>
          <a:p>
            <a:r>
              <a:rPr lang="en-US" sz="1600" b="1">
                <a:latin typeface="Arial" charset="0"/>
              </a:rPr>
              <a:t>0.5</a:t>
            </a:r>
          </a:p>
        </p:txBody>
      </p:sp>
      <p:sp>
        <p:nvSpPr>
          <p:cNvPr id="100366" name="Text Box 12"/>
          <p:cNvSpPr txBox="1">
            <a:spLocks noChangeArrowheads="1"/>
          </p:cNvSpPr>
          <p:nvPr/>
        </p:nvSpPr>
        <p:spPr bwMode="auto">
          <a:xfrm>
            <a:off x="5943600" y="5683250"/>
            <a:ext cx="296863" cy="336550"/>
          </a:xfrm>
          <a:prstGeom prst="rect">
            <a:avLst/>
          </a:prstGeom>
          <a:solidFill>
            <a:schemeClr val="bg1"/>
          </a:solidFill>
          <a:ln w="9525">
            <a:noFill/>
            <a:miter lim="800000"/>
            <a:headEnd/>
            <a:tailEnd/>
          </a:ln>
        </p:spPr>
        <p:txBody>
          <a:bodyPr wrap="none">
            <a:prstTxWarp prst="textNoShape">
              <a:avLst/>
            </a:prstTxWarp>
            <a:spAutoFit/>
          </a:bodyPr>
          <a:lstStyle/>
          <a:p>
            <a:r>
              <a:rPr lang="en-US" sz="1600" b="1">
                <a:latin typeface="Arial" charset="0"/>
              </a:rPr>
              <a:t>8</a:t>
            </a:r>
          </a:p>
        </p:txBody>
      </p:sp>
      <p:sp>
        <p:nvSpPr>
          <p:cNvPr id="100367" name="Text Box 13"/>
          <p:cNvSpPr txBox="1">
            <a:spLocks noChangeArrowheads="1"/>
          </p:cNvSpPr>
          <p:nvPr/>
        </p:nvSpPr>
        <p:spPr bwMode="auto">
          <a:xfrm>
            <a:off x="5486400" y="5683250"/>
            <a:ext cx="409575" cy="336550"/>
          </a:xfrm>
          <a:prstGeom prst="rect">
            <a:avLst/>
          </a:prstGeom>
          <a:solidFill>
            <a:schemeClr val="bg1"/>
          </a:solidFill>
          <a:ln w="9525">
            <a:noFill/>
            <a:miter lim="800000"/>
            <a:headEnd/>
            <a:tailEnd/>
          </a:ln>
        </p:spPr>
        <p:txBody>
          <a:bodyPr wrap="none">
            <a:prstTxWarp prst="textNoShape">
              <a:avLst/>
            </a:prstTxWarp>
            <a:spAutoFit/>
          </a:bodyPr>
          <a:lstStyle/>
          <a:p>
            <a:r>
              <a:rPr lang="en-US" sz="1600" b="1">
                <a:latin typeface="Arial" charset="0"/>
              </a:rPr>
              <a:t>17</a:t>
            </a:r>
          </a:p>
        </p:txBody>
      </p:sp>
      <p:sp>
        <p:nvSpPr>
          <p:cNvPr id="100368" name="Text Box 14"/>
          <p:cNvSpPr txBox="1">
            <a:spLocks noChangeArrowheads="1"/>
          </p:cNvSpPr>
          <p:nvPr/>
        </p:nvSpPr>
        <p:spPr bwMode="auto">
          <a:xfrm>
            <a:off x="5410200" y="4876800"/>
            <a:ext cx="296863" cy="336550"/>
          </a:xfrm>
          <a:prstGeom prst="rect">
            <a:avLst/>
          </a:prstGeom>
          <a:solidFill>
            <a:schemeClr val="bg1"/>
          </a:solidFill>
          <a:ln w="9525">
            <a:noFill/>
            <a:miter lim="800000"/>
            <a:headEnd/>
            <a:tailEnd/>
          </a:ln>
        </p:spPr>
        <p:txBody>
          <a:bodyPr wrap="none">
            <a:prstTxWarp prst="textNoShape">
              <a:avLst/>
            </a:prstTxWarp>
            <a:spAutoFit/>
          </a:bodyPr>
          <a:lstStyle/>
          <a:p>
            <a:r>
              <a:rPr lang="en-US" sz="1600" b="1">
                <a:latin typeface="Arial" charset="0"/>
              </a:rPr>
              <a:t>8</a:t>
            </a:r>
          </a:p>
        </p:txBody>
      </p:sp>
      <p:sp>
        <p:nvSpPr>
          <p:cNvPr id="100369" name="Text Box 15"/>
          <p:cNvSpPr txBox="1">
            <a:spLocks noChangeArrowheads="1"/>
          </p:cNvSpPr>
          <p:nvPr/>
        </p:nvSpPr>
        <p:spPr bwMode="auto">
          <a:xfrm>
            <a:off x="5029200" y="3930650"/>
            <a:ext cx="307975" cy="336550"/>
          </a:xfrm>
          <a:prstGeom prst="rect">
            <a:avLst/>
          </a:prstGeom>
          <a:solidFill>
            <a:schemeClr val="bg1"/>
          </a:solidFill>
          <a:ln w="9525">
            <a:noFill/>
            <a:miter lim="800000"/>
            <a:headEnd/>
            <a:tailEnd/>
          </a:ln>
        </p:spPr>
        <p:txBody>
          <a:bodyPr wrap="none">
            <a:prstTxWarp prst="textNoShape">
              <a:avLst/>
            </a:prstTxWarp>
            <a:spAutoFit/>
          </a:bodyPr>
          <a:lstStyle/>
          <a:p>
            <a:r>
              <a:rPr lang="en-US" sz="1600" b="1">
                <a:latin typeface="Arial" charset="0"/>
              </a:rPr>
              <a:t>?</a:t>
            </a:r>
          </a:p>
        </p:txBody>
      </p:sp>
      <p:sp>
        <p:nvSpPr>
          <p:cNvPr id="100370" name="Text Box 16"/>
          <p:cNvSpPr txBox="1">
            <a:spLocks noChangeArrowheads="1"/>
          </p:cNvSpPr>
          <p:nvPr/>
        </p:nvSpPr>
        <p:spPr bwMode="auto">
          <a:xfrm>
            <a:off x="457200" y="2182813"/>
            <a:ext cx="842963" cy="304800"/>
          </a:xfrm>
          <a:prstGeom prst="rect">
            <a:avLst/>
          </a:prstGeom>
          <a:noFill/>
          <a:ln w="9525">
            <a:noFill/>
            <a:miter lim="800000"/>
            <a:headEnd/>
            <a:tailEnd/>
          </a:ln>
        </p:spPr>
        <p:txBody>
          <a:bodyPr wrap="none">
            <a:prstTxWarp prst="textNoShape">
              <a:avLst/>
            </a:prstTxWarp>
            <a:spAutoFit/>
          </a:bodyPr>
          <a:lstStyle/>
          <a:p>
            <a:r>
              <a:rPr lang="en-US" sz="1400">
                <a:latin typeface="Tahoma" charset="0"/>
              </a:rPr>
              <a:t>CHANCE</a:t>
            </a:r>
          </a:p>
        </p:txBody>
      </p:sp>
      <p:sp>
        <p:nvSpPr>
          <p:cNvPr id="100371" name="Text Box 17"/>
          <p:cNvSpPr txBox="1">
            <a:spLocks noChangeArrowheads="1"/>
          </p:cNvSpPr>
          <p:nvPr/>
        </p:nvSpPr>
        <p:spPr bwMode="auto">
          <a:xfrm>
            <a:off x="4876800" y="2133600"/>
            <a:ext cx="307975" cy="336550"/>
          </a:xfrm>
          <a:prstGeom prst="rect">
            <a:avLst/>
          </a:prstGeom>
          <a:noFill/>
          <a:ln w="9525">
            <a:noFill/>
            <a:miter lim="800000"/>
            <a:headEnd/>
            <a:tailEnd/>
          </a:ln>
        </p:spPr>
        <p:txBody>
          <a:bodyPr wrap="none">
            <a:prstTxWarp prst="textNoShape">
              <a:avLst/>
            </a:prstTxWarp>
            <a:spAutoFit/>
          </a:bodyPr>
          <a:lstStyle/>
          <a:p>
            <a:r>
              <a:rPr lang="en-US" sz="1600" b="1">
                <a:latin typeface="Arial" charset="0"/>
              </a:rPr>
              <a:t>?</a:t>
            </a:r>
          </a:p>
        </p:txBody>
      </p:sp>
      <p:sp>
        <p:nvSpPr>
          <p:cNvPr id="100372" name="Text Box 18"/>
          <p:cNvSpPr txBox="1">
            <a:spLocks noChangeArrowheads="1"/>
          </p:cNvSpPr>
          <p:nvPr/>
        </p:nvSpPr>
        <p:spPr bwMode="auto">
          <a:xfrm>
            <a:off x="228600" y="1371600"/>
            <a:ext cx="8839200" cy="396875"/>
          </a:xfrm>
          <a:prstGeom prst="rect">
            <a:avLst/>
          </a:prstGeom>
          <a:noFill/>
          <a:ln w="9525">
            <a:noFill/>
            <a:miter lim="800000"/>
            <a:headEnd/>
            <a:tailEnd/>
          </a:ln>
        </p:spPr>
        <p:txBody>
          <a:bodyPr>
            <a:prstTxWarp prst="textNoShape">
              <a:avLst/>
            </a:prstTxWarp>
            <a:spAutoFit/>
          </a:bodyPr>
          <a:lstStyle/>
          <a:p>
            <a:pPr>
              <a:spcBef>
                <a:spcPct val="50000"/>
              </a:spcBef>
            </a:pPr>
            <a:r>
              <a:rPr lang="en-US" sz="2000" b="1">
                <a:solidFill>
                  <a:srgbClr val="0066FF"/>
                </a:solidFill>
                <a:latin typeface="Tahoma" charset="0"/>
              </a:rPr>
              <a:t>expectimax</a:t>
            </a:r>
            <a:r>
              <a:rPr lang="en-US" sz="2000">
                <a:latin typeface="Tahoma" charset="0"/>
              </a:rPr>
              <a:t> and </a:t>
            </a:r>
            <a:r>
              <a:rPr lang="en-US" sz="2000" b="1">
                <a:solidFill>
                  <a:srgbClr val="0066FF"/>
                </a:solidFill>
                <a:latin typeface="Tahoma" charset="0"/>
              </a:rPr>
              <a:t>expectimin</a:t>
            </a:r>
            <a:r>
              <a:rPr lang="en-US" sz="2000">
                <a:latin typeface="Tahoma" charset="0"/>
              </a:rPr>
              <a:t>, expected values over all possible outcomes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101379" name="Slide Number Placeholder 5"/>
          <p:cNvSpPr>
            <a:spLocks noGrp="1"/>
          </p:cNvSpPr>
          <p:nvPr>
            <p:ph type="sldNum" sz="quarter" idx="12"/>
          </p:nvPr>
        </p:nvSpPr>
        <p:spPr>
          <a:noFill/>
        </p:spPr>
        <p:txBody>
          <a:bodyPr/>
          <a:lstStyle/>
          <a:p>
            <a:fld id="{E87005CF-7403-C747-8FA7-9FB8353EC650}" type="slidenum">
              <a:rPr lang="en-US" smtClean="0"/>
              <a:pPr/>
              <a:t>83</a:t>
            </a:fld>
            <a:endParaRPr lang="en-US" smtClean="0"/>
          </a:p>
        </p:txBody>
      </p:sp>
      <p:pic>
        <p:nvPicPr>
          <p:cNvPr id="101380" name="Picture 2"/>
          <p:cNvPicPr>
            <a:picLocks noChangeAspect="1" noChangeArrowheads="1"/>
          </p:cNvPicPr>
          <p:nvPr/>
        </p:nvPicPr>
        <p:blipFill>
          <a:blip r:embed="rId2">
            <a:lum contrast="6000"/>
          </a:blip>
          <a:srcRect/>
          <a:stretch>
            <a:fillRect/>
          </a:stretch>
        </p:blipFill>
        <p:spPr bwMode="auto">
          <a:xfrm>
            <a:off x="3200400" y="2895600"/>
            <a:ext cx="5410200" cy="3149600"/>
          </a:xfrm>
          <a:prstGeom prst="rect">
            <a:avLst/>
          </a:prstGeom>
          <a:noFill/>
          <a:ln w="9525">
            <a:noFill/>
            <a:miter lim="800000"/>
            <a:headEnd/>
            <a:tailEnd/>
          </a:ln>
        </p:spPr>
      </p:pic>
      <p:sp>
        <p:nvSpPr>
          <p:cNvPr id="101381" name="Rectangle 3"/>
          <p:cNvSpPr>
            <a:spLocks noGrp="1" noChangeArrowheads="1"/>
          </p:cNvSpPr>
          <p:nvPr>
            <p:ph type="title"/>
          </p:nvPr>
        </p:nvSpPr>
        <p:spPr/>
        <p:txBody>
          <a:bodyPr/>
          <a:lstStyle/>
          <a:p>
            <a:r>
              <a:rPr lang="en-US"/>
              <a:t>Nondeterministic games: the element of chance</a:t>
            </a:r>
          </a:p>
        </p:txBody>
      </p:sp>
      <p:pic>
        <p:nvPicPr>
          <p:cNvPr id="101382" name="Picture 4"/>
          <p:cNvPicPr>
            <a:picLocks noGrp="1" noChangeAspect="1" noChangeArrowheads="1"/>
          </p:cNvPicPr>
          <p:nvPr>
            <p:ph type="body" idx="1"/>
          </p:nvPr>
        </p:nvPicPr>
        <p:blipFill>
          <a:blip r:embed="rId2">
            <a:lum contrast="6000"/>
          </a:blip>
          <a:srcRect l="9859" r="11267"/>
          <a:stretch>
            <a:fillRect/>
          </a:stretch>
        </p:blipFill>
        <p:spPr>
          <a:xfrm>
            <a:off x="381000" y="2895600"/>
            <a:ext cx="4267200" cy="3149600"/>
          </a:xfrm>
        </p:spPr>
      </p:pic>
      <p:sp>
        <p:nvSpPr>
          <p:cNvPr id="101383" name="Oval 5"/>
          <p:cNvSpPr>
            <a:spLocks noChangeArrowheads="1"/>
          </p:cNvSpPr>
          <p:nvPr/>
        </p:nvSpPr>
        <p:spPr bwMode="auto">
          <a:xfrm>
            <a:off x="4495800" y="2133600"/>
            <a:ext cx="304800" cy="304800"/>
          </a:xfrm>
          <a:prstGeom prst="ellipse">
            <a:avLst/>
          </a:prstGeom>
          <a:solidFill>
            <a:srgbClr val="B2B2B2"/>
          </a:solidFill>
          <a:ln w="19050">
            <a:solidFill>
              <a:schemeClr val="tx1"/>
            </a:solidFill>
            <a:round/>
            <a:headEnd/>
            <a:tailEnd/>
          </a:ln>
        </p:spPr>
        <p:txBody>
          <a:bodyPr wrap="none" anchor="ctr">
            <a:prstTxWarp prst="textNoShape">
              <a:avLst/>
            </a:prstTxWarp>
          </a:bodyPr>
          <a:lstStyle/>
          <a:p>
            <a:endParaRPr lang="en-US"/>
          </a:p>
        </p:txBody>
      </p:sp>
      <p:sp>
        <p:nvSpPr>
          <p:cNvPr id="101384" name="Line 6"/>
          <p:cNvSpPr>
            <a:spLocks noChangeShapeType="1"/>
          </p:cNvSpPr>
          <p:nvPr/>
        </p:nvSpPr>
        <p:spPr bwMode="auto">
          <a:xfrm flipH="1">
            <a:off x="2971800" y="2438400"/>
            <a:ext cx="1676400" cy="609600"/>
          </a:xfrm>
          <a:prstGeom prst="line">
            <a:avLst/>
          </a:prstGeom>
          <a:noFill/>
          <a:ln w="28575">
            <a:solidFill>
              <a:schemeClr val="tx1"/>
            </a:solidFill>
            <a:round/>
            <a:headEnd/>
            <a:tailEnd/>
          </a:ln>
        </p:spPr>
        <p:txBody>
          <a:bodyPr>
            <a:prstTxWarp prst="textNoShape">
              <a:avLst/>
            </a:prstTxWarp>
          </a:bodyPr>
          <a:lstStyle/>
          <a:p>
            <a:endParaRPr lang="en-US"/>
          </a:p>
        </p:txBody>
      </p:sp>
      <p:sp>
        <p:nvSpPr>
          <p:cNvPr id="101385" name="Line 7"/>
          <p:cNvSpPr>
            <a:spLocks noChangeShapeType="1"/>
          </p:cNvSpPr>
          <p:nvPr/>
        </p:nvSpPr>
        <p:spPr bwMode="auto">
          <a:xfrm>
            <a:off x="4648200" y="2438400"/>
            <a:ext cx="1676400" cy="609600"/>
          </a:xfrm>
          <a:prstGeom prst="line">
            <a:avLst/>
          </a:prstGeom>
          <a:noFill/>
          <a:ln w="28575">
            <a:solidFill>
              <a:schemeClr val="tx1"/>
            </a:solidFill>
            <a:round/>
            <a:headEnd/>
            <a:tailEnd/>
          </a:ln>
        </p:spPr>
        <p:txBody>
          <a:bodyPr>
            <a:prstTxWarp prst="textNoShape">
              <a:avLst/>
            </a:prstTxWarp>
          </a:bodyPr>
          <a:lstStyle/>
          <a:p>
            <a:endParaRPr lang="en-US"/>
          </a:p>
        </p:txBody>
      </p:sp>
      <p:sp>
        <p:nvSpPr>
          <p:cNvPr id="101386" name="Text Box 8"/>
          <p:cNvSpPr txBox="1">
            <a:spLocks noChangeArrowheads="1"/>
          </p:cNvSpPr>
          <p:nvPr/>
        </p:nvSpPr>
        <p:spPr bwMode="auto">
          <a:xfrm>
            <a:off x="3108325" y="3032125"/>
            <a:ext cx="296863" cy="336550"/>
          </a:xfrm>
          <a:prstGeom prst="rect">
            <a:avLst/>
          </a:prstGeom>
          <a:noFill/>
          <a:ln w="9525">
            <a:noFill/>
            <a:miter lim="800000"/>
            <a:headEnd/>
            <a:tailEnd/>
          </a:ln>
        </p:spPr>
        <p:txBody>
          <a:bodyPr wrap="none">
            <a:prstTxWarp prst="textNoShape">
              <a:avLst/>
            </a:prstTxWarp>
            <a:spAutoFit/>
          </a:bodyPr>
          <a:lstStyle/>
          <a:p>
            <a:r>
              <a:rPr lang="en-US" sz="1600" b="1">
                <a:latin typeface="Arial" charset="0"/>
              </a:rPr>
              <a:t>3</a:t>
            </a:r>
          </a:p>
        </p:txBody>
      </p:sp>
      <p:sp>
        <p:nvSpPr>
          <p:cNvPr id="101387" name="Text Box 9"/>
          <p:cNvSpPr txBox="1">
            <a:spLocks noChangeArrowheads="1"/>
          </p:cNvSpPr>
          <p:nvPr/>
        </p:nvSpPr>
        <p:spPr bwMode="auto">
          <a:xfrm>
            <a:off x="6477000" y="2774950"/>
            <a:ext cx="409575" cy="579438"/>
          </a:xfrm>
          <a:prstGeom prst="rect">
            <a:avLst/>
          </a:prstGeom>
          <a:noFill/>
          <a:ln w="9525">
            <a:noFill/>
            <a:miter lim="800000"/>
            <a:headEnd/>
            <a:tailEnd/>
          </a:ln>
        </p:spPr>
        <p:txBody>
          <a:bodyPr wrap="none">
            <a:prstTxWarp prst="textNoShape">
              <a:avLst/>
            </a:prstTxWarp>
            <a:spAutoFit/>
          </a:bodyPr>
          <a:lstStyle/>
          <a:p>
            <a:r>
              <a:rPr lang="en-US" sz="3200" b="1">
                <a:latin typeface="Arial" charset="0"/>
              </a:rPr>
              <a:t>5</a:t>
            </a:r>
          </a:p>
        </p:txBody>
      </p:sp>
      <p:sp>
        <p:nvSpPr>
          <p:cNvPr id="101388" name="Text Box 10"/>
          <p:cNvSpPr txBox="1">
            <a:spLocks noChangeArrowheads="1"/>
          </p:cNvSpPr>
          <p:nvPr/>
        </p:nvSpPr>
        <p:spPr bwMode="auto">
          <a:xfrm>
            <a:off x="5486400" y="2438400"/>
            <a:ext cx="466725" cy="336550"/>
          </a:xfrm>
          <a:prstGeom prst="rect">
            <a:avLst/>
          </a:prstGeom>
          <a:noFill/>
          <a:ln w="9525">
            <a:noFill/>
            <a:miter lim="800000"/>
            <a:headEnd/>
            <a:tailEnd/>
          </a:ln>
        </p:spPr>
        <p:txBody>
          <a:bodyPr wrap="none">
            <a:prstTxWarp prst="textNoShape">
              <a:avLst/>
            </a:prstTxWarp>
            <a:spAutoFit/>
          </a:bodyPr>
          <a:lstStyle/>
          <a:p>
            <a:r>
              <a:rPr lang="en-US" sz="1600" b="1">
                <a:latin typeface="Arial" charset="0"/>
              </a:rPr>
              <a:t>0.5</a:t>
            </a:r>
          </a:p>
        </p:txBody>
      </p:sp>
      <p:sp>
        <p:nvSpPr>
          <p:cNvPr id="101389" name="Text Box 11"/>
          <p:cNvSpPr txBox="1">
            <a:spLocks noChangeArrowheads="1"/>
          </p:cNvSpPr>
          <p:nvPr/>
        </p:nvSpPr>
        <p:spPr bwMode="auto">
          <a:xfrm>
            <a:off x="3343275" y="2438400"/>
            <a:ext cx="466725" cy="336550"/>
          </a:xfrm>
          <a:prstGeom prst="rect">
            <a:avLst/>
          </a:prstGeom>
          <a:noFill/>
          <a:ln w="9525">
            <a:noFill/>
            <a:miter lim="800000"/>
            <a:headEnd/>
            <a:tailEnd/>
          </a:ln>
        </p:spPr>
        <p:txBody>
          <a:bodyPr wrap="none">
            <a:prstTxWarp prst="textNoShape">
              <a:avLst/>
            </a:prstTxWarp>
            <a:spAutoFit/>
          </a:bodyPr>
          <a:lstStyle/>
          <a:p>
            <a:r>
              <a:rPr lang="en-US" sz="1600" b="1">
                <a:latin typeface="Arial" charset="0"/>
              </a:rPr>
              <a:t>0.5</a:t>
            </a:r>
          </a:p>
        </p:txBody>
      </p:sp>
      <p:sp>
        <p:nvSpPr>
          <p:cNvPr id="101390" name="Text Box 12"/>
          <p:cNvSpPr txBox="1">
            <a:spLocks noChangeArrowheads="1"/>
          </p:cNvSpPr>
          <p:nvPr/>
        </p:nvSpPr>
        <p:spPr bwMode="auto">
          <a:xfrm>
            <a:off x="5943600" y="5683250"/>
            <a:ext cx="296863" cy="336550"/>
          </a:xfrm>
          <a:prstGeom prst="rect">
            <a:avLst/>
          </a:prstGeom>
          <a:solidFill>
            <a:schemeClr val="bg1"/>
          </a:solidFill>
          <a:ln w="9525">
            <a:noFill/>
            <a:miter lim="800000"/>
            <a:headEnd/>
            <a:tailEnd/>
          </a:ln>
        </p:spPr>
        <p:txBody>
          <a:bodyPr wrap="none">
            <a:prstTxWarp prst="textNoShape">
              <a:avLst/>
            </a:prstTxWarp>
            <a:spAutoFit/>
          </a:bodyPr>
          <a:lstStyle/>
          <a:p>
            <a:r>
              <a:rPr lang="en-US" sz="1600" b="1">
                <a:latin typeface="Arial" charset="0"/>
              </a:rPr>
              <a:t>8</a:t>
            </a:r>
          </a:p>
        </p:txBody>
      </p:sp>
      <p:sp>
        <p:nvSpPr>
          <p:cNvPr id="101391" name="Text Box 13"/>
          <p:cNvSpPr txBox="1">
            <a:spLocks noChangeArrowheads="1"/>
          </p:cNvSpPr>
          <p:nvPr/>
        </p:nvSpPr>
        <p:spPr bwMode="auto">
          <a:xfrm>
            <a:off x="5486400" y="5683250"/>
            <a:ext cx="409575" cy="336550"/>
          </a:xfrm>
          <a:prstGeom prst="rect">
            <a:avLst/>
          </a:prstGeom>
          <a:solidFill>
            <a:schemeClr val="bg1"/>
          </a:solidFill>
          <a:ln w="9525">
            <a:noFill/>
            <a:miter lim="800000"/>
            <a:headEnd/>
            <a:tailEnd/>
          </a:ln>
        </p:spPr>
        <p:txBody>
          <a:bodyPr wrap="none">
            <a:prstTxWarp prst="textNoShape">
              <a:avLst/>
            </a:prstTxWarp>
            <a:spAutoFit/>
          </a:bodyPr>
          <a:lstStyle/>
          <a:p>
            <a:r>
              <a:rPr lang="en-US" sz="1600" b="1">
                <a:latin typeface="Arial" charset="0"/>
              </a:rPr>
              <a:t>17</a:t>
            </a:r>
          </a:p>
        </p:txBody>
      </p:sp>
      <p:sp>
        <p:nvSpPr>
          <p:cNvPr id="101392" name="Text Box 14"/>
          <p:cNvSpPr txBox="1">
            <a:spLocks noChangeArrowheads="1"/>
          </p:cNvSpPr>
          <p:nvPr/>
        </p:nvSpPr>
        <p:spPr bwMode="auto">
          <a:xfrm>
            <a:off x="5410200" y="4876800"/>
            <a:ext cx="296863" cy="336550"/>
          </a:xfrm>
          <a:prstGeom prst="rect">
            <a:avLst/>
          </a:prstGeom>
          <a:solidFill>
            <a:schemeClr val="bg1"/>
          </a:solidFill>
          <a:ln w="9525">
            <a:noFill/>
            <a:miter lim="800000"/>
            <a:headEnd/>
            <a:tailEnd/>
          </a:ln>
        </p:spPr>
        <p:txBody>
          <a:bodyPr wrap="none">
            <a:prstTxWarp prst="textNoShape">
              <a:avLst/>
            </a:prstTxWarp>
            <a:spAutoFit/>
          </a:bodyPr>
          <a:lstStyle/>
          <a:p>
            <a:r>
              <a:rPr lang="en-US" sz="1600" b="1">
                <a:latin typeface="Arial" charset="0"/>
              </a:rPr>
              <a:t>8</a:t>
            </a:r>
          </a:p>
        </p:txBody>
      </p:sp>
      <p:sp>
        <p:nvSpPr>
          <p:cNvPr id="101393" name="Text Box 15"/>
          <p:cNvSpPr txBox="1">
            <a:spLocks noChangeArrowheads="1"/>
          </p:cNvSpPr>
          <p:nvPr/>
        </p:nvSpPr>
        <p:spPr bwMode="auto">
          <a:xfrm>
            <a:off x="4953000" y="3687763"/>
            <a:ext cx="409575" cy="579437"/>
          </a:xfrm>
          <a:prstGeom prst="rect">
            <a:avLst/>
          </a:prstGeom>
          <a:solidFill>
            <a:schemeClr val="bg1"/>
          </a:solidFill>
          <a:ln w="9525">
            <a:noFill/>
            <a:miter lim="800000"/>
            <a:headEnd/>
            <a:tailEnd/>
          </a:ln>
        </p:spPr>
        <p:txBody>
          <a:bodyPr wrap="none">
            <a:prstTxWarp prst="textNoShape">
              <a:avLst/>
            </a:prstTxWarp>
            <a:spAutoFit/>
          </a:bodyPr>
          <a:lstStyle/>
          <a:p>
            <a:r>
              <a:rPr lang="en-US" sz="3200" b="1">
                <a:solidFill>
                  <a:srgbClr val="CC3300"/>
                </a:solidFill>
                <a:latin typeface="Arial" charset="0"/>
              </a:rPr>
              <a:t>5</a:t>
            </a:r>
          </a:p>
        </p:txBody>
      </p:sp>
      <p:sp>
        <p:nvSpPr>
          <p:cNvPr id="101394" name="Text Box 16"/>
          <p:cNvSpPr txBox="1">
            <a:spLocks noChangeArrowheads="1"/>
          </p:cNvSpPr>
          <p:nvPr/>
        </p:nvSpPr>
        <p:spPr bwMode="auto">
          <a:xfrm>
            <a:off x="457200" y="2182813"/>
            <a:ext cx="842963" cy="304800"/>
          </a:xfrm>
          <a:prstGeom prst="rect">
            <a:avLst/>
          </a:prstGeom>
          <a:noFill/>
          <a:ln w="9525">
            <a:noFill/>
            <a:miter lim="800000"/>
            <a:headEnd/>
            <a:tailEnd/>
          </a:ln>
        </p:spPr>
        <p:txBody>
          <a:bodyPr wrap="none">
            <a:prstTxWarp prst="textNoShape">
              <a:avLst/>
            </a:prstTxWarp>
            <a:spAutoFit/>
          </a:bodyPr>
          <a:lstStyle/>
          <a:p>
            <a:r>
              <a:rPr lang="en-US" sz="1400">
                <a:latin typeface="Tahoma" charset="0"/>
              </a:rPr>
              <a:t>CHANCE</a:t>
            </a:r>
          </a:p>
        </p:txBody>
      </p:sp>
      <p:sp>
        <p:nvSpPr>
          <p:cNvPr id="101395" name="Text Box 17"/>
          <p:cNvSpPr txBox="1">
            <a:spLocks noChangeArrowheads="1"/>
          </p:cNvSpPr>
          <p:nvPr/>
        </p:nvSpPr>
        <p:spPr bwMode="auto">
          <a:xfrm>
            <a:off x="4876800" y="1936750"/>
            <a:ext cx="2046288" cy="579438"/>
          </a:xfrm>
          <a:prstGeom prst="rect">
            <a:avLst/>
          </a:prstGeom>
          <a:noFill/>
          <a:ln w="9525">
            <a:noFill/>
            <a:miter lim="800000"/>
            <a:headEnd/>
            <a:tailEnd/>
          </a:ln>
        </p:spPr>
        <p:txBody>
          <a:bodyPr wrap="none">
            <a:prstTxWarp prst="textNoShape">
              <a:avLst/>
            </a:prstTxWarp>
            <a:spAutoFit/>
          </a:bodyPr>
          <a:lstStyle/>
          <a:p>
            <a:r>
              <a:rPr lang="en-US" sz="3200" b="1">
                <a:solidFill>
                  <a:srgbClr val="33CC33"/>
                </a:solidFill>
                <a:latin typeface="Arial" charset="0"/>
              </a:rPr>
              <a:t>4 </a:t>
            </a:r>
            <a:r>
              <a:rPr lang="en-US" sz="1800" b="1">
                <a:solidFill>
                  <a:srgbClr val="33CC33"/>
                </a:solidFill>
                <a:latin typeface="Arial" charset="0"/>
              </a:rPr>
              <a:t>= 0.5*3 + 0.5*5</a:t>
            </a:r>
          </a:p>
        </p:txBody>
      </p:sp>
      <p:sp>
        <p:nvSpPr>
          <p:cNvPr id="101396" name="Text Box 18"/>
          <p:cNvSpPr txBox="1">
            <a:spLocks noChangeArrowheads="1"/>
          </p:cNvSpPr>
          <p:nvPr/>
        </p:nvSpPr>
        <p:spPr bwMode="auto">
          <a:xfrm>
            <a:off x="381000" y="2182813"/>
            <a:ext cx="1203325" cy="336550"/>
          </a:xfrm>
          <a:prstGeom prst="rect">
            <a:avLst/>
          </a:prstGeom>
          <a:solidFill>
            <a:schemeClr val="bg1"/>
          </a:solidFill>
          <a:ln w="9525">
            <a:noFill/>
            <a:miter lim="800000"/>
            <a:headEnd/>
            <a:tailEnd/>
          </a:ln>
        </p:spPr>
        <p:txBody>
          <a:bodyPr wrap="none">
            <a:prstTxWarp prst="textNoShape">
              <a:avLst/>
            </a:prstTxWarp>
            <a:spAutoFit/>
          </a:bodyPr>
          <a:lstStyle/>
          <a:p>
            <a:r>
              <a:rPr lang="en-US" sz="1600">
                <a:solidFill>
                  <a:srgbClr val="33CC33"/>
                </a:solidFill>
                <a:latin typeface="Tahoma" charset="0"/>
              </a:rPr>
              <a:t>Expectimax</a:t>
            </a:r>
          </a:p>
        </p:txBody>
      </p:sp>
      <p:sp>
        <p:nvSpPr>
          <p:cNvPr id="101397" name="Text Box 20"/>
          <p:cNvSpPr txBox="1">
            <a:spLocks noChangeArrowheads="1"/>
          </p:cNvSpPr>
          <p:nvPr/>
        </p:nvSpPr>
        <p:spPr bwMode="auto">
          <a:xfrm>
            <a:off x="381000" y="3935413"/>
            <a:ext cx="1155700" cy="336550"/>
          </a:xfrm>
          <a:prstGeom prst="rect">
            <a:avLst/>
          </a:prstGeom>
          <a:solidFill>
            <a:schemeClr val="bg1"/>
          </a:solidFill>
          <a:ln w="9525">
            <a:noFill/>
            <a:miter lim="800000"/>
            <a:headEnd/>
            <a:tailEnd/>
          </a:ln>
        </p:spPr>
        <p:txBody>
          <a:bodyPr wrap="none">
            <a:prstTxWarp prst="textNoShape">
              <a:avLst/>
            </a:prstTxWarp>
            <a:spAutoFit/>
          </a:bodyPr>
          <a:lstStyle/>
          <a:p>
            <a:r>
              <a:rPr lang="en-US" sz="1600">
                <a:solidFill>
                  <a:srgbClr val="CC3300"/>
                </a:solidFill>
                <a:latin typeface="Tahoma" charset="0"/>
              </a:rPr>
              <a:t>Expectimin</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3"/>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102403" name="Slide Number Placeholder 4"/>
          <p:cNvSpPr>
            <a:spLocks noGrp="1"/>
          </p:cNvSpPr>
          <p:nvPr>
            <p:ph type="sldNum" sz="quarter" idx="12"/>
          </p:nvPr>
        </p:nvSpPr>
        <p:spPr>
          <a:noFill/>
        </p:spPr>
        <p:txBody>
          <a:bodyPr/>
          <a:lstStyle/>
          <a:p>
            <a:fld id="{E0719BC9-FEA8-8F40-B289-6CCB3E98C2F7}" type="slidenum">
              <a:rPr lang="en-US" smtClean="0"/>
              <a:pPr/>
              <a:t>84</a:t>
            </a:fld>
            <a:endParaRPr lang="en-US" smtClean="0"/>
          </a:p>
        </p:txBody>
      </p:sp>
      <p:sp>
        <p:nvSpPr>
          <p:cNvPr id="102404" name="Rectangle 2"/>
          <p:cNvSpPr>
            <a:spLocks noGrp="1" noChangeArrowheads="1"/>
          </p:cNvSpPr>
          <p:nvPr>
            <p:ph type="title"/>
          </p:nvPr>
        </p:nvSpPr>
        <p:spPr/>
        <p:txBody>
          <a:bodyPr/>
          <a:lstStyle/>
          <a:p>
            <a:r>
              <a:rPr lang="en-US"/>
              <a:t>Evaluation functions: Exact values DO matter</a:t>
            </a:r>
          </a:p>
        </p:txBody>
      </p:sp>
      <p:sp>
        <p:nvSpPr>
          <p:cNvPr id="102405" name="Text Box 4"/>
          <p:cNvSpPr txBox="1">
            <a:spLocks noChangeArrowheads="1"/>
          </p:cNvSpPr>
          <p:nvPr/>
        </p:nvSpPr>
        <p:spPr bwMode="auto">
          <a:xfrm>
            <a:off x="457200" y="1371600"/>
            <a:ext cx="8077200" cy="701675"/>
          </a:xfrm>
          <a:prstGeom prst="rect">
            <a:avLst/>
          </a:prstGeom>
          <a:noFill/>
          <a:ln w="9525">
            <a:noFill/>
            <a:miter lim="800000"/>
            <a:headEnd/>
            <a:tailEnd/>
          </a:ln>
        </p:spPr>
        <p:txBody>
          <a:bodyPr>
            <a:prstTxWarp prst="textNoShape">
              <a:avLst/>
            </a:prstTxWarp>
            <a:spAutoFit/>
          </a:bodyPr>
          <a:lstStyle/>
          <a:p>
            <a:pPr>
              <a:spcBef>
                <a:spcPct val="50000"/>
              </a:spcBef>
            </a:pPr>
            <a:r>
              <a:rPr lang="en-US" sz="2000" b="1">
                <a:latin typeface="Tahoma" charset="0"/>
              </a:rPr>
              <a:t>Order-preserving transformation do not necessarily behave the same!</a:t>
            </a:r>
            <a:endParaRPr lang="en-US" sz="2000">
              <a:latin typeface="Tahoma" charset="0"/>
            </a:endParaRPr>
          </a:p>
        </p:txBody>
      </p:sp>
      <p:grpSp>
        <p:nvGrpSpPr>
          <p:cNvPr id="102406" name="Group 7"/>
          <p:cNvGrpSpPr>
            <a:grpSpLocks/>
          </p:cNvGrpSpPr>
          <p:nvPr/>
        </p:nvGrpSpPr>
        <p:grpSpPr bwMode="auto">
          <a:xfrm>
            <a:off x="228600" y="2057400"/>
            <a:ext cx="8534400" cy="3543300"/>
            <a:chOff x="144" y="1296"/>
            <a:chExt cx="5376" cy="2232"/>
          </a:xfrm>
        </p:grpSpPr>
        <p:pic>
          <p:nvPicPr>
            <p:cNvPr id="102407" name="Picture 3" descr="changeminimax"/>
            <p:cNvPicPr>
              <a:picLocks noChangeAspect="1" noChangeArrowheads="1"/>
            </p:cNvPicPr>
            <p:nvPr/>
          </p:nvPicPr>
          <p:blipFill>
            <a:blip r:embed="rId2">
              <a:lum contrast="6000"/>
            </a:blip>
            <a:srcRect/>
            <a:stretch>
              <a:fillRect/>
            </a:stretch>
          </p:blipFill>
          <p:spPr bwMode="auto">
            <a:xfrm>
              <a:off x="144" y="1296"/>
              <a:ext cx="5376" cy="2232"/>
            </a:xfrm>
            <a:prstGeom prst="rect">
              <a:avLst/>
            </a:prstGeom>
            <a:noFill/>
            <a:ln w="9525">
              <a:noFill/>
              <a:miter lim="800000"/>
              <a:headEnd/>
              <a:tailEnd/>
            </a:ln>
          </p:spPr>
        </p:pic>
        <p:sp>
          <p:nvSpPr>
            <p:cNvPr id="102408" name="Oval 5"/>
            <p:cNvSpPr>
              <a:spLocks noChangeArrowheads="1"/>
            </p:cNvSpPr>
            <p:nvPr/>
          </p:nvSpPr>
          <p:spPr bwMode="auto">
            <a:xfrm>
              <a:off x="5136" y="1968"/>
              <a:ext cx="336" cy="336"/>
            </a:xfrm>
            <a:prstGeom prst="ellipse">
              <a:avLst/>
            </a:prstGeom>
            <a:noFill/>
            <a:ln w="28575">
              <a:solidFill>
                <a:srgbClr val="CC3300"/>
              </a:solidFill>
              <a:round/>
              <a:headEnd/>
              <a:tailEnd/>
            </a:ln>
          </p:spPr>
          <p:txBody>
            <a:bodyPr wrap="none" anchor="ctr">
              <a:prstTxWarp prst="textNoShape">
                <a:avLst/>
              </a:prstTxWarp>
            </a:bodyPr>
            <a:lstStyle/>
            <a:p>
              <a:endParaRPr lang="en-US"/>
            </a:p>
          </p:txBody>
        </p:sp>
        <p:sp>
          <p:nvSpPr>
            <p:cNvPr id="102409" name="Oval 6"/>
            <p:cNvSpPr>
              <a:spLocks noChangeArrowheads="1"/>
            </p:cNvSpPr>
            <p:nvPr/>
          </p:nvSpPr>
          <p:spPr bwMode="auto">
            <a:xfrm>
              <a:off x="2592" y="1968"/>
              <a:ext cx="336" cy="336"/>
            </a:xfrm>
            <a:prstGeom prst="ellipse">
              <a:avLst/>
            </a:prstGeom>
            <a:noFill/>
            <a:ln w="28575">
              <a:solidFill>
                <a:srgbClr val="CC3300"/>
              </a:solidFill>
              <a:round/>
              <a:headEnd/>
              <a:tailEnd/>
            </a:ln>
          </p:spPr>
          <p:txBody>
            <a:bodyPr wrap="none" anchor="ctr">
              <a:prstTxWarp prst="textNoShape">
                <a:avLst/>
              </a:prstTxWarp>
            </a:bodyPr>
            <a:lstStyle/>
            <a:p>
              <a:endParaRPr lang="en-US"/>
            </a:p>
          </p:txBody>
        </p:sp>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ooter Placeholder 3"/>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103427" name="Slide Number Placeholder 4"/>
          <p:cNvSpPr>
            <a:spLocks noGrp="1"/>
          </p:cNvSpPr>
          <p:nvPr>
            <p:ph type="sldNum" sz="quarter" idx="12"/>
          </p:nvPr>
        </p:nvSpPr>
        <p:spPr>
          <a:noFill/>
        </p:spPr>
        <p:txBody>
          <a:bodyPr/>
          <a:lstStyle/>
          <a:p>
            <a:fld id="{47F075FD-9417-6B49-B54D-02E3A303EA84}" type="slidenum">
              <a:rPr lang="en-US" smtClean="0"/>
              <a:pPr/>
              <a:t>85</a:t>
            </a:fld>
            <a:endParaRPr lang="en-US" smtClean="0"/>
          </a:p>
        </p:txBody>
      </p:sp>
      <p:sp>
        <p:nvSpPr>
          <p:cNvPr id="103428" name="Rectangle 2"/>
          <p:cNvSpPr>
            <a:spLocks noGrp="1" noChangeArrowheads="1"/>
          </p:cNvSpPr>
          <p:nvPr>
            <p:ph type="title"/>
          </p:nvPr>
        </p:nvSpPr>
        <p:spPr/>
        <p:txBody>
          <a:bodyPr/>
          <a:lstStyle/>
          <a:p>
            <a:r>
              <a:rPr lang="en-US"/>
              <a:t>State-of-the-art for nondeterministic games</a:t>
            </a:r>
          </a:p>
        </p:txBody>
      </p:sp>
      <p:pic>
        <p:nvPicPr>
          <p:cNvPr id="103429" name="Picture 3"/>
          <p:cNvPicPr>
            <a:picLocks noChangeAspect="1" noChangeArrowheads="1"/>
          </p:cNvPicPr>
          <p:nvPr/>
        </p:nvPicPr>
        <p:blipFill>
          <a:blip r:embed="rId2">
            <a:lum contrast="6000"/>
          </a:blip>
          <a:srcRect/>
          <a:stretch>
            <a:fillRect/>
          </a:stretch>
        </p:blipFill>
        <p:spPr bwMode="auto">
          <a:xfrm>
            <a:off x="381000" y="1993900"/>
            <a:ext cx="8391525" cy="2806700"/>
          </a:xfrm>
          <a:prstGeom prst="rect">
            <a:avLst/>
          </a:prstGeom>
          <a:noFill/>
          <a:ln w="9525">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Footer Placeholder 3"/>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104452" name="Slide Number Placeholder 4"/>
          <p:cNvSpPr>
            <a:spLocks noGrp="1"/>
          </p:cNvSpPr>
          <p:nvPr>
            <p:ph type="sldNum" sz="quarter" idx="12"/>
          </p:nvPr>
        </p:nvSpPr>
        <p:spPr>
          <a:noFill/>
        </p:spPr>
        <p:txBody>
          <a:bodyPr/>
          <a:lstStyle/>
          <a:p>
            <a:fld id="{7A5CAFBE-8D72-5741-955C-01DF70730553}" type="slidenum">
              <a:rPr lang="en-US" smtClean="0"/>
              <a:pPr/>
              <a:t>86</a:t>
            </a:fld>
            <a:endParaRPr lang="en-US" smtClean="0"/>
          </a:p>
        </p:txBody>
      </p:sp>
      <p:sp>
        <p:nvSpPr>
          <p:cNvPr id="104453" name="Rectangle 2"/>
          <p:cNvSpPr>
            <a:spLocks noGrp="1" noChangeArrowheads="1"/>
          </p:cNvSpPr>
          <p:nvPr>
            <p:ph type="title"/>
          </p:nvPr>
        </p:nvSpPr>
        <p:spPr/>
        <p:txBody>
          <a:bodyPr/>
          <a:lstStyle/>
          <a:p>
            <a:r>
              <a:rPr lang="en-US"/>
              <a:t>Summary</a:t>
            </a:r>
          </a:p>
        </p:txBody>
      </p:sp>
      <p:graphicFrame>
        <p:nvGraphicFramePr>
          <p:cNvPr id="104450" name="Object 2"/>
          <p:cNvGraphicFramePr>
            <a:graphicFrameLocks noChangeAspect="1"/>
          </p:cNvGraphicFramePr>
          <p:nvPr/>
        </p:nvGraphicFramePr>
        <p:xfrm>
          <a:off x="381000" y="1738313"/>
          <a:ext cx="8382000" cy="3619500"/>
        </p:xfrm>
        <a:graphic>
          <a:graphicData uri="http://schemas.openxmlformats.org/presentationml/2006/ole">
            <mc:AlternateContent xmlns:mc="http://schemas.openxmlformats.org/markup-compatibility/2006">
              <mc:Choice xmlns:v="urn:schemas-microsoft-com:vml" Requires="v">
                <p:oleObj spid="_x0000_s104455" name="Image" r:id="rId3" imgW="10445464" imgH="4511119" progId="">
                  <p:embed/>
                </p:oleObj>
              </mc:Choice>
              <mc:Fallback>
                <p:oleObj name="Image" r:id="rId3" imgW="10445464" imgH="4511119"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738313"/>
                        <a:ext cx="8382000"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105475" name="Slide Number Placeholder 5"/>
          <p:cNvSpPr>
            <a:spLocks noGrp="1"/>
          </p:cNvSpPr>
          <p:nvPr>
            <p:ph type="sldNum" sz="quarter" idx="12"/>
          </p:nvPr>
        </p:nvSpPr>
        <p:spPr>
          <a:noFill/>
        </p:spPr>
        <p:txBody>
          <a:bodyPr/>
          <a:lstStyle/>
          <a:p>
            <a:fld id="{12222F67-8BF3-6E4C-BF21-4288796635D4}" type="slidenum">
              <a:rPr lang="en-US" smtClean="0"/>
              <a:pPr/>
              <a:t>87</a:t>
            </a:fld>
            <a:endParaRPr lang="en-US" smtClean="0"/>
          </a:p>
        </p:txBody>
      </p:sp>
      <p:sp>
        <p:nvSpPr>
          <p:cNvPr id="105476" name="Rectangle 2"/>
          <p:cNvSpPr>
            <a:spLocks noGrp="1" noChangeArrowheads="1"/>
          </p:cNvSpPr>
          <p:nvPr>
            <p:ph type="title"/>
          </p:nvPr>
        </p:nvSpPr>
        <p:spPr/>
        <p:txBody>
          <a:bodyPr/>
          <a:lstStyle/>
          <a:p>
            <a:r>
              <a:rPr lang="en-US">
                <a:ea typeface="Times New Roman" charset="0"/>
                <a:cs typeface="Times New Roman" charset="0"/>
              </a:rPr>
              <a:t>Exercise: Game Playing</a:t>
            </a:r>
            <a:r>
              <a:rPr lang="en-US"/>
              <a:t> </a:t>
            </a:r>
          </a:p>
        </p:txBody>
      </p:sp>
      <p:sp>
        <p:nvSpPr>
          <p:cNvPr id="105477" name="Rectangle 3"/>
          <p:cNvSpPr>
            <a:spLocks noGrp="1" noChangeArrowheads="1"/>
          </p:cNvSpPr>
          <p:nvPr>
            <p:ph type="body" idx="1"/>
          </p:nvPr>
        </p:nvSpPr>
        <p:spPr>
          <a:xfrm>
            <a:off x="381000" y="2667000"/>
            <a:ext cx="3124200" cy="3314700"/>
          </a:xfrm>
        </p:spPr>
        <p:txBody>
          <a:bodyPr/>
          <a:lstStyle/>
          <a:p>
            <a:pPr>
              <a:buFontTx/>
              <a:buNone/>
            </a:pPr>
            <a:r>
              <a:rPr lang="en-US" sz="1400">
                <a:ea typeface="Times New Roman" charset="0"/>
                <a:cs typeface="Times New Roman" charset="0"/>
              </a:rPr>
              <a:t>(a)</a:t>
            </a:r>
            <a:r>
              <a:rPr lang="en-US" sz="1400">
                <a:latin typeface="Times New Roman" charset="0"/>
                <a:ea typeface="Times New Roman" charset="0"/>
                <a:cs typeface="Times New Roman" charset="0"/>
              </a:rPr>
              <a:t> </a:t>
            </a:r>
            <a:r>
              <a:rPr lang="en-US" sz="1400">
                <a:ea typeface="Times New Roman" charset="0"/>
                <a:cs typeface="Times New Roman" charset="0"/>
              </a:rPr>
              <a:t>Compute the backed-up values computed by the minimax algorithm.  Show your answer by writing values at the appropriate nodes in the above tree. </a:t>
            </a:r>
          </a:p>
          <a:p>
            <a:pPr>
              <a:buFontTx/>
              <a:buNone/>
            </a:pPr>
            <a:r>
              <a:rPr lang="en-US" sz="1400">
                <a:ea typeface="Times New Roman" charset="0"/>
                <a:cs typeface="Times New Roman" charset="0"/>
              </a:rPr>
              <a:t>(b)</a:t>
            </a:r>
            <a:r>
              <a:rPr lang="en-US" sz="1400">
                <a:latin typeface="Times New Roman" charset="0"/>
                <a:ea typeface="Times New Roman" charset="0"/>
                <a:cs typeface="Times New Roman" charset="0"/>
              </a:rPr>
              <a:t> </a:t>
            </a:r>
            <a:r>
              <a:rPr lang="en-US" sz="1400">
                <a:ea typeface="Times New Roman" charset="0"/>
                <a:cs typeface="Times New Roman" charset="0"/>
              </a:rPr>
              <a:t>Compute the backed-up values computed by the alpha-beta  algorithm.  What nodes will not be examined by the alpha-beta pruning algorithm?</a:t>
            </a:r>
          </a:p>
          <a:p>
            <a:pPr>
              <a:buFontTx/>
              <a:buNone/>
            </a:pPr>
            <a:r>
              <a:rPr lang="en-US" sz="1400">
                <a:ea typeface="Times New Roman" charset="0"/>
                <a:cs typeface="Times New Roman" charset="0"/>
              </a:rPr>
              <a:t>(c)</a:t>
            </a:r>
            <a:r>
              <a:rPr lang="en-US" sz="1400">
                <a:latin typeface="Times New Roman" charset="0"/>
                <a:ea typeface="Times New Roman" charset="0"/>
                <a:cs typeface="Times New Roman" charset="0"/>
              </a:rPr>
              <a:t> </a:t>
            </a:r>
            <a:r>
              <a:rPr lang="en-US" sz="1400">
                <a:ea typeface="Times New Roman" charset="0"/>
                <a:cs typeface="Times New Roman" charset="0"/>
              </a:rPr>
              <a:t>What move should Max choose once the values have been backed-up all the way?</a:t>
            </a:r>
          </a:p>
          <a:p>
            <a:pPr>
              <a:buFontTx/>
              <a:buNone/>
            </a:pPr>
            <a:endParaRPr lang="en-US" sz="1400"/>
          </a:p>
        </p:txBody>
      </p:sp>
      <p:grpSp>
        <p:nvGrpSpPr>
          <p:cNvPr id="105478" name="Group 4"/>
          <p:cNvGrpSpPr>
            <a:grpSpLocks/>
          </p:cNvGrpSpPr>
          <p:nvPr/>
        </p:nvGrpSpPr>
        <p:grpSpPr bwMode="auto">
          <a:xfrm>
            <a:off x="3536950" y="2987675"/>
            <a:ext cx="5302250" cy="3184525"/>
            <a:chOff x="129" y="432"/>
            <a:chExt cx="3766" cy="2079"/>
          </a:xfrm>
        </p:grpSpPr>
        <p:sp>
          <p:nvSpPr>
            <p:cNvPr id="105480" name="Oval 5"/>
            <p:cNvSpPr>
              <a:spLocks noChangeArrowheads="1"/>
            </p:cNvSpPr>
            <p:nvPr/>
          </p:nvSpPr>
          <p:spPr bwMode="auto">
            <a:xfrm>
              <a:off x="1709" y="439"/>
              <a:ext cx="158" cy="110"/>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481" name="Oval 6"/>
            <p:cNvSpPr>
              <a:spLocks noChangeArrowheads="1"/>
            </p:cNvSpPr>
            <p:nvPr/>
          </p:nvSpPr>
          <p:spPr bwMode="auto">
            <a:xfrm>
              <a:off x="2910" y="839"/>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482" name="Oval 7"/>
            <p:cNvSpPr>
              <a:spLocks noChangeArrowheads="1"/>
            </p:cNvSpPr>
            <p:nvPr/>
          </p:nvSpPr>
          <p:spPr bwMode="auto">
            <a:xfrm>
              <a:off x="1899" y="839"/>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483" name="Oval 8"/>
            <p:cNvSpPr>
              <a:spLocks noChangeArrowheads="1"/>
            </p:cNvSpPr>
            <p:nvPr/>
          </p:nvSpPr>
          <p:spPr bwMode="auto">
            <a:xfrm>
              <a:off x="793" y="839"/>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484" name="Oval 9"/>
            <p:cNvSpPr>
              <a:spLocks noChangeArrowheads="1"/>
            </p:cNvSpPr>
            <p:nvPr/>
          </p:nvSpPr>
          <p:spPr bwMode="auto">
            <a:xfrm>
              <a:off x="382" y="1323"/>
              <a:ext cx="158" cy="110"/>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cxnSp>
          <p:nvCxnSpPr>
            <p:cNvPr id="105485" name="AutoShape 10"/>
            <p:cNvCxnSpPr>
              <a:cxnSpLocks noChangeShapeType="1"/>
              <a:stCxn id="105480" idx="4"/>
              <a:endCxn id="105483" idx="7"/>
            </p:cNvCxnSpPr>
            <p:nvPr/>
          </p:nvCxnSpPr>
          <p:spPr bwMode="auto">
            <a:xfrm flipH="1">
              <a:off x="928" y="549"/>
              <a:ext cx="860" cy="307"/>
            </a:xfrm>
            <a:prstGeom prst="straightConnector1">
              <a:avLst/>
            </a:prstGeom>
            <a:noFill/>
            <a:ln w="9525">
              <a:solidFill>
                <a:srgbClr val="000000"/>
              </a:solidFill>
              <a:round/>
              <a:headEnd/>
              <a:tailEnd/>
            </a:ln>
          </p:spPr>
        </p:cxnSp>
        <p:cxnSp>
          <p:nvCxnSpPr>
            <p:cNvPr id="105486" name="AutoShape 11"/>
            <p:cNvCxnSpPr>
              <a:cxnSpLocks noChangeShapeType="1"/>
              <a:stCxn id="105480" idx="4"/>
              <a:endCxn id="105482" idx="0"/>
            </p:cNvCxnSpPr>
            <p:nvPr/>
          </p:nvCxnSpPr>
          <p:spPr bwMode="auto">
            <a:xfrm>
              <a:off x="1788" y="549"/>
              <a:ext cx="190" cy="290"/>
            </a:xfrm>
            <a:prstGeom prst="straightConnector1">
              <a:avLst/>
            </a:prstGeom>
            <a:noFill/>
            <a:ln w="9525">
              <a:solidFill>
                <a:srgbClr val="000000"/>
              </a:solidFill>
              <a:round/>
              <a:headEnd/>
              <a:tailEnd/>
            </a:ln>
          </p:spPr>
        </p:cxnSp>
        <p:cxnSp>
          <p:nvCxnSpPr>
            <p:cNvPr id="105487" name="AutoShape 12"/>
            <p:cNvCxnSpPr>
              <a:cxnSpLocks noChangeShapeType="1"/>
              <a:stCxn id="105480" idx="4"/>
              <a:endCxn id="105481" idx="1"/>
            </p:cNvCxnSpPr>
            <p:nvPr/>
          </p:nvCxnSpPr>
          <p:spPr bwMode="auto">
            <a:xfrm>
              <a:off x="1788" y="549"/>
              <a:ext cx="1145" cy="307"/>
            </a:xfrm>
            <a:prstGeom prst="straightConnector1">
              <a:avLst/>
            </a:prstGeom>
            <a:noFill/>
            <a:ln w="9525">
              <a:solidFill>
                <a:srgbClr val="000000"/>
              </a:solidFill>
              <a:round/>
              <a:headEnd/>
              <a:tailEnd/>
            </a:ln>
          </p:spPr>
        </p:cxnSp>
        <p:cxnSp>
          <p:nvCxnSpPr>
            <p:cNvPr id="105488" name="AutoShape 13"/>
            <p:cNvCxnSpPr>
              <a:cxnSpLocks noChangeShapeType="1"/>
              <a:stCxn id="105483" idx="4"/>
              <a:endCxn id="105484" idx="0"/>
            </p:cNvCxnSpPr>
            <p:nvPr/>
          </p:nvCxnSpPr>
          <p:spPr bwMode="auto">
            <a:xfrm flipH="1">
              <a:off x="461" y="950"/>
              <a:ext cx="411" cy="373"/>
            </a:xfrm>
            <a:prstGeom prst="straightConnector1">
              <a:avLst/>
            </a:prstGeom>
            <a:noFill/>
            <a:ln w="9525">
              <a:solidFill>
                <a:srgbClr val="000000"/>
              </a:solidFill>
              <a:round/>
              <a:headEnd/>
              <a:tailEnd/>
            </a:ln>
          </p:spPr>
        </p:cxnSp>
        <p:cxnSp>
          <p:nvCxnSpPr>
            <p:cNvPr id="105489" name="AutoShape 14"/>
            <p:cNvCxnSpPr>
              <a:cxnSpLocks noChangeShapeType="1"/>
              <a:stCxn id="105483" idx="4"/>
              <a:endCxn id="105499" idx="0"/>
            </p:cNvCxnSpPr>
            <p:nvPr/>
          </p:nvCxnSpPr>
          <p:spPr bwMode="auto">
            <a:xfrm>
              <a:off x="872" y="950"/>
              <a:ext cx="63" cy="373"/>
            </a:xfrm>
            <a:prstGeom prst="straightConnector1">
              <a:avLst/>
            </a:prstGeom>
            <a:noFill/>
            <a:ln w="9525">
              <a:solidFill>
                <a:srgbClr val="000000"/>
              </a:solidFill>
              <a:round/>
              <a:headEnd/>
              <a:tailEnd/>
            </a:ln>
          </p:spPr>
        </p:cxnSp>
        <p:cxnSp>
          <p:nvCxnSpPr>
            <p:cNvPr id="105490" name="AutoShape 15"/>
            <p:cNvCxnSpPr>
              <a:cxnSpLocks noChangeShapeType="1"/>
              <a:stCxn id="105483" idx="4"/>
              <a:endCxn id="105504" idx="0"/>
            </p:cNvCxnSpPr>
            <p:nvPr/>
          </p:nvCxnSpPr>
          <p:spPr bwMode="auto">
            <a:xfrm>
              <a:off x="872" y="950"/>
              <a:ext cx="537" cy="373"/>
            </a:xfrm>
            <a:prstGeom prst="straightConnector1">
              <a:avLst/>
            </a:prstGeom>
            <a:noFill/>
            <a:ln w="9525">
              <a:solidFill>
                <a:srgbClr val="000000"/>
              </a:solidFill>
              <a:round/>
              <a:headEnd/>
              <a:tailEnd/>
            </a:ln>
          </p:spPr>
        </p:cxnSp>
        <p:cxnSp>
          <p:nvCxnSpPr>
            <p:cNvPr id="105491" name="AutoShape 16"/>
            <p:cNvCxnSpPr>
              <a:cxnSpLocks noChangeShapeType="1"/>
              <a:stCxn id="105482" idx="4"/>
              <a:endCxn id="105509" idx="0"/>
            </p:cNvCxnSpPr>
            <p:nvPr/>
          </p:nvCxnSpPr>
          <p:spPr bwMode="auto">
            <a:xfrm flipH="1">
              <a:off x="1883" y="950"/>
              <a:ext cx="95" cy="373"/>
            </a:xfrm>
            <a:prstGeom prst="straightConnector1">
              <a:avLst/>
            </a:prstGeom>
            <a:noFill/>
            <a:ln w="9525">
              <a:solidFill>
                <a:srgbClr val="000000"/>
              </a:solidFill>
              <a:round/>
              <a:headEnd/>
              <a:tailEnd/>
            </a:ln>
          </p:spPr>
        </p:cxnSp>
        <p:cxnSp>
          <p:nvCxnSpPr>
            <p:cNvPr id="105492" name="AutoShape 17"/>
            <p:cNvCxnSpPr>
              <a:cxnSpLocks noChangeShapeType="1"/>
              <a:stCxn id="105482" idx="4"/>
              <a:endCxn id="105514" idx="0"/>
            </p:cNvCxnSpPr>
            <p:nvPr/>
          </p:nvCxnSpPr>
          <p:spPr bwMode="auto">
            <a:xfrm>
              <a:off x="1978" y="950"/>
              <a:ext cx="379" cy="373"/>
            </a:xfrm>
            <a:prstGeom prst="straightConnector1">
              <a:avLst/>
            </a:prstGeom>
            <a:noFill/>
            <a:ln w="9525">
              <a:solidFill>
                <a:srgbClr val="000000"/>
              </a:solidFill>
              <a:round/>
              <a:headEnd/>
              <a:tailEnd/>
            </a:ln>
          </p:spPr>
        </p:cxnSp>
        <p:cxnSp>
          <p:nvCxnSpPr>
            <p:cNvPr id="105493" name="AutoShape 18"/>
            <p:cNvCxnSpPr>
              <a:cxnSpLocks noChangeShapeType="1"/>
              <a:stCxn id="105481" idx="4"/>
              <a:endCxn id="105519" idx="0"/>
            </p:cNvCxnSpPr>
            <p:nvPr/>
          </p:nvCxnSpPr>
          <p:spPr bwMode="auto">
            <a:xfrm flipH="1">
              <a:off x="2831" y="950"/>
              <a:ext cx="158" cy="373"/>
            </a:xfrm>
            <a:prstGeom prst="straightConnector1">
              <a:avLst/>
            </a:prstGeom>
            <a:noFill/>
            <a:ln w="9525">
              <a:solidFill>
                <a:srgbClr val="000000"/>
              </a:solidFill>
              <a:round/>
              <a:headEnd/>
              <a:tailEnd/>
            </a:ln>
          </p:spPr>
        </p:cxnSp>
        <p:cxnSp>
          <p:nvCxnSpPr>
            <p:cNvPr id="105494" name="AutoShape 19"/>
            <p:cNvCxnSpPr>
              <a:cxnSpLocks noChangeShapeType="1"/>
              <a:stCxn id="105481" idx="4"/>
              <a:endCxn id="105524" idx="0"/>
            </p:cNvCxnSpPr>
            <p:nvPr/>
          </p:nvCxnSpPr>
          <p:spPr bwMode="auto">
            <a:xfrm>
              <a:off x="2989" y="950"/>
              <a:ext cx="317" cy="373"/>
            </a:xfrm>
            <a:prstGeom prst="straightConnector1">
              <a:avLst/>
            </a:prstGeom>
            <a:noFill/>
            <a:ln w="9525">
              <a:solidFill>
                <a:srgbClr val="000000"/>
              </a:solidFill>
              <a:round/>
              <a:headEnd/>
              <a:tailEnd/>
            </a:ln>
          </p:spPr>
        </p:cxnSp>
        <p:sp>
          <p:nvSpPr>
            <p:cNvPr id="105495" name="Oval 20"/>
            <p:cNvSpPr>
              <a:spLocks noChangeArrowheads="1"/>
            </p:cNvSpPr>
            <p:nvPr/>
          </p:nvSpPr>
          <p:spPr bwMode="auto">
            <a:xfrm>
              <a:off x="129" y="1930"/>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496" name="Oval 21"/>
            <p:cNvSpPr>
              <a:spLocks noChangeArrowheads="1"/>
            </p:cNvSpPr>
            <p:nvPr/>
          </p:nvSpPr>
          <p:spPr bwMode="auto">
            <a:xfrm>
              <a:off x="379" y="1930"/>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cxnSp>
          <p:nvCxnSpPr>
            <p:cNvPr id="105497" name="AutoShape 22"/>
            <p:cNvCxnSpPr>
              <a:cxnSpLocks noChangeShapeType="1"/>
              <a:stCxn id="105484" idx="4"/>
              <a:endCxn id="105495" idx="0"/>
            </p:cNvCxnSpPr>
            <p:nvPr/>
          </p:nvCxnSpPr>
          <p:spPr bwMode="auto">
            <a:xfrm flipH="1">
              <a:off x="208" y="1433"/>
              <a:ext cx="253" cy="497"/>
            </a:xfrm>
            <a:prstGeom prst="straightConnector1">
              <a:avLst/>
            </a:prstGeom>
            <a:noFill/>
            <a:ln w="9525">
              <a:solidFill>
                <a:srgbClr val="000000"/>
              </a:solidFill>
              <a:round/>
              <a:headEnd/>
              <a:tailEnd/>
            </a:ln>
          </p:spPr>
        </p:cxnSp>
        <p:cxnSp>
          <p:nvCxnSpPr>
            <p:cNvPr id="105498" name="AutoShape 23"/>
            <p:cNvCxnSpPr>
              <a:cxnSpLocks noChangeShapeType="1"/>
              <a:stCxn id="105484" idx="4"/>
              <a:endCxn id="105496" idx="0"/>
            </p:cNvCxnSpPr>
            <p:nvPr/>
          </p:nvCxnSpPr>
          <p:spPr bwMode="auto">
            <a:xfrm flipH="1">
              <a:off x="458" y="1433"/>
              <a:ext cx="3" cy="497"/>
            </a:xfrm>
            <a:prstGeom prst="straightConnector1">
              <a:avLst/>
            </a:prstGeom>
            <a:noFill/>
            <a:ln w="9525">
              <a:solidFill>
                <a:srgbClr val="000000"/>
              </a:solidFill>
              <a:round/>
              <a:headEnd/>
              <a:tailEnd/>
            </a:ln>
          </p:spPr>
        </p:cxnSp>
        <p:sp>
          <p:nvSpPr>
            <p:cNvPr id="105499" name="Oval 24"/>
            <p:cNvSpPr>
              <a:spLocks noChangeArrowheads="1"/>
            </p:cNvSpPr>
            <p:nvPr/>
          </p:nvSpPr>
          <p:spPr bwMode="auto">
            <a:xfrm>
              <a:off x="856" y="1323"/>
              <a:ext cx="158" cy="110"/>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500" name="Oval 25"/>
            <p:cNvSpPr>
              <a:spLocks noChangeArrowheads="1"/>
            </p:cNvSpPr>
            <p:nvPr/>
          </p:nvSpPr>
          <p:spPr bwMode="auto">
            <a:xfrm>
              <a:off x="629" y="1930"/>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501" name="Oval 26"/>
            <p:cNvSpPr>
              <a:spLocks noChangeArrowheads="1"/>
            </p:cNvSpPr>
            <p:nvPr/>
          </p:nvSpPr>
          <p:spPr bwMode="auto">
            <a:xfrm>
              <a:off x="880" y="1930"/>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cxnSp>
          <p:nvCxnSpPr>
            <p:cNvPr id="105502" name="AutoShape 27"/>
            <p:cNvCxnSpPr>
              <a:cxnSpLocks noChangeShapeType="1"/>
              <a:stCxn id="105499" idx="4"/>
              <a:endCxn id="105500" idx="0"/>
            </p:cNvCxnSpPr>
            <p:nvPr/>
          </p:nvCxnSpPr>
          <p:spPr bwMode="auto">
            <a:xfrm flipH="1">
              <a:off x="708" y="1433"/>
              <a:ext cx="227" cy="497"/>
            </a:xfrm>
            <a:prstGeom prst="straightConnector1">
              <a:avLst/>
            </a:prstGeom>
            <a:noFill/>
            <a:ln w="9525">
              <a:solidFill>
                <a:srgbClr val="000000"/>
              </a:solidFill>
              <a:round/>
              <a:headEnd/>
              <a:tailEnd/>
            </a:ln>
          </p:spPr>
        </p:cxnSp>
        <p:cxnSp>
          <p:nvCxnSpPr>
            <p:cNvPr id="105503" name="AutoShape 28"/>
            <p:cNvCxnSpPr>
              <a:cxnSpLocks noChangeShapeType="1"/>
              <a:stCxn id="105499" idx="4"/>
              <a:endCxn id="105501" idx="0"/>
            </p:cNvCxnSpPr>
            <p:nvPr/>
          </p:nvCxnSpPr>
          <p:spPr bwMode="auto">
            <a:xfrm>
              <a:off x="935" y="1433"/>
              <a:ext cx="24" cy="497"/>
            </a:xfrm>
            <a:prstGeom prst="straightConnector1">
              <a:avLst/>
            </a:prstGeom>
            <a:noFill/>
            <a:ln w="9525">
              <a:solidFill>
                <a:srgbClr val="000000"/>
              </a:solidFill>
              <a:round/>
              <a:headEnd/>
              <a:tailEnd/>
            </a:ln>
          </p:spPr>
        </p:cxnSp>
        <p:sp>
          <p:nvSpPr>
            <p:cNvPr id="105504" name="Oval 29"/>
            <p:cNvSpPr>
              <a:spLocks noChangeArrowheads="1"/>
            </p:cNvSpPr>
            <p:nvPr/>
          </p:nvSpPr>
          <p:spPr bwMode="auto">
            <a:xfrm>
              <a:off x="1330" y="1323"/>
              <a:ext cx="158" cy="110"/>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505" name="Oval 30"/>
            <p:cNvSpPr>
              <a:spLocks noChangeArrowheads="1"/>
            </p:cNvSpPr>
            <p:nvPr/>
          </p:nvSpPr>
          <p:spPr bwMode="auto">
            <a:xfrm>
              <a:off x="1131" y="1930"/>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506" name="Oval 31"/>
            <p:cNvSpPr>
              <a:spLocks noChangeArrowheads="1"/>
            </p:cNvSpPr>
            <p:nvPr/>
          </p:nvSpPr>
          <p:spPr bwMode="auto">
            <a:xfrm>
              <a:off x="1381" y="1930"/>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cxnSp>
          <p:nvCxnSpPr>
            <p:cNvPr id="105507" name="AutoShape 32"/>
            <p:cNvCxnSpPr>
              <a:cxnSpLocks noChangeShapeType="1"/>
              <a:stCxn id="105504" idx="4"/>
              <a:endCxn id="105505" idx="0"/>
            </p:cNvCxnSpPr>
            <p:nvPr/>
          </p:nvCxnSpPr>
          <p:spPr bwMode="auto">
            <a:xfrm flipH="1">
              <a:off x="1210" y="1433"/>
              <a:ext cx="199" cy="497"/>
            </a:xfrm>
            <a:prstGeom prst="straightConnector1">
              <a:avLst/>
            </a:prstGeom>
            <a:noFill/>
            <a:ln w="9525">
              <a:solidFill>
                <a:srgbClr val="000000"/>
              </a:solidFill>
              <a:round/>
              <a:headEnd/>
              <a:tailEnd/>
            </a:ln>
          </p:spPr>
        </p:cxnSp>
        <p:cxnSp>
          <p:nvCxnSpPr>
            <p:cNvPr id="105508" name="AutoShape 33"/>
            <p:cNvCxnSpPr>
              <a:cxnSpLocks noChangeShapeType="1"/>
              <a:stCxn id="105504" idx="4"/>
              <a:endCxn id="105506" idx="0"/>
            </p:cNvCxnSpPr>
            <p:nvPr/>
          </p:nvCxnSpPr>
          <p:spPr bwMode="auto">
            <a:xfrm>
              <a:off x="1409" y="1433"/>
              <a:ext cx="51" cy="497"/>
            </a:xfrm>
            <a:prstGeom prst="straightConnector1">
              <a:avLst/>
            </a:prstGeom>
            <a:noFill/>
            <a:ln w="9525">
              <a:solidFill>
                <a:srgbClr val="000000"/>
              </a:solidFill>
              <a:round/>
              <a:headEnd/>
              <a:tailEnd/>
            </a:ln>
          </p:spPr>
        </p:cxnSp>
        <p:sp>
          <p:nvSpPr>
            <p:cNvPr id="105509" name="Oval 34"/>
            <p:cNvSpPr>
              <a:spLocks noChangeArrowheads="1"/>
            </p:cNvSpPr>
            <p:nvPr/>
          </p:nvSpPr>
          <p:spPr bwMode="auto">
            <a:xfrm>
              <a:off x="1804" y="1323"/>
              <a:ext cx="158" cy="110"/>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510" name="Oval 35"/>
            <p:cNvSpPr>
              <a:spLocks noChangeArrowheads="1"/>
            </p:cNvSpPr>
            <p:nvPr/>
          </p:nvSpPr>
          <p:spPr bwMode="auto">
            <a:xfrm>
              <a:off x="1631" y="1930"/>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511" name="Oval 36"/>
            <p:cNvSpPr>
              <a:spLocks noChangeArrowheads="1"/>
            </p:cNvSpPr>
            <p:nvPr/>
          </p:nvSpPr>
          <p:spPr bwMode="auto">
            <a:xfrm>
              <a:off x="1882" y="1930"/>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cxnSp>
          <p:nvCxnSpPr>
            <p:cNvPr id="105512" name="AutoShape 37"/>
            <p:cNvCxnSpPr>
              <a:cxnSpLocks noChangeShapeType="1"/>
              <a:stCxn id="105509" idx="4"/>
              <a:endCxn id="105510" idx="0"/>
            </p:cNvCxnSpPr>
            <p:nvPr/>
          </p:nvCxnSpPr>
          <p:spPr bwMode="auto">
            <a:xfrm flipH="1">
              <a:off x="1710" y="1433"/>
              <a:ext cx="173" cy="497"/>
            </a:xfrm>
            <a:prstGeom prst="straightConnector1">
              <a:avLst/>
            </a:prstGeom>
            <a:noFill/>
            <a:ln w="9525">
              <a:solidFill>
                <a:srgbClr val="000000"/>
              </a:solidFill>
              <a:round/>
              <a:headEnd/>
              <a:tailEnd/>
            </a:ln>
          </p:spPr>
        </p:cxnSp>
        <p:cxnSp>
          <p:nvCxnSpPr>
            <p:cNvPr id="105513" name="AutoShape 38"/>
            <p:cNvCxnSpPr>
              <a:cxnSpLocks noChangeShapeType="1"/>
              <a:stCxn id="105509" idx="4"/>
              <a:endCxn id="105511" idx="0"/>
            </p:cNvCxnSpPr>
            <p:nvPr/>
          </p:nvCxnSpPr>
          <p:spPr bwMode="auto">
            <a:xfrm>
              <a:off x="1883" y="1433"/>
              <a:ext cx="78" cy="497"/>
            </a:xfrm>
            <a:prstGeom prst="straightConnector1">
              <a:avLst/>
            </a:prstGeom>
            <a:noFill/>
            <a:ln w="9525">
              <a:solidFill>
                <a:srgbClr val="000000"/>
              </a:solidFill>
              <a:round/>
              <a:headEnd/>
              <a:tailEnd/>
            </a:ln>
          </p:spPr>
        </p:cxnSp>
        <p:sp>
          <p:nvSpPr>
            <p:cNvPr id="105514" name="Oval 39"/>
            <p:cNvSpPr>
              <a:spLocks noChangeArrowheads="1"/>
            </p:cNvSpPr>
            <p:nvPr/>
          </p:nvSpPr>
          <p:spPr bwMode="auto">
            <a:xfrm>
              <a:off x="2278" y="1323"/>
              <a:ext cx="158" cy="110"/>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515" name="Oval 40"/>
            <p:cNvSpPr>
              <a:spLocks noChangeArrowheads="1"/>
            </p:cNvSpPr>
            <p:nvPr/>
          </p:nvSpPr>
          <p:spPr bwMode="auto">
            <a:xfrm>
              <a:off x="2132" y="1930"/>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516" name="Oval 41"/>
            <p:cNvSpPr>
              <a:spLocks noChangeArrowheads="1"/>
            </p:cNvSpPr>
            <p:nvPr/>
          </p:nvSpPr>
          <p:spPr bwMode="auto">
            <a:xfrm>
              <a:off x="2382" y="1930"/>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cxnSp>
          <p:nvCxnSpPr>
            <p:cNvPr id="105517" name="AutoShape 42"/>
            <p:cNvCxnSpPr>
              <a:cxnSpLocks noChangeShapeType="1"/>
              <a:stCxn id="105514" idx="4"/>
              <a:endCxn id="105515" idx="0"/>
            </p:cNvCxnSpPr>
            <p:nvPr/>
          </p:nvCxnSpPr>
          <p:spPr bwMode="auto">
            <a:xfrm flipH="1">
              <a:off x="2211" y="1433"/>
              <a:ext cx="146" cy="497"/>
            </a:xfrm>
            <a:prstGeom prst="straightConnector1">
              <a:avLst/>
            </a:prstGeom>
            <a:noFill/>
            <a:ln w="9525">
              <a:solidFill>
                <a:srgbClr val="000000"/>
              </a:solidFill>
              <a:round/>
              <a:headEnd/>
              <a:tailEnd/>
            </a:ln>
          </p:spPr>
        </p:cxnSp>
        <p:cxnSp>
          <p:nvCxnSpPr>
            <p:cNvPr id="105518" name="AutoShape 43"/>
            <p:cNvCxnSpPr>
              <a:cxnSpLocks noChangeShapeType="1"/>
              <a:stCxn id="105514" idx="4"/>
              <a:endCxn id="105516" idx="0"/>
            </p:cNvCxnSpPr>
            <p:nvPr/>
          </p:nvCxnSpPr>
          <p:spPr bwMode="auto">
            <a:xfrm>
              <a:off x="2357" y="1433"/>
              <a:ext cx="104" cy="497"/>
            </a:xfrm>
            <a:prstGeom prst="straightConnector1">
              <a:avLst/>
            </a:prstGeom>
            <a:noFill/>
            <a:ln w="9525">
              <a:solidFill>
                <a:srgbClr val="000000"/>
              </a:solidFill>
              <a:round/>
              <a:headEnd/>
              <a:tailEnd/>
            </a:ln>
          </p:spPr>
        </p:cxnSp>
        <p:sp>
          <p:nvSpPr>
            <p:cNvPr id="105519" name="Oval 44"/>
            <p:cNvSpPr>
              <a:spLocks noChangeArrowheads="1"/>
            </p:cNvSpPr>
            <p:nvPr/>
          </p:nvSpPr>
          <p:spPr bwMode="auto">
            <a:xfrm>
              <a:off x="2752" y="1323"/>
              <a:ext cx="158" cy="110"/>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520" name="Oval 45"/>
            <p:cNvSpPr>
              <a:spLocks noChangeArrowheads="1"/>
            </p:cNvSpPr>
            <p:nvPr/>
          </p:nvSpPr>
          <p:spPr bwMode="auto">
            <a:xfrm>
              <a:off x="2633" y="1930"/>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521" name="Oval 46"/>
            <p:cNvSpPr>
              <a:spLocks noChangeArrowheads="1"/>
            </p:cNvSpPr>
            <p:nvPr/>
          </p:nvSpPr>
          <p:spPr bwMode="auto">
            <a:xfrm>
              <a:off x="2883" y="1930"/>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cxnSp>
          <p:nvCxnSpPr>
            <p:cNvPr id="105522" name="AutoShape 47"/>
            <p:cNvCxnSpPr>
              <a:cxnSpLocks noChangeShapeType="1"/>
              <a:stCxn id="105519" idx="4"/>
              <a:endCxn id="105520" idx="0"/>
            </p:cNvCxnSpPr>
            <p:nvPr/>
          </p:nvCxnSpPr>
          <p:spPr bwMode="auto">
            <a:xfrm flipH="1">
              <a:off x="2712" y="1433"/>
              <a:ext cx="119" cy="497"/>
            </a:xfrm>
            <a:prstGeom prst="straightConnector1">
              <a:avLst/>
            </a:prstGeom>
            <a:noFill/>
            <a:ln w="9525">
              <a:solidFill>
                <a:srgbClr val="000000"/>
              </a:solidFill>
              <a:round/>
              <a:headEnd/>
              <a:tailEnd/>
            </a:ln>
          </p:spPr>
        </p:cxnSp>
        <p:cxnSp>
          <p:nvCxnSpPr>
            <p:cNvPr id="105523" name="AutoShape 48"/>
            <p:cNvCxnSpPr>
              <a:cxnSpLocks noChangeShapeType="1"/>
              <a:stCxn id="105519" idx="4"/>
              <a:endCxn id="105521" idx="0"/>
            </p:cNvCxnSpPr>
            <p:nvPr/>
          </p:nvCxnSpPr>
          <p:spPr bwMode="auto">
            <a:xfrm>
              <a:off x="2831" y="1433"/>
              <a:ext cx="131" cy="497"/>
            </a:xfrm>
            <a:prstGeom prst="straightConnector1">
              <a:avLst/>
            </a:prstGeom>
            <a:noFill/>
            <a:ln w="9525">
              <a:solidFill>
                <a:srgbClr val="000000"/>
              </a:solidFill>
              <a:round/>
              <a:headEnd/>
              <a:tailEnd/>
            </a:ln>
          </p:spPr>
        </p:cxnSp>
        <p:sp>
          <p:nvSpPr>
            <p:cNvPr id="105524" name="Oval 49"/>
            <p:cNvSpPr>
              <a:spLocks noChangeArrowheads="1"/>
            </p:cNvSpPr>
            <p:nvPr/>
          </p:nvSpPr>
          <p:spPr bwMode="auto">
            <a:xfrm>
              <a:off x="3226" y="1323"/>
              <a:ext cx="159" cy="110"/>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525" name="Oval 50"/>
            <p:cNvSpPr>
              <a:spLocks noChangeArrowheads="1"/>
            </p:cNvSpPr>
            <p:nvPr/>
          </p:nvSpPr>
          <p:spPr bwMode="auto">
            <a:xfrm>
              <a:off x="3134" y="1930"/>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526" name="Oval 51"/>
            <p:cNvSpPr>
              <a:spLocks noChangeArrowheads="1"/>
            </p:cNvSpPr>
            <p:nvPr/>
          </p:nvSpPr>
          <p:spPr bwMode="auto">
            <a:xfrm>
              <a:off x="3385" y="1930"/>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cxnSp>
          <p:nvCxnSpPr>
            <p:cNvPr id="105527" name="AutoShape 52"/>
            <p:cNvCxnSpPr>
              <a:cxnSpLocks noChangeShapeType="1"/>
              <a:stCxn id="105524" idx="4"/>
              <a:endCxn id="105525" idx="0"/>
            </p:cNvCxnSpPr>
            <p:nvPr/>
          </p:nvCxnSpPr>
          <p:spPr bwMode="auto">
            <a:xfrm flipH="1">
              <a:off x="3213" y="1433"/>
              <a:ext cx="93" cy="497"/>
            </a:xfrm>
            <a:prstGeom prst="straightConnector1">
              <a:avLst/>
            </a:prstGeom>
            <a:noFill/>
            <a:ln w="9525">
              <a:solidFill>
                <a:srgbClr val="000000"/>
              </a:solidFill>
              <a:round/>
              <a:headEnd/>
              <a:tailEnd/>
            </a:ln>
          </p:spPr>
        </p:cxnSp>
        <p:cxnSp>
          <p:nvCxnSpPr>
            <p:cNvPr id="105528" name="AutoShape 53"/>
            <p:cNvCxnSpPr>
              <a:cxnSpLocks noChangeShapeType="1"/>
              <a:stCxn id="105524" idx="4"/>
              <a:endCxn id="105526" idx="0"/>
            </p:cNvCxnSpPr>
            <p:nvPr/>
          </p:nvCxnSpPr>
          <p:spPr bwMode="auto">
            <a:xfrm>
              <a:off x="3306" y="1433"/>
              <a:ext cx="158" cy="497"/>
            </a:xfrm>
            <a:prstGeom prst="straightConnector1">
              <a:avLst/>
            </a:prstGeom>
            <a:noFill/>
            <a:ln w="9525">
              <a:solidFill>
                <a:srgbClr val="000000"/>
              </a:solidFill>
              <a:round/>
              <a:headEnd/>
              <a:tailEnd/>
            </a:ln>
          </p:spPr>
        </p:cxnSp>
        <p:sp>
          <p:nvSpPr>
            <p:cNvPr id="105529" name="Text Box 54"/>
            <p:cNvSpPr txBox="1">
              <a:spLocks noChangeArrowheads="1"/>
            </p:cNvSpPr>
            <p:nvPr/>
          </p:nvSpPr>
          <p:spPr bwMode="auto">
            <a:xfrm>
              <a:off x="1877" y="461"/>
              <a:ext cx="222"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A</a:t>
              </a:r>
            </a:p>
          </p:txBody>
        </p:sp>
        <p:sp>
          <p:nvSpPr>
            <p:cNvPr id="105530" name="Text Box 55"/>
            <p:cNvSpPr txBox="1">
              <a:spLocks noChangeArrowheads="1"/>
            </p:cNvSpPr>
            <p:nvPr/>
          </p:nvSpPr>
          <p:spPr bwMode="auto">
            <a:xfrm>
              <a:off x="573" y="875"/>
              <a:ext cx="216"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B</a:t>
              </a:r>
            </a:p>
          </p:txBody>
        </p:sp>
        <p:sp>
          <p:nvSpPr>
            <p:cNvPr id="105531" name="Text Box 56"/>
            <p:cNvSpPr txBox="1">
              <a:spLocks noChangeArrowheads="1"/>
            </p:cNvSpPr>
            <p:nvPr/>
          </p:nvSpPr>
          <p:spPr bwMode="auto">
            <a:xfrm>
              <a:off x="1647" y="848"/>
              <a:ext cx="215"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C</a:t>
              </a:r>
            </a:p>
          </p:txBody>
        </p:sp>
        <p:sp>
          <p:nvSpPr>
            <p:cNvPr id="105532" name="Text Box 57"/>
            <p:cNvSpPr txBox="1">
              <a:spLocks noChangeArrowheads="1"/>
            </p:cNvSpPr>
            <p:nvPr/>
          </p:nvSpPr>
          <p:spPr bwMode="auto">
            <a:xfrm>
              <a:off x="2689" y="903"/>
              <a:ext cx="222"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D</a:t>
              </a:r>
            </a:p>
          </p:txBody>
        </p:sp>
        <p:sp>
          <p:nvSpPr>
            <p:cNvPr id="105533" name="Text Box 58"/>
            <p:cNvSpPr txBox="1">
              <a:spLocks noChangeArrowheads="1"/>
            </p:cNvSpPr>
            <p:nvPr/>
          </p:nvSpPr>
          <p:spPr bwMode="auto">
            <a:xfrm>
              <a:off x="129" y="1344"/>
              <a:ext cx="207"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E</a:t>
              </a:r>
            </a:p>
          </p:txBody>
        </p:sp>
        <p:sp>
          <p:nvSpPr>
            <p:cNvPr id="105534" name="Text Box 59"/>
            <p:cNvSpPr txBox="1">
              <a:spLocks noChangeArrowheads="1"/>
            </p:cNvSpPr>
            <p:nvPr/>
          </p:nvSpPr>
          <p:spPr bwMode="auto">
            <a:xfrm>
              <a:off x="666" y="1373"/>
              <a:ext cx="200"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F</a:t>
              </a:r>
            </a:p>
          </p:txBody>
        </p:sp>
        <p:sp>
          <p:nvSpPr>
            <p:cNvPr id="105535" name="Text Box 60"/>
            <p:cNvSpPr txBox="1">
              <a:spLocks noChangeArrowheads="1"/>
            </p:cNvSpPr>
            <p:nvPr/>
          </p:nvSpPr>
          <p:spPr bwMode="auto">
            <a:xfrm>
              <a:off x="1172" y="1373"/>
              <a:ext cx="222"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G</a:t>
              </a:r>
            </a:p>
          </p:txBody>
        </p:sp>
        <p:sp>
          <p:nvSpPr>
            <p:cNvPr id="105536" name="Text Box 61"/>
            <p:cNvSpPr txBox="1">
              <a:spLocks noChangeArrowheads="1"/>
            </p:cNvSpPr>
            <p:nvPr/>
          </p:nvSpPr>
          <p:spPr bwMode="auto">
            <a:xfrm>
              <a:off x="1615" y="1344"/>
              <a:ext cx="222"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H</a:t>
              </a:r>
            </a:p>
          </p:txBody>
        </p:sp>
        <p:sp>
          <p:nvSpPr>
            <p:cNvPr id="105537" name="Text Box 62"/>
            <p:cNvSpPr txBox="1">
              <a:spLocks noChangeArrowheads="1"/>
            </p:cNvSpPr>
            <p:nvPr/>
          </p:nvSpPr>
          <p:spPr bwMode="auto">
            <a:xfrm>
              <a:off x="2090" y="1344"/>
              <a:ext cx="172"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I</a:t>
              </a:r>
            </a:p>
          </p:txBody>
        </p:sp>
        <p:sp>
          <p:nvSpPr>
            <p:cNvPr id="105538" name="Text Box 63"/>
            <p:cNvSpPr txBox="1">
              <a:spLocks noChangeArrowheads="1"/>
            </p:cNvSpPr>
            <p:nvPr/>
          </p:nvSpPr>
          <p:spPr bwMode="auto">
            <a:xfrm>
              <a:off x="2531" y="1344"/>
              <a:ext cx="180"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J</a:t>
              </a:r>
            </a:p>
          </p:txBody>
        </p:sp>
        <p:sp>
          <p:nvSpPr>
            <p:cNvPr id="105539" name="Text Box 64"/>
            <p:cNvSpPr txBox="1">
              <a:spLocks noChangeArrowheads="1"/>
            </p:cNvSpPr>
            <p:nvPr/>
          </p:nvSpPr>
          <p:spPr bwMode="auto">
            <a:xfrm>
              <a:off x="3037" y="1373"/>
              <a:ext cx="222"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K</a:t>
              </a:r>
            </a:p>
          </p:txBody>
        </p:sp>
        <p:sp>
          <p:nvSpPr>
            <p:cNvPr id="105540" name="Text Box 65"/>
            <p:cNvSpPr txBox="1">
              <a:spLocks noChangeArrowheads="1"/>
            </p:cNvSpPr>
            <p:nvPr/>
          </p:nvSpPr>
          <p:spPr bwMode="auto">
            <a:xfrm>
              <a:off x="129" y="2146"/>
              <a:ext cx="207"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L</a:t>
              </a:r>
            </a:p>
          </p:txBody>
        </p:sp>
        <p:sp>
          <p:nvSpPr>
            <p:cNvPr id="105541" name="Text Box 66"/>
            <p:cNvSpPr txBox="1">
              <a:spLocks noChangeArrowheads="1"/>
            </p:cNvSpPr>
            <p:nvPr/>
          </p:nvSpPr>
          <p:spPr bwMode="auto">
            <a:xfrm>
              <a:off x="379" y="2146"/>
              <a:ext cx="244"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M</a:t>
              </a:r>
            </a:p>
          </p:txBody>
        </p:sp>
        <p:sp>
          <p:nvSpPr>
            <p:cNvPr id="105542" name="Text Box 67"/>
            <p:cNvSpPr txBox="1">
              <a:spLocks noChangeArrowheads="1"/>
            </p:cNvSpPr>
            <p:nvPr/>
          </p:nvSpPr>
          <p:spPr bwMode="auto">
            <a:xfrm>
              <a:off x="631" y="2146"/>
              <a:ext cx="222"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N</a:t>
              </a:r>
            </a:p>
          </p:txBody>
        </p:sp>
        <p:sp>
          <p:nvSpPr>
            <p:cNvPr id="105543" name="Text Box 68"/>
            <p:cNvSpPr txBox="1">
              <a:spLocks noChangeArrowheads="1"/>
            </p:cNvSpPr>
            <p:nvPr/>
          </p:nvSpPr>
          <p:spPr bwMode="auto">
            <a:xfrm>
              <a:off x="880" y="2146"/>
              <a:ext cx="222"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O</a:t>
              </a:r>
            </a:p>
          </p:txBody>
        </p:sp>
        <p:sp>
          <p:nvSpPr>
            <p:cNvPr id="105544" name="Text Box 69"/>
            <p:cNvSpPr txBox="1">
              <a:spLocks noChangeArrowheads="1"/>
            </p:cNvSpPr>
            <p:nvPr/>
          </p:nvSpPr>
          <p:spPr bwMode="auto">
            <a:xfrm>
              <a:off x="1130" y="2146"/>
              <a:ext cx="201"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P</a:t>
              </a:r>
            </a:p>
          </p:txBody>
        </p:sp>
        <p:sp>
          <p:nvSpPr>
            <p:cNvPr id="105545" name="Text Box 70"/>
            <p:cNvSpPr txBox="1">
              <a:spLocks noChangeArrowheads="1"/>
            </p:cNvSpPr>
            <p:nvPr/>
          </p:nvSpPr>
          <p:spPr bwMode="auto">
            <a:xfrm>
              <a:off x="1381" y="2146"/>
              <a:ext cx="222"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Q</a:t>
              </a:r>
            </a:p>
          </p:txBody>
        </p:sp>
        <p:sp>
          <p:nvSpPr>
            <p:cNvPr id="105546" name="Text Box 71"/>
            <p:cNvSpPr txBox="1">
              <a:spLocks noChangeArrowheads="1"/>
            </p:cNvSpPr>
            <p:nvPr/>
          </p:nvSpPr>
          <p:spPr bwMode="auto">
            <a:xfrm>
              <a:off x="1631" y="2146"/>
              <a:ext cx="215"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R</a:t>
              </a:r>
            </a:p>
          </p:txBody>
        </p:sp>
        <p:sp>
          <p:nvSpPr>
            <p:cNvPr id="105547" name="Text Box 72"/>
            <p:cNvSpPr txBox="1">
              <a:spLocks noChangeArrowheads="1"/>
            </p:cNvSpPr>
            <p:nvPr/>
          </p:nvSpPr>
          <p:spPr bwMode="auto">
            <a:xfrm>
              <a:off x="1882" y="2146"/>
              <a:ext cx="201"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S</a:t>
              </a:r>
            </a:p>
          </p:txBody>
        </p:sp>
        <p:sp>
          <p:nvSpPr>
            <p:cNvPr id="105548" name="Text Box 73"/>
            <p:cNvSpPr txBox="1">
              <a:spLocks noChangeArrowheads="1"/>
            </p:cNvSpPr>
            <p:nvPr/>
          </p:nvSpPr>
          <p:spPr bwMode="auto">
            <a:xfrm>
              <a:off x="2132" y="2146"/>
              <a:ext cx="207"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T</a:t>
              </a:r>
            </a:p>
          </p:txBody>
        </p:sp>
        <p:sp>
          <p:nvSpPr>
            <p:cNvPr id="105549" name="Text Box 74"/>
            <p:cNvSpPr txBox="1">
              <a:spLocks noChangeArrowheads="1"/>
            </p:cNvSpPr>
            <p:nvPr/>
          </p:nvSpPr>
          <p:spPr bwMode="auto">
            <a:xfrm>
              <a:off x="2383" y="2146"/>
              <a:ext cx="222"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U</a:t>
              </a:r>
            </a:p>
          </p:txBody>
        </p:sp>
        <p:sp>
          <p:nvSpPr>
            <p:cNvPr id="105550" name="Text Box 75"/>
            <p:cNvSpPr txBox="1">
              <a:spLocks noChangeArrowheads="1"/>
            </p:cNvSpPr>
            <p:nvPr/>
          </p:nvSpPr>
          <p:spPr bwMode="auto">
            <a:xfrm>
              <a:off x="2633" y="2146"/>
              <a:ext cx="222"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V</a:t>
              </a:r>
            </a:p>
          </p:txBody>
        </p:sp>
        <p:sp>
          <p:nvSpPr>
            <p:cNvPr id="105551" name="Text Box 76"/>
            <p:cNvSpPr txBox="1">
              <a:spLocks noChangeArrowheads="1"/>
            </p:cNvSpPr>
            <p:nvPr/>
          </p:nvSpPr>
          <p:spPr bwMode="auto">
            <a:xfrm>
              <a:off x="2884" y="2146"/>
              <a:ext cx="250"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W</a:t>
              </a:r>
            </a:p>
          </p:txBody>
        </p:sp>
        <p:sp>
          <p:nvSpPr>
            <p:cNvPr id="105552" name="Text Box 77"/>
            <p:cNvSpPr txBox="1">
              <a:spLocks noChangeArrowheads="1"/>
            </p:cNvSpPr>
            <p:nvPr/>
          </p:nvSpPr>
          <p:spPr bwMode="auto">
            <a:xfrm>
              <a:off x="3386" y="2146"/>
              <a:ext cx="223"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Y</a:t>
              </a:r>
            </a:p>
          </p:txBody>
        </p:sp>
        <p:sp>
          <p:nvSpPr>
            <p:cNvPr id="105553" name="Text Box 78"/>
            <p:cNvSpPr txBox="1">
              <a:spLocks noChangeArrowheads="1"/>
            </p:cNvSpPr>
            <p:nvPr/>
          </p:nvSpPr>
          <p:spPr bwMode="auto">
            <a:xfrm>
              <a:off x="3135" y="2146"/>
              <a:ext cx="222"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X</a:t>
              </a:r>
            </a:p>
          </p:txBody>
        </p:sp>
        <p:sp>
          <p:nvSpPr>
            <p:cNvPr id="105554" name="Text Box 79"/>
            <p:cNvSpPr txBox="1">
              <a:spLocks noChangeArrowheads="1"/>
            </p:cNvSpPr>
            <p:nvPr/>
          </p:nvSpPr>
          <p:spPr bwMode="auto">
            <a:xfrm>
              <a:off x="129" y="2311"/>
              <a:ext cx="194"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2</a:t>
              </a:r>
            </a:p>
          </p:txBody>
        </p:sp>
        <p:sp>
          <p:nvSpPr>
            <p:cNvPr id="105555" name="Text Box 80"/>
            <p:cNvSpPr txBox="1">
              <a:spLocks noChangeArrowheads="1"/>
            </p:cNvSpPr>
            <p:nvPr/>
          </p:nvSpPr>
          <p:spPr bwMode="auto">
            <a:xfrm>
              <a:off x="379" y="2311"/>
              <a:ext cx="194"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3</a:t>
              </a:r>
            </a:p>
          </p:txBody>
        </p:sp>
        <p:sp>
          <p:nvSpPr>
            <p:cNvPr id="105556" name="Text Box 81"/>
            <p:cNvSpPr txBox="1">
              <a:spLocks noChangeArrowheads="1"/>
            </p:cNvSpPr>
            <p:nvPr/>
          </p:nvSpPr>
          <p:spPr bwMode="auto">
            <a:xfrm>
              <a:off x="631" y="2311"/>
              <a:ext cx="194"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8</a:t>
              </a:r>
            </a:p>
          </p:txBody>
        </p:sp>
        <p:sp>
          <p:nvSpPr>
            <p:cNvPr id="105557" name="Text Box 82"/>
            <p:cNvSpPr txBox="1">
              <a:spLocks noChangeArrowheads="1"/>
            </p:cNvSpPr>
            <p:nvPr/>
          </p:nvSpPr>
          <p:spPr bwMode="auto">
            <a:xfrm>
              <a:off x="880" y="2311"/>
              <a:ext cx="194"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5</a:t>
              </a:r>
            </a:p>
          </p:txBody>
        </p:sp>
        <p:sp>
          <p:nvSpPr>
            <p:cNvPr id="105558" name="Text Box 83"/>
            <p:cNvSpPr txBox="1">
              <a:spLocks noChangeArrowheads="1"/>
            </p:cNvSpPr>
            <p:nvPr/>
          </p:nvSpPr>
          <p:spPr bwMode="auto">
            <a:xfrm>
              <a:off x="1130" y="2311"/>
              <a:ext cx="194"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7</a:t>
              </a:r>
            </a:p>
          </p:txBody>
        </p:sp>
        <p:sp>
          <p:nvSpPr>
            <p:cNvPr id="105559" name="Text Box 84"/>
            <p:cNvSpPr txBox="1">
              <a:spLocks noChangeArrowheads="1"/>
            </p:cNvSpPr>
            <p:nvPr/>
          </p:nvSpPr>
          <p:spPr bwMode="auto">
            <a:xfrm>
              <a:off x="1381" y="2311"/>
              <a:ext cx="194"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6</a:t>
              </a:r>
            </a:p>
          </p:txBody>
        </p:sp>
        <p:sp>
          <p:nvSpPr>
            <p:cNvPr id="105560" name="Text Box 85"/>
            <p:cNvSpPr txBox="1">
              <a:spLocks noChangeArrowheads="1"/>
            </p:cNvSpPr>
            <p:nvPr/>
          </p:nvSpPr>
          <p:spPr bwMode="auto">
            <a:xfrm>
              <a:off x="1631" y="2311"/>
              <a:ext cx="194"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0</a:t>
              </a:r>
            </a:p>
          </p:txBody>
        </p:sp>
        <p:sp>
          <p:nvSpPr>
            <p:cNvPr id="105561" name="Text Box 86"/>
            <p:cNvSpPr txBox="1">
              <a:spLocks noChangeArrowheads="1"/>
            </p:cNvSpPr>
            <p:nvPr/>
          </p:nvSpPr>
          <p:spPr bwMode="auto">
            <a:xfrm>
              <a:off x="1882" y="2311"/>
              <a:ext cx="194"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1</a:t>
              </a:r>
            </a:p>
          </p:txBody>
        </p:sp>
        <p:sp>
          <p:nvSpPr>
            <p:cNvPr id="105562" name="Text Box 87"/>
            <p:cNvSpPr txBox="1">
              <a:spLocks noChangeArrowheads="1"/>
            </p:cNvSpPr>
            <p:nvPr/>
          </p:nvSpPr>
          <p:spPr bwMode="auto">
            <a:xfrm>
              <a:off x="2132" y="2311"/>
              <a:ext cx="193"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5</a:t>
              </a:r>
            </a:p>
          </p:txBody>
        </p:sp>
        <p:sp>
          <p:nvSpPr>
            <p:cNvPr id="105563" name="Text Box 88"/>
            <p:cNvSpPr txBox="1">
              <a:spLocks noChangeArrowheads="1"/>
            </p:cNvSpPr>
            <p:nvPr/>
          </p:nvSpPr>
          <p:spPr bwMode="auto">
            <a:xfrm>
              <a:off x="2383" y="2311"/>
              <a:ext cx="194"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2</a:t>
              </a:r>
            </a:p>
          </p:txBody>
        </p:sp>
        <p:sp>
          <p:nvSpPr>
            <p:cNvPr id="105564" name="Text Box 89"/>
            <p:cNvSpPr txBox="1">
              <a:spLocks noChangeArrowheads="1"/>
            </p:cNvSpPr>
            <p:nvPr/>
          </p:nvSpPr>
          <p:spPr bwMode="auto">
            <a:xfrm>
              <a:off x="2633" y="2311"/>
              <a:ext cx="194"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8</a:t>
              </a:r>
            </a:p>
          </p:txBody>
        </p:sp>
        <p:sp>
          <p:nvSpPr>
            <p:cNvPr id="105565" name="Text Box 90"/>
            <p:cNvSpPr txBox="1">
              <a:spLocks noChangeArrowheads="1"/>
            </p:cNvSpPr>
            <p:nvPr/>
          </p:nvSpPr>
          <p:spPr bwMode="auto">
            <a:xfrm>
              <a:off x="2884" y="2311"/>
              <a:ext cx="194"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4</a:t>
              </a:r>
            </a:p>
          </p:txBody>
        </p:sp>
        <p:sp>
          <p:nvSpPr>
            <p:cNvPr id="105566" name="Text Box 91"/>
            <p:cNvSpPr txBox="1">
              <a:spLocks noChangeArrowheads="1"/>
            </p:cNvSpPr>
            <p:nvPr/>
          </p:nvSpPr>
          <p:spPr bwMode="auto">
            <a:xfrm>
              <a:off x="3386" y="2311"/>
              <a:ext cx="194"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2</a:t>
              </a:r>
            </a:p>
          </p:txBody>
        </p:sp>
        <p:sp>
          <p:nvSpPr>
            <p:cNvPr id="105567" name="Text Box 92"/>
            <p:cNvSpPr txBox="1">
              <a:spLocks noChangeArrowheads="1"/>
            </p:cNvSpPr>
            <p:nvPr/>
          </p:nvSpPr>
          <p:spPr bwMode="auto">
            <a:xfrm>
              <a:off x="3135" y="2312"/>
              <a:ext cx="257"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10</a:t>
              </a:r>
            </a:p>
          </p:txBody>
        </p:sp>
        <p:sp>
          <p:nvSpPr>
            <p:cNvPr id="105568" name="Text Box 93"/>
            <p:cNvSpPr txBox="1">
              <a:spLocks noChangeArrowheads="1"/>
            </p:cNvSpPr>
            <p:nvPr/>
          </p:nvSpPr>
          <p:spPr bwMode="auto">
            <a:xfrm>
              <a:off x="3532" y="432"/>
              <a:ext cx="363"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Max</a:t>
              </a:r>
            </a:p>
          </p:txBody>
        </p:sp>
        <p:sp>
          <p:nvSpPr>
            <p:cNvPr id="105569" name="Text Box 94"/>
            <p:cNvSpPr txBox="1">
              <a:spLocks noChangeArrowheads="1"/>
            </p:cNvSpPr>
            <p:nvPr/>
          </p:nvSpPr>
          <p:spPr bwMode="auto">
            <a:xfrm>
              <a:off x="3532" y="1296"/>
              <a:ext cx="363"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Max</a:t>
              </a:r>
            </a:p>
          </p:txBody>
        </p:sp>
        <p:sp>
          <p:nvSpPr>
            <p:cNvPr id="105570" name="Text Box 95"/>
            <p:cNvSpPr txBox="1">
              <a:spLocks noChangeArrowheads="1"/>
            </p:cNvSpPr>
            <p:nvPr/>
          </p:nvSpPr>
          <p:spPr bwMode="auto">
            <a:xfrm>
              <a:off x="3554" y="803"/>
              <a:ext cx="341"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Min</a:t>
              </a:r>
            </a:p>
          </p:txBody>
        </p:sp>
        <p:sp>
          <p:nvSpPr>
            <p:cNvPr id="105571" name="Text Box 96"/>
            <p:cNvSpPr txBox="1">
              <a:spLocks noChangeArrowheads="1"/>
            </p:cNvSpPr>
            <p:nvPr/>
          </p:nvSpPr>
          <p:spPr bwMode="auto">
            <a:xfrm>
              <a:off x="3554" y="1920"/>
              <a:ext cx="341"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Min</a:t>
              </a:r>
            </a:p>
          </p:txBody>
        </p:sp>
      </p:grpSp>
      <p:sp>
        <p:nvSpPr>
          <p:cNvPr id="105479" name="Rectangle 97"/>
          <p:cNvSpPr>
            <a:spLocks noChangeArrowheads="1"/>
          </p:cNvSpPr>
          <p:nvPr/>
        </p:nvSpPr>
        <p:spPr bwMode="auto">
          <a:xfrm>
            <a:off x="152400" y="1447800"/>
            <a:ext cx="8305800" cy="12954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1"/>
              </a:buClr>
            </a:pPr>
            <a:r>
              <a:rPr kumimoji="1" lang="en-US" sz="1800">
                <a:latin typeface="Tahoma" charset="0"/>
                <a:ea typeface="Times New Roman" charset="0"/>
                <a:cs typeface="Times New Roman" charset="0"/>
              </a:rPr>
              <a:t>	Consider the following game tree in which the evaluation function values are shown below each leaf node.  Assume that the root node corresponds to the maximizing player.  Assume the search always visits children left-to-right.</a:t>
            </a:r>
            <a:r>
              <a:rPr kumimoji="1" lang="en-US" sz="1800">
                <a:latin typeface="Tahoma" charset="0"/>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p:spPr>
        <p:txBody>
          <a:bodyPr/>
          <a:lstStyle/>
          <a:p>
            <a:r>
              <a:rPr lang="en-US" dirty="0"/>
              <a:t>CS 561, </a:t>
            </a:r>
            <a:r>
              <a:rPr lang="en-US" dirty="0" smtClean="0"/>
              <a:t> Session 7</a:t>
            </a:r>
            <a:endParaRPr lang="en-US" dirty="0"/>
          </a:p>
        </p:txBody>
      </p:sp>
      <p:sp>
        <p:nvSpPr>
          <p:cNvPr id="25603" name="Slide Number Placeholder 5"/>
          <p:cNvSpPr>
            <a:spLocks noGrp="1"/>
          </p:cNvSpPr>
          <p:nvPr>
            <p:ph type="sldNum" sz="quarter" idx="12"/>
          </p:nvPr>
        </p:nvSpPr>
        <p:spPr>
          <a:noFill/>
        </p:spPr>
        <p:txBody>
          <a:bodyPr/>
          <a:lstStyle/>
          <a:p>
            <a:fld id="{B1232806-4867-7F49-80E6-6EF6197F8EA3}" type="slidenum">
              <a:rPr lang="en-US" smtClean="0"/>
              <a:pPr/>
              <a:t>9</a:t>
            </a:fld>
            <a:endParaRPr lang="en-US" smtClean="0"/>
          </a:p>
        </p:txBody>
      </p:sp>
      <p:sp>
        <p:nvSpPr>
          <p:cNvPr id="25604" name="Rectangle 2"/>
          <p:cNvSpPr>
            <a:spLocks noGrp="1" noChangeArrowheads="1"/>
          </p:cNvSpPr>
          <p:nvPr>
            <p:ph type="title"/>
          </p:nvPr>
        </p:nvSpPr>
        <p:spPr/>
        <p:txBody>
          <a:bodyPr/>
          <a:lstStyle/>
          <a:p>
            <a:r>
              <a:rPr lang="en-US"/>
              <a:t>Breadth-first search</a:t>
            </a:r>
          </a:p>
        </p:txBody>
      </p:sp>
      <p:sp>
        <p:nvSpPr>
          <p:cNvPr id="25605" name="Rectangle 3"/>
          <p:cNvSpPr>
            <a:spLocks noGrp="1" noChangeArrowheads="1"/>
          </p:cNvSpPr>
          <p:nvPr>
            <p:ph type="body" idx="1"/>
          </p:nvPr>
        </p:nvSpPr>
        <p:spPr/>
        <p:txBody>
          <a:bodyPr/>
          <a:lstStyle/>
          <a:p>
            <a:pPr>
              <a:buFontTx/>
              <a:buNone/>
            </a:pPr>
            <a:r>
              <a:rPr lang="en-US"/>
              <a:t>Node queue:	</a:t>
            </a:r>
            <a:r>
              <a:rPr lang="en-US">
                <a:solidFill>
                  <a:srgbClr val="0066FF"/>
                </a:solidFill>
              </a:rPr>
              <a:t>add successors to queue end; empty queue from top</a:t>
            </a:r>
          </a:p>
          <a:p>
            <a:pPr>
              <a:buFontTx/>
              <a:buNone/>
            </a:pPr>
            <a:endParaRPr lang="en-US"/>
          </a:p>
          <a:p>
            <a:pPr>
              <a:buFontTx/>
              <a:buNone/>
            </a:pPr>
            <a:r>
              <a:rPr lang="en-US"/>
              <a:t>#		state		depth		path cost	parent #</a:t>
            </a:r>
          </a:p>
          <a:p>
            <a:pPr>
              <a:buFontTx/>
              <a:buNone/>
            </a:pPr>
            <a:endParaRPr lang="en-US"/>
          </a:p>
          <a:p>
            <a:pPr>
              <a:buFontTx/>
              <a:buNone/>
            </a:pPr>
            <a:r>
              <a:rPr lang="en-US">
                <a:solidFill>
                  <a:srgbClr val="C0C0C0"/>
                </a:solidFill>
              </a:rPr>
              <a:t>1		A		0		0		--</a:t>
            </a:r>
          </a:p>
          <a:p>
            <a:pPr>
              <a:buFontTx/>
              <a:buNone/>
            </a:pPr>
            <a:r>
              <a:rPr lang="en-US"/>
              <a:t>2		B		1		3		1</a:t>
            </a:r>
          </a:p>
          <a:p>
            <a:pPr>
              <a:buFontTx/>
              <a:buNone/>
            </a:pPr>
            <a:r>
              <a:rPr lang="en-US"/>
              <a:t>3		C		1		19		1</a:t>
            </a:r>
          </a:p>
          <a:p>
            <a:pPr>
              <a:buFontTx/>
              <a:buNone/>
            </a:pPr>
            <a:r>
              <a:rPr lang="en-US"/>
              <a:t>4		D		1		5		1</a:t>
            </a:r>
          </a:p>
        </p:txBody>
      </p:sp>
      <p:sp>
        <p:nvSpPr>
          <p:cNvPr id="25606" name="Line 4"/>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theme/theme1.xml><?xml version="1.0" encoding="utf-8"?>
<a:theme xmlns:a="http://schemas.openxmlformats.org/drawingml/2006/main" name="AI-Class">
  <a:themeElements>
    <a:clrScheme name="AI-Clas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AI-Class">
      <a:majorFont>
        <a:latin typeface="Helvetic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AI-Class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AI-Clas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AI-Class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I-Class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AI-Class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AI-Class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AI-Class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C:\Documents and Settings\Administrator\Application Data\Microsoft\Templates\AI-Class.pot</Template>
  <TotalTime>2490</TotalTime>
  <Words>2455</Words>
  <Application>Microsoft Macintosh PowerPoint</Application>
  <PresentationFormat>On-screen Show (4:3)</PresentationFormat>
  <Paragraphs>1305</Paragraphs>
  <Slides>87</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87</vt:i4>
      </vt:variant>
    </vt:vector>
  </HeadingPairs>
  <TitlesOfParts>
    <vt:vector size="101" baseType="lpstr">
      <vt:lpstr>Arial Black</vt:lpstr>
      <vt:lpstr>Arial Unicode MS</vt:lpstr>
      <vt:lpstr>Bookman Old Style</vt:lpstr>
      <vt:lpstr>Gulim</vt:lpstr>
      <vt:lpstr>Helvetica</vt:lpstr>
      <vt:lpstr>ＭＳ Ｐゴシック</vt:lpstr>
      <vt:lpstr>Symbol</vt:lpstr>
      <vt:lpstr>Tahoma</vt:lpstr>
      <vt:lpstr>Times New Roman</vt:lpstr>
      <vt:lpstr>ヒラギノ角ゴ Pro W3</vt:lpstr>
      <vt:lpstr>Arial</vt:lpstr>
      <vt:lpstr>AI-Class</vt:lpstr>
      <vt:lpstr>Image</vt:lpstr>
      <vt:lpstr>Bitmap Image</vt:lpstr>
      <vt:lpstr>Last time: search strategies</vt:lpstr>
      <vt:lpstr>Exercise: Search Algorithms</vt:lpstr>
      <vt:lpstr>Depth-first search</vt:lpstr>
      <vt:lpstr>Depth-first search</vt:lpstr>
      <vt:lpstr>Depth-first search</vt:lpstr>
      <vt:lpstr>Depth-first search</vt:lpstr>
      <vt:lpstr>Exercise: Search Algorithms</vt:lpstr>
      <vt:lpstr>Breadth-first search</vt:lpstr>
      <vt:lpstr>Breadth-first search</vt:lpstr>
      <vt:lpstr>Breadth-first search</vt:lpstr>
      <vt:lpstr>Breadth-first search</vt:lpstr>
      <vt:lpstr>Exercise: Search Algorithms</vt:lpstr>
      <vt:lpstr>Uniform-cost search</vt:lpstr>
      <vt:lpstr>Uniform-cost search</vt:lpstr>
      <vt:lpstr>Uniform-cost search</vt:lpstr>
      <vt:lpstr>Uniform-cost search</vt:lpstr>
      <vt:lpstr>Exercise: Search Algorithms</vt:lpstr>
      <vt:lpstr>Greedy search</vt:lpstr>
      <vt:lpstr>Greedy search</vt:lpstr>
      <vt:lpstr>Greedy search</vt:lpstr>
      <vt:lpstr>Greedy search</vt:lpstr>
      <vt:lpstr>Exercise: Search Algorithms</vt:lpstr>
      <vt:lpstr>A* search</vt:lpstr>
      <vt:lpstr>A* search</vt:lpstr>
      <vt:lpstr>A* search</vt:lpstr>
      <vt:lpstr>A* search</vt:lpstr>
      <vt:lpstr>Exercise: Search Algorithms</vt:lpstr>
      <vt:lpstr>Last time: Simulated annealing algorithm</vt:lpstr>
      <vt:lpstr>Last time: Simulated annealing algorithm</vt:lpstr>
      <vt:lpstr>This time: Outline</vt:lpstr>
      <vt:lpstr>What kind of games?</vt:lpstr>
      <vt:lpstr>Searching for the next move</vt:lpstr>
      <vt:lpstr>Two-player games</vt:lpstr>
      <vt:lpstr>Two-player games</vt:lpstr>
      <vt:lpstr>Game vs. search problem</vt:lpstr>
      <vt:lpstr>Example: Tic-Tac-Toe</vt:lpstr>
      <vt:lpstr>Type of games</vt:lpstr>
      <vt:lpstr>Type of games</vt:lpstr>
      <vt:lpstr>The minimax algorithm</vt:lpstr>
      <vt:lpstr>Generate Game Tree</vt:lpstr>
      <vt:lpstr>Generate Game Tree</vt:lpstr>
      <vt:lpstr>Generate Game Tree</vt:lpstr>
      <vt:lpstr>Generate Game Tree</vt:lpstr>
      <vt:lpstr>A subtree</vt:lpstr>
      <vt:lpstr>What is a good move?</vt:lpstr>
      <vt:lpstr>Minimax</vt:lpstr>
      <vt:lpstr>Minimax</vt:lpstr>
      <vt:lpstr>Minimax</vt:lpstr>
      <vt:lpstr>Minimax</vt:lpstr>
      <vt:lpstr>minimax = maximum of the minimum</vt:lpstr>
      <vt:lpstr>Minimax: Recursive implementation</vt:lpstr>
      <vt:lpstr>Minimax: Recursive implementation</vt:lpstr>
      <vt:lpstr>1. Move evaluation without complete search</vt:lpstr>
      <vt:lpstr>Evaluation functions</vt:lpstr>
      <vt:lpstr>Note: exact values do not matter</vt:lpstr>
      <vt:lpstr>Minimax with cutoff: viable algorithm?</vt:lpstr>
      <vt:lpstr>2. - pruning: search cutoff</vt:lpstr>
      <vt:lpstr>- pruning: example</vt:lpstr>
      <vt:lpstr>- pruning: example</vt:lpstr>
      <vt:lpstr>- pruning: example</vt:lpstr>
      <vt:lpstr>- pruning: example</vt:lpstr>
      <vt:lpstr>- pruning: general principle</vt:lpstr>
      <vt:lpstr>Properties of - </vt:lpstr>
      <vt:lpstr>The - algorithm:</vt:lpstr>
      <vt:lpstr>More on the - algorithm</vt:lpstr>
      <vt:lpstr>More on the - algorithm: start from Minimax</vt:lpstr>
      <vt:lpstr>Remember: Minimax: Recursive implementation</vt:lpstr>
      <vt:lpstr>More on the - algorithm</vt:lpstr>
      <vt:lpstr>More on the - algorithm: start from Minimax</vt:lpstr>
      <vt:lpstr>More on the - algorithm</vt:lpstr>
      <vt:lpstr>More on the - algorithm</vt:lpstr>
      <vt:lpstr>More on the - algorithm</vt:lpstr>
      <vt:lpstr>More on the - algorithm</vt:lpstr>
      <vt:lpstr>Another way to understand the algorithm</vt:lpstr>
      <vt:lpstr>Example</vt:lpstr>
      <vt:lpstr>- algorithm:</vt:lpstr>
      <vt:lpstr>Solution</vt:lpstr>
      <vt:lpstr>State-of-the-art for deterministic games</vt:lpstr>
      <vt:lpstr>Nondeterministic games</vt:lpstr>
      <vt:lpstr>Algorithm for nondeterministic games</vt:lpstr>
      <vt:lpstr>Remember: Minimax algorithm</vt:lpstr>
      <vt:lpstr>Nondeterministic games: the element of chance</vt:lpstr>
      <vt:lpstr>Nondeterministic games: the element of chance</vt:lpstr>
      <vt:lpstr>Evaluation functions: Exact values DO matter</vt:lpstr>
      <vt:lpstr>State-of-the-art for nondeterministic games</vt:lpstr>
      <vt:lpstr>Summary</vt:lpstr>
      <vt:lpstr>Exercise: Game Playing </vt:lpstr>
    </vt:vector>
  </TitlesOfParts>
  <Company>Individual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561a: Introduction to Artificial Intelligence</dc:title>
  <dc:creator>Paolo Pirjanian</dc:creator>
  <cp:lastModifiedBy>Laurent Itti</cp:lastModifiedBy>
  <cp:revision>217</cp:revision>
  <cp:lastPrinted>1999-10-01T01:17:42Z</cp:lastPrinted>
  <dcterms:created xsi:type="dcterms:W3CDTF">2014-09-17T00:30:18Z</dcterms:created>
  <dcterms:modified xsi:type="dcterms:W3CDTF">2016-08-19T17:45:36Z</dcterms:modified>
</cp:coreProperties>
</file>