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2"/>
  </p:notesMasterIdLst>
  <p:handoutMasterIdLst>
    <p:handoutMasterId r:id="rId53"/>
  </p:handoutMasterIdLst>
  <p:sldIdLst>
    <p:sldId id="256" r:id="rId2"/>
    <p:sldId id="311" r:id="rId3"/>
    <p:sldId id="310" r:id="rId4"/>
    <p:sldId id="282" r:id="rId5"/>
    <p:sldId id="257" r:id="rId6"/>
    <p:sldId id="348" r:id="rId7"/>
    <p:sldId id="259" r:id="rId8"/>
    <p:sldId id="279" r:id="rId9"/>
    <p:sldId id="261" r:id="rId10"/>
    <p:sldId id="314" r:id="rId11"/>
    <p:sldId id="315" r:id="rId12"/>
    <p:sldId id="316" r:id="rId13"/>
    <p:sldId id="317" r:id="rId14"/>
    <p:sldId id="313" r:id="rId15"/>
    <p:sldId id="262" r:id="rId16"/>
    <p:sldId id="312" r:id="rId17"/>
    <p:sldId id="309" r:id="rId18"/>
    <p:sldId id="320" r:id="rId19"/>
    <p:sldId id="322" r:id="rId20"/>
    <p:sldId id="323" r:id="rId21"/>
    <p:sldId id="324" r:id="rId22"/>
    <p:sldId id="325" r:id="rId23"/>
    <p:sldId id="319" r:id="rId24"/>
    <p:sldId id="326" r:id="rId25"/>
    <p:sldId id="327" r:id="rId26"/>
    <p:sldId id="329" r:id="rId27"/>
    <p:sldId id="330" r:id="rId28"/>
    <p:sldId id="328" r:id="rId29"/>
    <p:sldId id="331" r:id="rId30"/>
    <p:sldId id="332" r:id="rId31"/>
    <p:sldId id="333" r:id="rId32"/>
    <p:sldId id="321" r:id="rId33"/>
    <p:sldId id="334" r:id="rId34"/>
    <p:sldId id="349" r:id="rId35"/>
    <p:sldId id="352" r:id="rId36"/>
    <p:sldId id="351" r:id="rId37"/>
    <p:sldId id="335" r:id="rId38"/>
    <p:sldId id="336" r:id="rId39"/>
    <p:sldId id="355" r:id="rId40"/>
    <p:sldId id="337" r:id="rId41"/>
    <p:sldId id="338" r:id="rId42"/>
    <p:sldId id="339" r:id="rId43"/>
    <p:sldId id="340" r:id="rId44"/>
    <p:sldId id="341" r:id="rId45"/>
    <p:sldId id="342" r:id="rId46"/>
    <p:sldId id="343" r:id="rId47"/>
    <p:sldId id="344" r:id="rId48"/>
    <p:sldId id="345" r:id="rId49"/>
    <p:sldId id="346" r:id="rId50"/>
    <p:sldId id="350" r:id="rId51"/>
  </p:sldIdLst>
  <p:sldSz cx="9144000" cy="6858000" type="screen4x3"/>
  <p:notesSz cx="7315200" cy="9601200"/>
  <p:defaultTextStyle>
    <a:defPPr>
      <a:defRPr lang="en-US"/>
    </a:defPPr>
    <a:lvl1pPr algn="l" rtl="0" fontAlgn="base">
      <a:spcBef>
        <a:spcPct val="0"/>
      </a:spcBef>
      <a:spcAft>
        <a:spcPct val="0"/>
      </a:spcAft>
      <a:defRPr sz="2400" kern="1200">
        <a:solidFill>
          <a:srgbClr val="CF0E30"/>
        </a:solidFill>
        <a:latin typeface="Book Antiqua" charset="0"/>
        <a:ea typeface="+mn-ea"/>
        <a:cs typeface="+mn-cs"/>
      </a:defRPr>
    </a:lvl1pPr>
    <a:lvl2pPr marL="457200" algn="l" rtl="0" fontAlgn="base">
      <a:spcBef>
        <a:spcPct val="0"/>
      </a:spcBef>
      <a:spcAft>
        <a:spcPct val="0"/>
      </a:spcAft>
      <a:defRPr sz="2400" kern="1200">
        <a:solidFill>
          <a:srgbClr val="CF0E30"/>
        </a:solidFill>
        <a:latin typeface="Book Antiqua" charset="0"/>
        <a:ea typeface="+mn-ea"/>
        <a:cs typeface="+mn-cs"/>
      </a:defRPr>
    </a:lvl2pPr>
    <a:lvl3pPr marL="914400" algn="l" rtl="0" fontAlgn="base">
      <a:spcBef>
        <a:spcPct val="0"/>
      </a:spcBef>
      <a:spcAft>
        <a:spcPct val="0"/>
      </a:spcAft>
      <a:defRPr sz="2400" kern="1200">
        <a:solidFill>
          <a:srgbClr val="CF0E30"/>
        </a:solidFill>
        <a:latin typeface="Book Antiqua" charset="0"/>
        <a:ea typeface="+mn-ea"/>
        <a:cs typeface="+mn-cs"/>
      </a:defRPr>
    </a:lvl3pPr>
    <a:lvl4pPr marL="1371600" algn="l" rtl="0" fontAlgn="base">
      <a:spcBef>
        <a:spcPct val="0"/>
      </a:spcBef>
      <a:spcAft>
        <a:spcPct val="0"/>
      </a:spcAft>
      <a:defRPr sz="2400" kern="1200">
        <a:solidFill>
          <a:srgbClr val="CF0E30"/>
        </a:solidFill>
        <a:latin typeface="Book Antiqua" charset="0"/>
        <a:ea typeface="+mn-ea"/>
        <a:cs typeface="+mn-cs"/>
      </a:defRPr>
    </a:lvl4pPr>
    <a:lvl5pPr marL="1828800" algn="l" rtl="0" fontAlgn="base">
      <a:spcBef>
        <a:spcPct val="0"/>
      </a:spcBef>
      <a:spcAft>
        <a:spcPct val="0"/>
      </a:spcAft>
      <a:defRPr sz="2400" kern="1200">
        <a:solidFill>
          <a:srgbClr val="CF0E30"/>
        </a:solidFill>
        <a:latin typeface="Book Antiqua" charset="0"/>
        <a:ea typeface="+mn-ea"/>
        <a:cs typeface="+mn-cs"/>
      </a:defRPr>
    </a:lvl5pPr>
    <a:lvl6pPr marL="2286000" algn="l" defTabSz="457200" rtl="0" eaLnBrk="1" latinLnBrk="0" hangingPunct="1">
      <a:defRPr sz="2400" kern="1200">
        <a:solidFill>
          <a:srgbClr val="CF0E30"/>
        </a:solidFill>
        <a:latin typeface="Book Antiqua" charset="0"/>
        <a:ea typeface="+mn-ea"/>
        <a:cs typeface="+mn-cs"/>
      </a:defRPr>
    </a:lvl6pPr>
    <a:lvl7pPr marL="2743200" algn="l" defTabSz="457200" rtl="0" eaLnBrk="1" latinLnBrk="0" hangingPunct="1">
      <a:defRPr sz="2400" kern="1200">
        <a:solidFill>
          <a:srgbClr val="CF0E30"/>
        </a:solidFill>
        <a:latin typeface="Book Antiqua" charset="0"/>
        <a:ea typeface="+mn-ea"/>
        <a:cs typeface="+mn-cs"/>
      </a:defRPr>
    </a:lvl7pPr>
    <a:lvl8pPr marL="3200400" algn="l" defTabSz="457200" rtl="0" eaLnBrk="1" latinLnBrk="0" hangingPunct="1">
      <a:defRPr sz="2400" kern="1200">
        <a:solidFill>
          <a:srgbClr val="CF0E30"/>
        </a:solidFill>
        <a:latin typeface="Book Antiqua" charset="0"/>
        <a:ea typeface="+mn-ea"/>
        <a:cs typeface="+mn-cs"/>
      </a:defRPr>
    </a:lvl8pPr>
    <a:lvl9pPr marL="3657600" algn="l" defTabSz="457200" rtl="0" eaLnBrk="1" latinLnBrk="0" hangingPunct="1">
      <a:defRPr sz="2400" kern="1200">
        <a:solidFill>
          <a:srgbClr val="CF0E30"/>
        </a:solidFill>
        <a:latin typeface="Book Antiqu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4C6"/>
    <a:srgbClr val="FF0000"/>
    <a:srgbClr val="336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321" autoAdjust="0"/>
  </p:normalViewPr>
  <p:slideViewPr>
    <p:cSldViewPr>
      <p:cViewPr>
        <p:scale>
          <a:sx n="90" d="100"/>
          <a:sy n="90" d="100"/>
        </p:scale>
        <p:origin x="-163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364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19587"/>
          </a:xfrm>
          <a:prstGeom prst="rect">
            <a:avLst/>
          </a:prstGeom>
          <a:noFill/>
          <a:ln w="12700">
            <a:noFill/>
            <a:miter lim="800000"/>
            <a:headEnd/>
            <a:tailEnd/>
          </a:ln>
          <a:effectLst/>
        </p:spPr>
        <p:txBody>
          <a:bodyPr vert="horz" wrap="square" lIns="95646" tIns="46984" rIns="95646" bIns="4698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3" name="Rectangle 3"/>
          <p:cNvSpPr>
            <a:spLocks noGrp="1" noRot="1" noChangeAspect="1" noChangeArrowheads="1" noTextEdit="1"/>
          </p:cNvSpPr>
          <p:nvPr>
            <p:ph type="sldImg" idx="2"/>
          </p:nvPr>
        </p:nvSpPr>
        <p:spPr bwMode="auto">
          <a:xfrm>
            <a:off x="1265238" y="727075"/>
            <a:ext cx="4783137" cy="35877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291006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Book Antiqua"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Book Antiqua"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Book Antiqua"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Book Antiqua"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741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a:t>
            </a:r>
          </a:p>
        </p:txBody>
      </p:sp>
      <p:sp>
        <p:nvSpPr>
          <p:cNvPr id="1741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741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7414" name="Rectangle 6"/>
          <p:cNvSpPr>
            <a:spLocks noGrp="1" noRot="1" noChangeAspect="1" noChangeArrowheads="1" noTextEdit="1"/>
          </p:cNvSpPr>
          <p:nvPr>
            <p:ph type="sldImg"/>
          </p:nvPr>
        </p:nvSpPr>
        <p:spPr>
          <a:ln cap="flat"/>
        </p:spPr>
      </p:sp>
      <p:sp>
        <p:nvSpPr>
          <p:cNvPr id="17415" name="Rectangle 7"/>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584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3584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584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5846" name="Rectangle 6"/>
          <p:cNvSpPr>
            <a:spLocks noGrp="1" noRot="1" noChangeAspect="1" noChangeArrowheads="1"/>
          </p:cNvSpPr>
          <p:nvPr>
            <p:ph type="sldImg"/>
          </p:nvPr>
        </p:nvSpPr>
        <p:spPr>
          <a:ln cap="flat"/>
        </p:spPr>
      </p:sp>
      <p:sp>
        <p:nvSpPr>
          <p:cNvPr id="3584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789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3789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789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7894" name="Rectangle 6"/>
          <p:cNvSpPr>
            <a:spLocks noGrp="1" noRot="1" noChangeAspect="1" noChangeArrowheads="1"/>
          </p:cNvSpPr>
          <p:nvPr>
            <p:ph type="sldImg"/>
          </p:nvPr>
        </p:nvSpPr>
        <p:spPr>
          <a:ln cap="flat"/>
        </p:spPr>
      </p:sp>
      <p:sp>
        <p:nvSpPr>
          <p:cNvPr id="3789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993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3994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994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9942" name="Rectangle 6"/>
          <p:cNvSpPr>
            <a:spLocks noGrp="1" noRot="1" noChangeAspect="1" noChangeArrowheads="1"/>
          </p:cNvSpPr>
          <p:nvPr>
            <p:ph type="sldImg"/>
          </p:nvPr>
        </p:nvSpPr>
        <p:spPr>
          <a:ln cap="flat"/>
        </p:spPr>
      </p:sp>
      <p:sp>
        <p:nvSpPr>
          <p:cNvPr id="3994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198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4198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198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1990" name="Rectangle 6"/>
          <p:cNvSpPr>
            <a:spLocks noGrp="1" noRot="1" noChangeAspect="1" noChangeArrowheads="1"/>
          </p:cNvSpPr>
          <p:nvPr>
            <p:ph type="sldImg"/>
          </p:nvPr>
        </p:nvSpPr>
        <p:spPr>
          <a:ln cap="flat"/>
        </p:spPr>
      </p:sp>
      <p:sp>
        <p:nvSpPr>
          <p:cNvPr id="4199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4035"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44036"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4037"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4038" name="Rectangle 6"/>
          <p:cNvSpPr>
            <a:spLocks noGrp="1" noRot="1" noChangeAspect="1" noChangeArrowheads="1"/>
          </p:cNvSpPr>
          <p:nvPr>
            <p:ph type="sldImg"/>
          </p:nvPr>
        </p:nvSpPr>
        <p:spPr>
          <a:ln cap="flat"/>
        </p:spPr>
      </p:sp>
      <p:sp>
        <p:nvSpPr>
          <p:cNvPr id="4403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608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6</a:t>
            </a:r>
          </a:p>
        </p:txBody>
      </p:sp>
      <p:sp>
        <p:nvSpPr>
          <p:cNvPr id="4608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608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46086" name="Rectangle 6"/>
          <p:cNvSpPr>
            <a:spLocks noGrp="1" noRot="1" noChangeAspect="1" noChangeArrowheads="1" noTextEdit="1"/>
          </p:cNvSpPr>
          <p:nvPr>
            <p:ph type="sldImg"/>
          </p:nvPr>
        </p:nvSpPr>
        <p:spPr>
          <a:ln cap="flat"/>
        </p:spPr>
      </p:sp>
      <p:sp>
        <p:nvSpPr>
          <p:cNvPr id="4608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017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19</a:t>
            </a:r>
          </a:p>
        </p:txBody>
      </p:sp>
      <p:sp>
        <p:nvSpPr>
          <p:cNvPr id="5018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018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0182" name="Rectangle 6"/>
          <p:cNvSpPr>
            <a:spLocks noGrp="1" noRot="1" noChangeAspect="1" noChangeArrowheads="1" noTextEdit="1"/>
          </p:cNvSpPr>
          <p:nvPr>
            <p:ph type="sldImg"/>
          </p:nvPr>
        </p:nvSpPr>
        <p:spPr>
          <a:ln cap="flat"/>
        </p:spPr>
      </p:sp>
      <p:sp>
        <p:nvSpPr>
          <p:cNvPr id="5018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222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7</a:t>
            </a:r>
          </a:p>
        </p:txBody>
      </p:sp>
      <p:sp>
        <p:nvSpPr>
          <p:cNvPr id="5222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222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2230" name="Rectangle 6"/>
          <p:cNvSpPr>
            <a:spLocks noGrp="1" noRot="1" noChangeAspect="1" noChangeArrowheads="1"/>
          </p:cNvSpPr>
          <p:nvPr>
            <p:ph type="sldImg"/>
          </p:nvPr>
        </p:nvSpPr>
        <p:spPr>
          <a:ln cap="flat"/>
        </p:spPr>
      </p:sp>
      <p:sp>
        <p:nvSpPr>
          <p:cNvPr id="5223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4275"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7</a:t>
            </a:r>
          </a:p>
        </p:txBody>
      </p:sp>
      <p:sp>
        <p:nvSpPr>
          <p:cNvPr id="54276"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4277"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4278" name="Rectangle 6"/>
          <p:cNvSpPr>
            <a:spLocks noGrp="1" noRot="1" noChangeAspect="1" noChangeArrowheads="1"/>
          </p:cNvSpPr>
          <p:nvPr>
            <p:ph type="sldImg"/>
          </p:nvPr>
        </p:nvSpPr>
        <p:spPr>
          <a:ln cap="flat"/>
        </p:spPr>
      </p:sp>
      <p:sp>
        <p:nvSpPr>
          <p:cNvPr id="5427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632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7</a:t>
            </a:r>
          </a:p>
        </p:txBody>
      </p:sp>
      <p:sp>
        <p:nvSpPr>
          <p:cNvPr id="5632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632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6326" name="Rectangle 6"/>
          <p:cNvSpPr>
            <a:spLocks noGrp="1" noRot="1" noChangeAspect="1" noChangeArrowheads="1"/>
          </p:cNvSpPr>
          <p:nvPr>
            <p:ph type="sldImg"/>
          </p:nvPr>
        </p:nvSpPr>
        <p:spPr>
          <a:ln cap="flat"/>
        </p:spPr>
      </p:sp>
      <p:sp>
        <p:nvSpPr>
          <p:cNvPr id="5632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837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10</a:t>
            </a:r>
          </a:p>
        </p:txBody>
      </p:sp>
      <p:sp>
        <p:nvSpPr>
          <p:cNvPr id="5837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837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58374" name="Rectangle 6"/>
          <p:cNvSpPr>
            <a:spLocks noGrp="1" noRot="1" noChangeAspect="1" noChangeArrowheads="1"/>
          </p:cNvSpPr>
          <p:nvPr>
            <p:ph type="sldImg"/>
          </p:nvPr>
        </p:nvSpPr>
        <p:spPr>
          <a:ln cap="flat"/>
        </p:spPr>
      </p:sp>
      <p:sp>
        <p:nvSpPr>
          <p:cNvPr id="5837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041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11</a:t>
            </a:r>
          </a:p>
        </p:txBody>
      </p:sp>
      <p:sp>
        <p:nvSpPr>
          <p:cNvPr id="6042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042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0422" name="Rectangle 6"/>
          <p:cNvSpPr>
            <a:spLocks noGrp="1" noRot="1" noChangeAspect="1" noChangeArrowheads="1"/>
          </p:cNvSpPr>
          <p:nvPr>
            <p:ph type="sldImg"/>
          </p:nvPr>
        </p:nvSpPr>
        <p:spPr>
          <a:ln cap="flat"/>
        </p:spPr>
      </p:sp>
      <p:sp>
        <p:nvSpPr>
          <p:cNvPr id="6042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246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2</a:t>
            </a:r>
          </a:p>
        </p:txBody>
      </p:sp>
      <p:sp>
        <p:nvSpPr>
          <p:cNvPr id="6246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246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2470" name="Rectangle 6"/>
          <p:cNvSpPr>
            <a:spLocks noGrp="1" noRot="1" noChangeAspect="1" noChangeArrowheads="1"/>
          </p:cNvSpPr>
          <p:nvPr>
            <p:ph type="sldImg"/>
          </p:nvPr>
        </p:nvSpPr>
        <p:spPr>
          <a:ln cap="flat"/>
        </p:spPr>
      </p:sp>
      <p:sp>
        <p:nvSpPr>
          <p:cNvPr id="6247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656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8</a:t>
            </a:r>
          </a:p>
        </p:txBody>
      </p:sp>
      <p:sp>
        <p:nvSpPr>
          <p:cNvPr id="6656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656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6566" name="Rectangle 6"/>
          <p:cNvSpPr>
            <a:spLocks noGrp="1" noRot="1" noChangeAspect="1" noChangeArrowheads="1"/>
          </p:cNvSpPr>
          <p:nvPr>
            <p:ph type="sldImg"/>
          </p:nvPr>
        </p:nvSpPr>
        <p:spPr>
          <a:ln cap="flat"/>
        </p:spPr>
      </p:sp>
      <p:sp>
        <p:nvSpPr>
          <p:cNvPr id="6656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861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8</a:t>
            </a:r>
          </a:p>
        </p:txBody>
      </p:sp>
      <p:sp>
        <p:nvSpPr>
          <p:cNvPr id="6861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861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8614" name="Rectangle 6"/>
          <p:cNvSpPr>
            <a:spLocks noGrp="1" noRot="1" noChangeAspect="1" noChangeArrowheads="1"/>
          </p:cNvSpPr>
          <p:nvPr>
            <p:ph type="sldImg"/>
          </p:nvPr>
        </p:nvSpPr>
        <p:spPr>
          <a:ln cap="flat"/>
        </p:spPr>
      </p:sp>
      <p:sp>
        <p:nvSpPr>
          <p:cNvPr id="6861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065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9</a:t>
            </a:r>
          </a:p>
        </p:txBody>
      </p:sp>
      <p:sp>
        <p:nvSpPr>
          <p:cNvPr id="7066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066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0662" name="Rectangle 6"/>
          <p:cNvSpPr>
            <a:spLocks noGrp="1" noRot="1" noChangeAspect="1" noChangeArrowheads="1"/>
          </p:cNvSpPr>
          <p:nvPr>
            <p:ph type="sldImg"/>
          </p:nvPr>
        </p:nvSpPr>
        <p:spPr>
          <a:ln cap="flat"/>
        </p:spPr>
      </p:sp>
      <p:sp>
        <p:nvSpPr>
          <p:cNvPr id="7066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270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9</a:t>
            </a:r>
          </a:p>
        </p:txBody>
      </p:sp>
      <p:sp>
        <p:nvSpPr>
          <p:cNvPr id="7270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270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2710" name="Rectangle 6"/>
          <p:cNvSpPr>
            <a:spLocks noGrp="1" noRot="1" noChangeAspect="1" noChangeArrowheads="1"/>
          </p:cNvSpPr>
          <p:nvPr>
            <p:ph type="sldImg"/>
          </p:nvPr>
        </p:nvSpPr>
        <p:spPr>
          <a:ln cap="flat"/>
        </p:spPr>
      </p:sp>
      <p:sp>
        <p:nvSpPr>
          <p:cNvPr id="7271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150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4</a:t>
            </a:r>
          </a:p>
        </p:txBody>
      </p:sp>
      <p:sp>
        <p:nvSpPr>
          <p:cNvPr id="2150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150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1510" name="Rectangle 6"/>
          <p:cNvSpPr>
            <a:spLocks noGrp="1" noRot="1" noChangeAspect="1" noChangeArrowheads="1" noTextEdit="1"/>
          </p:cNvSpPr>
          <p:nvPr>
            <p:ph type="sldImg"/>
          </p:nvPr>
        </p:nvSpPr>
        <p:spPr>
          <a:ln cap="flat"/>
        </p:spPr>
      </p:sp>
      <p:sp>
        <p:nvSpPr>
          <p:cNvPr id="2151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885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12</a:t>
            </a:r>
          </a:p>
        </p:txBody>
      </p:sp>
      <p:sp>
        <p:nvSpPr>
          <p:cNvPr id="7885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885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78854" name="Rectangle 6"/>
          <p:cNvSpPr>
            <a:spLocks noGrp="1" noRot="1" noChangeAspect="1" noChangeArrowheads="1"/>
          </p:cNvSpPr>
          <p:nvPr>
            <p:ph type="sldImg"/>
          </p:nvPr>
        </p:nvSpPr>
        <p:spPr>
          <a:ln cap="flat"/>
        </p:spPr>
      </p:sp>
      <p:sp>
        <p:nvSpPr>
          <p:cNvPr id="7885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089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13</a:t>
            </a:r>
          </a:p>
        </p:txBody>
      </p:sp>
      <p:sp>
        <p:nvSpPr>
          <p:cNvPr id="8090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090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0902" name="Rectangle 6"/>
          <p:cNvSpPr>
            <a:spLocks noGrp="1" noRot="1" noChangeAspect="1" noChangeArrowheads="1"/>
          </p:cNvSpPr>
          <p:nvPr>
            <p:ph type="sldImg"/>
          </p:nvPr>
        </p:nvSpPr>
        <p:spPr>
          <a:ln cap="flat"/>
        </p:spPr>
      </p:sp>
      <p:sp>
        <p:nvSpPr>
          <p:cNvPr id="8090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294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3</a:t>
            </a:r>
          </a:p>
        </p:txBody>
      </p:sp>
      <p:sp>
        <p:nvSpPr>
          <p:cNvPr id="8294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294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2950" name="Rectangle 6"/>
          <p:cNvSpPr>
            <a:spLocks noGrp="1" noRot="1" noChangeAspect="1" noChangeArrowheads="1"/>
          </p:cNvSpPr>
          <p:nvPr>
            <p:ph type="sldImg"/>
          </p:nvPr>
        </p:nvSpPr>
        <p:spPr>
          <a:ln cap="flat"/>
        </p:spPr>
      </p:sp>
      <p:sp>
        <p:nvSpPr>
          <p:cNvPr id="829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4995"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14</a:t>
            </a:r>
          </a:p>
        </p:txBody>
      </p:sp>
      <p:sp>
        <p:nvSpPr>
          <p:cNvPr id="84996"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4997"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4998" name="Rectangle 6"/>
          <p:cNvSpPr>
            <a:spLocks noGrp="1" noRot="1" noChangeAspect="1" noChangeArrowheads="1"/>
          </p:cNvSpPr>
          <p:nvPr>
            <p:ph type="sldImg"/>
          </p:nvPr>
        </p:nvSpPr>
        <p:spPr>
          <a:ln cap="flat"/>
        </p:spPr>
      </p:sp>
      <p:sp>
        <p:nvSpPr>
          <p:cNvPr id="8499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4515"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7</a:t>
            </a:r>
          </a:p>
        </p:txBody>
      </p:sp>
      <p:sp>
        <p:nvSpPr>
          <p:cNvPr id="64516"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4517"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64518" name="Rectangle 6"/>
          <p:cNvSpPr>
            <a:spLocks noGrp="1" noRot="1" noChangeAspect="1" noChangeArrowheads="1"/>
          </p:cNvSpPr>
          <p:nvPr>
            <p:ph type="sldImg"/>
          </p:nvPr>
        </p:nvSpPr>
        <p:spPr>
          <a:ln cap="flat"/>
        </p:spPr>
      </p:sp>
      <p:sp>
        <p:nvSpPr>
          <p:cNvPr id="6451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909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2</a:t>
            </a:r>
          </a:p>
        </p:txBody>
      </p:sp>
      <p:sp>
        <p:nvSpPr>
          <p:cNvPr id="8909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909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89094" name="Rectangle 6"/>
          <p:cNvSpPr>
            <a:spLocks noGrp="1" noRot="1" noChangeAspect="1" noChangeArrowheads="1"/>
          </p:cNvSpPr>
          <p:nvPr>
            <p:ph type="sldImg"/>
          </p:nvPr>
        </p:nvSpPr>
        <p:spPr>
          <a:ln cap="flat"/>
        </p:spPr>
      </p:sp>
      <p:sp>
        <p:nvSpPr>
          <p:cNvPr id="8909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113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15</a:t>
            </a:r>
          </a:p>
        </p:txBody>
      </p:sp>
      <p:sp>
        <p:nvSpPr>
          <p:cNvPr id="9114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114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1142" name="Rectangle 6"/>
          <p:cNvSpPr>
            <a:spLocks noGrp="1" noRot="1" noChangeAspect="1" noChangeArrowheads="1"/>
          </p:cNvSpPr>
          <p:nvPr>
            <p:ph type="sldImg"/>
          </p:nvPr>
        </p:nvSpPr>
        <p:spPr>
          <a:ln cap="flat"/>
        </p:spPr>
      </p:sp>
      <p:sp>
        <p:nvSpPr>
          <p:cNvPr id="9114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8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16</a:t>
            </a:r>
          </a:p>
        </p:txBody>
      </p:sp>
      <p:sp>
        <p:nvSpPr>
          <p:cNvPr id="9318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8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90" name="Rectangle 6"/>
          <p:cNvSpPr>
            <a:spLocks noGrp="1" noRot="1" noChangeAspect="1" noChangeArrowheads="1"/>
          </p:cNvSpPr>
          <p:nvPr>
            <p:ph type="sldImg"/>
          </p:nvPr>
        </p:nvSpPr>
        <p:spPr>
          <a:ln cap="flat"/>
        </p:spPr>
      </p:sp>
      <p:sp>
        <p:nvSpPr>
          <p:cNvPr id="9319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8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16</a:t>
            </a:r>
          </a:p>
        </p:txBody>
      </p:sp>
      <p:sp>
        <p:nvSpPr>
          <p:cNvPr id="9318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8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3190" name="Rectangle 6"/>
          <p:cNvSpPr>
            <a:spLocks noGrp="1" noRot="1" noChangeAspect="1" noChangeArrowheads="1"/>
          </p:cNvSpPr>
          <p:nvPr>
            <p:ph type="sldImg"/>
          </p:nvPr>
        </p:nvSpPr>
        <p:spPr>
          <a:ln cap="flat"/>
        </p:spPr>
      </p:sp>
      <p:sp>
        <p:nvSpPr>
          <p:cNvPr id="9319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728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16</a:t>
            </a:r>
          </a:p>
        </p:txBody>
      </p:sp>
      <p:sp>
        <p:nvSpPr>
          <p:cNvPr id="9728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728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7286" name="Rectangle 6"/>
          <p:cNvSpPr>
            <a:spLocks noGrp="1" noRot="1" noChangeAspect="1" noChangeArrowheads="1"/>
          </p:cNvSpPr>
          <p:nvPr>
            <p:ph type="sldImg"/>
          </p:nvPr>
        </p:nvSpPr>
        <p:spPr>
          <a:ln cap="flat"/>
        </p:spPr>
      </p:sp>
      <p:sp>
        <p:nvSpPr>
          <p:cNvPr id="9728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933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17</a:t>
            </a:r>
          </a:p>
        </p:txBody>
      </p:sp>
      <p:sp>
        <p:nvSpPr>
          <p:cNvPr id="9933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933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99334" name="Rectangle 6"/>
          <p:cNvSpPr>
            <a:spLocks noGrp="1" noRot="1" noChangeAspect="1" noChangeArrowheads="1"/>
          </p:cNvSpPr>
          <p:nvPr>
            <p:ph type="sldImg"/>
          </p:nvPr>
        </p:nvSpPr>
        <p:spPr>
          <a:ln cap="flat"/>
        </p:spPr>
      </p:sp>
      <p:sp>
        <p:nvSpPr>
          <p:cNvPr id="9933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137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17</a:t>
            </a:r>
          </a:p>
        </p:txBody>
      </p:sp>
      <p:sp>
        <p:nvSpPr>
          <p:cNvPr id="10138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138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1382" name="Rectangle 6"/>
          <p:cNvSpPr>
            <a:spLocks noGrp="1" noRot="1" noChangeAspect="1" noChangeArrowheads="1"/>
          </p:cNvSpPr>
          <p:nvPr>
            <p:ph type="sldImg"/>
          </p:nvPr>
        </p:nvSpPr>
        <p:spPr>
          <a:ln cap="flat"/>
        </p:spPr>
      </p:sp>
      <p:sp>
        <p:nvSpPr>
          <p:cNvPr id="10138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752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18</a:t>
            </a:r>
          </a:p>
        </p:txBody>
      </p:sp>
      <p:sp>
        <p:nvSpPr>
          <p:cNvPr id="10752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752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7526" name="Rectangle 6"/>
          <p:cNvSpPr>
            <a:spLocks noGrp="1" noRot="1" noChangeAspect="1" noChangeArrowheads="1"/>
          </p:cNvSpPr>
          <p:nvPr>
            <p:ph type="sldImg"/>
          </p:nvPr>
        </p:nvSpPr>
        <p:spPr>
          <a:ln cap="flat"/>
        </p:spPr>
      </p:sp>
      <p:sp>
        <p:nvSpPr>
          <p:cNvPr id="10752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9571"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19</a:t>
            </a:r>
          </a:p>
        </p:txBody>
      </p:sp>
      <p:sp>
        <p:nvSpPr>
          <p:cNvPr id="109572"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9573"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09574" name="Rectangle 6"/>
          <p:cNvSpPr>
            <a:spLocks noGrp="1" noRot="1" noChangeAspect="1" noChangeArrowheads="1"/>
          </p:cNvSpPr>
          <p:nvPr>
            <p:ph type="sldImg"/>
          </p:nvPr>
        </p:nvSpPr>
        <p:spPr>
          <a:ln cap="flat"/>
        </p:spPr>
      </p:sp>
      <p:sp>
        <p:nvSpPr>
          <p:cNvPr id="10957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1161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20</a:t>
            </a:r>
          </a:p>
        </p:txBody>
      </p:sp>
      <p:sp>
        <p:nvSpPr>
          <p:cNvPr id="11162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1162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111622" name="Rectangle 6"/>
          <p:cNvSpPr>
            <a:spLocks noGrp="1" noRot="1" noChangeAspect="1" noChangeArrowheads="1"/>
          </p:cNvSpPr>
          <p:nvPr>
            <p:ph type="sldImg"/>
          </p:nvPr>
        </p:nvSpPr>
        <p:spPr>
          <a:ln cap="flat"/>
        </p:spPr>
      </p:sp>
      <p:sp>
        <p:nvSpPr>
          <p:cNvPr id="11162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5603"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2</a:t>
            </a:r>
          </a:p>
        </p:txBody>
      </p:sp>
      <p:sp>
        <p:nvSpPr>
          <p:cNvPr id="25604"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5605"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5606" name="Rectangle 6"/>
          <p:cNvSpPr>
            <a:spLocks noGrp="1" noRot="1" noChangeAspect="1" noChangeArrowheads="1" noTextEdit="1"/>
          </p:cNvSpPr>
          <p:nvPr>
            <p:ph type="sldImg"/>
          </p:nvPr>
        </p:nvSpPr>
        <p:spPr>
          <a:ln cap="flat"/>
        </p:spPr>
      </p:sp>
      <p:sp>
        <p:nvSpPr>
          <p:cNvPr id="2560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9699"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3</a:t>
            </a:r>
          </a:p>
        </p:txBody>
      </p:sp>
      <p:sp>
        <p:nvSpPr>
          <p:cNvPr id="29700"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9701"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29702" name="Rectangle 6"/>
          <p:cNvSpPr>
            <a:spLocks noGrp="1" noRot="1" noChangeAspect="1" noChangeArrowheads="1" noTextEdit="1"/>
          </p:cNvSpPr>
          <p:nvPr>
            <p:ph type="sldImg"/>
          </p:nvPr>
        </p:nvSpPr>
        <p:spPr>
          <a:ln cap="flat"/>
        </p:spPr>
      </p:sp>
      <p:sp>
        <p:nvSpPr>
          <p:cNvPr id="2970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1747"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4</a:t>
            </a:r>
          </a:p>
        </p:txBody>
      </p:sp>
      <p:sp>
        <p:nvSpPr>
          <p:cNvPr id="31748"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1749"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1750" name="Rectangle 6"/>
          <p:cNvSpPr>
            <a:spLocks noGrp="1" noRot="1" noChangeAspect="1" noChangeArrowheads="1" noTextEdit="1"/>
          </p:cNvSpPr>
          <p:nvPr>
            <p:ph type="sldImg"/>
          </p:nvPr>
        </p:nvSpPr>
        <p:spPr>
          <a:ln cap="flat"/>
        </p:spPr>
      </p:sp>
      <p:sp>
        <p:nvSpPr>
          <p:cNvPr id="317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3795"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prstTxWarp prst="textNoShape">
              <a:avLst/>
            </a:prstTxWarp>
          </a:bodyPr>
          <a:lstStyle/>
          <a:p>
            <a:pPr algn="r" defTabSz="966788" eaLnBrk="0" hangingPunct="0"/>
            <a:r>
              <a:rPr lang="en-US" sz="1100" i="1">
                <a:solidFill>
                  <a:schemeClr val="tx1"/>
                </a:solidFill>
                <a:latin typeface="Times New Roman" charset="0"/>
              </a:rPr>
              <a:t>5</a:t>
            </a:r>
          </a:p>
        </p:txBody>
      </p:sp>
      <p:sp>
        <p:nvSpPr>
          <p:cNvPr id="33796"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3797" name="Rectangle 5"/>
          <p:cNvSpPr>
            <a:spLocks noChangeArrowheads="1"/>
          </p:cNvSpPr>
          <p:nvPr/>
        </p:nvSpPr>
        <p:spPr bwMode="auto">
          <a:xfrm>
            <a:off x="0" y="0"/>
            <a:ext cx="3168650" cy="479425"/>
          </a:xfrm>
          <a:prstGeom prst="rect">
            <a:avLst/>
          </a:prstGeom>
          <a:noFill/>
          <a:ln w="12700">
            <a:noFill/>
            <a:miter lim="800000"/>
            <a:headEnd/>
            <a:tailEnd/>
          </a:ln>
        </p:spPr>
        <p:txBody>
          <a:bodyPr wrap="none" anchor="ctr">
            <a:prstTxWarp prst="textNoShape">
              <a:avLst/>
            </a:prstTxWarp>
          </a:bodyPr>
          <a:lstStyle/>
          <a:p>
            <a:endParaRPr lang="en-US"/>
          </a:p>
        </p:txBody>
      </p:sp>
      <p:sp>
        <p:nvSpPr>
          <p:cNvPr id="33798" name="Rectangle 6"/>
          <p:cNvSpPr>
            <a:spLocks noGrp="1" noRot="1" noChangeAspect="1" noChangeArrowheads="1" noTextEdit="1"/>
          </p:cNvSpPr>
          <p:nvPr>
            <p:ph type="sldImg"/>
          </p:nvPr>
        </p:nvSpPr>
        <p:spPr>
          <a:ln cap="flat"/>
        </p:spPr>
      </p:sp>
      <p:sp>
        <p:nvSpPr>
          <p:cNvPr id="3379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873125" y="6000750"/>
            <a:ext cx="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pPr>
              <a:defRPr/>
            </a:pPr>
            <a:endParaRPr lang="en-US"/>
          </a:p>
        </p:txBody>
      </p:sp>
      <p:sp>
        <p:nvSpPr>
          <p:cNvPr id="114690" name="Rectangle 2"/>
          <p:cNvSpPr>
            <a:spLocks noGrp="1" noChangeArrowheads="1"/>
          </p:cNvSpPr>
          <p:nvPr>
            <p:ph type="ctrTitle" sz="quarter"/>
          </p:nvPr>
        </p:nvSpPr>
        <p:spPr>
          <a:xfrm>
            <a:off x="685800" y="2286000"/>
            <a:ext cx="5181600" cy="1143000"/>
          </a:xfrm>
        </p:spPr>
        <p:txBody>
          <a:bodyPr/>
          <a:lstStyle>
            <a:lvl1pPr algn="r">
              <a:defRPr b="1"/>
            </a:lvl1pPr>
          </a:lstStyle>
          <a:p>
            <a:r>
              <a:rPr lang="en-US"/>
              <a:t>Click to edit Master title style</a:t>
            </a:r>
          </a:p>
        </p:txBody>
      </p:sp>
      <p:sp>
        <p:nvSpPr>
          <p:cNvPr id="114691" name="Rectangle 3"/>
          <p:cNvSpPr>
            <a:spLocks noGrp="1" noChangeArrowheads="1"/>
          </p:cNvSpPr>
          <p:nvPr>
            <p:ph type="subTitle" sz="quarter" idx="1"/>
          </p:nvPr>
        </p:nvSpPr>
        <p:spPr>
          <a:xfrm>
            <a:off x="990600" y="3581400"/>
            <a:ext cx="4876800" cy="1752600"/>
          </a:xfrm>
        </p:spPr>
        <p:txBody>
          <a:bodyPr/>
          <a:lstStyle>
            <a:lvl1pPr marL="0" indent="0" algn="r">
              <a:buFontTx/>
              <a:buNone/>
              <a:defRPr/>
            </a:lvl1pPr>
          </a:lstStyle>
          <a:p>
            <a:r>
              <a:rPr lang="en-US"/>
              <a:t>Click to edit Master subtitle style</a:t>
            </a:r>
          </a:p>
        </p:txBody>
      </p:sp>
      <p:sp>
        <p:nvSpPr>
          <p:cNvPr id="9" name="Rectangle 4"/>
          <p:cNvSpPr>
            <a:spLocks noGrp="1" noChangeArrowheads="1"/>
          </p:cNvSpPr>
          <p:nvPr>
            <p:ph type="dt" sz="quarter" idx="10"/>
          </p:nvPr>
        </p:nvSpPr>
        <p:spPr bwMode="auto">
          <a:xfrm>
            <a:off x="685800" y="61722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eaLnBrk="0" hangingPunct="0">
              <a:defRPr sz="1400">
                <a:solidFill>
                  <a:schemeClr val="tx1"/>
                </a:solidFill>
                <a:latin typeface="Times New Roman" charset="0"/>
              </a:defRPr>
            </a:lvl1pPr>
          </a:lstStyle>
          <a:p>
            <a:pPr>
              <a:defRPr/>
            </a:pPr>
            <a:endParaRPr lang="en-US"/>
          </a:p>
        </p:txBody>
      </p:sp>
      <p:sp>
        <p:nvSpPr>
          <p:cNvPr id="10" name="Rectangle 5"/>
          <p:cNvSpPr>
            <a:spLocks noGrp="1" noChangeArrowheads="1"/>
          </p:cNvSpPr>
          <p:nvPr>
            <p:ph type="ftr" sz="quarter" idx="11"/>
          </p:nvPr>
        </p:nvSpPr>
        <p:spPr>
          <a:xfrm>
            <a:off x="3124200" y="6172200"/>
            <a:ext cx="2895600" cy="457200"/>
          </a:xfrm>
        </p:spPr>
        <p:txBody>
          <a:bodyPr/>
          <a:lstStyle>
            <a:lvl1pPr algn="ctr">
              <a:defRPr sz="1400">
                <a:solidFill>
                  <a:schemeClr val="tx1"/>
                </a:solidFill>
              </a:defRPr>
            </a:lvl1pPr>
          </a:lstStyle>
          <a:p>
            <a:pPr>
              <a:defRPr/>
            </a:pPr>
            <a:endParaRPr lang="en-US"/>
          </a:p>
        </p:txBody>
      </p:sp>
      <p:sp>
        <p:nvSpPr>
          <p:cNvPr id="11" name="Rectangle 6"/>
          <p:cNvSpPr>
            <a:spLocks noGrp="1" noChangeArrowheads="1"/>
          </p:cNvSpPr>
          <p:nvPr>
            <p:ph type="sldNum" sz="quarter" idx="12"/>
          </p:nvPr>
        </p:nvSpPr>
        <p:spPr/>
        <p:txBody>
          <a:bodyPr/>
          <a:lstStyle>
            <a:lvl1pPr>
              <a:defRPr/>
            </a:lvl1pPr>
          </a:lstStyle>
          <a:p>
            <a:pPr>
              <a:defRPr/>
            </a:pPr>
            <a:fld id="{209B2BB9-9C2E-204B-B69B-83C95A28D9F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B19B1D3-87AB-7F49-8D4F-A55BF1AB1B0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97EC5DF-B759-D447-A928-C1C6945D34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8D234901-F73A-634A-9C93-AE61C5FFE1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39E72E1B-07DB-A84C-BCAA-1D9561FDB2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FCA2F49-E3A5-DD47-99E9-8ED775BF56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ED1A63C2-E06B-B047-BF17-A4E811DAED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9BA0AAF5-F12D-5F46-867A-A3D9D3E884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93F92F66-F8E4-F548-8231-68FD5F28E0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BC0E20AE-F009-544A-A483-C8083BBB4E5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830FC87B-2E63-E645-BD3F-F3AA381168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C8640E7-7E10-054F-B39C-78F051D416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668" name="Rectangle 4"/>
          <p:cNvSpPr>
            <a:spLocks noGrp="1" noChangeArrowheads="1"/>
          </p:cNvSpPr>
          <p:nvPr>
            <p:ph type="ftr" sz="quarter" idx="3"/>
          </p:nvPr>
        </p:nvSpPr>
        <p:spPr bwMode="auto">
          <a:xfrm>
            <a:off x="633413" y="6453188"/>
            <a:ext cx="2895600" cy="403225"/>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200">
                <a:solidFill>
                  <a:schemeClr val="tx1"/>
                </a:solidFill>
                <a:latin typeface="Times New Roman" charset="0"/>
              </a:defRPr>
            </a:lvl1pPr>
          </a:lstStyle>
          <a:p>
            <a:pPr>
              <a:defRPr/>
            </a:pPr>
            <a:endParaRPr lang="en-US"/>
          </a:p>
          <a:p>
            <a:pPr>
              <a:defRPr/>
            </a:pPr>
            <a:endParaRPr lang="en-US"/>
          </a:p>
        </p:txBody>
      </p:sp>
      <p:sp>
        <p:nvSpPr>
          <p:cNvPr id="113669" name="Rectangle 5"/>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solidFill>
                  <a:schemeClr val="tx1"/>
                </a:solidFill>
                <a:latin typeface="Times New Roman" charset="0"/>
              </a:defRPr>
            </a:lvl1pPr>
          </a:lstStyle>
          <a:p>
            <a:pPr>
              <a:defRPr/>
            </a:pPr>
            <a:fld id="{EB29A767-6D04-2649-87F7-31D646EEF2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dt="0"/>
  <p:txStyles>
    <p:titleStyle>
      <a:lvl1pPr algn="l" rtl="0" eaLnBrk="0" fontAlgn="base" hangingPunct="0">
        <a:spcBef>
          <a:spcPct val="0"/>
        </a:spcBef>
        <a:spcAft>
          <a:spcPct val="0"/>
        </a:spcAft>
        <a:defRPr sz="3600">
          <a:solidFill>
            <a:srgbClr val="0000CC"/>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2pPr>
      <a:lvl3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3pPr>
      <a:lvl4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4pPr>
      <a:lvl5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5pPr>
      <a:lvl6pPr marL="457200" algn="l" rtl="0" eaLnBrk="0" fontAlgn="base" hangingPunct="0">
        <a:spcBef>
          <a:spcPct val="0"/>
        </a:spcBef>
        <a:spcAft>
          <a:spcPct val="0"/>
        </a:spcAft>
        <a:defRPr sz="3600">
          <a:solidFill>
            <a:srgbClr val="0000CC"/>
          </a:solidFill>
          <a:latin typeface="Tahoma" charset="0"/>
        </a:defRPr>
      </a:lvl6pPr>
      <a:lvl7pPr marL="914400" algn="l" rtl="0" eaLnBrk="0" fontAlgn="base" hangingPunct="0">
        <a:spcBef>
          <a:spcPct val="0"/>
        </a:spcBef>
        <a:spcAft>
          <a:spcPct val="0"/>
        </a:spcAft>
        <a:defRPr sz="3600">
          <a:solidFill>
            <a:srgbClr val="0000CC"/>
          </a:solidFill>
          <a:latin typeface="Tahoma" charset="0"/>
        </a:defRPr>
      </a:lvl7pPr>
      <a:lvl8pPr marL="1371600" algn="l" rtl="0" eaLnBrk="0" fontAlgn="base" hangingPunct="0">
        <a:spcBef>
          <a:spcPct val="0"/>
        </a:spcBef>
        <a:spcAft>
          <a:spcPct val="0"/>
        </a:spcAft>
        <a:defRPr sz="3600">
          <a:solidFill>
            <a:srgbClr val="0000CC"/>
          </a:solidFill>
          <a:latin typeface="Tahoma" charset="0"/>
        </a:defRPr>
      </a:lvl8pPr>
      <a:lvl9pPr marL="1828800" algn="l" rtl="0" eaLnBrk="0" fontAlgn="base" hangingPunct="0">
        <a:spcBef>
          <a:spcPct val="0"/>
        </a:spcBef>
        <a:spcAft>
          <a:spcPct val="0"/>
        </a:spcAft>
        <a:defRPr sz="3600">
          <a:solidFill>
            <a:srgbClr val="0000CC"/>
          </a:solidFill>
          <a:latin typeface="Tahoma"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image" Target="../media/image3.jpe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bin"/><Relationship Id="rId5" Type="http://schemas.openxmlformats.org/officeDocument/2006/relationships/oleObject" Target="../embeddings/Microsoft_Excel_97_-_2004_Worksheet1.xls"/><Relationship Id="rId6" Type="http://schemas.openxmlformats.org/officeDocument/2006/relationships/image" Target="../media/image4.emf"/><Relationship Id="rId7" Type="http://schemas.openxmlformats.org/officeDocument/2006/relationships/oleObject" Target="../embeddings/oleObject4.bin"/><Relationship Id="rId8" Type="http://schemas.openxmlformats.org/officeDocument/2006/relationships/oleObject" Target="../embeddings/Microsoft_Excel_97_-_2004_Worksheet2.xls"/><Relationship Id="rId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6388" name="Rectangle 4"/>
          <p:cNvSpPr>
            <a:spLocks noGrp="1" noChangeArrowheads="1"/>
          </p:cNvSpPr>
          <p:nvPr>
            <p:ph type="ctrTitle"/>
          </p:nvPr>
        </p:nvSpPr>
        <p:spPr>
          <a:xfrm>
            <a:off x="304800" y="609600"/>
            <a:ext cx="5181600" cy="1143000"/>
          </a:xfrm>
          <a:noFill/>
        </p:spPr>
        <p:txBody>
          <a:bodyPr lIns="90488" tIns="44450" rIns="90488" bIns="44450"/>
          <a:lstStyle/>
          <a:p>
            <a:pPr algn="ctr"/>
            <a:r>
              <a:rPr lang="en-US"/>
              <a:t>Relational Query Optimization</a:t>
            </a:r>
          </a:p>
        </p:txBody>
      </p:sp>
      <p:sp>
        <p:nvSpPr>
          <p:cNvPr id="16389" name="Rectangle 5"/>
          <p:cNvSpPr>
            <a:spLocks noGrp="1" noChangeArrowheads="1"/>
          </p:cNvSpPr>
          <p:nvPr>
            <p:ph type="subTitle" idx="1"/>
          </p:nvPr>
        </p:nvSpPr>
        <p:spPr>
          <a:xfrm>
            <a:off x="457200" y="2133600"/>
            <a:ext cx="5410200" cy="1752600"/>
          </a:xfrm>
          <a:noFill/>
        </p:spPr>
        <p:txBody>
          <a:bodyPr lIns="90488" tIns="44450" rIns="90488" bIns="44450"/>
          <a:lstStyle/>
          <a:p>
            <a:pPr marL="342900" indent="-342900"/>
            <a:r>
              <a:rPr lang="en-US" dirty="0" smtClean="0"/>
              <a:t> </a:t>
            </a:r>
            <a:endParaRPr lang="en-US" dirty="0"/>
          </a:p>
          <a:p>
            <a:pPr marL="342900" indent="-342900"/>
            <a:r>
              <a:rPr lang="en-US" dirty="0"/>
              <a:t>R &amp; G Chapter </a:t>
            </a:r>
            <a:r>
              <a:rPr lang="en-US" dirty="0" smtClean="0"/>
              <a:t>15</a:t>
            </a:r>
            <a:endParaRPr lang="en-US" dirty="0" smtClean="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34819" name="Rectangle 3"/>
          <p:cNvSpPr>
            <a:spLocks noChangeArrowheads="1"/>
          </p:cNvSpPr>
          <p:nvPr/>
        </p:nvSpPr>
        <p:spPr bwMode="auto">
          <a:xfrm>
            <a:off x="3048000" y="64008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34820" name="Rectangle 4"/>
          <p:cNvSpPr>
            <a:spLocks noGrp="1" noChangeArrowheads="1"/>
          </p:cNvSpPr>
          <p:nvPr>
            <p:ph type="title"/>
          </p:nvPr>
        </p:nvSpPr>
        <p:spPr>
          <a:xfrm>
            <a:off x="1066800" y="381000"/>
            <a:ext cx="7772400" cy="1104900"/>
          </a:xfrm>
          <a:noFill/>
        </p:spPr>
        <p:txBody>
          <a:bodyPr lIns="90488" tIns="44450" rIns="90488" bIns="44450"/>
          <a:lstStyle/>
          <a:p>
            <a:r>
              <a:rPr lang="en-US"/>
              <a:t>Alternative Plans – Push Selects </a:t>
            </a:r>
            <a:br>
              <a:rPr lang="en-US"/>
            </a:br>
            <a:r>
              <a:rPr lang="en-US"/>
              <a:t>(No Indexes)</a:t>
            </a:r>
          </a:p>
        </p:txBody>
      </p:sp>
      <p:grpSp>
        <p:nvGrpSpPr>
          <p:cNvPr id="34821" name="Group 30"/>
          <p:cNvGrpSpPr>
            <a:grpSpLocks/>
          </p:cNvGrpSpPr>
          <p:nvPr/>
        </p:nvGrpSpPr>
        <p:grpSpPr bwMode="auto">
          <a:xfrm>
            <a:off x="195263" y="1828800"/>
            <a:ext cx="4149725" cy="4157663"/>
            <a:chOff x="2736" y="912"/>
            <a:chExt cx="2614" cy="2619"/>
          </a:xfrm>
        </p:grpSpPr>
        <p:sp>
          <p:nvSpPr>
            <p:cNvPr id="34853" name="Freeform 31"/>
            <p:cNvSpPr>
              <a:spLocks/>
            </p:cNvSpPr>
            <p:nvPr/>
          </p:nvSpPr>
          <p:spPr bwMode="auto">
            <a:xfrm>
              <a:off x="3593"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4" name="Freeform 32"/>
            <p:cNvSpPr>
              <a:spLocks/>
            </p:cNvSpPr>
            <p:nvPr/>
          </p:nvSpPr>
          <p:spPr bwMode="auto">
            <a:xfrm>
              <a:off x="3648"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5" name="Freeform 33"/>
            <p:cNvSpPr>
              <a:spLocks/>
            </p:cNvSpPr>
            <p:nvPr/>
          </p:nvSpPr>
          <p:spPr bwMode="auto">
            <a:xfrm>
              <a:off x="3567" y="961"/>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6" name="Freeform 34"/>
            <p:cNvSpPr>
              <a:spLocks/>
            </p:cNvSpPr>
            <p:nvPr/>
          </p:nvSpPr>
          <p:spPr bwMode="auto">
            <a:xfrm>
              <a:off x="3667"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7" name="Freeform 35"/>
            <p:cNvSpPr>
              <a:spLocks/>
            </p:cNvSpPr>
            <p:nvPr/>
          </p:nvSpPr>
          <p:spPr bwMode="auto">
            <a:xfrm>
              <a:off x="3886"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8" name="Freeform 36"/>
            <p:cNvSpPr>
              <a:spLocks/>
            </p:cNvSpPr>
            <p:nvPr/>
          </p:nvSpPr>
          <p:spPr bwMode="auto">
            <a:xfrm>
              <a:off x="3667" y="2229"/>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9" name="Freeform 37"/>
            <p:cNvSpPr>
              <a:spLocks/>
            </p:cNvSpPr>
            <p:nvPr/>
          </p:nvSpPr>
          <p:spPr bwMode="auto">
            <a:xfrm>
              <a:off x="3667" y="2229"/>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4860" name="Freeform 38"/>
            <p:cNvSpPr>
              <a:spLocks/>
            </p:cNvSpPr>
            <p:nvPr/>
          </p:nvSpPr>
          <p:spPr bwMode="auto">
            <a:xfrm>
              <a:off x="3264" y="2544"/>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4861" name="Freeform 39"/>
            <p:cNvSpPr>
              <a:spLocks/>
            </p:cNvSpPr>
            <p:nvPr/>
          </p:nvSpPr>
          <p:spPr bwMode="auto">
            <a:xfrm>
              <a:off x="3869" y="2551"/>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62" name="Freeform 40"/>
            <p:cNvSpPr>
              <a:spLocks/>
            </p:cNvSpPr>
            <p:nvPr/>
          </p:nvSpPr>
          <p:spPr bwMode="auto">
            <a:xfrm>
              <a:off x="3778" y="178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63" name="Freeform 41"/>
            <p:cNvSpPr>
              <a:spLocks/>
            </p:cNvSpPr>
            <p:nvPr/>
          </p:nvSpPr>
          <p:spPr bwMode="auto">
            <a:xfrm>
              <a:off x="3778" y="1196"/>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64" name="Rectangle 42"/>
            <p:cNvSpPr>
              <a:spLocks noChangeArrowheads="1"/>
            </p:cNvSpPr>
            <p:nvPr/>
          </p:nvSpPr>
          <p:spPr bwMode="auto">
            <a:xfrm>
              <a:off x="2832" y="3312"/>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4865" name="Rectangle 43"/>
            <p:cNvSpPr>
              <a:spLocks noChangeArrowheads="1"/>
            </p:cNvSpPr>
            <p:nvPr/>
          </p:nvSpPr>
          <p:spPr bwMode="auto">
            <a:xfrm>
              <a:off x="4128" y="2832"/>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4866" name="Rectangle 44"/>
            <p:cNvSpPr>
              <a:spLocks noChangeArrowheads="1"/>
            </p:cNvSpPr>
            <p:nvPr/>
          </p:nvSpPr>
          <p:spPr bwMode="auto">
            <a:xfrm>
              <a:off x="3551" y="2358"/>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4867" name="Rectangle 45"/>
            <p:cNvSpPr>
              <a:spLocks noChangeArrowheads="1"/>
            </p:cNvSpPr>
            <p:nvPr/>
          </p:nvSpPr>
          <p:spPr bwMode="auto">
            <a:xfrm>
              <a:off x="2784" y="2784"/>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4868" name="Rectangle 46"/>
            <p:cNvSpPr>
              <a:spLocks noChangeArrowheads="1"/>
            </p:cNvSpPr>
            <p:nvPr/>
          </p:nvSpPr>
          <p:spPr bwMode="auto">
            <a:xfrm>
              <a:off x="3624" y="1011"/>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4869" name="Rectangle 47"/>
            <p:cNvSpPr>
              <a:spLocks noChangeArrowheads="1"/>
            </p:cNvSpPr>
            <p:nvPr/>
          </p:nvSpPr>
          <p:spPr bwMode="auto">
            <a:xfrm>
              <a:off x="4018" y="2160"/>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4870" name="Rectangle 48"/>
            <p:cNvSpPr>
              <a:spLocks noChangeArrowheads="1"/>
            </p:cNvSpPr>
            <p:nvPr/>
          </p:nvSpPr>
          <p:spPr bwMode="auto">
            <a:xfrm>
              <a:off x="3312" y="283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4871" name="Rectangle 49"/>
            <p:cNvSpPr>
              <a:spLocks noChangeArrowheads="1"/>
            </p:cNvSpPr>
            <p:nvPr/>
          </p:nvSpPr>
          <p:spPr bwMode="auto">
            <a:xfrm>
              <a:off x="4503" y="91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4872" name="Group 50"/>
            <p:cNvGrpSpPr>
              <a:grpSpLocks/>
            </p:cNvGrpSpPr>
            <p:nvPr/>
          </p:nvGrpSpPr>
          <p:grpSpPr bwMode="auto">
            <a:xfrm>
              <a:off x="3504" y="1538"/>
              <a:ext cx="102" cy="105"/>
              <a:chOff x="2941" y="1989"/>
              <a:chExt cx="102" cy="105"/>
            </a:xfrm>
          </p:grpSpPr>
          <p:sp>
            <p:nvSpPr>
              <p:cNvPr id="34879" name="Freeform 51"/>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4880" name="Freeform 52"/>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4873" name="Rectangle 53"/>
            <p:cNvSpPr>
              <a:spLocks noChangeArrowheads="1"/>
            </p:cNvSpPr>
            <p:nvPr/>
          </p:nvSpPr>
          <p:spPr bwMode="auto">
            <a:xfrm>
              <a:off x="3600" y="1586"/>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4874" name="Group 54"/>
            <p:cNvGrpSpPr>
              <a:grpSpLocks/>
            </p:cNvGrpSpPr>
            <p:nvPr/>
          </p:nvGrpSpPr>
          <p:grpSpPr bwMode="auto">
            <a:xfrm>
              <a:off x="2736" y="2784"/>
              <a:ext cx="102" cy="105"/>
              <a:chOff x="2941" y="1989"/>
              <a:chExt cx="102" cy="105"/>
            </a:xfrm>
          </p:grpSpPr>
          <p:sp>
            <p:nvSpPr>
              <p:cNvPr id="34877" name="Freeform 55"/>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4878" name="Freeform 56"/>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4875" name="Freeform 57"/>
            <p:cNvSpPr>
              <a:spLocks/>
            </p:cNvSpPr>
            <p:nvPr/>
          </p:nvSpPr>
          <p:spPr bwMode="auto">
            <a:xfrm>
              <a:off x="312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76" name="Rectangle 58"/>
            <p:cNvSpPr>
              <a:spLocks noChangeArrowheads="1"/>
            </p:cNvSpPr>
            <p:nvPr/>
          </p:nvSpPr>
          <p:spPr bwMode="auto">
            <a:xfrm>
              <a:off x="4272" y="1584"/>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grpSp>
        <p:nvGrpSpPr>
          <p:cNvPr id="5" name="Group 59"/>
          <p:cNvGrpSpPr>
            <a:grpSpLocks/>
          </p:cNvGrpSpPr>
          <p:nvPr/>
        </p:nvGrpSpPr>
        <p:grpSpPr bwMode="auto">
          <a:xfrm>
            <a:off x="4648200" y="2209800"/>
            <a:ext cx="4075113" cy="3167063"/>
            <a:chOff x="2688" y="1920"/>
            <a:chExt cx="2567" cy="1995"/>
          </a:xfrm>
        </p:grpSpPr>
        <p:sp>
          <p:nvSpPr>
            <p:cNvPr id="34825" name="Freeform 60"/>
            <p:cNvSpPr>
              <a:spLocks/>
            </p:cNvSpPr>
            <p:nvPr/>
          </p:nvSpPr>
          <p:spPr bwMode="auto">
            <a:xfrm>
              <a:off x="3401" y="1979"/>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26" name="Freeform 61"/>
            <p:cNvSpPr>
              <a:spLocks/>
            </p:cNvSpPr>
            <p:nvPr/>
          </p:nvSpPr>
          <p:spPr bwMode="auto">
            <a:xfrm>
              <a:off x="3456" y="1979"/>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27" name="Freeform 62"/>
            <p:cNvSpPr>
              <a:spLocks/>
            </p:cNvSpPr>
            <p:nvPr/>
          </p:nvSpPr>
          <p:spPr bwMode="auto">
            <a:xfrm>
              <a:off x="3375" y="1969"/>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28" name="Freeform 63"/>
            <p:cNvSpPr>
              <a:spLocks/>
            </p:cNvSpPr>
            <p:nvPr/>
          </p:nvSpPr>
          <p:spPr bwMode="auto">
            <a:xfrm>
              <a:off x="3475" y="256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29" name="Freeform 64"/>
            <p:cNvSpPr>
              <a:spLocks/>
            </p:cNvSpPr>
            <p:nvPr/>
          </p:nvSpPr>
          <p:spPr bwMode="auto">
            <a:xfrm>
              <a:off x="3694" y="256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30" name="Freeform 65"/>
            <p:cNvSpPr>
              <a:spLocks/>
            </p:cNvSpPr>
            <p:nvPr/>
          </p:nvSpPr>
          <p:spPr bwMode="auto">
            <a:xfrm>
              <a:off x="3475" y="2565"/>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31" name="Freeform 66"/>
            <p:cNvSpPr>
              <a:spLocks/>
            </p:cNvSpPr>
            <p:nvPr/>
          </p:nvSpPr>
          <p:spPr bwMode="auto">
            <a:xfrm>
              <a:off x="3475" y="2565"/>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4832" name="Freeform 67"/>
            <p:cNvSpPr>
              <a:spLocks/>
            </p:cNvSpPr>
            <p:nvPr/>
          </p:nvSpPr>
          <p:spPr bwMode="auto">
            <a:xfrm>
              <a:off x="3100" y="2887"/>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4833" name="Freeform 68"/>
            <p:cNvSpPr>
              <a:spLocks/>
            </p:cNvSpPr>
            <p:nvPr/>
          </p:nvSpPr>
          <p:spPr bwMode="auto">
            <a:xfrm>
              <a:off x="3677" y="2887"/>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34" name="Freeform 69"/>
            <p:cNvSpPr>
              <a:spLocks/>
            </p:cNvSpPr>
            <p:nvPr/>
          </p:nvSpPr>
          <p:spPr bwMode="auto">
            <a:xfrm>
              <a:off x="3586" y="2204"/>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35" name="Rectangle 70"/>
            <p:cNvSpPr>
              <a:spLocks noChangeArrowheads="1"/>
            </p:cNvSpPr>
            <p:nvPr/>
          </p:nvSpPr>
          <p:spPr bwMode="auto">
            <a:xfrm>
              <a:off x="2698" y="3696"/>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4836" name="Rectangle 71"/>
            <p:cNvSpPr>
              <a:spLocks noChangeArrowheads="1"/>
            </p:cNvSpPr>
            <p:nvPr/>
          </p:nvSpPr>
          <p:spPr bwMode="auto">
            <a:xfrm>
              <a:off x="3928" y="3696"/>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4837" name="Rectangle 72"/>
            <p:cNvSpPr>
              <a:spLocks noChangeArrowheads="1"/>
            </p:cNvSpPr>
            <p:nvPr/>
          </p:nvSpPr>
          <p:spPr bwMode="auto">
            <a:xfrm>
              <a:off x="3359" y="2694"/>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4838" name="Rectangle 73"/>
            <p:cNvSpPr>
              <a:spLocks noChangeArrowheads="1"/>
            </p:cNvSpPr>
            <p:nvPr/>
          </p:nvSpPr>
          <p:spPr bwMode="auto">
            <a:xfrm>
              <a:off x="3976" y="3120"/>
              <a:ext cx="596"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 = 100</a:t>
              </a:r>
            </a:p>
          </p:txBody>
        </p:sp>
        <p:sp>
          <p:nvSpPr>
            <p:cNvPr id="34839" name="Rectangle 74"/>
            <p:cNvSpPr>
              <a:spLocks noChangeArrowheads="1"/>
            </p:cNvSpPr>
            <p:nvPr/>
          </p:nvSpPr>
          <p:spPr bwMode="auto">
            <a:xfrm>
              <a:off x="3432" y="2019"/>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4840" name="Rectangle 75"/>
            <p:cNvSpPr>
              <a:spLocks noChangeArrowheads="1"/>
            </p:cNvSpPr>
            <p:nvPr/>
          </p:nvSpPr>
          <p:spPr bwMode="auto">
            <a:xfrm>
              <a:off x="3826" y="2496"/>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4841" name="Rectangle 76"/>
            <p:cNvSpPr>
              <a:spLocks noChangeArrowheads="1"/>
            </p:cNvSpPr>
            <p:nvPr/>
          </p:nvSpPr>
          <p:spPr bwMode="auto">
            <a:xfrm>
              <a:off x="4311" y="1920"/>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4842" name="Group 77"/>
            <p:cNvGrpSpPr>
              <a:grpSpLocks/>
            </p:cNvGrpSpPr>
            <p:nvPr/>
          </p:nvGrpSpPr>
          <p:grpSpPr bwMode="auto">
            <a:xfrm>
              <a:off x="2688" y="3148"/>
              <a:ext cx="102" cy="105"/>
              <a:chOff x="2941" y="1989"/>
              <a:chExt cx="102" cy="105"/>
            </a:xfrm>
          </p:grpSpPr>
          <p:sp>
            <p:nvSpPr>
              <p:cNvPr id="34851" name="Freeform 78"/>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2" name="Freeform 79"/>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4843" name="Rectangle 80"/>
            <p:cNvSpPr>
              <a:spLocks noChangeArrowheads="1"/>
            </p:cNvSpPr>
            <p:nvPr/>
          </p:nvSpPr>
          <p:spPr bwMode="auto">
            <a:xfrm>
              <a:off x="2746" y="3168"/>
              <a:ext cx="646"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 </a:t>
              </a:r>
            </a:p>
          </p:txBody>
        </p:sp>
        <p:grpSp>
          <p:nvGrpSpPr>
            <p:cNvPr id="34844" name="Group 81"/>
            <p:cNvGrpSpPr>
              <a:grpSpLocks/>
            </p:cNvGrpSpPr>
            <p:nvPr/>
          </p:nvGrpSpPr>
          <p:grpSpPr bwMode="auto">
            <a:xfrm>
              <a:off x="3880" y="3072"/>
              <a:ext cx="102" cy="105"/>
              <a:chOff x="2941" y="1989"/>
              <a:chExt cx="102" cy="105"/>
            </a:xfrm>
          </p:grpSpPr>
          <p:sp>
            <p:nvSpPr>
              <p:cNvPr id="34849" name="Freeform 82"/>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4850" name="Freeform 83"/>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4845" name="Freeform 84"/>
            <p:cNvSpPr>
              <a:spLocks/>
            </p:cNvSpPr>
            <p:nvPr/>
          </p:nvSpPr>
          <p:spPr bwMode="auto">
            <a:xfrm>
              <a:off x="2938" y="336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46" name="Rectangle 85"/>
            <p:cNvSpPr>
              <a:spLocks noChangeArrowheads="1"/>
            </p:cNvSpPr>
            <p:nvPr/>
          </p:nvSpPr>
          <p:spPr bwMode="auto">
            <a:xfrm>
              <a:off x="4408" y="340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4847" name="Freeform 86"/>
            <p:cNvSpPr>
              <a:spLocks/>
            </p:cNvSpPr>
            <p:nvPr/>
          </p:nvSpPr>
          <p:spPr bwMode="auto">
            <a:xfrm>
              <a:off x="4264" y="336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4848" name="Rectangle 87"/>
            <p:cNvSpPr>
              <a:spLocks noChangeArrowheads="1"/>
            </p:cNvSpPr>
            <p:nvPr/>
          </p:nvSpPr>
          <p:spPr bwMode="auto">
            <a:xfrm>
              <a:off x="3016" y="345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118872" name="Rectangle 88"/>
          <p:cNvSpPr>
            <a:spLocks noChangeArrowheads="1"/>
          </p:cNvSpPr>
          <p:nvPr/>
        </p:nvSpPr>
        <p:spPr bwMode="auto">
          <a:xfrm>
            <a:off x="5715000" y="6019800"/>
            <a:ext cx="1905000" cy="457200"/>
          </a:xfrm>
          <a:prstGeom prst="rect">
            <a:avLst/>
          </a:prstGeom>
          <a:noFill/>
          <a:ln w="12700">
            <a:noFill/>
            <a:miter lim="800000"/>
            <a:headEnd/>
            <a:tailEnd/>
          </a:ln>
        </p:spPr>
        <p:txBody>
          <a:bodyPr wrap="none" anchor="ctr">
            <a:prstTxWarp prst="textNoShape">
              <a:avLst/>
            </a:prstTxWarp>
          </a:bodyPr>
          <a:lstStyle/>
          <a:p>
            <a:pPr algn="ctr"/>
            <a:r>
              <a:rPr lang="en-US"/>
              <a:t>250,500 IOs</a:t>
            </a:r>
          </a:p>
        </p:txBody>
      </p:sp>
      <p:sp>
        <p:nvSpPr>
          <p:cNvPr id="34824" name="Rectangle 118"/>
          <p:cNvSpPr>
            <a:spLocks noChangeArrowheads="1"/>
          </p:cNvSpPr>
          <p:nvPr/>
        </p:nvSpPr>
        <p:spPr bwMode="auto">
          <a:xfrm>
            <a:off x="609600" y="6172200"/>
            <a:ext cx="1905000" cy="457200"/>
          </a:xfrm>
          <a:prstGeom prst="rect">
            <a:avLst/>
          </a:prstGeom>
          <a:noFill/>
          <a:ln w="12700">
            <a:noFill/>
            <a:miter lim="800000"/>
            <a:headEnd/>
            <a:tailEnd/>
          </a:ln>
        </p:spPr>
        <p:txBody>
          <a:bodyPr wrap="none" anchor="ctr">
            <a:prstTxWarp prst="textNoShape">
              <a:avLst/>
            </a:prstTxWarp>
          </a:bodyPr>
          <a:lstStyle/>
          <a:p>
            <a:pPr algn="ctr"/>
            <a:r>
              <a:rPr lang="en-US"/>
              <a:t>250,500 IOs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8872"/>
                                        </p:tgtEl>
                                        <p:attrNameLst>
                                          <p:attrName>style.visibility</p:attrName>
                                        </p:attrNameLst>
                                      </p:cBhvr>
                                      <p:to>
                                        <p:strVal val="visible"/>
                                      </p:to>
                                    </p:set>
                                    <p:animEffect transition="in" filter="dissolve">
                                      <p:cBhvr>
                                        <p:cTn id="12" dur="500"/>
                                        <p:tgtEl>
                                          <p:spTgt spid="11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36867" name="Rectangle 2"/>
          <p:cNvSpPr>
            <a:spLocks noChangeArrowheads="1"/>
          </p:cNvSpPr>
          <p:nvPr/>
        </p:nvSpPr>
        <p:spPr bwMode="auto">
          <a:xfrm>
            <a:off x="3048000" y="64008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grpSp>
        <p:nvGrpSpPr>
          <p:cNvPr id="36868" name="Group 4"/>
          <p:cNvGrpSpPr>
            <a:grpSpLocks/>
          </p:cNvGrpSpPr>
          <p:nvPr/>
        </p:nvGrpSpPr>
        <p:grpSpPr bwMode="auto">
          <a:xfrm>
            <a:off x="271463" y="1828800"/>
            <a:ext cx="4149725" cy="4157663"/>
            <a:chOff x="2736" y="912"/>
            <a:chExt cx="2614" cy="2619"/>
          </a:xfrm>
        </p:grpSpPr>
        <p:sp>
          <p:nvSpPr>
            <p:cNvPr id="36901" name="Freeform 5"/>
            <p:cNvSpPr>
              <a:spLocks/>
            </p:cNvSpPr>
            <p:nvPr/>
          </p:nvSpPr>
          <p:spPr bwMode="auto">
            <a:xfrm>
              <a:off x="3593"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2" name="Freeform 6"/>
            <p:cNvSpPr>
              <a:spLocks/>
            </p:cNvSpPr>
            <p:nvPr/>
          </p:nvSpPr>
          <p:spPr bwMode="auto">
            <a:xfrm>
              <a:off x="3648"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3" name="Freeform 7"/>
            <p:cNvSpPr>
              <a:spLocks/>
            </p:cNvSpPr>
            <p:nvPr/>
          </p:nvSpPr>
          <p:spPr bwMode="auto">
            <a:xfrm>
              <a:off x="3567" y="961"/>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4" name="Freeform 8"/>
            <p:cNvSpPr>
              <a:spLocks/>
            </p:cNvSpPr>
            <p:nvPr/>
          </p:nvSpPr>
          <p:spPr bwMode="auto">
            <a:xfrm>
              <a:off x="3667"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5" name="Freeform 9"/>
            <p:cNvSpPr>
              <a:spLocks/>
            </p:cNvSpPr>
            <p:nvPr/>
          </p:nvSpPr>
          <p:spPr bwMode="auto">
            <a:xfrm>
              <a:off x="3886"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6" name="Freeform 10"/>
            <p:cNvSpPr>
              <a:spLocks/>
            </p:cNvSpPr>
            <p:nvPr/>
          </p:nvSpPr>
          <p:spPr bwMode="auto">
            <a:xfrm>
              <a:off x="3667" y="2229"/>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7" name="Freeform 11"/>
            <p:cNvSpPr>
              <a:spLocks/>
            </p:cNvSpPr>
            <p:nvPr/>
          </p:nvSpPr>
          <p:spPr bwMode="auto">
            <a:xfrm>
              <a:off x="3667" y="2229"/>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6908" name="Freeform 12"/>
            <p:cNvSpPr>
              <a:spLocks/>
            </p:cNvSpPr>
            <p:nvPr/>
          </p:nvSpPr>
          <p:spPr bwMode="auto">
            <a:xfrm>
              <a:off x="3264" y="2544"/>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6909" name="Freeform 13"/>
            <p:cNvSpPr>
              <a:spLocks/>
            </p:cNvSpPr>
            <p:nvPr/>
          </p:nvSpPr>
          <p:spPr bwMode="auto">
            <a:xfrm>
              <a:off x="3869" y="2551"/>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10" name="Freeform 14"/>
            <p:cNvSpPr>
              <a:spLocks/>
            </p:cNvSpPr>
            <p:nvPr/>
          </p:nvSpPr>
          <p:spPr bwMode="auto">
            <a:xfrm>
              <a:off x="3778" y="178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11" name="Freeform 15"/>
            <p:cNvSpPr>
              <a:spLocks/>
            </p:cNvSpPr>
            <p:nvPr/>
          </p:nvSpPr>
          <p:spPr bwMode="auto">
            <a:xfrm>
              <a:off x="3778" y="1196"/>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12" name="Rectangle 16"/>
            <p:cNvSpPr>
              <a:spLocks noChangeArrowheads="1"/>
            </p:cNvSpPr>
            <p:nvPr/>
          </p:nvSpPr>
          <p:spPr bwMode="auto">
            <a:xfrm>
              <a:off x="2832" y="3312"/>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6913" name="Rectangle 17"/>
            <p:cNvSpPr>
              <a:spLocks noChangeArrowheads="1"/>
            </p:cNvSpPr>
            <p:nvPr/>
          </p:nvSpPr>
          <p:spPr bwMode="auto">
            <a:xfrm>
              <a:off x="4128" y="2832"/>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6914" name="Rectangle 18"/>
            <p:cNvSpPr>
              <a:spLocks noChangeArrowheads="1"/>
            </p:cNvSpPr>
            <p:nvPr/>
          </p:nvSpPr>
          <p:spPr bwMode="auto">
            <a:xfrm>
              <a:off x="3551" y="2358"/>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6915" name="Rectangle 19"/>
            <p:cNvSpPr>
              <a:spLocks noChangeArrowheads="1"/>
            </p:cNvSpPr>
            <p:nvPr/>
          </p:nvSpPr>
          <p:spPr bwMode="auto">
            <a:xfrm>
              <a:off x="2784" y="2784"/>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6916" name="Rectangle 20"/>
            <p:cNvSpPr>
              <a:spLocks noChangeArrowheads="1"/>
            </p:cNvSpPr>
            <p:nvPr/>
          </p:nvSpPr>
          <p:spPr bwMode="auto">
            <a:xfrm>
              <a:off x="3624" y="1011"/>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6917" name="Rectangle 21"/>
            <p:cNvSpPr>
              <a:spLocks noChangeArrowheads="1"/>
            </p:cNvSpPr>
            <p:nvPr/>
          </p:nvSpPr>
          <p:spPr bwMode="auto">
            <a:xfrm>
              <a:off x="4018" y="2160"/>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6918" name="Rectangle 22"/>
            <p:cNvSpPr>
              <a:spLocks noChangeArrowheads="1"/>
            </p:cNvSpPr>
            <p:nvPr/>
          </p:nvSpPr>
          <p:spPr bwMode="auto">
            <a:xfrm>
              <a:off x="3312" y="283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6919" name="Rectangle 23"/>
            <p:cNvSpPr>
              <a:spLocks noChangeArrowheads="1"/>
            </p:cNvSpPr>
            <p:nvPr/>
          </p:nvSpPr>
          <p:spPr bwMode="auto">
            <a:xfrm>
              <a:off x="4503" y="91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6920" name="Group 24"/>
            <p:cNvGrpSpPr>
              <a:grpSpLocks/>
            </p:cNvGrpSpPr>
            <p:nvPr/>
          </p:nvGrpSpPr>
          <p:grpSpPr bwMode="auto">
            <a:xfrm>
              <a:off x="3504" y="1538"/>
              <a:ext cx="102" cy="105"/>
              <a:chOff x="2941" y="1989"/>
              <a:chExt cx="102" cy="105"/>
            </a:xfrm>
          </p:grpSpPr>
          <p:sp>
            <p:nvSpPr>
              <p:cNvPr id="36927" name="Freeform 25"/>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6928" name="Freeform 26"/>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6921" name="Rectangle 27"/>
            <p:cNvSpPr>
              <a:spLocks noChangeArrowheads="1"/>
            </p:cNvSpPr>
            <p:nvPr/>
          </p:nvSpPr>
          <p:spPr bwMode="auto">
            <a:xfrm>
              <a:off x="3600" y="1586"/>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6922" name="Group 28"/>
            <p:cNvGrpSpPr>
              <a:grpSpLocks/>
            </p:cNvGrpSpPr>
            <p:nvPr/>
          </p:nvGrpSpPr>
          <p:grpSpPr bwMode="auto">
            <a:xfrm>
              <a:off x="2736" y="2784"/>
              <a:ext cx="102" cy="105"/>
              <a:chOff x="2941" y="1989"/>
              <a:chExt cx="102" cy="105"/>
            </a:xfrm>
          </p:grpSpPr>
          <p:sp>
            <p:nvSpPr>
              <p:cNvPr id="36925" name="Freeform 29"/>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6926" name="Freeform 30"/>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6923" name="Freeform 31"/>
            <p:cNvSpPr>
              <a:spLocks/>
            </p:cNvSpPr>
            <p:nvPr/>
          </p:nvSpPr>
          <p:spPr bwMode="auto">
            <a:xfrm>
              <a:off x="312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924" name="Rectangle 32"/>
            <p:cNvSpPr>
              <a:spLocks noChangeArrowheads="1"/>
            </p:cNvSpPr>
            <p:nvPr/>
          </p:nvSpPr>
          <p:spPr bwMode="auto">
            <a:xfrm>
              <a:off x="4272" y="1584"/>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120894" name="Rectangle 62"/>
          <p:cNvSpPr>
            <a:spLocks noChangeArrowheads="1"/>
          </p:cNvSpPr>
          <p:nvPr/>
        </p:nvSpPr>
        <p:spPr bwMode="auto">
          <a:xfrm>
            <a:off x="5486400" y="6019800"/>
            <a:ext cx="1905000" cy="457200"/>
          </a:xfrm>
          <a:prstGeom prst="rect">
            <a:avLst/>
          </a:prstGeom>
          <a:noFill/>
          <a:ln w="12700">
            <a:noFill/>
            <a:miter lim="800000"/>
            <a:headEnd/>
            <a:tailEnd/>
          </a:ln>
        </p:spPr>
        <p:txBody>
          <a:bodyPr wrap="none" anchor="ctr">
            <a:prstTxWarp prst="textNoShape">
              <a:avLst/>
            </a:prstTxWarp>
          </a:bodyPr>
          <a:lstStyle/>
          <a:p>
            <a:pPr algn="ctr"/>
            <a:r>
              <a:rPr lang="en-US"/>
              <a:t>6000 IOs</a:t>
            </a:r>
          </a:p>
        </p:txBody>
      </p:sp>
      <p:grpSp>
        <p:nvGrpSpPr>
          <p:cNvPr id="5" name="Group 63"/>
          <p:cNvGrpSpPr>
            <a:grpSpLocks/>
          </p:cNvGrpSpPr>
          <p:nvPr/>
        </p:nvGrpSpPr>
        <p:grpSpPr bwMode="auto">
          <a:xfrm>
            <a:off x="4495800" y="1752600"/>
            <a:ext cx="4149725" cy="4157663"/>
            <a:chOff x="2832" y="1008"/>
            <a:chExt cx="2614" cy="2619"/>
          </a:xfrm>
        </p:grpSpPr>
        <p:sp>
          <p:nvSpPr>
            <p:cNvPr id="36873" name="Freeform 64"/>
            <p:cNvSpPr>
              <a:spLocks/>
            </p:cNvSpPr>
            <p:nvPr/>
          </p:nvSpPr>
          <p:spPr bwMode="auto">
            <a:xfrm>
              <a:off x="3689"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4" name="Freeform 65"/>
            <p:cNvSpPr>
              <a:spLocks/>
            </p:cNvSpPr>
            <p:nvPr/>
          </p:nvSpPr>
          <p:spPr bwMode="auto">
            <a:xfrm>
              <a:off x="3744"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5" name="Freeform 66"/>
            <p:cNvSpPr>
              <a:spLocks/>
            </p:cNvSpPr>
            <p:nvPr/>
          </p:nvSpPr>
          <p:spPr bwMode="auto">
            <a:xfrm>
              <a:off x="3663" y="1057"/>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6" name="Freeform 67"/>
            <p:cNvSpPr>
              <a:spLocks/>
            </p:cNvSpPr>
            <p:nvPr/>
          </p:nvSpPr>
          <p:spPr bwMode="auto">
            <a:xfrm>
              <a:off x="3763"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7" name="Freeform 68"/>
            <p:cNvSpPr>
              <a:spLocks/>
            </p:cNvSpPr>
            <p:nvPr/>
          </p:nvSpPr>
          <p:spPr bwMode="auto">
            <a:xfrm>
              <a:off x="3982"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8" name="Freeform 69"/>
            <p:cNvSpPr>
              <a:spLocks/>
            </p:cNvSpPr>
            <p:nvPr/>
          </p:nvSpPr>
          <p:spPr bwMode="auto">
            <a:xfrm>
              <a:off x="3763" y="2325"/>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79" name="Freeform 70"/>
            <p:cNvSpPr>
              <a:spLocks/>
            </p:cNvSpPr>
            <p:nvPr/>
          </p:nvSpPr>
          <p:spPr bwMode="auto">
            <a:xfrm>
              <a:off x="3763" y="2325"/>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6880" name="Freeform 71"/>
            <p:cNvSpPr>
              <a:spLocks/>
            </p:cNvSpPr>
            <p:nvPr/>
          </p:nvSpPr>
          <p:spPr bwMode="auto">
            <a:xfrm>
              <a:off x="3360" y="2640"/>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6881" name="Freeform 72"/>
            <p:cNvSpPr>
              <a:spLocks/>
            </p:cNvSpPr>
            <p:nvPr/>
          </p:nvSpPr>
          <p:spPr bwMode="auto">
            <a:xfrm>
              <a:off x="3965" y="2647"/>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82" name="Freeform 73"/>
            <p:cNvSpPr>
              <a:spLocks/>
            </p:cNvSpPr>
            <p:nvPr/>
          </p:nvSpPr>
          <p:spPr bwMode="auto">
            <a:xfrm>
              <a:off x="3874" y="18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83" name="Freeform 74"/>
            <p:cNvSpPr>
              <a:spLocks/>
            </p:cNvSpPr>
            <p:nvPr/>
          </p:nvSpPr>
          <p:spPr bwMode="auto">
            <a:xfrm>
              <a:off x="3874" y="1292"/>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84" name="Rectangle 75"/>
            <p:cNvSpPr>
              <a:spLocks noChangeArrowheads="1"/>
            </p:cNvSpPr>
            <p:nvPr/>
          </p:nvSpPr>
          <p:spPr bwMode="auto">
            <a:xfrm>
              <a:off x="4320" y="2880"/>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6885" name="Rectangle 76"/>
            <p:cNvSpPr>
              <a:spLocks noChangeArrowheads="1"/>
            </p:cNvSpPr>
            <p:nvPr/>
          </p:nvSpPr>
          <p:spPr bwMode="auto">
            <a:xfrm>
              <a:off x="2832" y="3408"/>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6886" name="Rectangle 77"/>
            <p:cNvSpPr>
              <a:spLocks noChangeArrowheads="1"/>
            </p:cNvSpPr>
            <p:nvPr/>
          </p:nvSpPr>
          <p:spPr bwMode="auto">
            <a:xfrm>
              <a:off x="3647" y="2454"/>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6887" name="Rectangle 78"/>
            <p:cNvSpPr>
              <a:spLocks noChangeArrowheads="1"/>
            </p:cNvSpPr>
            <p:nvPr/>
          </p:nvSpPr>
          <p:spPr bwMode="auto">
            <a:xfrm>
              <a:off x="3648" y="1680"/>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6888" name="Rectangle 79"/>
            <p:cNvSpPr>
              <a:spLocks noChangeArrowheads="1"/>
            </p:cNvSpPr>
            <p:nvPr/>
          </p:nvSpPr>
          <p:spPr bwMode="auto">
            <a:xfrm>
              <a:off x="3720" y="1107"/>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6889" name="Rectangle 80"/>
            <p:cNvSpPr>
              <a:spLocks noChangeArrowheads="1"/>
            </p:cNvSpPr>
            <p:nvPr/>
          </p:nvSpPr>
          <p:spPr bwMode="auto">
            <a:xfrm>
              <a:off x="4114" y="2256"/>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6890" name="Rectangle 81"/>
            <p:cNvSpPr>
              <a:spLocks noChangeArrowheads="1"/>
            </p:cNvSpPr>
            <p:nvPr/>
          </p:nvSpPr>
          <p:spPr bwMode="auto">
            <a:xfrm>
              <a:off x="3408" y="292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6891" name="Rectangle 82"/>
            <p:cNvSpPr>
              <a:spLocks noChangeArrowheads="1"/>
            </p:cNvSpPr>
            <p:nvPr/>
          </p:nvSpPr>
          <p:spPr bwMode="auto">
            <a:xfrm>
              <a:off x="4599" y="100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6892" name="Group 83"/>
            <p:cNvGrpSpPr>
              <a:grpSpLocks/>
            </p:cNvGrpSpPr>
            <p:nvPr/>
          </p:nvGrpSpPr>
          <p:grpSpPr bwMode="auto">
            <a:xfrm>
              <a:off x="2832" y="2832"/>
              <a:ext cx="102" cy="105"/>
              <a:chOff x="2941" y="1989"/>
              <a:chExt cx="102" cy="105"/>
            </a:xfrm>
          </p:grpSpPr>
          <p:sp>
            <p:nvSpPr>
              <p:cNvPr id="36899" name="Freeform 84"/>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6900" name="Freeform 85"/>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6893" name="Rectangle 86"/>
            <p:cNvSpPr>
              <a:spLocks noChangeArrowheads="1"/>
            </p:cNvSpPr>
            <p:nvPr/>
          </p:nvSpPr>
          <p:spPr bwMode="auto">
            <a:xfrm>
              <a:off x="2928" y="2880"/>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6894" name="Group 87"/>
            <p:cNvGrpSpPr>
              <a:grpSpLocks/>
            </p:cNvGrpSpPr>
            <p:nvPr/>
          </p:nvGrpSpPr>
          <p:grpSpPr bwMode="auto">
            <a:xfrm>
              <a:off x="3600" y="1680"/>
              <a:ext cx="102" cy="105"/>
              <a:chOff x="2941" y="1989"/>
              <a:chExt cx="102" cy="105"/>
            </a:xfrm>
          </p:grpSpPr>
          <p:sp>
            <p:nvSpPr>
              <p:cNvPr id="36897" name="Freeform 88"/>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6898" name="Freeform 89"/>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6895" name="Freeform 90"/>
            <p:cNvSpPr>
              <a:spLocks/>
            </p:cNvSpPr>
            <p:nvPr/>
          </p:nvSpPr>
          <p:spPr bwMode="auto">
            <a:xfrm>
              <a:off x="3216" y="307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6896" name="Rectangle 91"/>
            <p:cNvSpPr>
              <a:spLocks noChangeArrowheads="1"/>
            </p:cNvSpPr>
            <p:nvPr/>
          </p:nvSpPr>
          <p:spPr bwMode="auto">
            <a:xfrm>
              <a:off x="4368" y="1680"/>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36871" name="Rectangle 92"/>
          <p:cNvSpPr>
            <a:spLocks noChangeArrowheads="1"/>
          </p:cNvSpPr>
          <p:nvPr/>
        </p:nvSpPr>
        <p:spPr bwMode="auto">
          <a:xfrm>
            <a:off x="609600" y="6172200"/>
            <a:ext cx="1905000" cy="457200"/>
          </a:xfrm>
          <a:prstGeom prst="rect">
            <a:avLst/>
          </a:prstGeom>
          <a:noFill/>
          <a:ln w="12700">
            <a:noFill/>
            <a:miter lim="800000"/>
            <a:headEnd/>
            <a:tailEnd/>
          </a:ln>
        </p:spPr>
        <p:txBody>
          <a:bodyPr wrap="none" anchor="ctr">
            <a:prstTxWarp prst="textNoShape">
              <a:avLst/>
            </a:prstTxWarp>
          </a:bodyPr>
          <a:lstStyle/>
          <a:p>
            <a:pPr algn="ctr"/>
            <a:r>
              <a:rPr lang="en-US"/>
              <a:t>250,500 IOs</a:t>
            </a:r>
          </a:p>
        </p:txBody>
      </p:sp>
      <p:sp>
        <p:nvSpPr>
          <p:cNvPr id="36872" name="Rectangle 93"/>
          <p:cNvSpPr>
            <a:spLocks noChangeArrowheads="1"/>
          </p:cNvSpPr>
          <p:nvPr/>
        </p:nvSpPr>
        <p:spPr bwMode="auto">
          <a:xfrm>
            <a:off x="1143000" y="304800"/>
            <a:ext cx="7772400" cy="1104900"/>
          </a:xfrm>
          <a:prstGeom prst="rect">
            <a:avLst/>
          </a:prstGeom>
          <a:noFill/>
          <a:ln w="12700">
            <a:noFill/>
            <a:miter lim="800000"/>
            <a:headEnd/>
            <a:tailEnd/>
          </a:ln>
        </p:spPr>
        <p:txBody>
          <a:bodyPr lIns="90488" tIns="44450" rIns="90488" bIns="44450" anchor="ctr">
            <a:prstTxWarp prst="textNoShape">
              <a:avLst/>
            </a:prstTxWarp>
          </a:bodyPr>
          <a:lstStyle/>
          <a:p>
            <a:pPr eaLnBrk="0" hangingPunct="0"/>
            <a:r>
              <a:rPr lang="en-US" sz="3600">
                <a:solidFill>
                  <a:srgbClr val="0000CC"/>
                </a:solidFill>
                <a:latin typeface="Tahoma" charset="0"/>
              </a:rPr>
              <a:t>Alternative Plans – Push Selects </a:t>
            </a:r>
            <a:br>
              <a:rPr lang="en-US" sz="3600">
                <a:solidFill>
                  <a:srgbClr val="0000CC"/>
                </a:solidFill>
                <a:latin typeface="Tahoma" charset="0"/>
              </a:rPr>
            </a:br>
            <a:r>
              <a:rPr lang="en-US" sz="3600">
                <a:solidFill>
                  <a:srgbClr val="0000CC"/>
                </a:solidFill>
                <a:latin typeface="Tahoma" charset="0"/>
              </a:rPr>
              <a:t>(No Indexes)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94"/>
                                        </p:tgtEl>
                                        <p:attrNameLst>
                                          <p:attrName>style.visibility</p:attrName>
                                        </p:attrNameLst>
                                      </p:cBhvr>
                                      <p:to>
                                        <p:strVal val="visible"/>
                                      </p:to>
                                    </p:set>
                                    <p:animEffect transition="in" filter="dissolve">
                                      <p:cBhvr>
                                        <p:cTn id="12" dur="500"/>
                                        <p:tgtEl>
                                          <p:spTgt spid="120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38915" name="Rectangle 2"/>
          <p:cNvSpPr>
            <a:spLocks noChangeArrowheads="1"/>
          </p:cNvSpPr>
          <p:nvPr/>
        </p:nvSpPr>
        <p:spPr bwMode="auto">
          <a:xfrm>
            <a:off x="3048000" y="64008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grpSp>
        <p:nvGrpSpPr>
          <p:cNvPr id="2" name="Group 93"/>
          <p:cNvGrpSpPr>
            <a:grpSpLocks/>
          </p:cNvGrpSpPr>
          <p:nvPr/>
        </p:nvGrpSpPr>
        <p:grpSpPr bwMode="auto">
          <a:xfrm>
            <a:off x="4419600" y="2438400"/>
            <a:ext cx="4129088" cy="3243263"/>
            <a:chOff x="2784" y="1536"/>
            <a:chExt cx="2601" cy="2043"/>
          </a:xfrm>
        </p:grpSpPr>
        <p:sp>
          <p:nvSpPr>
            <p:cNvPr id="38949" name="Freeform 33"/>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0" name="Freeform 34"/>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1" name="Freeform 35"/>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2" name="Freeform 36"/>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3" name="Freeform 37"/>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4" name="Freeform 38"/>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5" name="Freeform 39"/>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8956" name="Freeform 40"/>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8957" name="Freeform 41"/>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8" name="Freeform 42"/>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59" name="Rectangle 43"/>
            <p:cNvSpPr>
              <a:spLocks noChangeArrowheads="1"/>
            </p:cNvSpPr>
            <p:nvPr/>
          </p:nvSpPr>
          <p:spPr bwMode="auto">
            <a:xfrm>
              <a:off x="4272" y="3360"/>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8960" name="Rectangle 44"/>
            <p:cNvSpPr>
              <a:spLocks noChangeArrowheads="1"/>
            </p:cNvSpPr>
            <p:nvPr/>
          </p:nvSpPr>
          <p:spPr bwMode="auto">
            <a:xfrm>
              <a:off x="2784" y="3360"/>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8961" name="Rectangle 45"/>
            <p:cNvSpPr>
              <a:spLocks noChangeArrowheads="1"/>
            </p:cNvSpPr>
            <p:nvPr/>
          </p:nvSpPr>
          <p:spPr bwMode="auto">
            <a:xfrm>
              <a:off x="3551" y="2310"/>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8962" name="Rectangle 46"/>
            <p:cNvSpPr>
              <a:spLocks noChangeArrowheads="1"/>
            </p:cNvSpPr>
            <p:nvPr/>
          </p:nvSpPr>
          <p:spPr bwMode="auto">
            <a:xfrm>
              <a:off x="4168" y="2736"/>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8963" name="Rectangle 47"/>
            <p:cNvSpPr>
              <a:spLocks noChangeArrowheads="1"/>
            </p:cNvSpPr>
            <p:nvPr/>
          </p:nvSpPr>
          <p:spPr bwMode="auto">
            <a:xfrm>
              <a:off x="3624" y="1635"/>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8964" name="Rectangle 48"/>
            <p:cNvSpPr>
              <a:spLocks noChangeArrowheads="1"/>
            </p:cNvSpPr>
            <p:nvPr/>
          </p:nvSpPr>
          <p:spPr bwMode="auto">
            <a:xfrm>
              <a:off x="4018" y="2112"/>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8965" name="Rectangle 49"/>
            <p:cNvSpPr>
              <a:spLocks noChangeArrowheads="1"/>
            </p:cNvSpPr>
            <p:nvPr/>
          </p:nvSpPr>
          <p:spPr bwMode="auto">
            <a:xfrm>
              <a:off x="4503" y="153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8966" name="Group 50"/>
            <p:cNvGrpSpPr>
              <a:grpSpLocks/>
            </p:cNvGrpSpPr>
            <p:nvPr/>
          </p:nvGrpSpPr>
          <p:grpSpPr bwMode="auto">
            <a:xfrm>
              <a:off x="2880" y="2764"/>
              <a:ext cx="102" cy="105"/>
              <a:chOff x="2941" y="1989"/>
              <a:chExt cx="102" cy="105"/>
            </a:xfrm>
          </p:grpSpPr>
          <p:sp>
            <p:nvSpPr>
              <p:cNvPr id="38975" name="Freeform 51"/>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8976" name="Freeform 52"/>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8967" name="Rectangle 53"/>
            <p:cNvSpPr>
              <a:spLocks noChangeArrowheads="1"/>
            </p:cNvSpPr>
            <p:nvPr/>
          </p:nvSpPr>
          <p:spPr bwMode="auto">
            <a:xfrm>
              <a:off x="2938" y="2784"/>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8968" name="Group 54"/>
            <p:cNvGrpSpPr>
              <a:grpSpLocks/>
            </p:cNvGrpSpPr>
            <p:nvPr/>
          </p:nvGrpSpPr>
          <p:grpSpPr bwMode="auto">
            <a:xfrm>
              <a:off x="4072" y="2688"/>
              <a:ext cx="102" cy="105"/>
              <a:chOff x="2941" y="1989"/>
              <a:chExt cx="102" cy="105"/>
            </a:xfrm>
          </p:grpSpPr>
          <p:sp>
            <p:nvSpPr>
              <p:cNvPr id="38973" name="Freeform 55"/>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8974" name="Freeform 56"/>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8969" name="Freeform 57"/>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70" name="Rectangle 58"/>
            <p:cNvSpPr>
              <a:spLocks noChangeArrowheads="1"/>
            </p:cNvSpPr>
            <p:nvPr/>
          </p:nvSpPr>
          <p:spPr bwMode="auto">
            <a:xfrm>
              <a:off x="4704" y="2592"/>
              <a:ext cx="681" cy="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(Scan &amp;</a:t>
              </a:r>
            </a:p>
            <a:p>
              <a:pPr eaLnBrk="0" hangingPunct="0"/>
              <a:r>
                <a:rPr lang="en-US" sz="1700" b="1">
                  <a:solidFill>
                    <a:schemeClr val="accent1"/>
                  </a:solidFill>
                  <a:latin typeface="Arial" charset="0"/>
                </a:rPr>
                <a:t>Write to</a:t>
              </a:r>
            </a:p>
            <a:p>
              <a:pPr eaLnBrk="0" hangingPunct="0"/>
              <a:r>
                <a:rPr lang="en-US" sz="1700" b="1">
                  <a:solidFill>
                    <a:schemeClr val="accent1"/>
                  </a:solidFill>
                  <a:latin typeface="Arial" charset="0"/>
                </a:rPr>
                <a:t>temp T2)</a:t>
              </a:r>
            </a:p>
          </p:txBody>
        </p:sp>
        <p:sp>
          <p:nvSpPr>
            <p:cNvPr id="38971" name="Freeform 59"/>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72" name="Rectangle 60"/>
            <p:cNvSpPr>
              <a:spLocks noChangeArrowheads="1"/>
            </p:cNvSpPr>
            <p:nvPr/>
          </p:nvSpPr>
          <p:spPr bwMode="auto">
            <a:xfrm>
              <a:off x="3264" y="297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38917" name="Rectangle 61"/>
          <p:cNvSpPr>
            <a:spLocks noChangeArrowheads="1"/>
          </p:cNvSpPr>
          <p:nvPr/>
        </p:nvSpPr>
        <p:spPr bwMode="auto">
          <a:xfrm>
            <a:off x="990600" y="6019800"/>
            <a:ext cx="1905000" cy="457200"/>
          </a:xfrm>
          <a:prstGeom prst="rect">
            <a:avLst/>
          </a:prstGeom>
          <a:noFill/>
          <a:ln w="12700">
            <a:noFill/>
            <a:miter lim="800000"/>
            <a:headEnd/>
            <a:tailEnd/>
          </a:ln>
        </p:spPr>
        <p:txBody>
          <a:bodyPr wrap="none" anchor="ctr">
            <a:prstTxWarp prst="textNoShape">
              <a:avLst/>
            </a:prstTxWarp>
          </a:bodyPr>
          <a:lstStyle/>
          <a:p>
            <a:pPr algn="ctr"/>
            <a:r>
              <a:rPr lang="en-US"/>
              <a:t>6000 IOs</a:t>
            </a:r>
          </a:p>
        </p:txBody>
      </p:sp>
      <p:grpSp>
        <p:nvGrpSpPr>
          <p:cNvPr id="38918" name="Group 62"/>
          <p:cNvGrpSpPr>
            <a:grpSpLocks/>
          </p:cNvGrpSpPr>
          <p:nvPr/>
        </p:nvGrpSpPr>
        <p:grpSpPr bwMode="auto">
          <a:xfrm>
            <a:off x="195263" y="1828800"/>
            <a:ext cx="4149725" cy="4157663"/>
            <a:chOff x="2832" y="1008"/>
            <a:chExt cx="2614" cy="2619"/>
          </a:xfrm>
        </p:grpSpPr>
        <p:sp>
          <p:nvSpPr>
            <p:cNvPr id="38921" name="Freeform 63"/>
            <p:cNvSpPr>
              <a:spLocks/>
            </p:cNvSpPr>
            <p:nvPr/>
          </p:nvSpPr>
          <p:spPr bwMode="auto">
            <a:xfrm>
              <a:off x="3689"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2" name="Freeform 64"/>
            <p:cNvSpPr>
              <a:spLocks/>
            </p:cNvSpPr>
            <p:nvPr/>
          </p:nvSpPr>
          <p:spPr bwMode="auto">
            <a:xfrm>
              <a:off x="3744"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3" name="Freeform 65"/>
            <p:cNvSpPr>
              <a:spLocks/>
            </p:cNvSpPr>
            <p:nvPr/>
          </p:nvSpPr>
          <p:spPr bwMode="auto">
            <a:xfrm>
              <a:off x="3663" y="1057"/>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4" name="Freeform 66"/>
            <p:cNvSpPr>
              <a:spLocks/>
            </p:cNvSpPr>
            <p:nvPr/>
          </p:nvSpPr>
          <p:spPr bwMode="auto">
            <a:xfrm>
              <a:off x="3763"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5" name="Freeform 67"/>
            <p:cNvSpPr>
              <a:spLocks/>
            </p:cNvSpPr>
            <p:nvPr/>
          </p:nvSpPr>
          <p:spPr bwMode="auto">
            <a:xfrm>
              <a:off x="3982"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6" name="Freeform 68"/>
            <p:cNvSpPr>
              <a:spLocks/>
            </p:cNvSpPr>
            <p:nvPr/>
          </p:nvSpPr>
          <p:spPr bwMode="auto">
            <a:xfrm>
              <a:off x="3763" y="2325"/>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27" name="Freeform 69"/>
            <p:cNvSpPr>
              <a:spLocks/>
            </p:cNvSpPr>
            <p:nvPr/>
          </p:nvSpPr>
          <p:spPr bwMode="auto">
            <a:xfrm>
              <a:off x="3763" y="2325"/>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8928" name="Freeform 70"/>
            <p:cNvSpPr>
              <a:spLocks/>
            </p:cNvSpPr>
            <p:nvPr/>
          </p:nvSpPr>
          <p:spPr bwMode="auto">
            <a:xfrm>
              <a:off x="3360" y="2640"/>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8929" name="Freeform 71"/>
            <p:cNvSpPr>
              <a:spLocks/>
            </p:cNvSpPr>
            <p:nvPr/>
          </p:nvSpPr>
          <p:spPr bwMode="auto">
            <a:xfrm>
              <a:off x="3965" y="2647"/>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30" name="Freeform 72"/>
            <p:cNvSpPr>
              <a:spLocks/>
            </p:cNvSpPr>
            <p:nvPr/>
          </p:nvSpPr>
          <p:spPr bwMode="auto">
            <a:xfrm>
              <a:off x="3874" y="18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31" name="Freeform 73"/>
            <p:cNvSpPr>
              <a:spLocks/>
            </p:cNvSpPr>
            <p:nvPr/>
          </p:nvSpPr>
          <p:spPr bwMode="auto">
            <a:xfrm>
              <a:off x="3874" y="1292"/>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32" name="Rectangle 74"/>
            <p:cNvSpPr>
              <a:spLocks noChangeArrowheads="1"/>
            </p:cNvSpPr>
            <p:nvPr/>
          </p:nvSpPr>
          <p:spPr bwMode="auto">
            <a:xfrm>
              <a:off x="4320" y="2880"/>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8933" name="Rectangle 75"/>
            <p:cNvSpPr>
              <a:spLocks noChangeArrowheads="1"/>
            </p:cNvSpPr>
            <p:nvPr/>
          </p:nvSpPr>
          <p:spPr bwMode="auto">
            <a:xfrm>
              <a:off x="2832" y="3408"/>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8934" name="Rectangle 76"/>
            <p:cNvSpPr>
              <a:spLocks noChangeArrowheads="1"/>
            </p:cNvSpPr>
            <p:nvPr/>
          </p:nvSpPr>
          <p:spPr bwMode="auto">
            <a:xfrm>
              <a:off x="3647" y="2454"/>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8935" name="Rectangle 77"/>
            <p:cNvSpPr>
              <a:spLocks noChangeArrowheads="1"/>
            </p:cNvSpPr>
            <p:nvPr/>
          </p:nvSpPr>
          <p:spPr bwMode="auto">
            <a:xfrm>
              <a:off x="3648" y="1680"/>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8936" name="Rectangle 78"/>
            <p:cNvSpPr>
              <a:spLocks noChangeArrowheads="1"/>
            </p:cNvSpPr>
            <p:nvPr/>
          </p:nvSpPr>
          <p:spPr bwMode="auto">
            <a:xfrm>
              <a:off x="3720" y="1107"/>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8937" name="Rectangle 79"/>
            <p:cNvSpPr>
              <a:spLocks noChangeArrowheads="1"/>
            </p:cNvSpPr>
            <p:nvPr/>
          </p:nvSpPr>
          <p:spPr bwMode="auto">
            <a:xfrm>
              <a:off x="4114" y="2256"/>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8938" name="Rectangle 80"/>
            <p:cNvSpPr>
              <a:spLocks noChangeArrowheads="1"/>
            </p:cNvSpPr>
            <p:nvPr/>
          </p:nvSpPr>
          <p:spPr bwMode="auto">
            <a:xfrm>
              <a:off x="3408" y="292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8939" name="Rectangle 81"/>
            <p:cNvSpPr>
              <a:spLocks noChangeArrowheads="1"/>
            </p:cNvSpPr>
            <p:nvPr/>
          </p:nvSpPr>
          <p:spPr bwMode="auto">
            <a:xfrm>
              <a:off x="4599" y="100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8940" name="Group 82"/>
            <p:cNvGrpSpPr>
              <a:grpSpLocks/>
            </p:cNvGrpSpPr>
            <p:nvPr/>
          </p:nvGrpSpPr>
          <p:grpSpPr bwMode="auto">
            <a:xfrm>
              <a:off x="2832" y="2832"/>
              <a:ext cx="102" cy="105"/>
              <a:chOff x="2941" y="1989"/>
              <a:chExt cx="102" cy="105"/>
            </a:xfrm>
          </p:grpSpPr>
          <p:sp>
            <p:nvSpPr>
              <p:cNvPr id="38947" name="Freeform 83"/>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8948" name="Freeform 84"/>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8941" name="Rectangle 85"/>
            <p:cNvSpPr>
              <a:spLocks noChangeArrowheads="1"/>
            </p:cNvSpPr>
            <p:nvPr/>
          </p:nvSpPr>
          <p:spPr bwMode="auto">
            <a:xfrm>
              <a:off x="2928" y="2880"/>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8942" name="Group 86"/>
            <p:cNvGrpSpPr>
              <a:grpSpLocks/>
            </p:cNvGrpSpPr>
            <p:nvPr/>
          </p:nvGrpSpPr>
          <p:grpSpPr bwMode="auto">
            <a:xfrm>
              <a:off x="3600" y="1680"/>
              <a:ext cx="102" cy="105"/>
              <a:chOff x="2941" y="1989"/>
              <a:chExt cx="102" cy="105"/>
            </a:xfrm>
          </p:grpSpPr>
          <p:sp>
            <p:nvSpPr>
              <p:cNvPr id="38945" name="Freeform 87"/>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8946" name="Freeform 88"/>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8943" name="Freeform 89"/>
            <p:cNvSpPr>
              <a:spLocks/>
            </p:cNvSpPr>
            <p:nvPr/>
          </p:nvSpPr>
          <p:spPr bwMode="auto">
            <a:xfrm>
              <a:off x="3216" y="307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8944" name="Rectangle 90"/>
            <p:cNvSpPr>
              <a:spLocks noChangeArrowheads="1"/>
            </p:cNvSpPr>
            <p:nvPr/>
          </p:nvSpPr>
          <p:spPr bwMode="auto">
            <a:xfrm>
              <a:off x="4368" y="1680"/>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38919" name="Rectangle 92"/>
          <p:cNvSpPr>
            <a:spLocks noChangeArrowheads="1"/>
          </p:cNvSpPr>
          <p:nvPr/>
        </p:nvSpPr>
        <p:spPr bwMode="auto">
          <a:xfrm>
            <a:off x="1143000" y="304800"/>
            <a:ext cx="7772400" cy="1104900"/>
          </a:xfrm>
          <a:prstGeom prst="rect">
            <a:avLst/>
          </a:prstGeom>
          <a:noFill/>
          <a:ln w="12700">
            <a:noFill/>
            <a:miter lim="800000"/>
            <a:headEnd/>
            <a:tailEnd/>
          </a:ln>
        </p:spPr>
        <p:txBody>
          <a:bodyPr lIns="90488" tIns="44450" rIns="90488" bIns="44450" anchor="ctr">
            <a:prstTxWarp prst="textNoShape">
              <a:avLst/>
            </a:prstTxWarp>
          </a:bodyPr>
          <a:lstStyle/>
          <a:p>
            <a:pPr eaLnBrk="0" hangingPunct="0"/>
            <a:r>
              <a:rPr lang="en-US" sz="3600">
                <a:solidFill>
                  <a:srgbClr val="0000CC"/>
                </a:solidFill>
                <a:latin typeface="Tahoma" charset="0"/>
              </a:rPr>
              <a:t>Alternative Plans – Push Selects </a:t>
            </a:r>
            <a:br>
              <a:rPr lang="en-US" sz="3600">
                <a:solidFill>
                  <a:srgbClr val="0000CC"/>
                </a:solidFill>
                <a:latin typeface="Tahoma" charset="0"/>
              </a:rPr>
            </a:br>
            <a:r>
              <a:rPr lang="en-US" sz="3600">
                <a:solidFill>
                  <a:srgbClr val="0000CC"/>
                </a:solidFill>
                <a:latin typeface="Tahoma" charset="0"/>
              </a:rPr>
              <a:t>(No Indexes)</a:t>
            </a:r>
          </a:p>
        </p:txBody>
      </p:sp>
      <p:sp>
        <p:nvSpPr>
          <p:cNvPr id="122974" name="Rectangle 94"/>
          <p:cNvSpPr>
            <a:spLocks noChangeArrowheads="1"/>
          </p:cNvSpPr>
          <p:nvPr/>
        </p:nvSpPr>
        <p:spPr bwMode="auto">
          <a:xfrm>
            <a:off x="5181600" y="5943600"/>
            <a:ext cx="1905000" cy="457200"/>
          </a:xfrm>
          <a:prstGeom prst="rect">
            <a:avLst/>
          </a:prstGeom>
          <a:noFill/>
          <a:ln w="12700">
            <a:noFill/>
            <a:miter lim="800000"/>
            <a:headEnd/>
            <a:tailEnd/>
          </a:ln>
        </p:spPr>
        <p:txBody>
          <a:bodyPr wrap="none" anchor="ctr">
            <a:prstTxWarp prst="textNoShape">
              <a:avLst/>
            </a:prstTxWarp>
          </a:bodyPr>
          <a:lstStyle/>
          <a:p>
            <a:pPr algn="ctr"/>
            <a:r>
              <a:rPr lang="en-US"/>
              <a:t>4250 IOs</a:t>
            </a:r>
          </a:p>
          <a:p>
            <a:pPr algn="ctr"/>
            <a:r>
              <a:rPr lang="en-US"/>
              <a:t>1000 + 500+ 250 + (10 * 250)</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74"/>
                                        </p:tgtEl>
                                        <p:attrNameLst>
                                          <p:attrName>style.visibility</p:attrName>
                                        </p:attrNameLst>
                                      </p:cBhvr>
                                      <p:to>
                                        <p:strVal val="visible"/>
                                      </p:to>
                                    </p:set>
                                    <p:animEffect transition="in" filter="dissolve">
                                      <p:cBhvr>
                                        <p:cTn id="12" dur="500"/>
                                        <p:tgtEl>
                                          <p:spTgt spid="122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40963" name="Rectangle 2"/>
          <p:cNvSpPr>
            <a:spLocks noChangeArrowheads="1"/>
          </p:cNvSpPr>
          <p:nvPr/>
        </p:nvSpPr>
        <p:spPr bwMode="auto">
          <a:xfrm>
            <a:off x="3048000" y="64008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grpSp>
        <p:nvGrpSpPr>
          <p:cNvPr id="2" name="Group 3"/>
          <p:cNvGrpSpPr>
            <a:grpSpLocks/>
          </p:cNvGrpSpPr>
          <p:nvPr/>
        </p:nvGrpSpPr>
        <p:grpSpPr bwMode="auto">
          <a:xfrm>
            <a:off x="4557713" y="1981200"/>
            <a:ext cx="4129087" cy="3243263"/>
            <a:chOff x="2784" y="1536"/>
            <a:chExt cx="2601" cy="2043"/>
          </a:xfrm>
        </p:grpSpPr>
        <p:sp>
          <p:nvSpPr>
            <p:cNvPr id="40997" name="Freeform 4"/>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8" name="Freeform 5"/>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9" name="Freeform 6"/>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0" name="Freeform 7"/>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1" name="Freeform 8"/>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2" name="Freeform 9"/>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3" name="Freeform 10"/>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41004" name="Freeform 11"/>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41005" name="Freeform 12"/>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6" name="Freeform 13"/>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07" name="Rectangle 14"/>
            <p:cNvSpPr>
              <a:spLocks noChangeArrowheads="1"/>
            </p:cNvSpPr>
            <p:nvPr/>
          </p:nvSpPr>
          <p:spPr bwMode="auto">
            <a:xfrm>
              <a:off x="4272" y="3360"/>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41008" name="Rectangle 15"/>
            <p:cNvSpPr>
              <a:spLocks noChangeArrowheads="1"/>
            </p:cNvSpPr>
            <p:nvPr/>
          </p:nvSpPr>
          <p:spPr bwMode="auto">
            <a:xfrm>
              <a:off x="2784" y="3360"/>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41009" name="Rectangle 16"/>
            <p:cNvSpPr>
              <a:spLocks noChangeArrowheads="1"/>
            </p:cNvSpPr>
            <p:nvPr/>
          </p:nvSpPr>
          <p:spPr bwMode="auto">
            <a:xfrm>
              <a:off x="3551" y="2310"/>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41010" name="Rectangle 17"/>
            <p:cNvSpPr>
              <a:spLocks noChangeArrowheads="1"/>
            </p:cNvSpPr>
            <p:nvPr/>
          </p:nvSpPr>
          <p:spPr bwMode="auto">
            <a:xfrm>
              <a:off x="4168" y="2736"/>
              <a:ext cx="534"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a:t>
              </a:r>
            </a:p>
          </p:txBody>
        </p:sp>
        <p:sp>
          <p:nvSpPr>
            <p:cNvPr id="41011" name="Rectangle 18"/>
            <p:cNvSpPr>
              <a:spLocks noChangeArrowheads="1"/>
            </p:cNvSpPr>
            <p:nvPr/>
          </p:nvSpPr>
          <p:spPr bwMode="auto">
            <a:xfrm>
              <a:off x="3624" y="1635"/>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41012" name="Rectangle 19"/>
            <p:cNvSpPr>
              <a:spLocks noChangeArrowheads="1"/>
            </p:cNvSpPr>
            <p:nvPr/>
          </p:nvSpPr>
          <p:spPr bwMode="auto">
            <a:xfrm>
              <a:off x="4018" y="2112"/>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41013" name="Rectangle 20"/>
            <p:cNvSpPr>
              <a:spLocks noChangeArrowheads="1"/>
            </p:cNvSpPr>
            <p:nvPr/>
          </p:nvSpPr>
          <p:spPr bwMode="auto">
            <a:xfrm>
              <a:off x="4503" y="153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41014" name="Group 21"/>
            <p:cNvGrpSpPr>
              <a:grpSpLocks/>
            </p:cNvGrpSpPr>
            <p:nvPr/>
          </p:nvGrpSpPr>
          <p:grpSpPr bwMode="auto">
            <a:xfrm>
              <a:off x="2880" y="2764"/>
              <a:ext cx="102" cy="105"/>
              <a:chOff x="2941" y="1989"/>
              <a:chExt cx="102" cy="105"/>
            </a:xfrm>
          </p:grpSpPr>
          <p:sp>
            <p:nvSpPr>
              <p:cNvPr id="41023" name="Freeform 22"/>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4" name="Freeform 23"/>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41015" name="Rectangle 24"/>
            <p:cNvSpPr>
              <a:spLocks noChangeArrowheads="1"/>
            </p:cNvSpPr>
            <p:nvPr/>
          </p:nvSpPr>
          <p:spPr bwMode="auto">
            <a:xfrm>
              <a:off x="2938" y="2784"/>
              <a:ext cx="584"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rating&gt;5 </a:t>
              </a:r>
            </a:p>
          </p:txBody>
        </p:sp>
        <p:grpSp>
          <p:nvGrpSpPr>
            <p:cNvPr id="41016" name="Group 25"/>
            <p:cNvGrpSpPr>
              <a:grpSpLocks/>
            </p:cNvGrpSpPr>
            <p:nvPr/>
          </p:nvGrpSpPr>
          <p:grpSpPr bwMode="auto">
            <a:xfrm>
              <a:off x="4072" y="2688"/>
              <a:ext cx="102" cy="105"/>
              <a:chOff x="2941" y="1989"/>
              <a:chExt cx="102" cy="105"/>
            </a:xfrm>
          </p:grpSpPr>
          <p:sp>
            <p:nvSpPr>
              <p:cNvPr id="41021" name="Freeform 26"/>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2" name="Freeform 27"/>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41017" name="Freeform 28"/>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18" name="Rectangle 29"/>
            <p:cNvSpPr>
              <a:spLocks noChangeArrowheads="1"/>
            </p:cNvSpPr>
            <p:nvPr/>
          </p:nvSpPr>
          <p:spPr bwMode="auto">
            <a:xfrm>
              <a:off x="4704" y="2592"/>
              <a:ext cx="681" cy="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(Scan &amp;</a:t>
              </a:r>
            </a:p>
            <a:p>
              <a:pPr eaLnBrk="0" hangingPunct="0"/>
              <a:r>
                <a:rPr lang="en-US" sz="1700" b="1">
                  <a:solidFill>
                    <a:schemeClr val="accent1"/>
                  </a:solidFill>
                  <a:latin typeface="Arial" charset="0"/>
                </a:rPr>
                <a:t>Write to</a:t>
              </a:r>
            </a:p>
            <a:p>
              <a:pPr eaLnBrk="0" hangingPunct="0"/>
              <a:r>
                <a:rPr lang="en-US" sz="1700" b="1">
                  <a:solidFill>
                    <a:schemeClr val="accent1"/>
                  </a:solidFill>
                  <a:latin typeface="Arial" charset="0"/>
                </a:rPr>
                <a:t>temp T2)</a:t>
              </a:r>
            </a:p>
          </p:txBody>
        </p:sp>
        <p:sp>
          <p:nvSpPr>
            <p:cNvPr id="41019" name="Freeform 30"/>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1020" name="Rectangle 31"/>
            <p:cNvSpPr>
              <a:spLocks noChangeArrowheads="1"/>
            </p:cNvSpPr>
            <p:nvPr/>
          </p:nvSpPr>
          <p:spPr bwMode="auto">
            <a:xfrm>
              <a:off x="3264" y="297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40965" name="Rectangle 62"/>
          <p:cNvSpPr>
            <a:spLocks noChangeArrowheads="1"/>
          </p:cNvSpPr>
          <p:nvPr/>
        </p:nvSpPr>
        <p:spPr bwMode="auto">
          <a:xfrm>
            <a:off x="1143000" y="304800"/>
            <a:ext cx="7772400" cy="1104900"/>
          </a:xfrm>
          <a:prstGeom prst="rect">
            <a:avLst/>
          </a:prstGeom>
          <a:noFill/>
          <a:ln w="12700">
            <a:noFill/>
            <a:miter lim="800000"/>
            <a:headEnd/>
            <a:tailEnd/>
          </a:ln>
        </p:spPr>
        <p:txBody>
          <a:bodyPr lIns="90488" tIns="44450" rIns="90488" bIns="44450" anchor="ctr">
            <a:prstTxWarp prst="textNoShape">
              <a:avLst/>
            </a:prstTxWarp>
          </a:bodyPr>
          <a:lstStyle/>
          <a:p>
            <a:pPr eaLnBrk="0" hangingPunct="0"/>
            <a:r>
              <a:rPr lang="en-US" sz="3600">
                <a:solidFill>
                  <a:srgbClr val="0000CC"/>
                </a:solidFill>
                <a:latin typeface="Tahoma" charset="0"/>
              </a:rPr>
              <a:t>Alternative Plans – Push Selects </a:t>
            </a:r>
            <a:br>
              <a:rPr lang="en-US" sz="3600">
                <a:solidFill>
                  <a:srgbClr val="0000CC"/>
                </a:solidFill>
                <a:latin typeface="Tahoma" charset="0"/>
              </a:rPr>
            </a:br>
            <a:r>
              <a:rPr lang="en-US" sz="3600">
                <a:solidFill>
                  <a:srgbClr val="0000CC"/>
                </a:solidFill>
                <a:latin typeface="Tahoma" charset="0"/>
              </a:rPr>
              <a:t>(No Indexes)</a:t>
            </a:r>
          </a:p>
        </p:txBody>
      </p:sp>
      <p:sp>
        <p:nvSpPr>
          <p:cNvPr id="124991" name="Rectangle 63"/>
          <p:cNvSpPr>
            <a:spLocks noChangeArrowheads="1"/>
          </p:cNvSpPr>
          <p:nvPr/>
        </p:nvSpPr>
        <p:spPr bwMode="auto">
          <a:xfrm>
            <a:off x="5715000" y="5562600"/>
            <a:ext cx="1905000" cy="457200"/>
          </a:xfrm>
          <a:prstGeom prst="rect">
            <a:avLst/>
          </a:prstGeom>
          <a:noFill/>
          <a:ln w="12700">
            <a:noFill/>
            <a:miter lim="800000"/>
            <a:headEnd/>
            <a:tailEnd/>
          </a:ln>
        </p:spPr>
        <p:txBody>
          <a:bodyPr wrap="none" anchor="ctr">
            <a:prstTxWarp prst="textNoShape">
              <a:avLst/>
            </a:prstTxWarp>
          </a:bodyPr>
          <a:lstStyle/>
          <a:p>
            <a:pPr algn="ctr"/>
            <a:r>
              <a:rPr lang="en-US"/>
              <a:t>4010 IOs</a:t>
            </a:r>
          </a:p>
          <a:p>
            <a:pPr algn="ctr"/>
            <a:r>
              <a:rPr lang="en-US"/>
              <a:t>500 + 1000 +10 +(250 *10)</a:t>
            </a:r>
          </a:p>
        </p:txBody>
      </p:sp>
      <p:grpSp>
        <p:nvGrpSpPr>
          <p:cNvPr id="40967" name="Group 64"/>
          <p:cNvGrpSpPr>
            <a:grpSpLocks/>
          </p:cNvGrpSpPr>
          <p:nvPr/>
        </p:nvGrpSpPr>
        <p:grpSpPr bwMode="auto">
          <a:xfrm>
            <a:off x="304800" y="1981200"/>
            <a:ext cx="4129088" cy="3243263"/>
            <a:chOff x="2784" y="1536"/>
            <a:chExt cx="2601" cy="2043"/>
          </a:xfrm>
        </p:grpSpPr>
        <p:sp>
          <p:nvSpPr>
            <p:cNvPr id="40969" name="Freeform 65"/>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0" name="Freeform 66"/>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1" name="Freeform 67"/>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2" name="Freeform 68"/>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3" name="Freeform 69"/>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4" name="Freeform 70"/>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5" name="Freeform 71"/>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40976" name="Freeform 72"/>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40977" name="Freeform 73"/>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8" name="Freeform 74"/>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79" name="Rectangle 75"/>
            <p:cNvSpPr>
              <a:spLocks noChangeArrowheads="1"/>
            </p:cNvSpPr>
            <p:nvPr/>
          </p:nvSpPr>
          <p:spPr bwMode="auto">
            <a:xfrm>
              <a:off x="4272" y="3360"/>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40980" name="Rectangle 76"/>
            <p:cNvSpPr>
              <a:spLocks noChangeArrowheads="1"/>
            </p:cNvSpPr>
            <p:nvPr/>
          </p:nvSpPr>
          <p:spPr bwMode="auto">
            <a:xfrm>
              <a:off x="2784" y="3360"/>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40981" name="Rectangle 77"/>
            <p:cNvSpPr>
              <a:spLocks noChangeArrowheads="1"/>
            </p:cNvSpPr>
            <p:nvPr/>
          </p:nvSpPr>
          <p:spPr bwMode="auto">
            <a:xfrm>
              <a:off x="3551" y="2310"/>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40982" name="Rectangle 78"/>
            <p:cNvSpPr>
              <a:spLocks noChangeArrowheads="1"/>
            </p:cNvSpPr>
            <p:nvPr/>
          </p:nvSpPr>
          <p:spPr bwMode="auto">
            <a:xfrm>
              <a:off x="4168" y="2736"/>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40983" name="Rectangle 79"/>
            <p:cNvSpPr>
              <a:spLocks noChangeArrowheads="1"/>
            </p:cNvSpPr>
            <p:nvPr/>
          </p:nvSpPr>
          <p:spPr bwMode="auto">
            <a:xfrm>
              <a:off x="3624" y="1635"/>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40984" name="Rectangle 80"/>
            <p:cNvSpPr>
              <a:spLocks noChangeArrowheads="1"/>
            </p:cNvSpPr>
            <p:nvPr/>
          </p:nvSpPr>
          <p:spPr bwMode="auto">
            <a:xfrm>
              <a:off x="4018" y="2112"/>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40985" name="Rectangle 81"/>
            <p:cNvSpPr>
              <a:spLocks noChangeArrowheads="1"/>
            </p:cNvSpPr>
            <p:nvPr/>
          </p:nvSpPr>
          <p:spPr bwMode="auto">
            <a:xfrm>
              <a:off x="4503" y="153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40986" name="Group 82"/>
            <p:cNvGrpSpPr>
              <a:grpSpLocks/>
            </p:cNvGrpSpPr>
            <p:nvPr/>
          </p:nvGrpSpPr>
          <p:grpSpPr bwMode="auto">
            <a:xfrm>
              <a:off x="2880" y="2764"/>
              <a:ext cx="102" cy="105"/>
              <a:chOff x="2941" y="1989"/>
              <a:chExt cx="102" cy="105"/>
            </a:xfrm>
          </p:grpSpPr>
          <p:sp>
            <p:nvSpPr>
              <p:cNvPr id="40995" name="Freeform 83"/>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6" name="Freeform 84"/>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40987" name="Rectangle 85"/>
            <p:cNvSpPr>
              <a:spLocks noChangeArrowheads="1"/>
            </p:cNvSpPr>
            <p:nvPr/>
          </p:nvSpPr>
          <p:spPr bwMode="auto">
            <a:xfrm>
              <a:off x="2938" y="2784"/>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40988" name="Group 86"/>
            <p:cNvGrpSpPr>
              <a:grpSpLocks/>
            </p:cNvGrpSpPr>
            <p:nvPr/>
          </p:nvGrpSpPr>
          <p:grpSpPr bwMode="auto">
            <a:xfrm>
              <a:off x="4072" y="2688"/>
              <a:ext cx="102" cy="105"/>
              <a:chOff x="2941" y="1989"/>
              <a:chExt cx="102" cy="105"/>
            </a:xfrm>
          </p:grpSpPr>
          <p:sp>
            <p:nvSpPr>
              <p:cNvPr id="40993" name="Freeform 87"/>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4" name="Freeform 88"/>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40989" name="Freeform 89"/>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0" name="Rectangle 90"/>
            <p:cNvSpPr>
              <a:spLocks noChangeArrowheads="1"/>
            </p:cNvSpPr>
            <p:nvPr/>
          </p:nvSpPr>
          <p:spPr bwMode="auto">
            <a:xfrm>
              <a:off x="4704" y="2592"/>
              <a:ext cx="681" cy="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(Scan &amp;</a:t>
              </a:r>
            </a:p>
            <a:p>
              <a:pPr eaLnBrk="0" hangingPunct="0"/>
              <a:r>
                <a:rPr lang="en-US" sz="1700" b="1">
                  <a:solidFill>
                    <a:schemeClr val="accent1"/>
                  </a:solidFill>
                  <a:latin typeface="Arial" charset="0"/>
                </a:rPr>
                <a:t>Write to</a:t>
              </a:r>
            </a:p>
            <a:p>
              <a:pPr eaLnBrk="0" hangingPunct="0"/>
              <a:r>
                <a:rPr lang="en-US" sz="1700" b="1">
                  <a:solidFill>
                    <a:schemeClr val="accent1"/>
                  </a:solidFill>
                  <a:latin typeface="Arial" charset="0"/>
                </a:rPr>
                <a:t>temp T2)</a:t>
              </a:r>
            </a:p>
          </p:txBody>
        </p:sp>
        <p:sp>
          <p:nvSpPr>
            <p:cNvPr id="40991" name="Freeform 91"/>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0992" name="Rectangle 92"/>
            <p:cNvSpPr>
              <a:spLocks noChangeArrowheads="1"/>
            </p:cNvSpPr>
            <p:nvPr/>
          </p:nvSpPr>
          <p:spPr bwMode="auto">
            <a:xfrm>
              <a:off x="3264" y="2976"/>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40968" name="Rectangle 93"/>
          <p:cNvSpPr>
            <a:spLocks noChangeArrowheads="1"/>
          </p:cNvSpPr>
          <p:nvPr/>
        </p:nvSpPr>
        <p:spPr bwMode="auto">
          <a:xfrm>
            <a:off x="1066800" y="5486400"/>
            <a:ext cx="1905000" cy="457200"/>
          </a:xfrm>
          <a:prstGeom prst="rect">
            <a:avLst/>
          </a:prstGeom>
          <a:noFill/>
          <a:ln w="12700">
            <a:noFill/>
            <a:miter lim="800000"/>
            <a:headEnd/>
            <a:tailEnd/>
          </a:ln>
        </p:spPr>
        <p:txBody>
          <a:bodyPr wrap="none" anchor="ctr">
            <a:prstTxWarp prst="textNoShape">
              <a:avLst/>
            </a:prstTxWarp>
          </a:bodyPr>
          <a:lstStyle/>
          <a:p>
            <a:pPr algn="ctr"/>
            <a:r>
              <a:rPr lang="en-US"/>
              <a:t>4250 IOs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991"/>
                                        </p:tgtEl>
                                        <p:attrNameLst>
                                          <p:attrName>style.visibility</p:attrName>
                                        </p:attrNameLst>
                                      </p:cBhvr>
                                      <p:to>
                                        <p:strVal val="visible"/>
                                      </p:to>
                                    </p:set>
                                    <p:animEffect transition="in" filter="dissolve">
                                      <p:cBhvr>
                                        <p:cTn id="12" dur="500"/>
                                        <p:tgtEl>
                                          <p:spTgt spid="124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9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4301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301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3013" name="Rectangle 4"/>
          <p:cNvSpPr>
            <a:spLocks noGrp="1" noChangeArrowheads="1"/>
          </p:cNvSpPr>
          <p:nvPr>
            <p:ph type="title"/>
          </p:nvPr>
        </p:nvSpPr>
        <p:spPr>
          <a:xfrm>
            <a:off x="1066800" y="381000"/>
            <a:ext cx="7772400" cy="1104900"/>
          </a:xfrm>
          <a:noFill/>
        </p:spPr>
        <p:txBody>
          <a:bodyPr lIns="90488" tIns="44450" rIns="90488" bIns="44450"/>
          <a:lstStyle/>
          <a:p>
            <a:r>
              <a:rPr lang="en-US"/>
              <a:t>Alternative Plans 1 </a:t>
            </a:r>
            <a:br>
              <a:rPr lang="en-US"/>
            </a:br>
            <a:r>
              <a:rPr lang="en-US"/>
              <a:t>(No Indexes)</a:t>
            </a:r>
          </a:p>
        </p:txBody>
      </p:sp>
      <p:sp>
        <p:nvSpPr>
          <p:cNvPr id="116741" name="Rectangle 5"/>
          <p:cNvSpPr>
            <a:spLocks noGrp="1" noChangeArrowheads="1"/>
          </p:cNvSpPr>
          <p:nvPr>
            <p:ph type="body" sz="half" idx="1"/>
          </p:nvPr>
        </p:nvSpPr>
        <p:spPr>
          <a:xfrm>
            <a:off x="0" y="1752600"/>
            <a:ext cx="9067800" cy="4191000"/>
          </a:xfrm>
          <a:noFill/>
        </p:spPr>
        <p:txBody>
          <a:bodyPr lIns="90488" tIns="44450" rIns="90488" bIns="44450"/>
          <a:lstStyle/>
          <a:p>
            <a:r>
              <a:rPr lang="en-US" sz="2800" b="0" i="1" dirty="0">
                <a:solidFill>
                  <a:schemeClr val="accent2"/>
                </a:solidFill>
              </a:rPr>
              <a:t>Main difference:                                                                     </a:t>
            </a:r>
            <a:r>
              <a:rPr lang="en-US" sz="2800" i="1" u="sng" dirty="0">
                <a:solidFill>
                  <a:schemeClr val="accent2"/>
                </a:solidFill>
              </a:rPr>
              <a:t>Sort Merge Join</a:t>
            </a:r>
          </a:p>
          <a:p>
            <a:r>
              <a:rPr lang="en-US" sz="2000" dirty="0"/>
              <a:t>With 5 buffers, </a:t>
            </a:r>
            <a:r>
              <a:rPr lang="en-US" sz="2000" dirty="0">
                <a:solidFill>
                  <a:schemeClr val="accent2"/>
                </a:solidFill>
              </a:rPr>
              <a:t>cost of plan:</a:t>
            </a:r>
            <a:endParaRPr lang="en-US" sz="2000" dirty="0"/>
          </a:p>
          <a:p>
            <a:pPr lvl="1">
              <a:buSzPct val="75000"/>
            </a:pPr>
            <a:r>
              <a:rPr lang="en-US" sz="2000" dirty="0"/>
              <a:t>Scan Reserves (1000) + write temp T1 (10 pages, if we                           have 100 boats, uniform distribution).</a:t>
            </a:r>
          </a:p>
          <a:p>
            <a:pPr lvl="1">
              <a:buSzPct val="75000"/>
            </a:pPr>
            <a:r>
              <a:rPr lang="en-US" sz="2000" dirty="0"/>
              <a:t>Scan Sailors (500) + write temp T2 (250 pages, if have 10 ratings).</a:t>
            </a:r>
          </a:p>
          <a:p>
            <a:pPr lvl="1">
              <a:buSzPct val="75000"/>
            </a:pPr>
            <a:r>
              <a:rPr lang="en-US" sz="2000" dirty="0"/>
              <a:t>Sort T1 (2*2*10), sort T2 (2*4*250), merge (10+250)</a:t>
            </a:r>
          </a:p>
          <a:p>
            <a:pPr lvl="1">
              <a:buSzPct val="75000"/>
            </a:pPr>
            <a:r>
              <a:rPr lang="en-US" dirty="0">
                <a:solidFill>
                  <a:schemeClr val="accent2"/>
                </a:solidFill>
              </a:rPr>
              <a:t>Total:  4060 page I/Os. </a:t>
            </a:r>
            <a:r>
              <a:rPr lang="en-US" sz="2000" dirty="0"/>
              <a:t>(note: T2 sort takes 4 passes with B=5)</a:t>
            </a:r>
          </a:p>
          <a:p>
            <a:r>
              <a:rPr lang="en-US" dirty="0">
                <a:solidFill>
                  <a:schemeClr val="accent2"/>
                </a:solidFill>
              </a:rPr>
              <a:t>If use BNL join,</a:t>
            </a:r>
            <a:r>
              <a:rPr lang="en-US" dirty="0"/>
              <a:t> join = 10+4*250, </a:t>
            </a:r>
            <a:r>
              <a:rPr lang="en-US" dirty="0">
                <a:solidFill>
                  <a:schemeClr val="accent2"/>
                </a:solidFill>
              </a:rPr>
              <a:t>total cost = 2770.</a:t>
            </a:r>
            <a:endParaRPr lang="en-US" dirty="0"/>
          </a:p>
          <a:p>
            <a:r>
              <a:rPr lang="en-US" dirty="0">
                <a:solidFill>
                  <a:schemeClr val="accent2"/>
                </a:solidFill>
              </a:rPr>
              <a:t>Can also `push’ projections</a:t>
            </a:r>
            <a:r>
              <a:rPr lang="en-US" dirty="0"/>
              <a:t>, but must be careful!</a:t>
            </a:r>
          </a:p>
          <a:p>
            <a:pPr lvl="1"/>
            <a:r>
              <a:rPr lang="en-US" dirty="0"/>
              <a:t>T1 has only </a:t>
            </a:r>
            <a:r>
              <a:rPr lang="en-US" i="1" dirty="0" err="1"/>
              <a:t>sid</a:t>
            </a:r>
            <a:r>
              <a:rPr lang="en-US" dirty="0"/>
              <a:t>, T2 only </a:t>
            </a:r>
            <a:r>
              <a:rPr lang="en-US" i="1" dirty="0" err="1"/>
              <a:t>sid</a:t>
            </a:r>
            <a:r>
              <a:rPr lang="en-US" dirty="0"/>
              <a:t>, </a:t>
            </a:r>
            <a:r>
              <a:rPr lang="en-US" i="1" dirty="0" err="1"/>
              <a:t>sname</a:t>
            </a:r>
            <a:r>
              <a:rPr lang="en-US" dirty="0"/>
              <a:t>:</a:t>
            </a:r>
          </a:p>
          <a:p>
            <a:pPr lvl="1">
              <a:buSzPct val="75000"/>
            </a:pPr>
            <a:r>
              <a:rPr lang="en-US" dirty="0"/>
              <a:t>T1 fits in 3 pgs, cost of BNL under 250 pgs, </a:t>
            </a:r>
            <a:r>
              <a:rPr lang="en-US" dirty="0">
                <a:solidFill>
                  <a:schemeClr val="accent2"/>
                </a:solidFill>
              </a:rPr>
              <a:t>total &lt; 2000.</a:t>
            </a:r>
          </a:p>
        </p:txBody>
      </p:sp>
      <p:grpSp>
        <p:nvGrpSpPr>
          <p:cNvPr id="43015" name="Group 37"/>
          <p:cNvGrpSpPr>
            <a:grpSpLocks/>
          </p:cNvGrpSpPr>
          <p:nvPr/>
        </p:nvGrpSpPr>
        <p:grpSpPr bwMode="auto">
          <a:xfrm>
            <a:off x="4602163" y="152400"/>
            <a:ext cx="4389437" cy="2816225"/>
            <a:chOff x="2971" y="99"/>
            <a:chExt cx="2765" cy="1774"/>
          </a:xfrm>
        </p:grpSpPr>
        <p:sp>
          <p:nvSpPr>
            <p:cNvPr id="43016" name="Freeform 38"/>
            <p:cNvSpPr>
              <a:spLocks/>
            </p:cNvSpPr>
            <p:nvPr/>
          </p:nvSpPr>
          <p:spPr bwMode="auto">
            <a:xfrm>
              <a:off x="3600" y="1260"/>
              <a:ext cx="63" cy="75"/>
            </a:xfrm>
            <a:custGeom>
              <a:avLst/>
              <a:gdLst>
                <a:gd name="T0" fmla="*/ 62 w 63"/>
                <a:gd name="T1" fmla="*/ 37 h 75"/>
                <a:gd name="T2" fmla="*/ 53 w 63"/>
                <a:gd name="T3" fmla="*/ 11 h 75"/>
                <a:gd name="T4" fmla="*/ 31 w 63"/>
                <a:gd name="T5" fmla="*/ 0 h 75"/>
                <a:gd name="T6" fmla="*/ 9 w 63"/>
                <a:gd name="T7" fmla="*/ 11 h 75"/>
                <a:gd name="T8" fmla="*/ 0 w 63"/>
                <a:gd name="T9" fmla="*/ 37 h 75"/>
                <a:gd name="T10" fmla="*/ 9 w 63"/>
                <a:gd name="T11" fmla="*/ 64 h 75"/>
                <a:gd name="T12" fmla="*/ 31 w 63"/>
                <a:gd name="T13" fmla="*/ 74 h 75"/>
                <a:gd name="T14" fmla="*/ 53 w 63"/>
                <a:gd name="T15" fmla="*/ 64 h 75"/>
                <a:gd name="T16" fmla="*/ 62 w 63"/>
                <a:gd name="T17" fmla="*/ 37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75"/>
                <a:gd name="T29" fmla="*/ 63 w 63"/>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75">
                  <a:moveTo>
                    <a:pt x="62" y="37"/>
                  </a:moveTo>
                  <a:lnTo>
                    <a:pt x="53" y="11"/>
                  </a:lnTo>
                  <a:lnTo>
                    <a:pt x="31" y="0"/>
                  </a:lnTo>
                  <a:lnTo>
                    <a:pt x="9" y="11"/>
                  </a:lnTo>
                  <a:lnTo>
                    <a:pt x="0" y="37"/>
                  </a:lnTo>
                  <a:lnTo>
                    <a:pt x="9" y="64"/>
                  </a:lnTo>
                  <a:lnTo>
                    <a:pt x="31" y="74"/>
                  </a:lnTo>
                  <a:lnTo>
                    <a:pt x="53" y="64"/>
                  </a:lnTo>
                  <a:lnTo>
                    <a:pt x="62" y="37"/>
                  </a:lnTo>
                </a:path>
              </a:pathLst>
            </a:custGeom>
            <a:noFill/>
            <a:ln w="12700" cap="rnd">
              <a:solidFill>
                <a:srgbClr val="000000"/>
              </a:solidFill>
              <a:round/>
              <a:headEnd/>
              <a:tailEnd/>
            </a:ln>
          </p:spPr>
          <p:txBody>
            <a:bodyPr>
              <a:prstTxWarp prst="textNoShape">
                <a:avLst/>
              </a:prstTxWarp>
            </a:bodyPr>
            <a:lstStyle/>
            <a:p>
              <a:endParaRPr lang="en-US"/>
            </a:p>
          </p:txBody>
        </p:sp>
        <p:sp>
          <p:nvSpPr>
            <p:cNvPr id="43017" name="Freeform 39"/>
            <p:cNvSpPr>
              <a:spLocks/>
            </p:cNvSpPr>
            <p:nvPr/>
          </p:nvSpPr>
          <p:spPr bwMode="auto">
            <a:xfrm>
              <a:off x="3631" y="1266"/>
              <a:ext cx="55" cy="1"/>
            </a:xfrm>
            <a:custGeom>
              <a:avLst/>
              <a:gdLst>
                <a:gd name="T0" fmla="*/ 0 w 55"/>
                <a:gd name="T1" fmla="*/ 0 h 1"/>
                <a:gd name="T2" fmla="*/ 54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5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18" name="Freeform 40"/>
            <p:cNvSpPr>
              <a:spLocks/>
            </p:cNvSpPr>
            <p:nvPr/>
          </p:nvSpPr>
          <p:spPr bwMode="auto">
            <a:xfrm>
              <a:off x="4090" y="178"/>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19" name="Freeform 41"/>
            <p:cNvSpPr>
              <a:spLocks/>
            </p:cNvSpPr>
            <p:nvPr/>
          </p:nvSpPr>
          <p:spPr bwMode="auto">
            <a:xfrm>
              <a:off x="4137" y="178"/>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0" name="Freeform 42"/>
            <p:cNvSpPr>
              <a:spLocks/>
            </p:cNvSpPr>
            <p:nvPr/>
          </p:nvSpPr>
          <p:spPr bwMode="auto">
            <a:xfrm>
              <a:off x="4067" y="170"/>
              <a:ext cx="94" cy="1"/>
            </a:xfrm>
            <a:custGeom>
              <a:avLst/>
              <a:gdLst>
                <a:gd name="T0" fmla="*/ 0 w 94"/>
                <a:gd name="T1" fmla="*/ 0 h 1"/>
                <a:gd name="T2" fmla="*/ 93 w 94"/>
                <a:gd name="T3" fmla="*/ 0 h 1"/>
                <a:gd name="T4" fmla="*/ 0 w 94"/>
                <a:gd name="T5" fmla="*/ 0 h 1"/>
                <a:gd name="T6" fmla="*/ 0 60000 65536"/>
                <a:gd name="T7" fmla="*/ 0 60000 65536"/>
                <a:gd name="T8" fmla="*/ 0 60000 65536"/>
                <a:gd name="T9" fmla="*/ 0 w 94"/>
                <a:gd name="T10" fmla="*/ 0 h 1"/>
                <a:gd name="T11" fmla="*/ 94 w 94"/>
                <a:gd name="T12" fmla="*/ 1 h 1"/>
              </a:gdLst>
              <a:ahLst/>
              <a:cxnLst>
                <a:cxn ang="T6">
                  <a:pos x="T0" y="T1"/>
                </a:cxn>
                <a:cxn ang="T7">
                  <a:pos x="T2" y="T3"/>
                </a:cxn>
                <a:cxn ang="T8">
                  <a:pos x="T4" y="T5"/>
                </a:cxn>
              </a:cxnLst>
              <a:rect l="T9" t="T10" r="T11" b="T12"/>
              <a:pathLst>
                <a:path w="94" h="1">
                  <a:moveTo>
                    <a:pt x="0" y="0"/>
                  </a:moveTo>
                  <a:lnTo>
                    <a:pt x="93"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1" name="Freeform 43"/>
            <p:cNvSpPr>
              <a:spLocks/>
            </p:cNvSpPr>
            <p:nvPr/>
          </p:nvSpPr>
          <p:spPr bwMode="auto">
            <a:xfrm>
              <a:off x="4168" y="756"/>
              <a:ext cx="1" cy="62"/>
            </a:xfrm>
            <a:custGeom>
              <a:avLst/>
              <a:gdLst>
                <a:gd name="T0" fmla="*/ 0 w 1"/>
                <a:gd name="T1" fmla="*/ 0 h 62"/>
                <a:gd name="T2" fmla="*/ 0 w 1"/>
                <a:gd name="T3" fmla="*/ 61 h 62"/>
                <a:gd name="T4" fmla="*/ 0 w 1"/>
                <a:gd name="T5" fmla="*/ 0 h 62"/>
                <a:gd name="T6" fmla="*/ 0 60000 65536"/>
                <a:gd name="T7" fmla="*/ 0 60000 65536"/>
                <a:gd name="T8" fmla="*/ 0 60000 65536"/>
                <a:gd name="T9" fmla="*/ 0 w 1"/>
                <a:gd name="T10" fmla="*/ 0 h 62"/>
                <a:gd name="T11" fmla="*/ 1 w 1"/>
                <a:gd name="T12" fmla="*/ 62 h 62"/>
              </a:gdLst>
              <a:ahLst/>
              <a:cxnLst>
                <a:cxn ang="T6">
                  <a:pos x="T0" y="T1"/>
                </a:cxn>
                <a:cxn ang="T7">
                  <a:pos x="T2" y="T3"/>
                </a:cxn>
                <a:cxn ang="T8">
                  <a:pos x="T4" y="T5"/>
                </a:cxn>
              </a:cxnLst>
              <a:rect l="T9" t="T10" r="T11" b="T12"/>
              <a:pathLst>
                <a:path w="1" h="62">
                  <a:moveTo>
                    <a:pt x="0" y="0"/>
                  </a:moveTo>
                  <a:lnTo>
                    <a:pt x="0" y="6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2" name="Freeform 44"/>
            <p:cNvSpPr>
              <a:spLocks/>
            </p:cNvSpPr>
            <p:nvPr/>
          </p:nvSpPr>
          <p:spPr bwMode="auto">
            <a:xfrm>
              <a:off x="4354" y="756"/>
              <a:ext cx="1" cy="62"/>
            </a:xfrm>
            <a:custGeom>
              <a:avLst/>
              <a:gdLst>
                <a:gd name="T0" fmla="*/ 0 w 1"/>
                <a:gd name="T1" fmla="*/ 0 h 62"/>
                <a:gd name="T2" fmla="*/ 0 w 1"/>
                <a:gd name="T3" fmla="*/ 61 h 62"/>
                <a:gd name="T4" fmla="*/ 0 w 1"/>
                <a:gd name="T5" fmla="*/ 0 h 62"/>
                <a:gd name="T6" fmla="*/ 0 60000 65536"/>
                <a:gd name="T7" fmla="*/ 0 60000 65536"/>
                <a:gd name="T8" fmla="*/ 0 60000 65536"/>
                <a:gd name="T9" fmla="*/ 0 w 1"/>
                <a:gd name="T10" fmla="*/ 0 h 62"/>
                <a:gd name="T11" fmla="*/ 1 w 1"/>
                <a:gd name="T12" fmla="*/ 62 h 62"/>
              </a:gdLst>
              <a:ahLst/>
              <a:cxnLst>
                <a:cxn ang="T6">
                  <a:pos x="T0" y="T1"/>
                </a:cxn>
                <a:cxn ang="T7">
                  <a:pos x="T2" y="T3"/>
                </a:cxn>
                <a:cxn ang="T8">
                  <a:pos x="T4" y="T5"/>
                </a:cxn>
              </a:cxnLst>
              <a:rect l="T9" t="T10" r="T11" b="T12"/>
              <a:pathLst>
                <a:path w="1" h="62">
                  <a:moveTo>
                    <a:pt x="0" y="0"/>
                  </a:moveTo>
                  <a:lnTo>
                    <a:pt x="0" y="6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3" name="Freeform 45"/>
            <p:cNvSpPr>
              <a:spLocks/>
            </p:cNvSpPr>
            <p:nvPr/>
          </p:nvSpPr>
          <p:spPr bwMode="auto">
            <a:xfrm>
              <a:off x="4168" y="756"/>
              <a:ext cx="187" cy="62"/>
            </a:xfrm>
            <a:custGeom>
              <a:avLst/>
              <a:gdLst>
                <a:gd name="T0" fmla="*/ 0 w 187"/>
                <a:gd name="T1" fmla="*/ 0 h 62"/>
                <a:gd name="T2" fmla="*/ 186 w 187"/>
                <a:gd name="T3" fmla="*/ 61 h 62"/>
                <a:gd name="T4" fmla="*/ 0 w 187"/>
                <a:gd name="T5" fmla="*/ 0 h 62"/>
                <a:gd name="T6" fmla="*/ 0 60000 65536"/>
                <a:gd name="T7" fmla="*/ 0 60000 65536"/>
                <a:gd name="T8" fmla="*/ 0 60000 65536"/>
                <a:gd name="T9" fmla="*/ 0 w 187"/>
                <a:gd name="T10" fmla="*/ 0 h 62"/>
                <a:gd name="T11" fmla="*/ 187 w 187"/>
                <a:gd name="T12" fmla="*/ 62 h 62"/>
              </a:gdLst>
              <a:ahLst/>
              <a:cxnLst>
                <a:cxn ang="T6">
                  <a:pos x="T0" y="T1"/>
                </a:cxn>
                <a:cxn ang="T7">
                  <a:pos x="T2" y="T3"/>
                </a:cxn>
                <a:cxn ang="T8">
                  <a:pos x="T4" y="T5"/>
                </a:cxn>
              </a:cxnLst>
              <a:rect l="T9" t="T10" r="T11" b="T12"/>
              <a:pathLst>
                <a:path w="187" h="62">
                  <a:moveTo>
                    <a:pt x="0" y="0"/>
                  </a:moveTo>
                  <a:lnTo>
                    <a:pt x="186" y="6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4" name="Freeform 46"/>
            <p:cNvSpPr>
              <a:spLocks/>
            </p:cNvSpPr>
            <p:nvPr/>
          </p:nvSpPr>
          <p:spPr bwMode="auto">
            <a:xfrm>
              <a:off x="4168" y="756"/>
              <a:ext cx="187" cy="62"/>
            </a:xfrm>
            <a:custGeom>
              <a:avLst/>
              <a:gdLst>
                <a:gd name="T0" fmla="*/ 0 w 187"/>
                <a:gd name="T1" fmla="*/ 61 h 62"/>
                <a:gd name="T2" fmla="*/ 186 w 187"/>
                <a:gd name="T3" fmla="*/ 0 h 62"/>
                <a:gd name="T4" fmla="*/ 0 w 187"/>
                <a:gd name="T5" fmla="*/ 61 h 62"/>
                <a:gd name="T6" fmla="*/ 0 60000 65536"/>
                <a:gd name="T7" fmla="*/ 0 60000 65536"/>
                <a:gd name="T8" fmla="*/ 0 60000 65536"/>
                <a:gd name="T9" fmla="*/ 0 w 187"/>
                <a:gd name="T10" fmla="*/ 0 h 62"/>
                <a:gd name="T11" fmla="*/ 187 w 187"/>
                <a:gd name="T12" fmla="*/ 62 h 62"/>
              </a:gdLst>
              <a:ahLst/>
              <a:cxnLst>
                <a:cxn ang="T6">
                  <a:pos x="T0" y="T1"/>
                </a:cxn>
                <a:cxn ang="T7">
                  <a:pos x="T2" y="T3"/>
                </a:cxn>
                <a:cxn ang="T8">
                  <a:pos x="T4" y="T5"/>
                </a:cxn>
              </a:cxnLst>
              <a:rect l="T9" t="T10" r="T11" b="T12"/>
              <a:pathLst>
                <a:path w="187" h="62">
                  <a:moveTo>
                    <a:pt x="0" y="61"/>
                  </a:moveTo>
                  <a:lnTo>
                    <a:pt x="186" y="0"/>
                  </a:lnTo>
                  <a:lnTo>
                    <a:pt x="0" y="61"/>
                  </a:lnTo>
                </a:path>
              </a:pathLst>
            </a:custGeom>
            <a:noFill/>
            <a:ln w="12700" cap="rnd">
              <a:solidFill>
                <a:srgbClr val="000000"/>
              </a:solidFill>
              <a:round/>
              <a:headEnd/>
              <a:tailEnd/>
            </a:ln>
          </p:spPr>
          <p:txBody>
            <a:bodyPr>
              <a:prstTxWarp prst="textNoShape">
                <a:avLst/>
              </a:prstTxWarp>
            </a:bodyPr>
            <a:lstStyle/>
            <a:p>
              <a:endParaRPr lang="en-US"/>
            </a:p>
          </p:txBody>
        </p:sp>
        <p:sp>
          <p:nvSpPr>
            <p:cNvPr id="43025" name="Freeform 47"/>
            <p:cNvSpPr>
              <a:spLocks/>
            </p:cNvSpPr>
            <p:nvPr/>
          </p:nvSpPr>
          <p:spPr bwMode="auto">
            <a:xfrm>
              <a:off x="3848" y="1004"/>
              <a:ext cx="359" cy="173"/>
            </a:xfrm>
            <a:custGeom>
              <a:avLst/>
              <a:gdLst>
                <a:gd name="T0" fmla="*/ 0 w 359"/>
                <a:gd name="T1" fmla="*/ 172 h 173"/>
                <a:gd name="T2" fmla="*/ 358 w 359"/>
                <a:gd name="T3" fmla="*/ 0 h 173"/>
                <a:gd name="T4" fmla="*/ 0 w 359"/>
                <a:gd name="T5" fmla="*/ 172 h 173"/>
                <a:gd name="T6" fmla="*/ 0 60000 65536"/>
                <a:gd name="T7" fmla="*/ 0 60000 65536"/>
                <a:gd name="T8" fmla="*/ 0 60000 65536"/>
                <a:gd name="T9" fmla="*/ 0 w 359"/>
                <a:gd name="T10" fmla="*/ 0 h 173"/>
                <a:gd name="T11" fmla="*/ 359 w 359"/>
                <a:gd name="T12" fmla="*/ 173 h 173"/>
              </a:gdLst>
              <a:ahLst/>
              <a:cxnLst>
                <a:cxn ang="T6">
                  <a:pos x="T0" y="T1"/>
                </a:cxn>
                <a:cxn ang="T7">
                  <a:pos x="T2" y="T3"/>
                </a:cxn>
                <a:cxn ang="T8">
                  <a:pos x="T4" y="T5"/>
                </a:cxn>
              </a:cxnLst>
              <a:rect l="T9" t="T10" r="T11" b="T12"/>
              <a:pathLst>
                <a:path w="359" h="173">
                  <a:moveTo>
                    <a:pt x="0" y="172"/>
                  </a:moveTo>
                  <a:lnTo>
                    <a:pt x="358" y="0"/>
                  </a:lnTo>
                  <a:lnTo>
                    <a:pt x="0" y="172"/>
                  </a:lnTo>
                </a:path>
              </a:pathLst>
            </a:custGeom>
            <a:noFill/>
            <a:ln w="12700" cap="rnd">
              <a:solidFill>
                <a:srgbClr val="000000"/>
              </a:solidFill>
              <a:round/>
              <a:headEnd/>
              <a:tailEnd/>
            </a:ln>
          </p:spPr>
          <p:txBody>
            <a:bodyPr>
              <a:prstTxWarp prst="textNoShape">
                <a:avLst/>
              </a:prstTxWarp>
            </a:bodyPr>
            <a:lstStyle/>
            <a:p>
              <a:endParaRPr lang="en-US"/>
            </a:p>
          </p:txBody>
        </p:sp>
        <p:sp>
          <p:nvSpPr>
            <p:cNvPr id="43026" name="Freeform 48"/>
            <p:cNvSpPr>
              <a:spLocks/>
            </p:cNvSpPr>
            <p:nvPr/>
          </p:nvSpPr>
          <p:spPr bwMode="auto">
            <a:xfrm>
              <a:off x="4338" y="1004"/>
              <a:ext cx="366" cy="173"/>
            </a:xfrm>
            <a:custGeom>
              <a:avLst/>
              <a:gdLst>
                <a:gd name="T0" fmla="*/ 0 w 366"/>
                <a:gd name="T1" fmla="*/ 0 h 173"/>
                <a:gd name="T2" fmla="*/ 365 w 366"/>
                <a:gd name="T3" fmla="*/ 172 h 173"/>
                <a:gd name="T4" fmla="*/ 0 w 366"/>
                <a:gd name="T5" fmla="*/ 0 h 173"/>
                <a:gd name="T6" fmla="*/ 0 60000 65536"/>
                <a:gd name="T7" fmla="*/ 0 60000 65536"/>
                <a:gd name="T8" fmla="*/ 0 60000 65536"/>
                <a:gd name="T9" fmla="*/ 0 w 366"/>
                <a:gd name="T10" fmla="*/ 0 h 173"/>
                <a:gd name="T11" fmla="*/ 366 w 366"/>
                <a:gd name="T12" fmla="*/ 173 h 173"/>
              </a:gdLst>
              <a:ahLst/>
              <a:cxnLst>
                <a:cxn ang="T6">
                  <a:pos x="T0" y="T1"/>
                </a:cxn>
                <a:cxn ang="T7">
                  <a:pos x="T2" y="T3"/>
                </a:cxn>
                <a:cxn ang="T8">
                  <a:pos x="T4" y="T5"/>
                </a:cxn>
              </a:cxnLst>
              <a:rect l="T9" t="T10" r="T11" b="T12"/>
              <a:pathLst>
                <a:path w="366" h="173">
                  <a:moveTo>
                    <a:pt x="0" y="0"/>
                  </a:moveTo>
                  <a:lnTo>
                    <a:pt x="365" y="17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7" name="Freeform 49"/>
            <p:cNvSpPr>
              <a:spLocks/>
            </p:cNvSpPr>
            <p:nvPr/>
          </p:nvSpPr>
          <p:spPr bwMode="auto">
            <a:xfrm>
              <a:off x="4734" y="1402"/>
              <a:ext cx="1" cy="272"/>
            </a:xfrm>
            <a:custGeom>
              <a:avLst/>
              <a:gdLst>
                <a:gd name="T0" fmla="*/ 0 w 1"/>
                <a:gd name="T1" fmla="*/ 0 h 272"/>
                <a:gd name="T2" fmla="*/ 0 w 1"/>
                <a:gd name="T3" fmla="*/ 271 h 272"/>
                <a:gd name="T4" fmla="*/ 0 w 1"/>
                <a:gd name="T5" fmla="*/ 0 h 272"/>
                <a:gd name="T6" fmla="*/ 0 60000 65536"/>
                <a:gd name="T7" fmla="*/ 0 60000 65536"/>
                <a:gd name="T8" fmla="*/ 0 60000 65536"/>
                <a:gd name="T9" fmla="*/ 0 w 1"/>
                <a:gd name="T10" fmla="*/ 0 h 272"/>
                <a:gd name="T11" fmla="*/ 1 w 1"/>
                <a:gd name="T12" fmla="*/ 272 h 272"/>
              </a:gdLst>
              <a:ahLst/>
              <a:cxnLst>
                <a:cxn ang="T6">
                  <a:pos x="T0" y="T1"/>
                </a:cxn>
                <a:cxn ang="T7">
                  <a:pos x="T2" y="T3"/>
                </a:cxn>
                <a:cxn ang="T8">
                  <a:pos x="T4" y="T5"/>
                </a:cxn>
              </a:cxnLst>
              <a:rect l="T9" t="T10" r="T11" b="T12"/>
              <a:pathLst>
                <a:path w="1" h="272">
                  <a:moveTo>
                    <a:pt x="0" y="0"/>
                  </a:moveTo>
                  <a:lnTo>
                    <a:pt x="0" y="27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8" name="Freeform 50"/>
            <p:cNvSpPr>
              <a:spLocks/>
            </p:cNvSpPr>
            <p:nvPr/>
          </p:nvSpPr>
          <p:spPr bwMode="auto">
            <a:xfrm>
              <a:off x="4253" y="412"/>
              <a:ext cx="1" cy="247"/>
            </a:xfrm>
            <a:custGeom>
              <a:avLst/>
              <a:gdLst>
                <a:gd name="T0" fmla="*/ 0 w 1"/>
                <a:gd name="T1" fmla="*/ 0 h 247"/>
                <a:gd name="T2" fmla="*/ 0 w 1"/>
                <a:gd name="T3" fmla="*/ 246 h 247"/>
                <a:gd name="T4" fmla="*/ 0 w 1"/>
                <a:gd name="T5" fmla="*/ 0 h 247"/>
                <a:gd name="T6" fmla="*/ 0 60000 65536"/>
                <a:gd name="T7" fmla="*/ 0 60000 65536"/>
                <a:gd name="T8" fmla="*/ 0 60000 65536"/>
                <a:gd name="T9" fmla="*/ 0 w 1"/>
                <a:gd name="T10" fmla="*/ 0 h 247"/>
                <a:gd name="T11" fmla="*/ 1 w 1"/>
                <a:gd name="T12" fmla="*/ 247 h 247"/>
              </a:gdLst>
              <a:ahLst/>
              <a:cxnLst>
                <a:cxn ang="T6">
                  <a:pos x="T0" y="T1"/>
                </a:cxn>
                <a:cxn ang="T7">
                  <a:pos x="T2" y="T3"/>
                </a:cxn>
                <a:cxn ang="T8">
                  <a:pos x="T4" y="T5"/>
                </a:cxn>
              </a:cxnLst>
              <a:rect l="T9" t="T10" r="T11" b="T12"/>
              <a:pathLst>
                <a:path w="1" h="247">
                  <a:moveTo>
                    <a:pt x="0" y="0"/>
                  </a:moveTo>
                  <a:lnTo>
                    <a:pt x="0" y="24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29" name="Freeform 51"/>
            <p:cNvSpPr>
              <a:spLocks/>
            </p:cNvSpPr>
            <p:nvPr/>
          </p:nvSpPr>
          <p:spPr bwMode="auto">
            <a:xfrm>
              <a:off x="4494" y="1244"/>
              <a:ext cx="63" cy="77"/>
            </a:xfrm>
            <a:custGeom>
              <a:avLst/>
              <a:gdLst>
                <a:gd name="T0" fmla="*/ 62 w 63"/>
                <a:gd name="T1" fmla="*/ 38 h 77"/>
                <a:gd name="T2" fmla="*/ 53 w 63"/>
                <a:gd name="T3" fmla="*/ 11 h 77"/>
                <a:gd name="T4" fmla="*/ 31 w 63"/>
                <a:gd name="T5" fmla="*/ 0 h 77"/>
                <a:gd name="T6" fmla="*/ 9 w 63"/>
                <a:gd name="T7" fmla="*/ 11 h 77"/>
                <a:gd name="T8" fmla="*/ 0 w 63"/>
                <a:gd name="T9" fmla="*/ 38 h 77"/>
                <a:gd name="T10" fmla="*/ 9 w 63"/>
                <a:gd name="T11" fmla="*/ 65 h 77"/>
                <a:gd name="T12" fmla="*/ 31 w 63"/>
                <a:gd name="T13" fmla="*/ 76 h 77"/>
                <a:gd name="T14" fmla="*/ 53 w 63"/>
                <a:gd name="T15" fmla="*/ 65 h 77"/>
                <a:gd name="T16" fmla="*/ 62 w 63"/>
                <a:gd name="T17" fmla="*/ 3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77"/>
                <a:gd name="T29" fmla="*/ 63 w 63"/>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77">
                  <a:moveTo>
                    <a:pt x="62" y="38"/>
                  </a:moveTo>
                  <a:lnTo>
                    <a:pt x="53" y="11"/>
                  </a:lnTo>
                  <a:lnTo>
                    <a:pt x="31" y="0"/>
                  </a:lnTo>
                  <a:lnTo>
                    <a:pt x="9" y="11"/>
                  </a:lnTo>
                  <a:lnTo>
                    <a:pt x="0" y="38"/>
                  </a:lnTo>
                  <a:lnTo>
                    <a:pt x="9" y="65"/>
                  </a:lnTo>
                  <a:lnTo>
                    <a:pt x="31" y="76"/>
                  </a:lnTo>
                  <a:lnTo>
                    <a:pt x="53" y="65"/>
                  </a:lnTo>
                  <a:lnTo>
                    <a:pt x="62" y="38"/>
                  </a:lnTo>
                </a:path>
              </a:pathLst>
            </a:custGeom>
            <a:noFill/>
            <a:ln w="12700" cap="rnd">
              <a:solidFill>
                <a:srgbClr val="000000"/>
              </a:solidFill>
              <a:round/>
              <a:headEnd/>
              <a:tailEnd/>
            </a:ln>
          </p:spPr>
          <p:txBody>
            <a:bodyPr>
              <a:prstTxWarp prst="textNoShape">
                <a:avLst/>
              </a:prstTxWarp>
            </a:bodyPr>
            <a:lstStyle/>
            <a:p>
              <a:endParaRPr lang="en-US"/>
            </a:p>
          </p:txBody>
        </p:sp>
        <p:sp>
          <p:nvSpPr>
            <p:cNvPr id="43030" name="Freeform 52"/>
            <p:cNvSpPr>
              <a:spLocks/>
            </p:cNvSpPr>
            <p:nvPr/>
          </p:nvSpPr>
          <p:spPr bwMode="auto">
            <a:xfrm>
              <a:off x="4525" y="1251"/>
              <a:ext cx="55" cy="1"/>
            </a:xfrm>
            <a:custGeom>
              <a:avLst/>
              <a:gdLst>
                <a:gd name="T0" fmla="*/ 0 w 55"/>
                <a:gd name="T1" fmla="*/ 0 h 1"/>
                <a:gd name="T2" fmla="*/ 54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5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31" name="Freeform 53"/>
            <p:cNvSpPr>
              <a:spLocks/>
            </p:cNvSpPr>
            <p:nvPr/>
          </p:nvSpPr>
          <p:spPr bwMode="auto">
            <a:xfrm>
              <a:off x="3825" y="1409"/>
              <a:ext cx="1" cy="271"/>
            </a:xfrm>
            <a:custGeom>
              <a:avLst/>
              <a:gdLst>
                <a:gd name="T0" fmla="*/ 0 w 1"/>
                <a:gd name="T1" fmla="*/ 0 h 271"/>
                <a:gd name="T2" fmla="*/ 0 w 1"/>
                <a:gd name="T3" fmla="*/ 270 h 271"/>
                <a:gd name="T4" fmla="*/ 0 w 1"/>
                <a:gd name="T5" fmla="*/ 0 h 271"/>
                <a:gd name="T6" fmla="*/ 0 60000 65536"/>
                <a:gd name="T7" fmla="*/ 0 60000 65536"/>
                <a:gd name="T8" fmla="*/ 0 60000 65536"/>
                <a:gd name="T9" fmla="*/ 0 w 1"/>
                <a:gd name="T10" fmla="*/ 0 h 271"/>
                <a:gd name="T11" fmla="*/ 1 w 1"/>
                <a:gd name="T12" fmla="*/ 271 h 271"/>
              </a:gdLst>
              <a:ahLst/>
              <a:cxnLst>
                <a:cxn ang="T6">
                  <a:pos x="T0" y="T1"/>
                </a:cxn>
                <a:cxn ang="T7">
                  <a:pos x="T2" y="T3"/>
                </a:cxn>
                <a:cxn ang="T8">
                  <a:pos x="T4" y="T5"/>
                </a:cxn>
              </a:cxnLst>
              <a:rect l="T9" t="T10" r="T11" b="T12"/>
              <a:pathLst>
                <a:path w="1" h="271">
                  <a:moveTo>
                    <a:pt x="0" y="0"/>
                  </a:moveTo>
                  <a:lnTo>
                    <a:pt x="0" y="27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3032" name="Rectangle 54"/>
            <p:cNvSpPr>
              <a:spLocks noChangeArrowheads="1"/>
            </p:cNvSpPr>
            <p:nvPr/>
          </p:nvSpPr>
          <p:spPr bwMode="auto">
            <a:xfrm>
              <a:off x="3546" y="1646"/>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43033" name="Rectangle 55"/>
            <p:cNvSpPr>
              <a:spLocks noChangeArrowheads="1"/>
            </p:cNvSpPr>
            <p:nvPr/>
          </p:nvSpPr>
          <p:spPr bwMode="auto">
            <a:xfrm>
              <a:off x="4527" y="1654"/>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43034" name="Rectangle 56"/>
            <p:cNvSpPr>
              <a:spLocks noChangeArrowheads="1"/>
            </p:cNvSpPr>
            <p:nvPr/>
          </p:nvSpPr>
          <p:spPr bwMode="auto">
            <a:xfrm>
              <a:off x="4059" y="845"/>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43035" name="Rectangle 57"/>
            <p:cNvSpPr>
              <a:spLocks noChangeArrowheads="1"/>
            </p:cNvSpPr>
            <p:nvPr/>
          </p:nvSpPr>
          <p:spPr bwMode="auto">
            <a:xfrm>
              <a:off x="3639" y="1272"/>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sp>
          <p:nvSpPr>
            <p:cNvPr id="43036" name="Rectangle 58"/>
            <p:cNvSpPr>
              <a:spLocks noChangeArrowheads="1"/>
            </p:cNvSpPr>
            <p:nvPr/>
          </p:nvSpPr>
          <p:spPr bwMode="auto">
            <a:xfrm>
              <a:off x="4107" y="198"/>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43037" name="Rectangle 59"/>
            <p:cNvSpPr>
              <a:spLocks noChangeArrowheads="1"/>
            </p:cNvSpPr>
            <p:nvPr/>
          </p:nvSpPr>
          <p:spPr bwMode="auto">
            <a:xfrm>
              <a:off x="4448" y="99"/>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43038" name="Rectangle 60"/>
            <p:cNvSpPr>
              <a:spLocks noChangeArrowheads="1"/>
            </p:cNvSpPr>
            <p:nvPr/>
          </p:nvSpPr>
          <p:spPr bwMode="auto">
            <a:xfrm>
              <a:off x="4518" y="1257"/>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43039" name="Rectangle 61"/>
            <p:cNvSpPr>
              <a:spLocks noChangeArrowheads="1"/>
            </p:cNvSpPr>
            <p:nvPr/>
          </p:nvSpPr>
          <p:spPr bwMode="auto">
            <a:xfrm>
              <a:off x="2971" y="1149"/>
              <a:ext cx="530"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(Scan;</a:t>
              </a:r>
            </a:p>
          </p:txBody>
        </p:sp>
        <p:sp>
          <p:nvSpPr>
            <p:cNvPr id="43040" name="Rectangle 62"/>
            <p:cNvSpPr>
              <a:spLocks noChangeArrowheads="1"/>
            </p:cNvSpPr>
            <p:nvPr/>
          </p:nvSpPr>
          <p:spPr bwMode="auto">
            <a:xfrm>
              <a:off x="2971" y="1257"/>
              <a:ext cx="635"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write to </a:t>
              </a:r>
            </a:p>
          </p:txBody>
        </p:sp>
        <p:sp>
          <p:nvSpPr>
            <p:cNvPr id="43041" name="Rectangle 63"/>
            <p:cNvSpPr>
              <a:spLocks noChangeArrowheads="1"/>
            </p:cNvSpPr>
            <p:nvPr/>
          </p:nvSpPr>
          <p:spPr bwMode="auto">
            <a:xfrm>
              <a:off x="2971" y="1361"/>
              <a:ext cx="681"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temp</a:t>
              </a:r>
              <a:r>
                <a:rPr lang="en-US" sz="1700" b="1">
                  <a:solidFill>
                    <a:srgbClr val="000000"/>
                  </a:solidFill>
                  <a:latin typeface="Arial" charset="0"/>
                </a:rPr>
                <a:t> </a:t>
              </a:r>
              <a:r>
                <a:rPr lang="en-US" sz="1700" b="1">
                  <a:solidFill>
                    <a:schemeClr val="accent1"/>
                  </a:solidFill>
                  <a:latin typeface="Arial" charset="0"/>
                </a:rPr>
                <a:t>T1)</a:t>
              </a:r>
            </a:p>
          </p:txBody>
        </p:sp>
        <p:sp>
          <p:nvSpPr>
            <p:cNvPr id="43042" name="Rectangle 64"/>
            <p:cNvSpPr>
              <a:spLocks noChangeArrowheads="1"/>
            </p:cNvSpPr>
            <p:nvPr/>
          </p:nvSpPr>
          <p:spPr bwMode="auto">
            <a:xfrm>
              <a:off x="5055" y="1143"/>
              <a:ext cx="530"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(Scan;</a:t>
              </a:r>
            </a:p>
          </p:txBody>
        </p:sp>
        <p:sp>
          <p:nvSpPr>
            <p:cNvPr id="43043" name="Rectangle 65"/>
            <p:cNvSpPr>
              <a:spLocks noChangeArrowheads="1"/>
            </p:cNvSpPr>
            <p:nvPr/>
          </p:nvSpPr>
          <p:spPr bwMode="auto">
            <a:xfrm>
              <a:off x="5055" y="1248"/>
              <a:ext cx="603" cy="221"/>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dirty="0">
                  <a:solidFill>
                    <a:schemeClr val="accent1"/>
                  </a:solidFill>
                  <a:latin typeface="Arial" charset="0"/>
                </a:rPr>
                <a:t>write to</a:t>
              </a:r>
            </a:p>
          </p:txBody>
        </p:sp>
        <p:sp>
          <p:nvSpPr>
            <p:cNvPr id="43044" name="Rectangle 66"/>
            <p:cNvSpPr>
              <a:spLocks noChangeArrowheads="1"/>
            </p:cNvSpPr>
            <p:nvPr/>
          </p:nvSpPr>
          <p:spPr bwMode="auto">
            <a:xfrm>
              <a:off x="5055" y="1352"/>
              <a:ext cx="681"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dirty="0">
                  <a:solidFill>
                    <a:schemeClr val="accent1"/>
                  </a:solidFill>
                  <a:latin typeface="Arial" charset="0"/>
                </a:rPr>
                <a:t>temp T2)</a:t>
              </a:r>
            </a:p>
          </p:txBody>
        </p:sp>
        <p:sp>
          <p:nvSpPr>
            <p:cNvPr id="43045" name="Rectangle 67"/>
            <p:cNvSpPr>
              <a:spLocks noChangeArrowheads="1"/>
            </p:cNvSpPr>
            <p:nvPr/>
          </p:nvSpPr>
          <p:spPr bwMode="auto">
            <a:xfrm>
              <a:off x="4464" y="693"/>
              <a:ext cx="1240"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(Sort-Merge Join)</a:t>
              </a:r>
            </a:p>
          </p:txBody>
        </p:sp>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67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67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674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67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4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674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67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4505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506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5061" name="Rectangle 4"/>
          <p:cNvSpPr>
            <a:spLocks noGrp="1" noChangeArrowheads="1"/>
          </p:cNvSpPr>
          <p:nvPr>
            <p:ph type="title"/>
          </p:nvPr>
        </p:nvSpPr>
        <p:spPr>
          <a:xfrm>
            <a:off x="990600" y="76200"/>
            <a:ext cx="7772400" cy="1143000"/>
          </a:xfrm>
          <a:noFill/>
        </p:spPr>
        <p:txBody>
          <a:bodyPr lIns="90488" tIns="44450" rIns="90488" bIns="44450"/>
          <a:lstStyle/>
          <a:p>
            <a:r>
              <a:rPr lang="en-US" sz="3200"/>
              <a:t>Alt Plan 2: Indexes</a:t>
            </a:r>
          </a:p>
        </p:txBody>
      </p:sp>
      <p:sp>
        <p:nvSpPr>
          <p:cNvPr id="45062" name="Rectangle 5"/>
          <p:cNvSpPr>
            <a:spLocks noGrp="1" noChangeArrowheads="1"/>
          </p:cNvSpPr>
          <p:nvPr>
            <p:ph type="body" sz="half" idx="1"/>
          </p:nvPr>
        </p:nvSpPr>
        <p:spPr>
          <a:xfrm>
            <a:off x="76200" y="990600"/>
            <a:ext cx="4800600" cy="2895600"/>
          </a:xfrm>
          <a:noFill/>
        </p:spPr>
        <p:txBody>
          <a:bodyPr lIns="90488" tIns="44450" rIns="90488" bIns="44450"/>
          <a:lstStyle/>
          <a:p>
            <a:r>
              <a:rPr lang="en-US" b="0" dirty="0"/>
              <a:t>With clustered</a:t>
            </a:r>
            <a:r>
              <a:rPr lang="en-US" b="0" dirty="0" smtClean="0"/>
              <a:t> hash index </a:t>
            </a:r>
            <a:r>
              <a:rPr lang="en-US" b="0" dirty="0"/>
              <a:t>on </a:t>
            </a:r>
            <a:r>
              <a:rPr lang="en-US" b="0" i="1" dirty="0"/>
              <a:t>bid </a:t>
            </a:r>
            <a:r>
              <a:rPr lang="en-US" b="0" dirty="0"/>
              <a:t>of Reserves, we get 100,000/100 =  1000 </a:t>
            </a:r>
            <a:r>
              <a:rPr lang="en-US" b="0" dirty="0" err="1"/>
              <a:t>tuples</a:t>
            </a:r>
            <a:r>
              <a:rPr lang="en-US" b="0" dirty="0"/>
              <a:t> on 1000/100 = 10 pages.</a:t>
            </a:r>
          </a:p>
          <a:p>
            <a:r>
              <a:rPr lang="en-US" b="0" dirty="0"/>
              <a:t>INL with </a:t>
            </a:r>
            <a:r>
              <a:rPr lang="en-US" b="0" dirty="0">
                <a:solidFill>
                  <a:schemeClr val="accent2"/>
                </a:solidFill>
              </a:rPr>
              <a:t>outer not materialized</a:t>
            </a:r>
            <a:r>
              <a:rPr lang="en-US" b="0" dirty="0"/>
              <a:t>.</a:t>
            </a:r>
          </a:p>
        </p:txBody>
      </p:sp>
      <p:sp>
        <p:nvSpPr>
          <p:cNvPr id="16390" name="Rectangle 6"/>
          <p:cNvSpPr>
            <a:spLocks noChangeArrowheads="1"/>
          </p:cNvSpPr>
          <p:nvPr/>
        </p:nvSpPr>
        <p:spPr bwMode="auto">
          <a:xfrm>
            <a:off x="57150" y="4860925"/>
            <a:ext cx="8850313" cy="17684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spcBef>
                <a:spcPct val="20000"/>
              </a:spcBef>
              <a:buClr>
                <a:schemeClr val="tx1"/>
              </a:buClr>
              <a:buSzPct val="75000"/>
              <a:buFont typeface="Monotype Sorts" charset="2"/>
              <a:buChar char="v"/>
            </a:pPr>
            <a:r>
              <a:rPr lang="en-US">
                <a:solidFill>
                  <a:schemeClr val="tx1"/>
                </a:solidFill>
                <a:latin typeface="Arial" charset="0"/>
              </a:rPr>
              <a:t>  Decision not to push </a:t>
            </a:r>
            <a:r>
              <a:rPr lang="en-US" i="1">
                <a:solidFill>
                  <a:schemeClr val="tx1"/>
                </a:solidFill>
                <a:latin typeface="Arial" charset="0"/>
              </a:rPr>
              <a:t>rating&gt;5 </a:t>
            </a:r>
            <a:r>
              <a:rPr lang="en-US">
                <a:solidFill>
                  <a:schemeClr val="tx1"/>
                </a:solidFill>
                <a:latin typeface="Arial" charset="0"/>
              </a:rPr>
              <a:t>before the join is based on </a:t>
            </a:r>
          </a:p>
          <a:p>
            <a:pPr eaLnBrk="0" hangingPunct="0">
              <a:spcBef>
                <a:spcPct val="20000"/>
              </a:spcBef>
            </a:pPr>
            <a:r>
              <a:rPr lang="en-US">
                <a:solidFill>
                  <a:schemeClr val="tx1"/>
                </a:solidFill>
                <a:latin typeface="Arial" charset="0"/>
              </a:rPr>
              <a:t>     availability of </a:t>
            </a:r>
            <a:r>
              <a:rPr lang="en-US" i="1">
                <a:solidFill>
                  <a:schemeClr val="tx1"/>
                </a:solidFill>
                <a:latin typeface="Arial" charset="0"/>
              </a:rPr>
              <a:t>sid</a:t>
            </a:r>
            <a:r>
              <a:rPr lang="en-US">
                <a:solidFill>
                  <a:schemeClr val="tx1"/>
                </a:solidFill>
                <a:latin typeface="Arial" charset="0"/>
              </a:rPr>
              <a:t> index on Sailors.</a:t>
            </a:r>
          </a:p>
          <a:p>
            <a:pPr eaLnBrk="0" hangingPunct="0">
              <a:spcBef>
                <a:spcPct val="20000"/>
              </a:spcBef>
              <a:buClr>
                <a:schemeClr val="tx1"/>
              </a:buClr>
              <a:buSzPct val="75000"/>
              <a:buFont typeface="Monotype Sorts" charset="2"/>
              <a:buChar char="v"/>
            </a:pPr>
            <a:r>
              <a:rPr lang="en-US">
                <a:solidFill>
                  <a:schemeClr val="tx1"/>
                </a:solidFill>
                <a:latin typeface="Arial" charset="0"/>
              </a:rPr>
              <a:t>  </a:t>
            </a:r>
            <a:r>
              <a:rPr lang="en-US">
                <a:solidFill>
                  <a:schemeClr val="accent2"/>
                </a:solidFill>
                <a:latin typeface="Arial" charset="0"/>
              </a:rPr>
              <a:t>Cost:  </a:t>
            </a:r>
            <a:r>
              <a:rPr lang="en-US">
                <a:solidFill>
                  <a:schemeClr val="tx1"/>
                </a:solidFill>
                <a:latin typeface="Arial" charset="0"/>
              </a:rPr>
              <a:t>Selection of Reserves tuples (10 I/Os);  then, for each, </a:t>
            </a:r>
          </a:p>
          <a:p>
            <a:pPr eaLnBrk="0" hangingPunct="0">
              <a:spcBef>
                <a:spcPct val="20000"/>
              </a:spcBef>
            </a:pPr>
            <a:r>
              <a:rPr lang="en-US">
                <a:solidFill>
                  <a:schemeClr val="tx1"/>
                </a:solidFill>
                <a:latin typeface="Arial" charset="0"/>
              </a:rPr>
              <a:t>     must get matching Sailors tuple (1000*1.2); total </a:t>
            </a:r>
            <a:r>
              <a:rPr lang="en-US">
                <a:solidFill>
                  <a:schemeClr val="accent2"/>
                </a:solidFill>
                <a:latin typeface="Arial" charset="0"/>
              </a:rPr>
              <a:t>1210 I/Os</a:t>
            </a:r>
            <a:r>
              <a:rPr lang="en-US">
                <a:solidFill>
                  <a:schemeClr val="accent2"/>
                </a:solidFill>
              </a:rPr>
              <a:t>.</a:t>
            </a:r>
          </a:p>
        </p:txBody>
      </p:sp>
      <p:sp>
        <p:nvSpPr>
          <p:cNvPr id="16391" name="Rectangle 7"/>
          <p:cNvSpPr>
            <a:spLocks noChangeArrowheads="1"/>
          </p:cNvSpPr>
          <p:nvPr/>
        </p:nvSpPr>
        <p:spPr bwMode="auto">
          <a:xfrm>
            <a:off x="57150" y="4060825"/>
            <a:ext cx="8391525" cy="8921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spcBef>
                <a:spcPct val="20000"/>
              </a:spcBef>
              <a:buClr>
                <a:schemeClr val="tx1"/>
              </a:buClr>
              <a:buSzPct val="75000"/>
              <a:buFont typeface="Monotype Sorts" charset="2"/>
              <a:buChar char="v"/>
            </a:pPr>
            <a:r>
              <a:rPr lang="en-US">
                <a:solidFill>
                  <a:schemeClr val="tx1"/>
                </a:solidFill>
                <a:latin typeface="Arial" charset="0"/>
              </a:rPr>
              <a:t>  Join column </a:t>
            </a:r>
            <a:r>
              <a:rPr lang="en-US" i="1">
                <a:solidFill>
                  <a:schemeClr val="tx1"/>
                </a:solidFill>
                <a:latin typeface="Arial" charset="0"/>
              </a:rPr>
              <a:t>sid</a:t>
            </a:r>
            <a:r>
              <a:rPr lang="en-US">
                <a:solidFill>
                  <a:schemeClr val="tx1"/>
                </a:solidFill>
                <a:latin typeface="Arial" charset="0"/>
              </a:rPr>
              <a:t> is a key for Sailors.</a:t>
            </a:r>
          </a:p>
          <a:p>
            <a:pPr lvl="1" eaLnBrk="0" hangingPunct="0">
              <a:spcBef>
                <a:spcPct val="20000"/>
              </a:spcBef>
              <a:buClr>
                <a:schemeClr val="tx1"/>
              </a:buClr>
            </a:pPr>
            <a:r>
              <a:rPr lang="en-US">
                <a:solidFill>
                  <a:schemeClr val="tx1"/>
                </a:solidFill>
                <a:latin typeface="Arial" charset="0"/>
              </a:rPr>
              <a:t>At most one matching tuple,</a:t>
            </a:r>
            <a:r>
              <a:rPr lang="en-US" u="sng">
                <a:solidFill>
                  <a:schemeClr val="tx1"/>
                </a:solidFill>
                <a:latin typeface="Arial" charset="0"/>
              </a:rPr>
              <a:t> unclustered index</a:t>
            </a:r>
            <a:r>
              <a:rPr lang="en-US">
                <a:solidFill>
                  <a:schemeClr val="tx1"/>
                </a:solidFill>
                <a:latin typeface="Arial" charset="0"/>
              </a:rPr>
              <a:t> on </a:t>
            </a:r>
            <a:r>
              <a:rPr lang="en-US" i="1">
                <a:solidFill>
                  <a:schemeClr val="tx1"/>
                </a:solidFill>
                <a:latin typeface="Arial" charset="0"/>
              </a:rPr>
              <a:t>sid</a:t>
            </a:r>
            <a:r>
              <a:rPr lang="en-US">
                <a:solidFill>
                  <a:schemeClr val="tx1"/>
                </a:solidFill>
                <a:latin typeface="Arial" charset="0"/>
              </a:rPr>
              <a:t> OK</a:t>
            </a:r>
            <a:r>
              <a:rPr lang="en-US">
                <a:solidFill>
                  <a:schemeClr val="tx1"/>
                </a:solidFill>
              </a:rPr>
              <a:t>.</a:t>
            </a:r>
          </a:p>
        </p:txBody>
      </p:sp>
      <p:sp>
        <p:nvSpPr>
          <p:cNvPr id="45065" name="Rectangle 8"/>
          <p:cNvSpPr>
            <a:spLocks noChangeArrowheads="1"/>
          </p:cNvSpPr>
          <p:nvPr/>
        </p:nvSpPr>
        <p:spPr bwMode="auto">
          <a:xfrm>
            <a:off x="-152400" y="3276600"/>
            <a:ext cx="4648200" cy="698500"/>
          </a:xfrm>
          <a:prstGeom prst="rect">
            <a:avLst/>
          </a:prstGeom>
          <a:noFill/>
          <a:ln w="12700">
            <a:noFill/>
            <a:miter lim="800000"/>
            <a:headEnd/>
            <a:tailEnd/>
          </a:ln>
        </p:spPr>
        <p:txBody>
          <a:bodyPr lIns="90488" tIns="44450" rIns="90488" bIns="44450">
            <a:prstTxWarp prst="textNoShape">
              <a:avLst/>
            </a:prstTxWarp>
            <a:spAutoFit/>
          </a:bodyPr>
          <a:lstStyle/>
          <a:p>
            <a:pPr lvl="1" eaLnBrk="0" hangingPunct="0">
              <a:spcBef>
                <a:spcPct val="20000"/>
              </a:spcBef>
              <a:buClr>
                <a:schemeClr val="tx1"/>
              </a:buClr>
              <a:buFontTx/>
              <a:buChar char="–"/>
            </a:pPr>
            <a:r>
              <a:rPr lang="en-US" sz="2000">
                <a:solidFill>
                  <a:schemeClr val="tx1"/>
                </a:solidFill>
              </a:rPr>
              <a:t> Projecting out unnecessary fields from outer 	doesn’t help.</a:t>
            </a:r>
          </a:p>
        </p:txBody>
      </p:sp>
      <p:sp>
        <p:nvSpPr>
          <p:cNvPr id="45066" name="Rectangle 28"/>
          <p:cNvSpPr>
            <a:spLocks noChangeArrowheads="1"/>
          </p:cNvSpPr>
          <p:nvPr/>
        </p:nvSpPr>
        <p:spPr bwMode="auto">
          <a:xfrm>
            <a:off x="7588250" y="163513"/>
            <a:ext cx="1276350"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(On-the-fly)</a:t>
            </a:r>
          </a:p>
        </p:txBody>
      </p:sp>
      <p:sp>
        <p:nvSpPr>
          <p:cNvPr id="45067" name="Rectangle 30"/>
          <p:cNvSpPr>
            <a:spLocks noChangeArrowheads="1"/>
          </p:cNvSpPr>
          <p:nvPr/>
        </p:nvSpPr>
        <p:spPr bwMode="auto">
          <a:xfrm>
            <a:off x="4868863" y="2209800"/>
            <a:ext cx="1152525" cy="1066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(Use hash</a:t>
            </a:r>
          </a:p>
          <a:p>
            <a:pPr eaLnBrk="0" hangingPunct="0"/>
            <a:r>
              <a:rPr lang="en-US" sz="1600" b="1">
                <a:solidFill>
                  <a:srgbClr val="000000"/>
                </a:solidFill>
                <a:latin typeface="Arial" charset="0"/>
              </a:rPr>
              <a:t>Index, do</a:t>
            </a:r>
          </a:p>
          <a:p>
            <a:pPr eaLnBrk="0" hangingPunct="0"/>
            <a:r>
              <a:rPr lang="en-US" sz="1600" b="1">
                <a:solidFill>
                  <a:srgbClr val="000000"/>
                </a:solidFill>
                <a:latin typeface="Arial" charset="0"/>
              </a:rPr>
              <a:t>not write</a:t>
            </a:r>
          </a:p>
          <a:p>
            <a:pPr eaLnBrk="0" hangingPunct="0"/>
            <a:r>
              <a:rPr lang="en-US" sz="1600" b="1">
                <a:solidFill>
                  <a:srgbClr val="000000"/>
                </a:solidFill>
                <a:latin typeface="Arial" charset="0"/>
              </a:rPr>
              <a:t>to temp)</a:t>
            </a:r>
          </a:p>
        </p:txBody>
      </p:sp>
      <p:sp>
        <p:nvSpPr>
          <p:cNvPr id="45068" name="Freeform 9"/>
          <p:cNvSpPr>
            <a:spLocks/>
          </p:cNvSpPr>
          <p:nvPr/>
        </p:nvSpPr>
        <p:spPr bwMode="auto">
          <a:xfrm>
            <a:off x="6848475" y="1897063"/>
            <a:ext cx="1588" cy="88900"/>
          </a:xfrm>
          <a:custGeom>
            <a:avLst/>
            <a:gdLst>
              <a:gd name="T0" fmla="*/ 0 w 1"/>
              <a:gd name="T1" fmla="*/ 0 h 56"/>
              <a:gd name="T2" fmla="*/ 0 w 1"/>
              <a:gd name="T3" fmla="*/ 2147483647 h 56"/>
              <a:gd name="T4" fmla="*/ 0 w 1"/>
              <a:gd name="T5" fmla="*/ 0 h 56"/>
              <a:gd name="T6" fmla="*/ 0 60000 65536"/>
              <a:gd name="T7" fmla="*/ 0 60000 65536"/>
              <a:gd name="T8" fmla="*/ 0 60000 65536"/>
              <a:gd name="T9" fmla="*/ 0 w 1"/>
              <a:gd name="T10" fmla="*/ 0 h 56"/>
              <a:gd name="T11" fmla="*/ 1 w 1"/>
              <a:gd name="T12" fmla="*/ 56 h 56"/>
            </a:gdLst>
            <a:ahLst/>
            <a:cxnLst>
              <a:cxn ang="T6">
                <a:pos x="T0" y="T1"/>
              </a:cxn>
              <a:cxn ang="T7">
                <a:pos x="T2" y="T3"/>
              </a:cxn>
              <a:cxn ang="T8">
                <a:pos x="T4" y="T5"/>
              </a:cxn>
            </a:cxnLst>
            <a:rect l="T9" t="T10" r="T11" b="T12"/>
            <a:pathLst>
              <a:path w="1" h="56">
                <a:moveTo>
                  <a:pt x="0" y="0"/>
                </a:moveTo>
                <a:lnTo>
                  <a:pt x="0" y="5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69" name="Freeform 10"/>
          <p:cNvSpPr>
            <a:spLocks/>
          </p:cNvSpPr>
          <p:nvPr/>
        </p:nvSpPr>
        <p:spPr bwMode="auto">
          <a:xfrm>
            <a:off x="7031038" y="1897063"/>
            <a:ext cx="1587" cy="88900"/>
          </a:xfrm>
          <a:custGeom>
            <a:avLst/>
            <a:gdLst>
              <a:gd name="T0" fmla="*/ 0 w 1"/>
              <a:gd name="T1" fmla="*/ 0 h 56"/>
              <a:gd name="T2" fmla="*/ 0 w 1"/>
              <a:gd name="T3" fmla="*/ 2147483647 h 56"/>
              <a:gd name="T4" fmla="*/ 0 w 1"/>
              <a:gd name="T5" fmla="*/ 0 h 56"/>
              <a:gd name="T6" fmla="*/ 0 60000 65536"/>
              <a:gd name="T7" fmla="*/ 0 60000 65536"/>
              <a:gd name="T8" fmla="*/ 0 60000 65536"/>
              <a:gd name="T9" fmla="*/ 0 w 1"/>
              <a:gd name="T10" fmla="*/ 0 h 56"/>
              <a:gd name="T11" fmla="*/ 1 w 1"/>
              <a:gd name="T12" fmla="*/ 56 h 56"/>
            </a:gdLst>
            <a:ahLst/>
            <a:cxnLst>
              <a:cxn ang="T6">
                <a:pos x="T0" y="T1"/>
              </a:cxn>
              <a:cxn ang="T7">
                <a:pos x="T2" y="T3"/>
              </a:cxn>
              <a:cxn ang="T8">
                <a:pos x="T4" y="T5"/>
              </a:cxn>
            </a:cxnLst>
            <a:rect l="T9" t="T10" r="T11" b="T12"/>
            <a:pathLst>
              <a:path w="1" h="56">
                <a:moveTo>
                  <a:pt x="0" y="0"/>
                </a:moveTo>
                <a:lnTo>
                  <a:pt x="0" y="5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0" name="Freeform 11"/>
          <p:cNvSpPr>
            <a:spLocks/>
          </p:cNvSpPr>
          <p:nvPr/>
        </p:nvSpPr>
        <p:spPr bwMode="auto">
          <a:xfrm>
            <a:off x="6848475" y="1897063"/>
            <a:ext cx="184150" cy="88900"/>
          </a:xfrm>
          <a:custGeom>
            <a:avLst/>
            <a:gdLst>
              <a:gd name="T0" fmla="*/ 0 w 116"/>
              <a:gd name="T1" fmla="*/ 0 h 56"/>
              <a:gd name="T2" fmla="*/ 2147483647 w 116"/>
              <a:gd name="T3" fmla="*/ 2147483647 h 56"/>
              <a:gd name="T4" fmla="*/ 0 w 116"/>
              <a:gd name="T5" fmla="*/ 0 h 56"/>
              <a:gd name="T6" fmla="*/ 0 60000 65536"/>
              <a:gd name="T7" fmla="*/ 0 60000 65536"/>
              <a:gd name="T8" fmla="*/ 0 60000 65536"/>
              <a:gd name="T9" fmla="*/ 0 w 116"/>
              <a:gd name="T10" fmla="*/ 0 h 56"/>
              <a:gd name="T11" fmla="*/ 116 w 116"/>
              <a:gd name="T12" fmla="*/ 56 h 56"/>
            </a:gdLst>
            <a:ahLst/>
            <a:cxnLst>
              <a:cxn ang="T6">
                <a:pos x="T0" y="T1"/>
              </a:cxn>
              <a:cxn ang="T7">
                <a:pos x="T2" y="T3"/>
              </a:cxn>
              <a:cxn ang="T8">
                <a:pos x="T4" y="T5"/>
              </a:cxn>
            </a:cxnLst>
            <a:rect l="T9" t="T10" r="T11" b="T12"/>
            <a:pathLst>
              <a:path w="116" h="56">
                <a:moveTo>
                  <a:pt x="0" y="0"/>
                </a:moveTo>
                <a:lnTo>
                  <a:pt x="115" y="5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1" name="Freeform 12"/>
          <p:cNvSpPr>
            <a:spLocks/>
          </p:cNvSpPr>
          <p:nvPr/>
        </p:nvSpPr>
        <p:spPr bwMode="auto">
          <a:xfrm>
            <a:off x="6848475" y="1897063"/>
            <a:ext cx="184150" cy="88900"/>
          </a:xfrm>
          <a:custGeom>
            <a:avLst/>
            <a:gdLst>
              <a:gd name="T0" fmla="*/ 0 w 116"/>
              <a:gd name="T1" fmla="*/ 2147483647 h 56"/>
              <a:gd name="T2" fmla="*/ 2147483647 w 116"/>
              <a:gd name="T3" fmla="*/ 0 h 56"/>
              <a:gd name="T4" fmla="*/ 0 w 116"/>
              <a:gd name="T5" fmla="*/ 2147483647 h 56"/>
              <a:gd name="T6" fmla="*/ 0 60000 65536"/>
              <a:gd name="T7" fmla="*/ 0 60000 65536"/>
              <a:gd name="T8" fmla="*/ 0 60000 65536"/>
              <a:gd name="T9" fmla="*/ 0 w 116"/>
              <a:gd name="T10" fmla="*/ 0 h 56"/>
              <a:gd name="T11" fmla="*/ 116 w 116"/>
              <a:gd name="T12" fmla="*/ 56 h 56"/>
            </a:gdLst>
            <a:ahLst/>
            <a:cxnLst>
              <a:cxn ang="T6">
                <a:pos x="T0" y="T1"/>
              </a:cxn>
              <a:cxn ang="T7">
                <a:pos x="T2" y="T3"/>
              </a:cxn>
              <a:cxn ang="T8">
                <a:pos x="T4" y="T5"/>
              </a:cxn>
            </a:cxnLst>
            <a:rect l="T9" t="T10" r="T11" b="T12"/>
            <a:pathLst>
              <a:path w="116" h="56">
                <a:moveTo>
                  <a:pt x="0" y="55"/>
                </a:moveTo>
                <a:lnTo>
                  <a:pt x="115" y="0"/>
                </a:lnTo>
                <a:lnTo>
                  <a:pt x="0" y="55"/>
                </a:lnTo>
              </a:path>
            </a:pathLst>
          </a:custGeom>
          <a:noFill/>
          <a:ln w="12700" cap="rnd">
            <a:solidFill>
              <a:srgbClr val="000000"/>
            </a:solidFill>
            <a:round/>
            <a:headEnd/>
            <a:tailEnd/>
          </a:ln>
        </p:spPr>
        <p:txBody>
          <a:bodyPr>
            <a:prstTxWarp prst="textNoShape">
              <a:avLst/>
            </a:prstTxWarp>
          </a:bodyPr>
          <a:lstStyle/>
          <a:p>
            <a:endParaRPr lang="en-US"/>
          </a:p>
        </p:txBody>
      </p:sp>
      <p:sp>
        <p:nvSpPr>
          <p:cNvPr id="45072" name="Freeform 13"/>
          <p:cNvSpPr>
            <a:spLocks/>
          </p:cNvSpPr>
          <p:nvPr/>
        </p:nvSpPr>
        <p:spPr bwMode="auto">
          <a:xfrm>
            <a:off x="6535738" y="2254250"/>
            <a:ext cx="350837" cy="250825"/>
          </a:xfrm>
          <a:custGeom>
            <a:avLst/>
            <a:gdLst>
              <a:gd name="T0" fmla="*/ 0 w 221"/>
              <a:gd name="T1" fmla="*/ 2147483647 h 158"/>
              <a:gd name="T2" fmla="*/ 2147483647 w 221"/>
              <a:gd name="T3" fmla="*/ 0 h 158"/>
              <a:gd name="T4" fmla="*/ 0 w 221"/>
              <a:gd name="T5" fmla="*/ 2147483647 h 158"/>
              <a:gd name="T6" fmla="*/ 0 60000 65536"/>
              <a:gd name="T7" fmla="*/ 0 60000 65536"/>
              <a:gd name="T8" fmla="*/ 0 60000 65536"/>
              <a:gd name="T9" fmla="*/ 0 w 221"/>
              <a:gd name="T10" fmla="*/ 0 h 158"/>
              <a:gd name="T11" fmla="*/ 221 w 221"/>
              <a:gd name="T12" fmla="*/ 158 h 158"/>
            </a:gdLst>
            <a:ahLst/>
            <a:cxnLst>
              <a:cxn ang="T6">
                <a:pos x="T0" y="T1"/>
              </a:cxn>
              <a:cxn ang="T7">
                <a:pos x="T2" y="T3"/>
              </a:cxn>
              <a:cxn ang="T8">
                <a:pos x="T4" y="T5"/>
              </a:cxn>
            </a:cxnLst>
            <a:rect l="T9" t="T10" r="T11" b="T12"/>
            <a:pathLst>
              <a:path w="221" h="158">
                <a:moveTo>
                  <a:pt x="0" y="157"/>
                </a:moveTo>
                <a:lnTo>
                  <a:pt x="220" y="0"/>
                </a:lnTo>
                <a:lnTo>
                  <a:pt x="0" y="157"/>
                </a:lnTo>
              </a:path>
            </a:pathLst>
          </a:custGeom>
          <a:noFill/>
          <a:ln w="12700" cap="rnd">
            <a:solidFill>
              <a:srgbClr val="000000"/>
            </a:solidFill>
            <a:round/>
            <a:headEnd/>
            <a:tailEnd/>
          </a:ln>
        </p:spPr>
        <p:txBody>
          <a:bodyPr>
            <a:prstTxWarp prst="textNoShape">
              <a:avLst/>
            </a:prstTxWarp>
          </a:bodyPr>
          <a:lstStyle/>
          <a:p>
            <a:endParaRPr lang="en-US"/>
          </a:p>
        </p:txBody>
      </p:sp>
      <p:sp>
        <p:nvSpPr>
          <p:cNvPr id="45073" name="Freeform 14"/>
          <p:cNvSpPr>
            <a:spLocks/>
          </p:cNvSpPr>
          <p:nvPr/>
        </p:nvSpPr>
        <p:spPr bwMode="auto">
          <a:xfrm>
            <a:off x="7016750" y="2254250"/>
            <a:ext cx="360363" cy="250825"/>
          </a:xfrm>
          <a:custGeom>
            <a:avLst/>
            <a:gdLst>
              <a:gd name="T0" fmla="*/ 0 w 227"/>
              <a:gd name="T1" fmla="*/ 0 h 158"/>
              <a:gd name="T2" fmla="*/ 2147483647 w 227"/>
              <a:gd name="T3" fmla="*/ 2147483647 h 158"/>
              <a:gd name="T4" fmla="*/ 0 w 227"/>
              <a:gd name="T5" fmla="*/ 0 h 158"/>
              <a:gd name="T6" fmla="*/ 0 60000 65536"/>
              <a:gd name="T7" fmla="*/ 0 60000 65536"/>
              <a:gd name="T8" fmla="*/ 0 60000 65536"/>
              <a:gd name="T9" fmla="*/ 0 w 227"/>
              <a:gd name="T10" fmla="*/ 0 h 158"/>
              <a:gd name="T11" fmla="*/ 227 w 227"/>
              <a:gd name="T12" fmla="*/ 158 h 158"/>
            </a:gdLst>
            <a:ahLst/>
            <a:cxnLst>
              <a:cxn ang="T6">
                <a:pos x="T0" y="T1"/>
              </a:cxn>
              <a:cxn ang="T7">
                <a:pos x="T2" y="T3"/>
              </a:cxn>
              <a:cxn ang="T8">
                <a:pos x="T4" y="T5"/>
              </a:cxn>
            </a:cxnLst>
            <a:rect l="T9" t="T10" r="T11" b="T12"/>
            <a:pathLst>
              <a:path w="227" h="158">
                <a:moveTo>
                  <a:pt x="0" y="0"/>
                </a:moveTo>
                <a:lnTo>
                  <a:pt x="226" y="15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4" name="Freeform 15"/>
          <p:cNvSpPr>
            <a:spLocks/>
          </p:cNvSpPr>
          <p:nvPr/>
        </p:nvSpPr>
        <p:spPr bwMode="auto">
          <a:xfrm>
            <a:off x="6938963" y="609600"/>
            <a:ext cx="1587" cy="390525"/>
          </a:xfrm>
          <a:custGeom>
            <a:avLst/>
            <a:gdLst>
              <a:gd name="T0" fmla="*/ 0 w 1"/>
              <a:gd name="T1" fmla="*/ 0 h 246"/>
              <a:gd name="T2" fmla="*/ 0 w 1"/>
              <a:gd name="T3" fmla="*/ 2147483647 h 246"/>
              <a:gd name="T4" fmla="*/ 0 w 1"/>
              <a:gd name="T5" fmla="*/ 0 h 246"/>
              <a:gd name="T6" fmla="*/ 0 60000 65536"/>
              <a:gd name="T7" fmla="*/ 0 60000 65536"/>
              <a:gd name="T8" fmla="*/ 0 60000 65536"/>
              <a:gd name="T9" fmla="*/ 0 w 1"/>
              <a:gd name="T10" fmla="*/ 0 h 246"/>
              <a:gd name="T11" fmla="*/ 1 w 1"/>
              <a:gd name="T12" fmla="*/ 246 h 246"/>
            </a:gdLst>
            <a:ahLst/>
            <a:cxnLst>
              <a:cxn ang="T6">
                <a:pos x="T0" y="T1"/>
              </a:cxn>
              <a:cxn ang="T7">
                <a:pos x="T2" y="T3"/>
              </a:cxn>
              <a:cxn ang="T8">
                <a:pos x="T4" y="T5"/>
              </a:cxn>
            </a:cxnLst>
            <a:rect l="T9" t="T10" r="T11" b="T12"/>
            <a:pathLst>
              <a:path w="1" h="246">
                <a:moveTo>
                  <a:pt x="0" y="0"/>
                </a:moveTo>
                <a:lnTo>
                  <a:pt x="0" y="24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5" name="Freeform 16"/>
          <p:cNvSpPr>
            <a:spLocks/>
          </p:cNvSpPr>
          <p:nvPr/>
        </p:nvSpPr>
        <p:spPr bwMode="auto">
          <a:xfrm>
            <a:off x="6932613" y="1398588"/>
            <a:ext cx="1587" cy="358775"/>
          </a:xfrm>
          <a:custGeom>
            <a:avLst/>
            <a:gdLst>
              <a:gd name="T0" fmla="*/ 0 w 1"/>
              <a:gd name="T1" fmla="*/ 0 h 226"/>
              <a:gd name="T2" fmla="*/ 0 w 1"/>
              <a:gd name="T3" fmla="*/ 2147483647 h 226"/>
              <a:gd name="T4" fmla="*/ 0 w 1"/>
              <a:gd name="T5" fmla="*/ 0 h 226"/>
              <a:gd name="T6" fmla="*/ 0 60000 65536"/>
              <a:gd name="T7" fmla="*/ 0 60000 65536"/>
              <a:gd name="T8" fmla="*/ 0 60000 65536"/>
              <a:gd name="T9" fmla="*/ 0 w 1"/>
              <a:gd name="T10" fmla="*/ 0 h 226"/>
              <a:gd name="T11" fmla="*/ 1 w 1"/>
              <a:gd name="T12" fmla="*/ 226 h 226"/>
            </a:gdLst>
            <a:ahLst/>
            <a:cxnLst>
              <a:cxn ang="T6">
                <a:pos x="T0" y="T1"/>
              </a:cxn>
              <a:cxn ang="T7">
                <a:pos x="T2" y="T3"/>
              </a:cxn>
              <a:cxn ang="T8">
                <a:pos x="T4" y="T5"/>
              </a:cxn>
            </a:cxnLst>
            <a:rect l="T9" t="T10" r="T11" b="T12"/>
            <a:pathLst>
              <a:path w="1" h="226">
                <a:moveTo>
                  <a:pt x="0" y="0"/>
                </a:moveTo>
                <a:lnTo>
                  <a:pt x="0" y="22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6" name="Freeform 17"/>
          <p:cNvSpPr>
            <a:spLocks/>
          </p:cNvSpPr>
          <p:nvPr/>
        </p:nvSpPr>
        <p:spPr bwMode="auto">
          <a:xfrm>
            <a:off x="6710363" y="314325"/>
            <a:ext cx="1587" cy="120650"/>
          </a:xfrm>
          <a:custGeom>
            <a:avLst/>
            <a:gdLst>
              <a:gd name="T0" fmla="*/ 0 w 1"/>
              <a:gd name="T1" fmla="*/ 0 h 76"/>
              <a:gd name="T2" fmla="*/ 0 w 1"/>
              <a:gd name="T3" fmla="*/ 2147483647 h 76"/>
              <a:gd name="T4" fmla="*/ 0 w 1"/>
              <a:gd name="T5" fmla="*/ 0 h 76"/>
              <a:gd name="T6" fmla="*/ 0 60000 65536"/>
              <a:gd name="T7" fmla="*/ 0 60000 65536"/>
              <a:gd name="T8" fmla="*/ 0 60000 65536"/>
              <a:gd name="T9" fmla="*/ 0 w 1"/>
              <a:gd name="T10" fmla="*/ 0 h 76"/>
              <a:gd name="T11" fmla="*/ 1 w 1"/>
              <a:gd name="T12" fmla="*/ 76 h 76"/>
            </a:gdLst>
            <a:ahLst/>
            <a:cxnLst>
              <a:cxn ang="T6">
                <a:pos x="T0" y="T1"/>
              </a:cxn>
              <a:cxn ang="T7">
                <a:pos x="T2" y="T3"/>
              </a:cxn>
              <a:cxn ang="T8">
                <a:pos x="T4" y="T5"/>
              </a:cxn>
            </a:cxnLst>
            <a:rect l="T9" t="T10" r="T11" b="T12"/>
            <a:pathLst>
              <a:path w="1" h="76">
                <a:moveTo>
                  <a:pt x="0" y="0"/>
                </a:moveTo>
                <a:lnTo>
                  <a:pt x="0" y="7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7" name="Freeform 18"/>
          <p:cNvSpPr>
            <a:spLocks/>
          </p:cNvSpPr>
          <p:nvPr/>
        </p:nvSpPr>
        <p:spPr bwMode="auto">
          <a:xfrm>
            <a:off x="6756400" y="314325"/>
            <a:ext cx="1588" cy="120650"/>
          </a:xfrm>
          <a:custGeom>
            <a:avLst/>
            <a:gdLst>
              <a:gd name="T0" fmla="*/ 0 w 1"/>
              <a:gd name="T1" fmla="*/ 0 h 76"/>
              <a:gd name="T2" fmla="*/ 0 w 1"/>
              <a:gd name="T3" fmla="*/ 2147483647 h 76"/>
              <a:gd name="T4" fmla="*/ 0 w 1"/>
              <a:gd name="T5" fmla="*/ 0 h 76"/>
              <a:gd name="T6" fmla="*/ 0 60000 65536"/>
              <a:gd name="T7" fmla="*/ 0 60000 65536"/>
              <a:gd name="T8" fmla="*/ 0 60000 65536"/>
              <a:gd name="T9" fmla="*/ 0 w 1"/>
              <a:gd name="T10" fmla="*/ 0 h 76"/>
              <a:gd name="T11" fmla="*/ 1 w 1"/>
              <a:gd name="T12" fmla="*/ 76 h 76"/>
            </a:gdLst>
            <a:ahLst/>
            <a:cxnLst>
              <a:cxn ang="T6">
                <a:pos x="T0" y="T1"/>
              </a:cxn>
              <a:cxn ang="T7">
                <a:pos x="T2" y="T3"/>
              </a:cxn>
              <a:cxn ang="T8">
                <a:pos x="T4" y="T5"/>
              </a:cxn>
            </a:cxnLst>
            <a:rect l="T9" t="T10" r="T11" b="T12"/>
            <a:pathLst>
              <a:path w="1" h="76">
                <a:moveTo>
                  <a:pt x="0" y="0"/>
                </a:moveTo>
                <a:lnTo>
                  <a:pt x="0" y="7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8" name="Freeform 19"/>
          <p:cNvSpPr>
            <a:spLocks/>
          </p:cNvSpPr>
          <p:nvPr/>
        </p:nvSpPr>
        <p:spPr bwMode="auto">
          <a:xfrm>
            <a:off x="6688138" y="304800"/>
            <a:ext cx="92075" cy="1588"/>
          </a:xfrm>
          <a:custGeom>
            <a:avLst/>
            <a:gdLst>
              <a:gd name="T0" fmla="*/ 0 w 58"/>
              <a:gd name="T1" fmla="*/ 0 h 1"/>
              <a:gd name="T2" fmla="*/ 2147483647 w 58"/>
              <a:gd name="T3" fmla="*/ 0 h 1"/>
              <a:gd name="T4" fmla="*/ 0 w 58"/>
              <a:gd name="T5" fmla="*/ 0 h 1"/>
              <a:gd name="T6" fmla="*/ 0 60000 65536"/>
              <a:gd name="T7" fmla="*/ 0 60000 65536"/>
              <a:gd name="T8" fmla="*/ 0 60000 65536"/>
              <a:gd name="T9" fmla="*/ 0 w 58"/>
              <a:gd name="T10" fmla="*/ 0 h 1"/>
              <a:gd name="T11" fmla="*/ 58 w 58"/>
              <a:gd name="T12" fmla="*/ 1 h 1"/>
            </a:gdLst>
            <a:ahLst/>
            <a:cxnLst>
              <a:cxn ang="T6">
                <a:pos x="T0" y="T1"/>
              </a:cxn>
              <a:cxn ang="T7">
                <a:pos x="T2" y="T3"/>
              </a:cxn>
              <a:cxn ang="T8">
                <a:pos x="T4" y="T5"/>
              </a:cxn>
            </a:cxnLst>
            <a:rect l="T9" t="T10" r="T11" b="T12"/>
            <a:pathLst>
              <a:path w="58" h="1">
                <a:moveTo>
                  <a:pt x="0" y="0"/>
                </a:moveTo>
                <a:lnTo>
                  <a:pt x="57"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79" name="Freeform 20"/>
          <p:cNvSpPr>
            <a:spLocks/>
          </p:cNvSpPr>
          <p:nvPr/>
        </p:nvSpPr>
        <p:spPr bwMode="auto">
          <a:xfrm>
            <a:off x="6704013" y="1065213"/>
            <a:ext cx="61912" cy="109537"/>
          </a:xfrm>
          <a:custGeom>
            <a:avLst/>
            <a:gdLst>
              <a:gd name="T0" fmla="*/ 2147483647 w 39"/>
              <a:gd name="T1" fmla="*/ 2147483647 h 69"/>
              <a:gd name="T2" fmla="*/ 2147483647 w 39"/>
              <a:gd name="T3" fmla="*/ 2147483647 h 69"/>
              <a:gd name="T4" fmla="*/ 2147483647 w 39"/>
              <a:gd name="T5" fmla="*/ 0 h 69"/>
              <a:gd name="T6" fmla="*/ 2147483647 w 39"/>
              <a:gd name="T7" fmla="*/ 2147483647 h 69"/>
              <a:gd name="T8" fmla="*/ 0 w 39"/>
              <a:gd name="T9" fmla="*/ 2147483647 h 69"/>
              <a:gd name="T10" fmla="*/ 2147483647 w 39"/>
              <a:gd name="T11" fmla="*/ 2147483647 h 69"/>
              <a:gd name="T12" fmla="*/ 2147483647 w 39"/>
              <a:gd name="T13" fmla="*/ 2147483647 h 69"/>
              <a:gd name="T14" fmla="*/ 2147483647 w 39"/>
              <a:gd name="T15" fmla="*/ 2147483647 h 69"/>
              <a:gd name="T16" fmla="*/ 2147483647 w 39"/>
              <a:gd name="T17" fmla="*/ 2147483647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69"/>
              <a:gd name="T29" fmla="*/ 39 w 39"/>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69">
                <a:moveTo>
                  <a:pt x="38" y="34"/>
                </a:moveTo>
                <a:lnTo>
                  <a:pt x="33" y="10"/>
                </a:lnTo>
                <a:lnTo>
                  <a:pt x="19" y="0"/>
                </a:lnTo>
                <a:lnTo>
                  <a:pt x="5" y="10"/>
                </a:lnTo>
                <a:lnTo>
                  <a:pt x="0" y="34"/>
                </a:lnTo>
                <a:lnTo>
                  <a:pt x="5" y="58"/>
                </a:lnTo>
                <a:lnTo>
                  <a:pt x="19" y="68"/>
                </a:lnTo>
                <a:lnTo>
                  <a:pt x="33" y="58"/>
                </a:lnTo>
                <a:lnTo>
                  <a:pt x="38" y="34"/>
                </a:lnTo>
              </a:path>
            </a:pathLst>
          </a:custGeom>
          <a:noFill/>
          <a:ln w="12700" cap="rnd">
            <a:solidFill>
              <a:srgbClr val="000000"/>
            </a:solidFill>
            <a:round/>
            <a:headEnd/>
            <a:tailEnd/>
          </a:ln>
        </p:spPr>
        <p:txBody>
          <a:bodyPr>
            <a:prstTxWarp prst="textNoShape">
              <a:avLst/>
            </a:prstTxWarp>
          </a:bodyPr>
          <a:lstStyle/>
          <a:p>
            <a:endParaRPr lang="en-US"/>
          </a:p>
        </p:txBody>
      </p:sp>
      <p:sp>
        <p:nvSpPr>
          <p:cNvPr id="45080" name="Freeform 21"/>
          <p:cNvSpPr>
            <a:spLocks/>
          </p:cNvSpPr>
          <p:nvPr/>
        </p:nvSpPr>
        <p:spPr bwMode="auto">
          <a:xfrm>
            <a:off x="6732588" y="1074738"/>
            <a:ext cx="57150" cy="1587"/>
          </a:xfrm>
          <a:custGeom>
            <a:avLst/>
            <a:gdLst>
              <a:gd name="T0" fmla="*/ 0 w 36"/>
              <a:gd name="T1" fmla="*/ 0 h 1"/>
              <a:gd name="T2" fmla="*/ 2147483647 w 36"/>
              <a:gd name="T3" fmla="*/ 0 h 1"/>
              <a:gd name="T4" fmla="*/ 0 w 36"/>
              <a:gd name="T5" fmla="*/ 0 h 1"/>
              <a:gd name="T6" fmla="*/ 0 60000 65536"/>
              <a:gd name="T7" fmla="*/ 0 60000 65536"/>
              <a:gd name="T8" fmla="*/ 0 60000 65536"/>
              <a:gd name="T9" fmla="*/ 0 w 36"/>
              <a:gd name="T10" fmla="*/ 0 h 1"/>
              <a:gd name="T11" fmla="*/ 36 w 36"/>
              <a:gd name="T12" fmla="*/ 1 h 1"/>
            </a:gdLst>
            <a:ahLst/>
            <a:cxnLst>
              <a:cxn ang="T6">
                <a:pos x="T0" y="T1"/>
              </a:cxn>
              <a:cxn ang="T7">
                <a:pos x="T2" y="T3"/>
              </a:cxn>
              <a:cxn ang="T8">
                <a:pos x="T4" y="T5"/>
              </a:cxn>
            </a:cxnLst>
            <a:rect l="T9" t="T10" r="T11" b="T12"/>
            <a:pathLst>
              <a:path w="36" h="1">
                <a:moveTo>
                  <a:pt x="0" y="0"/>
                </a:moveTo>
                <a:lnTo>
                  <a:pt x="35"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81" name="Freeform 22"/>
          <p:cNvSpPr>
            <a:spLocks/>
          </p:cNvSpPr>
          <p:nvPr/>
        </p:nvSpPr>
        <p:spPr bwMode="auto">
          <a:xfrm>
            <a:off x="6170613" y="2882900"/>
            <a:ext cx="1587" cy="388938"/>
          </a:xfrm>
          <a:custGeom>
            <a:avLst/>
            <a:gdLst>
              <a:gd name="T0" fmla="*/ 0 w 1"/>
              <a:gd name="T1" fmla="*/ 0 h 245"/>
              <a:gd name="T2" fmla="*/ 0 w 1"/>
              <a:gd name="T3" fmla="*/ 2147483647 h 245"/>
              <a:gd name="T4" fmla="*/ 0 w 1"/>
              <a:gd name="T5" fmla="*/ 0 h 245"/>
              <a:gd name="T6" fmla="*/ 0 60000 65536"/>
              <a:gd name="T7" fmla="*/ 0 60000 65536"/>
              <a:gd name="T8" fmla="*/ 0 60000 65536"/>
              <a:gd name="T9" fmla="*/ 0 w 1"/>
              <a:gd name="T10" fmla="*/ 0 h 245"/>
              <a:gd name="T11" fmla="*/ 1 w 1"/>
              <a:gd name="T12" fmla="*/ 245 h 245"/>
            </a:gdLst>
            <a:ahLst/>
            <a:cxnLst>
              <a:cxn ang="T6">
                <a:pos x="T0" y="T1"/>
              </a:cxn>
              <a:cxn ang="T7">
                <a:pos x="T2" y="T3"/>
              </a:cxn>
              <a:cxn ang="T8">
                <a:pos x="T4" y="T5"/>
              </a:cxn>
            </a:cxnLst>
            <a:rect l="T9" t="T10" r="T11" b="T12"/>
            <a:pathLst>
              <a:path w="1" h="245">
                <a:moveTo>
                  <a:pt x="0" y="0"/>
                </a:moveTo>
                <a:lnTo>
                  <a:pt x="0" y="24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82" name="Rectangle 23"/>
          <p:cNvSpPr>
            <a:spLocks noChangeArrowheads="1"/>
          </p:cNvSpPr>
          <p:nvPr/>
        </p:nvSpPr>
        <p:spPr bwMode="auto">
          <a:xfrm>
            <a:off x="5791200" y="3276600"/>
            <a:ext cx="1084263"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chemeClr val="accent2"/>
                </a:solidFill>
                <a:latin typeface="Arial" charset="0"/>
              </a:rPr>
              <a:t>Reserves</a:t>
            </a:r>
          </a:p>
        </p:txBody>
      </p:sp>
      <p:sp>
        <p:nvSpPr>
          <p:cNvPr id="45083" name="Rectangle 24"/>
          <p:cNvSpPr>
            <a:spLocks noChangeArrowheads="1"/>
          </p:cNvSpPr>
          <p:nvPr/>
        </p:nvSpPr>
        <p:spPr bwMode="auto">
          <a:xfrm>
            <a:off x="7132638" y="2632075"/>
            <a:ext cx="858837"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FF0000"/>
                </a:solidFill>
                <a:latin typeface="Arial" charset="0"/>
              </a:rPr>
              <a:t>Sailors</a:t>
            </a:r>
          </a:p>
        </p:txBody>
      </p:sp>
      <p:sp>
        <p:nvSpPr>
          <p:cNvPr id="45084" name="Rectangle 25"/>
          <p:cNvSpPr>
            <a:spLocks noChangeArrowheads="1"/>
          </p:cNvSpPr>
          <p:nvPr/>
        </p:nvSpPr>
        <p:spPr bwMode="auto">
          <a:xfrm>
            <a:off x="6553200" y="1955800"/>
            <a:ext cx="887413"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sid=sid</a:t>
            </a:r>
          </a:p>
        </p:txBody>
      </p:sp>
      <p:sp>
        <p:nvSpPr>
          <p:cNvPr id="45085" name="Rectangle 26"/>
          <p:cNvSpPr>
            <a:spLocks noChangeArrowheads="1"/>
          </p:cNvSpPr>
          <p:nvPr/>
        </p:nvSpPr>
        <p:spPr bwMode="auto">
          <a:xfrm>
            <a:off x="5943600" y="2590800"/>
            <a:ext cx="1000125"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bid=100 </a:t>
            </a:r>
          </a:p>
        </p:txBody>
      </p:sp>
      <p:sp>
        <p:nvSpPr>
          <p:cNvPr id="45086" name="Rectangle 27"/>
          <p:cNvSpPr>
            <a:spLocks noChangeArrowheads="1"/>
          </p:cNvSpPr>
          <p:nvPr/>
        </p:nvSpPr>
        <p:spPr bwMode="auto">
          <a:xfrm>
            <a:off x="6691313" y="352425"/>
            <a:ext cx="825500"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sname</a:t>
            </a:r>
          </a:p>
        </p:txBody>
      </p:sp>
      <p:sp>
        <p:nvSpPr>
          <p:cNvPr id="45087" name="Rectangle 29"/>
          <p:cNvSpPr>
            <a:spLocks noChangeArrowheads="1"/>
          </p:cNvSpPr>
          <p:nvPr/>
        </p:nvSpPr>
        <p:spPr bwMode="auto">
          <a:xfrm>
            <a:off x="6691313" y="1087438"/>
            <a:ext cx="1090612"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rating &gt; 5</a:t>
            </a:r>
          </a:p>
        </p:txBody>
      </p:sp>
      <p:sp>
        <p:nvSpPr>
          <p:cNvPr id="45088" name="Freeform 32"/>
          <p:cNvSpPr>
            <a:spLocks/>
          </p:cNvSpPr>
          <p:nvPr/>
        </p:nvSpPr>
        <p:spPr bwMode="auto">
          <a:xfrm>
            <a:off x="5935663" y="2622550"/>
            <a:ext cx="65087" cy="111125"/>
          </a:xfrm>
          <a:custGeom>
            <a:avLst/>
            <a:gdLst>
              <a:gd name="T0" fmla="*/ 2147483647 w 41"/>
              <a:gd name="T1" fmla="*/ 2147483647 h 70"/>
              <a:gd name="T2" fmla="*/ 2147483647 w 41"/>
              <a:gd name="T3" fmla="*/ 2147483647 h 70"/>
              <a:gd name="T4" fmla="*/ 2147483647 w 41"/>
              <a:gd name="T5" fmla="*/ 0 h 70"/>
              <a:gd name="T6" fmla="*/ 2147483647 w 41"/>
              <a:gd name="T7" fmla="*/ 2147483647 h 70"/>
              <a:gd name="T8" fmla="*/ 0 w 41"/>
              <a:gd name="T9" fmla="*/ 2147483647 h 70"/>
              <a:gd name="T10" fmla="*/ 2147483647 w 41"/>
              <a:gd name="T11" fmla="*/ 2147483647 h 70"/>
              <a:gd name="T12" fmla="*/ 2147483647 w 41"/>
              <a:gd name="T13" fmla="*/ 2147483647 h 70"/>
              <a:gd name="T14" fmla="*/ 2147483647 w 41"/>
              <a:gd name="T15" fmla="*/ 2147483647 h 70"/>
              <a:gd name="T16" fmla="*/ 2147483647 w 41"/>
              <a:gd name="T17" fmla="*/ 2147483647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70"/>
              <a:gd name="T29" fmla="*/ 41 w 41"/>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70">
                <a:moveTo>
                  <a:pt x="40" y="34"/>
                </a:moveTo>
                <a:lnTo>
                  <a:pt x="34" y="10"/>
                </a:lnTo>
                <a:lnTo>
                  <a:pt x="20" y="0"/>
                </a:lnTo>
                <a:lnTo>
                  <a:pt x="6" y="10"/>
                </a:lnTo>
                <a:lnTo>
                  <a:pt x="0" y="34"/>
                </a:lnTo>
                <a:lnTo>
                  <a:pt x="6" y="59"/>
                </a:lnTo>
                <a:lnTo>
                  <a:pt x="20" y="69"/>
                </a:lnTo>
                <a:lnTo>
                  <a:pt x="34" y="59"/>
                </a:lnTo>
                <a:lnTo>
                  <a:pt x="40" y="34"/>
                </a:lnTo>
              </a:path>
            </a:pathLst>
          </a:custGeom>
          <a:noFill/>
          <a:ln w="12700" cap="rnd">
            <a:solidFill>
              <a:srgbClr val="000000"/>
            </a:solidFill>
            <a:round/>
            <a:headEnd/>
            <a:tailEnd/>
          </a:ln>
        </p:spPr>
        <p:txBody>
          <a:bodyPr>
            <a:prstTxWarp prst="textNoShape">
              <a:avLst/>
            </a:prstTxWarp>
          </a:bodyPr>
          <a:lstStyle/>
          <a:p>
            <a:endParaRPr lang="en-US"/>
          </a:p>
        </p:txBody>
      </p:sp>
      <p:sp>
        <p:nvSpPr>
          <p:cNvPr id="45089" name="Freeform 33"/>
          <p:cNvSpPr>
            <a:spLocks/>
          </p:cNvSpPr>
          <p:nvPr/>
        </p:nvSpPr>
        <p:spPr bwMode="auto">
          <a:xfrm>
            <a:off x="5967413" y="2633663"/>
            <a:ext cx="58737" cy="1587"/>
          </a:xfrm>
          <a:custGeom>
            <a:avLst/>
            <a:gdLst>
              <a:gd name="T0" fmla="*/ 0 w 37"/>
              <a:gd name="T1" fmla="*/ 0 h 1"/>
              <a:gd name="T2" fmla="*/ 2147483647 w 37"/>
              <a:gd name="T3" fmla="*/ 0 h 1"/>
              <a:gd name="T4" fmla="*/ 0 w 37"/>
              <a:gd name="T5" fmla="*/ 0 h 1"/>
              <a:gd name="T6" fmla="*/ 0 60000 65536"/>
              <a:gd name="T7" fmla="*/ 0 60000 65536"/>
              <a:gd name="T8" fmla="*/ 0 60000 65536"/>
              <a:gd name="T9" fmla="*/ 0 w 37"/>
              <a:gd name="T10" fmla="*/ 0 h 1"/>
              <a:gd name="T11" fmla="*/ 37 w 37"/>
              <a:gd name="T12" fmla="*/ 1 h 1"/>
            </a:gdLst>
            <a:ahLst/>
            <a:cxnLst>
              <a:cxn ang="T6">
                <a:pos x="T0" y="T1"/>
              </a:cxn>
              <a:cxn ang="T7">
                <a:pos x="T2" y="T3"/>
              </a:cxn>
              <a:cxn ang="T8">
                <a:pos x="T4" y="T5"/>
              </a:cxn>
            </a:cxnLst>
            <a:rect l="T9" t="T10" r="T11" b="T12"/>
            <a:pathLst>
              <a:path w="37" h="1">
                <a:moveTo>
                  <a:pt x="0" y="0"/>
                </a:moveTo>
                <a:lnTo>
                  <a:pt x="36"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45090" name="Rectangle 37"/>
          <p:cNvSpPr>
            <a:spLocks noChangeArrowheads="1"/>
          </p:cNvSpPr>
          <p:nvPr/>
        </p:nvSpPr>
        <p:spPr bwMode="auto">
          <a:xfrm>
            <a:off x="7162800" y="1676400"/>
            <a:ext cx="1981200" cy="30162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solidFill>
                  <a:srgbClr val="000000"/>
                </a:solidFill>
                <a:latin typeface="Arial" charset="0"/>
              </a:rPr>
              <a:t>(Index Nested Loops,</a:t>
            </a:r>
            <a:endParaRPr lang="en-US" sz="1200" b="1">
              <a:solidFill>
                <a:srgbClr val="000000"/>
              </a:solidFill>
              <a:latin typeface="Arial" charset="0"/>
            </a:endParaRPr>
          </a:p>
        </p:txBody>
      </p:sp>
      <p:sp>
        <p:nvSpPr>
          <p:cNvPr id="45091" name="Rectangle 38"/>
          <p:cNvSpPr>
            <a:spLocks noChangeArrowheads="1"/>
          </p:cNvSpPr>
          <p:nvPr/>
        </p:nvSpPr>
        <p:spPr bwMode="auto">
          <a:xfrm>
            <a:off x="7415213" y="1938338"/>
            <a:ext cx="1533525"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with pipelining )</a:t>
            </a:r>
            <a:endParaRPr lang="en-US" sz="1600" b="1">
              <a:solidFill>
                <a:srgbClr val="000000"/>
              </a:solidFill>
              <a:latin typeface="Arial" charset="0"/>
            </a:endParaRPr>
          </a:p>
        </p:txBody>
      </p:sp>
      <p:sp>
        <p:nvSpPr>
          <p:cNvPr id="45092" name="Rectangle 39"/>
          <p:cNvSpPr>
            <a:spLocks noChangeArrowheads="1"/>
          </p:cNvSpPr>
          <p:nvPr/>
        </p:nvSpPr>
        <p:spPr bwMode="auto">
          <a:xfrm>
            <a:off x="7823200" y="939800"/>
            <a:ext cx="1276350" cy="3333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(On-the-fly)</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47107" name="Rectangle 2"/>
          <p:cNvSpPr>
            <a:spLocks noGrp="1" noChangeArrowheads="1"/>
          </p:cNvSpPr>
          <p:nvPr>
            <p:ph type="title"/>
          </p:nvPr>
        </p:nvSpPr>
        <p:spPr/>
        <p:txBody>
          <a:bodyPr/>
          <a:lstStyle/>
          <a:p>
            <a:r>
              <a:rPr lang="en-US"/>
              <a:t>What is needed for optimization?</a:t>
            </a:r>
          </a:p>
        </p:txBody>
      </p:sp>
      <p:sp>
        <p:nvSpPr>
          <p:cNvPr id="47108" name="Rectangle 3"/>
          <p:cNvSpPr>
            <a:spLocks noGrp="1" noChangeArrowheads="1"/>
          </p:cNvSpPr>
          <p:nvPr>
            <p:ph type="body" idx="1"/>
          </p:nvPr>
        </p:nvSpPr>
        <p:spPr/>
        <p:txBody>
          <a:bodyPr/>
          <a:lstStyle/>
          <a:p>
            <a:r>
              <a:rPr lang="en-US"/>
              <a:t>Iterator Interface</a:t>
            </a:r>
          </a:p>
          <a:p>
            <a:r>
              <a:rPr lang="en-US"/>
              <a:t>Cost Estimation</a:t>
            </a:r>
          </a:p>
          <a:p>
            <a:r>
              <a:rPr lang="en-US"/>
              <a:t>Statistics and Catalogs</a:t>
            </a:r>
          </a:p>
          <a:p>
            <a:r>
              <a:rPr lang="en-US"/>
              <a:t>Size Estimation and Reduction Factors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4915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91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49157" name="Rectangle 4"/>
          <p:cNvSpPr>
            <a:spLocks noGrp="1" noChangeArrowheads="1"/>
          </p:cNvSpPr>
          <p:nvPr>
            <p:ph type="title"/>
          </p:nvPr>
        </p:nvSpPr>
        <p:spPr>
          <a:xfrm>
            <a:off x="1066800" y="0"/>
            <a:ext cx="7772400" cy="1143000"/>
          </a:xfrm>
          <a:noFill/>
        </p:spPr>
        <p:txBody>
          <a:bodyPr lIns="90488" tIns="44450" rIns="90488" bIns="44450"/>
          <a:lstStyle/>
          <a:p>
            <a:r>
              <a:rPr lang="en-US"/>
              <a:t>Summary so far</a:t>
            </a:r>
          </a:p>
        </p:txBody>
      </p:sp>
      <p:sp>
        <p:nvSpPr>
          <p:cNvPr id="49158" name="Rectangle 5"/>
          <p:cNvSpPr>
            <a:spLocks noGrp="1" noChangeArrowheads="1"/>
          </p:cNvSpPr>
          <p:nvPr>
            <p:ph type="body" idx="1"/>
          </p:nvPr>
        </p:nvSpPr>
        <p:spPr>
          <a:xfrm>
            <a:off x="0" y="1524000"/>
            <a:ext cx="9067800" cy="5105400"/>
          </a:xfrm>
          <a:noFill/>
        </p:spPr>
        <p:txBody>
          <a:bodyPr lIns="90488" tIns="44450" rIns="90488" bIns="44450"/>
          <a:lstStyle/>
          <a:p>
            <a:r>
              <a:rPr lang="en-US"/>
              <a:t>Query optimization is an important task in a relational DBMS.</a:t>
            </a:r>
          </a:p>
          <a:p>
            <a:r>
              <a:rPr lang="en-US"/>
              <a:t>Must understand optimization in order to understand the performance impact of a given database design (relations, indexes) on a workload (set of queries).</a:t>
            </a:r>
          </a:p>
          <a:p>
            <a:r>
              <a:rPr lang="en-US"/>
              <a:t>Two parts to optimizing a query:</a:t>
            </a:r>
          </a:p>
          <a:p>
            <a:pPr marL="914400" lvl="1" indent="-457200">
              <a:buSzPct val="75000"/>
              <a:buFont typeface="Tahoma" charset="0"/>
              <a:buAutoNum type="arabicPeriod"/>
            </a:pPr>
            <a:r>
              <a:rPr lang="en-US"/>
              <a:t>Consider a set of alternative plans.</a:t>
            </a:r>
          </a:p>
          <a:p>
            <a:pPr marL="1371600" lvl="2" indent="-457200"/>
            <a:r>
              <a:rPr lang="en-US"/>
              <a:t>Must prune search space; typically, left-deep plans only</a:t>
            </a:r>
            <a:r>
              <a:rPr lang="en-US" smtClean="0"/>
              <a:t>.</a:t>
            </a:r>
          </a:p>
          <a:p>
            <a:pPr marL="1371600" lvl="2" indent="-457200">
              <a:buFontTx/>
              <a:buNone/>
            </a:pPr>
            <a:endParaRPr lang="en-US" smtClean="0"/>
          </a:p>
          <a:p>
            <a:pPr marL="914400" lvl="1" indent="-457200">
              <a:buSzPct val="75000"/>
              <a:buFont typeface="Tahoma" charset="0"/>
              <a:buAutoNum type="arabicPeriod"/>
            </a:pPr>
            <a:r>
              <a:rPr lang="en-US"/>
              <a:t>Must estimate cost of each plan that is considered.</a:t>
            </a:r>
          </a:p>
          <a:p>
            <a:pPr marL="1371600" lvl="2" indent="-457200"/>
            <a:r>
              <a:rPr lang="en-US"/>
              <a:t>Must estimate size of result and cost for each plan node.</a:t>
            </a:r>
          </a:p>
          <a:p>
            <a:pPr marL="1371600" lvl="2" indent="-457200"/>
            <a:r>
              <a:rPr lang="en-US" i="1"/>
              <a:t>Key issues</a:t>
            </a:r>
            <a:r>
              <a:rPr lang="en-US"/>
              <a:t>: Statistics, indexes, operator implementations.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5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5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990600" y="152400"/>
            <a:ext cx="7772400" cy="762000"/>
          </a:xfrm>
          <a:noFill/>
        </p:spPr>
        <p:txBody>
          <a:bodyPr lIns="90488" tIns="44450" rIns="90488" bIns="44450"/>
          <a:lstStyle/>
          <a:p>
            <a:r>
              <a:rPr lang="en-US"/>
              <a:t>Query Blocks: Units of Optimization</a:t>
            </a:r>
          </a:p>
        </p:txBody>
      </p:sp>
      <p:sp>
        <p:nvSpPr>
          <p:cNvPr id="53254" name="Rectangle 5"/>
          <p:cNvSpPr>
            <a:spLocks noGrp="1" noChangeArrowheads="1"/>
          </p:cNvSpPr>
          <p:nvPr>
            <p:ph type="body" sz="half" idx="1"/>
          </p:nvPr>
        </p:nvSpPr>
        <p:spPr>
          <a:xfrm>
            <a:off x="304800" y="3581400"/>
            <a:ext cx="8686800" cy="3200400"/>
          </a:xfrm>
          <a:noFill/>
        </p:spPr>
        <p:txBody>
          <a:bodyPr lIns="90488" tIns="44450" rIns="90488" bIns="44450"/>
          <a:lstStyle/>
          <a:p>
            <a:r>
              <a:rPr lang="en-US" b="0" dirty="0"/>
              <a:t>An SQL query is parsed into a collection of </a:t>
            </a:r>
            <a:r>
              <a:rPr lang="en-US" b="0" i="1" dirty="0">
                <a:solidFill>
                  <a:srgbClr val="0000FF"/>
                </a:solidFill>
              </a:rPr>
              <a:t>query</a:t>
            </a:r>
            <a:r>
              <a:rPr lang="en-US" b="0" dirty="0">
                <a:solidFill>
                  <a:srgbClr val="0000FF"/>
                </a:solidFill>
              </a:rPr>
              <a:t> </a:t>
            </a:r>
            <a:r>
              <a:rPr lang="en-US" b="0" i="1" dirty="0">
                <a:solidFill>
                  <a:srgbClr val="0000FF"/>
                </a:solidFill>
              </a:rPr>
              <a:t>blocks</a:t>
            </a:r>
            <a:r>
              <a:rPr lang="en-US" b="0" dirty="0"/>
              <a:t>, and these are optimized one block at a time.</a:t>
            </a:r>
          </a:p>
          <a:p>
            <a:endParaRPr lang="en-US" b="0" dirty="0"/>
          </a:p>
          <a:p>
            <a:r>
              <a:rPr lang="en-US" b="0" dirty="0"/>
              <a:t>Inner blocks are usually treated as subroutines</a:t>
            </a:r>
          </a:p>
          <a:p>
            <a:r>
              <a:rPr lang="en-US" b="0" dirty="0"/>
              <a:t>Computed: </a:t>
            </a:r>
          </a:p>
          <a:p>
            <a:pPr lvl="1"/>
            <a:r>
              <a:rPr lang="en-US" dirty="0"/>
              <a:t>once per </a:t>
            </a:r>
            <a:r>
              <a:rPr lang="en-US" dirty="0">
                <a:solidFill>
                  <a:srgbClr val="FF0000"/>
                </a:solidFill>
              </a:rPr>
              <a:t>query</a:t>
            </a:r>
            <a:r>
              <a:rPr lang="en-US" dirty="0"/>
              <a:t> (for uncorrelated sub-queries)</a:t>
            </a:r>
          </a:p>
          <a:p>
            <a:pPr lvl="1"/>
            <a:r>
              <a:rPr lang="en-US" dirty="0"/>
              <a:t>or once per </a:t>
            </a:r>
            <a:r>
              <a:rPr lang="en-US" dirty="0">
                <a:solidFill>
                  <a:srgbClr val="FF0000"/>
                </a:solidFill>
              </a:rPr>
              <a:t>outer tuple</a:t>
            </a:r>
            <a:r>
              <a:rPr lang="en-US" dirty="0"/>
              <a:t> (for correlated sub-queries)</a:t>
            </a:r>
          </a:p>
        </p:txBody>
      </p:sp>
      <p:sp>
        <p:nvSpPr>
          <p:cNvPr id="51204" name="Rectangle 6"/>
          <p:cNvSpPr>
            <a:spLocks noChangeArrowheads="1"/>
          </p:cNvSpPr>
          <p:nvPr/>
        </p:nvSpPr>
        <p:spPr bwMode="auto">
          <a:xfrm>
            <a:off x="2667000" y="993775"/>
            <a:ext cx="3481388" cy="2305050"/>
          </a:xfrm>
          <a:prstGeom prst="rect">
            <a:avLst/>
          </a:prstGeom>
          <a:noFill/>
          <a:ln w="12700">
            <a:solidFill>
              <a:schemeClr val="tx1"/>
            </a:solidFill>
            <a:miter lim="800000"/>
            <a:headEnd/>
            <a:tailEnd/>
          </a:ln>
        </p:spPr>
        <p:txBody>
          <a:bodyPr wrap="none" lIns="90488" tIns="44450" rIns="90488" bIns="44450">
            <a:prstTxWarp prst="textNoShape">
              <a:avLst/>
            </a:prstTxWarp>
            <a:spAutoFit/>
          </a:bodyPr>
          <a:lstStyle/>
          <a:p>
            <a:pPr eaLnBrk="0" hangingPunct="0"/>
            <a:r>
              <a:rPr lang="en-US" sz="2000">
                <a:solidFill>
                  <a:schemeClr val="tx1"/>
                </a:solidFill>
              </a:rPr>
              <a:t>SELECT</a:t>
            </a:r>
            <a:r>
              <a:rPr lang="en-US">
                <a:solidFill>
                  <a:schemeClr val="tx1"/>
                </a:solidFill>
              </a:rPr>
              <a:t>  </a:t>
            </a:r>
            <a:r>
              <a:rPr lang="en-US">
                <a:solidFill>
                  <a:srgbClr val="FF0000"/>
                </a:solidFill>
              </a:rPr>
              <a:t>S</a:t>
            </a:r>
            <a:r>
              <a:rPr lang="en-US">
                <a:solidFill>
                  <a:schemeClr val="tx1"/>
                </a:solidFill>
              </a:rPr>
              <a:t>.sname</a:t>
            </a:r>
          </a:p>
          <a:p>
            <a:pPr eaLnBrk="0" hangingPunct="0"/>
            <a:r>
              <a:rPr lang="en-US" sz="2000">
                <a:solidFill>
                  <a:schemeClr val="tx1"/>
                </a:solidFill>
              </a:rPr>
              <a:t>FROM</a:t>
            </a:r>
            <a:r>
              <a:rPr lang="en-US">
                <a:solidFill>
                  <a:schemeClr val="tx1"/>
                </a:solidFill>
              </a:rPr>
              <a:t>  </a:t>
            </a:r>
            <a:r>
              <a:rPr lang="en-US">
                <a:solidFill>
                  <a:srgbClr val="FF0000"/>
                </a:solidFill>
              </a:rPr>
              <a:t>Sailors S</a:t>
            </a:r>
          </a:p>
          <a:p>
            <a:pPr eaLnBrk="0" hangingPunct="0"/>
            <a:r>
              <a:rPr lang="en-US" sz="2000">
                <a:solidFill>
                  <a:schemeClr val="tx1"/>
                </a:solidFill>
              </a:rPr>
              <a:t>WHERE</a:t>
            </a:r>
            <a:r>
              <a:rPr lang="en-US">
                <a:solidFill>
                  <a:schemeClr val="tx1"/>
                </a:solidFill>
              </a:rPr>
              <a:t>  </a:t>
            </a:r>
            <a:r>
              <a:rPr lang="en-US">
                <a:solidFill>
                  <a:srgbClr val="FF0000"/>
                </a:solidFill>
              </a:rPr>
              <a:t>S</a:t>
            </a:r>
            <a:r>
              <a:rPr lang="en-US">
                <a:solidFill>
                  <a:schemeClr val="tx1"/>
                </a:solidFill>
              </a:rPr>
              <a:t>.age </a:t>
            </a:r>
            <a:r>
              <a:rPr lang="en-US" sz="2000">
                <a:solidFill>
                  <a:schemeClr val="tx1"/>
                </a:solidFill>
              </a:rPr>
              <a:t>IN</a:t>
            </a:r>
            <a:r>
              <a:rPr lang="en-US">
                <a:solidFill>
                  <a:schemeClr val="tx1"/>
                </a:solidFill>
              </a:rPr>
              <a:t> </a:t>
            </a:r>
          </a:p>
          <a:p>
            <a:pPr eaLnBrk="0" hangingPunct="0"/>
            <a:r>
              <a:rPr lang="en-US">
                <a:solidFill>
                  <a:schemeClr val="tx1"/>
                </a:solidFill>
              </a:rPr>
              <a:t>     (</a:t>
            </a:r>
            <a:r>
              <a:rPr lang="en-US" sz="2000" i="1">
                <a:solidFill>
                  <a:schemeClr val="tx1"/>
                </a:solidFill>
              </a:rPr>
              <a:t>SELECT  MAX </a:t>
            </a:r>
            <a:r>
              <a:rPr lang="en-US" i="1">
                <a:solidFill>
                  <a:schemeClr val="tx1"/>
                </a:solidFill>
              </a:rPr>
              <a:t>(S2.age)</a:t>
            </a:r>
          </a:p>
          <a:p>
            <a:pPr eaLnBrk="0" hangingPunct="0"/>
            <a:r>
              <a:rPr lang="en-US" i="1">
                <a:solidFill>
                  <a:schemeClr val="tx1"/>
                </a:solidFill>
              </a:rPr>
              <a:t>       </a:t>
            </a:r>
            <a:r>
              <a:rPr lang="en-US" sz="2000" i="1">
                <a:solidFill>
                  <a:schemeClr val="tx1"/>
                </a:solidFill>
              </a:rPr>
              <a:t>FROM</a:t>
            </a:r>
            <a:r>
              <a:rPr lang="en-US" i="1">
                <a:solidFill>
                  <a:schemeClr val="tx1"/>
                </a:solidFill>
              </a:rPr>
              <a:t>  Sailors S2</a:t>
            </a:r>
          </a:p>
          <a:p>
            <a:pPr eaLnBrk="0" hangingPunct="0"/>
            <a:r>
              <a:rPr lang="en-US" i="1">
                <a:solidFill>
                  <a:schemeClr val="tx1"/>
                </a:solidFill>
              </a:rPr>
              <a:t>       </a:t>
            </a:r>
            <a:r>
              <a:rPr lang="en-US" sz="2000" i="1">
                <a:solidFill>
                  <a:schemeClr val="tx1"/>
                </a:solidFill>
              </a:rPr>
              <a:t>GROUP BY  </a:t>
            </a:r>
            <a:r>
              <a:rPr lang="en-US" i="1">
                <a:solidFill>
                  <a:schemeClr val="tx1"/>
                </a:solidFill>
              </a:rPr>
              <a:t>S2.rating</a:t>
            </a:r>
            <a:r>
              <a:rPr lang="en-US">
                <a:solidFill>
                  <a:schemeClr val="tx1"/>
                </a:solidFill>
              </a:rPr>
              <a:t>)</a:t>
            </a:r>
          </a:p>
        </p:txBody>
      </p:sp>
      <p:sp>
        <p:nvSpPr>
          <p:cNvPr id="53256" name="Rectangle 7"/>
          <p:cNvSpPr>
            <a:spLocks noChangeArrowheads="1"/>
          </p:cNvSpPr>
          <p:nvPr/>
        </p:nvSpPr>
        <p:spPr bwMode="auto">
          <a:xfrm>
            <a:off x="6324600" y="2898775"/>
            <a:ext cx="1724025" cy="4540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i="1">
                <a:solidFill>
                  <a:schemeClr val="accent2"/>
                </a:solidFill>
              </a:rPr>
              <a:t>Nested block</a:t>
            </a:r>
          </a:p>
        </p:txBody>
      </p:sp>
      <p:grpSp>
        <p:nvGrpSpPr>
          <p:cNvPr id="2" name="Group 38"/>
          <p:cNvGrpSpPr>
            <a:grpSpLocks/>
          </p:cNvGrpSpPr>
          <p:nvPr/>
        </p:nvGrpSpPr>
        <p:grpSpPr bwMode="auto">
          <a:xfrm>
            <a:off x="685800" y="1409700"/>
            <a:ext cx="2035175" cy="1262063"/>
            <a:chOff x="685800" y="1409700"/>
            <a:chExt cx="2035175" cy="1262375"/>
          </a:xfrm>
        </p:grpSpPr>
        <p:sp>
          <p:nvSpPr>
            <p:cNvPr id="51209" name="Rectangle 8"/>
            <p:cNvSpPr>
              <a:spLocks noChangeArrowheads="1"/>
            </p:cNvSpPr>
            <p:nvPr/>
          </p:nvSpPr>
          <p:spPr bwMode="auto">
            <a:xfrm>
              <a:off x="685800" y="2212975"/>
              <a:ext cx="1701011" cy="4591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i="1">
                  <a:solidFill>
                    <a:srgbClr val="FF0000"/>
                  </a:solidFill>
                </a:rPr>
                <a:t>Outer block</a:t>
              </a:r>
            </a:p>
          </p:txBody>
        </p:sp>
        <p:sp>
          <p:nvSpPr>
            <p:cNvPr id="51210" name="Arc 9"/>
            <p:cNvSpPr>
              <a:spLocks/>
            </p:cNvSpPr>
            <p:nvPr/>
          </p:nvSpPr>
          <p:spPr bwMode="auto">
            <a:xfrm>
              <a:off x="1676400" y="1409700"/>
              <a:ext cx="1044575" cy="727075"/>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41"/>
                  </a:moveTo>
                  <a:cubicBezTo>
                    <a:pt x="31" y="9725"/>
                    <a:pt x="9550" y="128"/>
                    <a:pt x="21365" y="0"/>
                  </a:cubicBezTo>
                </a:path>
                <a:path w="21600" h="21599" stroke="0" extrusionOk="0">
                  <a:moveTo>
                    <a:pt x="0" y="21541"/>
                  </a:moveTo>
                  <a:cubicBezTo>
                    <a:pt x="31" y="9725"/>
                    <a:pt x="9550" y="128"/>
                    <a:pt x="21365" y="0"/>
                  </a:cubicBezTo>
                  <a:lnTo>
                    <a:pt x="21600" y="21599"/>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grpSp>
      <p:sp>
        <p:nvSpPr>
          <p:cNvPr id="53259" name="Arc 10"/>
          <p:cNvSpPr>
            <a:spLocks/>
          </p:cNvSpPr>
          <p:nvPr/>
        </p:nvSpPr>
        <p:spPr bwMode="auto">
          <a:xfrm>
            <a:off x="5916613" y="2705100"/>
            <a:ext cx="1017587" cy="1936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sp>
        <p:nvSpPr>
          <p:cNvPr id="38" name="Oval 37"/>
          <p:cNvSpPr>
            <a:spLocks noChangeArrowheads="1"/>
          </p:cNvSpPr>
          <p:nvPr/>
        </p:nvSpPr>
        <p:spPr bwMode="auto">
          <a:xfrm>
            <a:off x="2895600" y="2133600"/>
            <a:ext cx="3505200" cy="1295400"/>
          </a:xfrm>
          <a:prstGeom prst="ellipse">
            <a:avLst/>
          </a:prstGeom>
          <a:noFill/>
          <a:ln w="25400">
            <a:solidFill>
              <a:srgbClr val="008000"/>
            </a:solidFill>
            <a:round/>
            <a:headEnd type="none" w="sm" len="sm"/>
            <a:tailEnd type="none" w="sm" len="sm"/>
          </a:ln>
        </p:spPr>
        <p:txBody>
          <a:bodyPr>
            <a:prstTxWarp prst="textNoShape">
              <a:avLst/>
            </a:prstTxWarp>
          </a:bodyPr>
          <a:lstStyle/>
          <a:p>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p:cTn id="16" dur="1000" fill="hold"/>
                                        <p:tgtEl>
                                          <p:spTgt spid="38"/>
                                        </p:tgtEl>
                                        <p:attrNameLst>
                                          <p:attrName>ppt_w</p:attrName>
                                        </p:attrNameLst>
                                      </p:cBhvr>
                                      <p:tavLst>
                                        <p:tav tm="0">
                                          <p:val>
                                            <p:strVal val="#ppt_w*0.70"/>
                                          </p:val>
                                        </p:tav>
                                        <p:tav tm="100000">
                                          <p:val>
                                            <p:strVal val="#ppt_w"/>
                                          </p:val>
                                        </p:tav>
                                      </p:tavLst>
                                    </p:anim>
                                    <p:anim calcmode="lin" valueType="num">
                                      <p:cBhvr>
                                        <p:cTn id="17" dur="1000" fill="hold"/>
                                        <p:tgtEl>
                                          <p:spTgt spid="38"/>
                                        </p:tgtEl>
                                        <p:attrNameLst>
                                          <p:attrName>ppt_h</p:attrName>
                                        </p:attrNameLst>
                                      </p:cBhvr>
                                      <p:tavLst>
                                        <p:tav tm="0">
                                          <p:val>
                                            <p:strVal val="#ppt_h"/>
                                          </p:val>
                                        </p:tav>
                                        <p:tav tm="100000">
                                          <p:val>
                                            <p:strVal val="#ppt_h"/>
                                          </p:val>
                                        </p:tav>
                                      </p:tavLst>
                                    </p:anim>
                                    <p:animEffect transition="in" filter="fade">
                                      <p:cBhvr>
                                        <p:cTn id="18" dur="1000"/>
                                        <p:tgtEl>
                                          <p:spTgt spid="38"/>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532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25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p:bldP spid="53256" grpId="0"/>
      <p:bldP spid="53259"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5325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325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3253" name="Rectangle 4"/>
          <p:cNvSpPr>
            <a:spLocks noGrp="1" noChangeArrowheads="1"/>
          </p:cNvSpPr>
          <p:nvPr>
            <p:ph type="title"/>
          </p:nvPr>
        </p:nvSpPr>
        <p:spPr>
          <a:noFill/>
        </p:spPr>
        <p:txBody>
          <a:bodyPr lIns="90488" tIns="44450" rIns="90488" bIns="44450"/>
          <a:lstStyle/>
          <a:p>
            <a:r>
              <a:rPr lang="en-US" sz="3200"/>
              <a:t>Translating SQL to Relational Algebra</a:t>
            </a:r>
            <a:endParaRPr lang="en-US"/>
          </a:p>
        </p:txBody>
      </p:sp>
      <p:sp>
        <p:nvSpPr>
          <p:cNvPr id="53254" name="Rectangle 5"/>
          <p:cNvSpPr>
            <a:spLocks noChangeArrowheads="1"/>
          </p:cNvSpPr>
          <p:nvPr/>
        </p:nvSpPr>
        <p:spPr bwMode="auto">
          <a:xfrm>
            <a:off x="1143000" y="1828800"/>
            <a:ext cx="7467600" cy="228282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  S.sid, MIN (R.day)</a:t>
            </a:r>
          </a:p>
          <a:p>
            <a:pPr eaLnBrk="0" hangingPunct="0"/>
            <a:r>
              <a:rPr lang="en-US" sz="2000">
                <a:solidFill>
                  <a:schemeClr val="tx1"/>
                </a:solidFill>
              </a:rPr>
              <a:t>FROM  Sailors S, Reserves R, Boats B</a:t>
            </a:r>
          </a:p>
          <a:p>
            <a:pPr eaLnBrk="0" hangingPunct="0"/>
            <a:r>
              <a:rPr lang="en-US" sz="2000">
                <a:solidFill>
                  <a:schemeClr val="tx1"/>
                </a:solidFill>
              </a:rPr>
              <a:t>WHERE  S.sid = R.sid AND R.bid = B.bid AND B.color = “red” AND S.rating = ( SELECT MAX (S2.rating) FROM Sailors S2)</a:t>
            </a:r>
          </a:p>
          <a:p>
            <a:pPr eaLnBrk="0" hangingPunct="0"/>
            <a:r>
              <a:rPr lang="en-US" sz="2000">
                <a:solidFill>
                  <a:schemeClr val="tx1"/>
                </a:solidFill>
              </a:rPr>
              <a:t>GROUP BY S.sid</a:t>
            </a:r>
          </a:p>
          <a:p>
            <a:pPr eaLnBrk="0" hangingPunct="0"/>
            <a:r>
              <a:rPr lang="en-US" sz="2000">
                <a:solidFill>
                  <a:schemeClr val="tx1"/>
                </a:solidFill>
              </a:rPr>
              <a:t>HAVING COUNT (*) &gt;= 2</a:t>
            </a:r>
            <a:r>
              <a:rPr lang="en-US">
                <a:solidFill>
                  <a:schemeClr val="tx1"/>
                </a:solidFill>
              </a:rPr>
              <a:t> </a:t>
            </a:r>
          </a:p>
          <a:p>
            <a:pPr eaLnBrk="0" hangingPunct="0"/>
            <a:r>
              <a:rPr lang="en-US">
                <a:solidFill>
                  <a:schemeClr val="tx1"/>
                </a:solidFill>
              </a:rPr>
              <a:t>    </a:t>
            </a:r>
          </a:p>
        </p:txBody>
      </p:sp>
      <p:sp>
        <p:nvSpPr>
          <p:cNvPr id="53255" name="Rectangle 6"/>
          <p:cNvSpPr>
            <a:spLocks noGrp="1" noChangeArrowheads="1"/>
          </p:cNvSpPr>
          <p:nvPr>
            <p:ph type="body" sz="half" idx="1"/>
          </p:nvPr>
        </p:nvSpPr>
        <p:spPr/>
        <p:txBody>
          <a:bodyPr/>
          <a:lstStyle/>
          <a:p>
            <a:pPr>
              <a:buFontTx/>
              <a:buNone/>
            </a:pPr>
            <a:r>
              <a:rPr lang="en-US" sz="2000"/>
              <a:t> </a:t>
            </a:r>
          </a:p>
        </p:txBody>
      </p:sp>
      <p:sp>
        <p:nvSpPr>
          <p:cNvPr id="53256" name="Rectangle 7"/>
          <p:cNvSpPr>
            <a:spLocks noChangeArrowheads="1"/>
          </p:cNvSpPr>
          <p:nvPr/>
        </p:nvSpPr>
        <p:spPr bwMode="auto">
          <a:xfrm>
            <a:off x="1143000" y="1828800"/>
            <a:ext cx="7391400" cy="19050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53257" name="Text Box 8"/>
          <p:cNvSpPr txBox="1">
            <a:spLocks noChangeArrowheads="1"/>
          </p:cNvSpPr>
          <p:nvPr/>
        </p:nvSpPr>
        <p:spPr bwMode="auto">
          <a:xfrm>
            <a:off x="1295400" y="4191000"/>
            <a:ext cx="6477000" cy="1552575"/>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For each sailor with the highest rating (over all sailors), and at least two reservations for red boats, find the sailor id and the earliest date on which the sailor has a reservation for a red boat.</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8435" name="Rectangle 2"/>
          <p:cNvSpPr>
            <a:spLocks noGrp="1" noChangeArrowheads="1"/>
          </p:cNvSpPr>
          <p:nvPr>
            <p:ph type="title"/>
          </p:nvPr>
        </p:nvSpPr>
        <p:spPr>
          <a:xfrm>
            <a:off x="914400" y="0"/>
            <a:ext cx="7772400" cy="1143000"/>
          </a:xfrm>
        </p:spPr>
        <p:txBody>
          <a:bodyPr/>
          <a:lstStyle/>
          <a:p>
            <a:r>
              <a:rPr lang="en-US"/>
              <a:t>Review</a:t>
            </a:r>
          </a:p>
        </p:txBody>
      </p:sp>
      <p:sp>
        <p:nvSpPr>
          <p:cNvPr id="18436" name="Rectangle 3"/>
          <p:cNvSpPr>
            <a:spLocks noGrp="1" noChangeArrowheads="1"/>
          </p:cNvSpPr>
          <p:nvPr>
            <p:ph type="body" idx="1"/>
          </p:nvPr>
        </p:nvSpPr>
        <p:spPr>
          <a:xfrm>
            <a:off x="152400" y="914400"/>
            <a:ext cx="8991600" cy="4076700"/>
          </a:xfrm>
        </p:spPr>
        <p:txBody>
          <a:bodyPr/>
          <a:lstStyle/>
          <a:p>
            <a:r>
              <a:rPr lang="en-US" dirty="0"/>
              <a:t>Implementation of</a:t>
            </a:r>
            <a:r>
              <a:rPr lang="en-US" dirty="0" smtClean="0"/>
              <a:t> Relational Operations as </a:t>
            </a:r>
            <a:r>
              <a:rPr lang="en-US" dirty="0" err="1" smtClean="0"/>
              <a:t>Iterators</a:t>
            </a:r>
            <a:endParaRPr lang="en-US" dirty="0" smtClean="0"/>
          </a:p>
          <a:p>
            <a:pPr lvl="1"/>
            <a:r>
              <a:rPr lang="en-US" dirty="0" smtClean="0"/>
              <a:t>Focus largely on External algorithms (sorting/hashing)</a:t>
            </a:r>
          </a:p>
          <a:p>
            <a:r>
              <a:rPr lang="en-US" dirty="0"/>
              <a:t>Choices depend on indexes, memory, stats,…</a:t>
            </a:r>
          </a:p>
          <a:p>
            <a:r>
              <a:rPr lang="en-US" dirty="0"/>
              <a:t>Joins</a:t>
            </a:r>
          </a:p>
          <a:p>
            <a:pPr lvl="1"/>
            <a:r>
              <a:rPr lang="en-US" dirty="0"/>
              <a:t>Blocked nested loops:</a:t>
            </a:r>
          </a:p>
          <a:p>
            <a:pPr lvl="2"/>
            <a:r>
              <a:rPr lang="en-US" dirty="0"/>
              <a:t>simple, exploits extra memory</a:t>
            </a:r>
          </a:p>
          <a:p>
            <a:pPr lvl="1"/>
            <a:r>
              <a:rPr lang="en-US" dirty="0"/>
              <a:t>Indexed nested loops:</a:t>
            </a:r>
          </a:p>
          <a:p>
            <a:pPr lvl="2"/>
            <a:r>
              <a:rPr lang="en-US" dirty="0"/>
              <a:t> best if 1 </a:t>
            </a:r>
            <a:r>
              <a:rPr lang="en-US" dirty="0" err="1"/>
              <a:t>rel</a:t>
            </a:r>
            <a:r>
              <a:rPr lang="en-US" dirty="0"/>
              <a:t> small and one indexed</a:t>
            </a:r>
          </a:p>
          <a:p>
            <a:pPr lvl="1"/>
            <a:r>
              <a:rPr lang="en-US" dirty="0"/>
              <a:t>Sort/Merge Join</a:t>
            </a:r>
          </a:p>
          <a:p>
            <a:pPr lvl="2"/>
            <a:r>
              <a:rPr lang="en-US" dirty="0"/>
              <a:t>good with small amount of memory, bad with duplicates</a:t>
            </a:r>
          </a:p>
          <a:p>
            <a:pPr lvl="1"/>
            <a:r>
              <a:rPr lang="en-US" dirty="0"/>
              <a:t>Hash Join</a:t>
            </a:r>
          </a:p>
          <a:p>
            <a:pPr lvl="2"/>
            <a:r>
              <a:rPr lang="en-US" dirty="0"/>
              <a:t>fast (enough memory), bad with skewed </a:t>
            </a:r>
            <a:r>
              <a:rPr lang="en-US" dirty="0" smtClean="0"/>
              <a:t>data</a:t>
            </a:r>
          </a:p>
          <a:p>
            <a:pPr lvl="2"/>
            <a:r>
              <a:rPr lang="en-US" dirty="0" smtClean="0"/>
              <a:t>Relatively easy to parallelize</a:t>
            </a:r>
          </a:p>
          <a:p>
            <a:r>
              <a:rPr lang="en-US" dirty="0" smtClean="0"/>
              <a:t>Sort and Hash-Based </a:t>
            </a:r>
            <a:r>
              <a:rPr lang="en-US" dirty="0" err="1" smtClean="0"/>
              <a:t>Aggs</a:t>
            </a:r>
            <a:r>
              <a:rPr lang="en-US" dirty="0" smtClean="0"/>
              <a:t> and </a:t>
            </a:r>
            <a:r>
              <a:rPr lang="en-US" dirty="0" err="1" smtClean="0"/>
              <a:t>DupElim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5939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939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5301" name="Rectangle 4"/>
          <p:cNvSpPr>
            <a:spLocks noGrp="1" noChangeArrowheads="1"/>
          </p:cNvSpPr>
          <p:nvPr>
            <p:ph type="title"/>
          </p:nvPr>
        </p:nvSpPr>
        <p:spPr>
          <a:xfrm>
            <a:off x="990600" y="152400"/>
            <a:ext cx="7772400" cy="1143000"/>
          </a:xfrm>
          <a:noFill/>
        </p:spPr>
        <p:txBody>
          <a:bodyPr lIns="90488" tIns="44450" rIns="90488" bIns="44450"/>
          <a:lstStyle/>
          <a:p>
            <a:r>
              <a:rPr lang="en-US" sz="3200"/>
              <a:t>Translating SQL to Relational Algebra</a:t>
            </a:r>
            <a:endParaRPr lang="en-US"/>
          </a:p>
        </p:txBody>
      </p:sp>
      <p:sp>
        <p:nvSpPr>
          <p:cNvPr id="55302" name="Rectangle 5"/>
          <p:cNvSpPr>
            <a:spLocks noChangeArrowheads="1"/>
          </p:cNvSpPr>
          <p:nvPr/>
        </p:nvSpPr>
        <p:spPr bwMode="auto">
          <a:xfrm>
            <a:off x="1143000" y="1676400"/>
            <a:ext cx="7467600" cy="236696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  </a:t>
            </a:r>
            <a:r>
              <a:rPr lang="en-US" sz="2000">
                <a:solidFill>
                  <a:srgbClr val="AC24C6"/>
                </a:solidFill>
              </a:rPr>
              <a:t>S.sid, MIN (R.day)</a:t>
            </a:r>
          </a:p>
          <a:p>
            <a:pPr eaLnBrk="0" hangingPunct="0"/>
            <a:r>
              <a:rPr lang="en-US" sz="2000">
                <a:solidFill>
                  <a:schemeClr val="tx1"/>
                </a:solidFill>
              </a:rPr>
              <a:t>FROM </a:t>
            </a:r>
            <a:r>
              <a:rPr lang="en-US" sz="2000">
                <a:solidFill>
                  <a:schemeClr val="accent1"/>
                </a:solidFill>
              </a:rPr>
              <a:t> Sailors S, Reserves R, Boats B</a:t>
            </a:r>
          </a:p>
          <a:p>
            <a:pPr eaLnBrk="0" hangingPunct="0"/>
            <a:r>
              <a:rPr lang="en-US" sz="2000">
                <a:solidFill>
                  <a:schemeClr val="tx1"/>
                </a:solidFill>
              </a:rPr>
              <a:t>WHERE  </a:t>
            </a:r>
            <a:r>
              <a:rPr lang="en-US" sz="2000">
                <a:solidFill>
                  <a:srgbClr val="3366FF"/>
                </a:solidFill>
              </a:rPr>
              <a:t>S.sid = R.sid AND R.bid = B.bid</a:t>
            </a:r>
            <a:r>
              <a:rPr lang="en-US" sz="2000">
                <a:solidFill>
                  <a:schemeClr val="tx1"/>
                </a:solidFill>
              </a:rPr>
              <a:t> AND</a:t>
            </a:r>
            <a:r>
              <a:rPr lang="en-US" sz="2000">
                <a:solidFill>
                  <a:srgbClr val="FF0000"/>
                </a:solidFill>
              </a:rPr>
              <a:t> B.color = “red” AND S.rating =</a:t>
            </a:r>
            <a:r>
              <a:rPr lang="en-US" sz="2000">
                <a:solidFill>
                  <a:schemeClr val="tx1"/>
                </a:solidFill>
              </a:rPr>
              <a:t> </a:t>
            </a:r>
            <a:r>
              <a:rPr lang="en-US" sz="2000">
                <a:solidFill>
                  <a:schemeClr val="accent2"/>
                </a:solidFill>
              </a:rPr>
              <a:t>( SELECT MAX (S2.rating) FROM Sailors</a:t>
            </a:r>
            <a:r>
              <a:rPr lang="en-US" sz="2000">
                <a:solidFill>
                  <a:srgbClr val="009900"/>
                </a:solidFill>
              </a:rPr>
              <a:t> S2)</a:t>
            </a:r>
          </a:p>
          <a:p>
            <a:pPr eaLnBrk="0" hangingPunct="0"/>
            <a:r>
              <a:rPr lang="en-US" sz="2000">
                <a:solidFill>
                  <a:schemeClr val="tx1"/>
                </a:solidFill>
              </a:rPr>
              <a:t>GROUP BY S.sid</a:t>
            </a:r>
          </a:p>
          <a:p>
            <a:pPr eaLnBrk="0" hangingPunct="0"/>
            <a:r>
              <a:rPr lang="en-US" sz="2000">
                <a:solidFill>
                  <a:schemeClr val="tx1"/>
                </a:solidFill>
              </a:rPr>
              <a:t>HAVING COUNT (*) &gt;= 2</a:t>
            </a:r>
            <a:r>
              <a:rPr lang="en-US">
                <a:solidFill>
                  <a:schemeClr val="tx1"/>
                </a:solidFill>
              </a:rPr>
              <a:t> </a:t>
            </a:r>
          </a:p>
          <a:p>
            <a:pPr eaLnBrk="0" hangingPunct="0"/>
            <a:r>
              <a:rPr lang="en-US">
                <a:solidFill>
                  <a:schemeClr val="tx1"/>
                </a:solidFill>
              </a:rPr>
              <a:t>    </a:t>
            </a:r>
          </a:p>
        </p:txBody>
      </p:sp>
      <p:sp>
        <p:nvSpPr>
          <p:cNvPr id="55303" name="Rectangle 6"/>
          <p:cNvSpPr>
            <a:spLocks noGrp="1" noChangeArrowheads="1"/>
          </p:cNvSpPr>
          <p:nvPr>
            <p:ph type="body" sz="half" idx="1"/>
          </p:nvPr>
        </p:nvSpPr>
        <p:spPr>
          <a:xfrm>
            <a:off x="0" y="1981200"/>
            <a:ext cx="3810000" cy="4114800"/>
          </a:xfrm>
        </p:spPr>
        <p:txBody>
          <a:bodyPr/>
          <a:lstStyle/>
          <a:p>
            <a:pPr>
              <a:buFontTx/>
              <a:buNone/>
            </a:pPr>
            <a:r>
              <a:rPr lang="en-US" sz="2000"/>
              <a:t> </a:t>
            </a:r>
          </a:p>
        </p:txBody>
      </p:sp>
      <p:sp>
        <p:nvSpPr>
          <p:cNvPr id="55304" name="Rectangle 7"/>
          <p:cNvSpPr>
            <a:spLocks noChangeArrowheads="1"/>
          </p:cNvSpPr>
          <p:nvPr/>
        </p:nvSpPr>
        <p:spPr bwMode="auto">
          <a:xfrm>
            <a:off x="1143000" y="1676400"/>
            <a:ext cx="7391400" cy="19050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nvGrpSpPr>
          <p:cNvPr id="2" name="Group 11"/>
          <p:cNvGrpSpPr>
            <a:grpSpLocks/>
          </p:cNvGrpSpPr>
          <p:nvPr/>
        </p:nvGrpSpPr>
        <p:grpSpPr bwMode="auto">
          <a:xfrm>
            <a:off x="304800" y="3989388"/>
            <a:ext cx="2281238" cy="585787"/>
            <a:chOff x="1607" y="2380"/>
            <a:chExt cx="1437" cy="369"/>
          </a:xfrm>
        </p:grpSpPr>
        <p:sp>
          <p:nvSpPr>
            <p:cNvPr id="55325" name="Rectangle 12"/>
            <p:cNvSpPr>
              <a:spLocks noChangeArrowheads="1"/>
            </p:cNvSpPr>
            <p:nvPr/>
          </p:nvSpPr>
          <p:spPr bwMode="auto">
            <a:xfrm>
              <a:off x="1607" y="2380"/>
              <a:ext cx="132" cy="28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000" i="1">
                  <a:solidFill>
                    <a:srgbClr val="000000"/>
                  </a:solidFill>
                  <a:latin typeface="Symbol" charset="2"/>
                </a:rPr>
                <a:t>p</a:t>
              </a:r>
              <a:endParaRPr lang="en-US">
                <a:solidFill>
                  <a:schemeClr val="tx1"/>
                </a:solidFill>
                <a:latin typeface="Times New Roman" charset="0"/>
              </a:endParaRPr>
            </a:p>
          </p:txBody>
        </p:sp>
        <p:sp>
          <p:nvSpPr>
            <p:cNvPr id="55326" name="Rectangle 13"/>
            <p:cNvSpPr>
              <a:spLocks noChangeArrowheads="1"/>
            </p:cNvSpPr>
            <p:nvPr/>
          </p:nvSpPr>
          <p:spPr bwMode="auto">
            <a:xfrm>
              <a:off x="1849" y="2555"/>
              <a:ext cx="1195" cy="19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000">
                  <a:solidFill>
                    <a:srgbClr val="AC24C6"/>
                  </a:solidFill>
                  <a:latin typeface="Times New Roman" charset="0"/>
                </a:rPr>
                <a:t>S.sid, MIN(R.day</a:t>
              </a:r>
              <a:r>
                <a:rPr lang="en-US" sz="1700">
                  <a:solidFill>
                    <a:srgbClr val="AC24C6"/>
                  </a:solidFill>
                  <a:latin typeface="Times New Roman" charset="0"/>
                </a:rPr>
                <a:t>)</a:t>
              </a:r>
              <a:endParaRPr lang="en-US">
                <a:solidFill>
                  <a:srgbClr val="AC24C6"/>
                </a:solidFill>
                <a:latin typeface="Times New Roman" charset="0"/>
              </a:endParaRPr>
            </a:p>
          </p:txBody>
        </p:sp>
      </p:grpSp>
      <p:sp>
        <p:nvSpPr>
          <p:cNvPr id="59405" name="Text Box 14"/>
          <p:cNvSpPr txBox="1">
            <a:spLocks noChangeArrowheads="1"/>
          </p:cNvSpPr>
          <p:nvPr/>
        </p:nvSpPr>
        <p:spPr bwMode="auto">
          <a:xfrm>
            <a:off x="609600" y="4495800"/>
            <a:ext cx="8382000" cy="1384300"/>
          </a:xfrm>
          <a:prstGeom prst="rect">
            <a:avLst/>
          </a:prstGeom>
          <a:noFill/>
          <a:ln w="12700">
            <a:noFill/>
            <a:miter lim="800000"/>
            <a:headEnd/>
            <a:tailEnd/>
          </a:ln>
        </p:spPr>
        <p:txBody>
          <a:bodyPr>
            <a:prstTxWarp prst="textNoShape">
              <a:avLst/>
            </a:prstTxWarp>
            <a:spAutoFit/>
          </a:bodyPr>
          <a:lstStyle/>
          <a:p>
            <a:pPr eaLnBrk="0" hangingPunct="0"/>
            <a:r>
              <a:rPr lang="en-US" sz="2800">
                <a:solidFill>
                  <a:schemeClr val="tx2"/>
                </a:solidFill>
                <a:latin typeface="Times New Roman" charset="0"/>
              </a:rPr>
              <a:t>(HAVING </a:t>
            </a:r>
            <a:r>
              <a:rPr lang="en-US" sz="2800" baseline="-25000">
                <a:solidFill>
                  <a:schemeClr val="tx2"/>
                </a:solidFill>
                <a:latin typeface="Times New Roman" charset="0"/>
              </a:rPr>
              <a:t>COUNT(*)&gt;2 </a:t>
            </a:r>
            <a:r>
              <a:rPr lang="en-US" sz="2800">
                <a:solidFill>
                  <a:schemeClr val="tx2"/>
                </a:solidFill>
                <a:latin typeface="Times New Roman" charset="0"/>
              </a:rPr>
              <a:t>(</a:t>
            </a:r>
          </a:p>
          <a:p>
            <a:pPr eaLnBrk="0" hangingPunct="0"/>
            <a:r>
              <a:rPr lang="en-US" sz="2800">
                <a:solidFill>
                  <a:schemeClr val="tx2"/>
                </a:solidFill>
                <a:latin typeface="Times New Roman" charset="0"/>
              </a:rPr>
              <a:t>GROUP BY </a:t>
            </a:r>
            <a:r>
              <a:rPr lang="en-US" sz="2800" baseline="-25000">
                <a:solidFill>
                  <a:schemeClr val="tx2"/>
                </a:solidFill>
                <a:latin typeface="Times New Roman" charset="0"/>
              </a:rPr>
              <a:t>S.Sid</a:t>
            </a:r>
            <a:r>
              <a:rPr lang="en-US" sz="2800">
                <a:solidFill>
                  <a:schemeClr val="tx2"/>
                </a:solidFill>
                <a:latin typeface="Times New Roman" charset="0"/>
              </a:rPr>
              <a:t> (</a:t>
            </a:r>
          </a:p>
          <a:p>
            <a:pPr eaLnBrk="0" hangingPunct="0"/>
            <a:r>
              <a:rPr lang="en-US" sz="2800" baseline="-25000">
                <a:solidFill>
                  <a:schemeClr val="tx2"/>
                </a:solidFill>
                <a:latin typeface="Times New Roman" charset="0"/>
              </a:rPr>
              <a:t> </a:t>
            </a:r>
            <a:r>
              <a:rPr lang="en-US" sz="2800">
                <a:solidFill>
                  <a:schemeClr val="tx2"/>
                </a:solidFill>
                <a:latin typeface="Times New Roman" charset="0"/>
              </a:rPr>
              <a:t> </a:t>
            </a:r>
            <a:r>
              <a:rPr lang="en-US" sz="2800">
                <a:solidFill>
                  <a:srgbClr val="FF0000"/>
                </a:solidFill>
                <a:latin typeface="Times New Roman" charset="0"/>
              </a:rPr>
              <a:t>   </a:t>
            </a:r>
            <a:r>
              <a:rPr lang="en-US" sz="2800" baseline="-25000">
                <a:solidFill>
                  <a:srgbClr val="FF0000"/>
                </a:solidFill>
                <a:latin typeface="Times New Roman" charset="0"/>
              </a:rPr>
              <a:t>B.color = “red” </a:t>
            </a:r>
            <a:r>
              <a:rPr lang="en-US" sz="2800">
                <a:solidFill>
                  <a:srgbClr val="FF0000"/>
                </a:solidFill>
                <a:latin typeface="Symbol" charset="2"/>
              </a:rPr>
              <a:t>Ù</a:t>
            </a:r>
            <a:r>
              <a:rPr lang="en-US" sz="2800" baseline="-25000">
                <a:solidFill>
                  <a:srgbClr val="FF0000"/>
                </a:solidFill>
                <a:latin typeface="Times New Roman" charset="0"/>
              </a:rPr>
              <a:t>S.rating =</a:t>
            </a:r>
            <a:r>
              <a:rPr lang="en-US" sz="2800" baseline="-25000">
                <a:solidFill>
                  <a:schemeClr val="tx2"/>
                </a:solidFill>
                <a:latin typeface="Times New Roman" charset="0"/>
              </a:rPr>
              <a:t>       </a:t>
            </a:r>
            <a:r>
              <a:rPr lang="en-US" sz="2800">
                <a:solidFill>
                  <a:schemeClr val="tx2"/>
                </a:solidFill>
                <a:latin typeface="Times New Roman" charset="0"/>
              </a:rPr>
              <a:t>(</a:t>
            </a:r>
            <a:r>
              <a:rPr lang="en-US">
                <a:solidFill>
                  <a:srgbClr val="3366FF"/>
                </a:solidFill>
                <a:latin typeface="Times New Roman" charset="0"/>
              </a:rPr>
              <a:t>Sailors      Reserves       Boats</a:t>
            </a:r>
            <a:r>
              <a:rPr lang="en-US" sz="2800">
                <a:solidFill>
                  <a:schemeClr val="tx2"/>
                </a:solidFill>
                <a:latin typeface="Times New Roman" charset="0"/>
              </a:rPr>
              <a:t>))))</a:t>
            </a:r>
          </a:p>
        </p:txBody>
      </p:sp>
      <p:sp>
        <p:nvSpPr>
          <p:cNvPr id="59406" name="Rectangle 15"/>
          <p:cNvSpPr>
            <a:spLocks noChangeArrowheads="1"/>
          </p:cNvSpPr>
          <p:nvPr/>
        </p:nvSpPr>
        <p:spPr bwMode="auto">
          <a:xfrm>
            <a:off x="914400" y="5257800"/>
            <a:ext cx="457200" cy="427038"/>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2800" i="1">
                <a:solidFill>
                  <a:srgbClr val="000000"/>
                </a:solidFill>
                <a:latin typeface="Symbol" charset="2"/>
              </a:rPr>
              <a:t>s</a:t>
            </a:r>
            <a:endParaRPr lang="en-US">
              <a:solidFill>
                <a:schemeClr val="tx1"/>
              </a:solidFill>
              <a:latin typeface="Times New Roman" charset="0"/>
            </a:endParaRPr>
          </a:p>
        </p:txBody>
      </p:sp>
      <p:sp>
        <p:nvSpPr>
          <p:cNvPr id="59407" name="Rectangle 16"/>
          <p:cNvSpPr>
            <a:spLocks noChangeArrowheads="1"/>
          </p:cNvSpPr>
          <p:nvPr/>
        </p:nvSpPr>
        <p:spPr bwMode="auto">
          <a:xfrm>
            <a:off x="3459163" y="5410200"/>
            <a:ext cx="0" cy="369888"/>
          </a:xfrm>
          <a:prstGeom prst="rect">
            <a:avLst/>
          </a:prstGeom>
          <a:noFill/>
          <a:ln w="9525">
            <a:noFill/>
            <a:miter lim="800000"/>
            <a:headEnd/>
            <a:tailEnd/>
          </a:ln>
        </p:spPr>
        <p:txBody>
          <a:bodyPr wrap="none" lIns="0" tIns="0" rIns="0" bIns="0">
            <a:prstTxWarp prst="textNoShape">
              <a:avLst/>
            </a:prstTxWarp>
            <a:spAutoFit/>
          </a:bodyPr>
          <a:lstStyle/>
          <a:p>
            <a:pPr eaLnBrk="0" hangingPunct="0"/>
            <a:endParaRPr lang="en-US">
              <a:solidFill>
                <a:schemeClr val="tx1"/>
              </a:solidFill>
              <a:latin typeface="Times New Roman" charset="0"/>
            </a:endParaRPr>
          </a:p>
        </p:txBody>
      </p:sp>
      <p:grpSp>
        <p:nvGrpSpPr>
          <p:cNvPr id="3" name="Group 18"/>
          <p:cNvGrpSpPr>
            <a:grpSpLocks/>
          </p:cNvGrpSpPr>
          <p:nvPr/>
        </p:nvGrpSpPr>
        <p:grpSpPr bwMode="auto">
          <a:xfrm>
            <a:off x="5257800" y="5486400"/>
            <a:ext cx="381000" cy="304800"/>
            <a:chOff x="4817" y="2736"/>
            <a:chExt cx="165" cy="66"/>
          </a:xfrm>
        </p:grpSpPr>
        <p:sp>
          <p:nvSpPr>
            <p:cNvPr id="55321" name="Freeform 19"/>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22" name="Freeform 20"/>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23" name="Freeform 21"/>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24" name="Freeform 22"/>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4" name="Group 23"/>
          <p:cNvGrpSpPr>
            <a:grpSpLocks/>
          </p:cNvGrpSpPr>
          <p:nvPr/>
        </p:nvGrpSpPr>
        <p:grpSpPr bwMode="auto">
          <a:xfrm>
            <a:off x="6858000" y="5486400"/>
            <a:ext cx="381000" cy="304800"/>
            <a:chOff x="4817" y="2736"/>
            <a:chExt cx="165" cy="66"/>
          </a:xfrm>
        </p:grpSpPr>
        <p:sp>
          <p:nvSpPr>
            <p:cNvPr id="55317" name="Freeform 24"/>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18" name="Freeform 25"/>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19" name="Freeform 26"/>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5320" name="Freeform 27"/>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 name="Group 30"/>
          <p:cNvGrpSpPr>
            <a:grpSpLocks/>
          </p:cNvGrpSpPr>
          <p:nvPr/>
        </p:nvGrpSpPr>
        <p:grpSpPr bwMode="auto">
          <a:xfrm>
            <a:off x="2971800" y="2667000"/>
            <a:ext cx="5670550" cy="3281108"/>
            <a:chOff x="2971800" y="2667000"/>
            <a:chExt cx="5670550" cy="3281108"/>
          </a:xfrm>
        </p:grpSpPr>
        <p:sp>
          <p:nvSpPr>
            <p:cNvPr id="55312" name="Rectangle 8"/>
            <p:cNvSpPr>
              <a:spLocks noChangeArrowheads="1"/>
            </p:cNvSpPr>
            <p:nvPr/>
          </p:nvSpPr>
          <p:spPr bwMode="auto">
            <a:xfrm>
              <a:off x="2971800" y="2667000"/>
              <a:ext cx="5181600" cy="304828"/>
            </a:xfrm>
            <a:prstGeom prst="rect">
              <a:avLst/>
            </a:prstGeom>
            <a:noFill/>
            <a:ln w="12700">
              <a:solidFill>
                <a:schemeClr val="accent2"/>
              </a:solidFill>
              <a:miter lim="800000"/>
              <a:headEnd/>
              <a:tailEnd/>
            </a:ln>
          </p:spPr>
          <p:txBody>
            <a:bodyPr wrap="none" anchor="ctr">
              <a:prstTxWarp prst="textNoShape">
                <a:avLst/>
              </a:prstTxWarp>
            </a:bodyPr>
            <a:lstStyle/>
            <a:p>
              <a:endParaRPr lang="en-US"/>
            </a:p>
          </p:txBody>
        </p:sp>
        <p:sp>
          <p:nvSpPr>
            <p:cNvPr id="55313" name="Line 9"/>
            <p:cNvSpPr>
              <a:spLocks noChangeShapeType="1"/>
            </p:cNvSpPr>
            <p:nvPr/>
          </p:nvSpPr>
          <p:spPr bwMode="auto">
            <a:xfrm>
              <a:off x="6172200" y="2971828"/>
              <a:ext cx="990600" cy="838278"/>
            </a:xfrm>
            <a:prstGeom prst="line">
              <a:avLst/>
            </a:prstGeom>
            <a:noFill/>
            <a:ln w="12700">
              <a:solidFill>
                <a:schemeClr val="accent2"/>
              </a:solidFill>
              <a:round/>
              <a:headEnd/>
              <a:tailEnd type="triangle" w="med" len="med"/>
            </a:ln>
          </p:spPr>
          <p:txBody>
            <a:bodyPr wrap="none" anchor="ctr">
              <a:prstTxWarp prst="textNoShape">
                <a:avLst/>
              </a:prstTxWarp>
            </a:bodyPr>
            <a:lstStyle/>
            <a:p>
              <a:endParaRPr lang="en-US"/>
            </a:p>
          </p:txBody>
        </p:sp>
        <p:sp>
          <p:nvSpPr>
            <p:cNvPr id="55314" name="Text Box 10"/>
            <p:cNvSpPr txBox="1">
              <a:spLocks noChangeArrowheads="1"/>
            </p:cNvSpPr>
            <p:nvPr/>
          </p:nvSpPr>
          <p:spPr bwMode="auto">
            <a:xfrm>
              <a:off x="7010400" y="3733899"/>
              <a:ext cx="1631950" cy="457243"/>
            </a:xfrm>
            <a:prstGeom prst="rect">
              <a:avLst/>
            </a:prstGeom>
            <a:noFill/>
            <a:ln w="12700">
              <a:noFill/>
              <a:miter lim="800000"/>
              <a:headEnd/>
              <a:tailEnd/>
            </a:ln>
          </p:spPr>
          <p:txBody>
            <a:bodyPr wrap="none">
              <a:prstTxWarp prst="textNoShape">
                <a:avLst/>
              </a:prstTxWarp>
              <a:spAutoFit/>
            </a:bodyPr>
            <a:lstStyle/>
            <a:p>
              <a:pPr eaLnBrk="0" hangingPunct="0"/>
              <a:r>
                <a:rPr lang="en-US">
                  <a:solidFill>
                    <a:schemeClr val="accent2"/>
                  </a:solidFill>
                  <a:latin typeface="Times New Roman" charset="0"/>
                </a:rPr>
                <a:t>Inner Block</a:t>
              </a:r>
              <a:endParaRPr lang="en-US">
                <a:solidFill>
                  <a:schemeClr val="tx1"/>
                </a:solidFill>
                <a:latin typeface="Times New Roman" charset="0"/>
              </a:endParaRPr>
            </a:p>
          </p:txBody>
        </p:sp>
        <p:sp>
          <p:nvSpPr>
            <p:cNvPr id="55315" name="Line 17"/>
            <p:cNvSpPr>
              <a:spLocks noChangeShapeType="1"/>
            </p:cNvSpPr>
            <p:nvPr/>
          </p:nvSpPr>
          <p:spPr bwMode="auto">
            <a:xfrm flipH="1">
              <a:off x="4114800" y="4267200"/>
              <a:ext cx="2667000" cy="1219313"/>
            </a:xfrm>
            <a:prstGeom prst="line">
              <a:avLst/>
            </a:prstGeom>
            <a:noFill/>
            <a:ln w="12700">
              <a:solidFill>
                <a:schemeClr val="tx1"/>
              </a:solidFill>
              <a:round/>
              <a:headEnd type="none" w="sm" len="sm"/>
              <a:tailEnd type="triangle" w="lg" len="med"/>
            </a:ln>
          </p:spPr>
          <p:txBody>
            <a:bodyPr>
              <a:prstTxWarp prst="textNoShape">
                <a:avLst/>
              </a:prstTxWarp>
            </a:bodyPr>
            <a:lstStyle/>
            <a:p>
              <a:endParaRPr lang="en-US"/>
            </a:p>
          </p:txBody>
        </p:sp>
        <p:sp>
          <p:nvSpPr>
            <p:cNvPr id="55316" name="TextBox 28"/>
            <p:cNvSpPr txBox="1">
              <a:spLocks noChangeArrowheads="1"/>
            </p:cNvSpPr>
            <p:nvPr/>
          </p:nvSpPr>
          <p:spPr bwMode="auto">
            <a:xfrm>
              <a:off x="3657600" y="5486400"/>
              <a:ext cx="607859" cy="461708"/>
            </a:xfrm>
            <a:prstGeom prst="rect">
              <a:avLst/>
            </a:prstGeom>
            <a:noFill/>
            <a:ln w="9525">
              <a:noFill/>
              <a:miter lim="800000"/>
              <a:headEnd/>
              <a:tailEnd/>
            </a:ln>
          </p:spPr>
          <p:txBody>
            <a:bodyPr>
              <a:prstTxWarp prst="textNoShape">
                <a:avLst/>
              </a:prstTxWarp>
              <a:spAutoFit/>
            </a:bodyPr>
            <a:lstStyle/>
            <a:p>
              <a:r>
                <a:rPr lang="en-US" dirty="0" err="1">
                  <a:solidFill>
                    <a:schemeClr val="accent2"/>
                  </a:solidFill>
                </a:rPr>
                <a:t>val</a:t>
              </a:r>
              <a:endParaRPr lang="en-US" dirty="0">
                <a:solidFill>
                  <a:schemeClr val="accent2"/>
                </a:solidFill>
              </a:endParaRPr>
            </a:p>
          </p:txBody>
        </p:sp>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9396"/>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394"/>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59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59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6" grpId="0"/>
      <p:bldP spid="59405" grpId="0"/>
      <p:bldP spid="59406" grpId="0"/>
      <p:bldP spid="594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5734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735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7351" name="Rectangle 4"/>
          <p:cNvSpPr>
            <a:spLocks noGrp="1" noChangeArrowheads="1"/>
          </p:cNvSpPr>
          <p:nvPr>
            <p:ph type="title"/>
          </p:nvPr>
        </p:nvSpPr>
        <p:spPr>
          <a:xfrm>
            <a:off x="838200" y="0"/>
            <a:ext cx="7772400" cy="1143000"/>
          </a:xfrm>
          <a:noFill/>
        </p:spPr>
        <p:txBody>
          <a:bodyPr lIns="90488" tIns="44450" rIns="90488" bIns="44450"/>
          <a:lstStyle/>
          <a:p>
            <a:r>
              <a:rPr lang="en-US"/>
              <a:t>Relational Algebra Equivalences</a:t>
            </a:r>
          </a:p>
        </p:txBody>
      </p:sp>
      <p:sp>
        <p:nvSpPr>
          <p:cNvPr id="57352" name="Rectangle 5"/>
          <p:cNvSpPr>
            <a:spLocks noGrp="1" noChangeArrowheads="1"/>
          </p:cNvSpPr>
          <p:nvPr>
            <p:ph type="body" idx="1"/>
          </p:nvPr>
        </p:nvSpPr>
        <p:spPr>
          <a:xfrm>
            <a:off x="0" y="1066800"/>
            <a:ext cx="8915400" cy="4800600"/>
          </a:xfrm>
          <a:noFill/>
        </p:spPr>
        <p:txBody>
          <a:bodyPr lIns="90488" tIns="44450" rIns="90488" bIns="44450"/>
          <a:lstStyle/>
          <a:p>
            <a:pPr>
              <a:lnSpc>
                <a:spcPct val="90000"/>
              </a:lnSpc>
            </a:pPr>
            <a:r>
              <a:rPr lang="en-US" sz="2000"/>
              <a:t>Allow us to choose different operator orders and to `push’ selections and projections ahead of joins.</a:t>
            </a:r>
          </a:p>
          <a:p>
            <a:pPr>
              <a:lnSpc>
                <a:spcPct val="90000"/>
              </a:lnSpc>
            </a:pPr>
            <a:r>
              <a:rPr lang="en-US" sz="2000" i="1" u="sng">
                <a:solidFill>
                  <a:schemeClr val="accent2"/>
                </a:solidFill>
              </a:rPr>
              <a:t>Selections</a:t>
            </a:r>
            <a:r>
              <a:rPr lang="en-US" sz="2000">
                <a:solidFill>
                  <a:schemeClr val="accent2"/>
                </a:solidFill>
              </a:rPr>
              <a:t>:                                                         		 </a:t>
            </a:r>
          </a:p>
          <a:p>
            <a:pPr>
              <a:lnSpc>
                <a:spcPct val="90000"/>
              </a:lnSpc>
              <a:buFontTx/>
              <a:buNone/>
            </a:pPr>
            <a:r>
              <a:rPr lang="en-US" sz="2000"/>
              <a:t>									</a:t>
            </a:r>
            <a:r>
              <a:rPr lang="en-US" sz="2000" b="0"/>
              <a:t>(</a:t>
            </a:r>
            <a:r>
              <a:rPr lang="en-US" sz="2000" b="0" i="1"/>
              <a:t>Cascade</a:t>
            </a:r>
            <a:r>
              <a:rPr lang="en-US" sz="2000" b="0"/>
              <a:t>)</a:t>
            </a:r>
          </a:p>
          <a:p>
            <a:pPr>
              <a:lnSpc>
                <a:spcPct val="90000"/>
              </a:lnSpc>
            </a:pPr>
            <a:endParaRPr lang="en-US" sz="2000"/>
          </a:p>
          <a:p>
            <a:pPr>
              <a:lnSpc>
                <a:spcPct val="90000"/>
              </a:lnSpc>
              <a:buFontTx/>
              <a:buNone/>
            </a:pPr>
            <a:endParaRPr lang="en-US" sz="2000"/>
          </a:p>
          <a:p>
            <a:pPr>
              <a:lnSpc>
                <a:spcPct val="90000"/>
              </a:lnSpc>
              <a:buFontTx/>
              <a:buNone/>
            </a:pPr>
            <a:endParaRPr lang="en-US" sz="2000"/>
          </a:p>
          <a:p>
            <a:pPr lvl="2">
              <a:lnSpc>
                <a:spcPct val="90000"/>
              </a:lnSpc>
            </a:pPr>
            <a:endParaRPr lang="en-US" sz="1800"/>
          </a:p>
          <a:p>
            <a:pPr lvl="2">
              <a:lnSpc>
                <a:spcPct val="90000"/>
              </a:lnSpc>
            </a:pPr>
            <a:endParaRPr lang="en-US" sz="1800"/>
          </a:p>
          <a:p>
            <a:pPr lvl="2">
              <a:lnSpc>
                <a:spcPct val="90000"/>
              </a:lnSpc>
            </a:pPr>
            <a:endParaRPr lang="en-US" sz="1800"/>
          </a:p>
          <a:p>
            <a:pPr>
              <a:lnSpc>
                <a:spcPct val="90000"/>
              </a:lnSpc>
              <a:buFontTx/>
              <a:buNone/>
            </a:pPr>
            <a:endParaRPr lang="en-US" sz="2000"/>
          </a:p>
          <a:p>
            <a:pPr>
              <a:lnSpc>
                <a:spcPct val="90000"/>
              </a:lnSpc>
              <a:buFontTx/>
              <a:buNone/>
            </a:pPr>
            <a:endParaRPr lang="en-US" sz="2000"/>
          </a:p>
        </p:txBody>
      </p:sp>
      <p:grpSp>
        <p:nvGrpSpPr>
          <p:cNvPr id="2" name="Group 75"/>
          <p:cNvGrpSpPr>
            <a:grpSpLocks/>
          </p:cNvGrpSpPr>
          <p:nvPr/>
        </p:nvGrpSpPr>
        <p:grpSpPr bwMode="auto">
          <a:xfrm>
            <a:off x="2317750" y="1828800"/>
            <a:ext cx="6645275" cy="1377950"/>
            <a:chOff x="2317750" y="1828800"/>
            <a:chExt cx="6645275" cy="1377950"/>
          </a:xfrm>
        </p:grpSpPr>
        <p:sp>
          <p:nvSpPr>
            <p:cNvPr id="57399" name="Rectangle 6"/>
            <p:cNvSpPr>
              <a:spLocks noChangeArrowheads="1"/>
            </p:cNvSpPr>
            <p:nvPr/>
          </p:nvSpPr>
          <p:spPr bwMode="auto">
            <a:xfrm>
              <a:off x="3482975" y="1885950"/>
              <a:ext cx="134938" cy="487363"/>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200">
                  <a:solidFill>
                    <a:srgbClr val="000000"/>
                  </a:solidFill>
                  <a:latin typeface="Symbol" charset="2"/>
                </a:rPr>
                <a:t>(</a:t>
              </a:r>
              <a:endParaRPr lang="en-US">
                <a:solidFill>
                  <a:schemeClr val="tx1"/>
                </a:solidFill>
                <a:latin typeface="Times New Roman" charset="0"/>
              </a:endParaRPr>
            </a:p>
          </p:txBody>
        </p:sp>
        <p:sp>
          <p:nvSpPr>
            <p:cNvPr id="57400" name="Rectangle 7"/>
            <p:cNvSpPr>
              <a:spLocks noChangeArrowheads="1"/>
            </p:cNvSpPr>
            <p:nvPr/>
          </p:nvSpPr>
          <p:spPr bwMode="auto">
            <a:xfrm>
              <a:off x="3856038" y="1885950"/>
              <a:ext cx="134937" cy="487363"/>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200">
                  <a:solidFill>
                    <a:srgbClr val="000000"/>
                  </a:solidFill>
                  <a:latin typeface="Symbol" charset="2"/>
                </a:rPr>
                <a:t>)</a:t>
              </a:r>
              <a:endParaRPr lang="en-US">
                <a:solidFill>
                  <a:schemeClr val="tx1"/>
                </a:solidFill>
                <a:latin typeface="Times New Roman" charset="0"/>
              </a:endParaRPr>
            </a:p>
          </p:txBody>
        </p:sp>
        <p:sp>
          <p:nvSpPr>
            <p:cNvPr id="57401" name="Rectangle 8"/>
            <p:cNvSpPr>
              <a:spLocks noChangeArrowheads="1"/>
            </p:cNvSpPr>
            <p:nvPr/>
          </p:nvSpPr>
          <p:spPr bwMode="auto">
            <a:xfrm>
              <a:off x="6200775" y="1885950"/>
              <a:ext cx="134938" cy="487363"/>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200">
                  <a:solidFill>
                    <a:srgbClr val="000000"/>
                  </a:solidFill>
                  <a:latin typeface="Symbol" charset="2"/>
                </a:rPr>
                <a:t>(</a:t>
              </a:r>
              <a:endParaRPr lang="en-US">
                <a:solidFill>
                  <a:schemeClr val="tx1"/>
                </a:solidFill>
                <a:latin typeface="Times New Roman" charset="0"/>
              </a:endParaRPr>
            </a:p>
          </p:txBody>
        </p:sp>
        <p:sp>
          <p:nvSpPr>
            <p:cNvPr id="57402" name="Rectangle 9"/>
            <p:cNvSpPr>
              <a:spLocks noChangeArrowheads="1"/>
            </p:cNvSpPr>
            <p:nvPr/>
          </p:nvSpPr>
          <p:spPr bwMode="auto">
            <a:xfrm>
              <a:off x="6573838" y="1885950"/>
              <a:ext cx="134937" cy="487363"/>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200">
                  <a:solidFill>
                    <a:srgbClr val="000000"/>
                  </a:solidFill>
                  <a:latin typeface="Symbol" charset="2"/>
                </a:rPr>
                <a:t>)</a:t>
              </a:r>
              <a:endParaRPr lang="en-US">
                <a:solidFill>
                  <a:schemeClr val="tx1"/>
                </a:solidFill>
                <a:latin typeface="Times New Roman" charset="0"/>
              </a:endParaRPr>
            </a:p>
          </p:txBody>
        </p:sp>
        <p:sp>
          <p:nvSpPr>
            <p:cNvPr id="57403" name="Rectangle 10"/>
            <p:cNvSpPr>
              <a:spLocks noChangeArrowheads="1"/>
            </p:cNvSpPr>
            <p:nvPr/>
          </p:nvSpPr>
          <p:spPr bwMode="auto">
            <a:xfrm>
              <a:off x="4989513" y="1828800"/>
              <a:ext cx="160337" cy="5794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800">
                  <a:solidFill>
                    <a:srgbClr val="000000"/>
                  </a:solidFill>
                  <a:latin typeface="Symbol" charset="2"/>
                </a:rPr>
                <a:t>(</a:t>
              </a:r>
              <a:endParaRPr lang="en-US">
                <a:solidFill>
                  <a:schemeClr val="tx1"/>
                </a:solidFill>
                <a:latin typeface="Times New Roman" charset="0"/>
              </a:endParaRPr>
            </a:p>
          </p:txBody>
        </p:sp>
        <p:sp>
          <p:nvSpPr>
            <p:cNvPr id="57404" name="Rectangle 11"/>
            <p:cNvSpPr>
              <a:spLocks noChangeArrowheads="1"/>
            </p:cNvSpPr>
            <p:nvPr/>
          </p:nvSpPr>
          <p:spPr bwMode="auto">
            <a:xfrm>
              <a:off x="6692900" y="1828800"/>
              <a:ext cx="160338" cy="5794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3800">
                  <a:solidFill>
                    <a:srgbClr val="000000"/>
                  </a:solidFill>
                  <a:latin typeface="Symbol" charset="2"/>
                </a:rPr>
                <a:t>)</a:t>
              </a:r>
              <a:endParaRPr lang="en-US">
                <a:solidFill>
                  <a:schemeClr val="tx1"/>
                </a:solidFill>
                <a:latin typeface="Times New Roman" charset="0"/>
              </a:endParaRPr>
            </a:p>
          </p:txBody>
        </p:sp>
        <p:sp>
          <p:nvSpPr>
            <p:cNvPr id="57405" name="Rectangle 12"/>
            <p:cNvSpPr>
              <a:spLocks noChangeArrowheads="1"/>
            </p:cNvSpPr>
            <p:nvPr/>
          </p:nvSpPr>
          <p:spPr bwMode="auto">
            <a:xfrm>
              <a:off x="2317750" y="1936750"/>
              <a:ext cx="214313"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i="1">
                  <a:solidFill>
                    <a:srgbClr val="000000"/>
                  </a:solidFill>
                  <a:latin typeface="Symbol" charset="2"/>
                </a:rPr>
                <a:t>s</a:t>
              </a:r>
              <a:endParaRPr lang="en-US">
                <a:solidFill>
                  <a:schemeClr val="tx1"/>
                </a:solidFill>
                <a:latin typeface="Times New Roman" charset="0"/>
              </a:endParaRPr>
            </a:p>
          </p:txBody>
        </p:sp>
        <p:sp>
          <p:nvSpPr>
            <p:cNvPr id="57406" name="Rectangle 13"/>
            <p:cNvSpPr>
              <a:spLocks noChangeArrowheads="1"/>
            </p:cNvSpPr>
            <p:nvPr/>
          </p:nvSpPr>
          <p:spPr bwMode="auto">
            <a:xfrm>
              <a:off x="4492625" y="1936750"/>
              <a:ext cx="214313"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i="1">
                  <a:solidFill>
                    <a:srgbClr val="000000"/>
                  </a:solidFill>
                  <a:latin typeface="Symbol" charset="2"/>
                </a:rPr>
                <a:t>s</a:t>
              </a:r>
              <a:endParaRPr lang="en-US">
                <a:solidFill>
                  <a:schemeClr val="tx1"/>
                </a:solidFill>
                <a:latin typeface="Times New Roman" charset="0"/>
              </a:endParaRPr>
            </a:p>
          </p:txBody>
        </p:sp>
        <p:sp>
          <p:nvSpPr>
            <p:cNvPr id="57407" name="Rectangle 14"/>
            <p:cNvSpPr>
              <a:spLocks noChangeArrowheads="1"/>
            </p:cNvSpPr>
            <p:nvPr/>
          </p:nvSpPr>
          <p:spPr bwMode="auto">
            <a:xfrm>
              <a:off x="5691188" y="1936750"/>
              <a:ext cx="214312"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i="1">
                  <a:solidFill>
                    <a:srgbClr val="000000"/>
                  </a:solidFill>
                  <a:latin typeface="Symbol" charset="2"/>
                </a:rPr>
                <a:t>s</a:t>
              </a:r>
              <a:endParaRPr lang="en-US">
                <a:solidFill>
                  <a:schemeClr val="tx1"/>
                </a:solidFill>
                <a:latin typeface="Times New Roman" charset="0"/>
              </a:endParaRPr>
            </a:p>
          </p:txBody>
        </p:sp>
        <p:sp>
          <p:nvSpPr>
            <p:cNvPr id="57408" name="Rectangle 15"/>
            <p:cNvSpPr>
              <a:spLocks noChangeArrowheads="1"/>
            </p:cNvSpPr>
            <p:nvPr/>
          </p:nvSpPr>
          <p:spPr bwMode="auto">
            <a:xfrm>
              <a:off x="2595563" y="2193925"/>
              <a:ext cx="90487"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i="1">
                  <a:solidFill>
                    <a:srgbClr val="000000"/>
                  </a:solidFill>
                  <a:latin typeface="Times New Roman" charset="0"/>
                </a:rPr>
                <a:t>c</a:t>
              </a:r>
              <a:endParaRPr lang="en-US">
                <a:solidFill>
                  <a:schemeClr val="tx1"/>
                </a:solidFill>
                <a:latin typeface="Times New Roman" charset="0"/>
              </a:endParaRPr>
            </a:p>
          </p:txBody>
        </p:sp>
        <p:sp>
          <p:nvSpPr>
            <p:cNvPr id="57409" name="Rectangle 16"/>
            <p:cNvSpPr>
              <a:spLocks noChangeArrowheads="1"/>
            </p:cNvSpPr>
            <p:nvPr/>
          </p:nvSpPr>
          <p:spPr bwMode="auto">
            <a:xfrm>
              <a:off x="3251200" y="2193925"/>
              <a:ext cx="192088"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i="1">
                  <a:solidFill>
                    <a:srgbClr val="000000"/>
                  </a:solidFill>
                  <a:latin typeface="Times New Roman" charset="0"/>
                </a:rPr>
                <a:t>cn</a:t>
              </a:r>
              <a:endParaRPr lang="en-US">
                <a:solidFill>
                  <a:schemeClr val="tx1"/>
                </a:solidFill>
                <a:latin typeface="Times New Roman" charset="0"/>
              </a:endParaRPr>
            </a:p>
          </p:txBody>
        </p:sp>
        <p:sp>
          <p:nvSpPr>
            <p:cNvPr id="57410" name="Rectangle 17"/>
            <p:cNvSpPr>
              <a:spLocks noChangeArrowheads="1"/>
            </p:cNvSpPr>
            <p:nvPr/>
          </p:nvSpPr>
          <p:spPr bwMode="auto">
            <a:xfrm>
              <a:off x="4770438" y="2193925"/>
              <a:ext cx="90487"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i="1">
                  <a:solidFill>
                    <a:srgbClr val="000000"/>
                  </a:solidFill>
                  <a:latin typeface="Times New Roman" charset="0"/>
                </a:rPr>
                <a:t>c</a:t>
              </a:r>
              <a:endParaRPr lang="en-US">
                <a:solidFill>
                  <a:schemeClr val="tx1"/>
                </a:solidFill>
                <a:latin typeface="Times New Roman" charset="0"/>
              </a:endParaRPr>
            </a:p>
          </p:txBody>
        </p:sp>
        <p:sp>
          <p:nvSpPr>
            <p:cNvPr id="57411" name="Rectangle 18"/>
            <p:cNvSpPr>
              <a:spLocks noChangeArrowheads="1"/>
            </p:cNvSpPr>
            <p:nvPr/>
          </p:nvSpPr>
          <p:spPr bwMode="auto">
            <a:xfrm>
              <a:off x="5969000" y="2193925"/>
              <a:ext cx="192088"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i="1">
                  <a:solidFill>
                    <a:srgbClr val="000000"/>
                  </a:solidFill>
                  <a:latin typeface="Times New Roman" charset="0"/>
                </a:rPr>
                <a:t>cn</a:t>
              </a:r>
              <a:endParaRPr lang="en-US">
                <a:solidFill>
                  <a:schemeClr val="tx1"/>
                </a:solidFill>
                <a:latin typeface="Times New Roman" charset="0"/>
              </a:endParaRPr>
            </a:p>
          </p:txBody>
        </p:sp>
        <p:sp>
          <p:nvSpPr>
            <p:cNvPr id="57412" name="Rectangle 19"/>
            <p:cNvSpPr>
              <a:spLocks noChangeArrowheads="1"/>
            </p:cNvSpPr>
            <p:nvPr/>
          </p:nvSpPr>
          <p:spPr bwMode="auto">
            <a:xfrm>
              <a:off x="3632200" y="1978025"/>
              <a:ext cx="217488"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i="1">
                  <a:solidFill>
                    <a:srgbClr val="000000"/>
                  </a:solidFill>
                  <a:latin typeface="Times New Roman" charset="0"/>
                </a:rPr>
                <a:t>R</a:t>
              </a:r>
              <a:endParaRPr lang="en-US">
                <a:solidFill>
                  <a:schemeClr val="tx1"/>
                </a:solidFill>
                <a:latin typeface="Times New Roman" charset="0"/>
              </a:endParaRPr>
            </a:p>
          </p:txBody>
        </p:sp>
        <p:sp>
          <p:nvSpPr>
            <p:cNvPr id="57413" name="Rectangle 20"/>
            <p:cNvSpPr>
              <a:spLocks noChangeArrowheads="1"/>
            </p:cNvSpPr>
            <p:nvPr/>
          </p:nvSpPr>
          <p:spPr bwMode="auto">
            <a:xfrm>
              <a:off x="6350000" y="1978025"/>
              <a:ext cx="217488"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i="1">
                  <a:solidFill>
                    <a:srgbClr val="000000"/>
                  </a:solidFill>
                  <a:latin typeface="Times New Roman" charset="0"/>
                </a:rPr>
                <a:t>R</a:t>
              </a:r>
              <a:endParaRPr lang="en-US">
                <a:solidFill>
                  <a:schemeClr val="tx1"/>
                </a:solidFill>
                <a:latin typeface="Times New Roman" charset="0"/>
              </a:endParaRPr>
            </a:p>
          </p:txBody>
        </p:sp>
        <p:sp>
          <p:nvSpPr>
            <p:cNvPr id="57414" name="Rectangle 21"/>
            <p:cNvSpPr>
              <a:spLocks noChangeArrowheads="1"/>
            </p:cNvSpPr>
            <p:nvPr/>
          </p:nvSpPr>
          <p:spPr bwMode="auto">
            <a:xfrm>
              <a:off x="2689225" y="2193925"/>
              <a:ext cx="101600"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Times New Roman" charset="0"/>
                </a:rPr>
                <a:t>1</a:t>
              </a:r>
              <a:endParaRPr lang="en-US">
                <a:solidFill>
                  <a:schemeClr val="tx1"/>
                </a:solidFill>
                <a:latin typeface="Times New Roman" charset="0"/>
              </a:endParaRPr>
            </a:p>
          </p:txBody>
        </p:sp>
        <p:sp>
          <p:nvSpPr>
            <p:cNvPr id="57415" name="Rectangle 22"/>
            <p:cNvSpPr>
              <a:spLocks noChangeArrowheads="1"/>
            </p:cNvSpPr>
            <p:nvPr/>
          </p:nvSpPr>
          <p:spPr bwMode="auto">
            <a:xfrm>
              <a:off x="4864100" y="2193925"/>
              <a:ext cx="101600"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Times New Roman" charset="0"/>
                </a:rPr>
                <a:t>1</a:t>
              </a:r>
              <a:endParaRPr lang="en-US">
                <a:solidFill>
                  <a:schemeClr val="tx1"/>
                </a:solidFill>
                <a:latin typeface="Times New Roman" charset="0"/>
              </a:endParaRPr>
            </a:p>
          </p:txBody>
        </p:sp>
        <p:sp>
          <p:nvSpPr>
            <p:cNvPr id="57416" name="Rectangle 23"/>
            <p:cNvSpPr>
              <a:spLocks noChangeArrowheads="1"/>
            </p:cNvSpPr>
            <p:nvPr/>
          </p:nvSpPr>
          <p:spPr bwMode="auto">
            <a:xfrm>
              <a:off x="2797175" y="2171700"/>
              <a:ext cx="122238"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Symbol" charset="2"/>
                </a:rPr>
                <a:t>Ù</a:t>
              </a:r>
              <a:endParaRPr lang="en-US">
                <a:solidFill>
                  <a:schemeClr val="tx1"/>
                </a:solidFill>
                <a:latin typeface="Times New Roman" charset="0"/>
              </a:endParaRPr>
            </a:p>
          </p:txBody>
        </p:sp>
        <p:sp>
          <p:nvSpPr>
            <p:cNvPr id="57417" name="Rectangle 24"/>
            <p:cNvSpPr>
              <a:spLocks noChangeArrowheads="1"/>
            </p:cNvSpPr>
            <p:nvPr/>
          </p:nvSpPr>
          <p:spPr bwMode="auto">
            <a:xfrm>
              <a:off x="3105150" y="2171700"/>
              <a:ext cx="122238"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Symbol" charset="2"/>
                </a:rPr>
                <a:t>Ù</a:t>
              </a:r>
              <a:endParaRPr lang="en-US">
                <a:solidFill>
                  <a:schemeClr val="tx1"/>
                </a:solidFill>
                <a:latin typeface="Times New Roman" charset="0"/>
              </a:endParaRPr>
            </a:p>
          </p:txBody>
        </p:sp>
        <p:sp>
          <p:nvSpPr>
            <p:cNvPr id="57418" name="Rectangle 25"/>
            <p:cNvSpPr>
              <a:spLocks noChangeArrowheads="1"/>
            </p:cNvSpPr>
            <p:nvPr/>
          </p:nvSpPr>
          <p:spPr bwMode="auto">
            <a:xfrm>
              <a:off x="4138613" y="1936750"/>
              <a:ext cx="195262"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a:solidFill>
                    <a:srgbClr val="000000"/>
                  </a:solidFill>
                  <a:latin typeface="Symbol" charset="2"/>
                </a:rPr>
                <a:t>º</a:t>
              </a:r>
              <a:endParaRPr lang="en-US">
                <a:solidFill>
                  <a:schemeClr val="tx1"/>
                </a:solidFill>
                <a:latin typeface="Times New Roman" charset="0"/>
              </a:endParaRPr>
            </a:p>
          </p:txBody>
        </p:sp>
        <p:sp>
          <p:nvSpPr>
            <p:cNvPr id="57419" name="Rectangle 26"/>
            <p:cNvSpPr>
              <a:spLocks noChangeArrowheads="1"/>
            </p:cNvSpPr>
            <p:nvPr/>
          </p:nvSpPr>
          <p:spPr bwMode="auto">
            <a:xfrm>
              <a:off x="2933700" y="2193925"/>
              <a:ext cx="50800"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Times New Roman" charset="0"/>
                </a:rPr>
                <a:t>.</a:t>
              </a:r>
              <a:endParaRPr lang="en-US">
                <a:solidFill>
                  <a:schemeClr val="tx1"/>
                </a:solidFill>
                <a:latin typeface="Times New Roman" charset="0"/>
              </a:endParaRPr>
            </a:p>
          </p:txBody>
        </p:sp>
        <p:sp>
          <p:nvSpPr>
            <p:cNvPr id="57420" name="Rectangle 27"/>
            <p:cNvSpPr>
              <a:spLocks noChangeArrowheads="1"/>
            </p:cNvSpPr>
            <p:nvPr/>
          </p:nvSpPr>
          <p:spPr bwMode="auto">
            <a:xfrm>
              <a:off x="2989263" y="2193925"/>
              <a:ext cx="50800"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Times New Roman" charset="0"/>
                </a:rPr>
                <a:t>.</a:t>
              </a:r>
              <a:endParaRPr lang="en-US">
                <a:solidFill>
                  <a:schemeClr val="tx1"/>
                </a:solidFill>
                <a:latin typeface="Times New Roman" charset="0"/>
              </a:endParaRPr>
            </a:p>
          </p:txBody>
        </p:sp>
        <p:sp>
          <p:nvSpPr>
            <p:cNvPr id="57421" name="Rectangle 28"/>
            <p:cNvSpPr>
              <a:spLocks noChangeArrowheads="1"/>
            </p:cNvSpPr>
            <p:nvPr/>
          </p:nvSpPr>
          <p:spPr bwMode="auto">
            <a:xfrm>
              <a:off x="3043238" y="2193925"/>
              <a:ext cx="50800" cy="244475"/>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600">
                  <a:solidFill>
                    <a:srgbClr val="000000"/>
                  </a:solidFill>
                  <a:latin typeface="Times New Roman" charset="0"/>
                </a:rPr>
                <a:t>.</a:t>
              </a:r>
              <a:endParaRPr lang="en-US">
                <a:solidFill>
                  <a:schemeClr val="tx1"/>
                </a:solidFill>
                <a:latin typeface="Times New Roman" charset="0"/>
              </a:endParaRPr>
            </a:p>
          </p:txBody>
        </p:sp>
        <p:sp>
          <p:nvSpPr>
            <p:cNvPr id="57422" name="Rectangle 29"/>
            <p:cNvSpPr>
              <a:spLocks noChangeArrowheads="1"/>
            </p:cNvSpPr>
            <p:nvPr/>
          </p:nvSpPr>
          <p:spPr bwMode="auto">
            <a:xfrm>
              <a:off x="5195888" y="1978025"/>
              <a:ext cx="88900"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a:solidFill>
                    <a:srgbClr val="000000"/>
                  </a:solidFill>
                  <a:latin typeface="Times New Roman" charset="0"/>
                </a:rPr>
                <a:t>.</a:t>
              </a:r>
              <a:endParaRPr lang="en-US">
                <a:solidFill>
                  <a:schemeClr val="tx1"/>
                </a:solidFill>
                <a:latin typeface="Times New Roman" charset="0"/>
              </a:endParaRPr>
            </a:p>
          </p:txBody>
        </p:sp>
        <p:sp>
          <p:nvSpPr>
            <p:cNvPr id="57423" name="Rectangle 30"/>
            <p:cNvSpPr>
              <a:spLocks noChangeArrowheads="1"/>
            </p:cNvSpPr>
            <p:nvPr/>
          </p:nvSpPr>
          <p:spPr bwMode="auto">
            <a:xfrm>
              <a:off x="5330825" y="1978025"/>
              <a:ext cx="88900"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a:solidFill>
                    <a:srgbClr val="000000"/>
                  </a:solidFill>
                  <a:latin typeface="Times New Roman" charset="0"/>
                </a:rPr>
                <a:t>.</a:t>
              </a:r>
              <a:endParaRPr lang="en-US">
                <a:solidFill>
                  <a:schemeClr val="tx1"/>
                </a:solidFill>
                <a:latin typeface="Times New Roman" charset="0"/>
              </a:endParaRPr>
            </a:p>
          </p:txBody>
        </p:sp>
        <p:sp>
          <p:nvSpPr>
            <p:cNvPr id="57424" name="Rectangle 31"/>
            <p:cNvSpPr>
              <a:spLocks noChangeArrowheads="1"/>
            </p:cNvSpPr>
            <p:nvPr/>
          </p:nvSpPr>
          <p:spPr bwMode="auto">
            <a:xfrm>
              <a:off x="5465763" y="1978025"/>
              <a:ext cx="88900" cy="427038"/>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2800">
                  <a:solidFill>
                    <a:srgbClr val="000000"/>
                  </a:solidFill>
                  <a:latin typeface="Times New Roman" charset="0"/>
                </a:rPr>
                <a:t>.</a:t>
              </a:r>
              <a:endParaRPr lang="en-US">
                <a:solidFill>
                  <a:schemeClr val="tx1"/>
                </a:solidFill>
                <a:latin typeface="Times New Roman" charset="0"/>
              </a:endParaRPr>
            </a:p>
          </p:txBody>
        </p:sp>
        <p:graphicFrame>
          <p:nvGraphicFramePr>
            <p:cNvPr id="57347" name="Object 3">
              <a:hlinkClick r:id="" action="ppaction://ole?verb=0"/>
            </p:cNvPr>
            <p:cNvGraphicFramePr>
              <a:graphicFrameLocks/>
            </p:cNvGraphicFramePr>
            <p:nvPr/>
          </p:nvGraphicFramePr>
          <p:xfrm>
            <a:off x="2667000" y="2574925"/>
            <a:ext cx="3810000" cy="631825"/>
          </p:xfrm>
          <a:graphic>
            <a:graphicData uri="http://schemas.openxmlformats.org/presentationml/2006/ole">
              <mc:AlternateContent xmlns:mc="http://schemas.openxmlformats.org/markup-compatibility/2006">
                <mc:Choice xmlns:v="urn:schemas-microsoft-com:vml" Requires="v">
                  <p:oleObj spid="_x0000_s57455" name="Equation" r:id="rId4" imgW="1600200" imgH="228600" progId="Equation.3">
                    <p:embed/>
                  </p:oleObj>
                </mc:Choice>
                <mc:Fallback>
                  <p:oleObj name="Equation" r:id="rId4" imgW="1600200" imgH="228600" progId="Equation.3">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574925"/>
                          <a:ext cx="38100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7425" name="Rectangle 33"/>
            <p:cNvSpPr>
              <a:spLocks noChangeArrowheads="1"/>
            </p:cNvSpPr>
            <p:nvPr/>
          </p:nvSpPr>
          <p:spPr bwMode="auto">
            <a:xfrm>
              <a:off x="7142163" y="2509838"/>
              <a:ext cx="1820862" cy="51593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a:solidFill>
                    <a:schemeClr val="tx1"/>
                  </a:solidFill>
                </a:rPr>
                <a:t>(</a:t>
              </a:r>
              <a:r>
                <a:rPr lang="en-US" sz="2800" i="1">
                  <a:solidFill>
                    <a:schemeClr val="tx1"/>
                  </a:solidFill>
                </a:rPr>
                <a:t>Commute</a:t>
              </a:r>
              <a:r>
                <a:rPr lang="en-US" sz="2800">
                  <a:solidFill>
                    <a:schemeClr val="tx1"/>
                  </a:solidFill>
                </a:rPr>
                <a:t>)</a:t>
              </a:r>
            </a:p>
          </p:txBody>
        </p:sp>
      </p:grpSp>
      <p:grpSp>
        <p:nvGrpSpPr>
          <p:cNvPr id="3" name="Group 76"/>
          <p:cNvGrpSpPr>
            <a:grpSpLocks/>
          </p:cNvGrpSpPr>
          <p:nvPr/>
        </p:nvGrpSpPr>
        <p:grpSpPr bwMode="auto">
          <a:xfrm>
            <a:off x="0" y="3352800"/>
            <a:ext cx="8807450" cy="738188"/>
            <a:chOff x="133350" y="3810000"/>
            <a:chExt cx="8807450" cy="738188"/>
          </a:xfrm>
        </p:grpSpPr>
        <p:sp>
          <p:nvSpPr>
            <p:cNvPr id="57397" name="Rectangle 34"/>
            <p:cNvSpPr>
              <a:spLocks noChangeArrowheads="1"/>
            </p:cNvSpPr>
            <p:nvPr/>
          </p:nvSpPr>
          <p:spPr bwMode="auto">
            <a:xfrm>
              <a:off x="133350" y="3819525"/>
              <a:ext cx="2263775"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spcBef>
                  <a:spcPct val="20000"/>
                </a:spcBef>
                <a:buClr>
                  <a:schemeClr val="tx1"/>
                </a:buClr>
                <a:buSzPct val="75000"/>
                <a:buFont typeface="Monotype Sorts" charset="2"/>
                <a:buChar char="v"/>
              </a:pPr>
              <a:r>
                <a:rPr lang="en-US" sz="2800">
                  <a:solidFill>
                    <a:schemeClr val="accent2"/>
                  </a:solidFill>
                </a:rPr>
                <a:t>  </a:t>
              </a:r>
              <a:r>
                <a:rPr lang="en-US" sz="2800" i="1" u="sng">
                  <a:solidFill>
                    <a:schemeClr val="accent2"/>
                  </a:solidFill>
                </a:rPr>
                <a:t>Projections</a:t>
              </a:r>
              <a:r>
                <a:rPr lang="en-US" sz="2800" i="1">
                  <a:solidFill>
                    <a:schemeClr val="accent2"/>
                  </a:solidFill>
                </a:rPr>
                <a:t>:</a:t>
              </a:r>
            </a:p>
          </p:txBody>
        </p:sp>
        <p:graphicFrame>
          <p:nvGraphicFramePr>
            <p:cNvPr id="57346" name="Object 2">
              <a:hlinkClick r:id="" action="ppaction://ole?verb=0"/>
            </p:cNvPr>
            <p:cNvGraphicFramePr>
              <a:graphicFrameLocks/>
            </p:cNvGraphicFramePr>
            <p:nvPr/>
          </p:nvGraphicFramePr>
          <p:xfrm>
            <a:off x="2971800" y="3810000"/>
            <a:ext cx="3722688" cy="738188"/>
          </p:xfrm>
          <a:graphic>
            <a:graphicData uri="http://schemas.openxmlformats.org/presentationml/2006/ole">
              <mc:AlternateContent xmlns:mc="http://schemas.openxmlformats.org/markup-compatibility/2006">
                <mc:Choice xmlns:v="urn:schemas-microsoft-com:vml" Requires="v">
                  <p:oleObj spid="_x0000_s57456" name="Equation" r:id="rId6" imgW="1701800" imgH="330200" progId="Equation.3">
                    <p:embed/>
                  </p:oleObj>
                </mc:Choice>
                <mc:Fallback>
                  <p:oleObj name="Equation" r:id="rId6" imgW="1701800" imgH="330200" progId="Equation.3">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810000"/>
                          <a:ext cx="3722688"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7398" name="Rectangle 36"/>
            <p:cNvSpPr>
              <a:spLocks noChangeArrowheads="1"/>
            </p:cNvSpPr>
            <p:nvPr/>
          </p:nvSpPr>
          <p:spPr bwMode="auto">
            <a:xfrm>
              <a:off x="7370763" y="3819525"/>
              <a:ext cx="1570037"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i="1">
                  <a:solidFill>
                    <a:schemeClr val="tx1"/>
                  </a:solidFill>
                </a:rPr>
                <a:t>(Cascade)</a:t>
              </a:r>
            </a:p>
          </p:txBody>
        </p:sp>
      </p:grpSp>
      <p:sp>
        <p:nvSpPr>
          <p:cNvPr id="80" name="TextBox 79"/>
          <p:cNvSpPr txBox="1">
            <a:spLocks noChangeArrowheads="1"/>
          </p:cNvSpPr>
          <p:nvPr/>
        </p:nvSpPr>
        <p:spPr bwMode="auto">
          <a:xfrm>
            <a:off x="838200" y="6046788"/>
            <a:ext cx="8915400" cy="430212"/>
          </a:xfrm>
          <a:prstGeom prst="rect">
            <a:avLst/>
          </a:prstGeom>
          <a:noFill/>
          <a:ln w="9525">
            <a:noFill/>
            <a:miter lim="800000"/>
            <a:headEnd/>
            <a:tailEnd/>
          </a:ln>
        </p:spPr>
        <p:txBody>
          <a:bodyPr>
            <a:prstTxWarp prst="textNoShape">
              <a:avLst/>
            </a:prstTxWarp>
            <a:spAutoFit/>
          </a:bodyPr>
          <a:lstStyle/>
          <a:p>
            <a:pPr lvl="2">
              <a:lnSpc>
                <a:spcPct val="90000"/>
              </a:lnSpc>
            </a:pPr>
            <a:r>
              <a:rPr lang="en-US"/>
              <a:t>These two mean we can do joins in any order.</a:t>
            </a:r>
          </a:p>
        </p:txBody>
      </p:sp>
      <p:sp>
        <p:nvSpPr>
          <p:cNvPr id="81" name="TextBox 80"/>
          <p:cNvSpPr txBox="1">
            <a:spLocks noChangeArrowheads="1"/>
          </p:cNvSpPr>
          <p:nvPr/>
        </p:nvSpPr>
        <p:spPr bwMode="auto">
          <a:xfrm>
            <a:off x="2895600" y="4114800"/>
            <a:ext cx="76200" cy="461963"/>
          </a:xfrm>
          <a:prstGeom prst="rect">
            <a:avLst/>
          </a:prstGeom>
          <a:noFill/>
          <a:ln w="9525">
            <a:noFill/>
            <a:miter lim="800000"/>
            <a:headEnd/>
            <a:tailEnd/>
          </a:ln>
        </p:spPr>
        <p:txBody>
          <a:bodyPr>
            <a:prstTxWarp prst="textNoShape">
              <a:avLst/>
            </a:prstTxWarp>
            <a:spAutoFit/>
          </a:bodyPr>
          <a:lstStyle/>
          <a:p>
            <a:r>
              <a:rPr lang="en-US"/>
              <a:t>(if an includes an-1 includes… a1)</a:t>
            </a:r>
          </a:p>
        </p:txBody>
      </p:sp>
      <p:grpSp>
        <p:nvGrpSpPr>
          <p:cNvPr id="4" name="Group 122"/>
          <p:cNvGrpSpPr>
            <a:grpSpLocks/>
          </p:cNvGrpSpPr>
          <p:nvPr/>
        </p:nvGrpSpPr>
        <p:grpSpPr bwMode="auto">
          <a:xfrm>
            <a:off x="238125" y="4886325"/>
            <a:ext cx="8905875" cy="1285875"/>
            <a:chOff x="238125" y="4886325"/>
            <a:chExt cx="8905875" cy="1285875"/>
          </a:xfrm>
        </p:grpSpPr>
        <p:grpSp>
          <p:nvGrpSpPr>
            <p:cNvPr id="57358" name="Group 77"/>
            <p:cNvGrpSpPr>
              <a:grpSpLocks/>
            </p:cNvGrpSpPr>
            <p:nvPr/>
          </p:nvGrpSpPr>
          <p:grpSpPr bwMode="auto">
            <a:xfrm>
              <a:off x="238125" y="4886325"/>
              <a:ext cx="8905875" cy="1285875"/>
              <a:chOff x="133350" y="4505325"/>
              <a:chExt cx="8905875" cy="1285875"/>
            </a:xfrm>
          </p:grpSpPr>
          <p:sp>
            <p:nvSpPr>
              <p:cNvPr id="57361" name="Rectangle 37"/>
              <p:cNvSpPr>
                <a:spLocks noChangeArrowheads="1"/>
              </p:cNvSpPr>
              <p:nvPr/>
            </p:nvSpPr>
            <p:spPr bwMode="auto">
              <a:xfrm>
                <a:off x="133350" y="4581525"/>
                <a:ext cx="1368425"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spcBef>
                    <a:spcPct val="20000"/>
                  </a:spcBef>
                  <a:buClr>
                    <a:schemeClr val="tx1"/>
                  </a:buClr>
                  <a:buSzPct val="75000"/>
                  <a:buFont typeface="Monotype Sorts" charset="2"/>
                  <a:buChar char="v"/>
                </a:pPr>
                <a:r>
                  <a:rPr lang="en-US" sz="2800" i="1">
                    <a:solidFill>
                      <a:schemeClr val="tx1"/>
                    </a:solidFill>
                  </a:rPr>
                  <a:t>  </a:t>
                </a:r>
                <a:r>
                  <a:rPr lang="en-US" sz="2800" i="1" u="sng">
                    <a:solidFill>
                      <a:schemeClr val="accent2"/>
                    </a:solidFill>
                  </a:rPr>
                  <a:t>Joins</a:t>
                </a:r>
                <a:r>
                  <a:rPr lang="en-US" sz="2800" i="1">
                    <a:solidFill>
                      <a:schemeClr val="accent2"/>
                    </a:solidFill>
                  </a:rPr>
                  <a:t>:</a:t>
                </a:r>
              </a:p>
            </p:txBody>
          </p:sp>
          <p:sp>
            <p:nvSpPr>
              <p:cNvPr id="57362" name="Rectangle 38"/>
              <p:cNvSpPr>
                <a:spLocks noChangeArrowheads="1"/>
              </p:cNvSpPr>
              <p:nvPr/>
            </p:nvSpPr>
            <p:spPr bwMode="auto">
              <a:xfrm>
                <a:off x="1676400" y="4572000"/>
                <a:ext cx="4435475"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i="1">
                    <a:solidFill>
                      <a:schemeClr val="tx1"/>
                    </a:solidFill>
                  </a:rPr>
                  <a:t>R     (S     T)      (R  </a:t>
                </a:r>
                <a:r>
                  <a:rPr lang="en-US" sz="2800" i="1">
                    <a:solidFill>
                      <a:schemeClr val="tx1"/>
                    </a:solidFill>
                    <a:sym typeface="Symbol" charset="2"/>
                  </a:rPr>
                  <a:t>  </a:t>
                </a:r>
                <a:r>
                  <a:rPr lang="en-US" sz="2800" i="1">
                    <a:solidFill>
                      <a:schemeClr val="tx1"/>
                    </a:solidFill>
                  </a:rPr>
                  <a:t> S) </a:t>
                </a:r>
                <a:r>
                  <a:rPr lang="en-US" sz="2800" i="1">
                    <a:solidFill>
                      <a:schemeClr val="tx1"/>
                    </a:solidFill>
                    <a:sym typeface="Symbol" charset="2"/>
                  </a:rPr>
                  <a:t>   </a:t>
                </a:r>
                <a:r>
                  <a:rPr lang="en-US" sz="2800" i="1">
                    <a:solidFill>
                      <a:schemeClr val="tx1"/>
                    </a:solidFill>
                  </a:rPr>
                  <a:t>  T</a:t>
                </a:r>
                <a:r>
                  <a:rPr lang="en-US">
                    <a:solidFill>
                      <a:schemeClr val="tx1"/>
                    </a:solidFill>
                  </a:rPr>
                  <a:t> </a:t>
                </a:r>
              </a:p>
            </p:txBody>
          </p:sp>
          <p:sp>
            <p:nvSpPr>
              <p:cNvPr id="57363" name="Rectangle 40"/>
              <p:cNvSpPr>
                <a:spLocks noChangeArrowheads="1"/>
              </p:cNvSpPr>
              <p:nvPr/>
            </p:nvSpPr>
            <p:spPr bwMode="auto">
              <a:xfrm>
                <a:off x="6913563" y="4505325"/>
                <a:ext cx="2044700"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i="1">
                    <a:solidFill>
                      <a:schemeClr val="tx1"/>
                    </a:solidFill>
                  </a:rPr>
                  <a:t>(Associative)</a:t>
                </a:r>
              </a:p>
            </p:txBody>
          </p:sp>
          <p:sp>
            <p:nvSpPr>
              <p:cNvPr id="57364" name="Rectangle 41"/>
              <p:cNvSpPr>
                <a:spLocks noChangeArrowheads="1"/>
              </p:cNvSpPr>
              <p:nvPr/>
            </p:nvSpPr>
            <p:spPr bwMode="auto">
              <a:xfrm>
                <a:off x="1889125" y="5272088"/>
                <a:ext cx="1281113" cy="519112"/>
              </a:xfrm>
              <a:prstGeom prst="rect">
                <a:avLst/>
              </a:prstGeom>
              <a:noFill/>
              <a:ln w="12700">
                <a:noFill/>
                <a:miter lim="800000"/>
                <a:headEnd/>
                <a:tailEnd/>
              </a:ln>
            </p:spPr>
            <p:txBody>
              <a:bodyPr wrap="none" anchor="ctr">
                <a:prstTxWarp prst="textNoShape">
                  <a:avLst/>
                </a:prstTxWarp>
              </a:bodyPr>
              <a:lstStyle/>
              <a:p>
                <a:endParaRPr lang="en-US"/>
              </a:p>
            </p:txBody>
          </p:sp>
          <p:sp>
            <p:nvSpPr>
              <p:cNvPr id="57365" name="Rectangle 42"/>
              <p:cNvSpPr>
                <a:spLocks noChangeArrowheads="1"/>
              </p:cNvSpPr>
              <p:nvPr/>
            </p:nvSpPr>
            <p:spPr bwMode="auto">
              <a:xfrm>
                <a:off x="1447800" y="5181600"/>
                <a:ext cx="3124200"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i="1">
                    <a:solidFill>
                      <a:schemeClr val="tx1"/>
                    </a:solidFill>
                  </a:rPr>
                  <a:t>(R  </a:t>
                </a:r>
                <a:r>
                  <a:rPr lang="en-US" sz="2800" i="1">
                    <a:solidFill>
                      <a:schemeClr val="tx1"/>
                    </a:solidFill>
                    <a:sym typeface="Symbol" charset="2"/>
                  </a:rPr>
                  <a:t>  </a:t>
                </a:r>
                <a:r>
                  <a:rPr lang="en-US" sz="2800" i="1">
                    <a:solidFill>
                      <a:schemeClr val="tx1"/>
                    </a:solidFill>
                  </a:rPr>
                  <a:t>  S)      (S </a:t>
                </a:r>
                <a:r>
                  <a:rPr lang="en-US" sz="2800" i="1">
                    <a:solidFill>
                      <a:schemeClr val="tx1"/>
                    </a:solidFill>
                    <a:sym typeface="Symbol" charset="2"/>
                  </a:rPr>
                  <a:t>    </a:t>
                </a:r>
                <a:r>
                  <a:rPr lang="en-US" sz="2800" i="1">
                    <a:solidFill>
                      <a:schemeClr val="tx1"/>
                    </a:solidFill>
                  </a:rPr>
                  <a:t>R) </a:t>
                </a:r>
              </a:p>
            </p:txBody>
          </p:sp>
          <p:sp>
            <p:nvSpPr>
              <p:cNvPr id="57366" name="Rectangle 44"/>
              <p:cNvSpPr>
                <a:spLocks noChangeArrowheads="1"/>
              </p:cNvSpPr>
              <p:nvPr/>
            </p:nvSpPr>
            <p:spPr bwMode="auto">
              <a:xfrm>
                <a:off x="7218363" y="5114925"/>
                <a:ext cx="1820862" cy="515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800" i="1">
                    <a:solidFill>
                      <a:schemeClr val="tx1"/>
                    </a:solidFill>
                  </a:rPr>
                  <a:t>(Commute)</a:t>
                </a:r>
              </a:p>
            </p:txBody>
          </p:sp>
          <p:grpSp>
            <p:nvGrpSpPr>
              <p:cNvPr id="57367" name="Group 45"/>
              <p:cNvGrpSpPr>
                <a:grpSpLocks/>
              </p:cNvGrpSpPr>
              <p:nvPr/>
            </p:nvGrpSpPr>
            <p:grpSpPr bwMode="auto">
              <a:xfrm>
                <a:off x="1904562" y="5257800"/>
                <a:ext cx="380985" cy="304800"/>
                <a:chOff x="4817" y="2736"/>
                <a:chExt cx="165" cy="66"/>
              </a:xfrm>
            </p:grpSpPr>
            <p:sp>
              <p:nvSpPr>
                <p:cNvPr id="57393" name="Freeform 46"/>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4" name="Freeform 47"/>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5" name="Freeform 48"/>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6" name="Freeform 49"/>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7368" name="Group 50"/>
              <p:cNvGrpSpPr>
                <a:grpSpLocks/>
              </p:cNvGrpSpPr>
              <p:nvPr/>
            </p:nvGrpSpPr>
            <p:grpSpPr bwMode="auto">
              <a:xfrm>
                <a:off x="2056962" y="4648200"/>
                <a:ext cx="380985" cy="304800"/>
                <a:chOff x="4817" y="2736"/>
                <a:chExt cx="165" cy="66"/>
              </a:xfrm>
            </p:grpSpPr>
            <p:sp>
              <p:nvSpPr>
                <p:cNvPr id="57389" name="Freeform 51"/>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0" name="Freeform 52"/>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1" name="Freeform 53"/>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92" name="Freeform 54"/>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7369" name="Group 55"/>
              <p:cNvGrpSpPr>
                <a:grpSpLocks/>
              </p:cNvGrpSpPr>
              <p:nvPr/>
            </p:nvGrpSpPr>
            <p:grpSpPr bwMode="auto">
              <a:xfrm>
                <a:off x="2818962" y="4648200"/>
                <a:ext cx="380985" cy="304800"/>
                <a:chOff x="4817" y="2736"/>
                <a:chExt cx="165" cy="66"/>
              </a:xfrm>
            </p:grpSpPr>
            <p:sp>
              <p:nvSpPr>
                <p:cNvPr id="57385" name="Freeform 56"/>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6" name="Freeform 57"/>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7" name="Freeform 58"/>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8" name="Freeform 59"/>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7370" name="Group 60"/>
              <p:cNvGrpSpPr>
                <a:grpSpLocks/>
              </p:cNvGrpSpPr>
              <p:nvPr/>
            </p:nvGrpSpPr>
            <p:grpSpPr bwMode="auto">
              <a:xfrm>
                <a:off x="4495362" y="4648200"/>
                <a:ext cx="380985" cy="304800"/>
                <a:chOff x="4817" y="2736"/>
                <a:chExt cx="165" cy="66"/>
              </a:xfrm>
            </p:grpSpPr>
            <p:sp>
              <p:nvSpPr>
                <p:cNvPr id="57381" name="Freeform 61"/>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2" name="Freeform 62"/>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3" name="Freeform 63"/>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4" name="Freeform 64"/>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7371" name="Group 65"/>
              <p:cNvGrpSpPr>
                <a:grpSpLocks/>
              </p:cNvGrpSpPr>
              <p:nvPr/>
            </p:nvGrpSpPr>
            <p:grpSpPr bwMode="auto">
              <a:xfrm>
                <a:off x="5257362" y="4648200"/>
                <a:ext cx="380985" cy="304800"/>
                <a:chOff x="4817" y="2736"/>
                <a:chExt cx="165" cy="66"/>
              </a:xfrm>
            </p:grpSpPr>
            <p:sp>
              <p:nvSpPr>
                <p:cNvPr id="57377" name="Freeform 66"/>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78" name="Freeform 67"/>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79" name="Freeform 68"/>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80" name="Freeform 69"/>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57372" name="Group 70"/>
              <p:cNvGrpSpPr>
                <a:grpSpLocks/>
              </p:cNvGrpSpPr>
              <p:nvPr/>
            </p:nvGrpSpPr>
            <p:grpSpPr bwMode="auto">
              <a:xfrm>
                <a:off x="3580962" y="5257800"/>
                <a:ext cx="380985" cy="304800"/>
                <a:chOff x="4817" y="2736"/>
                <a:chExt cx="165" cy="66"/>
              </a:xfrm>
            </p:grpSpPr>
            <p:sp>
              <p:nvSpPr>
                <p:cNvPr id="57373" name="Freeform 71"/>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74" name="Freeform 72"/>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75" name="Freeform 73"/>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7376" name="Freeform 74"/>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pic>
          <p:nvPicPr>
            <p:cNvPr id="57359" name="Picture 120" descr="equiv.jpg"/>
            <p:cNvPicPr>
              <a:picLocks noChangeAspect="1"/>
            </p:cNvPicPr>
            <p:nvPr/>
          </p:nvPicPr>
          <p:blipFill>
            <a:blip r:embed="rId8"/>
            <a:srcRect r="84088" b="90709"/>
            <a:stretch>
              <a:fillRect/>
            </a:stretch>
          </p:blipFill>
          <p:spPr bwMode="auto">
            <a:xfrm>
              <a:off x="2895600" y="5715000"/>
              <a:ext cx="276863" cy="299685"/>
            </a:xfrm>
            <a:prstGeom prst="rect">
              <a:avLst/>
            </a:prstGeom>
            <a:noFill/>
            <a:ln w="9525">
              <a:noFill/>
              <a:miter lim="800000"/>
              <a:headEnd/>
              <a:tailEnd/>
            </a:ln>
          </p:spPr>
        </p:pic>
        <p:pic>
          <p:nvPicPr>
            <p:cNvPr id="57360" name="Picture 121" descr="equiv.jpg"/>
            <p:cNvPicPr>
              <a:picLocks noChangeAspect="1"/>
            </p:cNvPicPr>
            <p:nvPr/>
          </p:nvPicPr>
          <p:blipFill>
            <a:blip r:embed="rId8"/>
            <a:srcRect r="84088" b="90709"/>
            <a:stretch>
              <a:fillRect/>
            </a:stretch>
          </p:blipFill>
          <p:spPr bwMode="auto">
            <a:xfrm>
              <a:off x="3733800" y="5105400"/>
              <a:ext cx="276863" cy="299685"/>
            </a:xfrm>
            <a:prstGeom prst="rect">
              <a:avLst/>
            </a:prstGeom>
            <a:noFill/>
            <a:ln w="9525">
              <a:noFill/>
              <a:miter lim="800000"/>
              <a:headEnd/>
              <a:tailEnd/>
            </a:ln>
          </p:spPr>
        </p:pic>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5939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939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59397" name="Rectangle 4"/>
          <p:cNvSpPr>
            <a:spLocks noGrp="1" noChangeArrowheads="1"/>
          </p:cNvSpPr>
          <p:nvPr>
            <p:ph type="title"/>
          </p:nvPr>
        </p:nvSpPr>
        <p:spPr>
          <a:xfrm>
            <a:off x="1066800" y="0"/>
            <a:ext cx="7772400" cy="1143000"/>
          </a:xfrm>
          <a:noFill/>
        </p:spPr>
        <p:txBody>
          <a:bodyPr lIns="90488" tIns="44450" rIns="90488" bIns="44450"/>
          <a:lstStyle/>
          <a:p>
            <a:r>
              <a:rPr lang="en-US"/>
              <a:t>More Equivalences</a:t>
            </a:r>
          </a:p>
        </p:txBody>
      </p:sp>
      <p:sp>
        <p:nvSpPr>
          <p:cNvPr id="140293" name="Rectangle 5"/>
          <p:cNvSpPr>
            <a:spLocks noGrp="1" noChangeArrowheads="1"/>
          </p:cNvSpPr>
          <p:nvPr>
            <p:ph type="body" idx="1"/>
          </p:nvPr>
        </p:nvSpPr>
        <p:spPr>
          <a:xfrm>
            <a:off x="76200" y="1066800"/>
            <a:ext cx="8839200" cy="5638800"/>
          </a:xfrm>
          <a:noFill/>
        </p:spPr>
        <p:txBody>
          <a:bodyPr lIns="90488" tIns="44450" rIns="90488" bIns="44450"/>
          <a:lstStyle/>
          <a:p>
            <a:r>
              <a:rPr lang="en-US"/>
              <a:t>A projection commutes with a selection that only uses attributes retained by the projection.</a:t>
            </a:r>
          </a:p>
          <a:p>
            <a:endParaRPr lang="en-US"/>
          </a:p>
          <a:p>
            <a:r>
              <a:rPr lang="en-US"/>
              <a:t>Selection between attributes of the two arguments of a cross-product converts cross-product to a join.</a:t>
            </a:r>
          </a:p>
          <a:p>
            <a:endParaRPr lang="en-US"/>
          </a:p>
          <a:p>
            <a:r>
              <a:rPr lang="en-US" u="sng">
                <a:solidFill>
                  <a:schemeClr val="accent2"/>
                </a:solidFill>
              </a:rPr>
              <a:t>Selection Push</a:t>
            </a:r>
            <a:r>
              <a:rPr lang="en-US">
                <a:solidFill>
                  <a:schemeClr val="accent2"/>
                </a:solidFill>
              </a:rPr>
              <a:t>: selection on R attrs commutes with           R     S:              </a:t>
            </a:r>
            <a:r>
              <a:rPr lang="en-US">
                <a:solidFill>
                  <a:schemeClr val="accent2"/>
                </a:solidFill>
                <a:sym typeface="Symbol" charset="2"/>
              </a:rPr>
              <a:t></a:t>
            </a:r>
            <a:r>
              <a:rPr lang="en-US">
                <a:solidFill>
                  <a:schemeClr val="accent2"/>
                </a:solidFill>
              </a:rPr>
              <a:t>(R </a:t>
            </a:r>
            <a:r>
              <a:rPr lang="en-US" sz="2800">
                <a:solidFill>
                  <a:schemeClr val="accent2"/>
                </a:solidFill>
                <a:sym typeface="Symbol" charset="2"/>
              </a:rPr>
              <a:t>   </a:t>
            </a:r>
            <a:r>
              <a:rPr lang="en-US">
                <a:solidFill>
                  <a:schemeClr val="accent2"/>
                </a:solidFill>
              </a:rPr>
              <a:t> S)   </a:t>
            </a:r>
            <a:r>
              <a:rPr lang="en-US">
                <a:solidFill>
                  <a:schemeClr val="accent2"/>
                </a:solidFill>
                <a:sym typeface="Symbol" charset="2"/>
              </a:rPr>
              <a:t> </a:t>
            </a:r>
            <a:r>
              <a:rPr lang="en-US">
                <a:solidFill>
                  <a:schemeClr val="accent2"/>
                </a:solidFill>
              </a:rPr>
              <a:t> </a:t>
            </a:r>
            <a:r>
              <a:rPr lang="en-US">
                <a:solidFill>
                  <a:schemeClr val="accent2"/>
                </a:solidFill>
                <a:sym typeface="Symbol" charset="2"/>
              </a:rPr>
              <a:t></a:t>
            </a:r>
            <a:r>
              <a:rPr lang="en-US">
                <a:solidFill>
                  <a:schemeClr val="accent2"/>
                </a:solidFill>
              </a:rPr>
              <a:t>(R)      S</a:t>
            </a:r>
          </a:p>
          <a:p>
            <a:endParaRPr lang="en-US">
              <a:solidFill>
                <a:schemeClr val="accent2"/>
              </a:solidFill>
            </a:endParaRPr>
          </a:p>
          <a:p>
            <a:r>
              <a:rPr lang="en-US" u="sng"/>
              <a:t>Projection Push</a:t>
            </a:r>
            <a:r>
              <a:rPr lang="en-US"/>
              <a:t>: A projection applied to R     S can be pushed before the join by retaining only attributes of R (and S) that are needed for the join or are kept by the projection.</a:t>
            </a:r>
          </a:p>
        </p:txBody>
      </p:sp>
      <p:grpSp>
        <p:nvGrpSpPr>
          <p:cNvPr id="2" name="Group 6"/>
          <p:cNvGrpSpPr>
            <a:grpSpLocks/>
          </p:cNvGrpSpPr>
          <p:nvPr/>
        </p:nvGrpSpPr>
        <p:grpSpPr bwMode="auto">
          <a:xfrm>
            <a:off x="6934200" y="4953000"/>
            <a:ext cx="381000" cy="304800"/>
            <a:chOff x="4817" y="2736"/>
            <a:chExt cx="165" cy="66"/>
          </a:xfrm>
        </p:grpSpPr>
        <p:sp>
          <p:nvSpPr>
            <p:cNvPr id="59416" name="Freeform 7"/>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9417" name="Freeform 8"/>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9418" name="Freeform 9"/>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59419" name="Freeform 10"/>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3" name="Group 26"/>
          <p:cNvGrpSpPr>
            <a:grpSpLocks/>
          </p:cNvGrpSpPr>
          <p:nvPr/>
        </p:nvGrpSpPr>
        <p:grpSpPr bwMode="auto">
          <a:xfrm>
            <a:off x="762000" y="4095750"/>
            <a:ext cx="5029200" cy="323850"/>
            <a:chOff x="480" y="2376"/>
            <a:chExt cx="3168" cy="204"/>
          </a:xfrm>
        </p:grpSpPr>
        <p:grpSp>
          <p:nvGrpSpPr>
            <p:cNvPr id="59401" name="Group 11"/>
            <p:cNvGrpSpPr>
              <a:grpSpLocks/>
            </p:cNvGrpSpPr>
            <p:nvPr/>
          </p:nvGrpSpPr>
          <p:grpSpPr bwMode="auto">
            <a:xfrm>
              <a:off x="480" y="2376"/>
              <a:ext cx="240" cy="192"/>
              <a:chOff x="4817" y="2736"/>
              <a:chExt cx="165" cy="66"/>
            </a:xfrm>
          </p:grpSpPr>
          <p:sp>
            <p:nvSpPr>
              <p:cNvPr id="59412" name="Freeform 12"/>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13" name="Freeform 13"/>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14" name="Freeform 14"/>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15" name="Freeform 15"/>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25400" cap="rnd">
                <a:solidFill>
                  <a:schemeClr val="accent2"/>
                </a:solidFill>
                <a:round/>
                <a:headEnd/>
                <a:tailEnd/>
              </a:ln>
            </p:spPr>
            <p:txBody>
              <a:bodyPr>
                <a:prstTxWarp prst="textNoShape">
                  <a:avLst/>
                </a:prstTxWarp>
              </a:bodyPr>
              <a:lstStyle/>
              <a:p>
                <a:endParaRPr lang="en-US"/>
              </a:p>
            </p:txBody>
          </p:sp>
        </p:grpSp>
        <p:grpSp>
          <p:nvGrpSpPr>
            <p:cNvPr id="59402" name="Group 16"/>
            <p:cNvGrpSpPr>
              <a:grpSpLocks/>
            </p:cNvGrpSpPr>
            <p:nvPr/>
          </p:nvGrpSpPr>
          <p:grpSpPr bwMode="auto">
            <a:xfrm>
              <a:off x="2073" y="2388"/>
              <a:ext cx="240" cy="192"/>
              <a:chOff x="4817" y="2736"/>
              <a:chExt cx="165" cy="66"/>
            </a:xfrm>
          </p:grpSpPr>
          <p:sp>
            <p:nvSpPr>
              <p:cNvPr id="59408" name="Freeform 17"/>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09" name="Freeform 18"/>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10" name="Freeform 19"/>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11" name="Freeform 20"/>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25400" cap="rnd">
                <a:solidFill>
                  <a:schemeClr val="accent2"/>
                </a:solidFill>
                <a:round/>
                <a:headEnd/>
                <a:tailEnd/>
              </a:ln>
            </p:spPr>
            <p:txBody>
              <a:bodyPr>
                <a:prstTxWarp prst="textNoShape">
                  <a:avLst/>
                </a:prstTxWarp>
              </a:bodyPr>
              <a:lstStyle/>
              <a:p>
                <a:endParaRPr lang="en-US"/>
              </a:p>
            </p:txBody>
          </p:sp>
        </p:grpSp>
        <p:grpSp>
          <p:nvGrpSpPr>
            <p:cNvPr id="59403" name="Group 21"/>
            <p:cNvGrpSpPr>
              <a:grpSpLocks/>
            </p:cNvGrpSpPr>
            <p:nvPr/>
          </p:nvGrpSpPr>
          <p:grpSpPr bwMode="auto">
            <a:xfrm>
              <a:off x="3408" y="2379"/>
              <a:ext cx="240" cy="192"/>
              <a:chOff x="4817" y="2736"/>
              <a:chExt cx="165" cy="66"/>
            </a:xfrm>
          </p:grpSpPr>
          <p:sp>
            <p:nvSpPr>
              <p:cNvPr id="59404" name="Freeform 22"/>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05" name="Freeform 23"/>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06" name="Freeform 24"/>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25400" cap="rnd">
                <a:solidFill>
                  <a:schemeClr val="accent2"/>
                </a:solidFill>
                <a:round/>
                <a:headEnd/>
                <a:tailEnd/>
              </a:ln>
            </p:spPr>
            <p:txBody>
              <a:bodyPr>
                <a:prstTxWarp prst="textNoShape">
                  <a:avLst/>
                </a:prstTxWarp>
              </a:bodyPr>
              <a:lstStyle/>
              <a:p>
                <a:endParaRPr lang="en-US"/>
              </a:p>
            </p:txBody>
          </p:sp>
          <p:sp>
            <p:nvSpPr>
              <p:cNvPr id="59407" name="Freeform 25"/>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25400" cap="rnd">
                <a:solidFill>
                  <a:schemeClr val="accent2"/>
                </a:solidFill>
                <a:round/>
                <a:headEnd/>
                <a:tailEnd/>
              </a:ln>
            </p:spPr>
            <p:txBody>
              <a:bodyPr>
                <a:prstTxWarp prst="textNoShape">
                  <a:avLst/>
                </a:prstTxWarp>
              </a:bodyPr>
              <a:lstStyle/>
              <a:p>
                <a:endParaRPr lang="en-US"/>
              </a:p>
            </p:txBody>
          </p:sp>
        </p:grpSp>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29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6144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144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1445" name="Rectangle 4"/>
          <p:cNvSpPr>
            <a:spLocks noGrp="1" noChangeArrowheads="1"/>
          </p:cNvSpPr>
          <p:nvPr>
            <p:ph type="title"/>
          </p:nvPr>
        </p:nvSpPr>
        <p:spPr>
          <a:xfrm>
            <a:off x="990600" y="0"/>
            <a:ext cx="7772400" cy="1143000"/>
          </a:xfrm>
          <a:noFill/>
        </p:spPr>
        <p:txBody>
          <a:bodyPr lIns="90488" tIns="44450" rIns="90488" bIns="44450"/>
          <a:lstStyle/>
          <a:p>
            <a:r>
              <a:rPr lang="en-US" smtClean="0"/>
              <a:t>The “System R” Query Optimizer</a:t>
            </a:r>
          </a:p>
        </p:txBody>
      </p:sp>
      <p:sp>
        <p:nvSpPr>
          <p:cNvPr id="51206" name="Rectangle 5"/>
          <p:cNvSpPr>
            <a:spLocks noGrp="1" noChangeArrowheads="1"/>
          </p:cNvSpPr>
          <p:nvPr>
            <p:ph type="body" idx="1"/>
          </p:nvPr>
        </p:nvSpPr>
        <p:spPr>
          <a:xfrm>
            <a:off x="76200" y="1600200"/>
            <a:ext cx="8991600" cy="4572000"/>
          </a:xfrm>
          <a:noFill/>
        </p:spPr>
        <p:txBody>
          <a:bodyPr lIns="90488" tIns="44450" rIns="90488" bIns="44450"/>
          <a:lstStyle/>
          <a:p>
            <a:pPr>
              <a:lnSpc>
                <a:spcPct val="90000"/>
              </a:lnSpc>
            </a:pPr>
            <a:r>
              <a:rPr lang="en-US"/>
              <a:t>Impact:</a:t>
            </a:r>
          </a:p>
          <a:p>
            <a:pPr lvl="1">
              <a:lnSpc>
                <a:spcPct val="90000"/>
              </a:lnSpc>
              <a:buSzPct val="75000"/>
            </a:pPr>
            <a:r>
              <a:rPr lang="en-US"/>
              <a:t>Inspired most optimizers in use today</a:t>
            </a:r>
          </a:p>
          <a:p>
            <a:pPr lvl="1">
              <a:lnSpc>
                <a:spcPct val="90000"/>
              </a:lnSpc>
              <a:buSzPct val="75000"/>
            </a:pPr>
            <a:r>
              <a:rPr lang="en-US"/>
              <a:t>Works well for small-med complexity queries (&lt; 10 joins)</a:t>
            </a:r>
          </a:p>
          <a:p>
            <a:pPr>
              <a:lnSpc>
                <a:spcPct val="90000"/>
              </a:lnSpc>
            </a:pPr>
            <a:r>
              <a:rPr lang="en-US">
                <a:solidFill>
                  <a:schemeClr val="accent2"/>
                </a:solidFill>
              </a:rPr>
              <a:t>Cost estimation:</a:t>
            </a:r>
            <a:endParaRPr lang="en-US"/>
          </a:p>
          <a:p>
            <a:pPr lvl="1">
              <a:lnSpc>
                <a:spcPct val="90000"/>
              </a:lnSpc>
              <a:buSzPct val="75000"/>
            </a:pPr>
            <a:r>
              <a:rPr lang="en-US"/>
              <a:t>Very inexact, but works ok in practice.</a:t>
            </a:r>
          </a:p>
          <a:p>
            <a:pPr lvl="1">
              <a:lnSpc>
                <a:spcPct val="90000"/>
              </a:lnSpc>
              <a:buSzPct val="75000"/>
            </a:pPr>
            <a:r>
              <a:rPr lang="en-US"/>
              <a:t>Statistics, maintained in system catalogs, used to estimate cost of operations and result sizes.</a:t>
            </a:r>
          </a:p>
          <a:p>
            <a:pPr lvl="1">
              <a:lnSpc>
                <a:spcPct val="90000"/>
              </a:lnSpc>
              <a:buSzPct val="75000"/>
            </a:pPr>
            <a:r>
              <a:rPr lang="en-US"/>
              <a:t>Considers a simple combination of CPU and I/O costs.</a:t>
            </a:r>
          </a:p>
          <a:p>
            <a:pPr lvl="1">
              <a:lnSpc>
                <a:spcPct val="90000"/>
              </a:lnSpc>
              <a:buSzPct val="75000"/>
            </a:pPr>
            <a:r>
              <a:rPr lang="en-US"/>
              <a:t>More sophisticated techniques known now.</a:t>
            </a:r>
          </a:p>
          <a:p>
            <a:pPr>
              <a:lnSpc>
                <a:spcPct val="90000"/>
              </a:lnSpc>
            </a:pPr>
            <a:r>
              <a:rPr lang="en-US">
                <a:solidFill>
                  <a:schemeClr val="accent2"/>
                </a:solidFill>
              </a:rPr>
              <a:t>Plan Space:  </a:t>
            </a:r>
            <a:r>
              <a:rPr lang="en-US"/>
              <a:t>Too large, must be pruned.</a:t>
            </a:r>
          </a:p>
          <a:p>
            <a:pPr lvl="1">
              <a:lnSpc>
                <a:spcPct val="90000"/>
              </a:lnSpc>
              <a:buSzPct val="75000"/>
            </a:pPr>
            <a:r>
              <a:rPr lang="en-US"/>
              <a:t>Only the space of </a:t>
            </a:r>
            <a:r>
              <a:rPr lang="en-US" i="1">
                <a:solidFill>
                  <a:schemeClr val="accent2"/>
                </a:solidFill>
              </a:rPr>
              <a:t>left-deep plans </a:t>
            </a:r>
            <a:r>
              <a:rPr lang="en-US"/>
              <a:t>is considered.</a:t>
            </a:r>
          </a:p>
          <a:p>
            <a:pPr lvl="1">
              <a:lnSpc>
                <a:spcPct val="90000"/>
              </a:lnSpc>
              <a:buSzPct val="75000"/>
            </a:pPr>
            <a:r>
              <a:rPr lang="en-US"/>
              <a:t>Cartesian products avoided. </a:t>
            </a:r>
          </a:p>
          <a:p>
            <a:pPr lvl="1">
              <a:lnSpc>
                <a:spcPct val="90000"/>
              </a:lnSpc>
              <a:buSzPct val="75000"/>
            </a:pPr>
            <a:endParaRPr lang="en-US"/>
          </a:p>
          <a:p>
            <a:pPr lvl="1">
              <a:lnSpc>
                <a:spcPct val="90000"/>
              </a:lnSpc>
              <a:buSzPct val="75000"/>
            </a:pPr>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6553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554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5541" name="Rectangle 4"/>
          <p:cNvSpPr>
            <a:spLocks noGrp="1" noChangeArrowheads="1"/>
          </p:cNvSpPr>
          <p:nvPr>
            <p:ph type="title"/>
          </p:nvPr>
        </p:nvSpPr>
        <p:spPr>
          <a:xfrm>
            <a:off x="1066800" y="0"/>
            <a:ext cx="7772400" cy="1143000"/>
          </a:xfrm>
          <a:noFill/>
        </p:spPr>
        <p:txBody>
          <a:bodyPr lIns="90488" tIns="44450" rIns="90488" bIns="44450"/>
          <a:lstStyle/>
          <a:p>
            <a:r>
              <a:rPr lang="en-US" dirty="0"/>
              <a:t>Cost Estimation</a:t>
            </a:r>
          </a:p>
        </p:txBody>
      </p:sp>
      <p:sp>
        <p:nvSpPr>
          <p:cNvPr id="142341" name="Rectangle 5"/>
          <p:cNvSpPr>
            <a:spLocks noGrp="1" noChangeArrowheads="1"/>
          </p:cNvSpPr>
          <p:nvPr>
            <p:ph type="body" idx="1"/>
          </p:nvPr>
        </p:nvSpPr>
        <p:spPr>
          <a:xfrm>
            <a:off x="228600" y="1219200"/>
            <a:ext cx="8915400" cy="5410200"/>
          </a:xfrm>
          <a:noFill/>
        </p:spPr>
        <p:txBody>
          <a:bodyPr lIns="90488" tIns="44450" rIns="90488" bIns="44450"/>
          <a:lstStyle/>
          <a:p>
            <a:r>
              <a:rPr lang="en-US" dirty="0" smtClean="0"/>
              <a:t>To estimate cost of a plan:</a:t>
            </a:r>
          </a:p>
          <a:p>
            <a:pPr lvl="1">
              <a:buSzPct val="75000"/>
            </a:pPr>
            <a:r>
              <a:rPr lang="en-US" dirty="0" smtClean="0"/>
              <a:t>Must </a:t>
            </a:r>
            <a:r>
              <a:rPr lang="en-US" dirty="0" smtClean="0">
                <a:solidFill>
                  <a:schemeClr val="accent2"/>
                </a:solidFill>
              </a:rPr>
              <a:t>estimate </a:t>
            </a:r>
            <a:r>
              <a:rPr lang="en-US" i="1" dirty="0" smtClean="0">
                <a:solidFill>
                  <a:schemeClr val="accent2"/>
                </a:solidFill>
              </a:rPr>
              <a:t>cost</a:t>
            </a:r>
            <a:r>
              <a:rPr lang="en-US" dirty="0" smtClean="0">
                <a:solidFill>
                  <a:schemeClr val="accent2"/>
                </a:solidFill>
              </a:rPr>
              <a:t> </a:t>
            </a:r>
            <a:r>
              <a:rPr lang="en-US" dirty="0" smtClean="0"/>
              <a:t>of each operation in plan tree and sum them up.</a:t>
            </a:r>
          </a:p>
          <a:p>
            <a:pPr lvl="2"/>
            <a:r>
              <a:rPr lang="en-US" sz="2400" dirty="0" smtClean="0"/>
              <a:t>Depends on </a:t>
            </a:r>
            <a:r>
              <a:rPr lang="en-US" sz="2400" u="sng" dirty="0" smtClean="0"/>
              <a:t>input cardinalities</a:t>
            </a:r>
            <a:r>
              <a:rPr lang="en-US" sz="2400" dirty="0" smtClean="0"/>
              <a:t>.</a:t>
            </a:r>
          </a:p>
          <a:p>
            <a:pPr lvl="1">
              <a:buSzPct val="75000"/>
            </a:pPr>
            <a:endParaRPr lang="en-US" dirty="0" smtClean="0"/>
          </a:p>
          <a:p>
            <a:pPr lvl="1">
              <a:buSzPct val="75000"/>
            </a:pPr>
            <a:r>
              <a:rPr lang="en-US" dirty="0" smtClean="0"/>
              <a:t>So, must </a:t>
            </a:r>
            <a:r>
              <a:rPr lang="en-US" dirty="0" smtClean="0">
                <a:solidFill>
                  <a:schemeClr val="accent2"/>
                </a:solidFill>
              </a:rPr>
              <a:t>estimate </a:t>
            </a:r>
            <a:r>
              <a:rPr lang="en-US" i="1" dirty="0" smtClean="0">
                <a:solidFill>
                  <a:schemeClr val="accent2"/>
                </a:solidFill>
              </a:rPr>
              <a:t>size of result </a:t>
            </a:r>
            <a:r>
              <a:rPr lang="en-US" dirty="0" smtClean="0"/>
              <a:t>for each operation in tree!</a:t>
            </a:r>
          </a:p>
          <a:p>
            <a:pPr lvl="2"/>
            <a:r>
              <a:rPr lang="en-US" sz="2400" dirty="0" smtClean="0"/>
              <a:t>Use information about the input relations.</a:t>
            </a:r>
          </a:p>
          <a:p>
            <a:pPr lvl="2"/>
            <a:r>
              <a:rPr lang="en-US" sz="2400" dirty="0" smtClean="0"/>
              <a:t>For selections and joins, assume independence of predicates.</a:t>
            </a:r>
          </a:p>
          <a:p>
            <a:pPr lvl="2">
              <a:buFontTx/>
              <a:buNone/>
            </a:pPr>
            <a:endParaRPr lang="en-US" sz="2400" dirty="0" smtClean="0"/>
          </a:p>
          <a:p>
            <a:r>
              <a:rPr lang="en-US" dirty="0" smtClean="0"/>
              <a:t>In System R, cost is boiled down to a single number consisting of #I/O ops + </a:t>
            </a:r>
            <a:r>
              <a:rPr lang="en-US" i="1" dirty="0" smtClean="0">
                <a:solidFill>
                  <a:schemeClr val="accent2"/>
                </a:solidFill>
              </a:rPr>
              <a:t>factor</a:t>
            </a:r>
            <a:r>
              <a:rPr lang="en-US" dirty="0" smtClean="0"/>
              <a:t> * #CPU instructions</a:t>
            </a:r>
            <a:endParaRPr lang="en-US" dirty="0" smtClean="0">
              <a:solidFill>
                <a:srgbClr val="FF0000"/>
              </a:solidFill>
            </a:endParaRPr>
          </a:p>
          <a:p>
            <a:endParaRPr lang="en-US" dirty="0" smtClean="0">
              <a:solidFill>
                <a:srgbClr val="FF0000"/>
              </a:solidFill>
            </a:endParaRP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34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34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234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34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23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6758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758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7589" name="Rectangle 4"/>
          <p:cNvSpPr>
            <a:spLocks noGrp="1" noChangeArrowheads="1"/>
          </p:cNvSpPr>
          <p:nvPr>
            <p:ph type="title"/>
          </p:nvPr>
        </p:nvSpPr>
        <p:spPr>
          <a:xfrm>
            <a:off x="914400" y="0"/>
            <a:ext cx="7772400" cy="1143000"/>
          </a:xfrm>
          <a:noFill/>
        </p:spPr>
        <p:txBody>
          <a:bodyPr lIns="90488" tIns="44450" rIns="90488" bIns="44450"/>
          <a:lstStyle/>
          <a:p>
            <a:r>
              <a:rPr lang="en-US"/>
              <a:t>Statistics and Catalogs</a:t>
            </a:r>
          </a:p>
        </p:txBody>
      </p:sp>
      <p:sp>
        <p:nvSpPr>
          <p:cNvPr id="144389" name="Rectangle 5"/>
          <p:cNvSpPr>
            <a:spLocks noGrp="1" noChangeArrowheads="1"/>
          </p:cNvSpPr>
          <p:nvPr>
            <p:ph type="body" idx="1"/>
          </p:nvPr>
        </p:nvSpPr>
        <p:spPr>
          <a:xfrm>
            <a:off x="228600" y="1066800"/>
            <a:ext cx="8534400" cy="5562600"/>
          </a:xfrm>
          <a:noFill/>
        </p:spPr>
        <p:txBody>
          <a:bodyPr lIns="90488" tIns="44450" rIns="90488" bIns="44450"/>
          <a:lstStyle/>
          <a:p>
            <a:r>
              <a:rPr lang="en-US" sz="2000"/>
              <a:t>Need information about the relations and indexes involved.  </a:t>
            </a:r>
            <a:r>
              <a:rPr lang="en-US" sz="2000" b="0" i="1">
                <a:solidFill>
                  <a:schemeClr val="accent2"/>
                </a:solidFill>
              </a:rPr>
              <a:t>Catalogs</a:t>
            </a:r>
            <a:r>
              <a:rPr lang="en-US" sz="2000" b="0"/>
              <a:t> </a:t>
            </a:r>
            <a:r>
              <a:rPr lang="en-US" sz="2000"/>
              <a:t>typically contain at least:</a:t>
            </a:r>
          </a:p>
          <a:p>
            <a:pPr lvl="1">
              <a:buSzPct val="75000"/>
            </a:pPr>
            <a:r>
              <a:rPr lang="en-US" sz="2000">
                <a:solidFill>
                  <a:schemeClr val="accent2"/>
                </a:solidFill>
              </a:rPr>
              <a:t># tuples (</a:t>
            </a:r>
            <a:r>
              <a:rPr lang="en-US" sz="2000" b="1" u="sng">
                <a:solidFill>
                  <a:schemeClr val="accent2"/>
                </a:solidFill>
              </a:rPr>
              <a:t>NTuples</a:t>
            </a:r>
            <a:r>
              <a:rPr lang="en-US" sz="2000">
                <a:solidFill>
                  <a:schemeClr val="accent2"/>
                </a:solidFill>
              </a:rPr>
              <a:t>) </a:t>
            </a:r>
            <a:r>
              <a:rPr lang="en-US" sz="2000"/>
              <a:t>and </a:t>
            </a:r>
            <a:r>
              <a:rPr lang="en-US" sz="2000">
                <a:solidFill>
                  <a:schemeClr val="accent2"/>
                </a:solidFill>
              </a:rPr>
              <a:t># pages (</a:t>
            </a:r>
            <a:r>
              <a:rPr lang="en-US" sz="2000" b="1" u="sng">
                <a:solidFill>
                  <a:schemeClr val="accent2"/>
                </a:solidFill>
              </a:rPr>
              <a:t>NPages</a:t>
            </a:r>
            <a:r>
              <a:rPr lang="en-US" sz="2000">
                <a:solidFill>
                  <a:schemeClr val="accent2"/>
                </a:solidFill>
              </a:rPr>
              <a:t>) </a:t>
            </a:r>
            <a:r>
              <a:rPr lang="en-US" sz="2000"/>
              <a:t>per </a:t>
            </a:r>
            <a:r>
              <a:rPr lang="en-US" sz="2000">
                <a:solidFill>
                  <a:srgbClr val="FF0000"/>
                </a:solidFill>
              </a:rPr>
              <a:t>rel’n</a:t>
            </a:r>
            <a:r>
              <a:rPr lang="en-US" sz="2000"/>
              <a:t>.</a:t>
            </a:r>
          </a:p>
          <a:p>
            <a:pPr lvl="1">
              <a:buSzPct val="75000"/>
            </a:pPr>
            <a:r>
              <a:rPr lang="en-US" sz="2000">
                <a:solidFill>
                  <a:schemeClr val="accent2"/>
                </a:solidFill>
              </a:rPr>
              <a:t># distinct key values (</a:t>
            </a:r>
            <a:r>
              <a:rPr lang="en-US" sz="2000" b="1" u="sng">
                <a:solidFill>
                  <a:schemeClr val="accent2"/>
                </a:solidFill>
              </a:rPr>
              <a:t>NKeys</a:t>
            </a:r>
            <a:r>
              <a:rPr lang="en-US" sz="2000">
                <a:solidFill>
                  <a:schemeClr val="accent2"/>
                </a:solidFill>
              </a:rPr>
              <a:t>) for </a:t>
            </a:r>
            <a:r>
              <a:rPr lang="en-US" sz="2000"/>
              <a:t>each</a:t>
            </a:r>
            <a:r>
              <a:rPr lang="en-US" sz="2000">
                <a:solidFill>
                  <a:srgbClr val="FF0000"/>
                </a:solidFill>
              </a:rPr>
              <a:t> index</a:t>
            </a:r>
            <a:r>
              <a:rPr lang="en-US" sz="2000"/>
              <a:t>.</a:t>
            </a:r>
          </a:p>
          <a:p>
            <a:pPr lvl="1">
              <a:buSzPct val="75000"/>
            </a:pPr>
            <a:r>
              <a:rPr lang="en-US" sz="2000">
                <a:solidFill>
                  <a:schemeClr val="accent2"/>
                </a:solidFill>
              </a:rPr>
              <a:t>low/high key values (</a:t>
            </a:r>
            <a:r>
              <a:rPr lang="en-US" sz="2000" b="1" u="sng">
                <a:solidFill>
                  <a:schemeClr val="accent2"/>
                </a:solidFill>
              </a:rPr>
              <a:t>Low/High</a:t>
            </a:r>
            <a:r>
              <a:rPr lang="en-US" sz="2000">
                <a:solidFill>
                  <a:schemeClr val="accent2"/>
                </a:solidFill>
              </a:rPr>
              <a:t>) </a:t>
            </a:r>
            <a:r>
              <a:rPr lang="en-US" sz="2000"/>
              <a:t>for each </a:t>
            </a:r>
            <a:r>
              <a:rPr lang="en-US" sz="2000">
                <a:solidFill>
                  <a:srgbClr val="FF0000"/>
                </a:solidFill>
              </a:rPr>
              <a:t>index</a:t>
            </a:r>
            <a:r>
              <a:rPr lang="en-US" sz="2000"/>
              <a:t>.</a:t>
            </a:r>
          </a:p>
          <a:p>
            <a:pPr lvl="1">
              <a:buSzPct val="75000"/>
            </a:pPr>
            <a:r>
              <a:rPr lang="en-US" sz="2000">
                <a:solidFill>
                  <a:schemeClr val="accent2"/>
                </a:solidFill>
              </a:rPr>
              <a:t>Index height (</a:t>
            </a:r>
            <a:r>
              <a:rPr lang="en-US" sz="2000" b="1" u="sng">
                <a:solidFill>
                  <a:schemeClr val="accent2"/>
                </a:solidFill>
              </a:rPr>
              <a:t>IHeight</a:t>
            </a:r>
            <a:r>
              <a:rPr lang="en-US" sz="2000">
                <a:solidFill>
                  <a:schemeClr val="accent2"/>
                </a:solidFill>
              </a:rPr>
              <a:t>) </a:t>
            </a:r>
            <a:r>
              <a:rPr lang="en-US" sz="2000"/>
              <a:t> for each </a:t>
            </a:r>
            <a:r>
              <a:rPr lang="en-US" sz="2000">
                <a:solidFill>
                  <a:srgbClr val="FF0000"/>
                </a:solidFill>
              </a:rPr>
              <a:t>tree</a:t>
            </a:r>
            <a:r>
              <a:rPr lang="en-US" sz="2000"/>
              <a:t> </a:t>
            </a:r>
            <a:r>
              <a:rPr lang="en-US" sz="2000">
                <a:solidFill>
                  <a:srgbClr val="FF0000"/>
                </a:solidFill>
              </a:rPr>
              <a:t>index</a:t>
            </a:r>
            <a:r>
              <a:rPr lang="en-US" sz="2000"/>
              <a:t>.</a:t>
            </a:r>
          </a:p>
          <a:p>
            <a:pPr lvl="1">
              <a:buSzPct val="75000"/>
            </a:pPr>
            <a:r>
              <a:rPr lang="en-US" sz="2000">
                <a:solidFill>
                  <a:schemeClr val="accent2"/>
                </a:solidFill>
              </a:rPr>
              <a:t># index pages (</a:t>
            </a:r>
            <a:r>
              <a:rPr lang="en-US" sz="2000" b="1" u="sng">
                <a:solidFill>
                  <a:schemeClr val="accent2"/>
                </a:solidFill>
              </a:rPr>
              <a:t>INPages</a:t>
            </a:r>
            <a:r>
              <a:rPr lang="en-US" sz="2000">
                <a:solidFill>
                  <a:schemeClr val="accent2"/>
                </a:solidFill>
              </a:rPr>
              <a:t>) </a:t>
            </a:r>
            <a:r>
              <a:rPr lang="en-US" sz="2000"/>
              <a:t>for each </a:t>
            </a:r>
            <a:r>
              <a:rPr lang="en-US" sz="2000">
                <a:solidFill>
                  <a:srgbClr val="FF0000"/>
                </a:solidFill>
              </a:rPr>
              <a:t>index</a:t>
            </a:r>
            <a:r>
              <a:rPr lang="en-US" sz="2000"/>
              <a:t>.</a:t>
            </a:r>
          </a:p>
          <a:p>
            <a:pPr lvl="1">
              <a:buSzPct val="75000"/>
            </a:pPr>
            <a:endParaRPr lang="en-US" sz="2000">
              <a:solidFill>
                <a:schemeClr val="accent2"/>
              </a:solidFill>
            </a:endParaRPr>
          </a:p>
          <a:p>
            <a:r>
              <a:rPr lang="en-US" sz="2000"/>
              <a:t>Stats in catalogs updated periodically.</a:t>
            </a:r>
          </a:p>
          <a:p>
            <a:pPr lvl="1">
              <a:buSzPct val="75000"/>
            </a:pPr>
            <a:r>
              <a:rPr lang="en-US" sz="2000"/>
              <a:t>Updating whenever data changes is too expensive; lots of approximation anyway, so slight inconsistency ok.</a:t>
            </a:r>
          </a:p>
          <a:p>
            <a:pPr lvl="1">
              <a:buSzPct val="75000"/>
            </a:pPr>
            <a:endParaRPr lang="en-US" sz="2000"/>
          </a:p>
          <a:p>
            <a:r>
              <a:rPr lang="en-US" sz="2000"/>
              <a:t>More detailed information (e.g., histograms of the values in some field) are sometimes stored.</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3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38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38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8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38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38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38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9637" name="Rectangle 4"/>
          <p:cNvSpPr>
            <a:spLocks noGrp="1" noChangeArrowheads="1"/>
          </p:cNvSpPr>
          <p:nvPr>
            <p:ph type="title"/>
          </p:nvPr>
        </p:nvSpPr>
        <p:spPr>
          <a:xfrm>
            <a:off x="914400" y="0"/>
            <a:ext cx="8229600" cy="1104900"/>
          </a:xfrm>
          <a:noFill/>
        </p:spPr>
        <p:txBody>
          <a:bodyPr lIns="90488" tIns="44450" rIns="90488" bIns="44450"/>
          <a:lstStyle/>
          <a:p>
            <a:r>
              <a:rPr lang="en-US"/>
              <a:t>Size Estimation and Reduction Factors</a:t>
            </a:r>
          </a:p>
        </p:txBody>
      </p:sp>
      <p:sp>
        <p:nvSpPr>
          <p:cNvPr id="69638" name="Rectangle 5"/>
          <p:cNvSpPr>
            <a:spLocks noGrp="1" noChangeArrowheads="1"/>
          </p:cNvSpPr>
          <p:nvPr>
            <p:ph type="body" idx="1"/>
          </p:nvPr>
        </p:nvSpPr>
        <p:spPr>
          <a:xfrm>
            <a:off x="0" y="1524000"/>
            <a:ext cx="8991600" cy="5410200"/>
          </a:xfrm>
          <a:noFill/>
        </p:spPr>
        <p:txBody>
          <a:bodyPr lIns="90488" tIns="44450" rIns="90488" bIns="44450"/>
          <a:lstStyle/>
          <a:p>
            <a:r>
              <a:rPr lang="en-US" sz="2800" b="0" dirty="0"/>
              <a:t>Consider a query block</a:t>
            </a:r>
            <a:r>
              <a:rPr lang="en-US" sz="2800" b="0" dirty="0" smtClean="0"/>
              <a:t>:</a:t>
            </a:r>
          </a:p>
          <a:p>
            <a:endParaRPr lang="en-US" sz="2800" b="0" dirty="0"/>
          </a:p>
          <a:p>
            <a:r>
              <a:rPr lang="en-US" sz="2800" b="0" i="1" dirty="0" smtClean="0">
                <a:solidFill>
                  <a:schemeClr val="accent2"/>
                </a:solidFill>
              </a:rPr>
              <a:t>Reduction </a:t>
            </a:r>
            <a:r>
              <a:rPr lang="en-US" sz="2800" b="0" i="1" dirty="0">
                <a:solidFill>
                  <a:schemeClr val="accent2"/>
                </a:solidFill>
              </a:rPr>
              <a:t>factor (RF) </a:t>
            </a:r>
            <a:r>
              <a:rPr lang="en-US" sz="2800" b="0" dirty="0"/>
              <a:t>associated with each</a:t>
            </a:r>
            <a:r>
              <a:rPr lang="en-US" sz="2800" b="0" dirty="0">
                <a:solidFill>
                  <a:srgbClr val="3365FB"/>
                </a:solidFill>
              </a:rPr>
              <a:t> </a:t>
            </a:r>
            <a:r>
              <a:rPr lang="en-US" sz="2800" b="0" i="1" dirty="0">
                <a:solidFill>
                  <a:srgbClr val="3365FB"/>
                </a:solidFill>
              </a:rPr>
              <a:t>term</a:t>
            </a:r>
            <a:r>
              <a:rPr lang="en-US" sz="2800" b="0" dirty="0">
                <a:solidFill>
                  <a:srgbClr val="3365FB"/>
                </a:solidFill>
              </a:rPr>
              <a:t> </a:t>
            </a:r>
            <a:r>
              <a:rPr lang="en-US" sz="2800" b="0" dirty="0"/>
              <a:t>reflects the impact of the </a:t>
            </a:r>
            <a:r>
              <a:rPr lang="en-US" sz="2800" b="0" i="1" dirty="0"/>
              <a:t>term</a:t>
            </a:r>
            <a:r>
              <a:rPr lang="en-US" sz="2800" b="0" dirty="0"/>
              <a:t> in reducing result size. </a:t>
            </a:r>
          </a:p>
          <a:p>
            <a:pPr>
              <a:buSzPct val="75000"/>
            </a:pPr>
            <a:r>
              <a:rPr lang="en-US" sz="2800" b="0" i="1" dirty="0"/>
              <a:t>RF is usually called “selectivity”</a:t>
            </a:r>
            <a:r>
              <a:rPr lang="en-US" sz="2800" b="0" i="1" dirty="0" smtClean="0"/>
              <a:t>.</a:t>
            </a:r>
            <a:endParaRPr lang="en-US" sz="2800" b="0" i="1" dirty="0"/>
          </a:p>
          <a:p>
            <a:pPr>
              <a:buSzPct val="75000"/>
            </a:pPr>
            <a:r>
              <a:rPr lang="en-US" sz="2800" b="0" dirty="0" smtClean="0"/>
              <a:t>How to predict size of output?</a:t>
            </a:r>
          </a:p>
          <a:p>
            <a:pPr lvl="1">
              <a:buSzPct val="75000"/>
            </a:pPr>
            <a:r>
              <a:rPr lang="en-US" sz="2800" dirty="0" smtClean="0"/>
              <a:t>Need to know/estimate input size</a:t>
            </a:r>
          </a:p>
          <a:p>
            <a:pPr lvl="1">
              <a:buSzPct val="75000"/>
            </a:pPr>
            <a:r>
              <a:rPr lang="en-US" sz="2800" dirty="0" smtClean="0"/>
              <a:t>Need to know/estimate RFs</a:t>
            </a:r>
          </a:p>
          <a:p>
            <a:pPr lvl="1">
              <a:buSzPct val="75000"/>
            </a:pPr>
            <a:r>
              <a:rPr lang="en-US" sz="2800" b="0" dirty="0" smtClean="0"/>
              <a:t>Need to know/assume how terms are related</a:t>
            </a:r>
            <a:endParaRPr lang="en-US" sz="2800" b="0" dirty="0"/>
          </a:p>
        </p:txBody>
      </p:sp>
      <p:sp>
        <p:nvSpPr>
          <p:cNvPr id="69639" name="Rectangle 6"/>
          <p:cNvSpPr>
            <a:spLocks noChangeArrowheads="1"/>
          </p:cNvSpPr>
          <p:nvPr/>
        </p:nvSpPr>
        <p:spPr bwMode="auto">
          <a:xfrm>
            <a:off x="4191000" y="1143000"/>
            <a:ext cx="4627563" cy="1196975"/>
          </a:xfrm>
          <a:prstGeom prst="rect">
            <a:avLst/>
          </a:prstGeom>
          <a:noFill/>
          <a:ln w="12700">
            <a:solidFill>
              <a:schemeClr val="tx1"/>
            </a:solidFill>
            <a:miter lim="800000"/>
            <a:headEnd/>
            <a:tailEnd/>
          </a:ln>
        </p:spPr>
        <p:txBody>
          <a:bodyPr wrap="none" lIns="90488" tIns="44450" rIns="90488" bIns="44450">
            <a:prstTxWarp prst="textNoShape">
              <a:avLst/>
            </a:prstTxWarp>
            <a:spAutoFit/>
          </a:bodyPr>
          <a:lstStyle/>
          <a:p>
            <a:pPr eaLnBrk="0" hangingPunct="0"/>
            <a:r>
              <a:rPr lang="en-US" sz="2000">
                <a:solidFill>
                  <a:schemeClr val="tx1"/>
                </a:solidFill>
              </a:rPr>
              <a:t>SELECT</a:t>
            </a:r>
            <a:r>
              <a:rPr lang="en-US">
                <a:solidFill>
                  <a:schemeClr val="tx1"/>
                </a:solidFill>
              </a:rPr>
              <a:t>  attribute list</a:t>
            </a:r>
          </a:p>
          <a:p>
            <a:pPr eaLnBrk="0" hangingPunct="0"/>
            <a:r>
              <a:rPr lang="en-US" sz="2000">
                <a:solidFill>
                  <a:schemeClr val="tx1"/>
                </a:solidFill>
              </a:rPr>
              <a:t>FROM</a:t>
            </a:r>
            <a:r>
              <a:rPr lang="en-US">
                <a:solidFill>
                  <a:schemeClr val="tx1"/>
                </a:solidFill>
              </a:rPr>
              <a:t>  relation list</a:t>
            </a:r>
          </a:p>
          <a:p>
            <a:pPr eaLnBrk="0" hangingPunct="0"/>
            <a:r>
              <a:rPr lang="en-US" sz="2000">
                <a:solidFill>
                  <a:schemeClr val="tx1"/>
                </a:solidFill>
              </a:rPr>
              <a:t>WHERE</a:t>
            </a:r>
            <a:r>
              <a:rPr lang="en-US">
                <a:solidFill>
                  <a:srgbClr val="3365FB"/>
                </a:solidFill>
              </a:rPr>
              <a:t>  term1 </a:t>
            </a:r>
            <a:r>
              <a:rPr lang="en-US" sz="2000">
                <a:solidFill>
                  <a:schemeClr val="tx1"/>
                </a:solidFill>
              </a:rPr>
              <a:t>AND</a:t>
            </a:r>
            <a:r>
              <a:rPr lang="en-US">
                <a:solidFill>
                  <a:schemeClr val="tx1"/>
                </a:solidFill>
              </a:rPr>
              <a:t> ... </a:t>
            </a:r>
            <a:r>
              <a:rPr lang="en-US" sz="2000">
                <a:solidFill>
                  <a:schemeClr val="tx1"/>
                </a:solidFill>
              </a:rPr>
              <a:t>AND</a:t>
            </a:r>
            <a:r>
              <a:rPr lang="en-US">
                <a:solidFill>
                  <a:schemeClr val="tx1"/>
                </a:solidFill>
              </a:rPr>
              <a:t> </a:t>
            </a:r>
            <a:r>
              <a:rPr lang="en-US">
                <a:solidFill>
                  <a:srgbClr val="3365FB"/>
                </a:solidFill>
              </a:rPr>
              <a:t>termk</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7168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168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1685" name="Rectangle 4"/>
          <p:cNvSpPr>
            <a:spLocks noGrp="1" noChangeArrowheads="1"/>
          </p:cNvSpPr>
          <p:nvPr>
            <p:ph type="title"/>
          </p:nvPr>
        </p:nvSpPr>
        <p:spPr>
          <a:xfrm>
            <a:off x="1143000" y="0"/>
            <a:ext cx="8001000" cy="1104900"/>
          </a:xfrm>
          <a:noFill/>
        </p:spPr>
        <p:txBody>
          <a:bodyPr lIns="90488" tIns="44450" rIns="90488" bIns="44450"/>
          <a:lstStyle/>
          <a:p>
            <a:r>
              <a:rPr lang="en-US"/>
              <a:t>Result Size Estimation for Selections</a:t>
            </a:r>
          </a:p>
        </p:txBody>
      </p:sp>
      <p:sp>
        <p:nvSpPr>
          <p:cNvPr id="149509" name="Rectangle 5"/>
          <p:cNvSpPr>
            <a:spLocks noGrp="1" noChangeArrowheads="1"/>
          </p:cNvSpPr>
          <p:nvPr>
            <p:ph type="body" idx="1"/>
          </p:nvPr>
        </p:nvSpPr>
        <p:spPr>
          <a:xfrm>
            <a:off x="381000" y="990600"/>
            <a:ext cx="8382000" cy="4953000"/>
          </a:xfrm>
          <a:noFill/>
        </p:spPr>
        <p:txBody>
          <a:bodyPr lIns="90488" tIns="44450" rIns="90488" bIns="44450"/>
          <a:lstStyle/>
          <a:p>
            <a:pPr>
              <a:lnSpc>
                <a:spcPct val="90000"/>
              </a:lnSpc>
            </a:pPr>
            <a:r>
              <a:rPr lang="en-US" b="0" dirty="0"/>
              <a:t> </a:t>
            </a:r>
            <a:r>
              <a:rPr lang="en-US" b="0" i="1" dirty="0"/>
              <a:t>Result</a:t>
            </a:r>
            <a:r>
              <a:rPr lang="en-US" b="0" dirty="0"/>
              <a:t> </a:t>
            </a:r>
            <a:r>
              <a:rPr lang="en-US" b="0" i="1" dirty="0"/>
              <a:t>cardinality (for conjunctive terms)</a:t>
            </a:r>
            <a:r>
              <a:rPr lang="en-US" b="0" dirty="0"/>
              <a:t> = </a:t>
            </a:r>
            <a:r>
              <a:rPr lang="en-US" b="0" dirty="0">
                <a:solidFill>
                  <a:schemeClr val="accent2"/>
                </a:solidFill>
              </a:rPr>
              <a:t>                                                          	</a:t>
            </a:r>
            <a:r>
              <a:rPr lang="en-US" dirty="0" smtClean="0"/>
              <a:t># input tuples  </a:t>
            </a:r>
            <a:r>
              <a:rPr lang="en-US" dirty="0"/>
              <a:t>*  product of all RF’s.</a:t>
            </a:r>
          </a:p>
          <a:p>
            <a:pPr lvl="1">
              <a:lnSpc>
                <a:spcPct val="90000"/>
              </a:lnSpc>
              <a:buSzPct val="75000"/>
              <a:buFontTx/>
              <a:buNone/>
            </a:pPr>
            <a:r>
              <a:rPr lang="en-US" sz="2000" dirty="0"/>
              <a:t>Assumptions: </a:t>
            </a:r>
          </a:p>
          <a:p>
            <a:pPr lvl="1">
              <a:lnSpc>
                <a:spcPct val="90000"/>
              </a:lnSpc>
              <a:buSzPct val="75000"/>
              <a:buFontTx/>
              <a:buNone/>
            </a:pPr>
            <a:r>
              <a:rPr lang="en-US" sz="2000" dirty="0"/>
              <a:t>	1. </a:t>
            </a:r>
            <a:r>
              <a:rPr lang="en-US" sz="2000" dirty="0">
                <a:solidFill>
                  <a:srgbClr val="FF0000"/>
                </a:solidFill>
              </a:rPr>
              <a:t>V</a:t>
            </a:r>
            <a:r>
              <a:rPr lang="en-US" sz="2000" dirty="0" smtClean="0">
                <a:solidFill>
                  <a:srgbClr val="FF0000"/>
                </a:solidFill>
              </a:rPr>
              <a:t>alues </a:t>
            </a:r>
            <a:r>
              <a:rPr lang="en-US" sz="2000" dirty="0">
                <a:solidFill>
                  <a:srgbClr val="FF0000"/>
                </a:solidFill>
              </a:rPr>
              <a:t>are uniformly distributed  and </a:t>
            </a:r>
            <a:r>
              <a:rPr lang="en-US" sz="2000" i="1" dirty="0">
                <a:solidFill>
                  <a:schemeClr val="accent2"/>
                </a:solidFill>
              </a:rPr>
              <a:t>terms</a:t>
            </a:r>
            <a:r>
              <a:rPr lang="en-US" sz="2000" dirty="0">
                <a:solidFill>
                  <a:schemeClr val="accent2"/>
                </a:solidFill>
              </a:rPr>
              <a:t> are independent!</a:t>
            </a:r>
            <a:endParaRPr lang="en-US" sz="2000" dirty="0"/>
          </a:p>
          <a:p>
            <a:pPr lvl="1">
              <a:lnSpc>
                <a:spcPct val="90000"/>
              </a:lnSpc>
              <a:buSzPct val="75000"/>
              <a:buFontTx/>
              <a:buNone/>
            </a:pPr>
            <a:r>
              <a:rPr lang="en-US" sz="2000" dirty="0"/>
              <a:t>	2. In System R, stats only tracked for indexed </a:t>
            </a:r>
            <a:r>
              <a:rPr lang="en-US" sz="2000" dirty="0" smtClean="0"/>
              <a:t>columns</a:t>
            </a:r>
          </a:p>
          <a:p>
            <a:pPr lvl="1">
              <a:lnSpc>
                <a:spcPct val="90000"/>
              </a:lnSpc>
              <a:buSzPct val="75000"/>
              <a:buFontTx/>
              <a:buNone/>
            </a:pPr>
            <a:r>
              <a:rPr lang="en-US" sz="2000" dirty="0"/>
              <a:t>	</a:t>
            </a:r>
            <a:r>
              <a:rPr lang="en-US" sz="2000" dirty="0" smtClean="0"/>
              <a:t>	(modern systems have removed this restriction)</a:t>
            </a:r>
            <a:endParaRPr lang="en-US" sz="2000" dirty="0"/>
          </a:p>
          <a:p>
            <a:pPr>
              <a:lnSpc>
                <a:spcPct val="90000"/>
              </a:lnSpc>
              <a:buSzPct val="75000"/>
            </a:pPr>
            <a:r>
              <a:rPr lang="en-US" b="0" dirty="0"/>
              <a:t>Term </a:t>
            </a:r>
            <a:r>
              <a:rPr lang="en-US" b="0" i="1" dirty="0"/>
              <a:t>col=value</a:t>
            </a:r>
            <a:endParaRPr lang="en-US" b="0" dirty="0"/>
          </a:p>
          <a:p>
            <a:pPr>
              <a:lnSpc>
                <a:spcPct val="90000"/>
              </a:lnSpc>
              <a:buSzPct val="75000"/>
              <a:buFontTx/>
              <a:buNone/>
            </a:pPr>
            <a:r>
              <a:rPr lang="en-US" b="0" dirty="0"/>
              <a:t>		</a:t>
            </a:r>
            <a:r>
              <a:rPr lang="en-US" dirty="0"/>
              <a:t>RF = </a:t>
            </a:r>
            <a:r>
              <a:rPr lang="en-US" i="1" dirty="0"/>
              <a:t>1/</a:t>
            </a:r>
            <a:r>
              <a:rPr lang="en-US" i="1" dirty="0" err="1"/>
              <a:t>NKeys</a:t>
            </a:r>
            <a:r>
              <a:rPr lang="en-US" i="1" dirty="0"/>
              <a:t>(I) </a:t>
            </a:r>
            <a:endParaRPr lang="en-US" b="0" i="1" dirty="0"/>
          </a:p>
          <a:p>
            <a:pPr>
              <a:lnSpc>
                <a:spcPct val="90000"/>
              </a:lnSpc>
              <a:buSzPct val="75000"/>
            </a:pPr>
            <a:r>
              <a:rPr lang="en-US" b="0" dirty="0"/>
              <a:t>Term </a:t>
            </a:r>
            <a:r>
              <a:rPr lang="en-US" b="0" i="1" dirty="0"/>
              <a:t>col1=col2 </a:t>
            </a:r>
            <a:r>
              <a:rPr lang="en-US" b="0" dirty="0">
                <a:solidFill>
                  <a:schemeClr val="accent2"/>
                </a:solidFill>
              </a:rPr>
              <a:t>(</a:t>
            </a:r>
            <a:r>
              <a:rPr lang="en-US" dirty="0">
                <a:solidFill>
                  <a:schemeClr val="accent2"/>
                </a:solidFill>
              </a:rPr>
              <a:t>This is handy for joins too…)</a:t>
            </a:r>
          </a:p>
          <a:p>
            <a:pPr>
              <a:lnSpc>
                <a:spcPct val="90000"/>
              </a:lnSpc>
              <a:buSzPct val="75000"/>
              <a:buFontTx/>
              <a:buNone/>
            </a:pPr>
            <a:r>
              <a:rPr lang="en-US" dirty="0"/>
              <a:t>		RF  = </a:t>
            </a:r>
            <a:r>
              <a:rPr lang="en-US" i="1" dirty="0"/>
              <a:t>1/MAX(</a:t>
            </a:r>
            <a:r>
              <a:rPr lang="en-US" i="1" dirty="0" err="1"/>
              <a:t>NKeys</a:t>
            </a:r>
            <a:r>
              <a:rPr lang="en-US" i="1" dirty="0"/>
              <a:t>(I1), </a:t>
            </a:r>
            <a:r>
              <a:rPr lang="en-US" i="1" dirty="0" err="1"/>
              <a:t>NKeys</a:t>
            </a:r>
            <a:r>
              <a:rPr lang="en-US" i="1" dirty="0"/>
              <a:t>(I2))</a:t>
            </a:r>
          </a:p>
          <a:p>
            <a:pPr>
              <a:lnSpc>
                <a:spcPct val="90000"/>
              </a:lnSpc>
              <a:buSzPct val="75000"/>
            </a:pPr>
            <a:r>
              <a:rPr lang="en-US" b="0" dirty="0"/>
              <a:t>Term</a:t>
            </a:r>
            <a:r>
              <a:rPr lang="en-US" b="0" i="1" dirty="0"/>
              <a:t> col&gt;value</a:t>
            </a:r>
          </a:p>
          <a:p>
            <a:pPr>
              <a:lnSpc>
                <a:spcPct val="90000"/>
              </a:lnSpc>
              <a:buSzPct val="75000"/>
              <a:buFontTx/>
              <a:buNone/>
            </a:pPr>
            <a:r>
              <a:rPr lang="en-US" b="0" dirty="0"/>
              <a:t>		</a:t>
            </a:r>
            <a:r>
              <a:rPr lang="en-US" dirty="0"/>
              <a:t>RF = </a:t>
            </a:r>
            <a:r>
              <a:rPr lang="en-US" i="1" dirty="0"/>
              <a:t>(High(I)-value)/(High(I)-Low(I))</a:t>
            </a:r>
          </a:p>
          <a:p>
            <a:pPr>
              <a:lnSpc>
                <a:spcPct val="90000"/>
              </a:lnSpc>
              <a:buSzPct val="75000"/>
              <a:buFontTx/>
              <a:buNone/>
            </a:pPr>
            <a:endParaRPr lang="en-US" i="1" dirty="0"/>
          </a:p>
          <a:p>
            <a:pPr>
              <a:lnSpc>
                <a:spcPct val="90000"/>
              </a:lnSpc>
              <a:buSzPct val="75000"/>
            </a:pPr>
            <a:r>
              <a:rPr lang="en-US" b="0" i="1" dirty="0"/>
              <a:t>Note, In System R, if missing indexes, assume </a:t>
            </a:r>
            <a:r>
              <a:rPr lang="en-US" i="1" dirty="0"/>
              <a:t>1/10</a:t>
            </a:r>
            <a:r>
              <a:rPr lang="en-US" b="0" i="1" dirty="0"/>
              <a:t>!!!</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0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50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50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50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50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50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950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950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73733" name="Rectangle 2"/>
          <p:cNvSpPr>
            <a:spLocks noGrp="1" noChangeArrowheads="1"/>
          </p:cNvSpPr>
          <p:nvPr>
            <p:ph type="title"/>
          </p:nvPr>
        </p:nvSpPr>
        <p:spPr>
          <a:xfrm>
            <a:off x="990600" y="0"/>
            <a:ext cx="7772400" cy="1143000"/>
          </a:xfrm>
        </p:spPr>
        <p:txBody>
          <a:bodyPr/>
          <a:lstStyle/>
          <a:p>
            <a:r>
              <a:rPr lang="en-US"/>
              <a:t>Reduction Factors &amp; Histograms</a:t>
            </a:r>
          </a:p>
        </p:txBody>
      </p:sp>
      <p:sp>
        <p:nvSpPr>
          <p:cNvPr id="73734" name="Rectangle 3"/>
          <p:cNvSpPr>
            <a:spLocks noGrp="1" noChangeArrowheads="1"/>
          </p:cNvSpPr>
          <p:nvPr>
            <p:ph type="body" idx="1"/>
          </p:nvPr>
        </p:nvSpPr>
        <p:spPr>
          <a:xfrm>
            <a:off x="457200" y="1143000"/>
            <a:ext cx="8686800" cy="4114800"/>
          </a:xfrm>
        </p:spPr>
        <p:txBody>
          <a:bodyPr/>
          <a:lstStyle/>
          <a:p>
            <a:r>
              <a:rPr lang="en-US" smtClean="0"/>
              <a:t>For better RF estimation, many systems use histograms:</a:t>
            </a:r>
          </a:p>
        </p:txBody>
      </p:sp>
      <p:sp>
        <p:nvSpPr>
          <p:cNvPr id="73735" name="Text Box 4"/>
          <p:cNvSpPr txBox="1">
            <a:spLocks noChangeArrowheads="1"/>
          </p:cNvSpPr>
          <p:nvPr/>
        </p:nvSpPr>
        <p:spPr bwMode="auto">
          <a:xfrm>
            <a:off x="6705600" y="3048000"/>
            <a:ext cx="2438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i="1">
                <a:solidFill>
                  <a:schemeClr val="tx1"/>
                </a:solidFill>
                <a:latin typeface="Times New Roman" charset="0"/>
              </a:rPr>
              <a:t>equiwidth</a:t>
            </a:r>
            <a:endParaRPr lang="en-US">
              <a:solidFill>
                <a:schemeClr val="tx1"/>
              </a:solidFill>
              <a:latin typeface="Times New Roman" charset="0"/>
            </a:endParaRPr>
          </a:p>
        </p:txBody>
      </p:sp>
      <p:graphicFrame>
        <p:nvGraphicFramePr>
          <p:cNvPr id="73730" name="Object 2"/>
          <p:cNvGraphicFramePr>
            <a:graphicFrameLocks noChangeAspect="1"/>
          </p:cNvGraphicFramePr>
          <p:nvPr/>
        </p:nvGraphicFramePr>
        <p:xfrm>
          <a:off x="228600" y="2971800"/>
          <a:ext cx="6296025" cy="608013"/>
        </p:xfrm>
        <a:graphic>
          <a:graphicData uri="http://schemas.openxmlformats.org/presentationml/2006/ole">
            <mc:AlternateContent xmlns:mc="http://schemas.openxmlformats.org/markup-compatibility/2006">
              <mc:Choice xmlns:v="urn:schemas-microsoft-com:vml" Requires="v">
                <p:oleObj spid="_x0000_s73839" name="Worksheet" r:id="rId5" imgW="3454400" imgH="342900" progId="Excel.Sheet.8">
                  <p:embed/>
                </p:oleObj>
              </mc:Choice>
              <mc:Fallback>
                <p:oleObj name="Worksheet" r:id="rId5" imgW="3454400" imgH="342900"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971800"/>
                        <a:ext cx="62960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3731" name="Object 3"/>
          <p:cNvGraphicFramePr>
            <a:graphicFrameLocks noChangeAspect="1"/>
          </p:cNvGraphicFramePr>
          <p:nvPr/>
        </p:nvGraphicFramePr>
        <p:xfrm>
          <a:off x="609600" y="4343400"/>
          <a:ext cx="6781800" cy="581025"/>
        </p:xfrm>
        <a:graphic>
          <a:graphicData uri="http://schemas.openxmlformats.org/presentationml/2006/ole">
            <mc:AlternateContent xmlns:mc="http://schemas.openxmlformats.org/markup-compatibility/2006">
              <mc:Choice xmlns:v="urn:schemas-microsoft-com:vml" Requires="v">
                <p:oleObj spid="_x0000_s73840" name="Worksheet" r:id="rId8" imgW="3898900" imgH="342900" progId="Excel.Sheet.8">
                  <p:embed/>
                </p:oleObj>
              </mc:Choice>
              <mc:Fallback>
                <p:oleObj name="Worksheet" r:id="rId8" imgW="3898900" imgH="342900" progId="Excel.Sheet.8">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343400"/>
                        <a:ext cx="6781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3736" name="Text Box 7"/>
          <p:cNvSpPr txBox="1">
            <a:spLocks noChangeArrowheads="1"/>
          </p:cNvSpPr>
          <p:nvPr/>
        </p:nvSpPr>
        <p:spPr bwMode="auto">
          <a:xfrm>
            <a:off x="3565525" y="5222875"/>
            <a:ext cx="1385888" cy="457200"/>
          </a:xfrm>
          <a:prstGeom prst="rect">
            <a:avLst/>
          </a:prstGeom>
          <a:noFill/>
          <a:ln w="12700">
            <a:noFill/>
            <a:miter lim="800000"/>
            <a:headEnd/>
            <a:tailEnd/>
          </a:ln>
        </p:spPr>
        <p:txBody>
          <a:bodyPr wrap="none">
            <a:prstTxWarp prst="textNoShape">
              <a:avLst/>
            </a:prstTxWarp>
            <a:spAutoFit/>
          </a:bodyPr>
          <a:lstStyle/>
          <a:p>
            <a:pPr eaLnBrk="0" hangingPunct="0"/>
            <a:r>
              <a:rPr lang="en-US" i="1">
                <a:solidFill>
                  <a:schemeClr val="tx1"/>
                </a:solidFill>
                <a:latin typeface="Times New Roman" charset="0"/>
              </a:rPr>
              <a:t>equidepth</a:t>
            </a:r>
            <a:endParaRPr lang="en-US">
              <a:solidFill>
                <a:schemeClr val="tx1"/>
              </a:solidFill>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75779" name="Rectangle 2"/>
          <p:cNvSpPr>
            <a:spLocks noGrp="1" noChangeArrowheads="1"/>
          </p:cNvSpPr>
          <p:nvPr>
            <p:ph type="title"/>
          </p:nvPr>
        </p:nvSpPr>
        <p:spPr>
          <a:xfrm>
            <a:off x="1143000" y="76200"/>
            <a:ext cx="7772400" cy="1143000"/>
          </a:xfrm>
        </p:spPr>
        <p:txBody>
          <a:bodyPr/>
          <a:lstStyle/>
          <a:p>
            <a:r>
              <a:rPr lang="en-US"/>
              <a:t>Result Size estimation for joins</a:t>
            </a:r>
          </a:p>
        </p:txBody>
      </p:sp>
      <p:sp>
        <p:nvSpPr>
          <p:cNvPr id="151555" name="Rectangle 3"/>
          <p:cNvSpPr>
            <a:spLocks noGrp="1" noChangeArrowheads="1"/>
          </p:cNvSpPr>
          <p:nvPr>
            <p:ph type="body" idx="1"/>
          </p:nvPr>
        </p:nvSpPr>
        <p:spPr>
          <a:xfrm>
            <a:off x="228600" y="1295400"/>
            <a:ext cx="8610600" cy="5257800"/>
          </a:xfrm>
        </p:spPr>
        <p:txBody>
          <a:bodyPr/>
          <a:lstStyle/>
          <a:p>
            <a:pPr>
              <a:lnSpc>
                <a:spcPct val="90000"/>
              </a:lnSpc>
            </a:pPr>
            <a:r>
              <a:rPr lang="en-US" dirty="0"/>
              <a:t>Q: Given a join of R and S, what is the range of possible result sizes (in #of tuples)</a:t>
            </a:r>
            <a:r>
              <a:rPr lang="en-US" dirty="0" smtClean="0"/>
              <a:t>?</a:t>
            </a:r>
          </a:p>
          <a:p>
            <a:pPr marL="457200" lvl="1" indent="0">
              <a:lnSpc>
                <a:spcPct val="90000"/>
              </a:lnSpc>
              <a:buNone/>
            </a:pPr>
            <a:r>
              <a:rPr lang="en-US" dirty="0"/>
              <a:t>	</a:t>
            </a:r>
            <a:r>
              <a:rPr lang="en-US" dirty="0" smtClean="0"/>
              <a:t>(R,S = schema for </a:t>
            </a:r>
            <a:r>
              <a:rPr lang="en-US" dirty="0" err="1" smtClean="0"/>
              <a:t>reln</a:t>
            </a:r>
            <a:r>
              <a:rPr lang="en-US" dirty="0" smtClean="0"/>
              <a:t> R,S; </a:t>
            </a:r>
            <a:r>
              <a:rPr lang="en-US" dirty="0" err="1" smtClean="0"/>
              <a:t>i.e</a:t>
            </a:r>
            <a:r>
              <a:rPr lang="en-US" dirty="0" smtClean="0"/>
              <a:t>, attributes of R,S)</a:t>
            </a:r>
            <a:endParaRPr lang="en-US" dirty="0"/>
          </a:p>
          <a:p>
            <a:pPr lvl="1">
              <a:lnSpc>
                <a:spcPct val="90000"/>
              </a:lnSpc>
            </a:pPr>
            <a:r>
              <a:rPr lang="en-US" dirty="0"/>
              <a:t>Hint: what if </a:t>
            </a:r>
            <a:r>
              <a:rPr lang="en-US" dirty="0" err="1" smtClean="0"/>
              <a:t>attr</a:t>
            </a:r>
            <a:r>
              <a:rPr lang="en-US" dirty="0"/>
              <a:t> </a:t>
            </a:r>
            <a:r>
              <a:rPr lang="en-US" dirty="0" smtClean="0"/>
              <a:t>R</a:t>
            </a:r>
            <a:r>
              <a:rPr lang="en-US" sz="2800" dirty="0">
                <a:sym typeface="Symbol" charset="2"/>
              </a:rPr>
              <a:t></a:t>
            </a:r>
            <a:r>
              <a:rPr lang="en-US" dirty="0">
                <a:sym typeface="Symbol" charset="2"/>
              </a:rPr>
              <a:t>S = ? </a:t>
            </a:r>
          </a:p>
          <a:p>
            <a:pPr lvl="1">
              <a:lnSpc>
                <a:spcPct val="90000"/>
              </a:lnSpc>
            </a:pPr>
            <a:r>
              <a:rPr lang="en-US" dirty="0"/>
              <a:t>R</a:t>
            </a:r>
            <a:r>
              <a:rPr lang="en-US" sz="2800" dirty="0">
                <a:sym typeface="Symbol" charset="2"/>
              </a:rPr>
              <a:t></a:t>
            </a:r>
            <a:r>
              <a:rPr lang="en-US" dirty="0">
                <a:sym typeface="Symbol" charset="2"/>
              </a:rPr>
              <a:t>S is a key for R (and a Foreign Key in S)?</a:t>
            </a:r>
          </a:p>
          <a:p>
            <a:pPr lvl="1">
              <a:lnSpc>
                <a:spcPct val="90000"/>
              </a:lnSpc>
            </a:pPr>
            <a:endParaRPr lang="en-US" dirty="0">
              <a:sym typeface="Symbol" charset="2"/>
            </a:endParaRPr>
          </a:p>
          <a:p>
            <a:pPr>
              <a:lnSpc>
                <a:spcPct val="90000"/>
              </a:lnSpc>
            </a:pPr>
            <a:r>
              <a:rPr lang="en-US" dirty="0">
                <a:sym typeface="Symbol" charset="2"/>
              </a:rPr>
              <a:t>General case: </a:t>
            </a:r>
            <a:r>
              <a:rPr lang="en-US" dirty="0"/>
              <a:t>R</a:t>
            </a:r>
            <a:r>
              <a:rPr lang="en-US" sz="2800" dirty="0">
                <a:sym typeface="Symbol" charset="2"/>
              </a:rPr>
              <a:t></a:t>
            </a:r>
            <a:r>
              <a:rPr lang="en-US" dirty="0">
                <a:sym typeface="Symbol" charset="2"/>
              </a:rPr>
              <a:t>S = {A} (and A is key for neither)</a:t>
            </a:r>
          </a:p>
          <a:p>
            <a:pPr lvl="1">
              <a:lnSpc>
                <a:spcPct val="90000"/>
              </a:lnSpc>
            </a:pPr>
            <a:r>
              <a:rPr lang="en-US" dirty="0">
                <a:sym typeface="Symbol" charset="2"/>
              </a:rPr>
              <a:t>estimate each tuple r of R generates </a:t>
            </a:r>
            <a:r>
              <a:rPr lang="en-US" dirty="0" err="1">
                <a:sym typeface="Symbol" charset="2"/>
              </a:rPr>
              <a:t>NTuples</a:t>
            </a:r>
            <a:r>
              <a:rPr lang="en-US" dirty="0">
                <a:sym typeface="Symbol" charset="2"/>
              </a:rPr>
              <a:t>(S)/</a:t>
            </a:r>
            <a:r>
              <a:rPr lang="en-US" dirty="0" err="1">
                <a:sym typeface="Symbol" charset="2"/>
              </a:rPr>
              <a:t>NKeys</a:t>
            </a:r>
            <a:r>
              <a:rPr lang="en-US" dirty="0">
                <a:sym typeface="Symbol" charset="2"/>
              </a:rPr>
              <a:t>(A,S) result tuples, so…</a:t>
            </a:r>
          </a:p>
          <a:p>
            <a:pPr lvl="1">
              <a:lnSpc>
                <a:spcPct val="90000"/>
              </a:lnSpc>
              <a:buFontTx/>
              <a:buNone/>
            </a:pPr>
            <a:r>
              <a:rPr lang="en-US" dirty="0">
                <a:sym typeface="Symbol" charset="2"/>
              </a:rPr>
              <a:t>			</a:t>
            </a:r>
            <a:r>
              <a:rPr lang="en-US" dirty="0" err="1">
                <a:sym typeface="Symbol" charset="2"/>
              </a:rPr>
              <a:t>NTuples</a:t>
            </a:r>
            <a:r>
              <a:rPr lang="en-US" dirty="0">
                <a:sym typeface="Symbol" charset="2"/>
              </a:rPr>
              <a:t>(R) * </a:t>
            </a:r>
            <a:r>
              <a:rPr lang="en-US" dirty="0" err="1">
                <a:sym typeface="Symbol" charset="2"/>
              </a:rPr>
              <a:t>NTuples</a:t>
            </a:r>
            <a:r>
              <a:rPr lang="en-US" dirty="0">
                <a:sym typeface="Symbol" charset="2"/>
              </a:rPr>
              <a:t>(S)/</a:t>
            </a:r>
            <a:r>
              <a:rPr lang="en-US" dirty="0" err="1">
                <a:sym typeface="Symbol" charset="2"/>
              </a:rPr>
              <a:t>NKeys</a:t>
            </a:r>
            <a:r>
              <a:rPr lang="en-US" dirty="0">
                <a:sym typeface="Symbol" charset="2"/>
              </a:rPr>
              <a:t>(A,</a:t>
            </a:r>
            <a:r>
              <a:rPr lang="en-US" b="1" dirty="0">
                <a:solidFill>
                  <a:srgbClr val="FF0000"/>
                </a:solidFill>
                <a:sym typeface="Symbol" charset="2"/>
              </a:rPr>
              <a:t>S</a:t>
            </a:r>
            <a:r>
              <a:rPr lang="en-US" dirty="0">
                <a:sym typeface="Symbol" charset="2"/>
              </a:rPr>
              <a:t>)</a:t>
            </a:r>
          </a:p>
          <a:p>
            <a:pPr lvl="1">
              <a:lnSpc>
                <a:spcPct val="90000"/>
              </a:lnSpc>
            </a:pPr>
            <a:r>
              <a:rPr lang="en-US" dirty="0">
                <a:sym typeface="Symbol" charset="2"/>
              </a:rPr>
              <a:t>but can also consider it starting with S, yielding:  		</a:t>
            </a:r>
            <a:r>
              <a:rPr lang="en-US" dirty="0" err="1">
                <a:sym typeface="Symbol" charset="2"/>
              </a:rPr>
              <a:t>NTuples</a:t>
            </a:r>
            <a:r>
              <a:rPr lang="en-US" dirty="0">
                <a:sym typeface="Symbol" charset="2"/>
              </a:rPr>
              <a:t>(R) * </a:t>
            </a:r>
            <a:r>
              <a:rPr lang="en-US" dirty="0" err="1">
                <a:sym typeface="Symbol" charset="2"/>
              </a:rPr>
              <a:t>NTuples</a:t>
            </a:r>
            <a:r>
              <a:rPr lang="en-US" dirty="0">
                <a:sym typeface="Symbol" charset="2"/>
              </a:rPr>
              <a:t>(S)/</a:t>
            </a:r>
            <a:r>
              <a:rPr lang="en-US" dirty="0" err="1">
                <a:sym typeface="Symbol" charset="2"/>
              </a:rPr>
              <a:t>NKeys</a:t>
            </a:r>
            <a:r>
              <a:rPr lang="en-US" dirty="0">
                <a:sym typeface="Symbol" charset="2"/>
              </a:rPr>
              <a:t>(A,</a:t>
            </a:r>
            <a:r>
              <a:rPr lang="en-US" b="1" dirty="0">
                <a:solidFill>
                  <a:schemeClr val="accent2"/>
                </a:solidFill>
                <a:sym typeface="Symbol" charset="2"/>
              </a:rPr>
              <a:t>R</a:t>
            </a:r>
            <a:r>
              <a:rPr lang="en-US" dirty="0">
                <a:sym typeface="Symbol" charset="2"/>
              </a:rPr>
              <a:t>)</a:t>
            </a:r>
          </a:p>
          <a:p>
            <a:pPr lvl="1">
              <a:lnSpc>
                <a:spcPct val="90000"/>
              </a:lnSpc>
            </a:pPr>
            <a:r>
              <a:rPr lang="en-US" dirty="0">
                <a:sym typeface="Symbol" charset="2"/>
              </a:rPr>
              <a:t>If these two estimates differ, take the lower one</a:t>
            </a:r>
            <a:r>
              <a:rPr lang="en-US" dirty="0" smtClean="0">
                <a:sym typeface="Symbol" charset="2"/>
              </a:rPr>
              <a:t>!</a:t>
            </a:r>
            <a:endParaRPr lang="en-US" dirty="0">
              <a:sym typeface="Symbol" charset="2"/>
            </a:endParaRPr>
          </a:p>
          <a:p>
            <a:pPr lvl="1">
              <a:lnSpc>
                <a:spcPct val="90000"/>
              </a:lnSpc>
            </a:pPr>
            <a:endParaRPr lang="en-US" dirty="0">
              <a:sym typeface="Symbol"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155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1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2048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20484" name="Rectangle 4"/>
          <p:cNvSpPr>
            <a:spLocks noGrp="1" noChangeArrowheads="1"/>
          </p:cNvSpPr>
          <p:nvPr>
            <p:ph type="title"/>
          </p:nvPr>
        </p:nvSpPr>
        <p:spPr>
          <a:xfrm>
            <a:off x="990600" y="0"/>
            <a:ext cx="7772400" cy="1104900"/>
          </a:xfrm>
          <a:noFill/>
        </p:spPr>
        <p:txBody>
          <a:bodyPr lIns="90488" tIns="44450" rIns="90488" bIns="44450"/>
          <a:lstStyle/>
          <a:p>
            <a:r>
              <a:rPr lang="en-US"/>
              <a:t>Query Optimization Overview</a:t>
            </a:r>
          </a:p>
        </p:txBody>
      </p:sp>
      <p:sp>
        <p:nvSpPr>
          <p:cNvPr id="20485" name="Rectangle 5"/>
          <p:cNvSpPr>
            <a:spLocks noChangeArrowheads="1"/>
          </p:cNvSpPr>
          <p:nvPr/>
        </p:nvSpPr>
        <p:spPr bwMode="auto">
          <a:xfrm>
            <a:off x="381000" y="3657600"/>
            <a:ext cx="4114800" cy="1562100"/>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a:t>
            </a:r>
            <a:r>
              <a:rPr lang="en-US">
                <a:solidFill>
                  <a:schemeClr val="tx1"/>
                </a:solidFill>
              </a:rPr>
              <a:t>  S.sname</a:t>
            </a:r>
          </a:p>
          <a:p>
            <a:pPr eaLnBrk="0" hangingPunct="0"/>
            <a:r>
              <a:rPr lang="en-US" sz="2000">
                <a:solidFill>
                  <a:schemeClr val="tx1"/>
                </a:solidFill>
              </a:rPr>
              <a:t>FROM</a:t>
            </a:r>
            <a:r>
              <a:rPr lang="en-US">
                <a:solidFill>
                  <a:schemeClr val="tx1"/>
                </a:solidFill>
              </a:rPr>
              <a:t>  Reserves R, Sailors S</a:t>
            </a:r>
          </a:p>
          <a:p>
            <a:pPr eaLnBrk="0" hangingPunct="0"/>
            <a:r>
              <a:rPr lang="en-US" sz="2000">
                <a:solidFill>
                  <a:schemeClr val="tx1"/>
                </a:solidFill>
              </a:rPr>
              <a:t>WHERE</a:t>
            </a:r>
            <a:r>
              <a:rPr lang="en-US">
                <a:solidFill>
                  <a:schemeClr val="tx1"/>
                </a:solidFill>
              </a:rPr>
              <a:t>  R.sid=S.sid </a:t>
            </a:r>
            <a:r>
              <a:rPr lang="en-US" sz="2000">
                <a:solidFill>
                  <a:schemeClr val="tx1"/>
                </a:solidFill>
              </a:rPr>
              <a:t>AND</a:t>
            </a:r>
            <a:r>
              <a:rPr lang="en-US">
                <a:solidFill>
                  <a:schemeClr val="tx1"/>
                </a:solidFill>
              </a:rPr>
              <a:t> </a:t>
            </a:r>
          </a:p>
          <a:p>
            <a:pPr eaLnBrk="0" hangingPunct="0"/>
            <a:r>
              <a:rPr lang="en-US">
                <a:solidFill>
                  <a:schemeClr val="tx1"/>
                </a:solidFill>
              </a:rPr>
              <a:t>    R.bid=100 </a:t>
            </a:r>
            <a:r>
              <a:rPr lang="en-US" sz="2000">
                <a:solidFill>
                  <a:schemeClr val="tx1"/>
                </a:solidFill>
              </a:rPr>
              <a:t>AND</a:t>
            </a:r>
            <a:r>
              <a:rPr lang="en-US">
                <a:solidFill>
                  <a:schemeClr val="tx1"/>
                </a:solidFill>
              </a:rPr>
              <a:t> S.rating&gt;5</a:t>
            </a:r>
          </a:p>
        </p:txBody>
      </p:sp>
      <p:grpSp>
        <p:nvGrpSpPr>
          <p:cNvPr id="2" name="Group 33"/>
          <p:cNvGrpSpPr>
            <a:grpSpLocks/>
          </p:cNvGrpSpPr>
          <p:nvPr/>
        </p:nvGrpSpPr>
        <p:grpSpPr bwMode="auto">
          <a:xfrm>
            <a:off x="5954713" y="6381750"/>
            <a:ext cx="2592387" cy="361950"/>
            <a:chOff x="5954713" y="6381750"/>
            <a:chExt cx="2592388" cy="361951"/>
          </a:xfrm>
        </p:grpSpPr>
        <p:sp>
          <p:nvSpPr>
            <p:cNvPr id="20516" name="Rectangle 23"/>
            <p:cNvSpPr>
              <a:spLocks noChangeArrowheads="1"/>
            </p:cNvSpPr>
            <p:nvPr/>
          </p:nvSpPr>
          <p:spPr bwMode="auto">
            <a:xfrm>
              <a:off x="5954713" y="6396038"/>
              <a:ext cx="1141413" cy="34766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Reserves</a:t>
              </a:r>
            </a:p>
          </p:txBody>
        </p:sp>
        <p:sp>
          <p:nvSpPr>
            <p:cNvPr id="20517" name="Rectangle 24"/>
            <p:cNvSpPr>
              <a:spLocks noChangeArrowheads="1"/>
            </p:cNvSpPr>
            <p:nvPr/>
          </p:nvSpPr>
          <p:spPr bwMode="auto">
            <a:xfrm>
              <a:off x="7645401" y="6381750"/>
              <a:ext cx="901700" cy="34766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Sailors</a:t>
              </a:r>
            </a:p>
          </p:txBody>
        </p:sp>
      </p:grpSp>
      <p:grpSp>
        <p:nvGrpSpPr>
          <p:cNvPr id="3" name="Group 37"/>
          <p:cNvGrpSpPr>
            <a:grpSpLocks/>
          </p:cNvGrpSpPr>
          <p:nvPr/>
        </p:nvGrpSpPr>
        <p:grpSpPr bwMode="auto">
          <a:xfrm>
            <a:off x="6491288" y="5440363"/>
            <a:ext cx="1851025" cy="841375"/>
            <a:chOff x="6491288" y="5440363"/>
            <a:chExt cx="1851025" cy="841375"/>
          </a:xfrm>
        </p:grpSpPr>
        <p:sp>
          <p:nvSpPr>
            <p:cNvPr id="20507" name="Freeform 17"/>
            <p:cNvSpPr>
              <a:spLocks/>
            </p:cNvSpPr>
            <p:nvPr/>
          </p:nvSpPr>
          <p:spPr bwMode="auto">
            <a:xfrm>
              <a:off x="6491288" y="5715000"/>
              <a:ext cx="671512" cy="566738"/>
            </a:xfrm>
            <a:custGeom>
              <a:avLst/>
              <a:gdLst>
                <a:gd name="T0" fmla="*/ 0 w 399"/>
                <a:gd name="T1" fmla="*/ 2147483647 h 200"/>
                <a:gd name="T2" fmla="*/ 2147483647 w 399"/>
                <a:gd name="T3" fmla="*/ 0 h 200"/>
                <a:gd name="T4" fmla="*/ 0 w 399"/>
                <a:gd name="T5" fmla="*/ 2147483647 h 200"/>
                <a:gd name="T6" fmla="*/ 0 60000 65536"/>
                <a:gd name="T7" fmla="*/ 0 60000 65536"/>
                <a:gd name="T8" fmla="*/ 0 60000 65536"/>
                <a:gd name="T9" fmla="*/ 0 w 399"/>
                <a:gd name="T10" fmla="*/ 0 h 200"/>
                <a:gd name="T11" fmla="*/ 399 w 399"/>
                <a:gd name="T12" fmla="*/ 200 h 200"/>
              </a:gdLst>
              <a:ahLst/>
              <a:cxnLst>
                <a:cxn ang="T6">
                  <a:pos x="T0" y="T1"/>
                </a:cxn>
                <a:cxn ang="T7">
                  <a:pos x="T2" y="T3"/>
                </a:cxn>
                <a:cxn ang="T8">
                  <a:pos x="T4" y="T5"/>
                </a:cxn>
              </a:cxnLst>
              <a:rect l="T9" t="T10" r="T11" b="T12"/>
              <a:pathLst>
                <a:path w="399" h="200">
                  <a:moveTo>
                    <a:pt x="0" y="199"/>
                  </a:moveTo>
                  <a:lnTo>
                    <a:pt x="398" y="0"/>
                  </a:lnTo>
                  <a:lnTo>
                    <a:pt x="0" y="199"/>
                  </a:lnTo>
                </a:path>
              </a:pathLst>
            </a:custGeom>
            <a:noFill/>
            <a:ln w="12700" cap="rnd">
              <a:solidFill>
                <a:srgbClr val="000000"/>
              </a:solidFill>
              <a:round/>
              <a:headEnd/>
              <a:tailEnd/>
            </a:ln>
          </p:spPr>
          <p:txBody>
            <a:bodyPr>
              <a:prstTxWarp prst="textNoShape">
                <a:avLst/>
              </a:prstTxWarp>
            </a:bodyPr>
            <a:lstStyle/>
            <a:p>
              <a:endParaRPr lang="en-US"/>
            </a:p>
          </p:txBody>
        </p:sp>
        <p:sp>
          <p:nvSpPr>
            <p:cNvPr id="20508" name="Freeform 18"/>
            <p:cNvSpPr>
              <a:spLocks/>
            </p:cNvSpPr>
            <p:nvPr/>
          </p:nvSpPr>
          <p:spPr bwMode="auto">
            <a:xfrm>
              <a:off x="7315200" y="5715000"/>
              <a:ext cx="688976" cy="566738"/>
            </a:xfrm>
            <a:custGeom>
              <a:avLst/>
              <a:gdLst>
                <a:gd name="T0" fmla="*/ 0 w 408"/>
                <a:gd name="T1" fmla="*/ 0 h 200"/>
                <a:gd name="T2" fmla="*/ 2147483647 w 408"/>
                <a:gd name="T3" fmla="*/ 2147483647 h 200"/>
                <a:gd name="T4" fmla="*/ 0 w 408"/>
                <a:gd name="T5" fmla="*/ 0 h 200"/>
                <a:gd name="T6" fmla="*/ 0 60000 65536"/>
                <a:gd name="T7" fmla="*/ 0 60000 65536"/>
                <a:gd name="T8" fmla="*/ 0 60000 65536"/>
                <a:gd name="T9" fmla="*/ 0 w 408"/>
                <a:gd name="T10" fmla="*/ 0 h 200"/>
                <a:gd name="T11" fmla="*/ 408 w 408"/>
                <a:gd name="T12" fmla="*/ 200 h 200"/>
              </a:gdLst>
              <a:ahLst/>
              <a:cxnLst>
                <a:cxn ang="T6">
                  <a:pos x="T0" y="T1"/>
                </a:cxn>
                <a:cxn ang="T7">
                  <a:pos x="T2" y="T3"/>
                </a:cxn>
                <a:cxn ang="T8">
                  <a:pos x="T4" y="T5"/>
                </a:cxn>
              </a:cxnLst>
              <a:rect l="T9" t="T10" r="T11" b="T12"/>
              <a:pathLst>
                <a:path w="408" h="200">
                  <a:moveTo>
                    <a:pt x="0" y="0"/>
                  </a:moveTo>
                  <a:lnTo>
                    <a:pt x="407" y="199"/>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nvGrpSpPr>
            <p:cNvPr id="20509" name="Group 36"/>
            <p:cNvGrpSpPr>
              <a:grpSpLocks/>
            </p:cNvGrpSpPr>
            <p:nvPr/>
          </p:nvGrpSpPr>
          <p:grpSpPr bwMode="auto">
            <a:xfrm>
              <a:off x="6934200" y="5440363"/>
              <a:ext cx="1408113" cy="427037"/>
              <a:chOff x="6781800" y="5513388"/>
              <a:chExt cx="1408113" cy="427037"/>
            </a:xfrm>
          </p:grpSpPr>
          <p:grpSp>
            <p:nvGrpSpPr>
              <p:cNvPr id="20510" name="Group 35"/>
              <p:cNvGrpSpPr>
                <a:grpSpLocks/>
              </p:cNvGrpSpPr>
              <p:nvPr/>
            </p:nvGrpSpPr>
            <p:grpSpPr bwMode="auto">
              <a:xfrm>
                <a:off x="6781800" y="5513388"/>
                <a:ext cx="655319" cy="277812"/>
                <a:chOff x="6781800" y="5513388"/>
                <a:chExt cx="655319" cy="277812"/>
              </a:xfrm>
            </p:grpSpPr>
            <p:sp>
              <p:nvSpPr>
                <p:cNvPr id="20512" name="Freeform 13"/>
                <p:cNvSpPr>
                  <a:spLocks/>
                </p:cNvSpPr>
                <p:nvPr/>
              </p:nvSpPr>
              <p:spPr bwMode="auto">
                <a:xfrm>
                  <a:off x="6781800" y="5513388"/>
                  <a:ext cx="45719" cy="277812"/>
                </a:xfrm>
                <a:custGeom>
                  <a:avLst/>
                  <a:gdLst>
                    <a:gd name="T0" fmla="*/ 0 w 1"/>
                    <a:gd name="T1" fmla="*/ 0 h 70"/>
                    <a:gd name="T2" fmla="*/ 0 w 1"/>
                    <a:gd name="T3" fmla="*/ 2147483647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13" name="Freeform 14"/>
                <p:cNvSpPr>
                  <a:spLocks/>
                </p:cNvSpPr>
                <p:nvPr/>
              </p:nvSpPr>
              <p:spPr bwMode="auto">
                <a:xfrm>
                  <a:off x="7391400" y="5513388"/>
                  <a:ext cx="45719" cy="277812"/>
                </a:xfrm>
                <a:custGeom>
                  <a:avLst/>
                  <a:gdLst>
                    <a:gd name="T0" fmla="*/ 0 w 1"/>
                    <a:gd name="T1" fmla="*/ 0 h 70"/>
                    <a:gd name="T2" fmla="*/ 0 w 1"/>
                    <a:gd name="T3" fmla="*/ 2147483647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14" name="Freeform 15"/>
                <p:cNvSpPr>
                  <a:spLocks/>
                </p:cNvSpPr>
                <p:nvPr/>
              </p:nvSpPr>
              <p:spPr bwMode="auto">
                <a:xfrm>
                  <a:off x="6781800" y="5513388"/>
                  <a:ext cx="603251" cy="277812"/>
                </a:xfrm>
                <a:custGeom>
                  <a:avLst/>
                  <a:gdLst>
                    <a:gd name="T0" fmla="*/ 0 w 208"/>
                    <a:gd name="T1" fmla="*/ 0 h 70"/>
                    <a:gd name="T2" fmla="*/ 2147483647 w 208"/>
                    <a:gd name="T3" fmla="*/ 2147483647 h 70"/>
                    <a:gd name="T4" fmla="*/ 0 w 208"/>
                    <a:gd name="T5" fmla="*/ 0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0"/>
                      </a:moveTo>
                      <a:lnTo>
                        <a:pt x="207"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15" name="Freeform 16"/>
                <p:cNvSpPr>
                  <a:spLocks/>
                </p:cNvSpPr>
                <p:nvPr/>
              </p:nvSpPr>
              <p:spPr bwMode="auto">
                <a:xfrm>
                  <a:off x="6781800" y="5513388"/>
                  <a:ext cx="603251" cy="277812"/>
                </a:xfrm>
                <a:custGeom>
                  <a:avLst/>
                  <a:gdLst>
                    <a:gd name="T0" fmla="*/ 0 w 208"/>
                    <a:gd name="T1" fmla="*/ 2147483647 h 70"/>
                    <a:gd name="T2" fmla="*/ 2147483647 w 208"/>
                    <a:gd name="T3" fmla="*/ 0 h 70"/>
                    <a:gd name="T4" fmla="*/ 0 w 208"/>
                    <a:gd name="T5" fmla="*/ 2147483647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69"/>
                      </a:moveTo>
                      <a:lnTo>
                        <a:pt x="207" y="0"/>
                      </a:lnTo>
                      <a:lnTo>
                        <a:pt x="0" y="69"/>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20511" name="Rectangle 25"/>
              <p:cNvSpPr>
                <a:spLocks noChangeArrowheads="1"/>
              </p:cNvSpPr>
              <p:nvPr/>
            </p:nvSpPr>
            <p:spPr bwMode="auto">
              <a:xfrm>
                <a:off x="7391400" y="5638800"/>
                <a:ext cx="798513"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grpSp>
      </p:grpSp>
      <p:grpSp>
        <p:nvGrpSpPr>
          <p:cNvPr id="6" name="Group 38"/>
          <p:cNvGrpSpPr>
            <a:grpSpLocks/>
          </p:cNvGrpSpPr>
          <p:nvPr/>
        </p:nvGrpSpPr>
        <p:grpSpPr bwMode="auto">
          <a:xfrm>
            <a:off x="6340475" y="4554538"/>
            <a:ext cx="1965325" cy="823912"/>
            <a:chOff x="6340476" y="4554538"/>
            <a:chExt cx="1965325" cy="823912"/>
          </a:xfrm>
        </p:grpSpPr>
        <p:sp>
          <p:nvSpPr>
            <p:cNvPr id="20500" name="Freeform 8"/>
            <p:cNvSpPr>
              <a:spLocks/>
            </p:cNvSpPr>
            <p:nvPr/>
          </p:nvSpPr>
          <p:spPr bwMode="auto">
            <a:xfrm>
              <a:off x="6340476" y="4554538"/>
              <a:ext cx="107950" cy="139700"/>
            </a:xfrm>
            <a:custGeom>
              <a:avLst/>
              <a:gdLst>
                <a:gd name="T0" fmla="*/ 2147483647 w 68"/>
                <a:gd name="T1" fmla="*/ 2147483647 h 88"/>
                <a:gd name="T2" fmla="*/ 2147483647 w 68"/>
                <a:gd name="T3" fmla="*/ 2147483647 h 88"/>
                <a:gd name="T4" fmla="*/ 2147483647 w 68"/>
                <a:gd name="T5" fmla="*/ 0 h 88"/>
                <a:gd name="T6" fmla="*/ 2147483647 w 68"/>
                <a:gd name="T7" fmla="*/ 2147483647 h 88"/>
                <a:gd name="T8" fmla="*/ 0 w 68"/>
                <a:gd name="T9" fmla="*/ 2147483647 h 88"/>
                <a:gd name="T10" fmla="*/ 2147483647 w 68"/>
                <a:gd name="T11" fmla="*/ 2147483647 h 88"/>
                <a:gd name="T12" fmla="*/ 2147483647 w 68"/>
                <a:gd name="T13" fmla="*/ 2147483647 h 88"/>
                <a:gd name="T14" fmla="*/ 2147483647 w 68"/>
                <a:gd name="T15" fmla="*/ 2147483647 h 88"/>
                <a:gd name="T16" fmla="*/ 2147483647 w 68"/>
                <a:gd name="T17" fmla="*/ 2147483647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88"/>
                <a:gd name="T29" fmla="*/ 68 w 68"/>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88">
                  <a:moveTo>
                    <a:pt x="67" y="43"/>
                  </a:moveTo>
                  <a:lnTo>
                    <a:pt x="58" y="13"/>
                  </a:lnTo>
                  <a:lnTo>
                    <a:pt x="34" y="0"/>
                  </a:lnTo>
                  <a:lnTo>
                    <a:pt x="10" y="13"/>
                  </a:lnTo>
                  <a:lnTo>
                    <a:pt x="0" y="43"/>
                  </a:lnTo>
                  <a:lnTo>
                    <a:pt x="10" y="74"/>
                  </a:lnTo>
                  <a:lnTo>
                    <a:pt x="34" y="87"/>
                  </a:lnTo>
                  <a:lnTo>
                    <a:pt x="58" y="74"/>
                  </a:lnTo>
                  <a:lnTo>
                    <a:pt x="67" y="43"/>
                  </a:lnTo>
                </a:path>
              </a:pathLst>
            </a:custGeom>
            <a:noFill/>
            <a:ln w="12700" cap="rnd">
              <a:solidFill>
                <a:srgbClr val="000000"/>
              </a:solidFill>
              <a:round/>
              <a:headEnd/>
              <a:tailEnd/>
            </a:ln>
          </p:spPr>
          <p:txBody>
            <a:bodyPr>
              <a:prstTxWarp prst="textNoShape">
                <a:avLst/>
              </a:prstTxWarp>
            </a:bodyPr>
            <a:lstStyle/>
            <a:p>
              <a:endParaRPr lang="en-US"/>
            </a:p>
          </p:txBody>
        </p:sp>
        <p:sp>
          <p:nvSpPr>
            <p:cNvPr id="20501" name="Freeform 9"/>
            <p:cNvSpPr>
              <a:spLocks/>
            </p:cNvSpPr>
            <p:nvPr/>
          </p:nvSpPr>
          <p:spPr bwMode="auto">
            <a:xfrm>
              <a:off x="6394451" y="4568825"/>
              <a:ext cx="98425" cy="1588"/>
            </a:xfrm>
            <a:custGeom>
              <a:avLst/>
              <a:gdLst>
                <a:gd name="T0" fmla="*/ 0 w 62"/>
                <a:gd name="T1" fmla="*/ 0 h 1"/>
                <a:gd name="T2" fmla="*/ 2147483647 w 62"/>
                <a:gd name="T3" fmla="*/ 0 h 1"/>
                <a:gd name="T4" fmla="*/ 0 w 62"/>
                <a:gd name="T5" fmla="*/ 0 h 1"/>
                <a:gd name="T6" fmla="*/ 0 60000 65536"/>
                <a:gd name="T7" fmla="*/ 0 60000 65536"/>
                <a:gd name="T8" fmla="*/ 0 60000 65536"/>
                <a:gd name="T9" fmla="*/ 0 w 62"/>
                <a:gd name="T10" fmla="*/ 0 h 1"/>
                <a:gd name="T11" fmla="*/ 62 w 62"/>
                <a:gd name="T12" fmla="*/ 1 h 1"/>
              </a:gdLst>
              <a:ahLst/>
              <a:cxnLst>
                <a:cxn ang="T6">
                  <a:pos x="T0" y="T1"/>
                </a:cxn>
                <a:cxn ang="T7">
                  <a:pos x="T2" y="T3"/>
                </a:cxn>
                <a:cxn ang="T8">
                  <a:pos x="T4" y="T5"/>
                </a:cxn>
              </a:cxnLst>
              <a:rect l="T9" t="T10" r="T11" b="T12"/>
              <a:pathLst>
                <a:path w="62" h="1">
                  <a:moveTo>
                    <a:pt x="0" y="0"/>
                  </a:moveTo>
                  <a:lnTo>
                    <a:pt x="61"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02" name="Freeform 19"/>
            <p:cNvSpPr>
              <a:spLocks/>
            </p:cNvSpPr>
            <p:nvPr/>
          </p:nvSpPr>
          <p:spPr bwMode="auto">
            <a:xfrm>
              <a:off x="7221538" y="4883150"/>
              <a:ext cx="1588" cy="495300"/>
            </a:xfrm>
            <a:custGeom>
              <a:avLst/>
              <a:gdLst>
                <a:gd name="T0" fmla="*/ 0 w 1"/>
                <a:gd name="T1" fmla="*/ 0 h 312"/>
                <a:gd name="T2" fmla="*/ 0 w 1"/>
                <a:gd name="T3" fmla="*/ 2147483647 h 312"/>
                <a:gd name="T4" fmla="*/ 0 w 1"/>
                <a:gd name="T5" fmla="*/ 0 h 312"/>
                <a:gd name="T6" fmla="*/ 0 60000 65536"/>
                <a:gd name="T7" fmla="*/ 0 60000 65536"/>
                <a:gd name="T8" fmla="*/ 0 60000 65536"/>
                <a:gd name="T9" fmla="*/ 0 w 1"/>
                <a:gd name="T10" fmla="*/ 0 h 312"/>
                <a:gd name="T11" fmla="*/ 1 w 1"/>
                <a:gd name="T12" fmla="*/ 312 h 312"/>
              </a:gdLst>
              <a:ahLst/>
              <a:cxnLst>
                <a:cxn ang="T6">
                  <a:pos x="T0" y="T1"/>
                </a:cxn>
                <a:cxn ang="T7">
                  <a:pos x="T2" y="T3"/>
                </a:cxn>
                <a:cxn ang="T8">
                  <a:pos x="T4" y="T5"/>
                </a:cxn>
              </a:cxnLst>
              <a:rect l="T9" t="T10" r="T11" b="T12"/>
              <a:pathLst>
                <a:path w="1" h="312">
                  <a:moveTo>
                    <a:pt x="0" y="0"/>
                  </a:moveTo>
                  <a:lnTo>
                    <a:pt x="0" y="31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03" name="Freeform 21"/>
            <p:cNvSpPr>
              <a:spLocks/>
            </p:cNvSpPr>
            <p:nvPr/>
          </p:nvSpPr>
          <p:spPr bwMode="auto">
            <a:xfrm>
              <a:off x="7191376" y="4606925"/>
              <a:ext cx="71438" cy="147638"/>
            </a:xfrm>
            <a:custGeom>
              <a:avLst/>
              <a:gdLst>
                <a:gd name="T0" fmla="*/ 0 w 45"/>
                <a:gd name="T1" fmla="*/ 2147483647 h 93"/>
                <a:gd name="T2" fmla="*/ 2147483647 w 45"/>
                <a:gd name="T3" fmla="*/ 0 h 93"/>
                <a:gd name="T4" fmla="*/ 0 w 45"/>
                <a:gd name="T5" fmla="*/ 2147483647 h 93"/>
                <a:gd name="T6" fmla="*/ 0 60000 65536"/>
                <a:gd name="T7" fmla="*/ 0 60000 65536"/>
                <a:gd name="T8" fmla="*/ 0 60000 65536"/>
                <a:gd name="T9" fmla="*/ 0 w 45"/>
                <a:gd name="T10" fmla="*/ 0 h 93"/>
                <a:gd name="T11" fmla="*/ 45 w 45"/>
                <a:gd name="T12" fmla="*/ 93 h 93"/>
              </a:gdLst>
              <a:ahLst/>
              <a:cxnLst>
                <a:cxn ang="T6">
                  <a:pos x="T0" y="T1"/>
                </a:cxn>
                <a:cxn ang="T7">
                  <a:pos x="T2" y="T3"/>
                </a:cxn>
                <a:cxn ang="T8">
                  <a:pos x="T4" y="T5"/>
                </a:cxn>
              </a:cxnLst>
              <a:rect l="T9" t="T10" r="T11" b="T12"/>
              <a:pathLst>
                <a:path w="45" h="93">
                  <a:moveTo>
                    <a:pt x="0" y="92"/>
                  </a:moveTo>
                  <a:lnTo>
                    <a:pt x="44" y="0"/>
                  </a:lnTo>
                  <a:lnTo>
                    <a:pt x="0" y="92"/>
                  </a:lnTo>
                </a:path>
              </a:pathLst>
            </a:custGeom>
            <a:noFill/>
            <a:ln w="12700" cap="rnd">
              <a:solidFill>
                <a:srgbClr val="000000"/>
              </a:solidFill>
              <a:round/>
              <a:headEnd/>
              <a:tailEnd/>
            </a:ln>
          </p:spPr>
          <p:txBody>
            <a:bodyPr>
              <a:prstTxWarp prst="textNoShape">
                <a:avLst/>
              </a:prstTxWarp>
            </a:bodyPr>
            <a:lstStyle/>
            <a:p>
              <a:endParaRPr lang="en-US"/>
            </a:p>
          </p:txBody>
        </p:sp>
        <p:sp>
          <p:nvSpPr>
            <p:cNvPr id="20504" name="Freeform 22"/>
            <p:cNvSpPr>
              <a:spLocks/>
            </p:cNvSpPr>
            <p:nvPr/>
          </p:nvSpPr>
          <p:spPr bwMode="auto">
            <a:xfrm>
              <a:off x="7261226" y="4618038"/>
              <a:ext cx="68263" cy="136525"/>
            </a:xfrm>
            <a:custGeom>
              <a:avLst/>
              <a:gdLst>
                <a:gd name="T0" fmla="*/ 0 w 43"/>
                <a:gd name="T1" fmla="*/ 0 h 86"/>
                <a:gd name="T2" fmla="*/ 2147483647 w 43"/>
                <a:gd name="T3" fmla="*/ 2147483647 h 86"/>
                <a:gd name="T4" fmla="*/ 0 w 43"/>
                <a:gd name="T5" fmla="*/ 0 h 86"/>
                <a:gd name="T6" fmla="*/ 0 60000 65536"/>
                <a:gd name="T7" fmla="*/ 0 60000 65536"/>
                <a:gd name="T8" fmla="*/ 0 60000 65536"/>
                <a:gd name="T9" fmla="*/ 0 w 43"/>
                <a:gd name="T10" fmla="*/ 0 h 86"/>
                <a:gd name="T11" fmla="*/ 43 w 43"/>
                <a:gd name="T12" fmla="*/ 86 h 86"/>
              </a:gdLst>
              <a:ahLst/>
              <a:cxnLst>
                <a:cxn ang="T6">
                  <a:pos x="T0" y="T1"/>
                </a:cxn>
                <a:cxn ang="T7">
                  <a:pos x="T2" y="T3"/>
                </a:cxn>
                <a:cxn ang="T8">
                  <a:pos x="T4" y="T5"/>
                </a:cxn>
              </a:cxnLst>
              <a:rect l="T9" t="T10" r="T11" b="T12"/>
              <a:pathLst>
                <a:path w="43" h="86">
                  <a:moveTo>
                    <a:pt x="0" y="0"/>
                  </a:moveTo>
                  <a:lnTo>
                    <a:pt x="42" y="8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505" name="Rectangle 26"/>
            <p:cNvSpPr>
              <a:spLocks noChangeArrowheads="1"/>
            </p:cNvSpPr>
            <p:nvPr/>
          </p:nvSpPr>
          <p:spPr bwMode="auto">
            <a:xfrm>
              <a:off x="6423026" y="4646613"/>
              <a:ext cx="896938"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sp>
          <p:nvSpPr>
            <p:cNvPr id="20506" name="Rectangle 27"/>
            <p:cNvSpPr>
              <a:spLocks noChangeArrowheads="1"/>
            </p:cNvSpPr>
            <p:nvPr/>
          </p:nvSpPr>
          <p:spPr bwMode="auto">
            <a:xfrm>
              <a:off x="7329488" y="4619625"/>
              <a:ext cx="976313"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grpSp>
      <p:grpSp>
        <p:nvGrpSpPr>
          <p:cNvPr id="7" name="Group 39"/>
          <p:cNvGrpSpPr>
            <a:grpSpLocks/>
          </p:cNvGrpSpPr>
          <p:nvPr/>
        </p:nvGrpSpPr>
        <p:grpSpPr bwMode="auto">
          <a:xfrm>
            <a:off x="6905625" y="3733800"/>
            <a:ext cx="825500" cy="782638"/>
            <a:chOff x="6905626" y="3733800"/>
            <a:chExt cx="825500" cy="782638"/>
          </a:xfrm>
        </p:grpSpPr>
        <p:sp>
          <p:nvSpPr>
            <p:cNvPr id="20495" name="Freeform 10"/>
            <p:cNvSpPr>
              <a:spLocks/>
            </p:cNvSpPr>
            <p:nvPr/>
          </p:nvSpPr>
          <p:spPr bwMode="auto">
            <a:xfrm>
              <a:off x="6945313" y="3746500"/>
              <a:ext cx="1588" cy="153988"/>
            </a:xfrm>
            <a:custGeom>
              <a:avLst/>
              <a:gdLst>
                <a:gd name="T0" fmla="*/ 0 w 1"/>
                <a:gd name="T1" fmla="*/ 0 h 97"/>
                <a:gd name="T2" fmla="*/ 0 w 1"/>
                <a:gd name="T3" fmla="*/ 2147483647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496" name="Freeform 11"/>
            <p:cNvSpPr>
              <a:spLocks/>
            </p:cNvSpPr>
            <p:nvPr/>
          </p:nvSpPr>
          <p:spPr bwMode="auto">
            <a:xfrm>
              <a:off x="7027863" y="3746500"/>
              <a:ext cx="1588" cy="153988"/>
            </a:xfrm>
            <a:custGeom>
              <a:avLst/>
              <a:gdLst>
                <a:gd name="T0" fmla="*/ 0 w 1"/>
                <a:gd name="T1" fmla="*/ 0 h 97"/>
                <a:gd name="T2" fmla="*/ 0 w 1"/>
                <a:gd name="T3" fmla="*/ 2147483647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497" name="Freeform 12"/>
            <p:cNvSpPr>
              <a:spLocks/>
            </p:cNvSpPr>
            <p:nvPr/>
          </p:nvSpPr>
          <p:spPr bwMode="auto">
            <a:xfrm>
              <a:off x="6905626" y="3733800"/>
              <a:ext cx="163513" cy="1588"/>
            </a:xfrm>
            <a:custGeom>
              <a:avLst/>
              <a:gdLst>
                <a:gd name="T0" fmla="*/ 0 w 103"/>
                <a:gd name="T1" fmla="*/ 0 h 1"/>
                <a:gd name="T2" fmla="*/ 2147483647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498" name="Freeform 20"/>
            <p:cNvSpPr>
              <a:spLocks/>
            </p:cNvSpPr>
            <p:nvPr/>
          </p:nvSpPr>
          <p:spPr bwMode="auto">
            <a:xfrm>
              <a:off x="7221538" y="4062413"/>
              <a:ext cx="1588" cy="454025"/>
            </a:xfrm>
            <a:custGeom>
              <a:avLst/>
              <a:gdLst>
                <a:gd name="T0" fmla="*/ 0 w 1"/>
                <a:gd name="T1" fmla="*/ 0 h 286"/>
                <a:gd name="T2" fmla="*/ 0 w 1"/>
                <a:gd name="T3" fmla="*/ 2147483647 h 286"/>
                <a:gd name="T4" fmla="*/ 0 w 1"/>
                <a:gd name="T5" fmla="*/ 0 h 286"/>
                <a:gd name="T6" fmla="*/ 0 60000 65536"/>
                <a:gd name="T7" fmla="*/ 0 60000 65536"/>
                <a:gd name="T8" fmla="*/ 0 60000 65536"/>
                <a:gd name="T9" fmla="*/ 0 w 1"/>
                <a:gd name="T10" fmla="*/ 0 h 286"/>
                <a:gd name="T11" fmla="*/ 1 w 1"/>
                <a:gd name="T12" fmla="*/ 286 h 286"/>
              </a:gdLst>
              <a:ahLst/>
              <a:cxnLst>
                <a:cxn ang="T6">
                  <a:pos x="T0" y="T1"/>
                </a:cxn>
                <a:cxn ang="T7">
                  <a:pos x="T2" y="T3"/>
                </a:cxn>
                <a:cxn ang="T8">
                  <a:pos x="T4" y="T5"/>
                </a:cxn>
              </a:cxnLst>
              <a:rect l="T9" t="T10" r="T11" b="T12"/>
              <a:pathLst>
                <a:path w="1" h="286">
                  <a:moveTo>
                    <a:pt x="0" y="0"/>
                  </a:moveTo>
                  <a:lnTo>
                    <a:pt x="0" y="28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0499" name="Rectangle 28"/>
            <p:cNvSpPr>
              <a:spLocks noChangeArrowheads="1"/>
            </p:cNvSpPr>
            <p:nvPr/>
          </p:nvSpPr>
          <p:spPr bwMode="auto">
            <a:xfrm>
              <a:off x="6986588" y="3838575"/>
              <a:ext cx="744538"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grpSp>
      <p:sp>
        <p:nvSpPr>
          <p:cNvPr id="20490" name="Rectangle 29"/>
          <p:cNvSpPr>
            <a:spLocks noChangeArrowheads="1"/>
          </p:cNvSpPr>
          <p:nvPr/>
        </p:nvSpPr>
        <p:spPr bwMode="auto">
          <a:xfrm>
            <a:off x="5257800" y="3735388"/>
            <a:ext cx="180975" cy="4540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endParaRPr lang="en-US">
              <a:solidFill>
                <a:schemeClr val="accent2"/>
              </a:solidFill>
            </a:endParaRPr>
          </a:p>
        </p:txBody>
      </p:sp>
      <p:sp>
        <p:nvSpPr>
          <p:cNvPr id="20491" name="Rectangle 31"/>
          <p:cNvSpPr>
            <a:spLocks noGrp="1" noChangeArrowheads="1"/>
          </p:cNvSpPr>
          <p:nvPr>
            <p:ph type="body" sz="half" idx="1"/>
          </p:nvPr>
        </p:nvSpPr>
        <p:spPr>
          <a:xfrm>
            <a:off x="381000" y="1524000"/>
            <a:ext cx="8305800" cy="1752600"/>
          </a:xfrm>
        </p:spPr>
        <p:txBody>
          <a:bodyPr/>
          <a:lstStyle/>
          <a:p>
            <a:r>
              <a:rPr lang="en-US"/>
              <a:t>Query can be converted to relational algebra</a:t>
            </a:r>
          </a:p>
          <a:p>
            <a:r>
              <a:rPr lang="en-US"/>
              <a:t>Rel. Algebra converted to tree, joins as branches</a:t>
            </a:r>
          </a:p>
          <a:p>
            <a:r>
              <a:rPr lang="en-US">
                <a:solidFill>
                  <a:srgbClr val="FF0000"/>
                </a:solidFill>
              </a:rPr>
              <a:t>Each operator has implementation choices</a:t>
            </a:r>
          </a:p>
          <a:p>
            <a:r>
              <a:rPr lang="en-US">
                <a:solidFill>
                  <a:schemeClr val="accent1"/>
                </a:solidFill>
              </a:rPr>
              <a:t>Operators can also be applied in different order!</a:t>
            </a:r>
          </a:p>
        </p:txBody>
      </p:sp>
      <p:sp>
        <p:nvSpPr>
          <p:cNvPr id="106528" name="Text Box 32"/>
          <p:cNvSpPr txBox="1">
            <a:spLocks noChangeArrowheads="1"/>
          </p:cNvSpPr>
          <p:nvPr/>
        </p:nvSpPr>
        <p:spPr bwMode="auto">
          <a:xfrm>
            <a:off x="304800" y="5791200"/>
            <a:ext cx="5867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sym typeface="Symbol" charset="2"/>
              </a:rPr>
              <a:t></a:t>
            </a:r>
            <a:r>
              <a:rPr lang="en-US" baseline="-25000">
                <a:solidFill>
                  <a:schemeClr val="tx1"/>
                </a:solidFill>
                <a:latin typeface="Times New Roman" charset="0"/>
                <a:sym typeface="Symbol" charset="2"/>
              </a:rPr>
              <a:t>(sname)</a:t>
            </a:r>
            <a:r>
              <a:rPr lang="en-US">
                <a:solidFill>
                  <a:schemeClr val="tx1"/>
                </a:solidFill>
                <a:latin typeface="Times New Roman" charset="0"/>
                <a:sym typeface="Symbol" charset="2"/>
              </a:rPr>
              <a:t></a:t>
            </a:r>
            <a:r>
              <a:rPr lang="en-US" baseline="-25000">
                <a:solidFill>
                  <a:schemeClr val="tx1"/>
                </a:solidFill>
                <a:latin typeface="Times New Roman" charset="0"/>
                <a:sym typeface="Symbol" charset="2"/>
              </a:rPr>
              <a:t>(bid=100  rating &gt; 5)</a:t>
            </a:r>
            <a:r>
              <a:rPr lang="en-US">
                <a:solidFill>
                  <a:schemeClr val="tx1"/>
                </a:solidFill>
                <a:latin typeface="Times New Roman" charset="0"/>
                <a:sym typeface="Symbol" charset="2"/>
              </a:rPr>
              <a:t> (Reserves </a:t>
            </a:r>
            <a:r>
              <a:rPr lang="en-US">
                <a:solidFill>
                  <a:schemeClr val="tx1"/>
                </a:solidFill>
                <a:latin typeface="Times New Roman" charset="0"/>
                <a:sym typeface="MT Extra" charset="0"/>
              </a:rPr>
              <a:t></a:t>
            </a:r>
            <a:r>
              <a:rPr lang="en-US">
                <a:solidFill>
                  <a:schemeClr val="tx1"/>
                </a:solidFill>
                <a:latin typeface="Times New Roman" charset="0"/>
                <a:sym typeface="Symbol" charset="2"/>
              </a:rPr>
              <a:t> Sailors)</a:t>
            </a:r>
            <a:endParaRPr lang="en-US">
              <a:solidFill>
                <a:schemeClr val="tx1"/>
              </a:solidFill>
              <a:latin typeface="Times New Roman" charset="0"/>
            </a:endParaRPr>
          </a:p>
        </p:txBody>
      </p:sp>
      <p:sp>
        <p:nvSpPr>
          <p:cNvPr id="106529" name="Line 33"/>
          <p:cNvSpPr>
            <a:spLocks noChangeShapeType="1"/>
          </p:cNvSpPr>
          <p:nvPr/>
        </p:nvSpPr>
        <p:spPr bwMode="auto">
          <a:xfrm>
            <a:off x="2133600" y="5334000"/>
            <a:ext cx="0" cy="533400"/>
          </a:xfrm>
          <a:prstGeom prst="line">
            <a:avLst/>
          </a:prstGeom>
          <a:noFill/>
          <a:ln w="76200">
            <a:solidFill>
              <a:schemeClr val="accent2"/>
            </a:solidFill>
            <a:round/>
            <a:headEnd/>
            <a:tailEnd type="triangle" w="med" len="med"/>
          </a:ln>
        </p:spPr>
        <p:txBody>
          <a:bodyPr wrap="none" anchor="ctr">
            <a:prstTxWarp prst="textNoShape">
              <a:avLst/>
            </a:prstTxWarp>
          </a:bodyPr>
          <a:lstStyle/>
          <a:p>
            <a:endParaRPr lang="en-US"/>
          </a:p>
        </p:txBody>
      </p:sp>
      <p:sp>
        <p:nvSpPr>
          <p:cNvPr id="106530" name="Line 34"/>
          <p:cNvSpPr>
            <a:spLocks noChangeShapeType="1"/>
          </p:cNvSpPr>
          <p:nvPr/>
        </p:nvSpPr>
        <p:spPr bwMode="auto">
          <a:xfrm flipV="1">
            <a:off x="4572000" y="5181600"/>
            <a:ext cx="1295400" cy="609600"/>
          </a:xfrm>
          <a:prstGeom prst="line">
            <a:avLst/>
          </a:prstGeom>
          <a:noFill/>
          <a:ln w="76200">
            <a:solidFill>
              <a:schemeClr val="accent2"/>
            </a:solidFill>
            <a:round/>
            <a:headEnd/>
            <a:tailEnd type="triangle" w="med" len="med"/>
          </a:ln>
        </p:spPr>
        <p:txBody>
          <a:bodyPr wrap="none" anchor="ctr">
            <a:prstTxWarp prst="textNoShape">
              <a:avLst/>
            </a:prstTxWarp>
          </a:bodyPr>
          <a:lstStyle/>
          <a:p>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2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8" grpId="0" autoUpdateAnimBg="0"/>
      <p:bldP spid="106529" grpId="0" animBg="1"/>
      <p:bldP spid="1065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7782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782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7829" name="Rectangle 4"/>
          <p:cNvSpPr>
            <a:spLocks noGrp="1" noChangeArrowheads="1"/>
          </p:cNvSpPr>
          <p:nvPr>
            <p:ph type="title"/>
          </p:nvPr>
        </p:nvSpPr>
        <p:spPr>
          <a:xfrm>
            <a:off x="914400" y="0"/>
            <a:ext cx="7772400" cy="1143000"/>
          </a:xfrm>
          <a:noFill/>
        </p:spPr>
        <p:txBody>
          <a:bodyPr lIns="90488" tIns="44450" rIns="90488" bIns="44450"/>
          <a:lstStyle/>
          <a:p>
            <a:r>
              <a:rPr lang="en-US"/>
              <a:t>Enumeration of Alternative Plans</a:t>
            </a:r>
          </a:p>
        </p:txBody>
      </p:sp>
      <p:sp>
        <p:nvSpPr>
          <p:cNvPr id="152581" name="Rectangle 5"/>
          <p:cNvSpPr>
            <a:spLocks noGrp="1" noChangeArrowheads="1"/>
          </p:cNvSpPr>
          <p:nvPr>
            <p:ph type="body" idx="1"/>
          </p:nvPr>
        </p:nvSpPr>
        <p:spPr>
          <a:xfrm>
            <a:off x="76200" y="1143000"/>
            <a:ext cx="9067800" cy="5410200"/>
          </a:xfrm>
          <a:noFill/>
        </p:spPr>
        <p:txBody>
          <a:bodyPr lIns="90488" tIns="44450" rIns="90488" bIns="44450"/>
          <a:lstStyle/>
          <a:p>
            <a:r>
              <a:rPr lang="en-US"/>
              <a:t>There are two main cases:</a:t>
            </a:r>
          </a:p>
          <a:p>
            <a:pPr lvl="1">
              <a:buSzPct val="75000"/>
            </a:pPr>
            <a:r>
              <a:rPr lang="en-US">
                <a:solidFill>
                  <a:schemeClr val="accent2"/>
                </a:solidFill>
              </a:rPr>
              <a:t>Single-relation plans (unary ops) and Multiple-relation plans</a:t>
            </a:r>
          </a:p>
          <a:p>
            <a:pPr lvl="1">
              <a:buSzPct val="75000"/>
            </a:pPr>
            <a:endParaRPr lang="en-US">
              <a:solidFill>
                <a:schemeClr val="accent2"/>
              </a:solidFill>
            </a:endParaRPr>
          </a:p>
          <a:p>
            <a:r>
              <a:rPr lang="en-US"/>
              <a:t>For unary operators:</a:t>
            </a:r>
          </a:p>
          <a:p>
            <a:pPr lvl="1">
              <a:buSzPct val="75000"/>
            </a:pPr>
            <a:r>
              <a:rPr lang="en-US"/>
              <a:t>For a scan, each available access path (file scan / index) is considered, and the one with the least estimated cost is chosen.</a:t>
            </a:r>
          </a:p>
          <a:p>
            <a:pPr lvl="1">
              <a:buSzPct val="75000"/>
            </a:pPr>
            <a:endParaRPr lang="en-US"/>
          </a:p>
          <a:p>
            <a:pPr lvl="1">
              <a:buSzPct val="75000"/>
            </a:pPr>
            <a:r>
              <a:rPr lang="en-US"/>
              <a:t>consecutive </a:t>
            </a:r>
            <a:r>
              <a:rPr lang="en-US" b="1">
                <a:solidFill>
                  <a:srgbClr val="FF0000"/>
                </a:solidFill>
              </a:rPr>
              <a:t>Scan, Select, Project</a:t>
            </a:r>
            <a:r>
              <a:rPr lang="en-US"/>
              <a:t> and</a:t>
            </a:r>
            <a:r>
              <a:rPr lang="en-US" b="1"/>
              <a:t> </a:t>
            </a:r>
            <a:r>
              <a:rPr lang="en-US" b="1">
                <a:solidFill>
                  <a:srgbClr val="FF0000"/>
                </a:solidFill>
              </a:rPr>
              <a:t>Aggregate</a:t>
            </a:r>
            <a:r>
              <a:rPr lang="en-US"/>
              <a:t> operations can be essentially carried out together </a:t>
            </a:r>
          </a:p>
          <a:p>
            <a:pPr lvl="1">
              <a:buSzPct val="75000"/>
              <a:buFontTx/>
              <a:buNone/>
            </a:pPr>
            <a:r>
              <a:rPr lang="en-US"/>
              <a:t>(e.g., if an index is used for a selection, projection is done for each retrieved tuple, and the resulting tuples are </a:t>
            </a:r>
            <a:r>
              <a:rPr lang="en-US" i="1">
                <a:solidFill>
                  <a:schemeClr val="accent2"/>
                </a:solidFill>
              </a:rPr>
              <a:t>pipelined</a:t>
            </a:r>
            <a:r>
              <a:rPr lang="en-US"/>
              <a:t> into the aggregate computation). </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58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58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258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258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5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7987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987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79877" name="Rectangle 4"/>
          <p:cNvSpPr>
            <a:spLocks noGrp="1" noChangeArrowheads="1"/>
          </p:cNvSpPr>
          <p:nvPr>
            <p:ph type="title"/>
          </p:nvPr>
        </p:nvSpPr>
        <p:spPr>
          <a:xfrm>
            <a:off x="914400" y="0"/>
            <a:ext cx="8534400" cy="1104900"/>
          </a:xfrm>
          <a:noFill/>
        </p:spPr>
        <p:txBody>
          <a:bodyPr lIns="90488" tIns="44450" rIns="90488" bIns="44450"/>
          <a:lstStyle/>
          <a:p>
            <a:r>
              <a:rPr lang="en-US" sz="2800" dirty="0" smtClean="0"/>
              <a:t> I/O Cost </a:t>
            </a:r>
            <a:r>
              <a:rPr lang="en-US" sz="2800" dirty="0"/>
              <a:t>Estimates for Single-Relation Plans</a:t>
            </a:r>
            <a:endParaRPr lang="en-US" sz="3200" dirty="0"/>
          </a:p>
        </p:txBody>
      </p:sp>
      <p:sp>
        <p:nvSpPr>
          <p:cNvPr id="154629" name="Rectangle 5"/>
          <p:cNvSpPr>
            <a:spLocks noGrp="1" noChangeArrowheads="1"/>
          </p:cNvSpPr>
          <p:nvPr>
            <p:ph type="body" idx="1"/>
          </p:nvPr>
        </p:nvSpPr>
        <p:spPr>
          <a:xfrm>
            <a:off x="0" y="1295400"/>
            <a:ext cx="8991600" cy="5867400"/>
          </a:xfrm>
          <a:noFill/>
        </p:spPr>
        <p:txBody>
          <a:bodyPr lIns="90488" tIns="44450" rIns="90488" bIns="44450"/>
          <a:lstStyle/>
          <a:p>
            <a:r>
              <a:rPr lang="en-US" dirty="0"/>
              <a:t>Index I on primary key matches selection:</a:t>
            </a:r>
          </a:p>
          <a:p>
            <a:pPr lvl="1">
              <a:buSzPct val="75000"/>
            </a:pPr>
            <a:r>
              <a:rPr lang="en-US" i="1" dirty="0"/>
              <a:t>Cost is </a:t>
            </a:r>
            <a:r>
              <a:rPr lang="en-US" i="1" dirty="0">
                <a:solidFill>
                  <a:schemeClr val="accent2"/>
                </a:solidFill>
              </a:rPr>
              <a:t>Height(I)+1 for a B+ tree</a:t>
            </a:r>
            <a:r>
              <a:rPr lang="en-US" i="1" dirty="0"/>
              <a:t>, about </a:t>
            </a:r>
            <a:r>
              <a:rPr lang="en-US" i="1" dirty="0">
                <a:solidFill>
                  <a:schemeClr val="accent2"/>
                </a:solidFill>
              </a:rPr>
              <a:t>1.2 for hash </a:t>
            </a:r>
            <a:r>
              <a:rPr lang="en-US" i="1" dirty="0"/>
              <a:t>index</a:t>
            </a:r>
          </a:p>
          <a:p>
            <a:pPr lvl="1">
              <a:buSzPct val="75000"/>
              <a:buFontTx/>
              <a:buNone/>
            </a:pPr>
            <a:endParaRPr lang="en-US" i="1" dirty="0"/>
          </a:p>
          <a:p>
            <a:r>
              <a:rPr lang="en-US" dirty="0"/>
              <a:t>Clustered index I matching one or more selects:</a:t>
            </a:r>
          </a:p>
          <a:p>
            <a:pPr lvl="1">
              <a:buSzPct val="75000"/>
            </a:pPr>
            <a:r>
              <a:rPr lang="en-US" i="1" dirty="0">
                <a:solidFill>
                  <a:schemeClr val="accent2"/>
                </a:solidFill>
              </a:rPr>
              <a:t>(</a:t>
            </a:r>
            <a:r>
              <a:rPr lang="en-US" i="1" dirty="0" err="1">
                <a:solidFill>
                  <a:schemeClr val="accent2"/>
                </a:solidFill>
              </a:rPr>
              <a:t>NPages</a:t>
            </a:r>
            <a:r>
              <a:rPr lang="en-US" i="1" dirty="0">
                <a:solidFill>
                  <a:schemeClr val="accent2"/>
                </a:solidFill>
              </a:rPr>
              <a:t>(I)+</a:t>
            </a:r>
            <a:r>
              <a:rPr lang="en-US" i="1" dirty="0" err="1">
                <a:solidFill>
                  <a:schemeClr val="accent2"/>
                </a:solidFill>
              </a:rPr>
              <a:t>N</a:t>
            </a:r>
            <a:r>
              <a:rPr lang="en-US" i="1" dirty="0" err="1">
                <a:solidFill>
                  <a:srgbClr val="FF0000"/>
                </a:solidFill>
              </a:rPr>
              <a:t>Pages</a:t>
            </a:r>
            <a:r>
              <a:rPr lang="en-US" i="1" dirty="0">
                <a:solidFill>
                  <a:schemeClr val="accent2"/>
                </a:solidFill>
              </a:rPr>
              <a:t>(R)) * product of RF’s of matching selects</a:t>
            </a:r>
            <a:r>
              <a:rPr lang="en-US" i="1" dirty="0"/>
              <a:t>.</a:t>
            </a:r>
          </a:p>
          <a:p>
            <a:r>
              <a:rPr lang="en-US" dirty="0"/>
              <a:t>Non-clustered index I matching one or more selects:</a:t>
            </a:r>
          </a:p>
          <a:p>
            <a:pPr lvl="1">
              <a:buSzPct val="75000"/>
            </a:pPr>
            <a:r>
              <a:rPr lang="en-US" i="1" dirty="0">
                <a:solidFill>
                  <a:schemeClr val="accent2"/>
                </a:solidFill>
              </a:rPr>
              <a:t>(</a:t>
            </a:r>
            <a:r>
              <a:rPr lang="en-US" i="1" dirty="0" err="1">
                <a:solidFill>
                  <a:schemeClr val="accent2"/>
                </a:solidFill>
              </a:rPr>
              <a:t>NPages</a:t>
            </a:r>
            <a:r>
              <a:rPr lang="en-US" i="1" dirty="0">
                <a:solidFill>
                  <a:schemeClr val="accent2"/>
                </a:solidFill>
              </a:rPr>
              <a:t>(I)+</a:t>
            </a:r>
            <a:r>
              <a:rPr lang="en-US" i="1" dirty="0" err="1">
                <a:solidFill>
                  <a:schemeClr val="accent2"/>
                </a:solidFill>
              </a:rPr>
              <a:t>N</a:t>
            </a:r>
            <a:r>
              <a:rPr lang="en-US" i="1" dirty="0" err="1">
                <a:solidFill>
                  <a:srgbClr val="FF0000"/>
                </a:solidFill>
              </a:rPr>
              <a:t>Tuples</a:t>
            </a:r>
            <a:r>
              <a:rPr lang="en-US" i="1" dirty="0">
                <a:solidFill>
                  <a:schemeClr val="accent2"/>
                </a:solidFill>
              </a:rPr>
              <a:t>(R)) * product of RF’s of matching selects</a:t>
            </a:r>
            <a:r>
              <a:rPr lang="en-US" i="1" dirty="0"/>
              <a:t>.</a:t>
            </a:r>
          </a:p>
          <a:p>
            <a:r>
              <a:rPr lang="en-US" dirty="0"/>
              <a:t>Sequential scan of file:</a:t>
            </a:r>
          </a:p>
          <a:p>
            <a:pPr lvl="1">
              <a:buSzPct val="75000"/>
            </a:pPr>
            <a:r>
              <a:rPr lang="en-US" i="1" dirty="0" err="1">
                <a:solidFill>
                  <a:schemeClr val="accent2"/>
                </a:solidFill>
              </a:rPr>
              <a:t>NPages</a:t>
            </a:r>
            <a:r>
              <a:rPr lang="en-US" i="1" dirty="0">
                <a:solidFill>
                  <a:schemeClr val="accent2"/>
                </a:solidFill>
              </a:rPr>
              <a:t>(R)</a:t>
            </a:r>
            <a:r>
              <a:rPr lang="en-US" i="1" dirty="0" smtClean="0"/>
              <a:t>.</a:t>
            </a:r>
            <a:endParaRPr lang="en-US" i="1" dirty="0"/>
          </a:p>
          <a:p>
            <a:pPr lvl="1">
              <a:buSzPct val="75000"/>
            </a:pPr>
            <a:r>
              <a:rPr lang="en-US" sz="2000" b="1" i="1" u="sng" dirty="0">
                <a:solidFill>
                  <a:schemeClr val="accent2"/>
                </a:solidFill>
              </a:rPr>
              <a:t>Note:</a:t>
            </a:r>
            <a:r>
              <a:rPr lang="en-US" sz="2000" b="1" i="1" dirty="0">
                <a:solidFill>
                  <a:schemeClr val="accent2"/>
                </a:solidFill>
              </a:rPr>
              <a:t> </a:t>
            </a:r>
            <a:r>
              <a:rPr lang="en-US" sz="2000" i="1" dirty="0"/>
              <a:t>Must also charge for duplicate elimination if </a:t>
            </a:r>
            <a:r>
              <a:rPr lang="en-US" sz="2000" i="1" dirty="0" err="1" smtClean="0"/>
              <a:t>requried</a:t>
            </a:r>
            <a:endParaRPr lang="en-US" sz="2000" i="1" dirty="0" smtClean="0"/>
          </a:p>
          <a:p>
            <a:pPr lvl="1">
              <a:buSzPct val="75000"/>
            </a:pPr>
            <a:r>
              <a:rPr lang="en-US" sz="2000" i="1" dirty="0" smtClean="0"/>
              <a:t>Note: for B+-tree </a:t>
            </a:r>
            <a:r>
              <a:rPr lang="en-US" sz="2000" i="1" dirty="0" err="1" smtClean="0"/>
              <a:t>Npages</a:t>
            </a:r>
            <a:r>
              <a:rPr lang="en-US" sz="2000" i="1" dirty="0" smtClean="0"/>
              <a:t>(I) is the number of leaf nodes!</a:t>
            </a:r>
            <a:endParaRPr lang="en-US" sz="2000" i="1"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6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2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62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462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62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62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46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8192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192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1925" name="Rectangle 4"/>
          <p:cNvSpPr>
            <a:spLocks noGrp="1" noChangeArrowheads="1"/>
          </p:cNvSpPr>
          <p:nvPr>
            <p:ph type="title"/>
          </p:nvPr>
        </p:nvSpPr>
        <p:spPr>
          <a:noFill/>
        </p:spPr>
        <p:txBody>
          <a:bodyPr lIns="90488" tIns="44450" rIns="90488" bIns="44450"/>
          <a:lstStyle/>
          <a:p>
            <a:r>
              <a:rPr lang="en-US"/>
              <a:t>Schema for Examples</a:t>
            </a:r>
          </a:p>
        </p:txBody>
      </p:sp>
      <p:sp>
        <p:nvSpPr>
          <p:cNvPr id="81926" name="Rectangle 5"/>
          <p:cNvSpPr>
            <a:spLocks noGrp="1" noChangeArrowheads="1"/>
          </p:cNvSpPr>
          <p:nvPr>
            <p:ph type="body" idx="1"/>
          </p:nvPr>
        </p:nvSpPr>
        <p:spPr>
          <a:xfrm>
            <a:off x="0" y="2895600"/>
            <a:ext cx="9067800" cy="3810000"/>
          </a:xfrm>
          <a:noFill/>
        </p:spPr>
        <p:txBody>
          <a:bodyPr lIns="90488" tIns="44450" rIns="90488" bIns="44450"/>
          <a:lstStyle/>
          <a:p>
            <a:r>
              <a:rPr lang="en-US"/>
              <a:t>Reserves:</a:t>
            </a:r>
          </a:p>
          <a:p>
            <a:pPr lvl="1">
              <a:buSzPct val="75000"/>
            </a:pPr>
            <a:r>
              <a:rPr lang="en-US"/>
              <a:t>Each tuple is 40 bytes long,  100 tuples per page, 1000 pages.  100 distinct bids.</a:t>
            </a:r>
          </a:p>
          <a:p>
            <a:r>
              <a:rPr lang="en-US"/>
              <a:t>Sailors:</a:t>
            </a:r>
          </a:p>
          <a:p>
            <a:pPr lvl="1">
              <a:buSzPct val="75000"/>
            </a:pPr>
            <a:r>
              <a:rPr lang="en-US"/>
              <a:t>Each tuple is 50 bytes long,  80 tuples per page,  500 pages.  10 Ratings, 40,000 sids.</a:t>
            </a:r>
          </a:p>
        </p:txBody>
      </p:sp>
      <p:sp>
        <p:nvSpPr>
          <p:cNvPr id="81927" name="Rectangle 6"/>
          <p:cNvSpPr>
            <a:spLocks noChangeArrowheads="1"/>
          </p:cNvSpPr>
          <p:nvPr/>
        </p:nvSpPr>
        <p:spPr bwMode="auto">
          <a:xfrm>
            <a:off x="741363" y="1809750"/>
            <a:ext cx="8066087" cy="81915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a:solidFill>
                  <a:schemeClr val="tx1"/>
                </a:solidFill>
              </a:rPr>
              <a:t>Sailors (</a:t>
            </a:r>
            <a:r>
              <a:rPr lang="en-US" i="1" u="sng">
                <a:solidFill>
                  <a:schemeClr val="tx1"/>
                </a:solidFill>
              </a:rPr>
              <a:t>sid</a:t>
            </a:r>
            <a:r>
              <a:rPr lang="en-US" u="sng">
                <a:solidFill>
                  <a:schemeClr val="tx1"/>
                </a:solidFill>
              </a:rPr>
              <a:t>: integer</a:t>
            </a:r>
            <a:r>
              <a:rPr lang="en-US">
                <a:solidFill>
                  <a:schemeClr val="tx1"/>
                </a:solidFill>
              </a:rPr>
              <a:t>, </a:t>
            </a:r>
            <a:r>
              <a:rPr lang="en-US" i="1">
                <a:solidFill>
                  <a:schemeClr val="tx1"/>
                </a:solidFill>
              </a:rPr>
              <a:t>sname</a:t>
            </a:r>
            <a:r>
              <a:rPr lang="en-US">
                <a:solidFill>
                  <a:schemeClr val="tx1"/>
                </a:solidFill>
              </a:rPr>
              <a:t>: string, </a:t>
            </a:r>
            <a:r>
              <a:rPr lang="en-US" i="1">
                <a:solidFill>
                  <a:schemeClr val="tx1"/>
                </a:solidFill>
              </a:rPr>
              <a:t>rating</a:t>
            </a:r>
            <a:r>
              <a:rPr lang="en-US">
                <a:solidFill>
                  <a:schemeClr val="tx1"/>
                </a:solidFill>
              </a:rPr>
              <a:t>: integer, </a:t>
            </a:r>
            <a:r>
              <a:rPr lang="en-US" i="1">
                <a:solidFill>
                  <a:schemeClr val="tx1"/>
                </a:solidFill>
              </a:rPr>
              <a:t>age</a:t>
            </a:r>
            <a:r>
              <a:rPr lang="en-US">
                <a:solidFill>
                  <a:schemeClr val="tx1"/>
                </a:solidFill>
              </a:rPr>
              <a:t>: real)</a:t>
            </a:r>
          </a:p>
          <a:p>
            <a:pPr eaLnBrk="0" hangingPunct="0"/>
            <a:r>
              <a:rPr lang="en-US">
                <a:solidFill>
                  <a:schemeClr val="tx1"/>
                </a:solidFill>
              </a:rPr>
              <a:t>Reserves (</a:t>
            </a:r>
            <a:r>
              <a:rPr lang="en-US" i="1" u="sng">
                <a:solidFill>
                  <a:schemeClr val="tx1"/>
                </a:solidFill>
              </a:rPr>
              <a:t>sid</a:t>
            </a:r>
            <a:r>
              <a:rPr lang="en-US" u="sng">
                <a:solidFill>
                  <a:schemeClr val="tx1"/>
                </a:solidFill>
              </a:rPr>
              <a:t>: integer, </a:t>
            </a:r>
            <a:r>
              <a:rPr lang="en-US" i="1" u="sng">
                <a:solidFill>
                  <a:schemeClr val="tx1"/>
                </a:solidFill>
              </a:rPr>
              <a:t>bid</a:t>
            </a:r>
            <a:r>
              <a:rPr lang="en-US" u="sng">
                <a:solidFill>
                  <a:schemeClr val="tx1"/>
                </a:solidFill>
              </a:rPr>
              <a:t>: integer, </a:t>
            </a:r>
            <a:r>
              <a:rPr lang="en-US" i="1" u="sng">
                <a:solidFill>
                  <a:schemeClr val="tx1"/>
                </a:solidFill>
              </a:rPr>
              <a:t>day</a:t>
            </a:r>
            <a:r>
              <a:rPr lang="en-US" u="sng">
                <a:solidFill>
                  <a:schemeClr val="tx1"/>
                </a:solidFill>
              </a:rPr>
              <a:t>: dates</a:t>
            </a:r>
            <a:r>
              <a:rPr lang="en-US">
                <a:solidFill>
                  <a:schemeClr val="tx1"/>
                </a:solidFill>
              </a:rPr>
              <a:t>, </a:t>
            </a:r>
            <a:r>
              <a:rPr lang="en-US" i="1">
                <a:solidFill>
                  <a:schemeClr val="tx1"/>
                </a:solidFill>
              </a:rPr>
              <a:t>rname</a:t>
            </a:r>
            <a:r>
              <a:rPr lang="en-US">
                <a:solidFill>
                  <a:schemeClr val="tx1"/>
                </a:solidFill>
              </a:rPr>
              <a:t>: string)</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8397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397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3973" name="Rectangle 4"/>
          <p:cNvSpPr>
            <a:spLocks noGrp="1" noChangeArrowheads="1"/>
          </p:cNvSpPr>
          <p:nvPr>
            <p:ph type="title"/>
          </p:nvPr>
        </p:nvSpPr>
        <p:spPr>
          <a:xfrm>
            <a:off x="1066800" y="0"/>
            <a:ext cx="7772400" cy="1143000"/>
          </a:xfrm>
          <a:noFill/>
        </p:spPr>
        <p:txBody>
          <a:bodyPr lIns="90488" tIns="44450" rIns="90488" bIns="44450"/>
          <a:lstStyle/>
          <a:p>
            <a:r>
              <a:rPr lang="en-US"/>
              <a:t>Example</a:t>
            </a:r>
          </a:p>
        </p:txBody>
      </p:sp>
      <p:sp>
        <p:nvSpPr>
          <p:cNvPr id="156677" name="Rectangle 5"/>
          <p:cNvSpPr>
            <a:spLocks noGrp="1" noChangeArrowheads="1"/>
          </p:cNvSpPr>
          <p:nvPr>
            <p:ph type="body" idx="1"/>
          </p:nvPr>
        </p:nvSpPr>
        <p:spPr>
          <a:xfrm>
            <a:off x="0" y="1371600"/>
            <a:ext cx="9067800" cy="5486400"/>
          </a:xfrm>
          <a:noFill/>
        </p:spPr>
        <p:txBody>
          <a:bodyPr lIns="90488" tIns="44450" rIns="90488" bIns="44450"/>
          <a:lstStyle/>
          <a:p>
            <a:pPr>
              <a:lnSpc>
                <a:spcPct val="90000"/>
              </a:lnSpc>
            </a:pPr>
            <a:r>
              <a:rPr lang="en-US" dirty="0"/>
              <a:t>If we have an </a:t>
            </a:r>
            <a:r>
              <a:rPr lang="en-US" dirty="0">
                <a:solidFill>
                  <a:schemeClr val="accent2"/>
                </a:solidFill>
              </a:rPr>
              <a:t>index on </a:t>
            </a:r>
            <a:r>
              <a:rPr lang="en-US" i="1" dirty="0">
                <a:solidFill>
                  <a:schemeClr val="accent2"/>
                </a:solidFill>
              </a:rPr>
              <a:t>rating</a:t>
            </a:r>
            <a:r>
              <a:rPr lang="en-US" dirty="0"/>
              <a:t>:</a:t>
            </a:r>
          </a:p>
          <a:p>
            <a:pPr lvl="1">
              <a:lnSpc>
                <a:spcPct val="90000"/>
              </a:lnSpc>
              <a:buSzPct val="75000"/>
            </a:pPr>
            <a:r>
              <a:rPr lang="en-US" dirty="0"/>
              <a:t>Cardinality: (1/</a:t>
            </a:r>
            <a:r>
              <a:rPr lang="en-US" dirty="0" err="1"/>
              <a:t>NKeys</a:t>
            </a:r>
            <a:r>
              <a:rPr lang="en-US" dirty="0"/>
              <a:t>(I)) * </a:t>
            </a:r>
            <a:r>
              <a:rPr lang="en-US" dirty="0" err="1"/>
              <a:t>NTuples</a:t>
            </a:r>
            <a:r>
              <a:rPr lang="en-US" dirty="0"/>
              <a:t>(S) = (1/10) * 40000 tuples retrieved.</a:t>
            </a:r>
          </a:p>
          <a:p>
            <a:pPr lvl="1">
              <a:lnSpc>
                <a:spcPct val="90000"/>
              </a:lnSpc>
              <a:buSzPct val="75000"/>
            </a:pPr>
            <a:r>
              <a:rPr lang="en-US" dirty="0">
                <a:solidFill>
                  <a:schemeClr val="accent2"/>
                </a:solidFill>
              </a:rPr>
              <a:t>Clustered index: </a:t>
            </a:r>
            <a:r>
              <a:rPr lang="en-US" dirty="0"/>
              <a:t>(1/</a:t>
            </a:r>
            <a:r>
              <a:rPr lang="en-US" dirty="0" err="1"/>
              <a:t>NKeys</a:t>
            </a:r>
            <a:r>
              <a:rPr lang="en-US" dirty="0"/>
              <a:t>(I)) * (</a:t>
            </a:r>
            <a:r>
              <a:rPr lang="en-US" dirty="0" err="1"/>
              <a:t>NPages</a:t>
            </a:r>
            <a:r>
              <a:rPr lang="en-US" dirty="0"/>
              <a:t>(I)+</a:t>
            </a:r>
            <a:r>
              <a:rPr lang="en-US" dirty="0" err="1"/>
              <a:t>NPages</a:t>
            </a:r>
            <a:r>
              <a:rPr lang="en-US" dirty="0"/>
              <a:t>(S)) = </a:t>
            </a:r>
            <a:r>
              <a:rPr lang="en-US" dirty="0">
                <a:solidFill>
                  <a:schemeClr val="accent2"/>
                </a:solidFill>
              </a:rPr>
              <a:t>(1/10) * (50+500) = 55 pages are retrieved. </a:t>
            </a:r>
          </a:p>
          <a:p>
            <a:pPr lvl="1">
              <a:lnSpc>
                <a:spcPct val="90000"/>
              </a:lnSpc>
              <a:buSzPct val="75000"/>
            </a:pPr>
            <a:r>
              <a:rPr lang="en-US" dirty="0" err="1">
                <a:solidFill>
                  <a:schemeClr val="accent2"/>
                </a:solidFill>
              </a:rPr>
              <a:t>Unclustered</a:t>
            </a:r>
            <a:r>
              <a:rPr lang="en-US" dirty="0">
                <a:solidFill>
                  <a:schemeClr val="accent2"/>
                </a:solidFill>
              </a:rPr>
              <a:t> index: </a:t>
            </a:r>
            <a:r>
              <a:rPr lang="en-US" dirty="0"/>
              <a:t>(1/</a:t>
            </a:r>
            <a:r>
              <a:rPr lang="en-US" dirty="0" err="1"/>
              <a:t>NKeys</a:t>
            </a:r>
            <a:r>
              <a:rPr lang="en-US" dirty="0"/>
              <a:t>(I)) * (</a:t>
            </a:r>
            <a:r>
              <a:rPr lang="en-US" dirty="0" err="1"/>
              <a:t>NPages</a:t>
            </a:r>
            <a:r>
              <a:rPr lang="en-US" dirty="0"/>
              <a:t>(I)+</a:t>
            </a:r>
            <a:r>
              <a:rPr lang="en-US" dirty="0" err="1"/>
              <a:t>NTuples</a:t>
            </a:r>
            <a:r>
              <a:rPr lang="en-US" dirty="0"/>
              <a:t>(S)) = </a:t>
            </a:r>
            <a:r>
              <a:rPr lang="en-US" dirty="0">
                <a:solidFill>
                  <a:schemeClr val="accent2"/>
                </a:solidFill>
              </a:rPr>
              <a:t>(1/10) * (50+40000) = 4005 pages are retrieved.  </a:t>
            </a:r>
          </a:p>
          <a:p>
            <a:pPr lvl="1">
              <a:lnSpc>
                <a:spcPct val="90000"/>
              </a:lnSpc>
              <a:buSzPct val="75000"/>
            </a:pPr>
            <a:endParaRPr lang="en-US" dirty="0"/>
          </a:p>
          <a:p>
            <a:pPr>
              <a:lnSpc>
                <a:spcPct val="90000"/>
              </a:lnSpc>
            </a:pPr>
            <a:r>
              <a:rPr lang="en-US" dirty="0"/>
              <a:t>If we have an </a:t>
            </a:r>
            <a:r>
              <a:rPr lang="en-US" dirty="0">
                <a:solidFill>
                  <a:schemeClr val="accent2"/>
                </a:solidFill>
              </a:rPr>
              <a:t>index on </a:t>
            </a:r>
            <a:r>
              <a:rPr lang="en-US" i="1" dirty="0" err="1">
                <a:solidFill>
                  <a:schemeClr val="accent2"/>
                </a:solidFill>
              </a:rPr>
              <a:t>sid</a:t>
            </a:r>
            <a:r>
              <a:rPr lang="en-US" dirty="0"/>
              <a:t>:</a:t>
            </a:r>
          </a:p>
          <a:p>
            <a:pPr lvl="1">
              <a:lnSpc>
                <a:spcPct val="90000"/>
              </a:lnSpc>
              <a:buSzPct val="75000"/>
            </a:pPr>
            <a:r>
              <a:rPr lang="en-US" dirty="0"/>
              <a:t>Would have to retrieve all tuples/pages.  With a </a:t>
            </a:r>
            <a:r>
              <a:rPr lang="en-US" dirty="0">
                <a:solidFill>
                  <a:schemeClr val="accent2"/>
                </a:solidFill>
              </a:rPr>
              <a:t>clustered</a:t>
            </a:r>
            <a:r>
              <a:rPr lang="en-US" dirty="0"/>
              <a:t> index, the </a:t>
            </a:r>
            <a:r>
              <a:rPr lang="en-US" dirty="0">
                <a:solidFill>
                  <a:schemeClr val="accent2"/>
                </a:solidFill>
              </a:rPr>
              <a:t>cost is 50+500</a:t>
            </a:r>
            <a:r>
              <a:rPr lang="en-US" dirty="0"/>
              <a:t>, with </a:t>
            </a:r>
            <a:r>
              <a:rPr lang="en-US" dirty="0" err="1">
                <a:solidFill>
                  <a:schemeClr val="accent2"/>
                </a:solidFill>
              </a:rPr>
              <a:t>unclustered</a:t>
            </a:r>
            <a:r>
              <a:rPr lang="en-US" dirty="0"/>
              <a:t> index, </a:t>
            </a:r>
            <a:r>
              <a:rPr lang="en-US" dirty="0">
                <a:solidFill>
                  <a:schemeClr val="accent2"/>
                </a:solidFill>
              </a:rPr>
              <a:t>50+40000</a:t>
            </a:r>
            <a:r>
              <a:rPr lang="en-US" dirty="0" smtClean="0"/>
              <a:t>.   No reason to use </a:t>
            </a:r>
            <a:r>
              <a:rPr lang="en-US" smtClean="0"/>
              <a:t>this index! </a:t>
            </a:r>
            <a:r>
              <a:rPr lang="en-US" dirty="0" smtClean="0"/>
              <a:t>(see below)</a:t>
            </a:r>
            <a:endParaRPr lang="en-US" dirty="0"/>
          </a:p>
          <a:p>
            <a:pPr>
              <a:lnSpc>
                <a:spcPct val="90000"/>
              </a:lnSpc>
            </a:pPr>
            <a:r>
              <a:rPr lang="en-US" dirty="0"/>
              <a:t>Doing a </a:t>
            </a:r>
            <a:r>
              <a:rPr lang="en-US" dirty="0">
                <a:solidFill>
                  <a:schemeClr val="accent2"/>
                </a:solidFill>
              </a:rPr>
              <a:t>file scan</a:t>
            </a:r>
            <a:r>
              <a:rPr lang="en-US" dirty="0"/>
              <a:t>:</a:t>
            </a:r>
          </a:p>
          <a:p>
            <a:pPr lvl="1">
              <a:lnSpc>
                <a:spcPct val="90000"/>
              </a:lnSpc>
              <a:buSzPct val="75000"/>
            </a:pPr>
            <a:r>
              <a:rPr lang="en-US" dirty="0"/>
              <a:t>We retrieve all file pages</a:t>
            </a:r>
            <a:r>
              <a:rPr lang="en-US" dirty="0">
                <a:solidFill>
                  <a:schemeClr val="accent2"/>
                </a:solidFill>
              </a:rPr>
              <a:t> (500)</a:t>
            </a:r>
            <a:r>
              <a:rPr lang="en-US" sz="2000" dirty="0"/>
              <a:t>.</a:t>
            </a:r>
          </a:p>
        </p:txBody>
      </p:sp>
      <p:sp>
        <p:nvSpPr>
          <p:cNvPr id="83975" name="Rectangle 6"/>
          <p:cNvSpPr>
            <a:spLocks noChangeArrowheads="1"/>
          </p:cNvSpPr>
          <p:nvPr/>
        </p:nvSpPr>
        <p:spPr bwMode="auto">
          <a:xfrm>
            <a:off x="5694363" y="381000"/>
            <a:ext cx="2763837" cy="1196975"/>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 </a:t>
            </a:r>
            <a:r>
              <a:rPr lang="en-US">
                <a:solidFill>
                  <a:schemeClr val="tx1"/>
                </a:solidFill>
              </a:rPr>
              <a:t> S.sid</a:t>
            </a:r>
          </a:p>
          <a:p>
            <a:pPr eaLnBrk="0" hangingPunct="0"/>
            <a:r>
              <a:rPr lang="en-US" sz="2000">
                <a:solidFill>
                  <a:schemeClr val="tx1"/>
                </a:solidFill>
              </a:rPr>
              <a:t>FROM </a:t>
            </a:r>
            <a:r>
              <a:rPr lang="en-US">
                <a:solidFill>
                  <a:schemeClr val="tx1"/>
                </a:solidFill>
              </a:rPr>
              <a:t> Sailors S</a:t>
            </a:r>
          </a:p>
          <a:p>
            <a:pPr eaLnBrk="0" hangingPunct="0"/>
            <a:r>
              <a:rPr lang="en-US" sz="2000">
                <a:solidFill>
                  <a:schemeClr val="tx1"/>
                </a:solidFill>
              </a:rPr>
              <a:t>WHERE</a:t>
            </a:r>
            <a:r>
              <a:rPr lang="en-US">
                <a:solidFill>
                  <a:schemeClr val="tx1"/>
                </a:solidFill>
              </a:rPr>
              <a:t>  S.rating=8</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7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67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66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86019" name="Rectangle 2"/>
          <p:cNvSpPr>
            <a:spLocks noGrp="1" noChangeArrowheads="1"/>
          </p:cNvSpPr>
          <p:nvPr>
            <p:ph type="title"/>
          </p:nvPr>
        </p:nvSpPr>
        <p:spPr>
          <a:xfrm>
            <a:off x="1138238" y="0"/>
            <a:ext cx="7772400" cy="746125"/>
          </a:xfrm>
        </p:spPr>
        <p:txBody>
          <a:bodyPr/>
          <a:lstStyle/>
          <a:p>
            <a:r>
              <a:rPr lang="en-US"/>
              <a:t>Cost-based Query Sub-System</a:t>
            </a:r>
          </a:p>
        </p:txBody>
      </p:sp>
      <p:sp>
        <p:nvSpPr>
          <p:cNvPr id="86020" name="Rectangle 3"/>
          <p:cNvSpPr>
            <a:spLocks noGrp="1" noChangeArrowheads="1"/>
          </p:cNvSpPr>
          <p:nvPr>
            <p:ph type="body" idx="1"/>
          </p:nvPr>
        </p:nvSpPr>
        <p:spPr>
          <a:xfrm>
            <a:off x="685800" y="2527300"/>
            <a:ext cx="7772400" cy="4114800"/>
          </a:xfrm>
          <a:noFill/>
        </p:spPr>
        <p:txBody>
          <a:bodyPr/>
          <a:lstStyle/>
          <a:p>
            <a:pPr>
              <a:buFontTx/>
              <a:buNone/>
            </a:pPr>
            <a:r>
              <a:rPr lang="en-US"/>
              <a:t> </a:t>
            </a:r>
          </a:p>
        </p:txBody>
      </p:sp>
      <p:sp>
        <p:nvSpPr>
          <p:cNvPr id="86021" name="Text Box 4"/>
          <p:cNvSpPr txBox="1">
            <a:spLocks noChangeArrowheads="1"/>
          </p:cNvSpPr>
          <p:nvPr/>
        </p:nvSpPr>
        <p:spPr bwMode="auto">
          <a:xfrm>
            <a:off x="2166938" y="2398713"/>
            <a:ext cx="2057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Parser</a:t>
            </a:r>
          </a:p>
        </p:txBody>
      </p:sp>
      <p:sp>
        <p:nvSpPr>
          <p:cNvPr id="86022" name="Text Box 5"/>
          <p:cNvSpPr txBox="1">
            <a:spLocks noChangeArrowheads="1"/>
          </p:cNvSpPr>
          <p:nvPr/>
        </p:nvSpPr>
        <p:spPr bwMode="auto">
          <a:xfrm>
            <a:off x="1524000" y="3365500"/>
            <a:ext cx="61722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Optimizer</a:t>
            </a:r>
          </a:p>
        </p:txBody>
      </p:sp>
      <p:sp>
        <p:nvSpPr>
          <p:cNvPr id="86023" name="Text Box 6"/>
          <p:cNvSpPr txBox="1">
            <a:spLocks noChangeArrowheads="1"/>
          </p:cNvSpPr>
          <p:nvPr/>
        </p:nvSpPr>
        <p:spPr bwMode="auto">
          <a:xfrm>
            <a:off x="1676400" y="4203700"/>
            <a:ext cx="1676400" cy="822325"/>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Plan Generator</a:t>
            </a:r>
          </a:p>
        </p:txBody>
      </p:sp>
      <p:sp>
        <p:nvSpPr>
          <p:cNvPr id="86024" name="Text Box 7"/>
          <p:cNvSpPr txBox="1">
            <a:spLocks noChangeArrowheads="1"/>
          </p:cNvSpPr>
          <p:nvPr/>
        </p:nvSpPr>
        <p:spPr bwMode="auto">
          <a:xfrm>
            <a:off x="3352800" y="4203700"/>
            <a:ext cx="2057400" cy="822325"/>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Plan Cost Estimator</a:t>
            </a:r>
          </a:p>
        </p:txBody>
      </p:sp>
      <p:sp>
        <p:nvSpPr>
          <p:cNvPr id="86025" name="Text Box 8"/>
          <p:cNvSpPr txBox="1">
            <a:spLocks noChangeArrowheads="1"/>
          </p:cNvSpPr>
          <p:nvPr/>
        </p:nvSpPr>
        <p:spPr bwMode="auto">
          <a:xfrm>
            <a:off x="1676400" y="6032500"/>
            <a:ext cx="3962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Plan Evaluator</a:t>
            </a:r>
          </a:p>
        </p:txBody>
      </p:sp>
      <p:sp>
        <p:nvSpPr>
          <p:cNvPr id="86026" name="Rectangle 9"/>
          <p:cNvSpPr>
            <a:spLocks noChangeArrowheads="1"/>
          </p:cNvSpPr>
          <p:nvPr/>
        </p:nvSpPr>
        <p:spPr bwMode="auto">
          <a:xfrm>
            <a:off x="1970088" y="2311400"/>
            <a:ext cx="2209800" cy="609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86027" name="Rectangle 10"/>
          <p:cNvSpPr>
            <a:spLocks noChangeArrowheads="1"/>
          </p:cNvSpPr>
          <p:nvPr/>
        </p:nvSpPr>
        <p:spPr bwMode="auto">
          <a:xfrm>
            <a:off x="1676400" y="4203700"/>
            <a:ext cx="137160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86028" name="Rectangle 11"/>
          <p:cNvSpPr>
            <a:spLocks noChangeArrowheads="1"/>
          </p:cNvSpPr>
          <p:nvPr/>
        </p:nvSpPr>
        <p:spPr bwMode="auto">
          <a:xfrm>
            <a:off x="3276600" y="4203700"/>
            <a:ext cx="144780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86029" name="Rectangle 12"/>
          <p:cNvSpPr>
            <a:spLocks noChangeArrowheads="1"/>
          </p:cNvSpPr>
          <p:nvPr/>
        </p:nvSpPr>
        <p:spPr bwMode="auto">
          <a:xfrm>
            <a:off x="1524000" y="3365500"/>
            <a:ext cx="3581400" cy="2133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nvGrpSpPr>
          <p:cNvPr id="86030" name="Group 13"/>
          <p:cNvGrpSpPr>
            <a:grpSpLocks/>
          </p:cNvGrpSpPr>
          <p:nvPr/>
        </p:nvGrpSpPr>
        <p:grpSpPr bwMode="auto">
          <a:xfrm>
            <a:off x="5638800" y="4279900"/>
            <a:ext cx="2438400" cy="609600"/>
            <a:chOff x="3600" y="1968"/>
            <a:chExt cx="1536" cy="384"/>
          </a:xfrm>
        </p:grpSpPr>
        <p:sp>
          <p:nvSpPr>
            <p:cNvPr id="86055" name="Text Box 14"/>
            <p:cNvSpPr txBox="1">
              <a:spLocks noChangeArrowheads="1"/>
            </p:cNvSpPr>
            <p:nvPr/>
          </p:nvSpPr>
          <p:spPr bwMode="auto">
            <a:xfrm>
              <a:off x="3600" y="1968"/>
              <a:ext cx="1536" cy="288"/>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Catalog Manager</a:t>
              </a:r>
            </a:p>
          </p:txBody>
        </p:sp>
        <p:sp>
          <p:nvSpPr>
            <p:cNvPr id="86056" name="Rectangle 15"/>
            <p:cNvSpPr>
              <a:spLocks noChangeArrowheads="1"/>
            </p:cNvSpPr>
            <p:nvPr/>
          </p:nvSpPr>
          <p:spPr bwMode="auto">
            <a:xfrm>
              <a:off x="3600" y="1968"/>
              <a:ext cx="1488" cy="3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86031" name="Rectangle 16"/>
          <p:cNvSpPr>
            <a:spLocks noChangeArrowheads="1"/>
          </p:cNvSpPr>
          <p:nvPr/>
        </p:nvSpPr>
        <p:spPr bwMode="auto">
          <a:xfrm>
            <a:off x="1600200" y="6032500"/>
            <a:ext cx="3048000" cy="609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86032" name="Line 17"/>
          <p:cNvSpPr>
            <a:spLocks noChangeShapeType="1"/>
          </p:cNvSpPr>
          <p:nvPr/>
        </p:nvSpPr>
        <p:spPr bwMode="auto">
          <a:xfrm>
            <a:off x="2971800" y="5499100"/>
            <a:ext cx="0" cy="5334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86033" name="Line 18"/>
          <p:cNvSpPr>
            <a:spLocks noChangeShapeType="1"/>
          </p:cNvSpPr>
          <p:nvPr/>
        </p:nvSpPr>
        <p:spPr bwMode="auto">
          <a:xfrm flipV="1">
            <a:off x="5097463" y="4584700"/>
            <a:ext cx="541337" cy="0"/>
          </a:xfrm>
          <a:prstGeom prst="line">
            <a:avLst/>
          </a:prstGeom>
          <a:noFill/>
          <a:ln w="127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86034" name="Line 19"/>
          <p:cNvSpPr>
            <a:spLocks noChangeShapeType="1"/>
          </p:cNvSpPr>
          <p:nvPr/>
        </p:nvSpPr>
        <p:spPr bwMode="auto">
          <a:xfrm>
            <a:off x="3048000" y="2908300"/>
            <a:ext cx="0" cy="5334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86035" name="AutoShape 20"/>
          <p:cNvSpPr>
            <a:spLocks noChangeArrowheads="1"/>
          </p:cNvSpPr>
          <p:nvPr/>
        </p:nvSpPr>
        <p:spPr bwMode="auto">
          <a:xfrm>
            <a:off x="2362200" y="5118100"/>
            <a:ext cx="2057400" cy="304800"/>
          </a:xfrm>
          <a:prstGeom prst="curvedUpArrow">
            <a:avLst>
              <a:gd name="adj1" fmla="val 135000"/>
              <a:gd name="adj2" fmla="val 270000"/>
              <a:gd name="adj3" fmla="val 33333"/>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86036" name="AutoShape 21"/>
          <p:cNvSpPr>
            <a:spLocks noChangeArrowheads="1"/>
          </p:cNvSpPr>
          <p:nvPr/>
        </p:nvSpPr>
        <p:spPr bwMode="auto">
          <a:xfrm rot="10800000">
            <a:off x="2133600" y="3975100"/>
            <a:ext cx="2133600" cy="228600"/>
          </a:xfrm>
          <a:prstGeom prst="curvedUpArrow">
            <a:avLst>
              <a:gd name="adj1" fmla="val 186667"/>
              <a:gd name="adj2" fmla="val 373333"/>
              <a:gd name="adj3" fmla="val 33333"/>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86037" name="Text Box 22"/>
          <p:cNvSpPr txBox="1">
            <a:spLocks noChangeArrowheads="1"/>
          </p:cNvSpPr>
          <p:nvPr/>
        </p:nvSpPr>
        <p:spPr bwMode="auto">
          <a:xfrm>
            <a:off x="5473700" y="1546225"/>
            <a:ext cx="3021013" cy="1565275"/>
          </a:xfrm>
          <a:prstGeom prst="rect">
            <a:avLst/>
          </a:prstGeom>
          <a:noFill/>
          <a:ln w="12700">
            <a:solidFill>
              <a:srgbClr val="FF0000"/>
            </a:solidFill>
            <a:miter lim="800000"/>
            <a:headEnd type="none" w="sm" len="sm"/>
            <a:tailEnd type="none" w="sm" len="sm"/>
          </a:ln>
        </p:spPr>
        <p:txBody>
          <a:bodyPr wrap="none">
            <a:prstTxWarp prst="textNoShape">
              <a:avLst/>
            </a:prstTxWarp>
            <a:spAutoFit/>
          </a:bodyPr>
          <a:lstStyle/>
          <a:p>
            <a:r>
              <a:rPr lang="en-US"/>
              <a:t>Usually there is a</a:t>
            </a:r>
          </a:p>
          <a:p>
            <a:r>
              <a:rPr lang="en-US"/>
              <a:t>heuristics-based</a:t>
            </a:r>
          </a:p>
          <a:p>
            <a:r>
              <a:rPr lang="en-US" u="sng"/>
              <a:t>rewriting</a:t>
            </a:r>
            <a:r>
              <a:rPr lang="en-US"/>
              <a:t> step before</a:t>
            </a:r>
          </a:p>
          <a:p>
            <a:r>
              <a:rPr lang="en-US"/>
              <a:t>the cost-based steps.</a:t>
            </a:r>
          </a:p>
        </p:txBody>
      </p:sp>
      <p:grpSp>
        <p:nvGrpSpPr>
          <p:cNvPr id="86038" name="Group 23"/>
          <p:cNvGrpSpPr>
            <a:grpSpLocks/>
          </p:cNvGrpSpPr>
          <p:nvPr/>
        </p:nvGrpSpPr>
        <p:grpSpPr bwMode="auto">
          <a:xfrm>
            <a:off x="5691188" y="5310188"/>
            <a:ext cx="1077912" cy="1025525"/>
            <a:chOff x="3585" y="3001"/>
            <a:chExt cx="679" cy="646"/>
          </a:xfrm>
        </p:grpSpPr>
        <p:sp>
          <p:nvSpPr>
            <p:cNvPr id="86052" name="Rectangle 24"/>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86053" name="Oval 25"/>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86054" name="Oval 26"/>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grpSp>
      <p:sp>
        <p:nvSpPr>
          <p:cNvPr id="86039" name="Text Box 27"/>
          <p:cNvSpPr txBox="1">
            <a:spLocks noChangeArrowheads="1"/>
          </p:cNvSpPr>
          <p:nvPr/>
        </p:nvSpPr>
        <p:spPr bwMode="auto">
          <a:xfrm>
            <a:off x="5680075" y="5618163"/>
            <a:ext cx="1116013" cy="396875"/>
          </a:xfrm>
          <a:prstGeom prst="rect">
            <a:avLst/>
          </a:prstGeom>
          <a:noFill/>
          <a:ln w="12700">
            <a:noFill/>
            <a:miter lim="800000"/>
            <a:headEnd type="none" w="sm" len="sm"/>
            <a:tailEnd type="none" w="sm" len="sm"/>
          </a:ln>
        </p:spPr>
        <p:txBody>
          <a:bodyPr>
            <a:prstTxWarp prst="textNoShape">
              <a:avLst/>
            </a:prstTxWarp>
            <a:spAutoFit/>
          </a:bodyPr>
          <a:lstStyle/>
          <a:p>
            <a:r>
              <a:rPr lang="en-US" sz="2000"/>
              <a:t>Schema</a:t>
            </a:r>
          </a:p>
        </p:txBody>
      </p:sp>
      <p:grpSp>
        <p:nvGrpSpPr>
          <p:cNvPr id="86040" name="Group 28"/>
          <p:cNvGrpSpPr>
            <a:grpSpLocks/>
          </p:cNvGrpSpPr>
          <p:nvPr/>
        </p:nvGrpSpPr>
        <p:grpSpPr bwMode="auto">
          <a:xfrm>
            <a:off x="7019925" y="5324475"/>
            <a:ext cx="1077913" cy="1025525"/>
            <a:chOff x="3585" y="3001"/>
            <a:chExt cx="679" cy="646"/>
          </a:xfrm>
        </p:grpSpPr>
        <p:sp>
          <p:nvSpPr>
            <p:cNvPr id="86049" name="Rectangle 29"/>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86050" name="Oval 30"/>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86051" name="Oval 31"/>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grpSp>
      <p:sp>
        <p:nvSpPr>
          <p:cNvPr id="86041" name="Text Box 32"/>
          <p:cNvSpPr txBox="1">
            <a:spLocks noChangeArrowheads="1"/>
          </p:cNvSpPr>
          <p:nvPr/>
        </p:nvSpPr>
        <p:spPr bwMode="auto">
          <a:xfrm>
            <a:off x="6980238" y="5632450"/>
            <a:ext cx="1249362" cy="396875"/>
          </a:xfrm>
          <a:prstGeom prst="rect">
            <a:avLst/>
          </a:prstGeom>
          <a:noFill/>
          <a:ln w="12700">
            <a:noFill/>
            <a:miter lim="800000"/>
            <a:headEnd type="none" w="sm" len="sm"/>
            <a:tailEnd type="none" w="sm" len="sm"/>
          </a:ln>
        </p:spPr>
        <p:txBody>
          <a:bodyPr>
            <a:prstTxWarp prst="textNoShape">
              <a:avLst/>
            </a:prstTxWarp>
            <a:spAutoFit/>
          </a:bodyPr>
          <a:lstStyle/>
          <a:p>
            <a:r>
              <a:rPr lang="en-US" sz="2000"/>
              <a:t>Statistics</a:t>
            </a:r>
          </a:p>
        </p:txBody>
      </p:sp>
      <p:sp>
        <p:nvSpPr>
          <p:cNvPr id="86042" name="Line 33"/>
          <p:cNvSpPr>
            <a:spLocks noChangeShapeType="1"/>
          </p:cNvSpPr>
          <p:nvPr/>
        </p:nvSpPr>
        <p:spPr bwMode="auto">
          <a:xfrm>
            <a:off x="6197600" y="4902200"/>
            <a:ext cx="0" cy="36830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86043" name="Line 34"/>
          <p:cNvSpPr>
            <a:spLocks noChangeShapeType="1"/>
          </p:cNvSpPr>
          <p:nvPr/>
        </p:nvSpPr>
        <p:spPr bwMode="auto">
          <a:xfrm>
            <a:off x="7493000" y="4889500"/>
            <a:ext cx="0" cy="44450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86044" name="Line 35"/>
          <p:cNvSpPr>
            <a:spLocks noChangeShapeType="1"/>
          </p:cNvSpPr>
          <p:nvPr/>
        </p:nvSpPr>
        <p:spPr bwMode="auto">
          <a:xfrm>
            <a:off x="4221163" y="2717800"/>
            <a:ext cx="2789237" cy="1549400"/>
          </a:xfrm>
          <a:prstGeom prst="line">
            <a:avLst/>
          </a:prstGeom>
          <a:noFill/>
          <a:ln w="127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86045" name="Text Box 36"/>
          <p:cNvSpPr txBox="1">
            <a:spLocks noChangeArrowheads="1"/>
          </p:cNvSpPr>
          <p:nvPr/>
        </p:nvSpPr>
        <p:spPr bwMode="auto">
          <a:xfrm>
            <a:off x="1851025" y="915988"/>
            <a:ext cx="2513013" cy="838200"/>
          </a:xfrm>
          <a:prstGeom prst="rect">
            <a:avLst/>
          </a:prstGeom>
          <a:noFill/>
          <a:ln w="12700" cap="rnd">
            <a:solidFill>
              <a:schemeClr val="tx1"/>
            </a:solidFill>
            <a:prstDash val="sysDot"/>
            <a:miter lim="800000"/>
            <a:headEnd type="none" w="sm" len="sm"/>
            <a:tailEnd type="none" w="sm" len="sm"/>
          </a:ln>
        </p:spPr>
        <p:txBody>
          <a:bodyPr wrap="none">
            <a:prstTxWarp prst="textNoShape">
              <a:avLst/>
            </a:prstTxWarp>
            <a:spAutoFit/>
          </a:bodyPr>
          <a:lstStyle/>
          <a:p>
            <a:r>
              <a:rPr lang="en-US" sz="1600">
                <a:solidFill>
                  <a:schemeClr val="tx1"/>
                </a:solidFill>
                <a:latin typeface="Courier New" charset="0"/>
              </a:rPr>
              <a:t>Select *</a:t>
            </a:r>
          </a:p>
          <a:p>
            <a:r>
              <a:rPr lang="en-US" sz="1600">
                <a:solidFill>
                  <a:schemeClr val="tx1"/>
                </a:solidFill>
                <a:latin typeface="Courier New" charset="0"/>
              </a:rPr>
              <a:t>From Blah B</a:t>
            </a:r>
          </a:p>
          <a:p>
            <a:r>
              <a:rPr lang="en-US" sz="1600">
                <a:solidFill>
                  <a:schemeClr val="tx1"/>
                </a:solidFill>
                <a:latin typeface="Courier New" charset="0"/>
              </a:rPr>
              <a:t>Where B.blah = blah</a:t>
            </a:r>
          </a:p>
        </p:txBody>
      </p:sp>
      <p:sp>
        <p:nvSpPr>
          <p:cNvPr id="86046" name="Text Box 37"/>
          <p:cNvSpPr txBox="1">
            <a:spLocks noChangeArrowheads="1"/>
          </p:cNvSpPr>
          <p:nvPr/>
        </p:nvSpPr>
        <p:spPr bwMode="auto">
          <a:xfrm>
            <a:off x="593725" y="1106488"/>
            <a:ext cx="1238250" cy="457200"/>
          </a:xfrm>
          <a:prstGeom prst="rect">
            <a:avLst/>
          </a:prstGeom>
          <a:noFill/>
          <a:ln w="12700">
            <a:noFill/>
            <a:miter lim="800000"/>
            <a:headEnd type="none" w="sm" len="sm"/>
            <a:tailEnd type="none" w="sm" len="sm"/>
          </a:ln>
        </p:spPr>
        <p:txBody>
          <a:bodyPr wrap="none">
            <a:prstTxWarp prst="textNoShape">
              <a:avLst/>
            </a:prstTxWarp>
            <a:spAutoFit/>
          </a:bodyPr>
          <a:lstStyle/>
          <a:p>
            <a:r>
              <a:rPr lang="en-US"/>
              <a:t>Queries</a:t>
            </a:r>
          </a:p>
        </p:txBody>
      </p:sp>
      <p:sp>
        <p:nvSpPr>
          <p:cNvPr id="86047" name="Freeform 38"/>
          <p:cNvSpPr>
            <a:spLocks/>
          </p:cNvSpPr>
          <p:nvPr/>
        </p:nvSpPr>
        <p:spPr bwMode="auto">
          <a:xfrm>
            <a:off x="2209800" y="1778000"/>
            <a:ext cx="698500" cy="520700"/>
          </a:xfrm>
          <a:custGeom>
            <a:avLst/>
            <a:gdLst>
              <a:gd name="T0" fmla="*/ 2147483647 w 440"/>
              <a:gd name="T1" fmla="*/ 0 h 328"/>
              <a:gd name="T2" fmla="*/ 2147483647 w 440"/>
              <a:gd name="T3" fmla="*/ 2147483647 h 328"/>
              <a:gd name="T4" fmla="*/ 2147483647 w 440"/>
              <a:gd name="T5" fmla="*/ 2147483647 h 328"/>
              <a:gd name="T6" fmla="*/ 0 60000 65536"/>
              <a:gd name="T7" fmla="*/ 0 60000 65536"/>
              <a:gd name="T8" fmla="*/ 0 60000 65536"/>
              <a:gd name="T9" fmla="*/ 0 w 440"/>
              <a:gd name="T10" fmla="*/ 0 h 328"/>
              <a:gd name="T11" fmla="*/ 440 w 440"/>
              <a:gd name="T12" fmla="*/ 328 h 328"/>
            </a:gdLst>
            <a:ahLst/>
            <a:cxnLst>
              <a:cxn ang="T6">
                <a:pos x="T0" y="T1"/>
              </a:cxn>
              <a:cxn ang="T7">
                <a:pos x="T2" y="T3"/>
              </a:cxn>
              <a:cxn ang="T8">
                <a:pos x="T4" y="T5"/>
              </a:cxn>
            </a:cxnLst>
            <a:rect l="T9" t="T10" r="T11" b="T12"/>
            <a:pathLst>
              <a:path w="440" h="328">
                <a:moveTo>
                  <a:pt x="344" y="0"/>
                </a:moveTo>
                <a:cubicBezTo>
                  <a:pt x="172" y="36"/>
                  <a:pt x="0" y="73"/>
                  <a:pt x="16" y="128"/>
                </a:cubicBezTo>
                <a:cubicBezTo>
                  <a:pt x="32" y="183"/>
                  <a:pt x="236" y="255"/>
                  <a:pt x="440" y="328"/>
                </a:cubicBezTo>
              </a:path>
            </a:pathLst>
          </a:custGeom>
          <a:noFill/>
          <a:ln w="12700">
            <a:solidFill>
              <a:schemeClr val="tx1"/>
            </a:solidFill>
            <a:round/>
            <a:headEnd type="none" w="sm" len="sm"/>
            <a:tailEnd type="stealth" w="lg" len="med"/>
          </a:ln>
        </p:spPr>
        <p:txBody>
          <a:bodyPr>
            <a:prstTxWarp prst="textNoShape">
              <a:avLst/>
            </a:prstTxWarp>
          </a:bodyPr>
          <a:lstStyle/>
          <a:p>
            <a:endParaRPr lang="en-US"/>
          </a:p>
        </p:txBody>
      </p:sp>
      <p:sp>
        <p:nvSpPr>
          <p:cNvPr id="183335" name="AutoShape 39"/>
          <p:cNvSpPr>
            <a:spLocks noChangeArrowheads="1"/>
          </p:cNvSpPr>
          <p:nvPr/>
        </p:nvSpPr>
        <p:spPr bwMode="auto">
          <a:xfrm>
            <a:off x="228600" y="4191000"/>
            <a:ext cx="1168400" cy="495300"/>
          </a:xfrm>
          <a:prstGeom prst="rightArrow">
            <a:avLst>
              <a:gd name="adj1" fmla="val 50000"/>
              <a:gd name="adj2" fmla="val 58974"/>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35"/>
                                        </p:tgtEl>
                                        <p:attrNameLst>
                                          <p:attrName>style.visibility</p:attrName>
                                        </p:attrNameLst>
                                      </p:cBhvr>
                                      <p:to>
                                        <p:strVal val="visible"/>
                                      </p:to>
                                    </p:set>
                                    <p:anim calcmode="lin" valueType="num">
                                      <p:cBhvr additive="base">
                                        <p:cTn id="7" dur="500" fill="hold"/>
                                        <p:tgtEl>
                                          <p:spTgt spid="183335"/>
                                        </p:tgtEl>
                                        <p:attrNameLst>
                                          <p:attrName>ppt_x</p:attrName>
                                        </p:attrNameLst>
                                      </p:cBhvr>
                                      <p:tavLst>
                                        <p:tav tm="0">
                                          <p:val>
                                            <p:strVal val="0-#ppt_w/2"/>
                                          </p:val>
                                        </p:tav>
                                        <p:tav tm="100000">
                                          <p:val>
                                            <p:strVal val="#ppt_x"/>
                                          </p:val>
                                        </p:tav>
                                      </p:tavLst>
                                    </p:anim>
                                    <p:anim calcmode="lin" valueType="num">
                                      <p:cBhvr additive="base">
                                        <p:cTn id="8" dur="500" fill="hold"/>
                                        <p:tgtEl>
                                          <p:spTgt spid="183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6349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349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63493" name="Rectangle 4"/>
          <p:cNvSpPr>
            <a:spLocks noGrp="1" noChangeArrowheads="1"/>
          </p:cNvSpPr>
          <p:nvPr>
            <p:ph type="title"/>
          </p:nvPr>
        </p:nvSpPr>
        <p:spPr>
          <a:xfrm>
            <a:off x="990600" y="152400"/>
            <a:ext cx="7772400" cy="1143000"/>
          </a:xfrm>
          <a:noFill/>
        </p:spPr>
        <p:txBody>
          <a:bodyPr lIns="90488" tIns="44450" rIns="90488" bIns="44450"/>
          <a:lstStyle/>
          <a:p>
            <a:r>
              <a:rPr lang="en-US" smtClean="0"/>
              <a:t>  System R - Plans to Consider</a:t>
            </a:r>
          </a:p>
        </p:txBody>
      </p:sp>
      <p:grpSp>
        <p:nvGrpSpPr>
          <p:cNvPr id="2" name="Group 11"/>
          <p:cNvGrpSpPr>
            <a:grpSpLocks/>
          </p:cNvGrpSpPr>
          <p:nvPr/>
        </p:nvGrpSpPr>
        <p:grpSpPr bwMode="auto">
          <a:xfrm>
            <a:off x="304800" y="1600200"/>
            <a:ext cx="8153400" cy="4670710"/>
            <a:chOff x="192" y="2332"/>
            <a:chExt cx="5136" cy="1766"/>
          </a:xfrm>
        </p:grpSpPr>
        <p:sp>
          <p:nvSpPr>
            <p:cNvPr id="63495" name="Rectangle 12"/>
            <p:cNvSpPr>
              <a:spLocks noChangeArrowheads="1"/>
            </p:cNvSpPr>
            <p:nvPr/>
          </p:nvSpPr>
          <p:spPr bwMode="auto">
            <a:xfrm>
              <a:off x="192" y="2332"/>
              <a:ext cx="3936" cy="1766"/>
            </a:xfrm>
            <a:prstGeom prst="rect">
              <a:avLst/>
            </a:prstGeom>
            <a:noFill/>
            <a:ln w="12700">
              <a:noFill/>
              <a:miter lim="800000"/>
              <a:headEnd/>
              <a:tailEnd/>
            </a:ln>
          </p:spPr>
          <p:txBody>
            <a:bodyPr lIns="90488" tIns="44450" rIns="90488" bIns="44450">
              <a:prstTxWarp prst="textNoShape">
                <a:avLst/>
              </a:prstTxWarp>
              <a:spAutoFit/>
            </a:bodyPr>
            <a:lstStyle/>
            <a:p>
              <a:pPr eaLnBrk="0" hangingPunct="0">
                <a:spcBef>
                  <a:spcPct val="20000"/>
                </a:spcBef>
                <a:buClr>
                  <a:schemeClr val="tx1"/>
                </a:buClr>
                <a:buSzPct val="75000"/>
              </a:pPr>
              <a:r>
                <a:rPr lang="en-US" dirty="0">
                  <a:solidFill>
                    <a:schemeClr val="tx1"/>
                  </a:solidFill>
                  <a:latin typeface="Tahoma" charset="0"/>
                </a:rPr>
                <a:t>For each block, plans considered are:</a:t>
              </a:r>
            </a:p>
            <a:p>
              <a:pPr eaLnBrk="0" hangingPunct="0">
                <a:spcBef>
                  <a:spcPct val="20000"/>
                </a:spcBef>
                <a:buClr>
                  <a:schemeClr val="tx1"/>
                </a:buClr>
                <a:buSzPct val="75000"/>
              </a:pPr>
              <a:endParaRPr lang="en-US" dirty="0">
                <a:solidFill>
                  <a:schemeClr val="tx1"/>
                </a:solidFill>
                <a:latin typeface="Tahoma" charset="0"/>
              </a:endParaRPr>
            </a:p>
            <a:p>
              <a:pPr eaLnBrk="0" hangingPunct="0">
                <a:spcBef>
                  <a:spcPct val="20000"/>
                </a:spcBef>
                <a:buClr>
                  <a:schemeClr val="tx1"/>
                </a:buClr>
                <a:buFont typeface="Arial" charset="0"/>
                <a:buChar char="•"/>
              </a:pPr>
              <a:r>
                <a:rPr lang="en-US" dirty="0">
                  <a:solidFill>
                    <a:schemeClr val="tx1"/>
                  </a:solidFill>
                  <a:latin typeface="Tahoma" charset="0"/>
                </a:rPr>
                <a:t>  All available access methods, for each relation in </a:t>
              </a:r>
              <a:r>
                <a:rPr lang="en-US" sz="2000" dirty="0">
                  <a:solidFill>
                    <a:schemeClr val="tx1"/>
                  </a:solidFill>
                  <a:latin typeface="Tahoma" charset="0"/>
                </a:rPr>
                <a:t>FROM</a:t>
              </a:r>
              <a:r>
                <a:rPr lang="en-US" dirty="0">
                  <a:solidFill>
                    <a:schemeClr val="tx1"/>
                  </a:solidFill>
                  <a:latin typeface="Tahoma" charset="0"/>
                </a:rPr>
                <a:t> clause.</a:t>
              </a:r>
            </a:p>
            <a:p>
              <a:pPr eaLnBrk="0" hangingPunct="0">
                <a:spcBef>
                  <a:spcPct val="20000"/>
                </a:spcBef>
                <a:buClr>
                  <a:schemeClr val="tx1"/>
                </a:buClr>
              </a:pPr>
              <a:endParaRPr lang="en-US" dirty="0">
                <a:solidFill>
                  <a:schemeClr val="tx1"/>
                </a:solidFill>
                <a:latin typeface="Tahoma" charset="0"/>
              </a:endParaRPr>
            </a:p>
            <a:p>
              <a:pPr eaLnBrk="0" hangingPunct="0">
                <a:spcBef>
                  <a:spcPct val="20000"/>
                </a:spcBef>
                <a:buClr>
                  <a:schemeClr val="tx1"/>
                </a:buClr>
                <a:buFont typeface="Arial" charset="0"/>
                <a:buChar char="•"/>
              </a:pPr>
              <a:r>
                <a:rPr lang="en-US" dirty="0">
                  <a:solidFill>
                    <a:schemeClr val="tx1"/>
                  </a:solidFill>
                  <a:latin typeface="Tahoma" charset="0"/>
                </a:rPr>
                <a:t>  All </a:t>
              </a:r>
              <a:r>
                <a:rPr lang="en-US" i="1" dirty="0">
                  <a:solidFill>
                    <a:schemeClr val="accent2"/>
                  </a:solidFill>
                  <a:latin typeface="Tahoma" charset="0"/>
                </a:rPr>
                <a:t>left-deep join trees</a:t>
              </a:r>
              <a:r>
                <a:rPr lang="en-US" dirty="0">
                  <a:solidFill>
                    <a:schemeClr val="accent2"/>
                  </a:solidFill>
                  <a:latin typeface="Tahoma" charset="0"/>
                </a:rPr>
                <a:t> </a:t>
              </a:r>
            </a:p>
            <a:p>
              <a:pPr lvl="1" eaLnBrk="0" hangingPunct="0">
                <a:spcBef>
                  <a:spcPct val="20000"/>
                </a:spcBef>
                <a:buClr>
                  <a:schemeClr val="tx1"/>
                </a:buClr>
                <a:buFont typeface="Arial" charset="0"/>
                <a:buChar char="•"/>
              </a:pPr>
              <a:r>
                <a:rPr lang="en-US" dirty="0">
                  <a:solidFill>
                    <a:schemeClr val="tx1"/>
                  </a:solidFill>
                  <a:latin typeface="Tahoma" charset="0"/>
                </a:rPr>
                <a:t> i.e., all ways to join the relations one-at-a-time, considering all relation </a:t>
              </a:r>
              <a:r>
                <a:rPr lang="en-US" dirty="0">
                  <a:solidFill>
                    <a:srgbClr val="FF0000"/>
                  </a:solidFill>
                  <a:latin typeface="Tahoma" charset="0"/>
                </a:rPr>
                <a:t>permutations </a:t>
              </a:r>
              <a:r>
                <a:rPr lang="en-US" dirty="0">
                  <a:solidFill>
                    <a:schemeClr val="tx1"/>
                  </a:solidFill>
                  <a:latin typeface="Tahoma" charset="0"/>
                </a:rPr>
                <a:t>and </a:t>
              </a:r>
              <a:r>
                <a:rPr lang="en-US" dirty="0">
                  <a:solidFill>
                    <a:srgbClr val="FF0000"/>
                  </a:solidFill>
                  <a:latin typeface="Tahoma" charset="0"/>
                </a:rPr>
                <a:t>join methods</a:t>
              </a:r>
              <a:r>
                <a:rPr lang="en-US" dirty="0" smtClean="0">
                  <a:solidFill>
                    <a:schemeClr val="tx1"/>
                  </a:solidFill>
                  <a:latin typeface="Tahoma" charset="0"/>
                </a:rPr>
                <a:t>.</a:t>
              </a:r>
            </a:p>
            <a:p>
              <a:pPr lvl="1" eaLnBrk="0" hangingPunct="0">
                <a:spcBef>
                  <a:spcPct val="20000"/>
                </a:spcBef>
                <a:buClr>
                  <a:schemeClr val="tx1"/>
                </a:buClr>
              </a:pPr>
              <a:r>
                <a:rPr lang="en-US" dirty="0" smtClean="0">
                  <a:solidFill>
                    <a:schemeClr val="tx1"/>
                  </a:solidFill>
                  <a:latin typeface="Tahoma" charset="0"/>
                </a:rPr>
                <a:t>(note: system R originally only</a:t>
              </a:r>
            </a:p>
            <a:p>
              <a:pPr lvl="1" eaLnBrk="0" hangingPunct="0">
                <a:spcBef>
                  <a:spcPct val="20000"/>
                </a:spcBef>
                <a:buClr>
                  <a:schemeClr val="tx1"/>
                </a:buClr>
              </a:pPr>
              <a:r>
                <a:rPr lang="en-US" dirty="0" smtClean="0">
                  <a:solidFill>
                    <a:schemeClr val="tx1"/>
                  </a:solidFill>
                  <a:latin typeface="Tahoma" charset="0"/>
                </a:rPr>
                <a:t>had NL and Sort Merge)</a:t>
              </a:r>
            </a:p>
          </p:txBody>
        </p:sp>
        <p:sp>
          <p:nvSpPr>
            <p:cNvPr id="63496" name="Freeform 13"/>
            <p:cNvSpPr>
              <a:spLocks/>
            </p:cNvSpPr>
            <p:nvPr/>
          </p:nvSpPr>
          <p:spPr bwMode="auto">
            <a:xfrm>
              <a:off x="4192" y="341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497" name="Freeform 14"/>
            <p:cNvSpPr>
              <a:spLocks/>
            </p:cNvSpPr>
            <p:nvPr/>
          </p:nvSpPr>
          <p:spPr bwMode="auto">
            <a:xfrm>
              <a:off x="4356" y="341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498" name="Freeform 15"/>
            <p:cNvSpPr>
              <a:spLocks/>
            </p:cNvSpPr>
            <p:nvPr/>
          </p:nvSpPr>
          <p:spPr bwMode="auto">
            <a:xfrm>
              <a:off x="4192" y="3418"/>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499" name="Freeform 16"/>
            <p:cNvSpPr>
              <a:spLocks/>
            </p:cNvSpPr>
            <p:nvPr/>
          </p:nvSpPr>
          <p:spPr bwMode="auto">
            <a:xfrm>
              <a:off x="4192" y="3418"/>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sp>
          <p:nvSpPr>
            <p:cNvPr id="63500" name="Freeform 17"/>
            <p:cNvSpPr>
              <a:spLocks/>
            </p:cNvSpPr>
            <p:nvPr/>
          </p:nvSpPr>
          <p:spPr bwMode="auto">
            <a:xfrm>
              <a:off x="4498" y="3098"/>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1" name="Freeform 18"/>
            <p:cNvSpPr>
              <a:spLocks/>
            </p:cNvSpPr>
            <p:nvPr/>
          </p:nvSpPr>
          <p:spPr bwMode="auto">
            <a:xfrm>
              <a:off x="4663" y="3098"/>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2" name="Freeform 19"/>
            <p:cNvSpPr>
              <a:spLocks/>
            </p:cNvSpPr>
            <p:nvPr/>
          </p:nvSpPr>
          <p:spPr bwMode="auto">
            <a:xfrm>
              <a:off x="4498" y="3098"/>
              <a:ext cx="166" cy="65"/>
            </a:xfrm>
            <a:custGeom>
              <a:avLst/>
              <a:gdLst>
                <a:gd name="T0" fmla="*/ 0 w 166"/>
                <a:gd name="T1" fmla="*/ 0 h 65"/>
                <a:gd name="T2" fmla="*/ 165 w 166"/>
                <a:gd name="T3" fmla="*/ 64 h 65"/>
                <a:gd name="T4" fmla="*/ 0 w 166"/>
                <a:gd name="T5" fmla="*/ 0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0"/>
                  </a:moveTo>
                  <a:lnTo>
                    <a:pt x="165"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3" name="Freeform 20"/>
            <p:cNvSpPr>
              <a:spLocks/>
            </p:cNvSpPr>
            <p:nvPr/>
          </p:nvSpPr>
          <p:spPr bwMode="auto">
            <a:xfrm>
              <a:off x="4498" y="3098"/>
              <a:ext cx="166" cy="65"/>
            </a:xfrm>
            <a:custGeom>
              <a:avLst/>
              <a:gdLst>
                <a:gd name="T0" fmla="*/ 0 w 166"/>
                <a:gd name="T1" fmla="*/ 64 h 65"/>
                <a:gd name="T2" fmla="*/ 165 w 166"/>
                <a:gd name="T3" fmla="*/ 0 h 65"/>
                <a:gd name="T4" fmla="*/ 0 w 166"/>
                <a:gd name="T5" fmla="*/ 64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64"/>
                  </a:moveTo>
                  <a:lnTo>
                    <a:pt x="165" y="0"/>
                  </a:lnTo>
                  <a:lnTo>
                    <a:pt x="0" y="64"/>
                  </a:lnTo>
                </a:path>
              </a:pathLst>
            </a:custGeom>
            <a:noFill/>
            <a:ln w="12700" cap="rnd">
              <a:solidFill>
                <a:srgbClr val="000000"/>
              </a:solidFill>
              <a:round/>
              <a:headEnd/>
              <a:tailEnd/>
            </a:ln>
          </p:spPr>
          <p:txBody>
            <a:bodyPr>
              <a:prstTxWarp prst="textNoShape">
                <a:avLst/>
              </a:prstTxWarp>
            </a:bodyPr>
            <a:lstStyle/>
            <a:p>
              <a:endParaRPr lang="en-US"/>
            </a:p>
          </p:txBody>
        </p:sp>
        <p:grpSp>
          <p:nvGrpSpPr>
            <p:cNvPr id="63504" name="Group 21"/>
            <p:cNvGrpSpPr>
              <a:grpSpLocks/>
            </p:cNvGrpSpPr>
            <p:nvPr/>
          </p:nvGrpSpPr>
          <p:grpSpPr bwMode="auto">
            <a:xfrm>
              <a:off x="4817" y="2736"/>
              <a:ext cx="165" cy="66"/>
              <a:chOff x="4817" y="2736"/>
              <a:chExt cx="165" cy="66"/>
            </a:xfrm>
          </p:grpSpPr>
          <p:sp>
            <p:nvSpPr>
              <p:cNvPr id="63515" name="Freeform 22"/>
              <p:cNvSpPr>
                <a:spLocks/>
              </p:cNvSpPr>
              <p:nvPr/>
            </p:nvSpPr>
            <p:spPr bwMode="auto">
              <a:xfrm>
                <a:off x="4817"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16" name="Freeform 23"/>
              <p:cNvSpPr>
                <a:spLocks/>
              </p:cNvSpPr>
              <p:nvPr/>
            </p:nvSpPr>
            <p:spPr bwMode="auto">
              <a:xfrm>
                <a:off x="4981" y="2736"/>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17" name="Freeform 24"/>
              <p:cNvSpPr>
                <a:spLocks/>
              </p:cNvSpPr>
              <p:nvPr/>
            </p:nvSpPr>
            <p:spPr bwMode="auto">
              <a:xfrm>
                <a:off x="4817" y="2736"/>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18" name="Freeform 25"/>
              <p:cNvSpPr>
                <a:spLocks/>
              </p:cNvSpPr>
              <p:nvPr/>
            </p:nvSpPr>
            <p:spPr bwMode="auto">
              <a:xfrm>
                <a:off x="4817" y="2736"/>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63505" name="Freeform 26"/>
            <p:cNvSpPr>
              <a:spLocks/>
            </p:cNvSpPr>
            <p:nvPr/>
          </p:nvSpPr>
          <p:spPr bwMode="auto">
            <a:xfrm>
              <a:off x="4587" y="2822"/>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6" name="Freeform 27"/>
            <p:cNvSpPr>
              <a:spLocks/>
            </p:cNvSpPr>
            <p:nvPr/>
          </p:nvSpPr>
          <p:spPr bwMode="auto">
            <a:xfrm>
              <a:off x="4895" y="2828"/>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7" name="Freeform 28"/>
            <p:cNvSpPr>
              <a:spLocks/>
            </p:cNvSpPr>
            <p:nvPr/>
          </p:nvSpPr>
          <p:spPr bwMode="auto">
            <a:xfrm>
              <a:off x="4275" y="3162"/>
              <a:ext cx="305" cy="251"/>
            </a:xfrm>
            <a:custGeom>
              <a:avLst/>
              <a:gdLst>
                <a:gd name="T0" fmla="*/ 0 w 305"/>
                <a:gd name="T1" fmla="*/ 250 h 251"/>
                <a:gd name="T2" fmla="*/ 304 w 305"/>
                <a:gd name="T3" fmla="*/ 0 h 251"/>
                <a:gd name="T4" fmla="*/ 0 w 305"/>
                <a:gd name="T5" fmla="*/ 250 h 251"/>
                <a:gd name="T6" fmla="*/ 0 60000 65536"/>
                <a:gd name="T7" fmla="*/ 0 60000 65536"/>
                <a:gd name="T8" fmla="*/ 0 60000 65536"/>
                <a:gd name="T9" fmla="*/ 0 w 305"/>
                <a:gd name="T10" fmla="*/ 0 h 251"/>
                <a:gd name="T11" fmla="*/ 305 w 305"/>
                <a:gd name="T12" fmla="*/ 251 h 251"/>
              </a:gdLst>
              <a:ahLst/>
              <a:cxnLst>
                <a:cxn ang="T6">
                  <a:pos x="T0" y="T1"/>
                </a:cxn>
                <a:cxn ang="T7">
                  <a:pos x="T2" y="T3"/>
                </a:cxn>
                <a:cxn ang="T8">
                  <a:pos x="T4" y="T5"/>
                </a:cxn>
              </a:cxnLst>
              <a:rect l="T9" t="T10" r="T11" b="T12"/>
              <a:pathLst>
                <a:path w="305" h="251">
                  <a:moveTo>
                    <a:pt x="0" y="250"/>
                  </a:moveTo>
                  <a:lnTo>
                    <a:pt x="304"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8" name="Freeform 29"/>
            <p:cNvSpPr>
              <a:spLocks/>
            </p:cNvSpPr>
            <p:nvPr/>
          </p:nvSpPr>
          <p:spPr bwMode="auto">
            <a:xfrm>
              <a:off x="4584" y="3168"/>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09" name="Freeform 30"/>
            <p:cNvSpPr>
              <a:spLocks/>
            </p:cNvSpPr>
            <p:nvPr/>
          </p:nvSpPr>
          <p:spPr bwMode="auto">
            <a:xfrm>
              <a:off x="3969" y="3496"/>
              <a:ext cx="305" cy="250"/>
            </a:xfrm>
            <a:custGeom>
              <a:avLst/>
              <a:gdLst>
                <a:gd name="T0" fmla="*/ 0 w 305"/>
                <a:gd name="T1" fmla="*/ 249 h 250"/>
                <a:gd name="T2" fmla="*/ 304 w 305"/>
                <a:gd name="T3" fmla="*/ 0 h 250"/>
                <a:gd name="T4" fmla="*/ 0 w 305"/>
                <a:gd name="T5" fmla="*/ 249 h 250"/>
                <a:gd name="T6" fmla="*/ 0 60000 65536"/>
                <a:gd name="T7" fmla="*/ 0 60000 65536"/>
                <a:gd name="T8" fmla="*/ 0 60000 65536"/>
                <a:gd name="T9" fmla="*/ 0 w 305"/>
                <a:gd name="T10" fmla="*/ 0 h 250"/>
                <a:gd name="T11" fmla="*/ 305 w 305"/>
                <a:gd name="T12" fmla="*/ 250 h 250"/>
              </a:gdLst>
              <a:ahLst/>
              <a:cxnLst>
                <a:cxn ang="T6">
                  <a:pos x="T0" y="T1"/>
                </a:cxn>
                <a:cxn ang="T7">
                  <a:pos x="T2" y="T3"/>
                </a:cxn>
                <a:cxn ang="T8">
                  <a:pos x="T4" y="T5"/>
                </a:cxn>
              </a:cxnLst>
              <a:rect l="T9" t="T10" r="T11" b="T12"/>
              <a:pathLst>
                <a:path w="305" h="250">
                  <a:moveTo>
                    <a:pt x="0" y="249"/>
                  </a:moveTo>
                  <a:lnTo>
                    <a:pt x="304" y="0"/>
                  </a:lnTo>
                  <a:lnTo>
                    <a:pt x="0" y="249"/>
                  </a:lnTo>
                </a:path>
              </a:pathLst>
            </a:custGeom>
            <a:noFill/>
            <a:ln w="12700" cap="rnd">
              <a:solidFill>
                <a:srgbClr val="000000"/>
              </a:solidFill>
              <a:round/>
              <a:headEnd/>
              <a:tailEnd/>
            </a:ln>
          </p:spPr>
          <p:txBody>
            <a:bodyPr>
              <a:prstTxWarp prst="textNoShape">
                <a:avLst/>
              </a:prstTxWarp>
            </a:bodyPr>
            <a:lstStyle/>
            <a:p>
              <a:endParaRPr lang="en-US"/>
            </a:p>
          </p:txBody>
        </p:sp>
        <p:sp>
          <p:nvSpPr>
            <p:cNvPr id="63510" name="Freeform 31"/>
            <p:cNvSpPr>
              <a:spLocks/>
            </p:cNvSpPr>
            <p:nvPr/>
          </p:nvSpPr>
          <p:spPr bwMode="auto">
            <a:xfrm>
              <a:off x="4278" y="3502"/>
              <a:ext cx="254" cy="211"/>
            </a:xfrm>
            <a:custGeom>
              <a:avLst/>
              <a:gdLst>
                <a:gd name="T0" fmla="*/ 0 w 254"/>
                <a:gd name="T1" fmla="*/ 0 h 211"/>
                <a:gd name="T2" fmla="*/ 253 w 254"/>
                <a:gd name="T3" fmla="*/ 210 h 211"/>
                <a:gd name="T4" fmla="*/ 0 w 254"/>
                <a:gd name="T5" fmla="*/ 0 h 211"/>
                <a:gd name="T6" fmla="*/ 0 60000 65536"/>
                <a:gd name="T7" fmla="*/ 0 60000 65536"/>
                <a:gd name="T8" fmla="*/ 0 60000 65536"/>
                <a:gd name="T9" fmla="*/ 0 w 254"/>
                <a:gd name="T10" fmla="*/ 0 h 211"/>
                <a:gd name="T11" fmla="*/ 254 w 254"/>
                <a:gd name="T12" fmla="*/ 211 h 211"/>
              </a:gdLst>
              <a:ahLst/>
              <a:cxnLst>
                <a:cxn ang="T6">
                  <a:pos x="T0" y="T1"/>
                </a:cxn>
                <a:cxn ang="T7">
                  <a:pos x="T2" y="T3"/>
                </a:cxn>
                <a:cxn ang="T8">
                  <a:pos x="T4" y="T5"/>
                </a:cxn>
              </a:cxnLst>
              <a:rect l="T9" t="T10" r="T11" b="T12"/>
              <a:pathLst>
                <a:path w="254" h="211">
                  <a:moveTo>
                    <a:pt x="0" y="0"/>
                  </a:moveTo>
                  <a:lnTo>
                    <a:pt x="253"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63511" name="Rectangle 32"/>
            <p:cNvSpPr>
              <a:spLocks noChangeArrowheads="1"/>
            </p:cNvSpPr>
            <p:nvPr/>
          </p:nvSpPr>
          <p:spPr bwMode="auto">
            <a:xfrm>
              <a:off x="4454" y="3723"/>
              <a:ext cx="212" cy="13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700" b="1">
                  <a:solidFill>
                    <a:srgbClr val="000000"/>
                  </a:solidFill>
                  <a:latin typeface="Arial" charset="0"/>
                </a:rPr>
                <a:t>B</a:t>
              </a:r>
            </a:p>
          </p:txBody>
        </p:sp>
        <p:sp>
          <p:nvSpPr>
            <p:cNvPr id="63512" name="Rectangle 33"/>
            <p:cNvSpPr>
              <a:spLocks noChangeArrowheads="1"/>
            </p:cNvSpPr>
            <p:nvPr/>
          </p:nvSpPr>
          <p:spPr bwMode="auto">
            <a:xfrm>
              <a:off x="3843" y="3729"/>
              <a:ext cx="212" cy="13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700" b="1">
                  <a:solidFill>
                    <a:srgbClr val="000000"/>
                  </a:solidFill>
                  <a:latin typeface="Arial" charset="0"/>
                </a:rPr>
                <a:t>A</a:t>
              </a:r>
            </a:p>
          </p:txBody>
        </p:sp>
        <p:sp>
          <p:nvSpPr>
            <p:cNvPr id="63513" name="Rectangle 34"/>
            <p:cNvSpPr>
              <a:spLocks noChangeArrowheads="1"/>
            </p:cNvSpPr>
            <p:nvPr/>
          </p:nvSpPr>
          <p:spPr bwMode="auto">
            <a:xfrm>
              <a:off x="4766" y="3372"/>
              <a:ext cx="212" cy="13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700" b="1">
                  <a:solidFill>
                    <a:srgbClr val="000000"/>
                  </a:solidFill>
                  <a:latin typeface="Arial" charset="0"/>
                </a:rPr>
                <a:t>C</a:t>
              </a:r>
            </a:p>
          </p:txBody>
        </p:sp>
        <p:sp>
          <p:nvSpPr>
            <p:cNvPr id="63514" name="Rectangle 35"/>
            <p:cNvSpPr>
              <a:spLocks noChangeArrowheads="1"/>
            </p:cNvSpPr>
            <p:nvPr/>
          </p:nvSpPr>
          <p:spPr bwMode="auto">
            <a:xfrm>
              <a:off x="5116" y="3040"/>
              <a:ext cx="212" cy="13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700" b="1">
                  <a:solidFill>
                    <a:srgbClr val="000000"/>
                  </a:solidFill>
                  <a:latin typeface="Arial" charset="0"/>
                </a:rPr>
                <a:t>D</a:t>
              </a:r>
            </a:p>
          </p:txBody>
        </p:sp>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8806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806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88069" name="Rectangle 4"/>
          <p:cNvSpPr>
            <a:spLocks noGrp="1" noChangeArrowheads="1"/>
          </p:cNvSpPr>
          <p:nvPr>
            <p:ph type="title"/>
          </p:nvPr>
        </p:nvSpPr>
        <p:spPr>
          <a:xfrm>
            <a:off x="1143000" y="0"/>
            <a:ext cx="7772400" cy="1143000"/>
          </a:xfrm>
          <a:noFill/>
        </p:spPr>
        <p:txBody>
          <a:bodyPr lIns="90488" tIns="44450" rIns="90488" bIns="44450"/>
          <a:lstStyle/>
          <a:p>
            <a:r>
              <a:rPr lang="en-US"/>
              <a:t>Highlights of System R Optimizer</a:t>
            </a:r>
          </a:p>
        </p:txBody>
      </p:sp>
      <p:sp>
        <p:nvSpPr>
          <p:cNvPr id="185349" name="Rectangle 5"/>
          <p:cNvSpPr>
            <a:spLocks noGrp="1" noChangeArrowheads="1"/>
          </p:cNvSpPr>
          <p:nvPr>
            <p:ph type="body" idx="1"/>
          </p:nvPr>
        </p:nvSpPr>
        <p:spPr>
          <a:xfrm>
            <a:off x="152400" y="1143000"/>
            <a:ext cx="8991600" cy="4572000"/>
          </a:xfrm>
          <a:noFill/>
        </p:spPr>
        <p:txBody>
          <a:bodyPr lIns="90488" tIns="44450" rIns="90488" bIns="44450"/>
          <a:lstStyle/>
          <a:p>
            <a:pPr>
              <a:lnSpc>
                <a:spcPct val="90000"/>
              </a:lnSpc>
            </a:pPr>
            <a:r>
              <a:rPr lang="en-US"/>
              <a:t>Impact:</a:t>
            </a:r>
          </a:p>
          <a:p>
            <a:pPr lvl="1">
              <a:lnSpc>
                <a:spcPct val="90000"/>
              </a:lnSpc>
              <a:buSzPct val="75000"/>
            </a:pPr>
            <a:r>
              <a:rPr lang="en-US"/>
              <a:t>Most widely used currently; works well for &lt; 10 joins.</a:t>
            </a:r>
          </a:p>
          <a:p>
            <a:pPr lvl="1">
              <a:lnSpc>
                <a:spcPct val="90000"/>
              </a:lnSpc>
              <a:buSzPct val="75000"/>
            </a:pPr>
            <a:endParaRPr lang="en-US"/>
          </a:p>
          <a:p>
            <a:pPr>
              <a:lnSpc>
                <a:spcPct val="90000"/>
              </a:lnSpc>
            </a:pPr>
            <a:r>
              <a:rPr lang="en-US">
                <a:solidFill>
                  <a:schemeClr val="accent2"/>
                </a:solidFill>
              </a:rPr>
              <a:t>Cost estimation:</a:t>
            </a:r>
            <a:endParaRPr lang="en-US"/>
          </a:p>
          <a:p>
            <a:pPr lvl="1">
              <a:lnSpc>
                <a:spcPct val="90000"/>
              </a:lnSpc>
              <a:buSzPct val="75000"/>
            </a:pPr>
            <a:r>
              <a:rPr lang="en-US"/>
              <a:t>Very inexact, but works ok in practice.</a:t>
            </a:r>
          </a:p>
          <a:p>
            <a:pPr lvl="1">
              <a:lnSpc>
                <a:spcPct val="90000"/>
              </a:lnSpc>
              <a:buSzPct val="75000"/>
            </a:pPr>
            <a:r>
              <a:rPr lang="en-US"/>
              <a:t>Statistics, maintained in system catalogs, used to estimate cost of operations and result sizes.</a:t>
            </a:r>
          </a:p>
          <a:p>
            <a:pPr lvl="1">
              <a:lnSpc>
                <a:spcPct val="90000"/>
              </a:lnSpc>
              <a:buSzPct val="75000"/>
            </a:pPr>
            <a:r>
              <a:rPr lang="en-US"/>
              <a:t>Considers combination of CPU and I/O costs.</a:t>
            </a:r>
          </a:p>
          <a:p>
            <a:pPr lvl="2">
              <a:lnSpc>
                <a:spcPct val="90000"/>
              </a:lnSpc>
              <a:buSzPct val="75000"/>
            </a:pPr>
            <a:r>
              <a:rPr lang="en-US">
                <a:solidFill>
                  <a:srgbClr val="FF0000"/>
                </a:solidFill>
              </a:rPr>
              <a:t>For simplicity we ignore CPU costs in this discussion</a:t>
            </a:r>
          </a:p>
          <a:p>
            <a:pPr lvl="1">
              <a:lnSpc>
                <a:spcPct val="90000"/>
              </a:lnSpc>
              <a:buSzPct val="75000"/>
            </a:pPr>
            <a:r>
              <a:rPr lang="en-US"/>
              <a:t>More sophisticated techniques known now.</a:t>
            </a:r>
          </a:p>
          <a:p>
            <a:pPr lvl="1">
              <a:lnSpc>
                <a:spcPct val="90000"/>
              </a:lnSpc>
              <a:buSzPct val="75000"/>
            </a:pPr>
            <a:endParaRPr lang="en-US"/>
          </a:p>
          <a:p>
            <a:pPr>
              <a:lnSpc>
                <a:spcPct val="90000"/>
              </a:lnSpc>
            </a:pPr>
            <a:r>
              <a:rPr lang="en-US">
                <a:solidFill>
                  <a:schemeClr val="accent2"/>
                </a:solidFill>
              </a:rPr>
              <a:t>Plan Space:  </a:t>
            </a:r>
            <a:r>
              <a:rPr lang="en-US"/>
              <a:t>Too large, must be pruned.</a:t>
            </a:r>
          </a:p>
          <a:p>
            <a:pPr lvl="1">
              <a:lnSpc>
                <a:spcPct val="90000"/>
              </a:lnSpc>
              <a:buSzPct val="75000"/>
            </a:pPr>
            <a:r>
              <a:rPr lang="en-US"/>
              <a:t>Only the space of </a:t>
            </a:r>
            <a:r>
              <a:rPr lang="en-US" i="1">
                <a:solidFill>
                  <a:schemeClr val="accent2"/>
                </a:solidFill>
              </a:rPr>
              <a:t>left-deep plans </a:t>
            </a:r>
            <a:r>
              <a:rPr lang="en-US"/>
              <a:t>is considered.</a:t>
            </a:r>
          </a:p>
          <a:p>
            <a:pPr lvl="1">
              <a:lnSpc>
                <a:spcPct val="90000"/>
              </a:lnSpc>
              <a:buSzPct val="75000"/>
            </a:pPr>
            <a:r>
              <a:rPr lang="en-US"/>
              <a:t>Cartesian products avoided. </a:t>
            </a:r>
          </a:p>
          <a:p>
            <a:pPr lvl="1">
              <a:lnSpc>
                <a:spcPct val="90000"/>
              </a:lnSpc>
              <a:buSzPct val="75000"/>
            </a:pPr>
            <a:endParaRPr lang="en-US"/>
          </a:p>
          <a:p>
            <a:pPr lvl="1">
              <a:lnSpc>
                <a:spcPct val="90000"/>
              </a:lnSpc>
              <a:buSzPct val="75000"/>
            </a:pPr>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4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534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34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34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534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34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34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34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534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5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011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011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0117" name="Rectangle 4"/>
          <p:cNvSpPr>
            <a:spLocks noGrp="1" noChangeArrowheads="1"/>
          </p:cNvSpPr>
          <p:nvPr>
            <p:ph type="title"/>
          </p:nvPr>
        </p:nvSpPr>
        <p:spPr>
          <a:xfrm>
            <a:off x="990600" y="0"/>
            <a:ext cx="7772400" cy="1143000"/>
          </a:xfrm>
          <a:noFill/>
        </p:spPr>
        <p:txBody>
          <a:bodyPr lIns="90488" tIns="44450" rIns="90488" bIns="44450"/>
          <a:lstStyle/>
          <a:p>
            <a:r>
              <a:rPr lang="en-US"/>
              <a:t>Queries Over Multiple Relations</a:t>
            </a:r>
          </a:p>
        </p:txBody>
      </p:sp>
      <p:sp>
        <p:nvSpPr>
          <p:cNvPr id="90118" name="Rectangle 5"/>
          <p:cNvSpPr>
            <a:spLocks noGrp="1" noChangeArrowheads="1"/>
          </p:cNvSpPr>
          <p:nvPr>
            <p:ph type="body" idx="1"/>
          </p:nvPr>
        </p:nvSpPr>
        <p:spPr>
          <a:xfrm>
            <a:off x="152400" y="1143000"/>
            <a:ext cx="8991600" cy="3352800"/>
          </a:xfrm>
          <a:noFill/>
        </p:spPr>
        <p:txBody>
          <a:bodyPr lIns="90488" tIns="44450" rIns="90488" bIns="44450"/>
          <a:lstStyle/>
          <a:p>
            <a:pPr>
              <a:lnSpc>
                <a:spcPct val="105000"/>
              </a:lnSpc>
            </a:pPr>
            <a:r>
              <a:rPr lang="en-US"/>
              <a:t>Fundamental decision in System R:                            </a:t>
            </a:r>
            <a:r>
              <a:rPr lang="en-US" i="1" u="sng">
                <a:solidFill>
                  <a:schemeClr val="accent2"/>
                </a:solidFill>
              </a:rPr>
              <a:t>only left-deep join trees</a:t>
            </a:r>
            <a:r>
              <a:rPr lang="en-US" i="1"/>
              <a:t> </a:t>
            </a:r>
            <a:r>
              <a:rPr lang="en-US"/>
              <a:t>are considered.</a:t>
            </a:r>
          </a:p>
          <a:p>
            <a:pPr lvl="1">
              <a:lnSpc>
                <a:spcPct val="90000"/>
              </a:lnSpc>
              <a:buSzPct val="75000"/>
            </a:pPr>
            <a:r>
              <a:rPr lang="en-US"/>
              <a:t>As the number of joins increases, the number of alternative plans grows rapidly; </a:t>
            </a:r>
            <a:r>
              <a:rPr lang="en-US" i="1"/>
              <a:t>we need to restrict the search space.</a:t>
            </a:r>
          </a:p>
          <a:p>
            <a:pPr lvl="1">
              <a:lnSpc>
                <a:spcPct val="90000"/>
              </a:lnSpc>
              <a:buSzPct val="75000"/>
            </a:pPr>
            <a:r>
              <a:rPr lang="en-US"/>
              <a:t>Left-deep trees allow us to generate all </a:t>
            </a:r>
            <a:r>
              <a:rPr lang="en-US" i="1">
                <a:solidFill>
                  <a:schemeClr val="accent2"/>
                </a:solidFill>
              </a:rPr>
              <a:t>fully pipelined </a:t>
            </a:r>
            <a:r>
              <a:rPr lang="en-US">
                <a:solidFill>
                  <a:schemeClr val="accent2"/>
                </a:solidFill>
              </a:rPr>
              <a:t>plans</a:t>
            </a:r>
            <a:r>
              <a:rPr lang="en-US"/>
              <a:t>.</a:t>
            </a:r>
          </a:p>
          <a:p>
            <a:pPr lvl="2">
              <a:lnSpc>
                <a:spcPct val="90000"/>
              </a:lnSpc>
            </a:pPr>
            <a:r>
              <a:rPr lang="en-US" sz="2400"/>
              <a:t>Intermediate results not written to temporary files.</a:t>
            </a:r>
          </a:p>
          <a:p>
            <a:pPr lvl="2">
              <a:lnSpc>
                <a:spcPct val="90000"/>
              </a:lnSpc>
            </a:pPr>
            <a:r>
              <a:rPr lang="en-US" sz="2400"/>
              <a:t>Not all left-deep trees are fully pipelined (e.g., SM join).</a:t>
            </a:r>
          </a:p>
        </p:txBody>
      </p:sp>
      <p:grpSp>
        <p:nvGrpSpPr>
          <p:cNvPr id="90119" name="Group 6"/>
          <p:cNvGrpSpPr>
            <a:grpSpLocks/>
          </p:cNvGrpSpPr>
          <p:nvPr/>
        </p:nvGrpSpPr>
        <p:grpSpPr bwMode="auto">
          <a:xfrm>
            <a:off x="228600" y="4572000"/>
            <a:ext cx="4397375" cy="1957388"/>
            <a:chOff x="2754" y="2928"/>
            <a:chExt cx="2770" cy="1233"/>
          </a:xfrm>
        </p:grpSpPr>
        <p:sp>
          <p:nvSpPr>
            <p:cNvPr id="90146" name="Freeform 7"/>
            <p:cNvSpPr>
              <a:spLocks/>
            </p:cNvSpPr>
            <p:nvPr/>
          </p:nvSpPr>
          <p:spPr bwMode="auto">
            <a:xfrm>
              <a:off x="3103" y="3621"/>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47" name="Freeform 8"/>
            <p:cNvSpPr>
              <a:spLocks/>
            </p:cNvSpPr>
            <p:nvPr/>
          </p:nvSpPr>
          <p:spPr bwMode="auto">
            <a:xfrm>
              <a:off x="3267" y="3621"/>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48" name="Freeform 9"/>
            <p:cNvSpPr>
              <a:spLocks/>
            </p:cNvSpPr>
            <p:nvPr/>
          </p:nvSpPr>
          <p:spPr bwMode="auto">
            <a:xfrm>
              <a:off x="3103" y="3621"/>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49" name="Freeform 10"/>
            <p:cNvSpPr>
              <a:spLocks/>
            </p:cNvSpPr>
            <p:nvPr/>
          </p:nvSpPr>
          <p:spPr bwMode="auto">
            <a:xfrm>
              <a:off x="3103" y="3621"/>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sp>
          <p:nvSpPr>
            <p:cNvPr id="90150" name="Freeform 11"/>
            <p:cNvSpPr>
              <a:spLocks/>
            </p:cNvSpPr>
            <p:nvPr/>
          </p:nvSpPr>
          <p:spPr bwMode="auto">
            <a:xfrm>
              <a:off x="3409" y="3301"/>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1" name="Freeform 12"/>
            <p:cNvSpPr>
              <a:spLocks/>
            </p:cNvSpPr>
            <p:nvPr/>
          </p:nvSpPr>
          <p:spPr bwMode="auto">
            <a:xfrm>
              <a:off x="3574" y="3301"/>
              <a:ext cx="1" cy="65"/>
            </a:xfrm>
            <a:custGeom>
              <a:avLst/>
              <a:gdLst>
                <a:gd name="T0" fmla="*/ 0 w 1"/>
                <a:gd name="T1" fmla="*/ 0 h 65"/>
                <a:gd name="T2" fmla="*/ 0 w 1"/>
                <a:gd name="T3" fmla="*/ 64 h 65"/>
                <a:gd name="T4" fmla="*/ 0 w 1"/>
                <a:gd name="T5" fmla="*/ 0 h 65"/>
                <a:gd name="T6" fmla="*/ 0 60000 65536"/>
                <a:gd name="T7" fmla="*/ 0 60000 65536"/>
                <a:gd name="T8" fmla="*/ 0 60000 65536"/>
                <a:gd name="T9" fmla="*/ 0 w 1"/>
                <a:gd name="T10" fmla="*/ 0 h 65"/>
                <a:gd name="T11" fmla="*/ 1 w 1"/>
                <a:gd name="T12" fmla="*/ 65 h 65"/>
              </a:gdLst>
              <a:ahLst/>
              <a:cxnLst>
                <a:cxn ang="T6">
                  <a:pos x="T0" y="T1"/>
                </a:cxn>
                <a:cxn ang="T7">
                  <a:pos x="T2" y="T3"/>
                </a:cxn>
                <a:cxn ang="T8">
                  <a:pos x="T4" y="T5"/>
                </a:cxn>
              </a:cxnLst>
              <a:rect l="T9" t="T10" r="T11" b="T12"/>
              <a:pathLst>
                <a:path w="1" h="65">
                  <a:moveTo>
                    <a:pt x="0" y="0"/>
                  </a:moveTo>
                  <a:lnTo>
                    <a:pt x="0"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2" name="Freeform 13"/>
            <p:cNvSpPr>
              <a:spLocks/>
            </p:cNvSpPr>
            <p:nvPr/>
          </p:nvSpPr>
          <p:spPr bwMode="auto">
            <a:xfrm>
              <a:off x="3409" y="3301"/>
              <a:ext cx="166" cy="65"/>
            </a:xfrm>
            <a:custGeom>
              <a:avLst/>
              <a:gdLst>
                <a:gd name="T0" fmla="*/ 0 w 166"/>
                <a:gd name="T1" fmla="*/ 0 h 65"/>
                <a:gd name="T2" fmla="*/ 165 w 166"/>
                <a:gd name="T3" fmla="*/ 64 h 65"/>
                <a:gd name="T4" fmla="*/ 0 w 166"/>
                <a:gd name="T5" fmla="*/ 0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0"/>
                  </a:moveTo>
                  <a:lnTo>
                    <a:pt x="165" y="6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3" name="Freeform 14"/>
            <p:cNvSpPr>
              <a:spLocks/>
            </p:cNvSpPr>
            <p:nvPr/>
          </p:nvSpPr>
          <p:spPr bwMode="auto">
            <a:xfrm>
              <a:off x="3409" y="3301"/>
              <a:ext cx="166" cy="65"/>
            </a:xfrm>
            <a:custGeom>
              <a:avLst/>
              <a:gdLst>
                <a:gd name="T0" fmla="*/ 0 w 166"/>
                <a:gd name="T1" fmla="*/ 64 h 65"/>
                <a:gd name="T2" fmla="*/ 165 w 166"/>
                <a:gd name="T3" fmla="*/ 0 h 65"/>
                <a:gd name="T4" fmla="*/ 0 w 166"/>
                <a:gd name="T5" fmla="*/ 64 h 65"/>
                <a:gd name="T6" fmla="*/ 0 60000 65536"/>
                <a:gd name="T7" fmla="*/ 0 60000 65536"/>
                <a:gd name="T8" fmla="*/ 0 60000 65536"/>
                <a:gd name="T9" fmla="*/ 0 w 166"/>
                <a:gd name="T10" fmla="*/ 0 h 65"/>
                <a:gd name="T11" fmla="*/ 166 w 166"/>
                <a:gd name="T12" fmla="*/ 65 h 65"/>
              </a:gdLst>
              <a:ahLst/>
              <a:cxnLst>
                <a:cxn ang="T6">
                  <a:pos x="T0" y="T1"/>
                </a:cxn>
                <a:cxn ang="T7">
                  <a:pos x="T2" y="T3"/>
                </a:cxn>
                <a:cxn ang="T8">
                  <a:pos x="T4" y="T5"/>
                </a:cxn>
              </a:cxnLst>
              <a:rect l="T9" t="T10" r="T11" b="T12"/>
              <a:pathLst>
                <a:path w="166" h="65">
                  <a:moveTo>
                    <a:pt x="0" y="64"/>
                  </a:moveTo>
                  <a:lnTo>
                    <a:pt x="165" y="0"/>
                  </a:lnTo>
                  <a:lnTo>
                    <a:pt x="0" y="64"/>
                  </a:lnTo>
                </a:path>
              </a:pathLst>
            </a:custGeom>
            <a:noFill/>
            <a:ln w="12700" cap="rnd">
              <a:solidFill>
                <a:srgbClr val="000000"/>
              </a:solidFill>
              <a:round/>
              <a:headEnd/>
              <a:tailEnd/>
            </a:ln>
          </p:spPr>
          <p:txBody>
            <a:bodyPr>
              <a:prstTxWarp prst="textNoShape">
                <a:avLst/>
              </a:prstTxWarp>
            </a:bodyPr>
            <a:lstStyle/>
            <a:p>
              <a:endParaRPr lang="en-US"/>
            </a:p>
          </p:txBody>
        </p:sp>
        <p:sp>
          <p:nvSpPr>
            <p:cNvPr id="90154" name="Freeform 15"/>
            <p:cNvSpPr>
              <a:spLocks/>
            </p:cNvSpPr>
            <p:nvPr/>
          </p:nvSpPr>
          <p:spPr bwMode="auto">
            <a:xfrm>
              <a:off x="3728" y="2939"/>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5" name="Freeform 16"/>
            <p:cNvSpPr>
              <a:spLocks/>
            </p:cNvSpPr>
            <p:nvPr/>
          </p:nvSpPr>
          <p:spPr bwMode="auto">
            <a:xfrm>
              <a:off x="3892" y="2939"/>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6" name="Freeform 17"/>
            <p:cNvSpPr>
              <a:spLocks/>
            </p:cNvSpPr>
            <p:nvPr/>
          </p:nvSpPr>
          <p:spPr bwMode="auto">
            <a:xfrm>
              <a:off x="3728" y="2939"/>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7" name="Freeform 18"/>
            <p:cNvSpPr>
              <a:spLocks/>
            </p:cNvSpPr>
            <p:nvPr/>
          </p:nvSpPr>
          <p:spPr bwMode="auto">
            <a:xfrm>
              <a:off x="3728" y="2939"/>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sp>
          <p:nvSpPr>
            <p:cNvPr id="90158" name="Freeform 19"/>
            <p:cNvSpPr>
              <a:spLocks/>
            </p:cNvSpPr>
            <p:nvPr/>
          </p:nvSpPr>
          <p:spPr bwMode="auto">
            <a:xfrm>
              <a:off x="3498" y="3025"/>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90159" name="Freeform 20"/>
            <p:cNvSpPr>
              <a:spLocks/>
            </p:cNvSpPr>
            <p:nvPr/>
          </p:nvSpPr>
          <p:spPr bwMode="auto">
            <a:xfrm>
              <a:off x="3806" y="3031"/>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0" name="Freeform 21"/>
            <p:cNvSpPr>
              <a:spLocks/>
            </p:cNvSpPr>
            <p:nvPr/>
          </p:nvSpPr>
          <p:spPr bwMode="auto">
            <a:xfrm>
              <a:off x="3186" y="3365"/>
              <a:ext cx="305" cy="251"/>
            </a:xfrm>
            <a:custGeom>
              <a:avLst/>
              <a:gdLst>
                <a:gd name="T0" fmla="*/ 0 w 305"/>
                <a:gd name="T1" fmla="*/ 250 h 251"/>
                <a:gd name="T2" fmla="*/ 304 w 305"/>
                <a:gd name="T3" fmla="*/ 0 h 251"/>
                <a:gd name="T4" fmla="*/ 0 w 305"/>
                <a:gd name="T5" fmla="*/ 250 h 251"/>
                <a:gd name="T6" fmla="*/ 0 60000 65536"/>
                <a:gd name="T7" fmla="*/ 0 60000 65536"/>
                <a:gd name="T8" fmla="*/ 0 60000 65536"/>
                <a:gd name="T9" fmla="*/ 0 w 305"/>
                <a:gd name="T10" fmla="*/ 0 h 251"/>
                <a:gd name="T11" fmla="*/ 305 w 305"/>
                <a:gd name="T12" fmla="*/ 251 h 251"/>
              </a:gdLst>
              <a:ahLst/>
              <a:cxnLst>
                <a:cxn ang="T6">
                  <a:pos x="T0" y="T1"/>
                </a:cxn>
                <a:cxn ang="T7">
                  <a:pos x="T2" y="T3"/>
                </a:cxn>
                <a:cxn ang="T8">
                  <a:pos x="T4" y="T5"/>
                </a:cxn>
              </a:cxnLst>
              <a:rect l="T9" t="T10" r="T11" b="T12"/>
              <a:pathLst>
                <a:path w="305" h="251">
                  <a:moveTo>
                    <a:pt x="0" y="250"/>
                  </a:moveTo>
                  <a:lnTo>
                    <a:pt x="304"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1" name="Freeform 22"/>
            <p:cNvSpPr>
              <a:spLocks/>
            </p:cNvSpPr>
            <p:nvPr/>
          </p:nvSpPr>
          <p:spPr bwMode="auto">
            <a:xfrm>
              <a:off x="3495" y="3371"/>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2" name="Freeform 23"/>
            <p:cNvSpPr>
              <a:spLocks/>
            </p:cNvSpPr>
            <p:nvPr/>
          </p:nvSpPr>
          <p:spPr bwMode="auto">
            <a:xfrm>
              <a:off x="2880" y="3699"/>
              <a:ext cx="305" cy="250"/>
            </a:xfrm>
            <a:custGeom>
              <a:avLst/>
              <a:gdLst>
                <a:gd name="T0" fmla="*/ 0 w 305"/>
                <a:gd name="T1" fmla="*/ 249 h 250"/>
                <a:gd name="T2" fmla="*/ 304 w 305"/>
                <a:gd name="T3" fmla="*/ 0 h 250"/>
                <a:gd name="T4" fmla="*/ 0 w 305"/>
                <a:gd name="T5" fmla="*/ 249 h 250"/>
                <a:gd name="T6" fmla="*/ 0 60000 65536"/>
                <a:gd name="T7" fmla="*/ 0 60000 65536"/>
                <a:gd name="T8" fmla="*/ 0 60000 65536"/>
                <a:gd name="T9" fmla="*/ 0 w 305"/>
                <a:gd name="T10" fmla="*/ 0 h 250"/>
                <a:gd name="T11" fmla="*/ 305 w 305"/>
                <a:gd name="T12" fmla="*/ 250 h 250"/>
              </a:gdLst>
              <a:ahLst/>
              <a:cxnLst>
                <a:cxn ang="T6">
                  <a:pos x="T0" y="T1"/>
                </a:cxn>
                <a:cxn ang="T7">
                  <a:pos x="T2" y="T3"/>
                </a:cxn>
                <a:cxn ang="T8">
                  <a:pos x="T4" y="T5"/>
                </a:cxn>
              </a:cxnLst>
              <a:rect l="T9" t="T10" r="T11" b="T12"/>
              <a:pathLst>
                <a:path w="305" h="250">
                  <a:moveTo>
                    <a:pt x="0" y="249"/>
                  </a:moveTo>
                  <a:lnTo>
                    <a:pt x="304" y="0"/>
                  </a:lnTo>
                  <a:lnTo>
                    <a:pt x="0" y="249"/>
                  </a:lnTo>
                </a:path>
              </a:pathLst>
            </a:custGeom>
            <a:noFill/>
            <a:ln w="12700" cap="rnd">
              <a:solidFill>
                <a:srgbClr val="000000"/>
              </a:solidFill>
              <a:round/>
              <a:headEnd/>
              <a:tailEnd/>
            </a:ln>
          </p:spPr>
          <p:txBody>
            <a:bodyPr>
              <a:prstTxWarp prst="textNoShape">
                <a:avLst/>
              </a:prstTxWarp>
            </a:bodyPr>
            <a:lstStyle/>
            <a:p>
              <a:endParaRPr lang="en-US"/>
            </a:p>
          </p:txBody>
        </p:sp>
        <p:sp>
          <p:nvSpPr>
            <p:cNvPr id="90163" name="Freeform 24"/>
            <p:cNvSpPr>
              <a:spLocks/>
            </p:cNvSpPr>
            <p:nvPr/>
          </p:nvSpPr>
          <p:spPr bwMode="auto">
            <a:xfrm>
              <a:off x="3189" y="3705"/>
              <a:ext cx="254" cy="211"/>
            </a:xfrm>
            <a:custGeom>
              <a:avLst/>
              <a:gdLst>
                <a:gd name="T0" fmla="*/ 0 w 254"/>
                <a:gd name="T1" fmla="*/ 0 h 211"/>
                <a:gd name="T2" fmla="*/ 253 w 254"/>
                <a:gd name="T3" fmla="*/ 210 h 211"/>
                <a:gd name="T4" fmla="*/ 0 w 254"/>
                <a:gd name="T5" fmla="*/ 0 h 211"/>
                <a:gd name="T6" fmla="*/ 0 60000 65536"/>
                <a:gd name="T7" fmla="*/ 0 60000 65536"/>
                <a:gd name="T8" fmla="*/ 0 60000 65536"/>
                <a:gd name="T9" fmla="*/ 0 w 254"/>
                <a:gd name="T10" fmla="*/ 0 h 211"/>
                <a:gd name="T11" fmla="*/ 254 w 254"/>
                <a:gd name="T12" fmla="*/ 211 h 211"/>
              </a:gdLst>
              <a:ahLst/>
              <a:cxnLst>
                <a:cxn ang="T6">
                  <a:pos x="T0" y="T1"/>
                </a:cxn>
                <a:cxn ang="T7">
                  <a:pos x="T2" y="T3"/>
                </a:cxn>
                <a:cxn ang="T8">
                  <a:pos x="T4" y="T5"/>
                </a:cxn>
              </a:cxnLst>
              <a:rect l="T9" t="T10" r="T11" b="T12"/>
              <a:pathLst>
                <a:path w="254" h="211">
                  <a:moveTo>
                    <a:pt x="0" y="0"/>
                  </a:moveTo>
                  <a:lnTo>
                    <a:pt x="253"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4" name="Freeform 25"/>
            <p:cNvSpPr>
              <a:spLocks/>
            </p:cNvSpPr>
            <p:nvPr/>
          </p:nvSpPr>
          <p:spPr bwMode="auto">
            <a:xfrm>
              <a:off x="4966" y="3631"/>
              <a:ext cx="1" cy="67"/>
            </a:xfrm>
            <a:custGeom>
              <a:avLst/>
              <a:gdLst>
                <a:gd name="T0" fmla="*/ 0 w 1"/>
                <a:gd name="T1" fmla="*/ 0 h 67"/>
                <a:gd name="T2" fmla="*/ 0 w 1"/>
                <a:gd name="T3" fmla="*/ 66 h 67"/>
                <a:gd name="T4" fmla="*/ 0 w 1"/>
                <a:gd name="T5" fmla="*/ 0 h 67"/>
                <a:gd name="T6" fmla="*/ 0 60000 65536"/>
                <a:gd name="T7" fmla="*/ 0 60000 65536"/>
                <a:gd name="T8" fmla="*/ 0 60000 65536"/>
                <a:gd name="T9" fmla="*/ 0 w 1"/>
                <a:gd name="T10" fmla="*/ 0 h 67"/>
                <a:gd name="T11" fmla="*/ 1 w 1"/>
                <a:gd name="T12" fmla="*/ 67 h 67"/>
              </a:gdLst>
              <a:ahLst/>
              <a:cxnLst>
                <a:cxn ang="T6">
                  <a:pos x="T0" y="T1"/>
                </a:cxn>
                <a:cxn ang="T7">
                  <a:pos x="T2" y="T3"/>
                </a:cxn>
                <a:cxn ang="T8">
                  <a:pos x="T4" y="T5"/>
                </a:cxn>
              </a:cxnLst>
              <a:rect l="T9" t="T10" r="T11" b="T12"/>
              <a:pathLst>
                <a:path w="1" h="67">
                  <a:moveTo>
                    <a:pt x="0" y="0"/>
                  </a:moveTo>
                  <a:lnTo>
                    <a:pt x="0" y="6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5" name="Freeform 26"/>
            <p:cNvSpPr>
              <a:spLocks/>
            </p:cNvSpPr>
            <p:nvPr/>
          </p:nvSpPr>
          <p:spPr bwMode="auto">
            <a:xfrm>
              <a:off x="5130" y="3631"/>
              <a:ext cx="1" cy="67"/>
            </a:xfrm>
            <a:custGeom>
              <a:avLst/>
              <a:gdLst>
                <a:gd name="T0" fmla="*/ 0 w 1"/>
                <a:gd name="T1" fmla="*/ 0 h 67"/>
                <a:gd name="T2" fmla="*/ 0 w 1"/>
                <a:gd name="T3" fmla="*/ 66 h 67"/>
                <a:gd name="T4" fmla="*/ 0 w 1"/>
                <a:gd name="T5" fmla="*/ 0 h 67"/>
                <a:gd name="T6" fmla="*/ 0 60000 65536"/>
                <a:gd name="T7" fmla="*/ 0 60000 65536"/>
                <a:gd name="T8" fmla="*/ 0 60000 65536"/>
                <a:gd name="T9" fmla="*/ 0 w 1"/>
                <a:gd name="T10" fmla="*/ 0 h 67"/>
                <a:gd name="T11" fmla="*/ 1 w 1"/>
                <a:gd name="T12" fmla="*/ 67 h 67"/>
              </a:gdLst>
              <a:ahLst/>
              <a:cxnLst>
                <a:cxn ang="T6">
                  <a:pos x="T0" y="T1"/>
                </a:cxn>
                <a:cxn ang="T7">
                  <a:pos x="T2" y="T3"/>
                </a:cxn>
                <a:cxn ang="T8">
                  <a:pos x="T4" y="T5"/>
                </a:cxn>
              </a:cxnLst>
              <a:rect l="T9" t="T10" r="T11" b="T12"/>
              <a:pathLst>
                <a:path w="1" h="67">
                  <a:moveTo>
                    <a:pt x="0" y="0"/>
                  </a:moveTo>
                  <a:lnTo>
                    <a:pt x="0" y="6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6" name="Freeform 27"/>
            <p:cNvSpPr>
              <a:spLocks/>
            </p:cNvSpPr>
            <p:nvPr/>
          </p:nvSpPr>
          <p:spPr bwMode="auto">
            <a:xfrm>
              <a:off x="4966" y="3631"/>
              <a:ext cx="165" cy="67"/>
            </a:xfrm>
            <a:custGeom>
              <a:avLst/>
              <a:gdLst>
                <a:gd name="T0" fmla="*/ 0 w 165"/>
                <a:gd name="T1" fmla="*/ 0 h 67"/>
                <a:gd name="T2" fmla="*/ 164 w 165"/>
                <a:gd name="T3" fmla="*/ 66 h 67"/>
                <a:gd name="T4" fmla="*/ 0 w 165"/>
                <a:gd name="T5" fmla="*/ 0 h 67"/>
                <a:gd name="T6" fmla="*/ 0 60000 65536"/>
                <a:gd name="T7" fmla="*/ 0 60000 65536"/>
                <a:gd name="T8" fmla="*/ 0 60000 65536"/>
                <a:gd name="T9" fmla="*/ 0 w 165"/>
                <a:gd name="T10" fmla="*/ 0 h 67"/>
                <a:gd name="T11" fmla="*/ 165 w 165"/>
                <a:gd name="T12" fmla="*/ 67 h 67"/>
              </a:gdLst>
              <a:ahLst/>
              <a:cxnLst>
                <a:cxn ang="T6">
                  <a:pos x="T0" y="T1"/>
                </a:cxn>
                <a:cxn ang="T7">
                  <a:pos x="T2" y="T3"/>
                </a:cxn>
                <a:cxn ang="T8">
                  <a:pos x="T4" y="T5"/>
                </a:cxn>
              </a:cxnLst>
              <a:rect l="T9" t="T10" r="T11" b="T12"/>
              <a:pathLst>
                <a:path w="165" h="67">
                  <a:moveTo>
                    <a:pt x="0" y="0"/>
                  </a:moveTo>
                  <a:lnTo>
                    <a:pt x="164" y="6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7" name="Freeform 28"/>
            <p:cNvSpPr>
              <a:spLocks/>
            </p:cNvSpPr>
            <p:nvPr/>
          </p:nvSpPr>
          <p:spPr bwMode="auto">
            <a:xfrm>
              <a:off x="4966" y="3631"/>
              <a:ext cx="165" cy="67"/>
            </a:xfrm>
            <a:custGeom>
              <a:avLst/>
              <a:gdLst>
                <a:gd name="T0" fmla="*/ 0 w 165"/>
                <a:gd name="T1" fmla="*/ 66 h 67"/>
                <a:gd name="T2" fmla="*/ 164 w 165"/>
                <a:gd name="T3" fmla="*/ 0 h 67"/>
                <a:gd name="T4" fmla="*/ 0 w 165"/>
                <a:gd name="T5" fmla="*/ 66 h 67"/>
                <a:gd name="T6" fmla="*/ 0 60000 65536"/>
                <a:gd name="T7" fmla="*/ 0 60000 65536"/>
                <a:gd name="T8" fmla="*/ 0 60000 65536"/>
                <a:gd name="T9" fmla="*/ 0 w 165"/>
                <a:gd name="T10" fmla="*/ 0 h 67"/>
                <a:gd name="T11" fmla="*/ 165 w 165"/>
                <a:gd name="T12" fmla="*/ 67 h 67"/>
              </a:gdLst>
              <a:ahLst/>
              <a:cxnLst>
                <a:cxn ang="T6">
                  <a:pos x="T0" y="T1"/>
                </a:cxn>
                <a:cxn ang="T7">
                  <a:pos x="T2" y="T3"/>
                </a:cxn>
                <a:cxn ang="T8">
                  <a:pos x="T4" y="T5"/>
                </a:cxn>
              </a:cxnLst>
              <a:rect l="T9" t="T10" r="T11" b="T12"/>
              <a:pathLst>
                <a:path w="165" h="67">
                  <a:moveTo>
                    <a:pt x="0" y="66"/>
                  </a:moveTo>
                  <a:lnTo>
                    <a:pt x="164" y="0"/>
                  </a:lnTo>
                  <a:lnTo>
                    <a:pt x="0" y="66"/>
                  </a:lnTo>
                </a:path>
              </a:pathLst>
            </a:custGeom>
            <a:noFill/>
            <a:ln w="12700" cap="rnd">
              <a:solidFill>
                <a:srgbClr val="000000"/>
              </a:solidFill>
              <a:round/>
              <a:headEnd/>
              <a:tailEnd/>
            </a:ln>
          </p:spPr>
          <p:txBody>
            <a:bodyPr>
              <a:prstTxWarp prst="textNoShape">
                <a:avLst/>
              </a:prstTxWarp>
            </a:bodyPr>
            <a:lstStyle/>
            <a:p>
              <a:endParaRPr lang="en-US"/>
            </a:p>
          </p:txBody>
        </p:sp>
        <p:sp>
          <p:nvSpPr>
            <p:cNvPr id="90168" name="Freeform 29"/>
            <p:cNvSpPr>
              <a:spLocks/>
            </p:cNvSpPr>
            <p:nvPr/>
          </p:nvSpPr>
          <p:spPr bwMode="auto">
            <a:xfrm>
              <a:off x="4695" y="3290"/>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69" name="Freeform 30"/>
            <p:cNvSpPr>
              <a:spLocks/>
            </p:cNvSpPr>
            <p:nvPr/>
          </p:nvSpPr>
          <p:spPr bwMode="auto">
            <a:xfrm>
              <a:off x="4859" y="3290"/>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0" name="Freeform 31"/>
            <p:cNvSpPr>
              <a:spLocks/>
            </p:cNvSpPr>
            <p:nvPr/>
          </p:nvSpPr>
          <p:spPr bwMode="auto">
            <a:xfrm>
              <a:off x="4695" y="3290"/>
              <a:ext cx="165" cy="66"/>
            </a:xfrm>
            <a:custGeom>
              <a:avLst/>
              <a:gdLst>
                <a:gd name="T0" fmla="*/ 0 w 165"/>
                <a:gd name="T1" fmla="*/ 0 h 66"/>
                <a:gd name="T2" fmla="*/ 164 w 165"/>
                <a:gd name="T3" fmla="*/ 65 h 66"/>
                <a:gd name="T4" fmla="*/ 0 w 165"/>
                <a:gd name="T5" fmla="*/ 0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0"/>
                  </a:moveTo>
                  <a:lnTo>
                    <a:pt x="164"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1" name="Freeform 32"/>
            <p:cNvSpPr>
              <a:spLocks/>
            </p:cNvSpPr>
            <p:nvPr/>
          </p:nvSpPr>
          <p:spPr bwMode="auto">
            <a:xfrm>
              <a:off x="4695" y="3290"/>
              <a:ext cx="165" cy="66"/>
            </a:xfrm>
            <a:custGeom>
              <a:avLst/>
              <a:gdLst>
                <a:gd name="T0" fmla="*/ 0 w 165"/>
                <a:gd name="T1" fmla="*/ 65 h 66"/>
                <a:gd name="T2" fmla="*/ 164 w 165"/>
                <a:gd name="T3" fmla="*/ 0 h 66"/>
                <a:gd name="T4" fmla="*/ 0 w 165"/>
                <a:gd name="T5" fmla="*/ 65 h 66"/>
                <a:gd name="T6" fmla="*/ 0 60000 65536"/>
                <a:gd name="T7" fmla="*/ 0 60000 65536"/>
                <a:gd name="T8" fmla="*/ 0 60000 65536"/>
                <a:gd name="T9" fmla="*/ 0 w 165"/>
                <a:gd name="T10" fmla="*/ 0 h 66"/>
                <a:gd name="T11" fmla="*/ 165 w 165"/>
                <a:gd name="T12" fmla="*/ 66 h 66"/>
              </a:gdLst>
              <a:ahLst/>
              <a:cxnLst>
                <a:cxn ang="T6">
                  <a:pos x="T0" y="T1"/>
                </a:cxn>
                <a:cxn ang="T7">
                  <a:pos x="T2" y="T3"/>
                </a:cxn>
                <a:cxn ang="T8">
                  <a:pos x="T4" y="T5"/>
                </a:cxn>
              </a:cxnLst>
              <a:rect l="T9" t="T10" r="T11" b="T12"/>
              <a:pathLst>
                <a:path w="165" h="66">
                  <a:moveTo>
                    <a:pt x="0" y="65"/>
                  </a:moveTo>
                  <a:lnTo>
                    <a:pt x="164"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sp>
          <p:nvSpPr>
            <p:cNvPr id="90172" name="Freeform 33"/>
            <p:cNvSpPr>
              <a:spLocks/>
            </p:cNvSpPr>
            <p:nvPr/>
          </p:nvSpPr>
          <p:spPr bwMode="auto">
            <a:xfrm>
              <a:off x="5013" y="292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3" name="Freeform 34"/>
            <p:cNvSpPr>
              <a:spLocks/>
            </p:cNvSpPr>
            <p:nvPr/>
          </p:nvSpPr>
          <p:spPr bwMode="auto">
            <a:xfrm>
              <a:off x="5178" y="2928"/>
              <a:ext cx="1" cy="66"/>
            </a:xfrm>
            <a:custGeom>
              <a:avLst/>
              <a:gdLst>
                <a:gd name="T0" fmla="*/ 0 w 1"/>
                <a:gd name="T1" fmla="*/ 0 h 66"/>
                <a:gd name="T2" fmla="*/ 0 w 1"/>
                <a:gd name="T3" fmla="*/ 65 h 66"/>
                <a:gd name="T4" fmla="*/ 0 w 1"/>
                <a:gd name="T5" fmla="*/ 0 h 66"/>
                <a:gd name="T6" fmla="*/ 0 60000 65536"/>
                <a:gd name="T7" fmla="*/ 0 60000 65536"/>
                <a:gd name="T8" fmla="*/ 0 60000 65536"/>
                <a:gd name="T9" fmla="*/ 0 w 1"/>
                <a:gd name="T10" fmla="*/ 0 h 66"/>
                <a:gd name="T11" fmla="*/ 1 w 1"/>
                <a:gd name="T12" fmla="*/ 66 h 66"/>
              </a:gdLst>
              <a:ahLst/>
              <a:cxnLst>
                <a:cxn ang="T6">
                  <a:pos x="T0" y="T1"/>
                </a:cxn>
                <a:cxn ang="T7">
                  <a:pos x="T2" y="T3"/>
                </a:cxn>
                <a:cxn ang="T8">
                  <a:pos x="T4" y="T5"/>
                </a:cxn>
              </a:cxnLst>
              <a:rect l="T9" t="T10" r="T11" b="T12"/>
              <a:pathLst>
                <a:path w="1" h="66">
                  <a:moveTo>
                    <a:pt x="0" y="0"/>
                  </a:moveTo>
                  <a:lnTo>
                    <a:pt x="0"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4" name="Freeform 35"/>
            <p:cNvSpPr>
              <a:spLocks/>
            </p:cNvSpPr>
            <p:nvPr/>
          </p:nvSpPr>
          <p:spPr bwMode="auto">
            <a:xfrm>
              <a:off x="5013" y="2928"/>
              <a:ext cx="166" cy="66"/>
            </a:xfrm>
            <a:custGeom>
              <a:avLst/>
              <a:gdLst>
                <a:gd name="T0" fmla="*/ 0 w 166"/>
                <a:gd name="T1" fmla="*/ 0 h 66"/>
                <a:gd name="T2" fmla="*/ 165 w 166"/>
                <a:gd name="T3" fmla="*/ 65 h 66"/>
                <a:gd name="T4" fmla="*/ 0 w 166"/>
                <a:gd name="T5" fmla="*/ 0 h 66"/>
                <a:gd name="T6" fmla="*/ 0 60000 65536"/>
                <a:gd name="T7" fmla="*/ 0 60000 65536"/>
                <a:gd name="T8" fmla="*/ 0 60000 65536"/>
                <a:gd name="T9" fmla="*/ 0 w 166"/>
                <a:gd name="T10" fmla="*/ 0 h 66"/>
                <a:gd name="T11" fmla="*/ 166 w 166"/>
                <a:gd name="T12" fmla="*/ 66 h 66"/>
              </a:gdLst>
              <a:ahLst/>
              <a:cxnLst>
                <a:cxn ang="T6">
                  <a:pos x="T0" y="T1"/>
                </a:cxn>
                <a:cxn ang="T7">
                  <a:pos x="T2" y="T3"/>
                </a:cxn>
                <a:cxn ang="T8">
                  <a:pos x="T4" y="T5"/>
                </a:cxn>
              </a:cxnLst>
              <a:rect l="T9" t="T10" r="T11" b="T12"/>
              <a:pathLst>
                <a:path w="166" h="66">
                  <a:moveTo>
                    <a:pt x="0" y="0"/>
                  </a:moveTo>
                  <a:lnTo>
                    <a:pt x="165" y="6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5" name="Freeform 36"/>
            <p:cNvSpPr>
              <a:spLocks/>
            </p:cNvSpPr>
            <p:nvPr/>
          </p:nvSpPr>
          <p:spPr bwMode="auto">
            <a:xfrm>
              <a:off x="5013" y="2928"/>
              <a:ext cx="166" cy="66"/>
            </a:xfrm>
            <a:custGeom>
              <a:avLst/>
              <a:gdLst>
                <a:gd name="T0" fmla="*/ 0 w 166"/>
                <a:gd name="T1" fmla="*/ 65 h 66"/>
                <a:gd name="T2" fmla="*/ 165 w 166"/>
                <a:gd name="T3" fmla="*/ 0 h 66"/>
                <a:gd name="T4" fmla="*/ 0 w 166"/>
                <a:gd name="T5" fmla="*/ 65 h 66"/>
                <a:gd name="T6" fmla="*/ 0 60000 65536"/>
                <a:gd name="T7" fmla="*/ 0 60000 65536"/>
                <a:gd name="T8" fmla="*/ 0 60000 65536"/>
                <a:gd name="T9" fmla="*/ 0 w 166"/>
                <a:gd name="T10" fmla="*/ 0 h 66"/>
                <a:gd name="T11" fmla="*/ 166 w 166"/>
                <a:gd name="T12" fmla="*/ 66 h 66"/>
              </a:gdLst>
              <a:ahLst/>
              <a:cxnLst>
                <a:cxn ang="T6">
                  <a:pos x="T0" y="T1"/>
                </a:cxn>
                <a:cxn ang="T7">
                  <a:pos x="T2" y="T3"/>
                </a:cxn>
                <a:cxn ang="T8">
                  <a:pos x="T4" y="T5"/>
                </a:cxn>
              </a:cxnLst>
              <a:rect l="T9" t="T10" r="T11" b="T12"/>
              <a:pathLst>
                <a:path w="166" h="66">
                  <a:moveTo>
                    <a:pt x="0" y="65"/>
                  </a:moveTo>
                  <a:lnTo>
                    <a:pt x="165" y="0"/>
                  </a:lnTo>
                  <a:lnTo>
                    <a:pt x="0" y="65"/>
                  </a:lnTo>
                </a:path>
              </a:pathLst>
            </a:custGeom>
            <a:noFill/>
            <a:ln w="12700" cap="rnd">
              <a:solidFill>
                <a:srgbClr val="000000"/>
              </a:solidFill>
              <a:round/>
              <a:headEnd/>
              <a:tailEnd/>
            </a:ln>
          </p:spPr>
          <p:txBody>
            <a:bodyPr>
              <a:prstTxWarp prst="textNoShape">
                <a:avLst/>
              </a:prstTxWarp>
            </a:bodyPr>
            <a:lstStyle/>
            <a:p>
              <a:endParaRPr lang="en-US"/>
            </a:p>
          </p:txBody>
        </p:sp>
        <p:sp>
          <p:nvSpPr>
            <p:cNvPr id="90176" name="Freeform 37"/>
            <p:cNvSpPr>
              <a:spLocks/>
            </p:cNvSpPr>
            <p:nvPr/>
          </p:nvSpPr>
          <p:spPr bwMode="auto">
            <a:xfrm>
              <a:off x="4782" y="3014"/>
              <a:ext cx="305" cy="251"/>
            </a:xfrm>
            <a:custGeom>
              <a:avLst/>
              <a:gdLst>
                <a:gd name="T0" fmla="*/ 0 w 305"/>
                <a:gd name="T1" fmla="*/ 250 h 251"/>
                <a:gd name="T2" fmla="*/ 304 w 305"/>
                <a:gd name="T3" fmla="*/ 0 h 251"/>
                <a:gd name="T4" fmla="*/ 0 w 305"/>
                <a:gd name="T5" fmla="*/ 250 h 251"/>
                <a:gd name="T6" fmla="*/ 0 60000 65536"/>
                <a:gd name="T7" fmla="*/ 0 60000 65536"/>
                <a:gd name="T8" fmla="*/ 0 60000 65536"/>
                <a:gd name="T9" fmla="*/ 0 w 305"/>
                <a:gd name="T10" fmla="*/ 0 h 251"/>
                <a:gd name="T11" fmla="*/ 305 w 305"/>
                <a:gd name="T12" fmla="*/ 251 h 251"/>
              </a:gdLst>
              <a:ahLst/>
              <a:cxnLst>
                <a:cxn ang="T6">
                  <a:pos x="T0" y="T1"/>
                </a:cxn>
                <a:cxn ang="T7">
                  <a:pos x="T2" y="T3"/>
                </a:cxn>
                <a:cxn ang="T8">
                  <a:pos x="T4" y="T5"/>
                </a:cxn>
              </a:cxnLst>
              <a:rect l="T9" t="T10" r="T11" b="T12"/>
              <a:pathLst>
                <a:path w="305" h="251">
                  <a:moveTo>
                    <a:pt x="0" y="250"/>
                  </a:moveTo>
                  <a:lnTo>
                    <a:pt x="304"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7" name="Freeform 38"/>
            <p:cNvSpPr>
              <a:spLocks/>
            </p:cNvSpPr>
            <p:nvPr/>
          </p:nvSpPr>
          <p:spPr bwMode="auto">
            <a:xfrm>
              <a:off x="5092" y="3020"/>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8" name="Freeform 39"/>
            <p:cNvSpPr>
              <a:spLocks/>
            </p:cNvSpPr>
            <p:nvPr/>
          </p:nvSpPr>
          <p:spPr bwMode="auto">
            <a:xfrm>
              <a:off x="4477" y="3368"/>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90179" name="Freeform 40"/>
            <p:cNvSpPr>
              <a:spLocks/>
            </p:cNvSpPr>
            <p:nvPr/>
          </p:nvSpPr>
          <p:spPr bwMode="auto">
            <a:xfrm>
              <a:off x="4786" y="3375"/>
              <a:ext cx="253" cy="210"/>
            </a:xfrm>
            <a:custGeom>
              <a:avLst/>
              <a:gdLst>
                <a:gd name="T0" fmla="*/ 0 w 253"/>
                <a:gd name="T1" fmla="*/ 0 h 210"/>
                <a:gd name="T2" fmla="*/ 252 w 253"/>
                <a:gd name="T3" fmla="*/ 209 h 210"/>
                <a:gd name="T4" fmla="*/ 0 w 253"/>
                <a:gd name="T5" fmla="*/ 0 h 210"/>
                <a:gd name="T6" fmla="*/ 0 60000 65536"/>
                <a:gd name="T7" fmla="*/ 0 60000 65536"/>
                <a:gd name="T8" fmla="*/ 0 60000 65536"/>
                <a:gd name="T9" fmla="*/ 0 w 253"/>
                <a:gd name="T10" fmla="*/ 0 h 210"/>
                <a:gd name="T11" fmla="*/ 253 w 253"/>
                <a:gd name="T12" fmla="*/ 210 h 210"/>
              </a:gdLst>
              <a:ahLst/>
              <a:cxnLst>
                <a:cxn ang="T6">
                  <a:pos x="T0" y="T1"/>
                </a:cxn>
                <a:cxn ang="T7">
                  <a:pos x="T2" y="T3"/>
                </a:cxn>
                <a:cxn ang="T8">
                  <a:pos x="T4" y="T5"/>
                </a:cxn>
              </a:cxnLst>
              <a:rect l="T9" t="T10" r="T11" b="T12"/>
              <a:pathLst>
                <a:path w="253" h="210">
                  <a:moveTo>
                    <a:pt x="0" y="0"/>
                  </a:moveTo>
                  <a:lnTo>
                    <a:pt x="252" y="20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80" name="Freeform 41"/>
            <p:cNvSpPr>
              <a:spLocks/>
            </p:cNvSpPr>
            <p:nvPr/>
          </p:nvSpPr>
          <p:spPr bwMode="auto">
            <a:xfrm>
              <a:off x="4744" y="3708"/>
              <a:ext cx="304" cy="251"/>
            </a:xfrm>
            <a:custGeom>
              <a:avLst/>
              <a:gdLst>
                <a:gd name="T0" fmla="*/ 0 w 304"/>
                <a:gd name="T1" fmla="*/ 250 h 251"/>
                <a:gd name="T2" fmla="*/ 303 w 304"/>
                <a:gd name="T3" fmla="*/ 0 h 251"/>
                <a:gd name="T4" fmla="*/ 0 w 304"/>
                <a:gd name="T5" fmla="*/ 250 h 251"/>
                <a:gd name="T6" fmla="*/ 0 60000 65536"/>
                <a:gd name="T7" fmla="*/ 0 60000 65536"/>
                <a:gd name="T8" fmla="*/ 0 60000 65536"/>
                <a:gd name="T9" fmla="*/ 0 w 304"/>
                <a:gd name="T10" fmla="*/ 0 h 251"/>
                <a:gd name="T11" fmla="*/ 304 w 304"/>
                <a:gd name="T12" fmla="*/ 251 h 251"/>
              </a:gdLst>
              <a:ahLst/>
              <a:cxnLst>
                <a:cxn ang="T6">
                  <a:pos x="T0" y="T1"/>
                </a:cxn>
                <a:cxn ang="T7">
                  <a:pos x="T2" y="T3"/>
                </a:cxn>
                <a:cxn ang="T8">
                  <a:pos x="T4" y="T5"/>
                </a:cxn>
              </a:cxnLst>
              <a:rect l="T9" t="T10" r="T11" b="T12"/>
              <a:pathLst>
                <a:path w="304" h="251">
                  <a:moveTo>
                    <a:pt x="0" y="250"/>
                  </a:moveTo>
                  <a:lnTo>
                    <a:pt x="303" y="0"/>
                  </a:lnTo>
                  <a:lnTo>
                    <a:pt x="0" y="250"/>
                  </a:lnTo>
                </a:path>
              </a:pathLst>
            </a:custGeom>
            <a:noFill/>
            <a:ln w="12700" cap="rnd">
              <a:solidFill>
                <a:srgbClr val="000000"/>
              </a:solidFill>
              <a:round/>
              <a:headEnd/>
              <a:tailEnd/>
            </a:ln>
          </p:spPr>
          <p:txBody>
            <a:bodyPr>
              <a:prstTxWarp prst="textNoShape">
                <a:avLst/>
              </a:prstTxWarp>
            </a:bodyPr>
            <a:lstStyle/>
            <a:p>
              <a:endParaRPr lang="en-US"/>
            </a:p>
          </p:txBody>
        </p:sp>
        <p:sp>
          <p:nvSpPr>
            <p:cNvPr id="90181" name="Freeform 42"/>
            <p:cNvSpPr>
              <a:spLocks/>
            </p:cNvSpPr>
            <p:nvPr/>
          </p:nvSpPr>
          <p:spPr bwMode="auto">
            <a:xfrm>
              <a:off x="5053" y="3714"/>
              <a:ext cx="253" cy="211"/>
            </a:xfrm>
            <a:custGeom>
              <a:avLst/>
              <a:gdLst>
                <a:gd name="T0" fmla="*/ 0 w 253"/>
                <a:gd name="T1" fmla="*/ 0 h 211"/>
                <a:gd name="T2" fmla="*/ 252 w 253"/>
                <a:gd name="T3" fmla="*/ 210 h 211"/>
                <a:gd name="T4" fmla="*/ 0 w 253"/>
                <a:gd name="T5" fmla="*/ 0 h 211"/>
                <a:gd name="T6" fmla="*/ 0 60000 65536"/>
                <a:gd name="T7" fmla="*/ 0 60000 65536"/>
                <a:gd name="T8" fmla="*/ 0 60000 65536"/>
                <a:gd name="T9" fmla="*/ 0 w 253"/>
                <a:gd name="T10" fmla="*/ 0 h 211"/>
                <a:gd name="T11" fmla="*/ 253 w 253"/>
                <a:gd name="T12" fmla="*/ 211 h 211"/>
              </a:gdLst>
              <a:ahLst/>
              <a:cxnLst>
                <a:cxn ang="T6">
                  <a:pos x="T0" y="T1"/>
                </a:cxn>
                <a:cxn ang="T7">
                  <a:pos x="T2" y="T3"/>
                </a:cxn>
                <a:cxn ang="T8">
                  <a:pos x="T4" y="T5"/>
                </a:cxn>
              </a:cxnLst>
              <a:rect l="T9" t="T10" r="T11" b="T12"/>
              <a:pathLst>
                <a:path w="253" h="211">
                  <a:moveTo>
                    <a:pt x="0" y="0"/>
                  </a:moveTo>
                  <a:lnTo>
                    <a:pt x="252" y="21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82" name="Rectangle 43"/>
            <p:cNvSpPr>
              <a:spLocks noChangeArrowheads="1"/>
            </p:cNvSpPr>
            <p:nvPr/>
          </p:nvSpPr>
          <p:spPr bwMode="auto">
            <a:xfrm>
              <a:off x="3365" y="3926"/>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B</a:t>
              </a:r>
            </a:p>
          </p:txBody>
        </p:sp>
        <p:sp>
          <p:nvSpPr>
            <p:cNvPr id="90183" name="Rectangle 44"/>
            <p:cNvSpPr>
              <a:spLocks noChangeArrowheads="1"/>
            </p:cNvSpPr>
            <p:nvPr/>
          </p:nvSpPr>
          <p:spPr bwMode="auto">
            <a:xfrm>
              <a:off x="2754" y="3932"/>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A</a:t>
              </a:r>
            </a:p>
          </p:txBody>
        </p:sp>
        <p:sp>
          <p:nvSpPr>
            <p:cNvPr id="90184" name="Rectangle 45"/>
            <p:cNvSpPr>
              <a:spLocks noChangeArrowheads="1"/>
            </p:cNvSpPr>
            <p:nvPr/>
          </p:nvSpPr>
          <p:spPr bwMode="auto">
            <a:xfrm>
              <a:off x="3677" y="3575"/>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C</a:t>
              </a:r>
            </a:p>
          </p:txBody>
        </p:sp>
        <p:sp>
          <p:nvSpPr>
            <p:cNvPr id="90185" name="Rectangle 46"/>
            <p:cNvSpPr>
              <a:spLocks noChangeArrowheads="1"/>
            </p:cNvSpPr>
            <p:nvPr/>
          </p:nvSpPr>
          <p:spPr bwMode="auto">
            <a:xfrm>
              <a:off x="4027" y="3243"/>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D</a:t>
              </a:r>
            </a:p>
          </p:txBody>
        </p:sp>
        <p:sp>
          <p:nvSpPr>
            <p:cNvPr id="90186" name="Rectangle 47"/>
            <p:cNvSpPr>
              <a:spLocks noChangeArrowheads="1"/>
            </p:cNvSpPr>
            <p:nvPr/>
          </p:nvSpPr>
          <p:spPr bwMode="auto">
            <a:xfrm>
              <a:off x="5229" y="3935"/>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B</a:t>
              </a:r>
            </a:p>
          </p:txBody>
        </p:sp>
        <p:sp>
          <p:nvSpPr>
            <p:cNvPr id="90187" name="Rectangle 48"/>
            <p:cNvSpPr>
              <a:spLocks noChangeArrowheads="1"/>
            </p:cNvSpPr>
            <p:nvPr/>
          </p:nvSpPr>
          <p:spPr bwMode="auto">
            <a:xfrm>
              <a:off x="4618" y="3942"/>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A</a:t>
              </a:r>
            </a:p>
          </p:txBody>
        </p:sp>
        <p:sp>
          <p:nvSpPr>
            <p:cNvPr id="90188" name="Rectangle 49"/>
            <p:cNvSpPr>
              <a:spLocks noChangeArrowheads="1"/>
            </p:cNvSpPr>
            <p:nvPr/>
          </p:nvSpPr>
          <p:spPr bwMode="auto">
            <a:xfrm>
              <a:off x="4373" y="3611"/>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C</a:t>
              </a:r>
            </a:p>
          </p:txBody>
        </p:sp>
        <p:sp>
          <p:nvSpPr>
            <p:cNvPr id="90189" name="Rectangle 50"/>
            <p:cNvSpPr>
              <a:spLocks noChangeArrowheads="1"/>
            </p:cNvSpPr>
            <p:nvPr/>
          </p:nvSpPr>
          <p:spPr bwMode="auto">
            <a:xfrm>
              <a:off x="5312" y="3233"/>
              <a:ext cx="212"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D</a:t>
              </a:r>
            </a:p>
          </p:txBody>
        </p:sp>
      </p:grpSp>
      <p:grpSp>
        <p:nvGrpSpPr>
          <p:cNvPr id="90120" name="Group 51"/>
          <p:cNvGrpSpPr>
            <a:grpSpLocks/>
          </p:cNvGrpSpPr>
          <p:nvPr/>
        </p:nvGrpSpPr>
        <p:grpSpPr bwMode="auto">
          <a:xfrm>
            <a:off x="4724400" y="4572000"/>
            <a:ext cx="4151313" cy="1881188"/>
            <a:chOff x="90" y="2928"/>
            <a:chExt cx="2615" cy="1185"/>
          </a:xfrm>
        </p:grpSpPr>
        <p:sp>
          <p:nvSpPr>
            <p:cNvPr id="90124" name="Freeform 52"/>
            <p:cNvSpPr>
              <a:spLocks/>
            </p:cNvSpPr>
            <p:nvPr/>
          </p:nvSpPr>
          <p:spPr bwMode="auto">
            <a:xfrm>
              <a:off x="2046" y="3439"/>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25" name="Freeform 53"/>
            <p:cNvSpPr>
              <a:spLocks/>
            </p:cNvSpPr>
            <p:nvPr/>
          </p:nvSpPr>
          <p:spPr bwMode="auto">
            <a:xfrm>
              <a:off x="2322" y="3439"/>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26" name="Freeform 54"/>
            <p:cNvSpPr>
              <a:spLocks/>
            </p:cNvSpPr>
            <p:nvPr/>
          </p:nvSpPr>
          <p:spPr bwMode="auto">
            <a:xfrm>
              <a:off x="2046" y="3439"/>
              <a:ext cx="277" cy="88"/>
            </a:xfrm>
            <a:custGeom>
              <a:avLst/>
              <a:gdLst>
                <a:gd name="T0" fmla="*/ 0 w 277"/>
                <a:gd name="T1" fmla="*/ 0 h 88"/>
                <a:gd name="T2" fmla="*/ 276 w 277"/>
                <a:gd name="T3" fmla="*/ 87 h 88"/>
                <a:gd name="T4" fmla="*/ 0 w 277"/>
                <a:gd name="T5" fmla="*/ 0 h 88"/>
                <a:gd name="T6" fmla="*/ 0 60000 65536"/>
                <a:gd name="T7" fmla="*/ 0 60000 65536"/>
                <a:gd name="T8" fmla="*/ 0 60000 65536"/>
                <a:gd name="T9" fmla="*/ 0 w 277"/>
                <a:gd name="T10" fmla="*/ 0 h 88"/>
                <a:gd name="T11" fmla="*/ 277 w 277"/>
                <a:gd name="T12" fmla="*/ 88 h 88"/>
              </a:gdLst>
              <a:ahLst/>
              <a:cxnLst>
                <a:cxn ang="T6">
                  <a:pos x="T0" y="T1"/>
                </a:cxn>
                <a:cxn ang="T7">
                  <a:pos x="T2" y="T3"/>
                </a:cxn>
                <a:cxn ang="T8">
                  <a:pos x="T4" y="T5"/>
                </a:cxn>
              </a:cxnLst>
              <a:rect l="T9" t="T10" r="T11" b="T12"/>
              <a:pathLst>
                <a:path w="277" h="88">
                  <a:moveTo>
                    <a:pt x="0" y="0"/>
                  </a:moveTo>
                  <a:lnTo>
                    <a:pt x="276"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27" name="Freeform 55"/>
            <p:cNvSpPr>
              <a:spLocks/>
            </p:cNvSpPr>
            <p:nvPr/>
          </p:nvSpPr>
          <p:spPr bwMode="auto">
            <a:xfrm>
              <a:off x="2046" y="3439"/>
              <a:ext cx="277" cy="88"/>
            </a:xfrm>
            <a:custGeom>
              <a:avLst/>
              <a:gdLst>
                <a:gd name="T0" fmla="*/ 0 w 277"/>
                <a:gd name="T1" fmla="*/ 87 h 88"/>
                <a:gd name="T2" fmla="*/ 276 w 277"/>
                <a:gd name="T3" fmla="*/ 0 h 88"/>
                <a:gd name="T4" fmla="*/ 0 w 277"/>
                <a:gd name="T5" fmla="*/ 87 h 88"/>
                <a:gd name="T6" fmla="*/ 0 60000 65536"/>
                <a:gd name="T7" fmla="*/ 0 60000 65536"/>
                <a:gd name="T8" fmla="*/ 0 60000 65536"/>
                <a:gd name="T9" fmla="*/ 0 w 277"/>
                <a:gd name="T10" fmla="*/ 0 h 88"/>
                <a:gd name="T11" fmla="*/ 277 w 277"/>
                <a:gd name="T12" fmla="*/ 88 h 88"/>
              </a:gdLst>
              <a:ahLst/>
              <a:cxnLst>
                <a:cxn ang="T6">
                  <a:pos x="T0" y="T1"/>
                </a:cxn>
                <a:cxn ang="T7">
                  <a:pos x="T2" y="T3"/>
                </a:cxn>
                <a:cxn ang="T8">
                  <a:pos x="T4" y="T5"/>
                </a:cxn>
              </a:cxnLst>
              <a:rect l="T9" t="T10" r="T11" b="T12"/>
              <a:pathLst>
                <a:path w="277" h="88">
                  <a:moveTo>
                    <a:pt x="0" y="87"/>
                  </a:moveTo>
                  <a:lnTo>
                    <a:pt x="276" y="0"/>
                  </a:lnTo>
                  <a:lnTo>
                    <a:pt x="0" y="87"/>
                  </a:lnTo>
                </a:path>
              </a:pathLst>
            </a:custGeom>
            <a:noFill/>
            <a:ln w="12700" cap="rnd">
              <a:solidFill>
                <a:srgbClr val="000000"/>
              </a:solidFill>
              <a:round/>
              <a:headEnd/>
              <a:tailEnd/>
            </a:ln>
          </p:spPr>
          <p:txBody>
            <a:bodyPr>
              <a:prstTxWarp prst="textNoShape">
                <a:avLst/>
              </a:prstTxWarp>
            </a:bodyPr>
            <a:lstStyle/>
            <a:p>
              <a:endParaRPr lang="en-US"/>
            </a:p>
          </p:txBody>
        </p:sp>
        <p:sp>
          <p:nvSpPr>
            <p:cNvPr id="90128" name="Freeform 56"/>
            <p:cNvSpPr>
              <a:spLocks/>
            </p:cNvSpPr>
            <p:nvPr/>
          </p:nvSpPr>
          <p:spPr bwMode="auto">
            <a:xfrm>
              <a:off x="1371" y="2928"/>
              <a:ext cx="1" cy="89"/>
            </a:xfrm>
            <a:custGeom>
              <a:avLst/>
              <a:gdLst>
                <a:gd name="T0" fmla="*/ 0 w 1"/>
                <a:gd name="T1" fmla="*/ 0 h 89"/>
                <a:gd name="T2" fmla="*/ 0 w 1"/>
                <a:gd name="T3" fmla="*/ 88 h 89"/>
                <a:gd name="T4" fmla="*/ 0 w 1"/>
                <a:gd name="T5" fmla="*/ 0 h 89"/>
                <a:gd name="T6" fmla="*/ 0 60000 65536"/>
                <a:gd name="T7" fmla="*/ 0 60000 65536"/>
                <a:gd name="T8" fmla="*/ 0 60000 65536"/>
                <a:gd name="T9" fmla="*/ 0 w 1"/>
                <a:gd name="T10" fmla="*/ 0 h 89"/>
                <a:gd name="T11" fmla="*/ 1 w 1"/>
                <a:gd name="T12" fmla="*/ 89 h 89"/>
              </a:gdLst>
              <a:ahLst/>
              <a:cxnLst>
                <a:cxn ang="T6">
                  <a:pos x="T0" y="T1"/>
                </a:cxn>
                <a:cxn ang="T7">
                  <a:pos x="T2" y="T3"/>
                </a:cxn>
                <a:cxn ang="T8">
                  <a:pos x="T4" y="T5"/>
                </a:cxn>
              </a:cxnLst>
              <a:rect l="T9" t="T10" r="T11" b="T12"/>
              <a:pathLst>
                <a:path w="1" h="89">
                  <a:moveTo>
                    <a:pt x="0" y="0"/>
                  </a:moveTo>
                  <a:lnTo>
                    <a:pt x="0" y="8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29" name="Freeform 57"/>
            <p:cNvSpPr>
              <a:spLocks/>
            </p:cNvSpPr>
            <p:nvPr/>
          </p:nvSpPr>
          <p:spPr bwMode="auto">
            <a:xfrm>
              <a:off x="1647" y="2928"/>
              <a:ext cx="1" cy="89"/>
            </a:xfrm>
            <a:custGeom>
              <a:avLst/>
              <a:gdLst>
                <a:gd name="T0" fmla="*/ 0 w 1"/>
                <a:gd name="T1" fmla="*/ 0 h 89"/>
                <a:gd name="T2" fmla="*/ 0 w 1"/>
                <a:gd name="T3" fmla="*/ 88 h 89"/>
                <a:gd name="T4" fmla="*/ 0 w 1"/>
                <a:gd name="T5" fmla="*/ 0 h 89"/>
                <a:gd name="T6" fmla="*/ 0 60000 65536"/>
                <a:gd name="T7" fmla="*/ 0 60000 65536"/>
                <a:gd name="T8" fmla="*/ 0 60000 65536"/>
                <a:gd name="T9" fmla="*/ 0 w 1"/>
                <a:gd name="T10" fmla="*/ 0 h 89"/>
                <a:gd name="T11" fmla="*/ 1 w 1"/>
                <a:gd name="T12" fmla="*/ 89 h 89"/>
              </a:gdLst>
              <a:ahLst/>
              <a:cxnLst>
                <a:cxn ang="T6">
                  <a:pos x="T0" y="T1"/>
                </a:cxn>
                <a:cxn ang="T7">
                  <a:pos x="T2" y="T3"/>
                </a:cxn>
                <a:cxn ang="T8">
                  <a:pos x="T4" y="T5"/>
                </a:cxn>
              </a:cxnLst>
              <a:rect l="T9" t="T10" r="T11" b="T12"/>
              <a:pathLst>
                <a:path w="1" h="89">
                  <a:moveTo>
                    <a:pt x="0" y="0"/>
                  </a:moveTo>
                  <a:lnTo>
                    <a:pt x="0" y="8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0" name="Freeform 58"/>
            <p:cNvSpPr>
              <a:spLocks/>
            </p:cNvSpPr>
            <p:nvPr/>
          </p:nvSpPr>
          <p:spPr bwMode="auto">
            <a:xfrm>
              <a:off x="1371" y="2928"/>
              <a:ext cx="277" cy="89"/>
            </a:xfrm>
            <a:custGeom>
              <a:avLst/>
              <a:gdLst>
                <a:gd name="T0" fmla="*/ 0 w 277"/>
                <a:gd name="T1" fmla="*/ 0 h 89"/>
                <a:gd name="T2" fmla="*/ 276 w 277"/>
                <a:gd name="T3" fmla="*/ 88 h 89"/>
                <a:gd name="T4" fmla="*/ 0 w 277"/>
                <a:gd name="T5" fmla="*/ 0 h 89"/>
                <a:gd name="T6" fmla="*/ 0 60000 65536"/>
                <a:gd name="T7" fmla="*/ 0 60000 65536"/>
                <a:gd name="T8" fmla="*/ 0 60000 65536"/>
                <a:gd name="T9" fmla="*/ 0 w 277"/>
                <a:gd name="T10" fmla="*/ 0 h 89"/>
                <a:gd name="T11" fmla="*/ 277 w 277"/>
                <a:gd name="T12" fmla="*/ 89 h 89"/>
              </a:gdLst>
              <a:ahLst/>
              <a:cxnLst>
                <a:cxn ang="T6">
                  <a:pos x="T0" y="T1"/>
                </a:cxn>
                <a:cxn ang="T7">
                  <a:pos x="T2" y="T3"/>
                </a:cxn>
                <a:cxn ang="T8">
                  <a:pos x="T4" y="T5"/>
                </a:cxn>
              </a:cxnLst>
              <a:rect l="T9" t="T10" r="T11" b="T12"/>
              <a:pathLst>
                <a:path w="277" h="89">
                  <a:moveTo>
                    <a:pt x="0" y="0"/>
                  </a:moveTo>
                  <a:lnTo>
                    <a:pt x="276" y="8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1" name="Freeform 59"/>
            <p:cNvSpPr>
              <a:spLocks/>
            </p:cNvSpPr>
            <p:nvPr/>
          </p:nvSpPr>
          <p:spPr bwMode="auto">
            <a:xfrm>
              <a:off x="1371" y="2928"/>
              <a:ext cx="277" cy="89"/>
            </a:xfrm>
            <a:custGeom>
              <a:avLst/>
              <a:gdLst>
                <a:gd name="T0" fmla="*/ 0 w 277"/>
                <a:gd name="T1" fmla="*/ 88 h 89"/>
                <a:gd name="T2" fmla="*/ 276 w 277"/>
                <a:gd name="T3" fmla="*/ 0 h 89"/>
                <a:gd name="T4" fmla="*/ 0 w 277"/>
                <a:gd name="T5" fmla="*/ 88 h 89"/>
                <a:gd name="T6" fmla="*/ 0 60000 65536"/>
                <a:gd name="T7" fmla="*/ 0 60000 65536"/>
                <a:gd name="T8" fmla="*/ 0 60000 65536"/>
                <a:gd name="T9" fmla="*/ 0 w 277"/>
                <a:gd name="T10" fmla="*/ 0 h 89"/>
                <a:gd name="T11" fmla="*/ 277 w 277"/>
                <a:gd name="T12" fmla="*/ 89 h 89"/>
              </a:gdLst>
              <a:ahLst/>
              <a:cxnLst>
                <a:cxn ang="T6">
                  <a:pos x="T0" y="T1"/>
                </a:cxn>
                <a:cxn ang="T7">
                  <a:pos x="T2" y="T3"/>
                </a:cxn>
                <a:cxn ang="T8">
                  <a:pos x="T4" y="T5"/>
                </a:cxn>
              </a:cxnLst>
              <a:rect l="T9" t="T10" r="T11" b="T12"/>
              <a:pathLst>
                <a:path w="277" h="89">
                  <a:moveTo>
                    <a:pt x="0" y="88"/>
                  </a:moveTo>
                  <a:lnTo>
                    <a:pt x="276" y="0"/>
                  </a:lnTo>
                  <a:lnTo>
                    <a:pt x="0" y="88"/>
                  </a:lnTo>
                </a:path>
              </a:pathLst>
            </a:custGeom>
            <a:noFill/>
            <a:ln w="12700" cap="rnd">
              <a:solidFill>
                <a:srgbClr val="000000"/>
              </a:solidFill>
              <a:round/>
              <a:headEnd/>
              <a:tailEnd/>
            </a:ln>
          </p:spPr>
          <p:txBody>
            <a:bodyPr>
              <a:prstTxWarp prst="textNoShape">
                <a:avLst/>
              </a:prstTxWarp>
            </a:bodyPr>
            <a:lstStyle/>
            <a:p>
              <a:endParaRPr lang="en-US"/>
            </a:p>
          </p:txBody>
        </p:sp>
        <p:sp>
          <p:nvSpPr>
            <p:cNvPr id="90132" name="Freeform 60"/>
            <p:cNvSpPr>
              <a:spLocks/>
            </p:cNvSpPr>
            <p:nvPr/>
          </p:nvSpPr>
          <p:spPr bwMode="auto">
            <a:xfrm>
              <a:off x="1673" y="3517"/>
              <a:ext cx="508" cy="335"/>
            </a:xfrm>
            <a:custGeom>
              <a:avLst/>
              <a:gdLst>
                <a:gd name="T0" fmla="*/ 0 w 508"/>
                <a:gd name="T1" fmla="*/ 334 h 335"/>
                <a:gd name="T2" fmla="*/ 507 w 508"/>
                <a:gd name="T3" fmla="*/ 0 h 335"/>
                <a:gd name="T4" fmla="*/ 0 w 508"/>
                <a:gd name="T5" fmla="*/ 334 h 335"/>
                <a:gd name="T6" fmla="*/ 0 60000 65536"/>
                <a:gd name="T7" fmla="*/ 0 60000 65536"/>
                <a:gd name="T8" fmla="*/ 0 60000 65536"/>
                <a:gd name="T9" fmla="*/ 0 w 508"/>
                <a:gd name="T10" fmla="*/ 0 h 335"/>
                <a:gd name="T11" fmla="*/ 508 w 508"/>
                <a:gd name="T12" fmla="*/ 335 h 335"/>
              </a:gdLst>
              <a:ahLst/>
              <a:cxnLst>
                <a:cxn ang="T6">
                  <a:pos x="T0" y="T1"/>
                </a:cxn>
                <a:cxn ang="T7">
                  <a:pos x="T2" y="T3"/>
                </a:cxn>
                <a:cxn ang="T8">
                  <a:pos x="T4" y="T5"/>
                </a:cxn>
              </a:cxnLst>
              <a:rect l="T9" t="T10" r="T11" b="T12"/>
              <a:pathLst>
                <a:path w="508" h="335">
                  <a:moveTo>
                    <a:pt x="0" y="334"/>
                  </a:moveTo>
                  <a:lnTo>
                    <a:pt x="507" y="0"/>
                  </a:lnTo>
                  <a:lnTo>
                    <a:pt x="0" y="334"/>
                  </a:lnTo>
                </a:path>
              </a:pathLst>
            </a:custGeom>
            <a:noFill/>
            <a:ln w="12700" cap="rnd">
              <a:solidFill>
                <a:srgbClr val="000000"/>
              </a:solidFill>
              <a:round/>
              <a:headEnd/>
              <a:tailEnd/>
            </a:ln>
          </p:spPr>
          <p:txBody>
            <a:bodyPr>
              <a:prstTxWarp prst="textNoShape">
                <a:avLst/>
              </a:prstTxWarp>
            </a:bodyPr>
            <a:lstStyle/>
            <a:p>
              <a:endParaRPr lang="en-US"/>
            </a:p>
          </p:txBody>
        </p:sp>
        <p:sp>
          <p:nvSpPr>
            <p:cNvPr id="90133" name="Freeform 61"/>
            <p:cNvSpPr>
              <a:spLocks/>
            </p:cNvSpPr>
            <p:nvPr/>
          </p:nvSpPr>
          <p:spPr bwMode="auto">
            <a:xfrm>
              <a:off x="2190" y="3526"/>
              <a:ext cx="422" cy="281"/>
            </a:xfrm>
            <a:custGeom>
              <a:avLst/>
              <a:gdLst>
                <a:gd name="T0" fmla="*/ 0 w 422"/>
                <a:gd name="T1" fmla="*/ 0 h 281"/>
                <a:gd name="T2" fmla="*/ 421 w 422"/>
                <a:gd name="T3" fmla="*/ 280 h 281"/>
                <a:gd name="T4" fmla="*/ 0 w 422"/>
                <a:gd name="T5" fmla="*/ 0 h 281"/>
                <a:gd name="T6" fmla="*/ 0 60000 65536"/>
                <a:gd name="T7" fmla="*/ 0 60000 65536"/>
                <a:gd name="T8" fmla="*/ 0 60000 65536"/>
                <a:gd name="T9" fmla="*/ 0 w 422"/>
                <a:gd name="T10" fmla="*/ 0 h 281"/>
                <a:gd name="T11" fmla="*/ 422 w 422"/>
                <a:gd name="T12" fmla="*/ 281 h 281"/>
              </a:gdLst>
              <a:ahLst/>
              <a:cxnLst>
                <a:cxn ang="T6">
                  <a:pos x="T0" y="T1"/>
                </a:cxn>
                <a:cxn ang="T7">
                  <a:pos x="T2" y="T3"/>
                </a:cxn>
                <a:cxn ang="T8">
                  <a:pos x="T4" y="T5"/>
                </a:cxn>
              </a:cxnLst>
              <a:rect l="T9" t="T10" r="T11" b="T12"/>
              <a:pathLst>
                <a:path w="422" h="281">
                  <a:moveTo>
                    <a:pt x="0" y="0"/>
                  </a:moveTo>
                  <a:lnTo>
                    <a:pt x="421" y="28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4" name="Freeform 62"/>
            <p:cNvSpPr>
              <a:spLocks/>
            </p:cNvSpPr>
            <p:nvPr/>
          </p:nvSpPr>
          <p:spPr bwMode="auto">
            <a:xfrm>
              <a:off x="631" y="3427"/>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5" name="Freeform 63"/>
            <p:cNvSpPr>
              <a:spLocks/>
            </p:cNvSpPr>
            <p:nvPr/>
          </p:nvSpPr>
          <p:spPr bwMode="auto">
            <a:xfrm>
              <a:off x="908" y="3427"/>
              <a:ext cx="1" cy="88"/>
            </a:xfrm>
            <a:custGeom>
              <a:avLst/>
              <a:gdLst>
                <a:gd name="T0" fmla="*/ 0 w 1"/>
                <a:gd name="T1" fmla="*/ 0 h 88"/>
                <a:gd name="T2" fmla="*/ 0 w 1"/>
                <a:gd name="T3" fmla="*/ 87 h 88"/>
                <a:gd name="T4" fmla="*/ 0 w 1"/>
                <a:gd name="T5" fmla="*/ 0 h 88"/>
                <a:gd name="T6" fmla="*/ 0 60000 65536"/>
                <a:gd name="T7" fmla="*/ 0 60000 65536"/>
                <a:gd name="T8" fmla="*/ 0 60000 65536"/>
                <a:gd name="T9" fmla="*/ 0 w 1"/>
                <a:gd name="T10" fmla="*/ 0 h 88"/>
                <a:gd name="T11" fmla="*/ 1 w 1"/>
                <a:gd name="T12" fmla="*/ 88 h 88"/>
              </a:gdLst>
              <a:ahLst/>
              <a:cxnLst>
                <a:cxn ang="T6">
                  <a:pos x="T0" y="T1"/>
                </a:cxn>
                <a:cxn ang="T7">
                  <a:pos x="T2" y="T3"/>
                </a:cxn>
                <a:cxn ang="T8">
                  <a:pos x="T4" y="T5"/>
                </a:cxn>
              </a:cxnLst>
              <a:rect l="T9" t="T10" r="T11" b="T12"/>
              <a:pathLst>
                <a:path w="1" h="88">
                  <a:moveTo>
                    <a:pt x="0" y="0"/>
                  </a:moveTo>
                  <a:lnTo>
                    <a:pt x="0"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6" name="Freeform 64"/>
            <p:cNvSpPr>
              <a:spLocks/>
            </p:cNvSpPr>
            <p:nvPr/>
          </p:nvSpPr>
          <p:spPr bwMode="auto">
            <a:xfrm>
              <a:off x="631" y="3427"/>
              <a:ext cx="278" cy="88"/>
            </a:xfrm>
            <a:custGeom>
              <a:avLst/>
              <a:gdLst>
                <a:gd name="T0" fmla="*/ 0 w 278"/>
                <a:gd name="T1" fmla="*/ 0 h 88"/>
                <a:gd name="T2" fmla="*/ 277 w 278"/>
                <a:gd name="T3" fmla="*/ 87 h 88"/>
                <a:gd name="T4" fmla="*/ 0 w 278"/>
                <a:gd name="T5" fmla="*/ 0 h 88"/>
                <a:gd name="T6" fmla="*/ 0 60000 65536"/>
                <a:gd name="T7" fmla="*/ 0 60000 65536"/>
                <a:gd name="T8" fmla="*/ 0 60000 65536"/>
                <a:gd name="T9" fmla="*/ 0 w 278"/>
                <a:gd name="T10" fmla="*/ 0 h 88"/>
                <a:gd name="T11" fmla="*/ 278 w 278"/>
                <a:gd name="T12" fmla="*/ 88 h 88"/>
              </a:gdLst>
              <a:ahLst/>
              <a:cxnLst>
                <a:cxn ang="T6">
                  <a:pos x="T0" y="T1"/>
                </a:cxn>
                <a:cxn ang="T7">
                  <a:pos x="T2" y="T3"/>
                </a:cxn>
                <a:cxn ang="T8">
                  <a:pos x="T4" y="T5"/>
                </a:cxn>
              </a:cxnLst>
              <a:rect l="T9" t="T10" r="T11" b="T12"/>
              <a:pathLst>
                <a:path w="278" h="88">
                  <a:moveTo>
                    <a:pt x="0" y="0"/>
                  </a:moveTo>
                  <a:lnTo>
                    <a:pt x="277" y="8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37" name="Freeform 65"/>
            <p:cNvSpPr>
              <a:spLocks/>
            </p:cNvSpPr>
            <p:nvPr/>
          </p:nvSpPr>
          <p:spPr bwMode="auto">
            <a:xfrm>
              <a:off x="631" y="3427"/>
              <a:ext cx="278" cy="88"/>
            </a:xfrm>
            <a:custGeom>
              <a:avLst/>
              <a:gdLst>
                <a:gd name="T0" fmla="*/ 0 w 278"/>
                <a:gd name="T1" fmla="*/ 87 h 88"/>
                <a:gd name="T2" fmla="*/ 277 w 278"/>
                <a:gd name="T3" fmla="*/ 0 h 88"/>
                <a:gd name="T4" fmla="*/ 0 w 278"/>
                <a:gd name="T5" fmla="*/ 87 h 88"/>
                <a:gd name="T6" fmla="*/ 0 60000 65536"/>
                <a:gd name="T7" fmla="*/ 0 60000 65536"/>
                <a:gd name="T8" fmla="*/ 0 60000 65536"/>
                <a:gd name="T9" fmla="*/ 0 w 278"/>
                <a:gd name="T10" fmla="*/ 0 h 88"/>
                <a:gd name="T11" fmla="*/ 278 w 278"/>
                <a:gd name="T12" fmla="*/ 88 h 88"/>
              </a:gdLst>
              <a:ahLst/>
              <a:cxnLst>
                <a:cxn ang="T6">
                  <a:pos x="T0" y="T1"/>
                </a:cxn>
                <a:cxn ang="T7">
                  <a:pos x="T2" y="T3"/>
                </a:cxn>
                <a:cxn ang="T8">
                  <a:pos x="T4" y="T5"/>
                </a:cxn>
              </a:cxnLst>
              <a:rect l="T9" t="T10" r="T11" b="T12"/>
              <a:pathLst>
                <a:path w="278" h="88">
                  <a:moveTo>
                    <a:pt x="0" y="87"/>
                  </a:moveTo>
                  <a:lnTo>
                    <a:pt x="277" y="0"/>
                  </a:lnTo>
                  <a:lnTo>
                    <a:pt x="0" y="87"/>
                  </a:lnTo>
                </a:path>
              </a:pathLst>
            </a:custGeom>
            <a:noFill/>
            <a:ln w="12700" cap="rnd">
              <a:solidFill>
                <a:srgbClr val="000000"/>
              </a:solidFill>
              <a:round/>
              <a:headEnd/>
              <a:tailEnd/>
            </a:ln>
          </p:spPr>
          <p:txBody>
            <a:bodyPr>
              <a:prstTxWarp prst="textNoShape">
                <a:avLst/>
              </a:prstTxWarp>
            </a:bodyPr>
            <a:lstStyle/>
            <a:p>
              <a:endParaRPr lang="en-US"/>
            </a:p>
          </p:txBody>
        </p:sp>
        <p:sp>
          <p:nvSpPr>
            <p:cNvPr id="90138" name="Freeform 66"/>
            <p:cNvSpPr>
              <a:spLocks/>
            </p:cNvSpPr>
            <p:nvPr/>
          </p:nvSpPr>
          <p:spPr bwMode="auto">
            <a:xfrm>
              <a:off x="260" y="3530"/>
              <a:ext cx="509" cy="334"/>
            </a:xfrm>
            <a:custGeom>
              <a:avLst/>
              <a:gdLst>
                <a:gd name="T0" fmla="*/ 0 w 509"/>
                <a:gd name="T1" fmla="*/ 333 h 334"/>
                <a:gd name="T2" fmla="*/ 508 w 509"/>
                <a:gd name="T3" fmla="*/ 0 h 334"/>
                <a:gd name="T4" fmla="*/ 0 w 509"/>
                <a:gd name="T5" fmla="*/ 333 h 334"/>
                <a:gd name="T6" fmla="*/ 0 60000 65536"/>
                <a:gd name="T7" fmla="*/ 0 60000 65536"/>
                <a:gd name="T8" fmla="*/ 0 60000 65536"/>
                <a:gd name="T9" fmla="*/ 0 w 509"/>
                <a:gd name="T10" fmla="*/ 0 h 334"/>
                <a:gd name="T11" fmla="*/ 509 w 509"/>
                <a:gd name="T12" fmla="*/ 334 h 334"/>
              </a:gdLst>
              <a:ahLst/>
              <a:cxnLst>
                <a:cxn ang="T6">
                  <a:pos x="T0" y="T1"/>
                </a:cxn>
                <a:cxn ang="T7">
                  <a:pos x="T2" y="T3"/>
                </a:cxn>
                <a:cxn ang="T8">
                  <a:pos x="T4" y="T5"/>
                </a:cxn>
              </a:cxnLst>
              <a:rect l="T9" t="T10" r="T11" b="T12"/>
              <a:pathLst>
                <a:path w="509" h="334">
                  <a:moveTo>
                    <a:pt x="0" y="333"/>
                  </a:moveTo>
                  <a:lnTo>
                    <a:pt x="508" y="0"/>
                  </a:lnTo>
                  <a:lnTo>
                    <a:pt x="0" y="333"/>
                  </a:lnTo>
                </a:path>
              </a:pathLst>
            </a:custGeom>
            <a:noFill/>
            <a:ln w="12700" cap="rnd">
              <a:solidFill>
                <a:srgbClr val="000000"/>
              </a:solidFill>
              <a:round/>
              <a:headEnd/>
              <a:tailEnd/>
            </a:ln>
          </p:spPr>
          <p:txBody>
            <a:bodyPr>
              <a:prstTxWarp prst="textNoShape">
                <a:avLst/>
              </a:prstTxWarp>
            </a:bodyPr>
            <a:lstStyle/>
            <a:p>
              <a:endParaRPr lang="en-US"/>
            </a:p>
          </p:txBody>
        </p:sp>
        <p:sp>
          <p:nvSpPr>
            <p:cNvPr id="90139" name="Freeform 67"/>
            <p:cNvSpPr>
              <a:spLocks/>
            </p:cNvSpPr>
            <p:nvPr/>
          </p:nvSpPr>
          <p:spPr bwMode="auto">
            <a:xfrm>
              <a:off x="777" y="3538"/>
              <a:ext cx="422" cy="282"/>
            </a:xfrm>
            <a:custGeom>
              <a:avLst/>
              <a:gdLst>
                <a:gd name="T0" fmla="*/ 0 w 422"/>
                <a:gd name="T1" fmla="*/ 0 h 282"/>
                <a:gd name="T2" fmla="*/ 421 w 422"/>
                <a:gd name="T3" fmla="*/ 281 h 282"/>
                <a:gd name="T4" fmla="*/ 0 w 422"/>
                <a:gd name="T5" fmla="*/ 0 h 282"/>
                <a:gd name="T6" fmla="*/ 0 60000 65536"/>
                <a:gd name="T7" fmla="*/ 0 60000 65536"/>
                <a:gd name="T8" fmla="*/ 0 60000 65536"/>
                <a:gd name="T9" fmla="*/ 0 w 422"/>
                <a:gd name="T10" fmla="*/ 0 h 282"/>
                <a:gd name="T11" fmla="*/ 422 w 422"/>
                <a:gd name="T12" fmla="*/ 282 h 282"/>
              </a:gdLst>
              <a:ahLst/>
              <a:cxnLst>
                <a:cxn ang="T6">
                  <a:pos x="T0" y="T1"/>
                </a:cxn>
                <a:cxn ang="T7">
                  <a:pos x="T2" y="T3"/>
                </a:cxn>
                <a:cxn ang="T8">
                  <a:pos x="T4" y="T5"/>
                </a:cxn>
              </a:cxnLst>
              <a:rect l="T9" t="T10" r="T11" b="T12"/>
              <a:pathLst>
                <a:path w="422" h="282">
                  <a:moveTo>
                    <a:pt x="0" y="0"/>
                  </a:moveTo>
                  <a:lnTo>
                    <a:pt x="421" y="28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40" name="Freeform 68"/>
            <p:cNvSpPr>
              <a:spLocks/>
            </p:cNvSpPr>
            <p:nvPr/>
          </p:nvSpPr>
          <p:spPr bwMode="auto">
            <a:xfrm>
              <a:off x="779" y="3057"/>
              <a:ext cx="730" cy="328"/>
            </a:xfrm>
            <a:custGeom>
              <a:avLst/>
              <a:gdLst>
                <a:gd name="T0" fmla="*/ 0 w 730"/>
                <a:gd name="T1" fmla="*/ 327 h 328"/>
                <a:gd name="T2" fmla="*/ 729 w 730"/>
                <a:gd name="T3" fmla="*/ 0 h 328"/>
                <a:gd name="T4" fmla="*/ 0 w 730"/>
                <a:gd name="T5" fmla="*/ 327 h 328"/>
                <a:gd name="T6" fmla="*/ 0 60000 65536"/>
                <a:gd name="T7" fmla="*/ 0 60000 65536"/>
                <a:gd name="T8" fmla="*/ 0 60000 65536"/>
                <a:gd name="T9" fmla="*/ 0 w 730"/>
                <a:gd name="T10" fmla="*/ 0 h 328"/>
                <a:gd name="T11" fmla="*/ 730 w 730"/>
                <a:gd name="T12" fmla="*/ 328 h 328"/>
              </a:gdLst>
              <a:ahLst/>
              <a:cxnLst>
                <a:cxn ang="T6">
                  <a:pos x="T0" y="T1"/>
                </a:cxn>
                <a:cxn ang="T7">
                  <a:pos x="T2" y="T3"/>
                </a:cxn>
                <a:cxn ang="T8">
                  <a:pos x="T4" y="T5"/>
                </a:cxn>
              </a:cxnLst>
              <a:rect l="T9" t="T10" r="T11" b="T12"/>
              <a:pathLst>
                <a:path w="730" h="328">
                  <a:moveTo>
                    <a:pt x="0" y="327"/>
                  </a:moveTo>
                  <a:lnTo>
                    <a:pt x="729" y="0"/>
                  </a:lnTo>
                  <a:lnTo>
                    <a:pt x="0" y="327"/>
                  </a:lnTo>
                </a:path>
              </a:pathLst>
            </a:custGeom>
            <a:noFill/>
            <a:ln w="12700" cap="rnd">
              <a:solidFill>
                <a:srgbClr val="000000"/>
              </a:solidFill>
              <a:round/>
              <a:headEnd/>
              <a:tailEnd/>
            </a:ln>
          </p:spPr>
          <p:txBody>
            <a:bodyPr>
              <a:prstTxWarp prst="textNoShape">
                <a:avLst/>
              </a:prstTxWarp>
            </a:bodyPr>
            <a:lstStyle/>
            <a:p>
              <a:endParaRPr lang="en-US"/>
            </a:p>
          </p:txBody>
        </p:sp>
        <p:sp>
          <p:nvSpPr>
            <p:cNvPr id="90141" name="Freeform 69"/>
            <p:cNvSpPr>
              <a:spLocks/>
            </p:cNvSpPr>
            <p:nvPr/>
          </p:nvSpPr>
          <p:spPr bwMode="auto">
            <a:xfrm>
              <a:off x="1517" y="3057"/>
              <a:ext cx="654" cy="328"/>
            </a:xfrm>
            <a:custGeom>
              <a:avLst/>
              <a:gdLst>
                <a:gd name="T0" fmla="*/ 0 w 654"/>
                <a:gd name="T1" fmla="*/ 0 h 328"/>
                <a:gd name="T2" fmla="*/ 653 w 654"/>
                <a:gd name="T3" fmla="*/ 327 h 328"/>
                <a:gd name="T4" fmla="*/ 0 w 654"/>
                <a:gd name="T5" fmla="*/ 0 h 328"/>
                <a:gd name="T6" fmla="*/ 0 60000 65536"/>
                <a:gd name="T7" fmla="*/ 0 60000 65536"/>
                <a:gd name="T8" fmla="*/ 0 60000 65536"/>
                <a:gd name="T9" fmla="*/ 0 w 654"/>
                <a:gd name="T10" fmla="*/ 0 h 328"/>
                <a:gd name="T11" fmla="*/ 654 w 654"/>
                <a:gd name="T12" fmla="*/ 328 h 328"/>
              </a:gdLst>
              <a:ahLst/>
              <a:cxnLst>
                <a:cxn ang="T6">
                  <a:pos x="T0" y="T1"/>
                </a:cxn>
                <a:cxn ang="T7">
                  <a:pos x="T2" y="T3"/>
                </a:cxn>
                <a:cxn ang="T8">
                  <a:pos x="T4" y="T5"/>
                </a:cxn>
              </a:cxnLst>
              <a:rect l="T9" t="T10" r="T11" b="T12"/>
              <a:pathLst>
                <a:path w="654" h="328">
                  <a:moveTo>
                    <a:pt x="0" y="0"/>
                  </a:moveTo>
                  <a:lnTo>
                    <a:pt x="653" y="32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90142" name="Rectangle 70"/>
            <p:cNvSpPr>
              <a:spLocks noChangeArrowheads="1"/>
            </p:cNvSpPr>
            <p:nvPr/>
          </p:nvSpPr>
          <p:spPr bwMode="auto">
            <a:xfrm>
              <a:off x="1540" y="3903"/>
              <a:ext cx="206" cy="21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C</a:t>
              </a:r>
            </a:p>
          </p:txBody>
        </p:sp>
        <p:sp>
          <p:nvSpPr>
            <p:cNvPr id="90143" name="Rectangle 71"/>
            <p:cNvSpPr>
              <a:spLocks noChangeArrowheads="1"/>
            </p:cNvSpPr>
            <p:nvPr/>
          </p:nvSpPr>
          <p:spPr bwMode="auto">
            <a:xfrm>
              <a:off x="2499" y="3883"/>
              <a:ext cx="206" cy="21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D</a:t>
              </a:r>
            </a:p>
          </p:txBody>
        </p:sp>
        <p:sp>
          <p:nvSpPr>
            <p:cNvPr id="90144" name="Rectangle 72"/>
            <p:cNvSpPr>
              <a:spLocks noChangeArrowheads="1"/>
            </p:cNvSpPr>
            <p:nvPr/>
          </p:nvSpPr>
          <p:spPr bwMode="auto">
            <a:xfrm>
              <a:off x="1113" y="3885"/>
              <a:ext cx="206" cy="21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B</a:t>
              </a:r>
            </a:p>
          </p:txBody>
        </p:sp>
        <p:sp>
          <p:nvSpPr>
            <p:cNvPr id="90145" name="Rectangle 73"/>
            <p:cNvSpPr>
              <a:spLocks noChangeArrowheads="1"/>
            </p:cNvSpPr>
            <p:nvPr/>
          </p:nvSpPr>
          <p:spPr bwMode="auto">
            <a:xfrm>
              <a:off x="90" y="3894"/>
              <a:ext cx="206" cy="21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A</a:t>
              </a:r>
            </a:p>
          </p:txBody>
        </p:sp>
      </p:grpSp>
      <p:grpSp>
        <p:nvGrpSpPr>
          <p:cNvPr id="4" name="Group 74"/>
          <p:cNvGrpSpPr>
            <a:grpSpLocks/>
          </p:cNvGrpSpPr>
          <p:nvPr/>
        </p:nvGrpSpPr>
        <p:grpSpPr bwMode="auto">
          <a:xfrm>
            <a:off x="2438400" y="4572000"/>
            <a:ext cx="6477000" cy="1676400"/>
            <a:chOff x="1536" y="2880"/>
            <a:chExt cx="4080" cy="1056"/>
          </a:xfrm>
        </p:grpSpPr>
        <p:sp>
          <p:nvSpPr>
            <p:cNvPr id="90122" name="Line 75"/>
            <p:cNvSpPr>
              <a:spLocks noChangeShapeType="1"/>
            </p:cNvSpPr>
            <p:nvPr/>
          </p:nvSpPr>
          <p:spPr bwMode="auto">
            <a:xfrm>
              <a:off x="1632" y="2880"/>
              <a:ext cx="3984" cy="1008"/>
            </a:xfrm>
            <a:prstGeom prst="line">
              <a:avLst/>
            </a:prstGeom>
            <a:noFill/>
            <a:ln w="38100">
              <a:solidFill>
                <a:srgbClr val="FF0000"/>
              </a:solidFill>
              <a:round/>
              <a:headEnd type="none" w="sm" len="sm"/>
              <a:tailEnd type="none" w="sm" len="sm"/>
            </a:ln>
          </p:spPr>
          <p:txBody>
            <a:bodyPr>
              <a:prstTxWarp prst="textNoShape">
                <a:avLst/>
              </a:prstTxWarp>
            </a:bodyPr>
            <a:lstStyle/>
            <a:p>
              <a:endParaRPr lang="en-US"/>
            </a:p>
          </p:txBody>
        </p:sp>
        <p:sp>
          <p:nvSpPr>
            <p:cNvPr id="90123" name="Line 76"/>
            <p:cNvSpPr>
              <a:spLocks noChangeShapeType="1"/>
            </p:cNvSpPr>
            <p:nvPr/>
          </p:nvSpPr>
          <p:spPr bwMode="auto">
            <a:xfrm rot="-1779470">
              <a:off x="1536" y="2928"/>
              <a:ext cx="3984" cy="1008"/>
            </a:xfrm>
            <a:prstGeom prst="line">
              <a:avLst/>
            </a:prstGeom>
            <a:noFill/>
            <a:ln w="38100">
              <a:solidFill>
                <a:srgbClr val="FF0000"/>
              </a:solidFill>
              <a:round/>
              <a:headEnd type="none" w="sm" len="sm"/>
              <a:tailEnd type="none" w="sm" len="sm"/>
            </a:ln>
          </p:spPr>
          <p:txBody>
            <a:bodyPr>
              <a:prstTxWarp prst="textNoShape">
                <a:avLst/>
              </a:prstTxWarp>
            </a:bodyPr>
            <a:lstStyle/>
            <a:p>
              <a:endParaRPr lang="en-US"/>
            </a:p>
          </p:txBody>
        </p:sp>
      </p:gr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216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216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2165" name="Rectangle 4"/>
          <p:cNvSpPr>
            <a:spLocks noGrp="1" noChangeArrowheads="1"/>
          </p:cNvSpPr>
          <p:nvPr>
            <p:ph type="title"/>
          </p:nvPr>
        </p:nvSpPr>
        <p:spPr>
          <a:xfrm>
            <a:off x="1066800" y="0"/>
            <a:ext cx="8077200" cy="1104900"/>
          </a:xfrm>
          <a:noFill/>
        </p:spPr>
        <p:txBody>
          <a:bodyPr lIns="90488" tIns="44450" rIns="90488" bIns="44450"/>
          <a:lstStyle/>
          <a:p>
            <a:r>
              <a:rPr lang="en-US" dirty="0" smtClean="0"/>
              <a:t>Enumeration: Dynamic Programming</a:t>
            </a:r>
          </a:p>
        </p:txBody>
      </p:sp>
      <p:sp>
        <p:nvSpPr>
          <p:cNvPr id="160773" name="Rectangle 5"/>
          <p:cNvSpPr>
            <a:spLocks noGrp="1" noChangeArrowheads="1"/>
          </p:cNvSpPr>
          <p:nvPr>
            <p:ph type="body" idx="1"/>
          </p:nvPr>
        </p:nvSpPr>
        <p:spPr>
          <a:xfrm>
            <a:off x="0" y="990600"/>
            <a:ext cx="8991600" cy="5715000"/>
          </a:xfrm>
          <a:noFill/>
        </p:spPr>
        <p:txBody>
          <a:bodyPr lIns="90488" tIns="44450" rIns="90488" bIns="44450"/>
          <a:lstStyle/>
          <a:p>
            <a:pPr>
              <a:lnSpc>
                <a:spcPct val="90000"/>
              </a:lnSpc>
            </a:pPr>
            <a:r>
              <a:rPr lang="en-US" dirty="0" smtClean="0"/>
              <a:t>Plans differ by: order of the N relations, access method for each relation, and the join method for each join.</a:t>
            </a:r>
          </a:p>
          <a:p>
            <a:pPr lvl="1">
              <a:lnSpc>
                <a:spcPct val="90000"/>
              </a:lnSpc>
            </a:pPr>
            <a:r>
              <a:rPr lang="en-US" dirty="0" smtClean="0"/>
              <a:t>maximum possible orderings = N!</a:t>
            </a:r>
          </a:p>
          <a:p>
            <a:pPr>
              <a:lnSpc>
                <a:spcPct val="90000"/>
              </a:lnSpc>
            </a:pPr>
            <a:endParaRPr lang="en-US" dirty="0" smtClean="0"/>
          </a:p>
          <a:p>
            <a:pPr>
              <a:lnSpc>
                <a:spcPct val="90000"/>
              </a:lnSpc>
            </a:pPr>
            <a:r>
              <a:rPr lang="en-US" dirty="0" smtClean="0"/>
              <a:t>Enumerated using N passes</a:t>
            </a:r>
            <a:endParaRPr lang="en-US" dirty="0"/>
          </a:p>
          <a:p>
            <a:pPr>
              <a:lnSpc>
                <a:spcPct val="90000"/>
              </a:lnSpc>
            </a:pPr>
            <a:endParaRPr lang="en-US" dirty="0" smtClean="0"/>
          </a:p>
          <a:p>
            <a:pPr>
              <a:lnSpc>
                <a:spcPct val="90000"/>
              </a:lnSpc>
            </a:pPr>
            <a:r>
              <a:rPr lang="en-US" dirty="0" smtClean="0"/>
              <a:t>For each subset of relations, retain only:</a:t>
            </a:r>
          </a:p>
          <a:p>
            <a:pPr lvl="1">
              <a:lnSpc>
                <a:spcPct val="90000"/>
              </a:lnSpc>
              <a:buSzPct val="75000"/>
            </a:pPr>
            <a:r>
              <a:rPr lang="en-US" dirty="0" smtClean="0"/>
              <a:t>Cheapest plan overall (possibly unordered), plus</a:t>
            </a:r>
          </a:p>
          <a:p>
            <a:pPr lvl="1">
              <a:lnSpc>
                <a:spcPct val="90000"/>
              </a:lnSpc>
              <a:buSzPct val="75000"/>
            </a:pPr>
            <a:r>
              <a:rPr lang="en-US" dirty="0" smtClean="0"/>
              <a:t>Cheapest plan for each </a:t>
            </a:r>
            <a:r>
              <a:rPr lang="en-US" i="1" dirty="0" smtClean="0">
                <a:solidFill>
                  <a:schemeClr val="accent2"/>
                </a:solidFill>
              </a:rPr>
              <a:t>interesting order </a:t>
            </a:r>
            <a:r>
              <a:rPr lang="en-US" dirty="0" smtClean="0"/>
              <a:t>of the tuples.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07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7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77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7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216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216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2165" name="Rectangle 4"/>
          <p:cNvSpPr>
            <a:spLocks noGrp="1" noChangeArrowheads="1"/>
          </p:cNvSpPr>
          <p:nvPr>
            <p:ph type="title"/>
          </p:nvPr>
        </p:nvSpPr>
        <p:spPr>
          <a:xfrm>
            <a:off x="1066800" y="0"/>
            <a:ext cx="8077200" cy="1104900"/>
          </a:xfrm>
          <a:noFill/>
        </p:spPr>
        <p:txBody>
          <a:bodyPr lIns="90488" tIns="44450" rIns="90488" bIns="44450"/>
          <a:lstStyle/>
          <a:p>
            <a:r>
              <a:rPr lang="en-US" dirty="0" smtClean="0"/>
              <a:t>Enumeration: Dynamic Programming</a:t>
            </a:r>
          </a:p>
        </p:txBody>
      </p:sp>
      <p:sp>
        <p:nvSpPr>
          <p:cNvPr id="160773" name="Rectangle 5"/>
          <p:cNvSpPr>
            <a:spLocks noGrp="1" noChangeArrowheads="1"/>
          </p:cNvSpPr>
          <p:nvPr>
            <p:ph type="body" idx="1"/>
          </p:nvPr>
        </p:nvSpPr>
        <p:spPr>
          <a:xfrm>
            <a:off x="0" y="1600200"/>
            <a:ext cx="8991600" cy="5105400"/>
          </a:xfrm>
          <a:noFill/>
        </p:spPr>
        <p:txBody>
          <a:bodyPr lIns="90488" tIns="44450" rIns="90488" bIns="44450"/>
          <a:lstStyle/>
          <a:p>
            <a:pPr>
              <a:lnSpc>
                <a:spcPct val="90000"/>
              </a:lnSpc>
              <a:buSzPct val="75000"/>
            </a:pPr>
            <a:r>
              <a:rPr lang="en-US" dirty="0" smtClean="0">
                <a:solidFill>
                  <a:schemeClr val="accent2"/>
                </a:solidFill>
              </a:rPr>
              <a:t>Pass 1:  </a:t>
            </a:r>
            <a:r>
              <a:rPr lang="en-US" dirty="0" smtClean="0"/>
              <a:t>Find best 1-relation plans for each relation. Consider pushing selections and projections down.</a:t>
            </a:r>
          </a:p>
          <a:p>
            <a:pPr marL="1828800" lvl="4" indent="0">
              <a:lnSpc>
                <a:spcPct val="90000"/>
              </a:lnSpc>
              <a:buSzPct val="75000"/>
              <a:buNone/>
            </a:pPr>
            <a:endParaRPr lang="en-US" dirty="0" smtClean="0"/>
          </a:p>
          <a:p>
            <a:pPr>
              <a:lnSpc>
                <a:spcPct val="90000"/>
              </a:lnSpc>
              <a:buSzPct val="75000"/>
            </a:pPr>
            <a:endParaRPr lang="en-US" dirty="0" smtClean="0">
              <a:solidFill>
                <a:schemeClr val="accent2"/>
              </a:solidFill>
            </a:endParaRPr>
          </a:p>
          <a:p>
            <a:pPr>
              <a:lnSpc>
                <a:spcPct val="90000"/>
              </a:lnSpc>
              <a:buSzPct val="75000"/>
            </a:pPr>
            <a:r>
              <a:rPr lang="en-US" dirty="0" smtClean="0">
                <a:solidFill>
                  <a:schemeClr val="accent2"/>
                </a:solidFill>
              </a:rPr>
              <a:t>Pass 2:  </a:t>
            </a:r>
            <a:r>
              <a:rPr lang="en-US" dirty="0" smtClean="0"/>
              <a:t>Find best ways to join result of each 1-relation plan </a:t>
            </a:r>
            <a:r>
              <a:rPr lang="en-US" u="sng" dirty="0" smtClean="0">
                <a:solidFill>
                  <a:srgbClr val="FF0000"/>
                </a:solidFill>
              </a:rPr>
              <a:t>as outer</a:t>
            </a:r>
            <a:r>
              <a:rPr lang="en-US" dirty="0" smtClean="0"/>
              <a:t> to another relation. </a:t>
            </a:r>
            <a:r>
              <a:rPr lang="en-US" b="0" dirty="0" smtClean="0"/>
              <a:t> </a:t>
            </a:r>
            <a:r>
              <a:rPr lang="en-US" b="0" i="1" dirty="0" smtClean="0">
                <a:solidFill>
                  <a:schemeClr val="accent2"/>
                </a:solidFill>
              </a:rPr>
              <a:t>(All 2-relation plans.)</a:t>
            </a:r>
          </a:p>
          <a:p>
            <a:pPr marL="457200" lvl="1" indent="0">
              <a:lnSpc>
                <a:spcPct val="90000"/>
              </a:lnSpc>
              <a:buSzPct val="75000"/>
              <a:buNone/>
            </a:pPr>
            <a:r>
              <a:rPr lang="en-US" i="1" dirty="0">
                <a:solidFill>
                  <a:schemeClr val="accent2"/>
                </a:solidFill>
              </a:rPr>
              <a:t>	</a:t>
            </a:r>
            <a:r>
              <a:rPr lang="en-US" i="1" dirty="0" smtClean="0">
                <a:solidFill>
                  <a:schemeClr val="accent2"/>
                </a:solidFill>
              </a:rPr>
              <a:t>consider all possible join methods &amp; inner access paths  </a:t>
            </a:r>
            <a:endParaRPr lang="en-US" dirty="0" smtClean="0"/>
          </a:p>
          <a:p>
            <a:pPr>
              <a:lnSpc>
                <a:spcPct val="90000"/>
              </a:lnSpc>
              <a:buSzPct val="75000"/>
            </a:pPr>
            <a:endParaRPr lang="en-US" dirty="0" smtClean="0">
              <a:solidFill>
                <a:schemeClr val="accent2"/>
              </a:solidFill>
            </a:endParaRPr>
          </a:p>
          <a:p>
            <a:pPr>
              <a:lnSpc>
                <a:spcPct val="90000"/>
              </a:lnSpc>
              <a:buSzPct val="75000"/>
            </a:pPr>
            <a:r>
              <a:rPr lang="en-US" dirty="0" smtClean="0">
                <a:solidFill>
                  <a:schemeClr val="accent2"/>
                </a:solidFill>
              </a:rPr>
              <a:t>Pass N:  </a:t>
            </a:r>
            <a:r>
              <a:rPr lang="en-US" dirty="0" smtClean="0"/>
              <a:t>Find best ways to join result of a (N-1)-</a:t>
            </a:r>
            <a:r>
              <a:rPr lang="en-US" dirty="0" err="1" smtClean="0"/>
              <a:t>rel’n</a:t>
            </a:r>
            <a:r>
              <a:rPr lang="en-US" dirty="0" smtClean="0"/>
              <a:t> plan </a:t>
            </a:r>
            <a:r>
              <a:rPr lang="en-US" u="sng" dirty="0" smtClean="0">
                <a:solidFill>
                  <a:srgbClr val="FF0000"/>
                </a:solidFill>
              </a:rPr>
              <a:t>as outer</a:t>
            </a:r>
            <a:r>
              <a:rPr lang="en-US" dirty="0" smtClean="0"/>
              <a:t> to the </a:t>
            </a:r>
            <a:r>
              <a:rPr lang="en-US" dirty="0" err="1" smtClean="0"/>
              <a:t>N’th</a:t>
            </a:r>
            <a:r>
              <a:rPr lang="en-US" dirty="0" smtClean="0"/>
              <a:t> relation.  </a:t>
            </a:r>
            <a:r>
              <a:rPr lang="en-US" b="0" i="1" dirty="0" smtClean="0">
                <a:solidFill>
                  <a:schemeClr val="accent2"/>
                </a:solidFill>
              </a:rPr>
              <a:t>(All N-relation plans.)</a:t>
            </a:r>
          </a:p>
          <a:p>
            <a:pPr marL="914400" lvl="2" indent="0">
              <a:lnSpc>
                <a:spcPct val="90000"/>
              </a:lnSpc>
              <a:buSzPct val="75000"/>
              <a:buNone/>
            </a:pPr>
            <a:r>
              <a:rPr lang="en-US" sz="2400" i="1" dirty="0" smtClean="0">
                <a:solidFill>
                  <a:schemeClr val="accent2"/>
                </a:solidFill>
              </a:rPr>
              <a:t>consider </a:t>
            </a:r>
            <a:r>
              <a:rPr lang="en-US" sz="2400" i="1" dirty="0">
                <a:solidFill>
                  <a:schemeClr val="accent2"/>
                </a:solidFill>
              </a:rPr>
              <a:t>all possible join methods &amp; inner access paths  </a:t>
            </a:r>
            <a:endParaRPr lang="en-US" sz="2400" dirty="0"/>
          </a:p>
          <a:p>
            <a:pPr marL="914400" lvl="2" indent="0">
              <a:lnSpc>
                <a:spcPct val="90000"/>
              </a:lnSpc>
              <a:buSzPct val="75000"/>
              <a:buNone/>
            </a:pPr>
            <a:endParaRPr lang="en-US" i="1" dirty="0" smtClean="0">
              <a:solidFill>
                <a:schemeClr val="accent2"/>
              </a:solidFill>
            </a:endParaRPr>
          </a:p>
        </p:txBody>
      </p:sp>
    </p:spTree>
    <p:extLst>
      <p:ext uri="{BB962C8B-B14F-4D97-AF65-F5344CB8AC3E}">
        <p14:creationId xmlns:p14="http://schemas.microsoft.com/office/powerpoint/2010/main" val="2241638573"/>
      </p:ext>
    </p:extLst>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77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77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77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7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22531" name="Rectangle 2"/>
          <p:cNvSpPr>
            <a:spLocks noGrp="1" noChangeArrowheads="1"/>
          </p:cNvSpPr>
          <p:nvPr>
            <p:ph type="title"/>
          </p:nvPr>
        </p:nvSpPr>
        <p:spPr>
          <a:xfrm>
            <a:off x="1066800" y="-228600"/>
            <a:ext cx="7772400" cy="1143000"/>
          </a:xfrm>
        </p:spPr>
        <p:txBody>
          <a:bodyPr/>
          <a:lstStyle/>
          <a:p>
            <a:r>
              <a:rPr lang="en-US" dirty="0"/>
              <a:t>Iterator </a:t>
            </a:r>
            <a:r>
              <a:rPr lang="en-US" dirty="0" smtClean="0"/>
              <a:t>Interface (pull from the top)</a:t>
            </a:r>
            <a:endParaRPr lang="en-US" dirty="0"/>
          </a:p>
        </p:txBody>
      </p:sp>
      <p:sp>
        <p:nvSpPr>
          <p:cNvPr id="22532" name="Rectangle 3"/>
          <p:cNvSpPr>
            <a:spLocks noGrp="1" noChangeArrowheads="1"/>
          </p:cNvSpPr>
          <p:nvPr>
            <p:ph type="body" idx="1"/>
          </p:nvPr>
        </p:nvSpPr>
        <p:spPr>
          <a:xfrm>
            <a:off x="381000" y="990600"/>
            <a:ext cx="7772400" cy="4114800"/>
          </a:xfrm>
        </p:spPr>
        <p:txBody>
          <a:bodyPr/>
          <a:lstStyle/>
          <a:p>
            <a:r>
              <a:rPr lang="en-US" smtClean="0"/>
              <a:t>Recall:</a:t>
            </a:r>
          </a:p>
          <a:p>
            <a:endParaRPr lang="en-US" smtClean="0"/>
          </a:p>
          <a:p>
            <a:endParaRPr lang="en-US" smtClean="0"/>
          </a:p>
        </p:txBody>
      </p:sp>
      <p:sp>
        <p:nvSpPr>
          <p:cNvPr id="22533" name="Text Box 31"/>
          <p:cNvSpPr txBox="1">
            <a:spLocks noChangeArrowheads="1"/>
          </p:cNvSpPr>
          <p:nvPr/>
        </p:nvSpPr>
        <p:spPr bwMode="auto">
          <a:xfrm>
            <a:off x="3733800" y="1447800"/>
            <a:ext cx="4953000" cy="3878263"/>
          </a:xfrm>
          <a:prstGeom prst="rect">
            <a:avLst/>
          </a:prstGeom>
          <a:noFill/>
          <a:ln w="12700">
            <a:noFill/>
            <a:miter lim="800000"/>
            <a:headEnd/>
            <a:tailEnd/>
          </a:ln>
        </p:spPr>
        <p:txBody>
          <a:bodyPr>
            <a:prstTxWarp prst="textNoShape">
              <a:avLst/>
            </a:prstTxWarp>
            <a:spAutoFit/>
          </a:bodyPr>
          <a:lstStyle/>
          <a:p>
            <a:pPr eaLnBrk="0" hangingPunct="0">
              <a:spcBef>
                <a:spcPct val="50000"/>
              </a:spcBef>
              <a:buFontTx/>
              <a:buChar char="•"/>
            </a:pPr>
            <a:r>
              <a:rPr lang="en-US">
                <a:solidFill>
                  <a:schemeClr val="tx1"/>
                </a:solidFill>
                <a:latin typeface="Times New Roman" charset="0"/>
              </a:rPr>
              <a:t>Relational operators at nodes support uniform </a:t>
            </a:r>
            <a:r>
              <a:rPr lang="en-US" i="1">
                <a:solidFill>
                  <a:schemeClr val="tx1"/>
                </a:solidFill>
                <a:latin typeface="Times New Roman" charset="0"/>
              </a:rPr>
              <a:t>iterator</a:t>
            </a:r>
            <a:r>
              <a:rPr lang="en-US">
                <a:solidFill>
                  <a:schemeClr val="tx1"/>
                </a:solidFill>
                <a:latin typeface="Times New Roman" charset="0"/>
              </a:rPr>
              <a:t> interface:</a:t>
            </a:r>
          </a:p>
          <a:p>
            <a:pPr lvl="1" eaLnBrk="0" hangingPunct="0">
              <a:spcBef>
                <a:spcPct val="50000"/>
              </a:spcBef>
            </a:pPr>
            <a:r>
              <a:rPr lang="en-US" sz="2800" i="1">
                <a:solidFill>
                  <a:schemeClr val="tx1"/>
                </a:solidFill>
                <a:latin typeface="Times New Roman" charset="0"/>
              </a:rPr>
              <a:t>Open( ), get_next( ), close( )</a:t>
            </a:r>
          </a:p>
          <a:p>
            <a:pPr eaLnBrk="0" hangingPunct="0">
              <a:spcBef>
                <a:spcPct val="50000"/>
              </a:spcBef>
              <a:buFontTx/>
              <a:buChar char="•"/>
            </a:pPr>
            <a:r>
              <a:rPr lang="en-US">
                <a:solidFill>
                  <a:schemeClr val="tx1"/>
                </a:solidFill>
                <a:latin typeface="Times New Roman" charset="0"/>
              </a:rPr>
              <a:t>Unary Ops – On Open() call Open() on child.</a:t>
            </a:r>
          </a:p>
          <a:p>
            <a:pPr eaLnBrk="0" hangingPunct="0">
              <a:spcBef>
                <a:spcPct val="50000"/>
              </a:spcBef>
              <a:buFontTx/>
              <a:buChar char="•"/>
            </a:pPr>
            <a:r>
              <a:rPr lang="en-US">
                <a:solidFill>
                  <a:schemeClr val="tx1"/>
                </a:solidFill>
                <a:latin typeface="Times New Roman" charset="0"/>
              </a:rPr>
              <a:t>Binary Ops – call Open() on left child then on right.</a:t>
            </a:r>
          </a:p>
          <a:p>
            <a:pPr eaLnBrk="0" hangingPunct="0">
              <a:spcBef>
                <a:spcPct val="50000"/>
              </a:spcBef>
              <a:buFontTx/>
              <a:buChar char="•"/>
            </a:pPr>
            <a:r>
              <a:rPr lang="en-US">
                <a:solidFill>
                  <a:schemeClr val="tx1"/>
                </a:solidFill>
                <a:latin typeface="Times New Roman" charset="0"/>
              </a:rPr>
              <a:t>By convention, outer is on left.</a:t>
            </a:r>
          </a:p>
        </p:txBody>
      </p:sp>
      <p:sp>
        <p:nvSpPr>
          <p:cNvPr id="22534" name="Freeform 34"/>
          <p:cNvSpPr>
            <a:spLocks/>
          </p:cNvSpPr>
          <p:nvPr/>
        </p:nvSpPr>
        <p:spPr bwMode="auto">
          <a:xfrm>
            <a:off x="995363" y="2681288"/>
            <a:ext cx="107950" cy="139700"/>
          </a:xfrm>
          <a:custGeom>
            <a:avLst/>
            <a:gdLst>
              <a:gd name="T0" fmla="*/ 2147483647 w 68"/>
              <a:gd name="T1" fmla="*/ 2147483647 h 88"/>
              <a:gd name="T2" fmla="*/ 2147483647 w 68"/>
              <a:gd name="T3" fmla="*/ 2147483647 h 88"/>
              <a:gd name="T4" fmla="*/ 2147483647 w 68"/>
              <a:gd name="T5" fmla="*/ 0 h 88"/>
              <a:gd name="T6" fmla="*/ 2147483647 w 68"/>
              <a:gd name="T7" fmla="*/ 2147483647 h 88"/>
              <a:gd name="T8" fmla="*/ 0 w 68"/>
              <a:gd name="T9" fmla="*/ 2147483647 h 88"/>
              <a:gd name="T10" fmla="*/ 2147483647 w 68"/>
              <a:gd name="T11" fmla="*/ 2147483647 h 88"/>
              <a:gd name="T12" fmla="*/ 2147483647 w 68"/>
              <a:gd name="T13" fmla="*/ 2147483647 h 88"/>
              <a:gd name="T14" fmla="*/ 2147483647 w 68"/>
              <a:gd name="T15" fmla="*/ 2147483647 h 88"/>
              <a:gd name="T16" fmla="*/ 2147483647 w 68"/>
              <a:gd name="T17" fmla="*/ 2147483647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88"/>
              <a:gd name="T29" fmla="*/ 68 w 68"/>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88">
                <a:moveTo>
                  <a:pt x="67" y="43"/>
                </a:moveTo>
                <a:lnTo>
                  <a:pt x="58" y="13"/>
                </a:lnTo>
                <a:lnTo>
                  <a:pt x="34" y="0"/>
                </a:lnTo>
                <a:lnTo>
                  <a:pt x="10" y="13"/>
                </a:lnTo>
                <a:lnTo>
                  <a:pt x="0" y="43"/>
                </a:lnTo>
                <a:lnTo>
                  <a:pt x="10" y="74"/>
                </a:lnTo>
                <a:lnTo>
                  <a:pt x="34" y="87"/>
                </a:lnTo>
                <a:lnTo>
                  <a:pt x="58" y="74"/>
                </a:lnTo>
                <a:lnTo>
                  <a:pt x="67" y="43"/>
                </a:lnTo>
              </a:path>
            </a:pathLst>
          </a:custGeom>
          <a:noFill/>
          <a:ln w="12700" cap="rnd">
            <a:solidFill>
              <a:srgbClr val="000000"/>
            </a:solidFill>
            <a:round/>
            <a:headEnd/>
            <a:tailEnd/>
          </a:ln>
        </p:spPr>
        <p:txBody>
          <a:bodyPr>
            <a:prstTxWarp prst="textNoShape">
              <a:avLst/>
            </a:prstTxWarp>
          </a:bodyPr>
          <a:lstStyle/>
          <a:p>
            <a:endParaRPr lang="en-US"/>
          </a:p>
        </p:txBody>
      </p:sp>
      <p:sp>
        <p:nvSpPr>
          <p:cNvPr id="22535" name="Freeform 35"/>
          <p:cNvSpPr>
            <a:spLocks/>
          </p:cNvSpPr>
          <p:nvPr/>
        </p:nvSpPr>
        <p:spPr bwMode="auto">
          <a:xfrm>
            <a:off x="1049338" y="2695575"/>
            <a:ext cx="98425" cy="1588"/>
          </a:xfrm>
          <a:custGeom>
            <a:avLst/>
            <a:gdLst>
              <a:gd name="T0" fmla="*/ 0 w 62"/>
              <a:gd name="T1" fmla="*/ 0 h 1"/>
              <a:gd name="T2" fmla="*/ 2147483647 w 62"/>
              <a:gd name="T3" fmla="*/ 0 h 1"/>
              <a:gd name="T4" fmla="*/ 0 w 62"/>
              <a:gd name="T5" fmla="*/ 0 h 1"/>
              <a:gd name="T6" fmla="*/ 0 60000 65536"/>
              <a:gd name="T7" fmla="*/ 0 60000 65536"/>
              <a:gd name="T8" fmla="*/ 0 60000 65536"/>
              <a:gd name="T9" fmla="*/ 0 w 62"/>
              <a:gd name="T10" fmla="*/ 0 h 1"/>
              <a:gd name="T11" fmla="*/ 62 w 62"/>
              <a:gd name="T12" fmla="*/ 1 h 1"/>
            </a:gdLst>
            <a:ahLst/>
            <a:cxnLst>
              <a:cxn ang="T6">
                <a:pos x="T0" y="T1"/>
              </a:cxn>
              <a:cxn ang="T7">
                <a:pos x="T2" y="T3"/>
              </a:cxn>
              <a:cxn ang="T8">
                <a:pos x="T4" y="T5"/>
              </a:cxn>
            </a:cxnLst>
            <a:rect l="T9" t="T10" r="T11" b="T12"/>
            <a:pathLst>
              <a:path w="62" h="1">
                <a:moveTo>
                  <a:pt x="0" y="0"/>
                </a:moveTo>
                <a:lnTo>
                  <a:pt x="61"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36" name="Freeform 36"/>
          <p:cNvSpPr>
            <a:spLocks/>
          </p:cNvSpPr>
          <p:nvPr/>
        </p:nvSpPr>
        <p:spPr bwMode="auto">
          <a:xfrm>
            <a:off x="1600200" y="1870075"/>
            <a:ext cx="1588" cy="153988"/>
          </a:xfrm>
          <a:custGeom>
            <a:avLst/>
            <a:gdLst>
              <a:gd name="T0" fmla="*/ 0 w 1"/>
              <a:gd name="T1" fmla="*/ 0 h 97"/>
              <a:gd name="T2" fmla="*/ 0 w 1"/>
              <a:gd name="T3" fmla="*/ 2147483647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37" name="Freeform 37"/>
          <p:cNvSpPr>
            <a:spLocks/>
          </p:cNvSpPr>
          <p:nvPr/>
        </p:nvSpPr>
        <p:spPr bwMode="auto">
          <a:xfrm>
            <a:off x="1682750" y="1870075"/>
            <a:ext cx="1588" cy="153988"/>
          </a:xfrm>
          <a:custGeom>
            <a:avLst/>
            <a:gdLst>
              <a:gd name="T0" fmla="*/ 0 w 1"/>
              <a:gd name="T1" fmla="*/ 0 h 97"/>
              <a:gd name="T2" fmla="*/ 0 w 1"/>
              <a:gd name="T3" fmla="*/ 2147483647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38" name="Freeform 38"/>
          <p:cNvSpPr>
            <a:spLocks/>
          </p:cNvSpPr>
          <p:nvPr/>
        </p:nvSpPr>
        <p:spPr bwMode="auto">
          <a:xfrm>
            <a:off x="1560513" y="1857375"/>
            <a:ext cx="163512" cy="1588"/>
          </a:xfrm>
          <a:custGeom>
            <a:avLst/>
            <a:gdLst>
              <a:gd name="T0" fmla="*/ 0 w 103"/>
              <a:gd name="T1" fmla="*/ 0 h 1"/>
              <a:gd name="T2" fmla="*/ 2147483647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39" name="Freeform 39"/>
          <p:cNvSpPr>
            <a:spLocks/>
          </p:cNvSpPr>
          <p:nvPr/>
        </p:nvSpPr>
        <p:spPr bwMode="auto">
          <a:xfrm>
            <a:off x="1709738" y="3643313"/>
            <a:ext cx="1587" cy="111125"/>
          </a:xfrm>
          <a:custGeom>
            <a:avLst/>
            <a:gdLst>
              <a:gd name="T0" fmla="*/ 0 w 1"/>
              <a:gd name="T1" fmla="*/ 0 h 70"/>
              <a:gd name="T2" fmla="*/ 0 w 1"/>
              <a:gd name="T3" fmla="*/ 2147483647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0" name="Freeform 40"/>
          <p:cNvSpPr>
            <a:spLocks/>
          </p:cNvSpPr>
          <p:nvPr/>
        </p:nvSpPr>
        <p:spPr bwMode="auto">
          <a:xfrm>
            <a:off x="2038350" y="3643313"/>
            <a:ext cx="1588" cy="111125"/>
          </a:xfrm>
          <a:custGeom>
            <a:avLst/>
            <a:gdLst>
              <a:gd name="T0" fmla="*/ 0 w 1"/>
              <a:gd name="T1" fmla="*/ 0 h 70"/>
              <a:gd name="T2" fmla="*/ 0 w 1"/>
              <a:gd name="T3" fmla="*/ 2147483647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1" name="Freeform 41"/>
          <p:cNvSpPr>
            <a:spLocks/>
          </p:cNvSpPr>
          <p:nvPr/>
        </p:nvSpPr>
        <p:spPr bwMode="auto">
          <a:xfrm>
            <a:off x="1709738" y="3643313"/>
            <a:ext cx="330200" cy="111125"/>
          </a:xfrm>
          <a:custGeom>
            <a:avLst/>
            <a:gdLst>
              <a:gd name="T0" fmla="*/ 0 w 208"/>
              <a:gd name="T1" fmla="*/ 0 h 70"/>
              <a:gd name="T2" fmla="*/ 2147483647 w 208"/>
              <a:gd name="T3" fmla="*/ 2147483647 h 70"/>
              <a:gd name="T4" fmla="*/ 0 w 208"/>
              <a:gd name="T5" fmla="*/ 0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0"/>
                </a:moveTo>
                <a:lnTo>
                  <a:pt x="207" y="6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2" name="Freeform 42"/>
          <p:cNvSpPr>
            <a:spLocks/>
          </p:cNvSpPr>
          <p:nvPr/>
        </p:nvSpPr>
        <p:spPr bwMode="auto">
          <a:xfrm>
            <a:off x="1709738" y="3643313"/>
            <a:ext cx="330200" cy="111125"/>
          </a:xfrm>
          <a:custGeom>
            <a:avLst/>
            <a:gdLst>
              <a:gd name="T0" fmla="*/ 0 w 208"/>
              <a:gd name="T1" fmla="*/ 2147483647 h 70"/>
              <a:gd name="T2" fmla="*/ 2147483647 w 208"/>
              <a:gd name="T3" fmla="*/ 0 h 70"/>
              <a:gd name="T4" fmla="*/ 0 w 208"/>
              <a:gd name="T5" fmla="*/ 2147483647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69"/>
                </a:moveTo>
                <a:lnTo>
                  <a:pt x="207" y="0"/>
                </a:lnTo>
                <a:lnTo>
                  <a:pt x="0" y="69"/>
                </a:lnTo>
              </a:path>
            </a:pathLst>
          </a:custGeom>
          <a:noFill/>
          <a:ln w="12700" cap="rnd">
            <a:solidFill>
              <a:srgbClr val="000000"/>
            </a:solidFill>
            <a:round/>
            <a:headEnd/>
            <a:tailEnd/>
          </a:ln>
        </p:spPr>
        <p:txBody>
          <a:bodyPr>
            <a:prstTxWarp prst="textNoShape">
              <a:avLst/>
            </a:prstTxWarp>
          </a:bodyPr>
          <a:lstStyle/>
          <a:p>
            <a:endParaRPr lang="en-US"/>
          </a:p>
        </p:txBody>
      </p:sp>
      <p:sp>
        <p:nvSpPr>
          <p:cNvPr id="22543" name="Freeform 43"/>
          <p:cNvSpPr>
            <a:spLocks/>
          </p:cNvSpPr>
          <p:nvPr/>
        </p:nvSpPr>
        <p:spPr bwMode="auto">
          <a:xfrm>
            <a:off x="1146175" y="4095750"/>
            <a:ext cx="633413" cy="319088"/>
          </a:xfrm>
          <a:custGeom>
            <a:avLst/>
            <a:gdLst>
              <a:gd name="T0" fmla="*/ 0 w 399"/>
              <a:gd name="T1" fmla="*/ 2147483647 h 200"/>
              <a:gd name="T2" fmla="*/ 2147483647 w 399"/>
              <a:gd name="T3" fmla="*/ 0 h 200"/>
              <a:gd name="T4" fmla="*/ 0 w 399"/>
              <a:gd name="T5" fmla="*/ 2147483647 h 200"/>
              <a:gd name="T6" fmla="*/ 0 60000 65536"/>
              <a:gd name="T7" fmla="*/ 0 60000 65536"/>
              <a:gd name="T8" fmla="*/ 0 60000 65536"/>
              <a:gd name="T9" fmla="*/ 0 w 399"/>
              <a:gd name="T10" fmla="*/ 0 h 200"/>
              <a:gd name="T11" fmla="*/ 399 w 399"/>
              <a:gd name="T12" fmla="*/ 200 h 200"/>
            </a:gdLst>
            <a:ahLst/>
            <a:cxnLst>
              <a:cxn ang="T6">
                <a:pos x="T0" y="T1"/>
              </a:cxn>
              <a:cxn ang="T7">
                <a:pos x="T2" y="T3"/>
              </a:cxn>
              <a:cxn ang="T8">
                <a:pos x="T4" y="T5"/>
              </a:cxn>
            </a:cxnLst>
            <a:rect l="T9" t="T10" r="T11" b="T12"/>
            <a:pathLst>
              <a:path w="399" h="200">
                <a:moveTo>
                  <a:pt x="0" y="199"/>
                </a:moveTo>
                <a:lnTo>
                  <a:pt x="398" y="0"/>
                </a:lnTo>
                <a:lnTo>
                  <a:pt x="0" y="199"/>
                </a:lnTo>
              </a:path>
            </a:pathLst>
          </a:custGeom>
          <a:noFill/>
          <a:ln w="12700" cap="rnd">
            <a:solidFill>
              <a:srgbClr val="000000"/>
            </a:solidFill>
            <a:round/>
            <a:headEnd/>
            <a:tailEnd/>
          </a:ln>
        </p:spPr>
        <p:txBody>
          <a:bodyPr>
            <a:prstTxWarp prst="textNoShape">
              <a:avLst/>
            </a:prstTxWarp>
          </a:bodyPr>
          <a:lstStyle/>
          <a:p>
            <a:endParaRPr lang="en-US"/>
          </a:p>
        </p:txBody>
      </p:sp>
      <p:sp>
        <p:nvSpPr>
          <p:cNvPr id="22544" name="Freeform 44"/>
          <p:cNvSpPr>
            <a:spLocks/>
          </p:cNvSpPr>
          <p:nvPr/>
        </p:nvSpPr>
        <p:spPr bwMode="auto">
          <a:xfrm>
            <a:off x="2011363" y="4095750"/>
            <a:ext cx="647700" cy="319088"/>
          </a:xfrm>
          <a:custGeom>
            <a:avLst/>
            <a:gdLst>
              <a:gd name="T0" fmla="*/ 0 w 408"/>
              <a:gd name="T1" fmla="*/ 0 h 200"/>
              <a:gd name="T2" fmla="*/ 2147483647 w 408"/>
              <a:gd name="T3" fmla="*/ 2147483647 h 200"/>
              <a:gd name="T4" fmla="*/ 0 w 408"/>
              <a:gd name="T5" fmla="*/ 0 h 200"/>
              <a:gd name="T6" fmla="*/ 0 60000 65536"/>
              <a:gd name="T7" fmla="*/ 0 60000 65536"/>
              <a:gd name="T8" fmla="*/ 0 60000 65536"/>
              <a:gd name="T9" fmla="*/ 0 w 408"/>
              <a:gd name="T10" fmla="*/ 0 h 200"/>
              <a:gd name="T11" fmla="*/ 408 w 408"/>
              <a:gd name="T12" fmla="*/ 200 h 200"/>
            </a:gdLst>
            <a:ahLst/>
            <a:cxnLst>
              <a:cxn ang="T6">
                <a:pos x="T0" y="T1"/>
              </a:cxn>
              <a:cxn ang="T7">
                <a:pos x="T2" y="T3"/>
              </a:cxn>
              <a:cxn ang="T8">
                <a:pos x="T4" y="T5"/>
              </a:cxn>
            </a:cxnLst>
            <a:rect l="T9" t="T10" r="T11" b="T12"/>
            <a:pathLst>
              <a:path w="408" h="200">
                <a:moveTo>
                  <a:pt x="0" y="0"/>
                </a:moveTo>
                <a:lnTo>
                  <a:pt x="407" y="199"/>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5" name="Freeform 45"/>
          <p:cNvSpPr>
            <a:spLocks/>
          </p:cNvSpPr>
          <p:nvPr/>
        </p:nvSpPr>
        <p:spPr bwMode="auto">
          <a:xfrm>
            <a:off x="1876425" y="3011488"/>
            <a:ext cx="1588" cy="496887"/>
          </a:xfrm>
          <a:custGeom>
            <a:avLst/>
            <a:gdLst>
              <a:gd name="T0" fmla="*/ 0 w 1"/>
              <a:gd name="T1" fmla="*/ 0 h 312"/>
              <a:gd name="T2" fmla="*/ 0 w 1"/>
              <a:gd name="T3" fmla="*/ 2147483647 h 312"/>
              <a:gd name="T4" fmla="*/ 0 w 1"/>
              <a:gd name="T5" fmla="*/ 0 h 312"/>
              <a:gd name="T6" fmla="*/ 0 60000 65536"/>
              <a:gd name="T7" fmla="*/ 0 60000 65536"/>
              <a:gd name="T8" fmla="*/ 0 60000 65536"/>
              <a:gd name="T9" fmla="*/ 0 w 1"/>
              <a:gd name="T10" fmla="*/ 0 h 312"/>
              <a:gd name="T11" fmla="*/ 1 w 1"/>
              <a:gd name="T12" fmla="*/ 312 h 312"/>
            </a:gdLst>
            <a:ahLst/>
            <a:cxnLst>
              <a:cxn ang="T6">
                <a:pos x="T0" y="T1"/>
              </a:cxn>
              <a:cxn ang="T7">
                <a:pos x="T2" y="T3"/>
              </a:cxn>
              <a:cxn ang="T8">
                <a:pos x="T4" y="T5"/>
              </a:cxn>
            </a:cxnLst>
            <a:rect l="T9" t="T10" r="T11" b="T12"/>
            <a:pathLst>
              <a:path w="1" h="312">
                <a:moveTo>
                  <a:pt x="0" y="0"/>
                </a:moveTo>
                <a:lnTo>
                  <a:pt x="0" y="31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6" name="Freeform 46"/>
          <p:cNvSpPr>
            <a:spLocks/>
          </p:cNvSpPr>
          <p:nvPr/>
        </p:nvSpPr>
        <p:spPr bwMode="auto">
          <a:xfrm>
            <a:off x="1876425" y="2187575"/>
            <a:ext cx="1588" cy="455613"/>
          </a:xfrm>
          <a:custGeom>
            <a:avLst/>
            <a:gdLst>
              <a:gd name="T0" fmla="*/ 0 w 1"/>
              <a:gd name="T1" fmla="*/ 0 h 286"/>
              <a:gd name="T2" fmla="*/ 0 w 1"/>
              <a:gd name="T3" fmla="*/ 2147483647 h 286"/>
              <a:gd name="T4" fmla="*/ 0 w 1"/>
              <a:gd name="T5" fmla="*/ 0 h 286"/>
              <a:gd name="T6" fmla="*/ 0 60000 65536"/>
              <a:gd name="T7" fmla="*/ 0 60000 65536"/>
              <a:gd name="T8" fmla="*/ 0 60000 65536"/>
              <a:gd name="T9" fmla="*/ 0 w 1"/>
              <a:gd name="T10" fmla="*/ 0 h 286"/>
              <a:gd name="T11" fmla="*/ 1 w 1"/>
              <a:gd name="T12" fmla="*/ 286 h 286"/>
            </a:gdLst>
            <a:ahLst/>
            <a:cxnLst>
              <a:cxn ang="T6">
                <a:pos x="T0" y="T1"/>
              </a:cxn>
              <a:cxn ang="T7">
                <a:pos x="T2" y="T3"/>
              </a:cxn>
              <a:cxn ang="T8">
                <a:pos x="T4" y="T5"/>
              </a:cxn>
            </a:cxnLst>
            <a:rect l="T9" t="T10" r="T11" b="T12"/>
            <a:pathLst>
              <a:path w="1" h="286">
                <a:moveTo>
                  <a:pt x="0" y="0"/>
                </a:moveTo>
                <a:lnTo>
                  <a:pt x="0" y="28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7" name="Freeform 47"/>
          <p:cNvSpPr>
            <a:spLocks/>
          </p:cNvSpPr>
          <p:nvPr/>
        </p:nvSpPr>
        <p:spPr bwMode="auto">
          <a:xfrm>
            <a:off x="1846263" y="2733675"/>
            <a:ext cx="71437" cy="147638"/>
          </a:xfrm>
          <a:custGeom>
            <a:avLst/>
            <a:gdLst>
              <a:gd name="T0" fmla="*/ 0 w 45"/>
              <a:gd name="T1" fmla="*/ 2147483647 h 93"/>
              <a:gd name="T2" fmla="*/ 2147483647 w 45"/>
              <a:gd name="T3" fmla="*/ 0 h 93"/>
              <a:gd name="T4" fmla="*/ 0 w 45"/>
              <a:gd name="T5" fmla="*/ 2147483647 h 93"/>
              <a:gd name="T6" fmla="*/ 0 60000 65536"/>
              <a:gd name="T7" fmla="*/ 0 60000 65536"/>
              <a:gd name="T8" fmla="*/ 0 60000 65536"/>
              <a:gd name="T9" fmla="*/ 0 w 45"/>
              <a:gd name="T10" fmla="*/ 0 h 93"/>
              <a:gd name="T11" fmla="*/ 45 w 45"/>
              <a:gd name="T12" fmla="*/ 93 h 93"/>
            </a:gdLst>
            <a:ahLst/>
            <a:cxnLst>
              <a:cxn ang="T6">
                <a:pos x="T0" y="T1"/>
              </a:cxn>
              <a:cxn ang="T7">
                <a:pos x="T2" y="T3"/>
              </a:cxn>
              <a:cxn ang="T8">
                <a:pos x="T4" y="T5"/>
              </a:cxn>
            </a:cxnLst>
            <a:rect l="T9" t="T10" r="T11" b="T12"/>
            <a:pathLst>
              <a:path w="45" h="93">
                <a:moveTo>
                  <a:pt x="0" y="92"/>
                </a:moveTo>
                <a:lnTo>
                  <a:pt x="44" y="0"/>
                </a:lnTo>
                <a:lnTo>
                  <a:pt x="0" y="92"/>
                </a:lnTo>
              </a:path>
            </a:pathLst>
          </a:custGeom>
          <a:noFill/>
          <a:ln w="12700" cap="rnd">
            <a:solidFill>
              <a:srgbClr val="000000"/>
            </a:solidFill>
            <a:round/>
            <a:headEnd/>
            <a:tailEnd/>
          </a:ln>
        </p:spPr>
        <p:txBody>
          <a:bodyPr>
            <a:prstTxWarp prst="textNoShape">
              <a:avLst/>
            </a:prstTxWarp>
          </a:bodyPr>
          <a:lstStyle/>
          <a:p>
            <a:endParaRPr lang="en-US"/>
          </a:p>
        </p:txBody>
      </p:sp>
      <p:sp>
        <p:nvSpPr>
          <p:cNvPr id="22548" name="Freeform 48"/>
          <p:cNvSpPr>
            <a:spLocks/>
          </p:cNvSpPr>
          <p:nvPr/>
        </p:nvSpPr>
        <p:spPr bwMode="auto">
          <a:xfrm>
            <a:off x="1916113" y="2744788"/>
            <a:ext cx="68262" cy="136525"/>
          </a:xfrm>
          <a:custGeom>
            <a:avLst/>
            <a:gdLst>
              <a:gd name="T0" fmla="*/ 0 w 43"/>
              <a:gd name="T1" fmla="*/ 0 h 86"/>
              <a:gd name="T2" fmla="*/ 2147483647 w 43"/>
              <a:gd name="T3" fmla="*/ 2147483647 h 86"/>
              <a:gd name="T4" fmla="*/ 0 w 43"/>
              <a:gd name="T5" fmla="*/ 0 h 86"/>
              <a:gd name="T6" fmla="*/ 0 60000 65536"/>
              <a:gd name="T7" fmla="*/ 0 60000 65536"/>
              <a:gd name="T8" fmla="*/ 0 60000 65536"/>
              <a:gd name="T9" fmla="*/ 0 w 43"/>
              <a:gd name="T10" fmla="*/ 0 h 86"/>
              <a:gd name="T11" fmla="*/ 43 w 43"/>
              <a:gd name="T12" fmla="*/ 86 h 86"/>
            </a:gdLst>
            <a:ahLst/>
            <a:cxnLst>
              <a:cxn ang="T6">
                <a:pos x="T0" y="T1"/>
              </a:cxn>
              <a:cxn ang="T7">
                <a:pos x="T2" y="T3"/>
              </a:cxn>
              <a:cxn ang="T8">
                <a:pos x="T4" y="T5"/>
              </a:cxn>
            </a:cxnLst>
            <a:rect l="T9" t="T10" r="T11" b="T12"/>
            <a:pathLst>
              <a:path w="43" h="86">
                <a:moveTo>
                  <a:pt x="0" y="0"/>
                </a:moveTo>
                <a:lnTo>
                  <a:pt x="42" y="85"/>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22549" name="Rectangle 49"/>
          <p:cNvSpPr>
            <a:spLocks noChangeArrowheads="1"/>
          </p:cNvSpPr>
          <p:nvPr/>
        </p:nvSpPr>
        <p:spPr bwMode="auto">
          <a:xfrm>
            <a:off x="609600" y="4529138"/>
            <a:ext cx="1141413" cy="34766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Reserves</a:t>
            </a:r>
          </a:p>
        </p:txBody>
      </p:sp>
      <p:sp>
        <p:nvSpPr>
          <p:cNvPr id="22550" name="Rectangle 50"/>
          <p:cNvSpPr>
            <a:spLocks noChangeArrowheads="1"/>
          </p:cNvSpPr>
          <p:nvPr/>
        </p:nvSpPr>
        <p:spPr bwMode="auto">
          <a:xfrm>
            <a:off x="2300288" y="4514850"/>
            <a:ext cx="901700" cy="34766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Sailors</a:t>
            </a:r>
          </a:p>
        </p:txBody>
      </p:sp>
      <p:sp>
        <p:nvSpPr>
          <p:cNvPr id="22551" name="Rectangle 51"/>
          <p:cNvSpPr>
            <a:spLocks noChangeArrowheads="1"/>
          </p:cNvSpPr>
          <p:nvPr/>
        </p:nvSpPr>
        <p:spPr bwMode="auto">
          <a:xfrm>
            <a:off x="1528763" y="3862388"/>
            <a:ext cx="798512"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22552" name="Rectangle 52"/>
          <p:cNvSpPr>
            <a:spLocks noChangeArrowheads="1"/>
          </p:cNvSpPr>
          <p:nvPr/>
        </p:nvSpPr>
        <p:spPr bwMode="auto">
          <a:xfrm>
            <a:off x="1077913" y="2773363"/>
            <a:ext cx="896937"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sp>
        <p:nvSpPr>
          <p:cNvPr id="22553" name="Rectangle 53"/>
          <p:cNvSpPr>
            <a:spLocks noChangeArrowheads="1"/>
          </p:cNvSpPr>
          <p:nvPr/>
        </p:nvSpPr>
        <p:spPr bwMode="auto">
          <a:xfrm>
            <a:off x="1984375" y="2746375"/>
            <a:ext cx="976313"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22554" name="Rectangle 54"/>
          <p:cNvSpPr>
            <a:spLocks noChangeArrowheads="1"/>
          </p:cNvSpPr>
          <p:nvPr/>
        </p:nvSpPr>
        <p:spPr bwMode="auto">
          <a:xfrm>
            <a:off x="1641475" y="1962150"/>
            <a:ext cx="744538"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22555" name="Text Box 56"/>
          <p:cNvSpPr txBox="1">
            <a:spLocks noChangeArrowheads="1"/>
          </p:cNvSpPr>
          <p:nvPr/>
        </p:nvSpPr>
        <p:spPr bwMode="auto">
          <a:xfrm>
            <a:off x="533400" y="5410200"/>
            <a:ext cx="8077200" cy="1187450"/>
          </a:xfrm>
          <a:prstGeom prst="rect">
            <a:avLst/>
          </a:prstGeom>
          <a:noFill/>
          <a:ln w="12700">
            <a:noFill/>
            <a:miter lim="800000"/>
            <a:headEnd type="none" w="sm" len="sm"/>
            <a:tailEnd type="none" w="sm" len="sm"/>
          </a:ln>
        </p:spPr>
        <p:txBody>
          <a:bodyPr>
            <a:prstTxWarp prst="textNoShape">
              <a:avLst/>
            </a:prstTxWarp>
            <a:spAutoFit/>
          </a:bodyPr>
          <a:lstStyle/>
          <a:p>
            <a:r>
              <a:rPr lang="en-US"/>
              <a:t>Alternative is pipelining (i.e. a “push”-based approach).</a:t>
            </a:r>
          </a:p>
          <a:p>
            <a:endParaRPr lang="en-US"/>
          </a:p>
          <a:p>
            <a:r>
              <a:rPr lang="en-US"/>
              <a:t>Can combine push &amp; pull using special operators.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55"/>
                                        </p:tgtEl>
                                        <p:attrNameLst>
                                          <p:attrName>style.visibility</p:attrName>
                                        </p:attrNameLst>
                                      </p:cBhvr>
                                      <p:to>
                                        <p:strVal val="visible"/>
                                      </p:to>
                                    </p:set>
                                    <p:animEffect transition="in" filter="fade">
                                      <p:cBhvr>
                                        <p:cTn id="7" dur="2000"/>
                                        <p:tgtEl>
                                          <p:spTgt spid="2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4211" name="Rectangle 2"/>
          <p:cNvSpPr>
            <a:spLocks noGrp="1" noChangeArrowheads="1"/>
          </p:cNvSpPr>
          <p:nvPr>
            <p:ph type="title"/>
          </p:nvPr>
        </p:nvSpPr>
        <p:spPr>
          <a:xfrm>
            <a:off x="1066800" y="228600"/>
            <a:ext cx="7772400" cy="685800"/>
          </a:xfrm>
        </p:spPr>
        <p:txBody>
          <a:bodyPr/>
          <a:lstStyle/>
          <a:p>
            <a:r>
              <a:rPr lang="en-US" smtClean="0"/>
              <a:t> Interesting Orders</a:t>
            </a:r>
          </a:p>
        </p:txBody>
      </p:sp>
      <p:sp>
        <p:nvSpPr>
          <p:cNvPr id="94212" name="Rectangle 3"/>
          <p:cNvSpPr>
            <a:spLocks noGrp="1" noChangeArrowheads="1"/>
          </p:cNvSpPr>
          <p:nvPr>
            <p:ph type="body" idx="1"/>
          </p:nvPr>
        </p:nvSpPr>
        <p:spPr>
          <a:xfrm>
            <a:off x="609600" y="1524000"/>
            <a:ext cx="8382000" cy="4114800"/>
          </a:xfrm>
        </p:spPr>
        <p:txBody>
          <a:bodyPr/>
          <a:lstStyle/>
          <a:p>
            <a:r>
              <a:rPr lang="en-US" sz="2800"/>
              <a:t>An intermediate result has an “interesting order” if it is returned in order of any of:</a:t>
            </a:r>
          </a:p>
          <a:p>
            <a:endParaRPr lang="en-US" sz="2800"/>
          </a:p>
          <a:p>
            <a:pPr lvl="1"/>
            <a:r>
              <a:rPr lang="en-US"/>
              <a:t>ORDER BY attributes</a:t>
            </a:r>
          </a:p>
          <a:p>
            <a:pPr lvl="1"/>
            <a:r>
              <a:rPr lang="en-US"/>
              <a:t>GROUP BY attributes</a:t>
            </a:r>
          </a:p>
          <a:p>
            <a:pPr lvl="1"/>
            <a:r>
              <a:rPr lang="en-US"/>
              <a:t>Join attributes of other joins</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625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626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6261" name="Rectangle 4"/>
          <p:cNvSpPr>
            <a:spLocks noGrp="1" noChangeArrowheads="1"/>
          </p:cNvSpPr>
          <p:nvPr>
            <p:ph type="title"/>
          </p:nvPr>
        </p:nvSpPr>
        <p:spPr>
          <a:xfrm>
            <a:off x="1066800" y="0"/>
            <a:ext cx="7772400" cy="1104900"/>
          </a:xfrm>
          <a:noFill/>
        </p:spPr>
        <p:txBody>
          <a:bodyPr lIns="90488" tIns="44450" rIns="90488" bIns="44450"/>
          <a:lstStyle/>
          <a:p>
            <a:r>
              <a:rPr lang="en-US"/>
              <a:t>System R Plan Enumeration (Contd.)</a:t>
            </a:r>
          </a:p>
        </p:txBody>
      </p:sp>
      <p:sp>
        <p:nvSpPr>
          <p:cNvPr id="96262" name="Rectangle 5"/>
          <p:cNvSpPr>
            <a:spLocks noGrp="1" noChangeArrowheads="1"/>
          </p:cNvSpPr>
          <p:nvPr>
            <p:ph type="body" idx="1"/>
          </p:nvPr>
        </p:nvSpPr>
        <p:spPr>
          <a:xfrm>
            <a:off x="228600" y="1219200"/>
            <a:ext cx="8610600" cy="5638800"/>
          </a:xfrm>
          <a:noFill/>
        </p:spPr>
        <p:txBody>
          <a:bodyPr lIns="90488" tIns="44450" rIns="90488" bIns="44450"/>
          <a:lstStyle/>
          <a:p>
            <a:pPr>
              <a:lnSpc>
                <a:spcPct val="90000"/>
              </a:lnSpc>
            </a:pPr>
            <a:r>
              <a:rPr lang="en-US" sz="2800" b="0" dirty="0"/>
              <a:t>An N-1 way plan is not combined with an additional relation unless there is a join condition between them, unless all predicates in WHERE have been used up.</a:t>
            </a:r>
          </a:p>
          <a:p>
            <a:pPr lvl="1">
              <a:lnSpc>
                <a:spcPct val="90000"/>
              </a:lnSpc>
              <a:buSzPct val="75000"/>
            </a:pPr>
            <a:r>
              <a:rPr lang="en-US" sz="2800" dirty="0"/>
              <a:t>i.e., </a:t>
            </a:r>
            <a:r>
              <a:rPr lang="en-US" sz="2800" dirty="0">
                <a:solidFill>
                  <a:schemeClr val="accent2"/>
                </a:solidFill>
              </a:rPr>
              <a:t>avoid Cartesian products if possible.</a:t>
            </a:r>
          </a:p>
          <a:p>
            <a:pPr lvl="1">
              <a:lnSpc>
                <a:spcPct val="90000"/>
              </a:lnSpc>
              <a:buSzPct val="75000"/>
            </a:pPr>
            <a:endParaRPr lang="en-US" sz="2800" dirty="0"/>
          </a:p>
          <a:p>
            <a:pPr>
              <a:lnSpc>
                <a:spcPct val="90000"/>
              </a:lnSpc>
            </a:pPr>
            <a:r>
              <a:rPr lang="en-US" sz="2800" b="0" dirty="0">
                <a:solidFill>
                  <a:schemeClr val="accent2"/>
                </a:solidFill>
              </a:rPr>
              <a:t>ORDER BY, GROUP BY, aggregates </a:t>
            </a:r>
            <a:r>
              <a:rPr lang="en-US" sz="2800" b="0" dirty="0"/>
              <a:t>etc. handled as a final step, using either an `</a:t>
            </a:r>
            <a:r>
              <a:rPr lang="en-US" sz="2800" b="0" u="sng" dirty="0"/>
              <a:t>interestingly ordered</a:t>
            </a:r>
            <a:r>
              <a:rPr lang="en-US" sz="2800" b="0" dirty="0"/>
              <a:t>’ plan or an additional sorting operator.</a:t>
            </a:r>
          </a:p>
          <a:p>
            <a:pPr>
              <a:lnSpc>
                <a:spcPct val="90000"/>
              </a:lnSpc>
            </a:pPr>
            <a:r>
              <a:rPr lang="en-US" sz="2800" b="0" dirty="0"/>
              <a:t>In spite of pruning plan space, this approach is </a:t>
            </a:r>
            <a:r>
              <a:rPr lang="en-US" sz="2800" b="0" dirty="0">
                <a:solidFill>
                  <a:schemeClr val="accent2"/>
                </a:solidFill>
              </a:rPr>
              <a:t>still exponential</a:t>
            </a:r>
            <a:r>
              <a:rPr lang="en-US" sz="2800" b="0" dirty="0"/>
              <a:t> in the # of tables.</a:t>
            </a:r>
          </a:p>
          <a:p>
            <a:pPr marL="0" indent="0">
              <a:lnSpc>
                <a:spcPct val="90000"/>
              </a:lnSpc>
              <a:buNone/>
            </a:pPr>
            <a:endParaRPr lang="en-US" sz="2800" dirty="0">
              <a:solidFill>
                <a:srgbClr val="FF0000"/>
              </a:solidFill>
            </a:endParaRP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26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9830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9830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65893" name="Rectangle 5"/>
          <p:cNvSpPr>
            <a:spLocks noGrp="1" noChangeArrowheads="1"/>
          </p:cNvSpPr>
          <p:nvPr>
            <p:ph type="body" sz="half" idx="1"/>
          </p:nvPr>
        </p:nvSpPr>
        <p:spPr>
          <a:xfrm>
            <a:off x="6350" y="2286000"/>
            <a:ext cx="8839200" cy="2286000"/>
          </a:xfrm>
          <a:noFill/>
        </p:spPr>
        <p:txBody>
          <a:bodyPr lIns="90488" tIns="44450" rIns="90488" bIns="44450"/>
          <a:lstStyle/>
          <a:p>
            <a:pPr marL="0" indent="0">
              <a:lnSpc>
                <a:spcPct val="90000"/>
              </a:lnSpc>
              <a:buNone/>
            </a:pPr>
            <a:r>
              <a:rPr lang="en-US" b="0" dirty="0">
                <a:solidFill>
                  <a:schemeClr val="accent2"/>
                </a:solidFill>
              </a:rPr>
              <a:t> </a:t>
            </a:r>
            <a:r>
              <a:rPr lang="en-US" b="0" dirty="0" smtClean="0">
                <a:solidFill>
                  <a:schemeClr val="accent2"/>
                </a:solidFill>
              </a:rPr>
              <a:t>  Pass1</a:t>
            </a:r>
            <a:r>
              <a:rPr lang="en-US" b="0" dirty="0">
                <a:solidFill>
                  <a:schemeClr val="accent2"/>
                </a:solidFill>
              </a:rPr>
              <a:t>:</a:t>
            </a:r>
          </a:p>
          <a:p>
            <a:pPr lvl="1">
              <a:lnSpc>
                <a:spcPct val="90000"/>
              </a:lnSpc>
              <a:buFontTx/>
              <a:buNone/>
            </a:pPr>
            <a:r>
              <a:rPr lang="en-US" i="1" dirty="0">
                <a:solidFill>
                  <a:schemeClr val="accent2"/>
                </a:solidFill>
              </a:rPr>
              <a:t>Reserves</a:t>
            </a:r>
            <a:r>
              <a:rPr lang="en-US" dirty="0">
                <a:solidFill>
                  <a:schemeClr val="accent2"/>
                </a:solidFill>
              </a:rPr>
              <a:t>:  </a:t>
            </a:r>
            <a:r>
              <a:rPr lang="en-US" dirty="0" smtClean="0"/>
              <a:t>Clustered B+ </a:t>
            </a:r>
            <a:r>
              <a:rPr lang="en-US" dirty="0"/>
              <a:t>tree on </a:t>
            </a:r>
            <a:r>
              <a:rPr lang="en-US" i="1" dirty="0"/>
              <a:t>bid</a:t>
            </a:r>
            <a:r>
              <a:rPr lang="en-US" dirty="0"/>
              <a:t> matches </a:t>
            </a:r>
            <a:r>
              <a:rPr lang="en-US" i="1" dirty="0"/>
              <a:t>bid=</a:t>
            </a:r>
            <a:r>
              <a:rPr lang="en-US" i="1" dirty="0" smtClean="0"/>
              <a:t>100</a:t>
            </a:r>
            <a:r>
              <a:rPr lang="en-US" dirty="0" smtClean="0"/>
              <a:t>, and is cheaper than file scan</a:t>
            </a:r>
            <a:endParaRPr lang="en-US" b="1" dirty="0">
              <a:solidFill>
                <a:schemeClr val="accent2"/>
              </a:solidFill>
            </a:endParaRPr>
          </a:p>
          <a:p>
            <a:pPr lvl="1">
              <a:lnSpc>
                <a:spcPct val="90000"/>
              </a:lnSpc>
              <a:buSzPct val="75000"/>
              <a:buFontTx/>
              <a:buNone/>
            </a:pPr>
            <a:r>
              <a:rPr lang="en-US" i="1" dirty="0">
                <a:solidFill>
                  <a:schemeClr val="accent2"/>
                </a:solidFill>
              </a:rPr>
              <a:t>Sailors</a:t>
            </a:r>
            <a:r>
              <a:rPr lang="en-US" dirty="0">
                <a:solidFill>
                  <a:schemeClr val="accent2"/>
                </a:solidFill>
              </a:rPr>
              <a:t>:</a:t>
            </a:r>
            <a:r>
              <a:rPr lang="en-US" sz="2000" dirty="0">
                <a:solidFill>
                  <a:schemeClr val="accent2"/>
                </a:solidFill>
              </a:rPr>
              <a:t> </a:t>
            </a:r>
            <a:r>
              <a:rPr lang="en-US" dirty="0">
                <a:solidFill>
                  <a:schemeClr val="accent2"/>
                </a:solidFill>
              </a:rPr>
              <a:t> </a:t>
            </a:r>
            <a:r>
              <a:rPr lang="en-US" dirty="0"/>
              <a:t>B+ tree matches </a:t>
            </a:r>
            <a:r>
              <a:rPr lang="en-US" i="1" dirty="0"/>
              <a:t>rating&gt;5</a:t>
            </a:r>
            <a:r>
              <a:rPr lang="en-US" dirty="0"/>
              <a:t>, </a:t>
            </a:r>
            <a:r>
              <a:rPr lang="en-US" dirty="0" smtClean="0"/>
              <a:t> not very selective, and </a:t>
            </a:r>
            <a:r>
              <a:rPr lang="en-US" dirty="0"/>
              <a:t>index is </a:t>
            </a:r>
            <a:r>
              <a:rPr lang="en-US" dirty="0" err="1"/>
              <a:t>unclustered</a:t>
            </a:r>
            <a:r>
              <a:rPr lang="en-US" dirty="0"/>
              <a:t>, </a:t>
            </a:r>
            <a:r>
              <a:rPr lang="en-US" dirty="0" smtClean="0"/>
              <a:t>so </a:t>
            </a:r>
            <a:r>
              <a:rPr lang="en-US" u="sng" dirty="0"/>
              <a:t>file scan w/ select is likely cheaper</a:t>
            </a:r>
            <a:r>
              <a:rPr lang="en-US" dirty="0" smtClean="0"/>
              <a:t>. Also, </a:t>
            </a:r>
            <a:r>
              <a:rPr lang="en-US" dirty="0" err="1" smtClean="0"/>
              <a:t>Sailors.rating</a:t>
            </a:r>
            <a:r>
              <a:rPr lang="en-US" dirty="0" smtClean="0"/>
              <a:t> is not an interesting order.</a:t>
            </a:r>
            <a:endParaRPr lang="en-US" dirty="0"/>
          </a:p>
          <a:p>
            <a:pPr lvl="1">
              <a:lnSpc>
                <a:spcPct val="90000"/>
              </a:lnSpc>
              <a:buSzPct val="75000"/>
              <a:buFontTx/>
              <a:buNone/>
            </a:pPr>
            <a:r>
              <a:rPr lang="en-US" dirty="0"/>
              <a:t> </a:t>
            </a:r>
          </a:p>
        </p:txBody>
      </p:sp>
      <p:sp>
        <p:nvSpPr>
          <p:cNvPr id="98311" name="Rectangle 6"/>
          <p:cNvSpPr>
            <a:spLocks noChangeArrowheads="1"/>
          </p:cNvSpPr>
          <p:nvPr/>
        </p:nvSpPr>
        <p:spPr bwMode="auto">
          <a:xfrm>
            <a:off x="4811712" y="885949"/>
            <a:ext cx="3036888" cy="1628651"/>
          </a:xfrm>
          <a:prstGeom prst="rect">
            <a:avLst/>
          </a:prstGeom>
          <a:noFill/>
          <a:ln w="12700">
            <a:solidFill>
              <a:schemeClr val="tx1"/>
            </a:solidFill>
            <a:miter lim="800000"/>
            <a:headEnd/>
            <a:tailEnd/>
          </a:ln>
        </p:spPr>
        <p:txBody>
          <a:bodyPr wrap="square" lIns="90488" tIns="44450" rIns="90488" bIns="44450">
            <a:prstTxWarp prst="textNoShape">
              <a:avLst/>
            </a:prstTxWarp>
            <a:spAutoFit/>
          </a:bodyPr>
          <a:lstStyle/>
          <a:p>
            <a:pPr algn="ctr" eaLnBrk="0" hangingPunct="0"/>
            <a:r>
              <a:rPr lang="en-US" sz="2000" dirty="0" smtClean="0">
                <a:solidFill>
                  <a:schemeClr val="tx1"/>
                </a:solidFill>
              </a:rPr>
              <a:t>Indexes</a:t>
            </a:r>
          </a:p>
          <a:p>
            <a:pPr eaLnBrk="0" hangingPunct="0"/>
            <a:r>
              <a:rPr lang="en-US" sz="2000" u="sng" dirty="0" smtClean="0">
                <a:solidFill>
                  <a:schemeClr val="tx1"/>
                </a:solidFill>
              </a:rPr>
              <a:t>Reserves</a:t>
            </a:r>
            <a:r>
              <a:rPr lang="en-US" sz="2000" u="sng" dirty="0">
                <a:solidFill>
                  <a:schemeClr val="tx1"/>
                </a:solidFill>
              </a:rPr>
              <a:t>:</a:t>
            </a:r>
            <a:endParaRPr lang="en-US" sz="2000" dirty="0">
              <a:solidFill>
                <a:schemeClr val="tx1"/>
              </a:solidFill>
            </a:endParaRPr>
          </a:p>
          <a:p>
            <a:pPr eaLnBrk="0" hangingPunct="0"/>
            <a:r>
              <a:rPr lang="en-US" sz="2000" dirty="0">
                <a:solidFill>
                  <a:schemeClr val="tx1"/>
                </a:solidFill>
              </a:rPr>
              <a:t> </a:t>
            </a:r>
            <a:r>
              <a:rPr lang="en-US" sz="2000" dirty="0" smtClean="0">
                <a:solidFill>
                  <a:schemeClr val="tx1"/>
                </a:solidFill>
              </a:rPr>
              <a:t>Clustered </a:t>
            </a:r>
            <a:r>
              <a:rPr lang="en-US" sz="2000" dirty="0">
                <a:solidFill>
                  <a:schemeClr val="tx1"/>
                </a:solidFill>
              </a:rPr>
              <a:t>B+ tree on </a:t>
            </a:r>
            <a:r>
              <a:rPr lang="en-US" sz="2000" i="1" dirty="0">
                <a:solidFill>
                  <a:schemeClr val="tx1"/>
                </a:solidFill>
              </a:rPr>
              <a:t>bid</a:t>
            </a:r>
          </a:p>
          <a:p>
            <a:pPr eaLnBrk="0" hangingPunct="0"/>
            <a:r>
              <a:rPr lang="en-US" sz="2000" u="sng" dirty="0">
                <a:solidFill>
                  <a:schemeClr val="tx1"/>
                </a:solidFill>
              </a:rPr>
              <a:t>Sailors</a:t>
            </a:r>
            <a:r>
              <a:rPr lang="en-US" sz="2000" u="sng" dirty="0" smtClean="0">
                <a:solidFill>
                  <a:schemeClr val="tx1"/>
                </a:solidFill>
              </a:rPr>
              <a:t>:</a:t>
            </a:r>
            <a:endParaRPr lang="en-US" sz="2000" i="1" dirty="0">
              <a:solidFill>
                <a:schemeClr val="tx1"/>
              </a:solidFill>
            </a:endParaRPr>
          </a:p>
          <a:p>
            <a:pPr eaLnBrk="0" hangingPunct="0"/>
            <a:r>
              <a:rPr lang="en-US" sz="2000" dirty="0">
                <a:solidFill>
                  <a:schemeClr val="tx1"/>
                </a:solidFill>
              </a:rPr>
              <a:t> </a:t>
            </a:r>
            <a:r>
              <a:rPr lang="en-US" sz="2000" dirty="0" err="1">
                <a:solidFill>
                  <a:schemeClr val="tx1"/>
                </a:solidFill>
              </a:rPr>
              <a:t>Unclust</a:t>
            </a:r>
            <a:r>
              <a:rPr lang="en-US" sz="2000" dirty="0">
                <a:solidFill>
                  <a:schemeClr val="tx1"/>
                </a:solidFill>
              </a:rPr>
              <a:t> B+ tree on </a:t>
            </a:r>
            <a:r>
              <a:rPr lang="en-US" sz="2000" i="1" dirty="0">
                <a:solidFill>
                  <a:schemeClr val="tx1"/>
                </a:solidFill>
              </a:rPr>
              <a:t>rating</a:t>
            </a:r>
          </a:p>
        </p:txBody>
      </p:sp>
      <p:sp>
        <p:nvSpPr>
          <p:cNvPr id="165895" name="Rectangle 7"/>
          <p:cNvSpPr>
            <a:spLocks noChangeArrowheads="1"/>
          </p:cNvSpPr>
          <p:nvPr/>
        </p:nvSpPr>
        <p:spPr bwMode="auto">
          <a:xfrm>
            <a:off x="304800" y="4495800"/>
            <a:ext cx="8839200" cy="2675091"/>
          </a:xfrm>
          <a:prstGeom prst="rect">
            <a:avLst/>
          </a:prstGeom>
          <a:noFill/>
          <a:ln w="12700">
            <a:noFill/>
            <a:miter lim="800000"/>
            <a:headEnd/>
            <a:tailEnd/>
          </a:ln>
        </p:spPr>
        <p:txBody>
          <a:bodyPr lIns="90488" tIns="44450" rIns="90488" bIns="44450">
            <a:prstTxWarp prst="textNoShape">
              <a:avLst/>
            </a:prstTxWarp>
            <a:spAutoFit/>
          </a:bodyPr>
          <a:lstStyle/>
          <a:p>
            <a:pPr eaLnBrk="0" hangingPunct="0">
              <a:spcBef>
                <a:spcPct val="20000"/>
              </a:spcBef>
              <a:buClr>
                <a:schemeClr val="tx1"/>
              </a:buClr>
              <a:buSzPct val="75000"/>
              <a:buFont typeface="Monotype Sorts" charset="2"/>
              <a:buNone/>
            </a:pPr>
            <a:r>
              <a:rPr lang="en-US" dirty="0">
                <a:solidFill>
                  <a:schemeClr val="accent2"/>
                </a:solidFill>
                <a:latin typeface="Tahoma" charset="0"/>
              </a:rPr>
              <a:t>Pass 2:</a:t>
            </a:r>
            <a:r>
              <a:rPr lang="en-US" dirty="0">
                <a:solidFill>
                  <a:schemeClr val="tx1"/>
                </a:solidFill>
                <a:latin typeface="Tahoma" charset="0"/>
              </a:rPr>
              <a:t>We consider each Pass 1 plan </a:t>
            </a:r>
            <a:r>
              <a:rPr lang="en-US" dirty="0">
                <a:solidFill>
                  <a:srgbClr val="FF0000"/>
                </a:solidFill>
                <a:latin typeface="Tahoma" charset="0"/>
              </a:rPr>
              <a:t>as the outer</a:t>
            </a:r>
            <a:r>
              <a:rPr lang="en-US" dirty="0">
                <a:solidFill>
                  <a:schemeClr val="tx1"/>
                </a:solidFill>
                <a:latin typeface="Tahoma" charset="0"/>
              </a:rPr>
              <a:t>:</a:t>
            </a:r>
          </a:p>
          <a:p>
            <a:pPr eaLnBrk="0" hangingPunct="0">
              <a:spcBef>
                <a:spcPct val="20000"/>
              </a:spcBef>
              <a:buClr>
                <a:schemeClr val="tx1"/>
              </a:buClr>
              <a:buSzPct val="75000"/>
              <a:buFont typeface="Monotype Sorts" charset="2"/>
              <a:buNone/>
            </a:pPr>
            <a:r>
              <a:rPr lang="en-US" dirty="0">
                <a:solidFill>
                  <a:schemeClr val="tx1"/>
                </a:solidFill>
                <a:latin typeface="Tahoma" charset="0"/>
              </a:rPr>
              <a:t>    </a:t>
            </a:r>
            <a:r>
              <a:rPr lang="en-US" i="1" dirty="0">
                <a:solidFill>
                  <a:schemeClr val="accent2"/>
                </a:solidFill>
                <a:latin typeface="Tahoma" charset="0"/>
              </a:rPr>
              <a:t>Reserves as outer (</a:t>
            </a:r>
            <a:r>
              <a:rPr lang="en-US" i="1" dirty="0" err="1">
                <a:solidFill>
                  <a:schemeClr val="accent2"/>
                </a:solidFill>
                <a:latin typeface="Tahoma" charset="0"/>
              </a:rPr>
              <a:t>B+Tree</a:t>
            </a:r>
            <a:r>
              <a:rPr lang="en-US" i="1" dirty="0">
                <a:solidFill>
                  <a:schemeClr val="accent2"/>
                </a:solidFill>
                <a:latin typeface="Tahoma" charset="0"/>
              </a:rPr>
              <a:t> selection on bid)</a:t>
            </a:r>
            <a:r>
              <a:rPr lang="en-US" dirty="0">
                <a:solidFill>
                  <a:schemeClr val="accent2"/>
                </a:solidFill>
                <a:latin typeface="Tahoma" charset="0"/>
              </a:rPr>
              <a:t>: </a:t>
            </a:r>
          </a:p>
          <a:p>
            <a:pPr lvl="2" eaLnBrk="0" hangingPunct="0">
              <a:spcBef>
                <a:spcPct val="20000"/>
              </a:spcBef>
              <a:buClr>
                <a:schemeClr val="tx1"/>
              </a:buClr>
              <a:buSzPct val="75000"/>
              <a:buFont typeface="Monotype Sorts" charset="2"/>
              <a:buNone/>
            </a:pPr>
            <a:r>
              <a:rPr lang="en-US" dirty="0">
                <a:solidFill>
                  <a:schemeClr val="tx1"/>
                </a:solidFill>
                <a:latin typeface="Tahoma" charset="0"/>
              </a:rPr>
              <a:t>Use </a:t>
            </a:r>
            <a:r>
              <a:rPr lang="en-US" dirty="0" smtClean="0">
                <a:solidFill>
                  <a:schemeClr val="tx1"/>
                </a:solidFill>
                <a:latin typeface="Tahoma" charset="0"/>
              </a:rPr>
              <a:t>Sort Merge to join with Sailors as inner </a:t>
            </a:r>
            <a:endParaRPr lang="en-US" dirty="0">
              <a:solidFill>
                <a:schemeClr val="tx1"/>
              </a:solidFill>
              <a:latin typeface="Tahoma" charset="0"/>
            </a:endParaRPr>
          </a:p>
          <a:p>
            <a:pPr eaLnBrk="0" hangingPunct="0">
              <a:spcBef>
                <a:spcPct val="20000"/>
              </a:spcBef>
              <a:buClr>
                <a:schemeClr val="tx1"/>
              </a:buClr>
              <a:buSzPct val="75000"/>
              <a:buFont typeface="Monotype Sorts" charset="2"/>
              <a:buNone/>
            </a:pPr>
            <a:r>
              <a:rPr lang="en-US" dirty="0">
                <a:solidFill>
                  <a:schemeClr val="tx1"/>
                </a:solidFill>
                <a:latin typeface="Tahoma" charset="0"/>
              </a:rPr>
              <a:t>    </a:t>
            </a:r>
            <a:r>
              <a:rPr lang="en-US" i="1" dirty="0">
                <a:solidFill>
                  <a:schemeClr val="accent2"/>
                </a:solidFill>
                <a:latin typeface="Tahoma" charset="0"/>
              </a:rPr>
              <a:t>Sailors as outer (File Scan w/select on rating)</a:t>
            </a:r>
            <a:r>
              <a:rPr lang="en-US" dirty="0">
                <a:solidFill>
                  <a:schemeClr val="accent2"/>
                </a:solidFill>
                <a:latin typeface="Tahoma" charset="0"/>
              </a:rPr>
              <a:t>: </a:t>
            </a:r>
          </a:p>
          <a:p>
            <a:pPr lvl="2" eaLnBrk="0" hangingPunct="0">
              <a:spcBef>
                <a:spcPct val="20000"/>
              </a:spcBef>
              <a:buClr>
                <a:schemeClr val="tx1"/>
              </a:buClr>
              <a:buSzPct val="75000"/>
              <a:buFont typeface="Monotype Sorts" charset="2"/>
              <a:buNone/>
            </a:pPr>
            <a:r>
              <a:rPr lang="en-US" dirty="0">
                <a:solidFill>
                  <a:schemeClr val="tx1"/>
                </a:solidFill>
                <a:latin typeface="Tahoma" charset="0"/>
              </a:rPr>
              <a:t>Use BNL on result of selection on </a:t>
            </a:r>
            <a:r>
              <a:rPr lang="en-US" dirty="0" err="1">
                <a:solidFill>
                  <a:schemeClr val="tx1"/>
                </a:solidFill>
                <a:latin typeface="Tahoma" charset="0"/>
              </a:rPr>
              <a:t>Reserves.bid</a:t>
            </a:r>
            <a:r>
              <a:rPr lang="en-US" dirty="0">
                <a:solidFill>
                  <a:schemeClr val="tx1"/>
                </a:solidFill>
                <a:latin typeface="Tahoma" charset="0"/>
              </a:rPr>
              <a:t> </a:t>
            </a:r>
          </a:p>
          <a:p>
            <a:pPr lvl="2" eaLnBrk="0" hangingPunct="0">
              <a:spcBef>
                <a:spcPct val="20000"/>
              </a:spcBef>
              <a:buClr>
                <a:schemeClr val="tx1"/>
              </a:buClr>
            </a:pPr>
            <a:endParaRPr lang="en-US" dirty="0">
              <a:solidFill>
                <a:schemeClr val="tx1"/>
              </a:solidFill>
              <a:latin typeface="Tahoma" charset="0"/>
            </a:endParaRPr>
          </a:p>
        </p:txBody>
      </p:sp>
      <p:sp>
        <p:nvSpPr>
          <p:cNvPr id="2" name="Rectangle 1"/>
          <p:cNvSpPr/>
          <p:nvPr/>
        </p:nvSpPr>
        <p:spPr>
          <a:xfrm>
            <a:off x="1524000" y="914400"/>
            <a:ext cx="3048000" cy="1477328"/>
          </a:xfrm>
          <a:prstGeom prst="rect">
            <a:avLst/>
          </a:prstGeom>
        </p:spPr>
        <p:txBody>
          <a:bodyPr wrap="square">
            <a:spAutoFit/>
          </a:bodyPr>
          <a:lstStyle/>
          <a:p>
            <a:pPr>
              <a:buFontTx/>
              <a:buNone/>
            </a:pPr>
            <a:r>
              <a:rPr lang="en-US" sz="1800" dirty="0">
                <a:solidFill>
                  <a:schemeClr val="tx2"/>
                </a:solidFill>
                <a:latin typeface="+mn-lt"/>
                <a:ea typeface="ＭＳ Ｐゴシック" charset="-128"/>
                <a:cs typeface="ＭＳ Ｐゴシック" charset="-128"/>
              </a:rPr>
              <a:t>Select </a:t>
            </a:r>
            <a:r>
              <a:rPr lang="en-US" sz="1800" dirty="0" err="1">
                <a:solidFill>
                  <a:schemeClr val="tx2"/>
                </a:solidFill>
                <a:latin typeface="+mn-lt"/>
                <a:ea typeface="ＭＳ Ｐゴシック" charset="-128"/>
                <a:cs typeface="ＭＳ Ｐゴシック" charset="-128"/>
              </a:rPr>
              <a:t>S.sname</a:t>
            </a:r>
            <a:endParaRPr lang="en-US" sz="1800" dirty="0">
              <a:solidFill>
                <a:schemeClr val="tx2"/>
              </a:solidFill>
              <a:latin typeface="+mn-lt"/>
              <a:ea typeface="ＭＳ Ｐゴシック" charset="-128"/>
              <a:cs typeface="ＭＳ Ｐゴシック" charset="-128"/>
            </a:endParaRPr>
          </a:p>
          <a:p>
            <a:pPr>
              <a:buFontTx/>
              <a:buNone/>
            </a:pPr>
            <a:r>
              <a:rPr lang="en-US" sz="1800" dirty="0">
                <a:solidFill>
                  <a:schemeClr val="tx2"/>
                </a:solidFill>
                <a:latin typeface="+mn-lt"/>
                <a:ea typeface="ＭＳ Ｐゴシック" charset="-128"/>
                <a:cs typeface="ＭＳ Ｐゴシック" charset="-128"/>
              </a:rPr>
              <a:t>FROM  Sailors S, Reserves R</a:t>
            </a:r>
          </a:p>
          <a:p>
            <a:pPr>
              <a:buFontTx/>
              <a:buNone/>
            </a:pPr>
            <a:r>
              <a:rPr lang="en-US" sz="1800" dirty="0">
                <a:solidFill>
                  <a:schemeClr val="tx2"/>
                </a:solidFill>
                <a:latin typeface="+mn-lt"/>
                <a:ea typeface="ＭＳ Ｐゴシック" charset="-128"/>
                <a:cs typeface="ＭＳ Ｐゴシック" charset="-128"/>
              </a:rPr>
              <a:t>WHERE  </a:t>
            </a:r>
            <a:r>
              <a:rPr lang="en-US" sz="1800" dirty="0" err="1">
                <a:solidFill>
                  <a:schemeClr val="tx2"/>
                </a:solidFill>
                <a:latin typeface="+mn-lt"/>
                <a:ea typeface="ＭＳ Ｐゴシック" charset="-128"/>
                <a:cs typeface="ＭＳ Ｐゴシック" charset="-128"/>
              </a:rPr>
              <a:t>S.sid</a:t>
            </a:r>
            <a:r>
              <a:rPr lang="en-US" sz="1800" dirty="0">
                <a:solidFill>
                  <a:schemeClr val="tx2"/>
                </a:solidFill>
                <a:latin typeface="+mn-lt"/>
                <a:ea typeface="ＭＳ Ｐゴシック" charset="-128"/>
                <a:cs typeface="ＭＳ Ｐゴシック" charset="-128"/>
              </a:rPr>
              <a:t> = </a:t>
            </a:r>
            <a:r>
              <a:rPr lang="en-US" sz="1800" dirty="0" err="1">
                <a:solidFill>
                  <a:schemeClr val="tx2"/>
                </a:solidFill>
                <a:latin typeface="+mn-lt"/>
                <a:ea typeface="ＭＳ Ｐゴシック" charset="-128"/>
                <a:cs typeface="ＭＳ Ｐゴシック" charset="-128"/>
              </a:rPr>
              <a:t>R.sid</a:t>
            </a:r>
            <a:endParaRPr lang="en-US" sz="1800" dirty="0">
              <a:solidFill>
                <a:schemeClr val="tx2"/>
              </a:solidFill>
              <a:latin typeface="+mn-lt"/>
              <a:ea typeface="ＭＳ Ｐゴシック" charset="-128"/>
              <a:cs typeface="ＭＳ Ｐゴシック" charset="-128"/>
            </a:endParaRPr>
          </a:p>
          <a:p>
            <a:pPr>
              <a:buFontTx/>
              <a:buNone/>
            </a:pPr>
            <a:r>
              <a:rPr lang="en-US" sz="1800" dirty="0">
                <a:solidFill>
                  <a:schemeClr val="tx2"/>
                </a:solidFill>
                <a:latin typeface="+mn-lt"/>
                <a:ea typeface="ＭＳ Ｐゴシック" charset="-128"/>
                <a:cs typeface="ＭＳ Ｐゴシック" charset="-128"/>
              </a:rPr>
              <a:t>   AND </a:t>
            </a:r>
            <a:r>
              <a:rPr lang="en-US" sz="1800" dirty="0" err="1" smtClean="0">
                <a:solidFill>
                  <a:schemeClr val="tx2"/>
                </a:solidFill>
                <a:latin typeface="+mn-lt"/>
                <a:ea typeface="ＭＳ Ｐゴシック" charset="-128"/>
                <a:cs typeface="ＭＳ Ｐゴシック" charset="-128"/>
              </a:rPr>
              <a:t>S.Rating</a:t>
            </a:r>
            <a:r>
              <a:rPr lang="en-US" sz="1800" dirty="0" smtClean="0">
                <a:solidFill>
                  <a:schemeClr val="tx2"/>
                </a:solidFill>
                <a:latin typeface="+mn-lt"/>
                <a:ea typeface="ＭＳ Ｐゴシック" charset="-128"/>
                <a:cs typeface="ＭＳ Ｐゴシック" charset="-128"/>
              </a:rPr>
              <a:t> &gt; 5</a:t>
            </a:r>
          </a:p>
          <a:p>
            <a:pPr>
              <a:buFontTx/>
              <a:buNone/>
            </a:pPr>
            <a:r>
              <a:rPr lang="en-US" sz="1800" dirty="0" smtClean="0">
                <a:solidFill>
                  <a:schemeClr val="tx2"/>
                </a:solidFill>
                <a:latin typeface="+mn-lt"/>
                <a:ea typeface="ＭＳ Ｐゴシック" charset="-128"/>
                <a:cs typeface="ＭＳ Ｐゴシック" charset="-128"/>
              </a:rPr>
              <a:t>   AND </a:t>
            </a:r>
            <a:r>
              <a:rPr lang="en-US" sz="1800" dirty="0" err="1" smtClean="0">
                <a:solidFill>
                  <a:schemeClr val="tx2"/>
                </a:solidFill>
                <a:latin typeface="+mn-lt"/>
                <a:ea typeface="ＭＳ Ｐゴシック" charset="-128"/>
                <a:cs typeface="ＭＳ Ｐゴシック" charset="-128"/>
              </a:rPr>
              <a:t>R.bid</a:t>
            </a:r>
            <a:r>
              <a:rPr lang="en-US" sz="1800" dirty="0" smtClean="0">
                <a:solidFill>
                  <a:schemeClr val="tx2"/>
                </a:solidFill>
                <a:latin typeface="+mn-lt"/>
                <a:ea typeface="ＭＳ Ｐゴシック" charset="-128"/>
                <a:cs typeface="ＭＳ Ｐゴシック" charset="-128"/>
              </a:rPr>
              <a:t> </a:t>
            </a:r>
            <a:r>
              <a:rPr lang="en-US" sz="1800" dirty="0">
                <a:solidFill>
                  <a:schemeClr val="tx2"/>
                </a:solidFill>
                <a:latin typeface="+mn-lt"/>
                <a:ea typeface="ＭＳ Ｐゴシック" charset="-128"/>
                <a:cs typeface="ＭＳ Ｐゴシック" charset="-128"/>
              </a:rPr>
              <a:t>= </a:t>
            </a:r>
            <a:r>
              <a:rPr lang="en-US" sz="1800" dirty="0" smtClean="0">
                <a:solidFill>
                  <a:schemeClr val="tx2"/>
                </a:solidFill>
                <a:latin typeface="+mn-lt"/>
                <a:ea typeface="ＭＳ Ｐゴシック" charset="-128"/>
                <a:cs typeface="ＭＳ Ｐゴシック" charset="-128"/>
              </a:rPr>
              <a:t>100</a:t>
            </a:r>
            <a:endParaRPr lang="en-US" sz="1800" dirty="0">
              <a:solidFill>
                <a:schemeClr val="tx2"/>
              </a:solidFill>
              <a:latin typeface="+mn-lt"/>
              <a:ea typeface="ＭＳ Ｐゴシック" charset="-128"/>
              <a:cs typeface="ＭＳ Ｐゴシック" charset="-128"/>
            </a:endParaRPr>
          </a:p>
        </p:txBody>
      </p:sp>
      <p:sp>
        <p:nvSpPr>
          <p:cNvPr id="33" name="Rectangle 4"/>
          <p:cNvSpPr txBox="1">
            <a:spLocks noChangeArrowheads="1"/>
          </p:cNvSpPr>
          <p:nvPr/>
        </p:nvSpPr>
        <p:spPr bwMode="auto">
          <a:xfrm>
            <a:off x="914400" y="0"/>
            <a:ext cx="7772400" cy="1143000"/>
          </a:xfrm>
          <a:prstGeom prst="rect">
            <a:avLst/>
          </a:prstGeom>
          <a:noFill/>
          <a:ln w="9525">
            <a:noFill/>
            <a:miter lim="800000"/>
            <a:headEnd/>
            <a:tailEnd/>
          </a:ln>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3600">
                <a:solidFill>
                  <a:srgbClr val="0000CC"/>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2pPr>
            <a:lvl3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3pPr>
            <a:lvl4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4pPr>
            <a:lvl5pPr algn="l" rtl="0" eaLnBrk="0" fontAlgn="base" hangingPunct="0">
              <a:spcBef>
                <a:spcPct val="0"/>
              </a:spcBef>
              <a:spcAft>
                <a:spcPct val="0"/>
              </a:spcAft>
              <a:defRPr sz="3600">
                <a:solidFill>
                  <a:srgbClr val="0000CC"/>
                </a:solidFill>
                <a:latin typeface="Tahoma" charset="0"/>
                <a:ea typeface="ＭＳ Ｐゴシック" charset="-128"/>
                <a:cs typeface="ＭＳ Ｐゴシック" charset="-128"/>
              </a:defRPr>
            </a:lvl5pPr>
            <a:lvl6pPr marL="457200" algn="l" rtl="0" eaLnBrk="0" fontAlgn="base" hangingPunct="0">
              <a:spcBef>
                <a:spcPct val="0"/>
              </a:spcBef>
              <a:spcAft>
                <a:spcPct val="0"/>
              </a:spcAft>
              <a:defRPr sz="3600">
                <a:solidFill>
                  <a:srgbClr val="0000CC"/>
                </a:solidFill>
                <a:latin typeface="Tahoma" charset="0"/>
              </a:defRPr>
            </a:lvl6pPr>
            <a:lvl7pPr marL="914400" algn="l" rtl="0" eaLnBrk="0" fontAlgn="base" hangingPunct="0">
              <a:spcBef>
                <a:spcPct val="0"/>
              </a:spcBef>
              <a:spcAft>
                <a:spcPct val="0"/>
              </a:spcAft>
              <a:defRPr sz="3600">
                <a:solidFill>
                  <a:srgbClr val="0000CC"/>
                </a:solidFill>
                <a:latin typeface="Tahoma" charset="0"/>
              </a:defRPr>
            </a:lvl7pPr>
            <a:lvl8pPr marL="1371600" algn="l" rtl="0" eaLnBrk="0" fontAlgn="base" hangingPunct="0">
              <a:spcBef>
                <a:spcPct val="0"/>
              </a:spcBef>
              <a:spcAft>
                <a:spcPct val="0"/>
              </a:spcAft>
              <a:defRPr sz="3600">
                <a:solidFill>
                  <a:srgbClr val="0000CC"/>
                </a:solidFill>
                <a:latin typeface="Tahoma" charset="0"/>
              </a:defRPr>
            </a:lvl8pPr>
            <a:lvl9pPr marL="1828800" algn="l" rtl="0" eaLnBrk="0" fontAlgn="base" hangingPunct="0">
              <a:spcBef>
                <a:spcPct val="0"/>
              </a:spcBef>
              <a:spcAft>
                <a:spcPct val="0"/>
              </a:spcAft>
              <a:defRPr sz="3600">
                <a:solidFill>
                  <a:srgbClr val="0000CC"/>
                </a:solidFill>
                <a:latin typeface="Tahoma" charset="0"/>
              </a:defRPr>
            </a:lvl9pPr>
          </a:lstStyle>
          <a:p>
            <a:r>
              <a:rPr lang="en-US" dirty="0" smtClean="0"/>
              <a:t>Example </a:t>
            </a:r>
            <a:r>
              <a:rPr lang="en-US" sz="2000" dirty="0" smtClean="0"/>
              <a:t>(modified from book </a:t>
            </a:r>
            <a:r>
              <a:rPr lang="en-US" sz="2000" dirty="0" err="1" smtClean="0"/>
              <a:t>ch</a:t>
            </a:r>
            <a:r>
              <a:rPr lang="en-US" sz="2000" dirty="0" smtClean="0"/>
              <a:t> 15)</a:t>
            </a:r>
            <a:endParaRPr lang="en-US" sz="2000"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5893">
                                            <p:txEl>
                                              <p:pRg st="0" end="0"/>
                                            </p:txEl>
                                          </p:spTgt>
                                        </p:tgtEl>
                                        <p:attrNameLst>
                                          <p:attrName>style.visibility</p:attrName>
                                        </p:attrNameLst>
                                      </p:cBhvr>
                                      <p:to>
                                        <p:strVal val="visible"/>
                                      </p:to>
                                    </p:set>
                                    <p:animEffect transition="in" filter="dissolve">
                                      <p:cBhvr>
                                        <p:cTn id="7" dur="500"/>
                                        <p:tgtEl>
                                          <p:spTgt spid="16589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5893">
                                            <p:txEl>
                                              <p:pRg st="1" end="1"/>
                                            </p:txEl>
                                          </p:spTgt>
                                        </p:tgtEl>
                                        <p:attrNameLst>
                                          <p:attrName>style.visibility</p:attrName>
                                        </p:attrNameLst>
                                      </p:cBhvr>
                                      <p:to>
                                        <p:strVal val="visible"/>
                                      </p:to>
                                    </p:set>
                                    <p:animEffect transition="in" filter="dissolve">
                                      <p:cBhvr>
                                        <p:cTn id="10" dur="500"/>
                                        <p:tgtEl>
                                          <p:spTgt spid="16589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5893">
                                            <p:txEl>
                                              <p:pRg st="2" end="2"/>
                                            </p:txEl>
                                          </p:spTgt>
                                        </p:tgtEl>
                                        <p:attrNameLst>
                                          <p:attrName>style.visibility</p:attrName>
                                        </p:attrNameLst>
                                      </p:cBhvr>
                                      <p:to>
                                        <p:strVal val="visible"/>
                                      </p:to>
                                    </p:set>
                                    <p:animEffect transition="in" filter="dissolve">
                                      <p:cBhvr>
                                        <p:cTn id="15" dur="500"/>
                                        <p:tgtEl>
                                          <p:spTgt spid="16589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5893">
                                            <p:txEl>
                                              <p:pRg st="3" end="3"/>
                                            </p:txEl>
                                          </p:spTgt>
                                        </p:tgtEl>
                                        <p:attrNameLst>
                                          <p:attrName>style.visibility</p:attrName>
                                        </p:attrNameLst>
                                      </p:cBhvr>
                                      <p:to>
                                        <p:strVal val="visible"/>
                                      </p:to>
                                    </p:set>
                                    <p:animEffect transition="in" filter="dissolve">
                                      <p:cBhvr>
                                        <p:cTn id="18" dur="500"/>
                                        <p:tgtEl>
                                          <p:spTgt spid="16589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5895"/>
                                        </p:tgtEl>
                                        <p:attrNameLst>
                                          <p:attrName>style.visibility</p:attrName>
                                        </p:attrNameLst>
                                      </p:cBhvr>
                                      <p:to>
                                        <p:strVal val="visible"/>
                                      </p:to>
                                    </p:set>
                                    <p:animEffect transition="in" filter="dissolve">
                                      <p:cBhvr>
                                        <p:cTn id="23" dur="500"/>
                                        <p:tgtEl>
                                          <p:spTgt spid="165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P spid="16589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0035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03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0357" name="Rectangle 4"/>
          <p:cNvSpPr>
            <a:spLocks noGrp="1" noChangeArrowheads="1"/>
          </p:cNvSpPr>
          <p:nvPr>
            <p:ph type="title"/>
          </p:nvPr>
        </p:nvSpPr>
        <p:spPr>
          <a:xfrm>
            <a:off x="990600" y="0"/>
            <a:ext cx="7772400" cy="1143000"/>
          </a:xfrm>
          <a:noFill/>
        </p:spPr>
        <p:txBody>
          <a:bodyPr lIns="90488" tIns="44450" rIns="90488" bIns="44450"/>
          <a:lstStyle/>
          <a:p>
            <a:r>
              <a:rPr lang="en-US" dirty="0" smtClean="0"/>
              <a:t>Example </a:t>
            </a:r>
            <a:r>
              <a:rPr lang="en-US" sz="2000" dirty="0" smtClean="0"/>
              <a:t>(modified from book </a:t>
            </a:r>
            <a:r>
              <a:rPr lang="en-US" sz="2000" dirty="0" err="1" smtClean="0"/>
              <a:t>ch</a:t>
            </a:r>
            <a:r>
              <a:rPr lang="en-US" sz="2000" dirty="0" smtClean="0"/>
              <a:t> 15)</a:t>
            </a:r>
            <a:endParaRPr lang="en-US" sz="2000" dirty="0"/>
          </a:p>
        </p:txBody>
      </p:sp>
      <p:sp>
        <p:nvSpPr>
          <p:cNvPr id="100358" name="Rectangle 5"/>
          <p:cNvSpPr>
            <a:spLocks noChangeArrowheads="1"/>
          </p:cNvSpPr>
          <p:nvPr/>
        </p:nvSpPr>
        <p:spPr bwMode="auto">
          <a:xfrm>
            <a:off x="5410200" y="1066800"/>
            <a:ext cx="3219450" cy="2235200"/>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u="sng" dirty="0">
                <a:solidFill>
                  <a:schemeClr val="tx1"/>
                </a:solidFill>
              </a:rPr>
              <a:t>Sailors:</a:t>
            </a:r>
            <a:endParaRPr lang="en-US" sz="2000" dirty="0">
              <a:solidFill>
                <a:schemeClr val="tx1"/>
              </a:solidFill>
            </a:endParaRPr>
          </a:p>
          <a:p>
            <a:pPr eaLnBrk="0" hangingPunct="0"/>
            <a:r>
              <a:rPr lang="en-US" sz="2000" dirty="0">
                <a:solidFill>
                  <a:schemeClr val="tx1"/>
                </a:solidFill>
              </a:rPr>
              <a:t>  </a:t>
            </a:r>
            <a:r>
              <a:rPr lang="en-US" sz="2000" dirty="0" smtClean="0">
                <a:solidFill>
                  <a:schemeClr val="tx1"/>
                </a:solidFill>
              </a:rPr>
              <a:t>B</a:t>
            </a:r>
            <a:r>
              <a:rPr lang="en-US" sz="2000" dirty="0">
                <a:solidFill>
                  <a:schemeClr val="tx1"/>
                </a:solidFill>
              </a:rPr>
              <a:t>+ on </a:t>
            </a:r>
            <a:r>
              <a:rPr lang="en-US" sz="2000" i="1" dirty="0" err="1">
                <a:solidFill>
                  <a:schemeClr val="tx1"/>
                </a:solidFill>
              </a:rPr>
              <a:t>sid</a:t>
            </a:r>
            <a:endParaRPr lang="en-US" sz="2000" dirty="0">
              <a:solidFill>
                <a:schemeClr val="tx1"/>
              </a:solidFill>
            </a:endParaRPr>
          </a:p>
          <a:p>
            <a:pPr eaLnBrk="0" hangingPunct="0"/>
            <a:r>
              <a:rPr lang="en-US" sz="2000" u="sng" dirty="0">
                <a:solidFill>
                  <a:schemeClr val="tx1"/>
                </a:solidFill>
              </a:rPr>
              <a:t>Reserves:</a:t>
            </a:r>
            <a:endParaRPr lang="en-US" sz="2000" dirty="0">
              <a:solidFill>
                <a:schemeClr val="tx1"/>
              </a:solidFill>
            </a:endParaRPr>
          </a:p>
          <a:p>
            <a:pPr eaLnBrk="0" hangingPunct="0"/>
            <a:r>
              <a:rPr lang="en-US" sz="2000" dirty="0">
                <a:solidFill>
                  <a:schemeClr val="tx1"/>
                </a:solidFill>
              </a:rPr>
              <a:t>  Clustered B+ tree on </a:t>
            </a:r>
            <a:r>
              <a:rPr lang="en-US" sz="2000" i="1" dirty="0">
                <a:solidFill>
                  <a:schemeClr val="tx1"/>
                </a:solidFill>
              </a:rPr>
              <a:t>bid</a:t>
            </a:r>
          </a:p>
          <a:p>
            <a:pPr eaLnBrk="0" hangingPunct="0"/>
            <a:r>
              <a:rPr lang="en-US" sz="2000" dirty="0">
                <a:solidFill>
                  <a:schemeClr val="tx1"/>
                </a:solidFill>
              </a:rPr>
              <a:t>  B+ on</a:t>
            </a:r>
            <a:r>
              <a:rPr lang="en-US" sz="2000" i="1" dirty="0">
                <a:solidFill>
                  <a:schemeClr val="tx1"/>
                </a:solidFill>
              </a:rPr>
              <a:t> </a:t>
            </a:r>
            <a:r>
              <a:rPr lang="en-US" sz="2000" i="1" dirty="0" err="1">
                <a:solidFill>
                  <a:schemeClr val="tx1"/>
                </a:solidFill>
              </a:rPr>
              <a:t>sid</a:t>
            </a:r>
            <a:endParaRPr lang="en-US" sz="2000" i="1" dirty="0">
              <a:solidFill>
                <a:schemeClr val="tx1"/>
              </a:solidFill>
            </a:endParaRPr>
          </a:p>
          <a:p>
            <a:pPr eaLnBrk="0" hangingPunct="0"/>
            <a:r>
              <a:rPr lang="en-US" sz="2000" u="sng" dirty="0">
                <a:solidFill>
                  <a:schemeClr val="tx1"/>
                </a:solidFill>
              </a:rPr>
              <a:t>Boats</a:t>
            </a:r>
            <a:endParaRPr lang="en-US" sz="2000" dirty="0">
              <a:solidFill>
                <a:schemeClr val="tx1"/>
              </a:solidFill>
            </a:endParaRPr>
          </a:p>
          <a:p>
            <a:pPr eaLnBrk="0" hangingPunct="0"/>
            <a:r>
              <a:rPr lang="en-US" sz="2000" dirty="0">
                <a:solidFill>
                  <a:schemeClr val="tx1"/>
                </a:solidFill>
              </a:rPr>
              <a:t>   </a:t>
            </a:r>
            <a:r>
              <a:rPr lang="en-US" sz="2000" dirty="0" smtClean="0">
                <a:solidFill>
                  <a:schemeClr val="tx1"/>
                </a:solidFill>
              </a:rPr>
              <a:t>Clustered Hash </a:t>
            </a:r>
            <a:r>
              <a:rPr lang="en-US" sz="2000" dirty="0">
                <a:solidFill>
                  <a:schemeClr val="tx1"/>
                </a:solidFill>
              </a:rPr>
              <a:t>on</a:t>
            </a:r>
            <a:r>
              <a:rPr lang="en-US" sz="2000" i="1" dirty="0">
                <a:solidFill>
                  <a:schemeClr val="tx1"/>
                </a:solidFill>
              </a:rPr>
              <a:t> color</a:t>
            </a:r>
          </a:p>
        </p:txBody>
      </p:sp>
      <p:sp>
        <p:nvSpPr>
          <p:cNvPr id="100359" name="Rectangle 6"/>
          <p:cNvSpPr>
            <a:spLocks noGrp="1" noChangeArrowheads="1"/>
          </p:cNvSpPr>
          <p:nvPr>
            <p:ph type="body" sz="half" idx="1"/>
          </p:nvPr>
        </p:nvSpPr>
        <p:spPr>
          <a:xfrm>
            <a:off x="381000" y="1371600"/>
            <a:ext cx="8763000" cy="4076700"/>
          </a:xfrm>
        </p:spPr>
        <p:txBody>
          <a:bodyPr/>
          <a:lstStyle/>
          <a:p>
            <a:pPr>
              <a:buFontTx/>
              <a:buNone/>
            </a:pPr>
            <a:r>
              <a:rPr lang="en-US" sz="1800" b="0" dirty="0">
                <a:solidFill>
                  <a:schemeClr val="tx2"/>
                </a:solidFill>
              </a:rPr>
              <a:t>Select </a:t>
            </a:r>
            <a:r>
              <a:rPr lang="en-US" sz="1800" b="0" dirty="0" err="1">
                <a:solidFill>
                  <a:schemeClr val="tx2"/>
                </a:solidFill>
              </a:rPr>
              <a:t>S.sid</a:t>
            </a:r>
            <a:r>
              <a:rPr lang="en-US" sz="1800" b="0" dirty="0">
                <a:solidFill>
                  <a:schemeClr val="tx2"/>
                </a:solidFill>
              </a:rPr>
              <a:t>, COUNT(*) AS </a:t>
            </a:r>
            <a:r>
              <a:rPr lang="en-US" sz="1800" b="0" dirty="0" err="1">
                <a:solidFill>
                  <a:schemeClr val="tx2"/>
                </a:solidFill>
              </a:rPr>
              <a:t>numredres</a:t>
            </a:r>
            <a:endParaRPr lang="en-US" sz="1800" b="0" dirty="0">
              <a:solidFill>
                <a:schemeClr val="tx2"/>
              </a:solidFill>
            </a:endParaRPr>
          </a:p>
          <a:p>
            <a:pPr>
              <a:buFontTx/>
              <a:buNone/>
            </a:pPr>
            <a:r>
              <a:rPr lang="en-US" sz="1800" b="0" dirty="0">
                <a:solidFill>
                  <a:schemeClr val="tx2"/>
                </a:solidFill>
              </a:rPr>
              <a:t>FROM  Sailors S, Reserves R, Boats B</a:t>
            </a:r>
          </a:p>
          <a:p>
            <a:pPr>
              <a:buFontTx/>
              <a:buNone/>
            </a:pPr>
            <a:r>
              <a:rPr lang="en-US" sz="1800" b="0" dirty="0">
                <a:solidFill>
                  <a:schemeClr val="tx2"/>
                </a:solidFill>
              </a:rPr>
              <a:t>WHERE  </a:t>
            </a:r>
            <a:r>
              <a:rPr lang="en-US" sz="1800" b="0" dirty="0" err="1">
                <a:solidFill>
                  <a:schemeClr val="tx2"/>
                </a:solidFill>
              </a:rPr>
              <a:t>S.sid</a:t>
            </a:r>
            <a:r>
              <a:rPr lang="en-US" sz="1800" b="0" dirty="0">
                <a:solidFill>
                  <a:schemeClr val="tx2"/>
                </a:solidFill>
              </a:rPr>
              <a:t> = </a:t>
            </a:r>
            <a:r>
              <a:rPr lang="en-US" sz="1800" b="0" dirty="0" err="1">
                <a:solidFill>
                  <a:schemeClr val="tx2"/>
                </a:solidFill>
              </a:rPr>
              <a:t>R.sid</a:t>
            </a:r>
            <a:r>
              <a:rPr lang="en-US" sz="1800" b="0" dirty="0">
                <a:solidFill>
                  <a:schemeClr val="tx2"/>
                </a:solidFill>
              </a:rPr>
              <a:t> AND </a:t>
            </a:r>
            <a:r>
              <a:rPr lang="en-US" sz="1800" b="0" dirty="0" err="1">
                <a:solidFill>
                  <a:schemeClr val="tx2"/>
                </a:solidFill>
              </a:rPr>
              <a:t>R.bid</a:t>
            </a:r>
            <a:r>
              <a:rPr lang="en-US" sz="1800" b="0" dirty="0">
                <a:solidFill>
                  <a:schemeClr val="tx2"/>
                </a:solidFill>
              </a:rPr>
              <a:t> = </a:t>
            </a:r>
            <a:r>
              <a:rPr lang="en-US" sz="1800" b="0" dirty="0" err="1">
                <a:solidFill>
                  <a:schemeClr val="tx2"/>
                </a:solidFill>
              </a:rPr>
              <a:t>B.bid</a:t>
            </a:r>
            <a:endParaRPr lang="en-US" sz="1800" b="0" dirty="0">
              <a:solidFill>
                <a:schemeClr val="tx2"/>
              </a:solidFill>
            </a:endParaRPr>
          </a:p>
          <a:p>
            <a:pPr>
              <a:buFontTx/>
              <a:buNone/>
            </a:pPr>
            <a:r>
              <a:rPr lang="en-US" sz="1800" b="0" dirty="0">
                <a:solidFill>
                  <a:schemeClr val="tx2"/>
                </a:solidFill>
              </a:rPr>
              <a:t>   AND </a:t>
            </a:r>
            <a:r>
              <a:rPr lang="en-US" sz="1800" b="0" dirty="0" err="1">
                <a:solidFill>
                  <a:schemeClr val="tx2"/>
                </a:solidFill>
              </a:rPr>
              <a:t>B.color</a:t>
            </a:r>
            <a:r>
              <a:rPr lang="en-US" sz="1800" b="0" dirty="0">
                <a:solidFill>
                  <a:schemeClr val="tx2"/>
                </a:solidFill>
              </a:rPr>
              <a:t> = “red” </a:t>
            </a:r>
          </a:p>
          <a:p>
            <a:pPr>
              <a:buFontTx/>
              <a:buNone/>
            </a:pPr>
            <a:r>
              <a:rPr lang="en-US" sz="1800" b="0" dirty="0">
                <a:solidFill>
                  <a:schemeClr val="tx2"/>
                </a:solidFill>
              </a:rPr>
              <a:t>GROUP BY </a:t>
            </a:r>
            <a:r>
              <a:rPr lang="en-US" sz="1800" b="0" dirty="0" err="1">
                <a:solidFill>
                  <a:schemeClr val="tx2"/>
                </a:solidFill>
              </a:rPr>
              <a:t>S.sid</a:t>
            </a:r>
            <a:endParaRPr lang="en-US" sz="2000" b="0" dirty="0"/>
          </a:p>
        </p:txBody>
      </p:sp>
      <p:sp>
        <p:nvSpPr>
          <p:cNvPr id="167975" name="Rectangle 39"/>
          <p:cNvSpPr>
            <a:spLocks noChangeArrowheads="1"/>
          </p:cNvSpPr>
          <p:nvPr/>
        </p:nvSpPr>
        <p:spPr bwMode="auto">
          <a:xfrm>
            <a:off x="304800" y="3505200"/>
            <a:ext cx="8458200" cy="2667000"/>
          </a:xfrm>
          <a:prstGeom prst="rect">
            <a:avLst/>
          </a:prstGeom>
          <a:noFill/>
          <a:ln w="9525">
            <a:noFill/>
            <a:miter lim="800000"/>
            <a:headEnd/>
            <a:tailEnd/>
          </a:ln>
        </p:spPr>
        <p:txBody>
          <a:bodyPr lIns="92075" tIns="46038" rIns="92075" bIns="46038">
            <a:prstTxWarp prst="textNoShape">
              <a:avLst/>
            </a:prstTxWarp>
          </a:bodyPr>
          <a:lstStyle/>
          <a:p>
            <a:pPr marL="342900" indent="-342900" eaLnBrk="0" hangingPunct="0">
              <a:spcBef>
                <a:spcPct val="20000"/>
              </a:spcBef>
              <a:buFontTx/>
              <a:buChar char="•"/>
            </a:pPr>
            <a:r>
              <a:rPr lang="en-US" b="1" dirty="0">
                <a:solidFill>
                  <a:schemeClr val="tx1"/>
                </a:solidFill>
                <a:latin typeface="Tahoma" charset="0"/>
              </a:rPr>
              <a:t>Pass1: Best plan(s) for accessing each relation</a:t>
            </a:r>
          </a:p>
          <a:p>
            <a:pPr marL="742950" lvl="1" indent="-285750" eaLnBrk="0" hangingPunct="0">
              <a:spcBef>
                <a:spcPct val="20000"/>
              </a:spcBef>
              <a:buFontTx/>
              <a:buChar char="–"/>
            </a:pPr>
            <a:r>
              <a:rPr lang="en-US" dirty="0" smtClean="0">
                <a:solidFill>
                  <a:schemeClr val="tx1"/>
                </a:solidFill>
                <a:latin typeface="Tahoma" charset="0"/>
              </a:rPr>
              <a:t>Sailors: File Scan; B+ on </a:t>
            </a:r>
            <a:r>
              <a:rPr lang="en-US" dirty="0" err="1" smtClean="0">
                <a:solidFill>
                  <a:schemeClr val="tx1"/>
                </a:solidFill>
                <a:latin typeface="Tahoma" charset="0"/>
              </a:rPr>
              <a:t>sid</a:t>
            </a:r>
            <a:endParaRPr lang="en-US" dirty="0" smtClean="0">
              <a:solidFill>
                <a:schemeClr val="tx1"/>
              </a:solidFill>
              <a:latin typeface="Tahoma" charset="0"/>
            </a:endParaRPr>
          </a:p>
          <a:p>
            <a:pPr marL="742950" lvl="1" indent="-285750" eaLnBrk="0" hangingPunct="0">
              <a:spcBef>
                <a:spcPct val="20000"/>
              </a:spcBef>
              <a:buFontTx/>
              <a:buChar char="–"/>
            </a:pPr>
            <a:r>
              <a:rPr lang="en-US" dirty="0" smtClean="0">
                <a:solidFill>
                  <a:schemeClr val="tx1"/>
                </a:solidFill>
                <a:latin typeface="Tahoma" charset="0"/>
              </a:rPr>
              <a:t>Reserves: File Scan; B+ on bid, B+ on </a:t>
            </a:r>
            <a:r>
              <a:rPr lang="en-US" dirty="0" err="1" smtClean="0">
                <a:solidFill>
                  <a:schemeClr val="tx1"/>
                </a:solidFill>
                <a:latin typeface="Tahoma" charset="0"/>
              </a:rPr>
              <a:t>sid</a:t>
            </a:r>
            <a:endParaRPr lang="en-US" dirty="0">
              <a:solidFill>
                <a:schemeClr val="tx1"/>
              </a:solidFill>
              <a:latin typeface="Tahoma" charset="0"/>
            </a:endParaRPr>
          </a:p>
          <a:p>
            <a:pPr marL="742950" lvl="1" indent="-285750" eaLnBrk="0" hangingPunct="0">
              <a:spcBef>
                <a:spcPct val="20000"/>
              </a:spcBef>
              <a:buFontTx/>
              <a:buChar char="–"/>
            </a:pPr>
            <a:r>
              <a:rPr lang="en-US" dirty="0" smtClean="0">
                <a:solidFill>
                  <a:schemeClr val="tx1"/>
                </a:solidFill>
                <a:latin typeface="Tahoma" charset="0"/>
              </a:rPr>
              <a:t>Boats</a:t>
            </a:r>
            <a:r>
              <a:rPr lang="en-US" dirty="0">
                <a:solidFill>
                  <a:schemeClr val="tx1"/>
                </a:solidFill>
                <a:latin typeface="Tahoma" charset="0"/>
              </a:rPr>
              <a:t>: </a:t>
            </a:r>
            <a:r>
              <a:rPr lang="en-US" dirty="0" smtClean="0">
                <a:solidFill>
                  <a:schemeClr val="tx1"/>
                </a:solidFill>
                <a:latin typeface="Tahoma" charset="0"/>
              </a:rPr>
              <a:t>Hash </a:t>
            </a:r>
            <a:r>
              <a:rPr lang="en-US" dirty="0">
                <a:solidFill>
                  <a:schemeClr val="tx1"/>
                </a:solidFill>
                <a:latin typeface="Tahoma" charset="0"/>
              </a:rPr>
              <a:t>on </a:t>
            </a:r>
            <a:r>
              <a:rPr lang="en-US" dirty="0" smtClean="0">
                <a:solidFill>
                  <a:schemeClr val="tx1"/>
                </a:solidFill>
                <a:latin typeface="Tahoma" charset="0"/>
              </a:rPr>
              <a:t>color</a:t>
            </a:r>
            <a:endParaRPr lang="en-US" dirty="0">
              <a:solidFill>
                <a:schemeClr val="tx1"/>
              </a:solidFill>
              <a:latin typeface="Tahoma" charset="0"/>
            </a:endParaRPr>
          </a:p>
          <a:p>
            <a:pPr marL="1200150" lvl="2" indent="-285750" eaLnBrk="0" hangingPunct="0">
              <a:spcBef>
                <a:spcPct val="20000"/>
              </a:spcBef>
            </a:pPr>
            <a:r>
              <a:rPr lang="en-US" sz="1600" dirty="0">
                <a:solidFill>
                  <a:schemeClr val="tx1"/>
                </a:solidFill>
                <a:latin typeface="Tahoma" charset="0"/>
              </a:rPr>
              <a:t>(note: </a:t>
            </a:r>
            <a:r>
              <a:rPr lang="en-US" sz="1600" dirty="0" smtClean="0">
                <a:solidFill>
                  <a:schemeClr val="tx1"/>
                </a:solidFill>
                <a:latin typeface="Tahoma" charset="0"/>
              </a:rPr>
              <a:t>given selection on color, clustered Hash is likely to be cheaper than file scan, so only it is retained)</a:t>
            </a:r>
            <a:endParaRPr lang="en-US" sz="1600" dirty="0">
              <a:solidFill>
                <a:schemeClr val="tx1"/>
              </a:solidFill>
              <a:latin typeface="Tahoma" charset="0"/>
            </a:endParaRP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75">
                                            <p:txEl>
                                              <p:pRg st="0" end="0"/>
                                            </p:txEl>
                                          </p:spTgt>
                                        </p:tgtEl>
                                        <p:attrNameLst>
                                          <p:attrName>style.visibility</p:attrName>
                                        </p:attrNameLst>
                                      </p:cBhvr>
                                      <p:to>
                                        <p:strVal val="visible"/>
                                      </p:to>
                                    </p:set>
                                    <p:animEffect transition="in" filter="dissolve">
                                      <p:cBhvr>
                                        <p:cTn id="7" dur="500"/>
                                        <p:tgtEl>
                                          <p:spTgt spid="1679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7975">
                                            <p:txEl>
                                              <p:pRg st="1" end="1"/>
                                            </p:txEl>
                                          </p:spTgt>
                                        </p:tgtEl>
                                        <p:attrNameLst>
                                          <p:attrName>style.visibility</p:attrName>
                                        </p:attrNameLst>
                                      </p:cBhvr>
                                      <p:to>
                                        <p:strVal val="visible"/>
                                      </p:to>
                                    </p:set>
                                    <p:animEffect transition="in" filter="dissolve">
                                      <p:cBhvr>
                                        <p:cTn id="10" dur="500"/>
                                        <p:tgtEl>
                                          <p:spTgt spid="1679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7975">
                                            <p:txEl>
                                              <p:pRg st="2" end="2"/>
                                            </p:txEl>
                                          </p:spTgt>
                                        </p:tgtEl>
                                        <p:attrNameLst>
                                          <p:attrName>style.visibility</p:attrName>
                                        </p:attrNameLst>
                                      </p:cBhvr>
                                      <p:to>
                                        <p:strVal val="visible"/>
                                      </p:to>
                                    </p:set>
                                    <p:animEffect transition="in" filter="dissolve">
                                      <p:cBhvr>
                                        <p:cTn id="13" dur="500"/>
                                        <p:tgtEl>
                                          <p:spTgt spid="1679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7975">
                                            <p:txEl>
                                              <p:pRg st="3" end="3"/>
                                            </p:txEl>
                                          </p:spTgt>
                                        </p:tgtEl>
                                        <p:attrNameLst>
                                          <p:attrName>style.visibility</p:attrName>
                                        </p:attrNameLst>
                                      </p:cBhvr>
                                      <p:to>
                                        <p:strVal val="visible"/>
                                      </p:to>
                                    </p:set>
                                    <p:animEffect transition="in" filter="dissolve">
                                      <p:cBhvr>
                                        <p:cTn id="16" dur="500"/>
                                        <p:tgtEl>
                                          <p:spTgt spid="16797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7975">
                                            <p:txEl>
                                              <p:pRg st="4" end="4"/>
                                            </p:txEl>
                                          </p:spTgt>
                                        </p:tgtEl>
                                        <p:attrNameLst>
                                          <p:attrName>style.visibility</p:attrName>
                                        </p:attrNameLst>
                                      </p:cBhvr>
                                      <p:to>
                                        <p:strVal val="visible"/>
                                      </p:to>
                                    </p:set>
                                    <p:animEffect transition="in" filter="dissolve">
                                      <p:cBhvr>
                                        <p:cTn id="19" dur="500"/>
                                        <p:tgtEl>
                                          <p:spTgt spid="1679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7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02403" name="Rectangle 2"/>
          <p:cNvSpPr>
            <a:spLocks noGrp="1" noChangeArrowheads="1"/>
          </p:cNvSpPr>
          <p:nvPr>
            <p:ph type="title"/>
          </p:nvPr>
        </p:nvSpPr>
        <p:spPr>
          <a:xfrm>
            <a:off x="1143000" y="0"/>
            <a:ext cx="7772400" cy="1143000"/>
          </a:xfrm>
        </p:spPr>
        <p:txBody>
          <a:bodyPr/>
          <a:lstStyle/>
          <a:p>
            <a:r>
              <a:rPr lang="en-US" sz="2800"/>
              <a:t>Pass 2</a:t>
            </a:r>
            <a:endParaRPr lang="en-US"/>
          </a:p>
        </p:txBody>
      </p:sp>
      <p:sp>
        <p:nvSpPr>
          <p:cNvPr id="102404" name="Rectangle 3"/>
          <p:cNvSpPr>
            <a:spLocks noGrp="1" noChangeArrowheads="1"/>
          </p:cNvSpPr>
          <p:nvPr>
            <p:ph type="body" sz="half" idx="1"/>
          </p:nvPr>
        </p:nvSpPr>
        <p:spPr>
          <a:xfrm>
            <a:off x="533400" y="1066800"/>
            <a:ext cx="8077200" cy="4076700"/>
          </a:xfrm>
        </p:spPr>
        <p:txBody>
          <a:bodyPr/>
          <a:lstStyle/>
          <a:p>
            <a:pPr>
              <a:lnSpc>
                <a:spcPct val="90000"/>
              </a:lnSpc>
            </a:pPr>
            <a:r>
              <a:rPr lang="en-US" sz="2000" dirty="0"/>
              <a:t>For each of the plans in pass 1, generate plans joining another relation as the </a:t>
            </a:r>
            <a:r>
              <a:rPr lang="en-US" sz="2000" dirty="0" smtClean="0"/>
              <a:t>inner (avoiding cross products).</a:t>
            </a:r>
          </a:p>
          <a:p>
            <a:pPr>
              <a:lnSpc>
                <a:spcPct val="90000"/>
              </a:lnSpc>
            </a:pPr>
            <a:endParaRPr lang="en-US" sz="2000" dirty="0"/>
          </a:p>
          <a:p>
            <a:pPr>
              <a:lnSpc>
                <a:spcPct val="90000"/>
              </a:lnSpc>
            </a:pPr>
            <a:r>
              <a:rPr lang="en-US" sz="2000" dirty="0"/>
              <a:t>Consider all join methods and every access path for the inner.</a:t>
            </a:r>
          </a:p>
          <a:p>
            <a:pPr lvl="1">
              <a:lnSpc>
                <a:spcPct val="90000"/>
              </a:lnSpc>
            </a:pPr>
            <a:r>
              <a:rPr lang="en-US" sz="1800" dirty="0"/>
              <a:t>File Scan Reserves (outer) with Boats (inner)</a:t>
            </a:r>
          </a:p>
          <a:p>
            <a:pPr lvl="1">
              <a:lnSpc>
                <a:spcPct val="90000"/>
              </a:lnSpc>
            </a:pPr>
            <a:r>
              <a:rPr lang="en-US" sz="1800" dirty="0"/>
              <a:t>File Scan Reserves (outer) with Sailors (inner</a:t>
            </a:r>
            <a:r>
              <a:rPr lang="en-US" sz="1800" dirty="0" smtClean="0"/>
              <a:t>)</a:t>
            </a:r>
          </a:p>
          <a:p>
            <a:pPr lvl="1">
              <a:lnSpc>
                <a:spcPct val="90000"/>
              </a:lnSpc>
            </a:pPr>
            <a:r>
              <a:rPr lang="en-US" sz="1800" dirty="0" smtClean="0"/>
              <a:t>B+ on </a:t>
            </a:r>
            <a:r>
              <a:rPr lang="en-US" sz="1800" dirty="0" err="1" smtClean="0"/>
              <a:t>Reserves.bid</a:t>
            </a:r>
            <a:r>
              <a:rPr lang="en-US" sz="1800" dirty="0" smtClean="0"/>
              <a:t> </a:t>
            </a:r>
            <a:r>
              <a:rPr lang="en-US" sz="1800" dirty="0"/>
              <a:t>(outer) with Boats (inner)</a:t>
            </a:r>
          </a:p>
          <a:p>
            <a:pPr lvl="1">
              <a:lnSpc>
                <a:spcPct val="90000"/>
              </a:lnSpc>
            </a:pPr>
            <a:r>
              <a:rPr lang="en-US" sz="1800" dirty="0"/>
              <a:t>B+ on </a:t>
            </a:r>
            <a:r>
              <a:rPr lang="en-US" sz="1800" dirty="0" err="1"/>
              <a:t>Reserves.bid</a:t>
            </a:r>
            <a:r>
              <a:rPr lang="en-US" sz="1800" dirty="0"/>
              <a:t> </a:t>
            </a:r>
            <a:r>
              <a:rPr lang="en-US" sz="1800" dirty="0" smtClean="0"/>
              <a:t> </a:t>
            </a:r>
            <a:r>
              <a:rPr lang="en-US" sz="1800" dirty="0"/>
              <a:t>(outer) with Sailors (inner</a:t>
            </a:r>
            <a:r>
              <a:rPr lang="en-US" sz="1800" dirty="0" smtClean="0"/>
              <a:t>)</a:t>
            </a:r>
          </a:p>
          <a:p>
            <a:pPr lvl="1">
              <a:lnSpc>
                <a:spcPct val="90000"/>
              </a:lnSpc>
            </a:pPr>
            <a:r>
              <a:rPr lang="en-US" sz="1800" dirty="0"/>
              <a:t>B+ on </a:t>
            </a:r>
            <a:r>
              <a:rPr lang="en-US" sz="1800" dirty="0" err="1" smtClean="0"/>
              <a:t>Reserves.sid</a:t>
            </a:r>
            <a:r>
              <a:rPr lang="en-US" sz="1800" dirty="0" smtClean="0"/>
              <a:t> </a:t>
            </a:r>
            <a:r>
              <a:rPr lang="en-US" sz="1800" dirty="0"/>
              <a:t>(outer) with Boats (inner)</a:t>
            </a:r>
          </a:p>
          <a:p>
            <a:pPr lvl="1">
              <a:lnSpc>
                <a:spcPct val="90000"/>
              </a:lnSpc>
            </a:pPr>
            <a:r>
              <a:rPr lang="en-US" sz="1800" dirty="0"/>
              <a:t>B+ on </a:t>
            </a:r>
            <a:r>
              <a:rPr lang="en-US" sz="1800" dirty="0" err="1" smtClean="0"/>
              <a:t>Reserves.sid</a:t>
            </a:r>
            <a:r>
              <a:rPr lang="en-US" sz="1800" dirty="0" smtClean="0"/>
              <a:t>  </a:t>
            </a:r>
            <a:r>
              <a:rPr lang="en-US" sz="1800" dirty="0"/>
              <a:t>(outer) with Sailors (inner</a:t>
            </a:r>
            <a:r>
              <a:rPr lang="en-US" sz="1800" dirty="0" smtClean="0"/>
              <a:t>)</a:t>
            </a:r>
            <a:endParaRPr lang="en-US" sz="1800" dirty="0"/>
          </a:p>
          <a:p>
            <a:pPr lvl="1">
              <a:lnSpc>
                <a:spcPct val="90000"/>
              </a:lnSpc>
            </a:pPr>
            <a:r>
              <a:rPr lang="en-US" sz="1800" dirty="0" smtClean="0"/>
              <a:t>File </a:t>
            </a:r>
            <a:r>
              <a:rPr lang="en-US" sz="1800" dirty="0"/>
              <a:t>Scan Sailors (outer) with Reserves (inner</a:t>
            </a:r>
            <a:r>
              <a:rPr lang="en-US" sz="1800" dirty="0" smtClean="0"/>
              <a:t>)</a:t>
            </a:r>
          </a:p>
          <a:p>
            <a:pPr lvl="1">
              <a:lnSpc>
                <a:spcPct val="90000"/>
              </a:lnSpc>
            </a:pPr>
            <a:r>
              <a:rPr lang="en-US" sz="1800" dirty="0" err="1" smtClean="0"/>
              <a:t>B</a:t>
            </a:r>
            <a:r>
              <a:rPr lang="en-US" sz="1800" dirty="0" err="1"/>
              <a:t>+Tree</a:t>
            </a:r>
            <a:r>
              <a:rPr lang="en-US" sz="1800" dirty="0"/>
              <a:t> </a:t>
            </a:r>
            <a:r>
              <a:rPr lang="en-US" sz="1800" dirty="0" err="1" smtClean="0"/>
              <a:t>Sailors.sid</a:t>
            </a:r>
            <a:r>
              <a:rPr lang="en-US" sz="1800" dirty="0" smtClean="0"/>
              <a:t> </a:t>
            </a:r>
            <a:r>
              <a:rPr lang="en-US" sz="1800" dirty="0"/>
              <a:t>(outer) with </a:t>
            </a:r>
            <a:r>
              <a:rPr lang="en-US" sz="1800" dirty="0" smtClean="0"/>
              <a:t>Reserves </a:t>
            </a:r>
            <a:r>
              <a:rPr lang="en-US" sz="1800" dirty="0"/>
              <a:t>(inner</a:t>
            </a:r>
            <a:r>
              <a:rPr lang="en-US" sz="1800" dirty="0" smtClean="0"/>
              <a:t>)</a:t>
            </a:r>
            <a:endParaRPr lang="en-US" sz="1800" dirty="0"/>
          </a:p>
          <a:p>
            <a:pPr lvl="1">
              <a:lnSpc>
                <a:spcPct val="90000"/>
              </a:lnSpc>
            </a:pPr>
            <a:r>
              <a:rPr lang="en-US" sz="1800" dirty="0" smtClean="0"/>
              <a:t>Hash </a:t>
            </a:r>
            <a:r>
              <a:rPr lang="en-US" sz="1800" dirty="0"/>
              <a:t>on </a:t>
            </a:r>
            <a:r>
              <a:rPr lang="en-US" sz="1800" dirty="0" err="1" smtClean="0"/>
              <a:t>Boats.color</a:t>
            </a:r>
            <a:r>
              <a:rPr lang="en-US" sz="1800" dirty="0" smtClean="0"/>
              <a:t> (outer) </a:t>
            </a:r>
            <a:r>
              <a:rPr lang="en-US" sz="1800" dirty="0"/>
              <a:t>with Reserves (inner</a:t>
            </a:r>
            <a:r>
              <a:rPr lang="en-US" sz="1800" dirty="0" smtClean="0"/>
              <a:t>)</a:t>
            </a:r>
            <a:endParaRPr lang="en-US" sz="1800" dirty="0"/>
          </a:p>
          <a:p>
            <a:pPr marL="457200" lvl="1" indent="0">
              <a:lnSpc>
                <a:spcPct val="90000"/>
              </a:lnSpc>
              <a:buNone/>
            </a:pPr>
            <a:endParaRPr lang="en-US" sz="1800" dirty="0" smtClean="0"/>
          </a:p>
          <a:p>
            <a:pPr>
              <a:lnSpc>
                <a:spcPct val="90000"/>
              </a:lnSpc>
            </a:pPr>
            <a:r>
              <a:rPr lang="en-US" sz="1800" dirty="0" smtClean="0"/>
              <a:t>Retain </a:t>
            </a:r>
            <a:r>
              <a:rPr lang="en-US" sz="1800" dirty="0"/>
              <a:t>cheapest plan for each pair of relations plus cheapest plan for each interesting order.</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04451" name="Rectangle 2"/>
          <p:cNvSpPr>
            <a:spLocks noGrp="1" noChangeArrowheads="1"/>
          </p:cNvSpPr>
          <p:nvPr>
            <p:ph type="title"/>
          </p:nvPr>
        </p:nvSpPr>
        <p:spPr>
          <a:xfrm>
            <a:off x="1143000" y="0"/>
            <a:ext cx="7772400" cy="1143000"/>
          </a:xfrm>
        </p:spPr>
        <p:txBody>
          <a:bodyPr/>
          <a:lstStyle/>
          <a:p>
            <a:r>
              <a:rPr lang="en-US" sz="2800" dirty="0"/>
              <a:t>Pass </a:t>
            </a:r>
            <a:r>
              <a:rPr lang="en-US" sz="2800" dirty="0" smtClean="0"/>
              <a:t>3</a:t>
            </a:r>
            <a:endParaRPr lang="en-US" dirty="0"/>
          </a:p>
        </p:txBody>
      </p:sp>
      <p:sp>
        <p:nvSpPr>
          <p:cNvPr id="104452" name="Rectangle 3"/>
          <p:cNvSpPr>
            <a:spLocks noGrp="1" noChangeArrowheads="1"/>
          </p:cNvSpPr>
          <p:nvPr>
            <p:ph type="body" sz="half" idx="1"/>
          </p:nvPr>
        </p:nvSpPr>
        <p:spPr>
          <a:xfrm>
            <a:off x="152400" y="1219200"/>
            <a:ext cx="6324600" cy="4076700"/>
          </a:xfrm>
        </p:spPr>
        <p:txBody>
          <a:bodyPr/>
          <a:lstStyle/>
          <a:p>
            <a:pPr>
              <a:lnSpc>
                <a:spcPct val="90000"/>
              </a:lnSpc>
            </a:pPr>
            <a:r>
              <a:rPr lang="en-US" sz="2000" dirty="0"/>
              <a:t>For each of the plans retained from Pass 2, taken </a:t>
            </a:r>
            <a:r>
              <a:rPr lang="en-US" sz="2000" dirty="0" smtClean="0"/>
              <a:t>as </a:t>
            </a:r>
            <a:r>
              <a:rPr lang="en-US" sz="2000" dirty="0"/>
              <a:t>the outer, generate plans for the </a:t>
            </a:r>
            <a:r>
              <a:rPr lang="en-US" sz="2000" dirty="0" smtClean="0"/>
              <a:t>remaining </a:t>
            </a:r>
            <a:r>
              <a:rPr lang="en-US" sz="2000" dirty="0"/>
              <a:t>join</a:t>
            </a:r>
          </a:p>
          <a:p>
            <a:pPr lvl="1">
              <a:lnSpc>
                <a:spcPct val="90000"/>
              </a:lnSpc>
            </a:pPr>
            <a:r>
              <a:rPr lang="en-US" sz="1800" dirty="0" smtClean="0"/>
              <a:t>e.g. </a:t>
            </a:r>
          </a:p>
          <a:p>
            <a:pPr marL="457200" lvl="1" indent="0">
              <a:lnSpc>
                <a:spcPct val="90000"/>
              </a:lnSpc>
              <a:buNone/>
            </a:pPr>
            <a:r>
              <a:rPr lang="en-US" sz="1800" dirty="0"/>
              <a:t>	</a:t>
            </a:r>
            <a:r>
              <a:rPr lang="en-US" sz="1800" dirty="0" smtClean="0"/>
              <a:t>Outer= Hash on </a:t>
            </a:r>
            <a:r>
              <a:rPr lang="en-US" sz="1800" dirty="0" err="1" smtClean="0"/>
              <a:t>Boats.color</a:t>
            </a:r>
            <a:r>
              <a:rPr lang="en-US" sz="1800" dirty="0" smtClean="0"/>
              <a:t> JOIN Reserves</a:t>
            </a:r>
          </a:p>
          <a:p>
            <a:pPr marL="457200" lvl="1" indent="0">
              <a:lnSpc>
                <a:spcPct val="90000"/>
              </a:lnSpc>
              <a:buNone/>
            </a:pPr>
            <a:r>
              <a:rPr lang="en-US" sz="1800" dirty="0"/>
              <a:t>	</a:t>
            </a:r>
            <a:r>
              <a:rPr lang="en-US" sz="1800" dirty="0" smtClean="0"/>
              <a:t>Inner = Sailors</a:t>
            </a:r>
          </a:p>
          <a:p>
            <a:pPr marL="457200" lvl="1" indent="0">
              <a:lnSpc>
                <a:spcPct val="90000"/>
              </a:lnSpc>
              <a:buNone/>
            </a:pPr>
            <a:r>
              <a:rPr lang="en-US" sz="1800" dirty="0"/>
              <a:t>	</a:t>
            </a:r>
            <a:r>
              <a:rPr lang="en-US" sz="1800" dirty="0" smtClean="0"/>
              <a:t>Join Method = Index NL using </a:t>
            </a:r>
            <a:r>
              <a:rPr lang="en-US" sz="1800" dirty="0" err="1" smtClean="0"/>
              <a:t>Sailors.sid</a:t>
            </a:r>
            <a:r>
              <a:rPr lang="en-US" sz="1800" dirty="0" smtClean="0"/>
              <a:t> </a:t>
            </a:r>
            <a:r>
              <a:rPr lang="en-US" sz="1800" dirty="0" err="1" smtClean="0"/>
              <a:t>B+Tree</a:t>
            </a:r>
            <a:endParaRPr lang="en-US" sz="1800" dirty="0" smtClean="0"/>
          </a:p>
          <a:p>
            <a:pPr marL="457200" lvl="1" indent="0">
              <a:lnSpc>
                <a:spcPct val="90000"/>
              </a:lnSpc>
              <a:buNone/>
            </a:pPr>
            <a:endParaRPr lang="en-US" sz="1800" dirty="0" smtClean="0"/>
          </a:p>
          <a:p>
            <a:pPr>
              <a:lnSpc>
                <a:spcPct val="90000"/>
              </a:lnSpc>
            </a:pPr>
            <a:r>
              <a:rPr lang="en-US" sz="2000" dirty="0" smtClean="0"/>
              <a:t>Then</a:t>
            </a:r>
            <a:r>
              <a:rPr lang="en-US" sz="2000" dirty="0"/>
              <a:t>, add the cost for doing the group by and aggregate:</a:t>
            </a:r>
          </a:p>
          <a:p>
            <a:pPr lvl="1">
              <a:lnSpc>
                <a:spcPct val="90000"/>
              </a:lnSpc>
            </a:pPr>
            <a:r>
              <a:rPr lang="en-US" sz="2000" dirty="0"/>
              <a:t>This is the cost to sort the result by </a:t>
            </a:r>
            <a:r>
              <a:rPr lang="en-US" sz="2000" dirty="0" err="1"/>
              <a:t>sid</a:t>
            </a:r>
            <a:r>
              <a:rPr lang="en-US" sz="2000" dirty="0"/>
              <a:t>, </a:t>
            </a:r>
            <a:r>
              <a:rPr lang="en-US" sz="2000" dirty="0" smtClean="0"/>
              <a:t>          </a:t>
            </a:r>
            <a:r>
              <a:rPr lang="en-US" sz="2000" i="1" dirty="0" smtClean="0"/>
              <a:t>unless </a:t>
            </a:r>
            <a:r>
              <a:rPr lang="en-US" sz="2000" i="1" dirty="0"/>
              <a:t>it has  already been sorted by </a:t>
            </a:r>
            <a:r>
              <a:rPr lang="en-US" sz="2000" i="1" dirty="0" smtClean="0"/>
              <a:t>a  </a:t>
            </a:r>
            <a:r>
              <a:rPr lang="en-US" sz="2000" i="1" dirty="0"/>
              <a:t>previous operator</a:t>
            </a:r>
            <a:r>
              <a:rPr lang="en-US" sz="2000" i="1" dirty="0" smtClean="0"/>
              <a:t>.</a:t>
            </a:r>
          </a:p>
          <a:p>
            <a:pPr lvl="1">
              <a:lnSpc>
                <a:spcPct val="90000"/>
              </a:lnSpc>
            </a:pPr>
            <a:endParaRPr lang="en-US" sz="2000" i="1" dirty="0"/>
          </a:p>
          <a:p>
            <a:pPr>
              <a:lnSpc>
                <a:spcPct val="90000"/>
              </a:lnSpc>
            </a:pPr>
            <a:r>
              <a:rPr lang="en-US" sz="2000" dirty="0"/>
              <a:t>Then, choose the cheapest </a:t>
            </a:r>
            <a:r>
              <a:rPr lang="en-US" sz="2000" dirty="0" smtClean="0"/>
              <a:t>plan overall</a:t>
            </a:r>
            <a:endParaRPr lang="en-US" sz="2000" dirty="0"/>
          </a:p>
          <a:p>
            <a:pPr lvl="1">
              <a:lnSpc>
                <a:spcPct val="90000"/>
              </a:lnSpc>
            </a:pPr>
            <a:endParaRPr lang="en-US" sz="2000" dirty="0"/>
          </a:p>
          <a:p>
            <a:pPr lvl="1">
              <a:lnSpc>
                <a:spcPct val="90000"/>
              </a:lnSpc>
              <a:buFontTx/>
              <a:buNone/>
            </a:pPr>
            <a:endParaRPr lang="en-US" sz="1800" dirty="0"/>
          </a:p>
          <a:p>
            <a:pPr>
              <a:lnSpc>
                <a:spcPct val="90000"/>
              </a:lnSpc>
              <a:buFontTx/>
              <a:buNone/>
            </a:pPr>
            <a:endParaRPr lang="en-US" sz="1800" dirty="0"/>
          </a:p>
        </p:txBody>
      </p:sp>
      <p:grpSp>
        <p:nvGrpSpPr>
          <p:cNvPr id="104453" name="Group 4"/>
          <p:cNvGrpSpPr>
            <a:grpSpLocks/>
          </p:cNvGrpSpPr>
          <p:nvPr/>
        </p:nvGrpSpPr>
        <p:grpSpPr bwMode="auto">
          <a:xfrm>
            <a:off x="5878513" y="1295400"/>
            <a:ext cx="2730500" cy="4386263"/>
            <a:chOff x="2640" y="144"/>
            <a:chExt cx="1720" cy="2763"/>
          </a:xfrm>
        </p:grpSpPr>
        <p:sp>
          <p:nvSpPr>
            <p:cNvPr id="104454" name="Freeform 5"/>
            <p:cNvSpPr>
              <a:spLocks/>
            </p:cNvSpPr>
            <p:nvPr/>
          </p:nvSpPr>
          <p:spPr bwMode="auto">
            <a:xfrm>
              <a:off x="3421" y="155"/>
              <a:ext cx="1" cy="114"/>
            </a:xfrm>
            <a:custGeom>
              <a:avLst/>
              <a:gdLst>
                <a:gd name="T0" fmla="*/ 0 w 1"/>
                <a:gd name="T1" fmla="*/ 0 h 114"/>
                <a:gd name="T2" fmla="*/ 0 w 1"/>
                <a:gd name="T3" fmla="*/ 113 h 114"/>
                <a:gd name="T4" fmla="*/ 0 w 1"/>
                <a:gd name="T5" fmla="*/ 0 h 114"/>
                <a:gd name="T6" fmla="*/ 0 60000 65536"/>
                <a:gd name="T7" fmla="*/ 0 60000 65536"/>
                <a:gd name="T8" fmla="*/ 0 60000 65536"/>
                <a:gd name="T9" fmla="*/ 0 w 1"/>
                <a:gd name="T10" fmla="*/ 0 h 114"/>
                <a:gd name="T11" fmla="*/ 1 w 1"/>
                <a:gd name="T12" fmla="*/ 114 h 114"/>
              </a:gdLst>
              <a:ahLst/>
              <a:cxnLst>
                <a:cxn ang="T6">
                  <a:pos x="T0" y="T1"/>
                </a:cxn>
                <a:cxn ang="T7">
                  <a:pos x="T2" y="T3"/>
                </a:cxn>
                <a:cxn ang="T8">
                  <a:pos x="T4" y="T5"/>
                </a:cxn>
              </a:cxnLst>
              <a:rect l="T9" t="T10" r="T11" b="T12"/>
              <a:pathLst>
                <a:path w="1" h="114">
                  <a:moveTo>
                    <a:pt x="0" y="0"/>
                  </a:moveTo>
                  <a:lnTo>
                    <a:pt x="0" y="11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55" name="Freeform 6"/>
            <p:cNvSpPr>
              <a:spLocks/>
            </p:cNvSpPr>
            <p:nvPr/>
          </p:nvSpPr>
          <p:spPr bwMode="auto">
            <a:xfrm>
              <a:off x="3455" y="155"/>
              <a:ext cx="1" cy="114"/>
            </a:xfrm>
            <a:custGeom>
              <a:avLst/>
              <a:gdLst>
                <a:gd name="T0" fmla="*/ 0 w 1"/>
                <a:gd name="T1" fmla="*/ 0 h 114"/>
                <a:gd name="T2" fmla="*/ 0 w 1"/>
                <a:gd name="T3" fmla="*/ 113 h 114"/>
                <a:gd name="T4" fmla="*/ 0 w 1"/>
                <a:gd name="T5" fmla="*/ 0 h 114"/>
                <a:gd name="T6" fmla="*/ 0 60000 65536"/>
                <a:gd name="T7" fmla="*/ 0 60000 65536"/>
                <a:gd name="T8" fmla="*/ 0 60000 65536"/>
                <a:gd name="T9" fmla="*/ 0 w 1"/>
                <a:gd name="T10" fmla="*/ 0 h 114"/>
                <a:gd name="T11" fmla="*/ 1 w 1"/>
                <a:gd name="T12" fmla="*/ 114 h 114"/>
              </a:gdLst>
              <a:ahLst/>
              <a:cxnLst>
                <a:cxn ang="T6">
                  <a:pos x="T0" y="T1"/>
                </a:cxn>
                <a:cxn ang="T7">
                  <a:pos x="T2" y="T3"/>
                </a:cxn>
                <a:cxn ang="T8">
                  <a:pos x="T4" y="T5"/>
                </a:cxn>
              </a:cxnLst>
              <a:rect l="T9" t="T10" r="T11" b="T12"/>
              <a:pathLst>
                <a:path w="1" h="114">
                  <a:moveTo>
                    <a:pt x="0" y="0"/>
                  </a:moveTo>
                  <a:lnTo>
                    <a:pt x="0" y="11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56" name="Freeform 7"/>
            <p:cNvSpPr>
              <a:spLocks/>
            </p:cNvSpPr>
            <p:nvPr/>
          </p:nvSpPr>
          <p:spPr bwMode="auto">
            <a:xfrm>
              <a:off x="3403" y="144"/>
              <a:ext cx="69" cy="1"/>
            </a:xfrm>
            <a:custGeom>
              <a:avLst/>
              <a:gdLst>
                <a:gd name="T0" fmla="*/ 0 w 69"/>
                <a:gd name="T1" fmla="*/ 0 h 1"/>
                <a:gd name="T2" fmla="*/ 68 w 69"/>
                <a:gd name="T3" fmla="*/ 0 h 1"/>
                <a:gd name="T4" fmla="*/ 0 w 69"/>
                <a:gd name="T5" fmla="*/ 0 h 1"/>
                <a:gd name="T6" fmla="*/ 0 60000 65536"/>
                <a:gd name="T7" fmla="*/ 0 60000 65536"/>
                <a:gd name="T8" fmla="*/ 0 60000 65536"/>
                <a:gd name="T9" fmla="*/ 0 w 69"/>
                <a:gd name="T10" fmla="*/ 0 h 1"/>
                <a:gd name="T11" fmla="*/ 69 w 69"/>
                <a:gd name="T12" fmla="*/ 1 h 1"/>
              </a:gdLst>
              <a:ahLst/>
              <a:cxnLst>
                <a:cxn ang="T6">
                  <a:pos x="T0" y="T1"/>
                </a:cxn>
                <a:cxn ang="T7">
                  <a:pos x="T2" y="T3"/>
                </a:cxn>
                <a:cxn ang="T8">
                  <a:pos x="T4" y="T5"/>
                </a:cxn>
              </a:cxnLst>
              <a:rect l="T9" t="T10" r="T11" b="T12"/>
              <a:pathLst>
                <a:path w="69" h="1">
                  <a:moveTo>
                    <a:pt x="0" y="0"/>
                  </a:moveTo>
                  <a:lnTo>
                    <a:pt x="68"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nvGrpSpPr>
            <p:cNvPr id="104457" name="Group 8"/>
            <p:cNvGrpSpPr>
              <a:grpSpLocks/>
            </p:cNvGrpSpPr>
            <p:nvPr/>
          </p:nvGrpSpPr>
          <p:grpSpPr bwMode="auto">
            <a:xfrm>
              <a:off x="3504" y="1056"/>
              <a:ext cx="139" cy="84"/>
              <a:chOff x="3461" y="875"/>
              <a:chExt cx="139" cy="84"/>
            </a:xfrm>
          </p:grpSpPr>
          <p:sp>
            <p:nvSpPr>
              <p:cNvPr id="104481" name="Freeform 9"/>
              <p:cNvSpPr>
                <a:spLocks/>
              </p:cNvSpPr>
              <p:nvPr/>
            </p:nvSpPr>
            <p:spPr bwMode="auto">
              <a:xfrm>
                <a:off x="3461" y="875"/>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82" name="Freeform 10"/>
              <p:cNvSpPr>
                <a:spLocks/>
              </p:cNvSpPr>
              <p:nvPr/>
            </p:nvSpPr>
            <p:spPr bwMode="auto">
              <a:xfrm>
                <a:off x="3599" y="875"/>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83" name="Freeform 11"/>
              <p:cNvSpPr>
                <a:spLocks/>
              </p:cNvSpPr>
              <p:nvPr/>
            </p:nvSpPr>
            <p:spPr bwMode="auto">
              <a:xfrm>
                <a:off x="3461" y="875"/>
                <a:ext cx="139" cy="84"/>
              </a:xfrm>
              <a:custGeom>
                <a:avLst/>
                <a:gdLst>
                  <a:gd name="T0" fmla="*/ 0 w 139"/>
                  <a:gd name="T1" fmla="*/ 0 h 84"/>
                  <a:gd name="T2" fmla="*/ 138 w 139"/>
                  <a:gd name="T3" fmla="*/ 83 h 84"/>
                  <a:gd name="T4" fmla="*/ 0 w 139"/>
                  <a:gd name="T5" fmla="*/ 0 h 84"/>
                  <a:gd name="T6" fmla="*/ 0 60000 65536"/>
                  <a:gd name="T7" fmla="*/ 0 60000 65536"/>
                  <a:gd name="T8" fmla="*/ 0 60000 65536"/>
                  <a:gd name="T9" fmla="*/ 0 w 139"/>
                  <a:gd name="T10" fmla="*/ 0 h 84"/>
                  <a:gd name="T11" fmla="*/ 139 w 139"/>
                  <a:gd name="T12" fmla="*/ 84 h 84"/>
                </a:gdLst>
                <a:ahLst/>
                <a:cxnLst>
                  <a:cxn ang="T6">
                    <a:pos x="T0" y="T1"/>
                  </a:cxn>
                  <a:cxn ang="T7">
                    <a:pos x="T2" y="T3"/>
                  </a:cxn>
                  <a:cxn ang="T8">
                    <a:pos x="T4" y="T5"/>
                  </a:cxn>
                </a:cxnLst>
                <a:rect l="T9" t="T10" r="T11" b="T12"/>
                <a:pathLst>
                  <a:path w="139" h="84">
                    <a:moveTo>
                      <a:pt x="0" y="0"/>
                    </a:moveTo>
                    <a:lnTo>
                      <a:pt x="138"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84" name="Freeform 12"/>
              <p:cNvSpPr>
                <a:spLocks/>
              </p:cNvSpPr>
              <p:nvPr/>
            </p:nvSpPr>
            <p:spPr bwMode="auto">
              <a:xfrm>
                <a:off x="3461" y="875"/>
                <a:ext cx="139" cy="84"/>
              </a:xfrm>
              <a:custGeom>
                <a:avLst/>
                <a:gdLst>
                  <a:gd name="T0" fmla="*/ 0 w 139"/>
                  <a:gd name="T1" fmla="*/ 83 h 84"/>
                  <a:gd name="T2" fmla="*/ 138 w 139"/>
                  <a:gd name="T3" fmla="*/ 0 h 84"/>
                  <a:gd name="T4" fmla="*/ 0 w 139"/>
                  <a:gd name="T5" fmla="*/ 83 h 84"/>
                  <a:gd name="T6" fmla="*/ 0 60000 65536"/>
                  <a:gd name="T7" fmla="*/ 0 60000 65536"/>
                  <a:gd name="T8" fmla="*/ 0 60000 65536"/>
                  <a:gd name="T9" fmla="*/ 0 w 139"/>
                  <a:gd name="T10" fmla="*/ 0 h 84"/>
                  <a:gd name="T11" fmla="*/ 139 w 139"/>
                  <a:gd name="T12" fmla="*/ 84 h 84"/>
                </a:gdLst>
                <a:ahLst/>
                <a:cxnLst>
                  <a:cxn ang="T6">
                    <a:pos x="T0" y="T1"/>
                  </a:cxn>
                  <a:cxn ang="T7">
                    <a:pos x="T2" y="T3"/>
                  </a:cxn>
                  <a:cxn ang="T8">
                    <a:pos x="T4" y="T5"/>
                  </a:cxn>
                </a:cxnLst>
                <a:rect l="T9" t="T10" r="T11" b="T12"/>
                <a:pathLst>
                  <a:path w="139" h="84">
                    <a:moveTo>
                      <a:pt x="0" y="83"/>
                    </a:moveTo>
                    <a:lnTo>
                      <a:pt x="138" y="0"/>
                    </a:lnTo>
                    <a:lnTo>
                      <a:pt x="0" y="83"/>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104458" name="Freeform 13"/>
            <p:cNvSpPr>
              <a:spLocks/>
            </p:cNvSpPr>
            <p:nvPr/>
          </p:nvSpPr>
          <p:spPr bwMode="auto">
            <a:xfrm>
              <a:off x="3216" y="1392"/>
              <a:ext cx="266" cy="238"/>
            </a:xfrm>
            <a:custGeom>
              <a:avLst/>
              <a:gdLst>
                <a:gd name="T0" fmla="*/ 0 w 266"/>
                <a:gd name="T1" fmla="*/ 237 h 238"/>
                <a:gd name="T2" fmla="*/ 265 w 266"/>
                <a:gd name="T3" fmla="*/ 0 h 238"/>
                <a:gd name="T4" fmla="*/ 0 w 266"/>
                <a:gd name="T5" fmla="*/ 237 h 238"/>
                <a:gd name="T6" fmla="*/ 0 60000 65536"/>
                <a:gd name="T7" fmla="*/ 0 60000 65536"/>
                <a:gd name="T8" fmla="*/ 0 60000 65536"/>
                <a:gd name="T9" fmla="*/ 0 w 266"/>
                <a:gd name="T10" fmla="*/ 0 h 238"/>
                <a:gd name="T11" fmla="*/ 266 w 266"/>
                <a:gd name="T12" fmla="*/ 238 h 238"/>
              </a:gdLst>
              <a:ahLst/>
              <a:cxnLst>
                <a:cxn ang="T6">
                  <a:pos x="T0" y="T1"/>
                </a:cxn>
                <a:cxn ang="T7">
                  <a:pos x="T2" y="T3"/>
                </a:cxn>
                <a:cxn ang="T8">
                  <a:pos x="T4" y="T5"/>
                </a:cxn>
              </a:cxnLst>
              <a:rect l="T9" t="T10" r="T11" b="T12"/>
              <a:pathLst>
                <a:path w="266" h="238">
                  <a:moveTo>
                    <a:pt x="0" y="237"/>
                  </a:moveTo>
                  <a:lnTo>
                    <a:pt x="265" y="0"/>
                  </a:lnTo>
                  <a:lnTo>
                    <a:pt x="0" y="237"/>
                  </a:lnTo>
                </a:path>
              </a:pathLst>
            </a:custGeom>
            <a:noFill/>
            <a:ln w="12700" cap="rnd">
              <a:solidFill>
                <a:srgbClr val="000000"/>
              </a:solidFill>
              <a:round/>
              <a:headEnd/>
              <a:tailEnd/>
            </a:ln>
          </p:spPr>
          <p:txBody>
            <a:bodyPr>
              <a:prstTxWarp prst="textNoShape">
                <a:avLst/>
              </a:prstTxWarp>
            </a:bodyPr>
            <a:lstStyle/>
            <a:p>
              <a:endParaRPr lang="en-US"/>
            </a:p>
          </p:txBody>
        </p:sp>
        <p:sp>
          <p:nvSpPr>
            <p:cNvPr id="104459" name="Freeform 14"/>
            <p:cNvSpPr>
              <a:spLocks/>
            </p:cNvSpPr>
            <p:nvPr/>
          </p:nvSpPr>
          <p:spPr bwMode="auto">
            <a:xfrm>
              <a:off x="3696" y="1392"/>
              <a:ext cx="270" cy="238"/>
            </a:xfrm>
            <a:custGeom>
              <a:avLst/>
              <a:gdLst>
                <a:gd name="T0" fmla="*/ 0 w 270"/>
                <a:gd name="T1" fmla="*/ 0 h 238"/>
                <a:gd name="T2" fmla="*/ 269 w 270"/>
                <a:gd name="T3" fmla="*/ 237 h 238"/>
                <a:gd name="T4" fmla="*/ 0 w 270"/>
                <a:gd name="T5" fmla="*/ 0 h 238"/>
                <a:gd name="T6" fmla="*/ 0 60000 65536"/>
                <a:gd name="T7" fmla="*/ 0 60000 65536"/>
                <a:gd name="T8" fmla="*/ 0 60000 65536"/>
                <a:gd name="T9" fmla="*/ 0 w 270"/>
                <a:gd name="T10" fmla="*/ 0 h 238"/>
                <a:gd name="T11" fmla="*/ 270 w 270"/>
                <a:gd name="T12" fmla="*/ 238 h 238"/>
              </a:gdLst>
              <a:ahLst/>
              <a:cxnLst>
                <a:cxn ang="T6">
                  <a:pos x="T0" y="T1"/>
                </a:cxn>
                <a:cxn ang="T7">
                  <a:pos x="T2" y="T3"/>
                </a:cxn>
                <a:cxn ang="T8">
                  <a:pos x="T4" y="T5"/>
                </a:cxn>
              </a:cxnLst>
              <a:rect l="T9" t="T10" r="T11" b="T12"/>
              <a:pathLst>
                <a:path w="270" h="238">
                  <a:moveTo>
                    <a:pt x="0" y="0"/>
                  </a:moveTo>
                  <a:lnTo>
                    <a:pt x="269" y="23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60" name="Freeform 15"/>
            <p:cNvSpPr>
              <a:spLocks/>
            </p:cNvSpPr>
            <p:nvPr/>
          </p:nvSpPr>
          <p:spPr bwMode="auto">
            <a:xfrm flipH="1">
              <a:off x="3483" y="400"/>
              <a:ext cx="47" cy="272"/>
            </a:xfrm>
            <a:custGeom>
              <a:avLst/>
              <a:gdLst>
                <a:gd name="T0" fmla="*/ 0 w 1"/>
                <a:gd name="T1" fmla="*/ 0 h 374"/>
                <a:gd name="T2" fmla="*/ 0 w 1"/>
                <a:gd name="T3" fmla="*/ 104 h 374"/>
                <a:gd name="T4" fmla="*/ 0 w 1"/>
                <a:gd name="T5" fmla="*/ 0 h 374"/>
                <a:gd name="T6" fmla="*/ 0 60000 65536"/>
                <a:gd name="T7" fmla="*/ 0 60000 65536"/>
                <a:gd name="T8" fmla="*/ 0 60000 65536"/>
                <a:gd name="T9" fmla="*/ 0 w 1"/>
                <a:gd name="T10" fmla="*/ 0 h 374"/>
                <a:gd name="T11" fmla="*/ 1 w 1"/>
                <a:gd name="T12" fmla="*/ 374 h 374"/>
              </a:gdLst>
              <a:ahLst/>
              <a:cxnLst>
                <a:cxn ang="T6">
                  <a:pos x="T0" y="T1"/>
                </a:cxn>
                <a:cxn ang="T7">
                  <a:pos x="T2" y="T3"/>
                </a:cxn>
                <a:cxn ang="T8">
                  <a:pos x="T4" y="T5"/>
                </a:cxn>
              </a:cxnLst>
              <a:rect l="T9" t="T10" r="T11" b="T12"/>
              <a:pathLst>
                <a:path w="1" h="374">
                  <a:moveTo>
                    <a:pt x="0" y="0"/>
                  </a:moveTo>
                  <a:lnTo>
                    <a:pt x="0" y="37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61" name="Freeform 16"/>
            <p:cNvSpPr>
              <a:spLocks/>
            </p:cNvSpPr>
            <p:nvPr/>
          </p:nvSpPr>
          <p:spPr bwMode="auto">
            <a:xfrm>
              <a:off x="2928" y="2256"/>
              <a:ext cx="1" cy="342"/>
            </a:xfrm>
            <a:custGeom>
              <a:avLst/>
              <a:gdLst>
                <a:gd name="T0" fmla="*/ 0 w 1"/>
                <a:gd name="T1" fmla="*/ 0 h 342"/>
                <a:gd name="T2" fmla="*/ 0 w 1"/>
                <a:gd name="T3" fmla="*/ 341 h 342"/>
                <a:gd name="T4" fmla="*/ 0 w 1"/>
                <a:gd name="T5" fmla="*/ 0 h 342"/>
                <a:gd name="T6" fmla="*/ 0 60000 65536"/>
                <a:gd name="T7" fmla="*/ 0 60000 65536"/>
                <a:gd name="T8" fmla="*/ 0 60000 65536"/>
                <a:gd name="T9" fmla="*/ 0 w 1"/>
                <a:gd name="T10" fmla="*/ 0 h 342"/>
                <a:gd name="T11" fmla="*/ 1 w 1"/>
                <a:gd name="T12" fmla="*/ 342 h 342"/>
              </a:gdLst>
              <a:ahLst/>
              <a:cxnLst>
                <a:cxn ang="T6">
                  <a:pos x="T0" y="T1"/>
                </a:cxn>
                <a:cxn ang="T7">
                  <a:pos x="T2" y="T3"/>
                </a:cxn>
                <a:cxn ang="T8">
                  <a:pos x="T4" y="T5"/>
                </a:cxn>
              </a:cxnLst>
              <a:rect l="T9" t="T10" r="T11" b="T12"/>
              <a:pathLst>
                <a:path w="1" h="342">
                  <a:moveTo>
                    <a:pt x="0" y="0"/>
                  </a:moveTo>
                  <a:lnTo>
                    <a:pt x="0" y="34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62" name="Rectangle 17"/>
            <p:cNvSpPr>
              <a:spLocks noChangeArrowheads="1"/>
            </p:cNvSpPr>
            <p:nvPr/>
          </p:nvSpPr>
          <p:spPr bwMode="auto">
            <a:xfrm>
              <a:off x="3312" y="1968"/>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Reserves</a:t>
              </a:r>
            </a:p>
          </p:txBody>
        </p:sp>
        <p:sp>
          <p:nvSpPr>
            <p:cNvPr id="104463" name="Rectangle 18"/>
            <p:cNvSpPr>
              <a:spLocks noChangeArrowheads="1"/>
            </p:cNvSpPr>
            <p:nvPr/>
          </p:nvSpPr>
          <p:spPr bwMode="auto">
            <a:xfrm>
              <a:off x="3792" y="1632"/>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Sailors</a:t>
              </a:r>
            </a:p>
          </p:txBody>
        </p:sp>
        <p:sp>
          <p:nvSpPr>
            <p:cNvPr id="104464" name="Rectangle 19"/>
            <p:cNvSpPr>
              <a:spLocks noChangeArrowheads="1"/>
            </p:cNvSpPr>
            <p:nvPr/>
          </p:nvSpPr>
          <p:spPr bwMode="auto">
            <a:xfrm>
              <a:off x="3360" y="1152"/>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104465" name="Rectangle 20"/>
            <p:cNvSpPr>
              <a:spLocks noChangeArrowheads="1"/>
            </p:cNvSpPr>
            <p:nvPr/>
          </p:nvSpPr>
          <p:spPr bwMode="auto">
            <a:xfrm>
              <a:off x="2688" y="2688"/>
              <a:ext cx="530"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Boats </a:t>
              </a:r>
            </a:p>
          </p:txBody>
        </p:sp>
        <p:sp>
          <p:nvSpPr>
            <p:cNvPr id="104466" name="Rectangle 21"/>
            <p:cNvSpPr>
              <a:spLocks noChangeArrowheads="1"/>
            </p:cNvSpPr>
            <p:nvPr/>
          </p:nvSpPr>
          <p:spPr bwMode="auto">
            <a:xfrm>
              <a:off x="3417" y="222"/>
              <a:ext cx="867"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 COUNT(*)</a:t>
              </a:r>
            </a:p>
          </p:txBody>
        </p:sp>
        <p:sp>
          <p:nvSpPr>
            <p:cNvPr id="104467" name="Text Box 22"/>
            <p:cNvSpPr txBox="1">
              <a:spLocks noChangeArrowheads="1"/>
            </p:cNvSpPr>
            <p:nvPr/>
          </p:nvSpPr>
          <p:spPr bwMode="auto">
            <a:xfrm>
              <a:off x="3398" y="648"/>
              <a:ext cx="962" cy="231"/>
            </a:xfrm>
            <a:prstGeom prst="rect">
              <a:avLst/>
            </a:prstGeom>
            <a:noFill/>
            <a:ln w="12700">
              <a:noFill/>
              <a:miter lim="800000"/>
              <a:headEnd/>
              <a:tailEnd/>
            </a:ln>
          </p:spPr>
          <p:txBody>
            <a:bodyPr wrap="none">
              <a:prstTxWarp prst="textNoShape">
                <a:avLst/>
              </a:prstTxWarp>
              <a:spAutoFit/>
            </a:bodyPr>
            <a:lstStyle/>
            <a:p>
              <a:pPr eaLnBrk="0" hangingPunct="0"/>
              <a:r>
                <a:rPr lang="en-US" sz="1800">
                  <a:solidFill>
                    <a:schemeClr val="tx2"/>
                  </a:solidFill>
                  <a:latin typeface="Times New Roman" charset="0"/>
                </a:rPr>
                <a:t>GROUPBY</a:t>
              </a:r>
              <a:r>
                <a:rPr lang="en-US" sz="1800">
                  <a:solidFill>
                    <a:schemeClr val="tx1"/>
                  </a:solidFill>
                  <a:latin typeface="Times New Roman" charset="0"/>
                </a:rPr>
                <a:t> </a:t>
              </a:r>
              <a:r>
                <a:rPr lang="en-US" sz="2000" baseline="-25000">
                  <a:solidFill>
                    <a:schemeClr val="tx2"/>
                  </a:solidFill>
                  <a:latin typeface="Times New Roman" charset="0"/>
                </a:rPr>
                <a:t>sid</a:t>
              </a:r>
              <a:endParaRPr lang="en-US">
                <a:solidFill>
                  <a:schemeClr val="tx1"/>
                </a:solidFill>
                <a:latin typeface="Times New Roman" charset="0"/>
              </a:endParaRPr>
            </a:p>
          </p:txBody>
        </p:sp>
        <p:grpSp>
          <p:nvGrpSpPr>
            <p:cNvPr id="104468" name="Group 23"/>
            <p:cNvGrpSpPr>
              <a:grpSpLocks/>
            </p:cNvGrpSpPr>
            <p:nvPr/>
          </p:nvGrpSpPr>
          <p:grpSpPr bwMode="auto">
            <a:xfrm>
              <a:off x="2880" y="2016"/>
              <a:ext cx="64" cy="103"/>
              <a:chOff x="3712" y="1517"/>
              <a:chExt cx="64" cy="103"/>
            </a:xfrm>
          </p:grpSpPr>
          <p:sp>
            <p:nvSpPr>
              <p:cNvPr id="104479" name="Freeform 24"/>
              <p:cNvSpPr>
                <a:spLocks/>
              </p:cNvSpPr>
              <p:nvPr/>
            </p:nvSpPr>
            <p:spPr bwMode="auto">
              <a:xfrm>
                <a:off x="3712" y="1517"/>
                <a:ext cx="46" cy="103"/>
              </a:xfrm>
              <a:custGeom>
                <a:avLst/>
                <a:gdLst>
                  <a:gd name="T0" fmla="*/ 45 w 46"/>
                  <a:gd name="T1" fmla="*/ 51 h 103"/>
                  <a:gd name="T2" fmla="*/ 38 w 46"/>
                  <a:gd name="T3" fmla="*/ 14 h 103"/>
                  <a:gd name="T4" fmla="*/ 23 w 46"/>
                  <a:gd name="T5" fmla="*/ 0 h 103"/>
                  <a:gd name="T6" fmla="*/ 7 w 46"/>
                  <a:gd name="T7" fmla="*/ 14 h 103"/>
                  <a:gd name="T8" fmla="*/ 0 w 46"/>
                  <a:gd name="T9" fmla="*/ 51 h 103"/>
                  <a:gd name="T10" fmla="*/ 7 w 46"/>
                  <a:gd name="T11" fmla="*/ 87 h 103"/>
                  <a:gd name="T12" fmla="*/ 23 w 46"/>
                  <a:gd name="T13" fmla="*/ 102 h 103"/>
                  <a:gd name="T14" fmla="*/ 38 w 46"/>
                  <a:gd name="T15" fmla="*/ 87 h 103"/>
                  <a:gd name="T16" fmla="*/ 45 w 46"/>
                  <a:gd name="T17" fmla="*/ 51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103"/>
                  <a:gd name="T29" fmla="*/ 46 w 46"/>
                  <a:gd name="T30" fmla="*/ 103 h 1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103">
                    <a:moveTo>
                      <a:pt x="45" y="51"/>
                    </a:moveTo>
                    <a:lnTo>
                      <a:pt x="38" y="14"/>
                    </a:lnTo>
                    <a:lnTo>
                      <a:pt x="23" y="0"/>
                    </a:lnTo>
                    <a:lnTo>
                      <a:pt x="7" y="14"/>
                    </a:lnTo>
                    <a:lnTo>
                      <a:pt x="0" y="51"/>
                    </a:lnTo>
                    <a:lnTo>
                      <a:pt x="7" y="87"/>
                    </a:lnTo>
                    <a:lnTo>
                      <a:pt x="23" y="102"/>
                    </a:lnTo>
                    <a:lnTo>
                      <a:pt x="38" y="87"/>
                    </a:lnTo>
                    <a:lnTo>
                      <a:pt x="45" y="51"/>
                    </a:lnTo>
                  </a:path>
                </a:pathLst>
              </a:custGeom>
              <a:noFill/>
              <a:ln w="12700" cap="rnd">
                <a:solidFill>
                  <a:srgbClr val="000000"/>
                </a:solidFill>
                <a:round/>
                <a:headEnd/>
                <a:tailEnd/>
              </a:ln>
            </p:spPr>
            <p:txBody>
              <a:bodyPr>
                <a:prstTxWarp prst="textNoShape">
                  <a:avLst/>
                </a:prstTxWarp>
              </a:bodyPr>
              <a:lstStyle/>
              <a:p>
                <a:endParaRPr lang="en-US"/>
              </a:p>
            </p:txBody>
          </p:sp>
          <p:sp>
            <p:nvSpPr>
              <p:cNvPr id="104480" name="Freeform 25"/>
              <p:cNvSpPr>
                <a:spLocks/>
              </p:cNvSpPr>
              <p:nvPr/>
            </p:nvSpPr>
            <p:spPr bwMode="auto">
              <a:xfrm>
                <a:off x="3734" y="1526"/>
                <a:ext cx="42" cy="1"/>
              </a:xfrm>
              <a:custGeom>
                <a:avLst/>
                <a:gdLst>
                  <a:gd name="T0" fmla="*/ 0 w 42"/>
                  <a:gd name="T1" fmla="*/ 0 h 1"/>
                  <a:gd name="T2" fmla="*/ 41 w 42"/>
                  <a:gd name="T3" fmla="*/ 0 h 1"/>
                  <a:gd name="T4" fmla="*/ 0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41"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grpSp>
          <p:nvGrpSpPr>
            <p:cNvPr id="104469" name="Group 26"/>
            <p:cNvGrpSpPr>
              <a:grpSpLocks/>
            </p:cNvGrpSpPr>
            <p:nvPr/>
          </p:nvGrpSpPr>
          <p:grpSpPr bwMode="auto">
            <a:xfrm>
              <a:off x="3120" y="1632"/>
              <a:ext cx="139" cy="84"/>
              <a:chOff x="3461" y="875"/>
              <a:chExt cx="139" cy="84"/>
            </a:xfrm>
          </p:grpSpPr>
          <p:sp>
            <p:nvSpPr>
              <p:cNvPr id="104475" name="Freeform 27"/>
              <p:cNvSpPr>
                <a:spLocks/>
              </p:cNvSpPr>
              <p:nvPr/>
            </p:nvSpPr>
            <p:spPr bwMode="auto">
              <a:xfrm>
                <a:off x="3461" y="875"/>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76" name="Freeform 28"/>
              <p:cNvSpPr>
                <a:spLocks/>
              </p:cNvSpPr>
              <p:nvPr/>
            </p:nvSpPr>
            <p:spPr bwMode="auto">
              <a:xfrm>
                <a:off x="3599" y="875"/>
                <a:ext cx="1" cy="84"/>
              </a:xfrm>
              <a:custGeom>
                <a:avLst/>
                <a:gdLst>
                  <a:gd name="T0" fmla="*/ 0 w 1"/>
                  <a:gd name="T1" fmla="*/ 0 h 84"/>
                  <a:gd name="T2" fmla="*/ 0 w 1"/>
                  <a:gd name="T3" fmla="*/ 83 h 84"/>
                  <a:gd name="T4" fmla="*/ 0 w 1"/>
                  <a:gd name="T5" fmla="*/ 0 h 84"/>
                  <a:gd name="T6" fmla="*/ 0 60000 65536"/>
                  <a:gd name="T7" fmla="*/ 0 60000 65536"/>
                  <a:gd name="T8" fmla="*/ 0 60000 65536"/>
                  <a:gd name="T9" fmla="*/ 0 w 1"/>
                  <a:gd name="T10" fmla="*/ 0 h 84"/>
                  <a:gd name="T11" fmla="*/ 1 w 1"/>
                  <a:gd name="T12" fmla="*/ 84 h 84"/>
                </a:gdLst>
                <a:ahLst/>
                <a:cxnLst>
                  <a:cxn ang="T6">
                    <a:pos x="T0" y="T1"/>
                  </a:cxn>
                  <a:cxn ang="T7">
                    <a:pos x="T2" y="T3"/>
                  </a:cxn>
                  <a:cxn ang="T8">
                    <a:pos x="T4" y="T5"/>
                  </a:cxn>
                </a:cxnLst>
                <a:rect l="T9" t="T10" r="T11" b="T12"/>
                <a:pathLst>
                  <a:path w="1" h="84">
                    <a:moveTo>
                      <a:pt x="0" y="0"/>
                    </a:moveTo>
                    <a:lnTo>
                      <a:pt x="0"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77" name="Freeform 29"/>
              <p:cNvSpPr>
                <a:spLocks/>
              </p:cNvSpPr>
              <p:nvPr/>
            </p:nvSpPr>
            <p:spPr bwMode="auto">
              <a:xfrm>
                <a:off x="3461" y="875"/>
                <a:ext cx="139" cy="84"/>
              </a:xfrm>
              <a:custGeom>
                <a:avLst/>
                <a:gdLst>
                  <a:gd name="T0" fmla="*/ 0 w 139"/>
                  <a:gd name="T1" fmla="*/ 0 h 84"/>
                  <a:gd name="T2" fmla="*/ 138 w 139"/>
                  <a:gd name="T3" fmla="*/ 83 h 84"/>
                  <a:gd name="T4" fmla="*/ 0 w 139"/>
                  <a:gd name="T5" fmla="*/ 0 h 84"/>
                  <a:gd name="T6" fmla="*/ 0 60000 65536"/>
                  <a:gd name="T7" fmla="*/ 0 60000 65536"/>
                  <a:gd name="T8" fmla="*/ 0 60000 65536"/>
                  <a:gd name="T9" fmla="*/ 0 w 139"/>
                  <a:gd name="T10" fmla="*/ 0 h 84"/>
                  <a:gd name="T11" fmla="*/ 139 w 139"/>
                  <a:gd name="T12" fmla="*/ 84 h 84"/>
                </a:gdLst>
                <a:ahLst/>
                <a:cxnLst>
                  <a:cxn ang="T6">
                    <a:pos x="T0" y="T1"/>
                  </a:cxn>
                  <a:cxn ang="T7">
                    <a:pos x="T2" y="T3"/>
                  </a:cxn>
                  <a:cxn ang="T8">
                    <a:pos x="T4" y="T5"/>
                  </a:cxn>
                </a:cxnLst>
                <a:rect l="T9" t="T10" r="T11" b="T12"/>
                <a:pathLst>
                  <a:path w="139" h="84">
                    <a:moveTo>
                      <a:pt x="0" y="0"/>
                    </a:moveTo>
                    <a:lnTo>
                      <a:pt x="138" y="83"/>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104478" name="Freeform 30"/>
              <p:cNvSpPr>
                <a:spLocks/>
              </p:cNvSpPr>
              <p:nvPr/>
            </p:nvSpPr>
            <p:spPr bwMode="auto">
              <a:xfrm>
                <a:off x="3461" y="875"/>
                <a:ext cx="139" cy="84"/>
              </a:xfrm>
              <a:custGeom>
                <a:avLst/>
                <a:gdLst>
                  <a:gd name="T0" fmla="*/ 0 w 139"/>
                  <a:gd name="T1" fmla="*/ 83 h 84"/>
                  <a:gd name="T2" fmla="*/ 138 w 139"/>
                  <a:gd name="T3" fmla="*/ 0 h 84"/>
                  <a:gd name="T4" fmla="*/ 0 w 139"/>
                  <a:gd name="T5" fmla="*/ 83 h 84"/>
                  <a:gd name="T6" fmla="*/ 0 60000 65536"/>
                  <a:gd name="T7" fmla="*/ 0 60000 65536"/>
                  <a:gd name="T8" fmla="*/ 0 60000 65536"/>
                  <a:gd name="T9" fmla="*/ 0 w 139"/>
                  <a:gd name="T10" fmla="*/ 0 h 84"/>
                  <a:gd name="T11" fmla="*/ 139 w 139"/>
                  <a:gd name="T12" fmla="*/ 84 h 84"/>
                </a:gdLst>
                <a:ahLst/>
                <a:cxnLst>
                  <a:cxn ang="T6">
                    <a:pos x="T0" y="T1"/>
                  </a:cxn>
                  <a:cxn ang="T7">
                    <a:pos x="T2" y="T3"/>
                  </a:cxn>
                  <a:cxn ang="T8">
                    <a:pos x="T4" y="T5"/>
                  </a:cxn>
                </a:cxnLst>
                <a:rect l="T9" t="T10" r="T11" b="T12"/>
                <a:pathLst>
                  <a:path w="139" h="84">
                    <a:moveTo>
                      <a:pt x="0" y="83"/>
                    </a:moveTo>
                    <a:lnTo>
                      <a:pt x="138" y="0"/>
                    </a:lnTo>
                    <a:lnTo>
                      <a:pt x="0" y="83"/>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104470" name="Line 31"/>
            <p:cNvSpPr>
              <a:spLocks noChangeShapeType="1"/>
            </p:cNvSpPr>
            <p:nvPr/>
          </p:nvSpPr>
          <p:spPr bwMode="auto">
            <a:xfrm>
              <a:off x="3552" y="8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4471" name="Rectangle 32"/>
            <p:cNvSpPr>
              <a:spLocks noChangeArrowheads="1"/>
            </p:cNvSpPr>
            <p:nvPr/>
          </p:nvSpPr>
          <p:spPr bwMode="auto">
            <a:xfrm>
              <a:off x="2976" y="1680"/>
              <a:ext cx="5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bid=bid</a:t>
              </a:r>
            </a:p>
          </p:txBody>
        </p:sp>
        <p:sp>
          <p:nvSpPr>
            <p:cNvPr id="104472" name="Line 33"/>
            <p:cNvSpPr>
              <a:spLocks noChangeShapeType="1"/>
            </p:cNvSpPr>
            <p:nvPr/>
          </p:nvSpPr>
          <p:spPr bwMode="auto">
            <a:xfrm>
              <a:off x="3360" y="1824"/>
              <a:ext cx="192"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4473" name="Rectangle 34"/>
            <p:cNvSpPr>
              <a:spLocks noChangeArrowheads="1"/>
            </p:cNvSpPr>
            <p:nvPr/>
          </p:nvSpPr>
          <p:spPr bwMode="auto">
            <a:xfrm>
              <a:off x="2640" y="2112"/>
              <a:ext cx="646"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Color=red</a:t>
              </a:r>
            </a:p>
          </p:txBody>
        </p:sp>
        <p:sp>
          <p:nvSpPr>
            <p:cNvPr id="104474" name="Line 35"/>
            <p:cNvSpPr>
              <a:spLocks noChangeShapeType="1"/>
            </p:cNvSpPr>
            <p:nvPr/>
          </p:nvSpPr>
          <p:spPr bwMode="auto">
            <a:xfrm flipH="1">
              <a:off x="2880" y="1824"/>
              <a:ext cx="96"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0649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650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6501" name="Rectangle 4"/>
          <p:cNvSpPr>
            <a:spLocks noGrp="1" noChangeArrowheads="1"/>
          </p:cNvSpPr>
          <p:nvPr>
            <p:ph type="title"/>
          </p:nvPr>
        </p:nvSpPr>
        <p:spPr>
          <a:noFill/>
        </p:spPr>
        <p:txBody>
          <a:bodyPr lIns="90488" tIns="44450" rIns="90488" bIns="44450"/>
          <a:lstStyle/>
          <a:p>
            <a:r>
              <a:rPr lang="en-US"/>
              <a:t>Nested Queries</a:t>
            </a:r>
          </a:p>
        </p:txBody>
      </p:sp>
      <p:sp>
        <p:nvSpPr>
          <p:cNvPr id="106502" name="Rectangle 5"/>
          <p:cNvSpPr>
            <a:spLocks noGrp="1" noChangeArrowheads="1"/>
          </p:cNvSpPr>
          <p:nvPr>
            <p:ph type="body" sz="half" idx="1"/>
          </p:nvPr>
        </p:nvSpPr>
        <p:spPr>
          <a:xfrm>
            <a:off x="0" y="1752600"/>
            <a:ext cx="5029200" cy="4724400"/>
          </a:xfrm>
          <a:noFill/>
        </p:spPr>
        <p:txBody>
          <a:bodyPr lIns="90488" tIns="44450" rIns="90488" bIns="44450"/>
          <a:lstStyle/>
          <a:p>
            <a:r>
              <a:rPr lang="en-US" sz="1800"/>
              <a:t>Nested block is optimized independently, with the outer tuple considered as providing a selection condition.</a:t>
            </a:r>
          </a:p>
          <a:p>
            <a:endParaRPr lang="en-US" sz="1800"/>
          </a:p>
          <a:p>
            <a:r>
              <a:rPr lang="en-US" sz="1800"/>
              <a:t>Outer block is optimized with the cost of `calling’ nested block computation taken into account.</a:t>
            </a:r>
          </a:p>
          <a:p>
            <a:endParaRPr lang="en-US" sz="1800"/>
          </a:p>
          <a:p>
            <a:r>
              <a:rPr lang="en-US" sz="1800"/>
              <a:t>Implicit ordering of these blocks means that some good strategies are not considered.  </a:t>
            </a:r>
            <a:r>
              <a:rPr lang="en-US" sz="1800" i="1">
                <a:solidFill>
                  <a:schemeClr val="accent2"/>
                </a:solidFill>
              </a:rPr>
              <a:t>The non-nested version of the query is typically optimized better.</a:t>
            </a:r>
          </a:p>
        </p:txBody>
      </p:sp>
      <p:sp>
        <p:nvSpPr>
          <p:cNvPr id="106503" name="Rectangle 6"/>
          <p:cNvSpPr>
            <a:spLocks noChangeArrowheads="1"/>
          </p:cNvSpPr>
          <p:nvPr/>
        </p:nvSpPr>
        <p:spPr bwMode="auto">
          <a:xfrm>
            <a:off x="5715000" y="55563"/>
            <a:ext cx="3341688" cy="2597150"/>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a:t>
            </a:r>
            <a:r>
              <a:rPr lang="en-US">
                <a:solidFill>
                  <a:schemeClr val="tx1"/>
                </a:solidFill>
              </a:rPr>
              <a:t>  S.sname</a:t>
            </a:r>
          </a:p>
          <a:p>
            <a:pPr eaLnBrk="0" hangingPunct="0"/>
            <a:r>
              <a:rPr lang="en-US" sz="2000">
                <a:solidFill>
                  <a:schemeClr val="tx1"/>
                </a:solidFill>
              </a:rPr>
              <a:t>FROM</a:t>
            </a:r>
            <a:r>
              <a:rPr lang="en-US">
                <a:solidFill>
                  <a:schemeClr val="tx1"/>
                </a:solidFill>
              </a:rPr>
              <a:t>  </a:t>
            </a:r>
            <a:r>
              <a:rPr lang="en-US">
                <a:solidFill>
                  <a:srgbClr val="FF0000"/>
                </a:solidFill>
              </a:rPr>
              <a:t>Sailors S</a:t>
            </a:r>
          </a:p>
          <a:p>
            <a:pPr eaLnBrk="0" hangingPunct="0"/>
            <a:r>
              <a:rPr lang="en-US" sz="2000">
                <a:solidFill>
                  <a:schemeClr val="tx1"/>
                </a:solidFill>
              </a:rPr>
              <a:t>WHERE EXISTS </a:t>
            </a:r>
          </a:p>
          <a:p>
            <a:pPr eaLnBrk="0" hangingPunct="0"/>
            <a:r>
              <a:rPr lang="en-US">
                <a:solidFill>
                  <a:schemeClr val="tx1"/>
                </a:solidFill>
              </a:rPr>
              <a:t>   </a:t>
            </a:r>
            <a:r>
              <a:rPr lang="en-US" i="1">
                <a:solidFill>
                  <a:schemeClr val="tx1"/>
                </a:solidFill>
              </a:rPr>
              <a:t>(</a:t>
            </a:r>
            <a:r>
              <a:rPr lang="en-US" sz="2000" i="1">
                <a:solidFill>
                  <a:schemeClr val="tx1"/>
                </a:solidFill>
              </a:rPr>
              <a:t>SELECT  </a:t>
            </a:r>
            <a:r>
              <a:rPr lang="en-US" i="1">
                <a:solidFill>
                  <a:schemeClr val="tx1"/>
                </a:solidFill>
              </a:rPr>
              <a:t>*</a:t>
            </a:r>
          </a:p>
          <a:p>
            <a:pPr eaLnBrk="0" hangingPunct="0"/>
            <a:r>
              <a:rPr lang="en-US" i="1">
                <a:solidFill>
                  <a:schemeClr val="tx1"/>
                </a:solidFill>
              </a:rPr>
              <a:t>    </a:t>
            </a:r>
            <a:r>
              <a:rPr lang="en-US" sz="2000" i="1">
                <a:solidFill>
                  <a:schemeClr val="tx1"/>
                </a:solidFill>
              </a:rPr>
              <a:t>FROM </a:t>
            </a:r>
            <a:r>
              <a:rPr lang="en-US" i="1">
                <a:solidFill>
                  <a:schemeClr val="tx1"/>
                </a:solidFill>
              </a:rPr>
              <a:t> Reserves R</a:t>
            </a:r>
          </a:p>
          <a:p>
            <a:pPr eaLnBrk="0" hangingPunct="0"/>
            <a:r>
              <a:rPr lang="en-US" i="1">
                <a:solidFill>
                  <a:schemeClr val="tx1"/>
                </a:solidFill>
              </a:rPr>
              <a:t>    </a:t>
            </a:r>
            <a:r>
              <a:rPr lang="en-US" sz="2000" i="1">
                <a:solidFill>
                  <a:schemeClr val="tx1"/>
                </a:solidFill>
              </a:rPr>
              <a:t>WHERE</a:t>
            </a:r>
            <a:r>
              <a:rPr lang="en-US" i="1">
                <a:solidFill>
                  <a:schemeClr val="tx1"/>
                </a:solidFill>
              </a:rPr>
              <a:t>  R.bid=103 </a:t>
            </a:r>
          </a:p>
          <a:p>
            <a:pPr eaLnBrk="0" hangingPunct="0"/>
            <a:r>
              <a:rPr lang="en-US" sz="2000" i="1">
                <a:solidFill>
                  <a:schemeClr val="tx1"/>
                </a:solidFill>
              </a:rPr>
              <a:t>     AND</a:t>
            </a:r>
            <a:r>
              <a:rPr lang="en-US" i="1">
                <a:solidFill>
                  <a:schemeClr val="tx1"/>
                </a:solidFill>
              </a:rPr>
              <a:t>  R.sid=</a:t>
            </a:r>
            <a:r>
              <a:rPr lang="en-US" i="1">
                <a:solidFill>
                  <a:srgbClr val="FF0000"/>
                </a:solidFill>
              </a:rPr>
              <a:t>S.sid</a:t>
            </a:r>
            <a:r>
              <a:rPr lang="en-US" i="1">
                <a:solidFill>
                  <a:schemeClr val="tx1"/>
                </a:solidFill>
              </a:rPr>
              <a:t>)</a:t>
            </a:r>
          </a:p>
        </p:txBody>
      </p:sp>
      <p:sp>
        <p:nvSpPr>
          <p:cNvPr id="172039" name="Rectangle 7"/>
          <p:cNvSpPr>
            <a:spLocks noChangeArrowheads="1"/>
          </p:cNvSpPr>
          <p:nvPr/>
        </p:nvSpPr>
        <p:spPr bwMode="auto">
          <a:xfrm>
            <a:off x="5029200" y="2819400"/>
            <a:ext cx="3875088" cy="1866900"/>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 </a:t>
            </a:r>
            <a:r>
              <a:rPr lang="en-US" sz="2000" u="sng">
                <a:solidFill>
                  <a:schemeClr val="tx1"/>
                </a:solidFill>
              </a:rPr>
              <a:t>Nested block to optimize:</a:t>
            </a:r>
            <a:endParaRPr lang="en-US" sz="2000">
              <a:solidFill>
                <a:schemeClr val="tx1"/>
              </a:solidFill>
            </a:endParaRPr>
          </a:p>
          <a:p>
            <a:pPr eaLnBrk="0" hangingPunct="0"/>
            <a:r>
              <a:rPr lang="en-US" sz="2000">
                <a:solidFill>
                  <a:schemeClr val="tx1"/>
                </a:solidFill>
              </a:rPr>
              <a:t> SELECT  </a:t>
            </a:r>
            <a:r>
              <a:rPr lang="en-US">
                <a:solidFill>
                  <a:schemeClr val="tx1"/>
                </a:solidFill>
              </a:rPr>
              <a:t>*</a:t>
            </a:r>
          </a:p>
          <a:p>
            <a:pPr eaLnBrk="0" hangingPunct="0"/>
            <a:r>
              <a:rPr lang="en-US">
                <a:solidFill>
                  <a:schemeClr val="tx1"/>
                </a:solidFill>
              </a:rPr>
              <a:t> </a:t>
            </a:r>
            <a:r>
              <a:rPr lang="en-US" sz="2000">
                <a:solidFill>
                  <a:schemeClr val="tx1"/>
                </a:solidFill>
              </a:rPr>
              <a:t>FROM </a:t>
            </a:r>
            <a:r>
              <a:rPr lang="en-US">
                <a:solidFill>
                  <a:schemeClr val="tx1"/>
                </a:solidFill>
              </a:rPr>
              <a:t> Reserves R</a:t>
            </a:r>
          </a:p>
          <a:p>
            <a:pPr eaLnBrk="0" hangingPunct="0"/>
            <a:r>
              <a:rPr lang="en-US">
                <a:solidFill>
                  <a:schemeClr val="tx1"/>
                </a:solidFill>
              </a:rPr>
              <a:t> </a:t>
            </a:r>
            <a:r>
              <a:rPr lang="en-US" sz="2000">
                <a:solidFill>
                  <a:schemeClr val="tx1"/>
                </a:solidFill>
              </a:rPr>
              <a:t>WHERE</a:t>
            </a:r>
            <a:r>
              <a:rPr lang="en-US">
                <a:solidFill>
                  <a:schemeClr val="tx1"/>
                </a:solidFill>
              </a:rPr>
              <a:t>  R.bid=103 </a:t>
            </a:r>
          </a:p>
          <a:p>
            <a:pPr eaLnBrk="0" hangingPunct="0"/>
            <a:r>
              <a:rPr lang="en-US" sz="2000">
                <a:solidFill>
                  <a:schemeClr val="tx1"/>
                </a:solidFill>
              </a:rPr>
              <a:t>     AND</a:t>
            </a:r>
            <a:r>
              <a:rPr lang="en-US">
                <a:solidFill>
                  <a:schemeClr val="tx1"/>
                </a:solidFill>
              </a:rPr>
              <a:t>  R.sid= </a:t>
            </a:r>
            <a:r>
              <a:rPr lang="en-US" i="1">
                <a:solidFill>
                  <a:schemeClr val="tx1"/>
                </a:solidFill>
              </a:rPr>
              <a:t>outer value</a:t>
            </a:r>
          </a:p>
        </p:txBody>
      </p:sp>
      <p:sp>
        <p:nvSpPr>
          <p:cNvPr id="172040" name="Rectangle 8"/>
          <p:cNvSpPr>
            <a:spLocks noChangeArrowheads="1"/>
          </p:cNvSpPr>
          <p:nvPr/>
        </p:nvSpPr>
        <p:spPr bwMode="auto">
          <a:xfrm>
            <a:off x="5105400" y="4724400"/>
            <a:ext cx="4038600" cy="1854200"/>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u="sng">
                <a:solidFill>
                  <a:schemeClr val="tx1"/>
                </a:solidFill>
              </a:rPr>
              <a:t>Equivalent non-nested query:</a:t>
            </a:r>
          </a:p>
          <a:p>
            <a:pPr eaLnBrk="0" hangingPunct="0"/>
            <a:r>
              <a:rPr lang="en-US" sz="2000">
                <a:solidFill>
                  <a:schemeClr val="tx1"/>
                </a:solidFill>
              </a:rPr>
              <a:t>SELECT</a:t>
            </a:r>
            <a:r>
              <a:rPr lang="en-US">
                <a:solidFill>
                  <a:schemeClr val="tx1"/>
                </a:solidFill>
              </a:rPr>
              <a:t>  S.sname</a:t>
            </a:r>
          </a:p>
          <a:p>
            <a:pPr eaLnBrk="0" hangingPunct="0"/>
            <a:r>
              <a:rPr lang="en-US" sz="2000">
                <a:solidFill>
                  <a:schemeClr val="tx1"/>
                </a:solidFill>
              </a:rPr>
              <a:t>FROM</a:t>
            </a:r>
            <a:r>
              <a:rPr lang="en-US">
                <a:solidFill>
                  <a:schemeClr val="tx1"/>
                </a:solidFill>
              </a:rPr>
              <a:t> Sailors S, Reserves R</a:t>
            </a:r>
          </a:p>
          <a:p>
            <a:pPr eaLnBrk="0" hangingPunct="0"/>
            <a:r>
              <a:rPr lang="en-US" sz="2000">
                <a:solidFill>
                  <a:schemeClr val="tx1"/>
                </a:solidFill>
              </a:rPr>
              <a:t>WHERE</a:t>
            </a:r>
            <a:r>
              <a:rPr lang="en-US">
                <a:solidFill>
                  <a:schemeClr val="tx1"/>
                </a:solidFill>
              </a:rPr>
              <a:t>  S.sid=R.sid </a:t>
            </a:r>
          </a:p>
          <a:p>
            <a:pPr eaLnBrk="0" hangingPunct="0"/>
            <a:r>
              <a:rPr lang="en-US" sz="2000">
                <a:solidFill>
                  <a:schemeClr val="tx1"/>
                </a:solidFill>
              </a:rPr>
              <a:t>   AND</a:t>
            </a:r>
            <a:r>
              <a:rPr lang="en-US">
                <a:solidFill>
                  <a:schemeClr val="tx1"/>
                </a:solidFill>
              </a:rPr>
              <a:t> R.bid=103</a:t>
            </a:r>
          </a:p>
        </p:txBody>
      </p:sp>
      <p:sp>
        <p:nvSpPr>
          <p:cNvPr id="172041" name="Oval 9"/>
          <p:cNvSpPr>
            <a:spLocks noChangeArrowheads="1"/>
          </p:cNvSpPr>
          <p:nvPr/>
        </p:nvSpPr>
        <p:spPr bwMode="auto">
          <a:xfrm>
            <a:off x="5257800" y="1066800"/>
            <a:ext cx="3505200" cy="1828800"/>
          </a:xfrm>
          <a:prstGeom prst="ellipse">
            <a:avLst/>
          </a:prstGeom>
          <a:noFill/>
          <a:ln w="12700">
            <a:solidFill>
              <a:srgbClr val="FF0000"/>
            </a:solidFill>
            <a:round/>
            <a:headEnd type="none" w="sm" len="sm"/>
            <a:tailEnd type="none" w="sm" len="sm"/>
          </a:ln>
        </p:spPr>
        <p:txBody>
          <a:bodyPr wrap="none" anchor="ctr">
            <a:prstTxWarp prst="textNoShape">
              <a:avLst/>
            </a:prstTxWarp>
          </a:bodyPr>
          <a:lstStyle/>
          <a:p>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2041"/>
                                        </p:tgtEl>
                                        <p:attrNameLst>
                                          <p:attrName>style.visibility</p:attrName>
                                        </p:attrNameLst>
                                      </p:cBhvr>
                                      <p:to>
                                        <p:strVal val="visible"/>
                                      </p:to>
                                    </p:set>
                                    <p:anim calcmode="lin" valueType="num">
                                      <p:cBhvr>
                                        <p:cTn id="7" dur="500" fill="hold"/>
                                        <p:tgtEl>
                                          <p:spTgt spid="172041"/>
                                        </p:tgtEl>
                                        <p:attrNameLst>
                                          <p:attrName>ppt_x</p:attrName>
                                        </p:attrNameLst>
                                      </p:cBhvr>
                                      <p:tavLst>
                                        <p:tav tm="0">
                                          <p:val>
                                            <p:strVal val="#ppt_x-#ppt_w/2"/>
                                          </p:val>
                                        </p:tav>
                                        <p:tav tm="100000">
                                          <p:val>
                                            <p:strVal val="#ppt_x"/>
                                          </p:val>
                                        </p:tav>
                                      </p:tavLst>
                                    </p:anim>
                                    <p:anim calcmode="lin" valueType="num">
                                      <p:cBhvr>
                                        <p:cTn id="8" dur="500" fill="hold"/>
                                        <p:tgtEl>
                                          <p:spTgt spid="172041"/>
                                        </p:tgtEl>
                                        <p:attrNameLst>
                                          <p:attrName>ppt_y</p:attrName>
                                        </p:attrNameLst>
                                      </p:cBhvr>
                                      <p:tavLst>
                                        <p:tav tm="0">
                                          <p:val>
                                            <p:strVal val="#ppt_y"/>
                                          </p:val>
                                        </p:tav>
                                        <p:tav tm="100000">
                                          <p:val>
                                            <p:strVal val="#ppt_y"/>
                                          </p:val>
                                        </p:tav>
                                      </p:tavLst>
                                    </p:anim>
                                    <p:anim calcmode="lin" valueType="num">
                                      <p:cBhvr>
                                        <p:cTn id="9" dur="500" fill="hold"/>
                                        <p:tgtEl>
                                          <p:spTgt spid="172041"/>
                                        </p:tgtEl>
                                        <p:attrNameLst>
                                          <p:attrName>ppt_w</p:attrName>
                                        </p:attrNameLst>
                                      </p:cBhvr>
                                      <p:tavLst>
                                        <p:tav tm="0">
                                          <p:val>
                                            <p:fltVal val="0"/>
                                          </p:val>
                                        </p:tav>
                                        <p:tav tm="100000">
                                          <p:val>
                                            <p:strVal val="#ppt_w"/>
                                          </p:val>
                                        </p:tav>
                                      </p:tavLst>
                                    </p:anim>
                                    <p:anim calcmode="lin" valueType="num">
                                      <p:cBhvr>
                                        <p:cTn id="10" dur="500" fill="hold"/>
                                        <p:tgtEl>
                                          <p:spTgt spid="17204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2039"/>
                                        </p:tgtEl>
                                        <p:attrNameLst>
                                          <p:attrName>style.visibility</p:attrName>
                                        </p:attrNameLst>
                                      </p:cBhvr>
                                      <p:to>
                                        <p:strVal val="visible"/>
                                      </p:to>
                                    </p:set>
                                    <p:animEffect transition="in" filter="dissolve">
                                      <p:cBhvr>
                                        <p:cTn id="15" dur="500"/>
                                        <p:tgtEl>
                                          <p:spTgt spid="17203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2040"/>
                                        </p:tgtEl>
                                        <p:attrNameLst>
                                          <p:attrName>style.visibility</p:attrName>
                                        </p:attrNameLst>
                                      </p:cBhvr>
                                      <p:to>
                                        <p:strVal val="visible"/>
                                      </p:to>
                                    </p:set>
                                    <p:animEffect transition="in" filter="dissolve">
                                      <p:cBhvr>
                                        <p:cTn id="20" dur="500"/>
                                        <p:tgtEl>
                                          <p:spTgt spid="17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animBg="1" autoUpdateAnimBg="0"/>
      <p:bldP spid="172040" grpId="0" autoUpdateAnimBg="0"/>
      <p:bldP spid="1720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0854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854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08549" name="Rectangle 4"/>
          <p:cNvSpPr>
            <a:spLocks noGrp="1" noChangeArrowheads="1"/>
          </p:cNvSpPr>
          <p:nvPr>
            <p:ph type="title"/>
          </p:nvPr>
        </p:nvSpPr>
        <p:spPr>
          <a:noFill/>
        </p:spPr>
        <p:txBody>
          <a:bodyPr lIns="90488" tIns="44450" rIns="90488" bIns="44450"/>
          <a:lstStyle/>
          <a:p>
            <a:r>
              <a:rPr lang="en-US"/>
              <a:t>Points to Remember</a:t>
            </a:r>
          </a:p>
        </p:txBody>
      </p:sp>
      <p:sp>
        <p:nvSpPr>
          <p:cNvPr id="108550" name="Rectangle 5"/>
          <p:cNvSpPr>
            <a:spLocks noGrp="1" noChangeArrowheads="1"/>
          </p:cNvSpPr>
          <p:nvPr>
            <p:ph type="body" idx="1"/>
          </p:nvPr>
        </p:nvSpPr>
        <p:spPr>
          <a:xfrm>
            <a:off x="0" y="1524000"/>
            <a:ext cx="9067800" cy="5105400"/>
          </a:xfrm>
          <a:noFill/>
        </p:spPr>
        <p:txBody>
          <a:bodyPr lIns="90488" tIns="44450" rIns="90488" bIns="44450"/>
          <a:lstStyle/>
          <a:p>
            <a:pPr>
              <a:buFontTx/>
              <a:buNone/>
            </a:pPr>
            <a:endParaRPr lang="en-US"/>
          </a:p>
          <a:p>
            <a:r>
              <a:rPr lang="en-US" sz="2800" b="0"/>
              <a:t>Must understand optimization in order to understand the performance impact of a given database design (relations, indexes) on a workload (set of queries).</a:t>
            </a:r>
          </a:p>
          <a:p>
            <a:r>
              <a:rPr lang="en-US" sz="2800" b="0"/>
              <a:t>Two parts to optimizing a query:</a:t>
            </a:r>
          </a:p>
          <a:p>
            <a:pPr lvl="1">
              <a:buSzPct val="75000"/>
            </a:pPr>
            <a:r>
              <a:rPr lang="en-US"/>
              <a:t>Consider a set of alternative plans.</a:t>
            </a:r>
          </a:p>
          <a:p>
            <a:pPr lvl="2"/>
            <a:r>
              <a:rPr lang="en-US"/>
              <a:t>Must prune search space; typically, left-deep plans only.</a:t>
            </a:r>
          </a:p>
          <a:p>
            <a:pPr lvl="1">
              <a:buSzPct val="75000"/>
            </a:pPr>
            <a:r>
              <a:rPr lang="en-US"/>
              <a:t>Must estimate cost of each plan that is considered.</a:t>
            </a:r>
          </a:p>
          <a:p>
            <a:pPr lvl="2"/>
            <a:r>
              <a:rPr lang="en-US"/>
              <a:t>Must estimate size of result and cost for each plan node.</a:t>
            </a:r>
          </a:p>
          <a:p>
            <a:pPr lvl="2"/>
            <a:r>
              <a:rPr lang="en-US" i="1"/>
              <a:t>Key issues</a:t>
            </a:r>
            <a:r>
              <a:rPr lang="en-US"/>
              <a:t>: Statistics, indexes, operator implementations.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1059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1059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110597" name="Rectangle 4"/>
          <p:cNvSpPr>
            <a:spLocks noGrp="1" noChangeArrowheads="1"/>
          </p:cNvSpPr>
          <p:nvPr>
            <p:ph type="title"/>
          </p:nvPr>
        </p:nvSpPr>
        <p:spPr>
          <a:noFill/>
        </p:spPr>
        <p:txBody>
          <a:bodyPr lIns="90488" tIns="44450" rIns="90488" bIns="44450"/>
          <a:lstStyle/>
          <a:p>
            <a:r>
              <a:rPr lang="en-US"/>
              <a:t>Points to Remember</a:t>
            </a:r>
          </a:p>
        </p:txBody>
      </p:sp>
      <p:sp>
        <p:nvSpPr>
          <p:cNvPr id="110598" name="Rectangle 5"/>
          <p:cNvSpPr>
            <a:spLocks noGrp="1" noChangeArrowheads="1"/>
          </p:cNvSpPr>
          <p:nvPr>
            <p:ph type="body" idx="1"/>
          </p:nvPr>
        </p:nvSpPr>
        <p:spPr>
          <a:xfrm>
            <a:off x="76200" y="2590800"/>
            <a:ext cx="8991600" cy="2362200"/>
          </a:xfrm>
          <a:noFill/>
        </p:spPr>
        <p:txBody>
          <a:bodyPr lIns="90488" tIns="44450" rIns="90488" bIns="44450"/>
          <a:lstStyle/>
          <a:p>
            <a:r>
              <a:rPr lang="en-US"/>
              <a:t>Single-relation queries:</a:t>
            </a:r>
          </a:p>
          <a:p>
            <a:pPr lvl="1">
              <a:buSzPct val="75000"/>
            </a:pPr>
            <a:r>
              <a:rPr lang="en-US"/>
              <a:t>All access paths considered, cheapest is chosen.</a:t>
            </a:r>
          </a:p>
          <a:p>
            <a:pPr lvl="1">
              <a:buSzPct val="75000"/>
            </a:pPr>
            <a:r>
              <a:rPr lang="en-US" i="1"/>
              <a:t>Issues</a:t>
            </a:r>
            <a:r>
              <a:rPr lang="en-US"/>
              <a:t>:  Selections that </a:t>
            </a:r>
            <a:r>
              <a:rPr lang="en-US" i="1"/>
              <a:t>match</a:t>
            </a:r>
            <a:r>
              <a:rPr lang="en-US"/>
              <a:t> index, whether index key has all needed fields and/or provides tuples in a desired order.</a:t>
            </a:r>
          </a:p>
          <a:p>
            <a:endParaRPr lang="en-US"/>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12643" name="Rectangle 2"/>
          <p:cNvSpPr>
            <a:spLocks noGrp="1" noChangeArrowheads="1"/>
          </p:cNvSpPr>
          <p:nvPr>
            <p:ph type="title"/>
          </p:nvPr>
        </p:nvSpPr>
        <p:spPr/>
        <p:txBody>
          <a:bodyPr/>
          <a:lstStyle/>
          <a:p>
            <a:r>
              <a:rPr lang="en-US"/>
              <a:t>More Points to Remember</a:t>
            </a:r>
          </a:p>
        </p:txBody>
      </p:sp>
      <p:sp>
        <p:nvSpPr>
          <p:cNvPr id="112644" name="Rectangle 3"/>
          <p:cNvSpPr>
            <a:spLocks noGrp="1" noChangeArrowheads="1"/>
          </p:cNvSpPr>
          <p:nvPr>
            <p:ph type="body" idx="1"/>
          </p:nvPr>
        </p:nvSpPr>
        <p:spPr>
          <a:xfrm>
            <a:off x="152400" y="1981200"/>
            <a:ext cx="8991600" cy="4076700"/>
          </a:xfrm>
        </p:spPr>
        <p:txBody>
          <a:bodyPr/>
          <a:lstStyle/>
          <a:p>
            <a:r>
              <a:rPr lang="en-US"/>
              <a:t>Multiple-relation queries:</a:t>
            </a:r>
          </a:p>
          <a:p>
            <a:pPr lvl="1">
              <a:buSzPct val="75000"/>
            </a:pPr>
            <a:r>
              <a:rPr lang="en-US"/>
              <a:t>All single-relation plans are first enumerated.</a:t>
            </a:r>
          </a:p>
          <a:p>
            <a:pPr lvl="2"/>
            <a:r>
              <a:rPr lang="en-US" sz="2400"/>
              <a:t>Selections/projections considered as early as possible</a:t>
            </a:r>
            <a:r>
              <a:rPr lang="en-US"/>
              <a:t>.</a:t>
            </a:r>
          </a:p>
          <a:p>
            <a:pPr lvl="1">
              <a:buSzPct val="75000"/>
            </a:pPr>
            <a:r>
              <a:rPr lang="en-US"/>
              <a:t>Next, for each 1-relation plan, all ways of joining another relation (as inner) are considered.</a:t>
            </a:r>
          </a:p>
          <a:p>
            <a:pPr lvl="1">
              <a:buSzPct val="75000"/>
            </a:pPr>
            <a:r>
              <a:rPr lang="en-US"/>
              <a:t>Next, for each 2-relation plan that is `retained’, all ways of joining another relation (as inner) are considered, etc.</a:t>
            </a:r>
          </a:p>
          <a:p>
            <a:pPr lvl="1">
              <a:buSzPct val="75000"/>
            </a:pPr>
            <a:r>
              <a:rPr lang="en-US"/>
              <a:t>At each level, for each subset of relations, only best plan for each interesting order of tuples is `retained’.</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2457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2458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24581" name="Rectangle 4"/>
          <p:cNvSpPr>
            <a:spLocks noGrp="1" noChangeArrowheads="1"/>
          </p:cNvSpPr>
          <p:nvPr>
            <p:ph type="title"/>
          </p:nvPr>
        </p:nvSpPr>
        <p:spPr>
          <a:xfrm>
            <a:off x="1066800" y="0"/>
            <a:ext cx="7772400" cy="1143000"/>
          </a:xfrm>
          <a:noFill/>
        </p:spPr>
        <p:txBody>
          <a:bodyPr lIns="90488" tIns="44450" rIns="90488" bIns="44450"/>
          <a:lstStyle/>
          <a:p>
            <a:r>
              <a:rPr lang="en-US"/>
              <a:t>Query Optimization Overview (cont)</a:t>
            </a:r>
          </a:p>
        </p:txBody>
      </p:sp>
      <p:sp>
        <p:nvSpPr>
          <p:cNvPr id="24582" name="Rectangle 5"/>
          <p:cNvSpPr>
            <a:spLocks noGrp="1" noChangeArrowheads="1"/>
          </p:cNvSpPr>
          <p:nvPr>
            <p:ph type="body" idx="1"/>
          </p:nvPr>
        </p:nvSpPr>
        <p:spPr>
          <a:xfrm>
            <a:off x="304800" y="1295400"/>
            <a:ext cx="8382000" cy="4572000"/>
          </a:xfrm>
          <a:noFill/>
        </p:spPr>
        <p:txBody>
          <a:bodyPr lIns="90488" tIns="44450" rIns="90488" bIns="44450"/>
          <a:lstStyle/>
          <a:p>
            <a:r>
              <a:rPr lang="en-US" i="1" u="sng" dirty="0" smtClean="0">
                <a:solidFill>
                  <a:schemeClr val="accent2"/>
                </a:solidFill>
              </a:rPr>
              <a:t>Logical Plan</a:t>
            </a:r>
            <a:r>
              <a:rPr lang="en-US" u="sng" dirty="0">
                <a:solidFill>
                  <a:schemeClr val="accent2"/>
                </a:solidFill>
              </a:rPr>
              <a:t>:</a:t>
            </a:r>
            <a:r>
              <a:rPr lang="en-US" dirty="0">
                <a:solidFill>
                  <a:schemeClr val="accent2"/>
                </a:solidFill>
              </a:rPr>
              <a:t>  </a:t>
            </a:r>
            <a:r>
              <a:rPr lang="en-US" i="1" dirty="0">
                <a:solidFill>
                  <a:schemeClr val="accent1"/>
                </a:solidFill>
              </a:rPr>
              <a:t>Tree of R.A. </a:t>
            </a:r>
            <a:r>
              <a:rPr lang="en-US" i="1" dirty="0" smtClean="0">
                <a:solidFill>
                  <a:schemeClr val="accent1"/>
                </a:solidFill>
              </a:rPr>
              <a:t>ops</a:t>
            </a:r>
          </a:p>
          <a:p>
            <a:r>
              <a:rPr lang="en-US" i="1" u="sng" dirty="0" smtClean="0">
                <a:solidFill>
                  <a:schemeClr val="accent2"/>
                </a:solidFill>
              </a:rPr>
              <a:t>Physical Plan</a:t>
            </a:r>
            <a:r>
              <a:rPr lang="en-US" u="sng" dirty="0" smtClean="0">
                <a:solidFill>
                  <a:schemeClr val="accent2"/>
                </a:solidFill>
              </a:rPr>
              <a:t>:</a:t>
            </a:r>
            <a:r>
              <a:rPr lang="en-US" dirty="0" smtClean="0">
                <a:solidFill>
                  <a:schemeClr val="accent2"/>
                </a:solidFill>
              </a:rPr>
              <a:t>  </a:t>
            </a:r>
            <a:r>
              <a:rPr lang="en-US" i="1" dirty="0" smtClean="0">
                <a:solidFill>
                  <a:schemeClr val="accent1"/>
                </a:solidFill>
              </a:rPr>
              <a:t>Tree of R.A. ops,  with </a:t>
            </a:r>
            <a:r>
              <a:rPr lang="en-US" i="1" dirty="0">
                <a:solidFill>
                  <a:schemeClr val="accent1"/>
                </a:solidFill>
              </a:rPr>
              <a:t>choice of algorithm for each operator</a:t>
            </a:r>
            <a:r>
              <a:rPr lang="en-US" i="1" dirty="0" smtClean="0">
                <a:solidFill>
                  <a:schemeClr val="accent1"/>
                </a:solidFill>
              </a:rPr>
              <a:t>.</a:t>
            </a:r>
          </a:p>
          <a:p>
            <a:endParaRPr lang="en-US" dirty="0" smtClean="0"/>
          </a:p>
          <a:p>
            <a:r>
              <a:rPr lang="en-US" dirty="0"/>
              <a:t>Two main issues:</a:t>
            </a:r>
          </a:p>
          <a:p>
            <a:pPr lvl="1">
              <a:buSzPct val="75000"/>
            </a:pPr>
            <a:r>
              <a:rPr lang="en-US" dirty="0"/>
              <a:t>For a given query, </a:t>
            </a:r>
            <a:r>
              <a:rPr lang="en-US" dirty="0">
                <a:solidFill>
                  <a:schemeClr val="accent2"/>
                </a:solidFill>
              </a:rPr>
              <a:t>what plans are considered</a:t>
            </a:r>
            <a:r>
              <a:rPr lang="en-US" dirty="0"/>
              <a:t>?</a:t>
            </a:r>
          </a:p>
          <a:p>
            <a:pPr lvl="2"/>
            <a:r>
              <a:rPr lang="en-US" dirty="0"/>
              <a:t>Algorithm to search plan space for cheapest (estimated) plan.</a:t>
            </a:r>
          </a:p>
          <a:p>
            <a:pPr lvl="1">
              <a:buSzPct val="75000"/>
            </a:pPr>
            <a:r>
              <a:rPr lang="en-US" dirty="0"/>
              <a:t>How is the </a:t>
            </a:r>
            <a:r>
              <a:rPr lang="en-US" dirty="0">
                <a:solidFill>
                  <a:schemeClr val="accent2"/>
                </a:solidFill>
              </a:rPr>
              <a:t>cost of a plan estimated</a:t>
            </a:r>
            <a:r>
              <a:rPr lang="en-US" dirty="0"/>
              <a:t>?</a:t>
            </a:r>
          </a:p>
          <a:p>
            <a:pPr lvl="1">
              <a:buSzPct val="75000"/>
              <a:buFontTx/>
              <a:buNone/>
            </a:pPr>
            <a:endParaRPr lang="en-US" dirty="0"/>
          </a:p>
          <a:p>
            <a:r>
              <a:rPr lang="en-US" dirty="0">
                <a:solidFill>
                  <a:schemeClr val="accent2"/>
                </a:solidFill>
              </a:rPr>
              <a:t>Ideally: </a:t>
            </a:r>
            <a:r>
              <a:rPr lang="en-US" dirty="0"/>
              <a:t>Want to find best plan.  </a:t>
            </a:r>
          </a:p>
          <a:p>
            <a:endParaRPr lang="en-US" dirty="0"/>
          </a:p>
          <a:p>
            <a:r>
              <a:rPr lang="en-US" dirty="0">
                <a:solidFill>
                  <a:schemeClr val="accent2"/>
                </a:solidFill>
              </a:rPr>
              <a:t>Reality: </a:t>
            </a:r>
            <a:r>
              <a:rPr lang="en-US" dirty="0"/>
              <a:t>Avoid worst plans!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114691" name="Rectangle 2"/>
          <p:cNvSpPr>
            <a:spLocks noGrp="1" noChangeArrowheads="1"/>
          </p:cNvSpPr>
          <p:nvPr>
            <p:ph type="title"/>
          </p:nvPr>
        </p:nvSpPr>
        <p:spPr>
          <a:xfrm>
            <a:off x="1066800" y="0"/>
            <a:ext cx="7772400" cy="1143000"/>
          </a:xfrm>
        </p:spPr>
        <p:txBody>
          <a:bodyPr/>
          <a:lstStyle/>
          <a:p>
            <a:r>
              <a:rPr lang="en-US" smtClean="0"/>
              <a:t>Summary</a:t>
            </a:r>
          </a:p>
        </p:txBody>
      </p:sp>
      <p:sp>
        <p:nvSpPr>
          <p:cNvPr id="86020" name="Rectangle 3"/>
          <p:cNvSpPr>
            <a:spLocks noGrp="1" noChangeArrowheads="1"/>
          </p:cNvSpPr>
          <p:nvPr>
            <p:ph type="body" idx="1"/>
          </p:nvPr>
        </p:nvSpPr>
        <p:spPr>
          <a:xfrm>
            <a:off x="762000" y="990600"/>
            <a:ext cx="7772400" cy="5257800"/>
          </a:xfrm>
        </p:spPr>
        <p:txBody>
          <a:bodyPr/>
          <a:lstStyle/>
          <a:p>
            <a:r>
              <a:rPr lang="en-US" smtClean="0"/>
              <a:t>Performance can be dramatically improved by changing access methods, order of operators.</a:t>
            </a:r>
          </a:p>
          <a:p>
            <a:r>
              <a:rPr lang="en-US" smtClean="0"/>
              <a:t>Iterator interface</a:t>
            </a:r>
          </a:p>
          <a:p>
            <a:r>
              <a:rPr lang="en-US" smtClean="0"/>
              <a:t>Cost estimation</a:t>
            </a:r>
          </a:p>
          <a:p>
            <a:pPr lvl="1"/>
            <a:r>
              <a:rPr lang="en-US" smtClean="0"/>
              <a:t>Size estimation and reduction factors</a:t>
            </a:r>
          </a:p>
          <a:p>
            <a:r>
              <a:rPr lang="en-US" smtClean="0"/>
              <a:t>Statistics and Catalogs</a:t>
            </a:r>
          </a:p>
          <a:p>
            <a:r>
              <a:rPr lang="en-US" smtClean="0"/>
              <a:t>Relational Algebra Equivalences</a:t>
            </a:r>
          </a:p>
          <a:p>
            <a:r>
              <a:rPr lang="en-US" smtClean="0"/>
              <a:t>Choosing alternate plans</a:t>
            </a:r>
          </a:p>
          <a:p>
            <a:r>
              <a:rPr lang="en-US" smtClean="0"/>
              <a:t>Multiple relation queries</a:t>
            </a:r>
          </a:p>
          <a:p>
            <a:r>
              <a:rPr lang="en-US" smtClean="0"/>
              <a:t>We focused on “System R”-style optimizers</a:t>
            </a:r>
          </a:p>
          <a:p>
            <a:pPr lvl="1"/>
            <a:r>
              <a:rPr lang="en-US" smtClean="0"/>
              <a:t>New areas: Rule-based optimizers, random statistical approaches (</a:t>
            </a:r>
            <a:r>
              <a:rPr lang="en-US" i="1" smtClean="0"/>
              <a:t>eg</a:t>
            </a:r>
            <a:r>
              <a:rPr lang="en-US" smtClean="0"/>
              <a:t> </a:t>
            </a:r>
            <a:r>
              <a:rPr lang="en-US" i="1" smtClean="0"/>
              <a:t>simulated annealing), adaptive/dynamic optimization.</a:t>
            </a:r>
            <a:endParaRPr lang="en-US" smtClean="0"/>
          </a:p>
          <a:p>
            <a:endParaRPr lang="en-US" smtClean="0"/>
          </a:p>
          <a:p>
            <a:pPr lvl="1"/>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02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02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602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6020">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020">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26627" name="Rectangle 2"/>
          <p:cNvSpPr>
            <a:spLocks noGrp="1" noChangeArrowheads="1"/>
          </p:cNvSpPr>
          <p:nvPr>
            <p:ph type="title"/>
          </p:nvPr>
        </p:nvSpPr>
        <p:spPr>
          <a:xfrm>
            <a:off x="1138238" y="0"/>
            <a:ext cx="7772400" cy="746125"/>
          </a:xfrm>
        </p:spPr>
        <p:txBody>
          <a:bodyPr/>
          <a:lstStyle/>
          <a:p>
            <a:r>
              <a:rPr lang="en-US"/>
              <a:t>Cost-based Query Sub-System</a:t>
            </a:r>
          </a:p>
        </p:txBody>
      </p:sp>
      <p:sp>
        <p:nvSpPr>
          <p:cNvPr id="26628" name="Rectangle 3"/>
          <p:cNvSpPr>
            <a:spLocks noGrp="1" noChangeArrowheads="1"/>
          </p:cNvSpPr>
          <p:nvPr>
            <p:ph type="body" idx="1"/>
          </p:nvPr>
        </p:nvSpPr>
        <p:spPr>
          <a:xfrm>
            <a:off x="685800" y="2527300"/>
            <a:ext cx="7772400" cy="4114800"/>
          </a:xfrm>
          <a:noFill/>
        </p:spPr>
        <p:txBody>
          <a:bodyPr/>
          <a:lstStyle/>
          <a:p>
            <a:pPr>
              <a:buFontTx/>
              <a:buNone/>
            </a:pPr>
            <a:r>
              <a:rPr lang="en-US"/>
              <a:t> </a:t>
            </a:r>
          </a:p>
        </p:txBody>
      </p:sp>
      <p:sp>
        <p:nvSpPr>
          <p:cNvPr id="26629" name="Text Box 4"/>
          <p:cNvSpPr txBox="1">
            <a:spLocks noChangeArrowheads="1"/>
          </p:cNvSpPr>
          <p:nvPr/>
        </p:nvSpPr>
        <p:spPr bwMode="auto">
          <a:xfrm>
            <a:off x="2166938" y="2398713"/>
            <a:ext cx="2057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Parser</a:t>
            </a:r>
          </a:p>
        </p:txBody>
      </p:sp>
      <p:sp>
        <p:nvSpPr>
          <p:cNvPr id="26630" name="Text Box 5"/>
          <p:cNvSpPr txBox="1">
            <a:spLocks noChangeArrowheads="1"/>
          </p:cNvSpPr>
          <p:nvPr/>
        </p:nvSpPr>
        <p:spPr bwMode="auto">
          <a:xfrm>
            <a:off x="1524000" y="3365500"/>
            <a:ext cx="61722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Optimizer</a:t>
            </a:r>
          </a:p>
        </p:txBody>
      </p:sp>
      <p:sp>
        <p:nvSpPr>
          <p:cNvPr id="26631" name="Text Box 6"/>
          <p:cNvSpPr txBox="1">
            <a:spLocks noChangeArrowheads="1"/>
          </p:cNvSpPr>
          <p:nvPr/>
        </p:nvSpPr>
        <p:spPr bwMode="auto">
          <a:xfrm>
            <a:off x="1676400" y="4203700"/>
            <a:ext cx="1676400" cy="822325"/>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Plan Generator</a:t>
            </a:r>
          </a:p>
        </p:txBody>
      </p:sp>
      <p:sp>
        <p:nvSpPr>
          <p:cNvPr id="26632" name="Text Box 7"/>
          <p:cNvSpPr txBox="1">
            <a:spLocks noChangeArrowheads="1"/>
          </p:cNvSpPr>
          <p:nvPr/>
        </p:nvSpPr>
        <p:spPr bwMode="auto">
          <a:xfrm>
            <a:off x="3352800" y="4203700"/>
            <a:ext cx="2057400" cy="822325"/>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Plan Cost Estimator</a:t>
            </a:r>
          </a:p>
        </p:txBody>
      </p:sp>
      <p:sp>
        <p:nvSpPr>
          <p:cNvPr id="26633" name="Text Box 8"/>
          <p:cNvSpPr txBox="1">
            <a:spLocks noChangeArrowheads="1"/>
          </p:cNvSpPr>
          <p:nvPr/>
        </p:nvSpPr>
        <p:spPr bwMode="auto">
          <a:xfrm>
            <a:off x="1676400" y="6032500"/>
            <a:ext cx="3962400" cy="457200"/>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Query Plan Evaluator</a:t>
            </a:r>
          </a:p>
        </p:txBody>
      </p:sp>
      <p:sp>
        <p:nvSpPr>
          <p:cNvPr id="26634" name="Rectangle 9"/>
          <p:cNvSpPr>
            <a:spLocks noChangeArrowheads="1"/>
          </p:cNvSpPr>
          <p:nvPr/>
        </p:nvSpPr>
        <p:spPr bwMode="auto">
          <a:xfrm>
            <a:off x="1970088" y="2311400"/>
            <a:ext cx="2209800" cy="609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26635" name="Rectangle 10"/>
          <p:cNvSpPr>
            <a:spLocks noChangeArrowheads="1"/>
          </p:cNvSpPr>
          <p:nvPr/>
        </p:nvSpPr>
        <p:spPr bwMode="auto">
          <a:xfrm>
            <a:off x="1676400" y="4203700"/>
            <a:ext cx="137160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26636" name="Rectangle 11"/>
          <p:cNvSpPr>
            <a:spLocks noChangeArrowheads="1"/>
          </p:cNvSpPr>
          <p:nvPr/>
        </p:nvSpPr>
        <p:spPr bwMode="auto">
          <a:xfrm>
            <a:off x="3276600" y="4203700"/>
            <a:ext cx="144780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26637" name="Rectangle 12"/>
          <p:cNvSpPr>
            <a:spLocks noChangeArrowheads="1"/>
          </p:cNvSpPr>
          <p:nvPr/>
        </p:nvSpPr>
        <p:spPr bwMode="auto">
          <a:xfrm>
            <a:off x="1524000" y="3365500"/>
            <a:ext cx="3581400" cy="2133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nvGrpSpPr>
          <p:cNvPr id="26638" name="Group 13"/>
          <p:cNvGrpSpPr>
            <a:grpSpLocks/>
          </p:cNvGrpSpPr>
          <p:nvPr/>
        </p:nvGrpSpPr>
        <p:grpSpPr bwMode="auto">
          <a:xfrm>
            <a:off x="5638800" y="4279900"/>
            <a:ext cx="2438400" cy="609600"/>
            <a:chOff x="3600" y="1968"/>
            <a:chExt cx="1536" cy="384"/>
          </a:xfrm>
        </p:grpSpPr>
        <p:sp>
          <p:nvSpPr>
            <p:cNvPr id="26663" name="Text Box 14"/>
            <p:cNvSpPr txBox="1">
              <a:spLocks noChangeArrowheads="1"/>
            </p:cNvSpPr>
            <p:nvPr/>
          </p:nvSpPr>
          <p:spPr bwMode="auto">
            <a:xfrm>
              <a:off x="3600" y="1968"/>
              <a:ext cx="1536" cy="288"/>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a:solidFill>
                    <a:schemeClr val="tx1"/>
                  </a:solidFill>
                  <a:latin typeface="Times New Roman" charset="0"/>
                </a:rPr>
                <a:t>Catalog Manager</a:t>
              </a:r>
            </a:p>
          </p:txBody>
        </p:sp>
        <p:sp>
          <p:nvSpPr>
            <p:cNvPr id="26664" name="Rectangle 15"/>
            <p:cNvSpPr>
              <a:spLocks noChangeArrowheads="1"/>
            </p:cNvSpPr>
            <p:nvPr/>
          </p:nvSpPr>
          <p:spPr bwMode="auto">
            <a:xfrm>
              <a:off x="3600" y="1968"/>
              <a:ext cx="1488" cy="3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26639" name="Rectangle 16"/>
          <p:cNvSpPr>
            <a:spLocks noChangeArrowheads="1"/>
          </p:cNvSpPr>
          <p:nvPr/>
        </p:nvSpPr>
        <p:spPr bwMode="auto">
          <a:xfrm>
            <a:off x="1600200" y="6032500"/>
            <a:ext cx="3048000" cy="6096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26640" name="Line 17"/>
          <p:cNvSpPr>
            <a:spLocks noChangeShapeType="1"/>
          </p:cNvSpPr>
          <p:nvPr/>
        </p:nvSpPr>
        <p:spPr bwMode="auto">
          <a:xfrm>
            <a:off x="2971800" y="5499100"/>
            <a:ext cx="0" cy="5334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6641" name="Line 18"/>
          <p:cNvSpPr>
            <a:spLocks noChangeShapeType="1"/>
          </p:cNvSpPr>
          <p:nvPr/>
        </p:nvSpPr>
        <p:spPr bwMode="auto">
          <a:xfrm flipV="1">
            <a:off x="5097463" y="4584700"/>
            <a:ext cx="541337" cy="0"/>
          </a:xfrm>
          <a:prstGeom prst="line">
            <a:avLst/>
          </a:prstGeom>
          <a:noFill/>
          <a:ln w="127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26642" name="Line 19"/>
          <p:cNvSpPr>
            <a:spLocks noChangeShapeType="1"/>
          </p:cNvSpPr>
          <p:nvPr/>
        </p:nvSpPr>
        <p:spPr bwMode="auto">
          <a:xfrm>
            <a:off x="3048000" y="2908300"/>
            <a:ext cx="0" cy="5334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26643" name="AutoShape 20"/>
          <p:cNvSpPr>
            <a:spLocks noChangeArrowheads="1"/>
          </p:cNvSpPr>
          <p:nvPr/>
        </p:nvSpPr>
        <p:spPr bwMode="auto">
          <a:xfrm>
            <a:off x="2362200" y="5118100"/>
            <a:ext cx="2057400" cy="304800"/>
          </a:xfrm>
          <a:prstGeom prst="curvedUpArrow">
            <a:avLst>
              <a:gd name="adj1" fmla="val 135000"/>
              <a:gd name="adj2" fmla="val 270000"/>
              <a:gd name="adj3" fmla="val 33333"/>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6644" name="AutoShape 21"/>
          <p:cNvSpPr>
            <a:spLocks noChangeArrowheads="1"/>
          </p:cNvSpPr>
          <p:nvPr/>
        </p:nvSpPr>
        <p:spPr bwMode="auto">
          <a:xfrm rot="10800000">
            <a:off x="2133600" y="3975100"/>
            <a:ext cx="2133600" cy="228600"/>
          </a:xfrm>
          <a:prstGeom prst="curvedUpArrow">
            <a:avLst>
              <a:gd name="adj1" fmla="val 186667"/>
              <a:gd name="adj2" fmla="val 373333"/>
              <a:gd name="adj3" fmla="val 33333"/>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6645" name="Text Box 22"/>
          <p:cNvSpPr txBox="1">
            <a:spLocks noChangeArrowheads="1"/>
          </p:cNvSpPr>
          <p:nvPr/>
        </p:nvSpPr>
        <p:spPr bwMode="auto">
          <a:xfrm>
            <a:off x="5473700" y="1546225"/>
            <a:ext cx="3021013" cy="1565275"/>
          </a:xfrm>
          <a:prstGeom prst="rect">
            <a:avLst/>
          </a:prstGeom>
          <a:noFill/>
          <a:ln w="12700">
            <a:solidFill>
              <a:srgbClr val="FF0000"/>
            </a:solidFill>
            <a:miter lim="800000"/>
            <a:headEnd type="none" w="sm" len="sm"/>
            <a:tailEnd type="none" w="sm" len="sm"/>
          </a:ln>
        </p:spPr>
        <p:txBody>
          <a:bodyPr wrap="none">
            <a:prstTxWarp prst="textNoShape">
              <a:avLst/>
            </a:prstTxWarp>
            <a:spAutoFit/>
          </a:bodyPr>
          <a:lstStyle/>
          <a:p>
            <a:r>
              <a:rPr lang="en-US"/>
              <a:t>Usually there is a</a:t>
            </a:r>
          </a:p>
          <a:p>
            <a:r>
              <a:rPr lang="en-US"/>
              <a:t>heuristics-based</a:t>
            </a:r>
          </a:p>
          <a:p>
            <a:r>
              <a:rPr lang="en-US" u="sng"/>
              <a:t>rewriting</a:t>
            </a:r>
            <a:r>
              <a:rPr lang="en-US"/>
              <a:t> step before</a:t>
            </a:r>
          </a:p>
          <a:p>
            <a:r>
              <a:rPr lang="en-US"/>
              <a:t>the cost-based steps.</a:t>
            </a:r>
          </a:p>
        </p:txBody>
      </p:sp>
      <p:grpSp>
        <p:nvGrpSpPr>
          <p:cNvPr id="26646" name="Group 23"/>
          <p:cNvGrpSpPr>
            <a:grpSpLocks/>
          </p:cNvGrpSpPr>
          <p:nvPr/>
        </p:nvGrpSpPr>
        <p:grpSpPr bwMode="auto">
          <a:xfrm>
            <a:off x="5691188" y="5310188"/>
            <a:ext cx="1077912" cy="1025525"/>
            <a:chOff x="3585" y="3001"/>
            <a:chExt cx="679" cy="646"/>
          </a:xfrm>
        </p:grpSpPr>
        <p:sp>
          <p:nvSpPr>
            <p:cNvPr id="26660" name="Rectangle 24"/>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6661" name="Oval 25"/>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26662" name="Oval 26"/>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grpSp>
      <p:sp>
        <p:nvSpPr>
          <p:cNvPr id="26647" name="Text Box 27"/>
          <p:cNvSpPr txBox="1">
            <a:spLocks noChangeArrowheads="1"/>
          </p:cNvSpPr>
          <p:nvPr/>
        </p:nvSpPr>
        <p:spPr bwMode="auto">
          <a:xfrm>
            <a:off x="5680075" y="5618163"/>
            <a:ext cx="1116013" cy="396875"/>
          </a:xfrm>
          <a:prstGeom prst="rect">
            <a:avLst/>
          </a:prstGeom>
          <a:noFill/>
          <a:ln w="12700">
            <a:noFill/>
            <a:miter lim="800000"/>
            <a:headEnd type="none" w="sm" len="sm"/>
            <a:tailEnd type="none" w="sm" len="sm"/>
          </a:ln>
        </p:spPr>
        <p:txBody>
          <a:bodyPr>
            <a:prstTxWarp prst="textNoShape">
              <a:avLst/>
            </a:prstTxWarp>
            <a:spAutoFit/>
          </a:bodyPr>
          <a:lstStyle/>
          <a:p>
            <a:r>
              <a:rPr lang="en-US" sz="2000"/>
              <a:t>Schema</a:t>
            </a:r>
          </a:p>
        </p:txBody>
      </p:sp>
      <p:grpSp>
        <p:nvGrpSpPr>
          <p:cNvPr id="26648" name="Group 28"/>
          <p:cNvGrpSpPr>
            <a:grpSpLocks/>
          </p:cNvGrpSpPr>
          <p:nvPr/>
        </p:nvGrpSpPr>
        <p:grpSpPr bwMode="auto">
          <a:xfrm>
            <a:off x="7019925" y="5324475"/>
            <a:ext cx="1077913" cy="1025525"/>
            <a:chOff x="3585" y="3001"/>
            <a:chExt cx="679" cy="646"/>
          </a:xfrm>
        </p:grpSpPr>
        <p:sp>
          <p:nvSpPr>
            <p:cNvPr id="26657" name="Rectangle 29"/>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6658" name="Oval 30"/>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26659" name="Oval 31"/>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prstTxWarp prst="textNoShape">
                <a:avLst/>
              </a:prstTxWarp>
            </a:bodyPr>
            <a:lstStyle/>
            <a:p>
              <a:endParaRPr lang="en-US"/>
            </a:p>
          </p:txBody>
        </p:sp>
      </p:grpSp>
      <p:sp>
        <p:nvSpPr>
          <p:cNvPr id="26649" name="Text Box 32"/>
          <p:cNvSpPr txBox="1">
            <a:spLocks noChangeArrowheads="1"/>
          </p:cNvSpPr>
          <p:nvPr/>
        </p:nvSpPr>
        <p:spPr bwMode="auto">
          <a:xfrm>
            <a:off x="6980238" y="5632450"/>
            <a:ext cx="1249362" cy="396875"/>
          </a:xfrm>
          <a:prstGeom prst="rect">
            <a:avLst/>
          </a:prstGeom>
          <a:noFill/>
          <a:ln w="12700">
            <a:noFill/>
            <a:miter lim="800000"/>
            <a:headEnd type="none" w="sm" len="sm"/>
            <a:tailEnd type="none" w="sm" len="sm"/>
          </a:ln>
        </p:spPr>
        <p:txBody>
          <a:bodyPr>
            <a:prstTxWarp prst="textNoShape">
              <a:avLst/>
            </a:prstTxWarp>
            <a:spAutoFit/>
          </a:bodyPr>
          <a:lstStyle/>
          <a:p>
            <a:r>
              <a:rPr lang="en-US" sz="2000"/>
              <a:t>Statistics</a:t>
            </a:r>
          </a:p>
        </p:txBody>
      </p:sp>
      <p:sp>
        <p:nvSpPr>
          <p:cNvPr id="26650" name="Line 33"/>
          <p:cNvSpPr>
            <a:spLocks noChangeShapeType="1"/>
          </p:cNvSpPr>
          <p:nvPr/>
        </p:nvSpPr>
        <p:spPr bwMode="auto">
          <a:xfrm>
            <a:off x="6197600" y="4902200"/>
            <a:ext cx="0" cy="36830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26651" name="Line 34"/>
          <p:cNvSpPr>
            <a:spLocks noChangeShapeType="1"/>
          </p:cNvSpPr>
          <p:nvPr/>
        </p:nvSpPr>
        <p:spPr bwMode="auto">
          <a:xfrm>
            <a:off x="7493000" y="4889500"/>
            <a:ext cx="0" cy="44450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26652" name="Line 35"/>
          <p:cNvSpPr>
            <a:spLocks noChangeShapeType="1"/>
          </p:cNvSpPr>
          <p:nvPr/>
        </p:nvSpPr>
        <p:spPr bwMode="auto">
          <a:xfrm>
            <a:off x="4221163" y="2717800"/>
            <a:ext cx="2789237" cy="1549400"/>
          </a:xfrm>
          <a:prstGeom prst="line">
            <a:avLst/>
          </a:prstGeom>
          <a:noFill/>
          <a:ln w="127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26653" name="Text Box 36"/>
          <p:cNvSpPr txBox="1">
            <a:spLocks noChangeArrowheads="1"/>
          </p:cNvSpPr>
          <p:nvPr/>
        </p:nvSpPr>
        <p:spPr bwMode="auto">
          <a:xfrm>
            <a:off x="1851025" y="915988"/>
            <a:ext cx="2513013" cy="838200"/>
          </a:xfrm>
          <a:prstGeom prst="rect">
            <a:avLst/>
          </a:prstGeom>
          <a:noFill/>
          <a:ln w="12700" cap="rnd">
            <a:solidFill>
              <a:schemeClr val="tx1"/>
            </a:solidFill>
            <a:prstDash val="sysDot"/>
            <a:miter lim="800000"/>
            <a:headEnd type="none" w="sm" len="sm"/>
            <a:tailEnd type="none" w="sm" len="sm"/>
          </a:ln>
        </p:spPr>
        <p:txBody>
          <a:bodyPr wrap="none">
            <a:prstTxWarp prst="textNoShape">
              <a:avLst/>
            </a:prstTxWarp>
            <a:spAutoFit/>
          </a:bodyPr>
          <a:lstStyle/>
          <a:p>
            <a:r>
              <a:rPr lang="en-US" sz="1600">
                <a:solidFill>
                  <a:schemeClr val="tx1"/>
                </a:solidFill>
                <a:latin typeface="Courier New" charset="0"/>
              </a:rPr>
              <a:t>Select *</a:t>
            </a:r>
          </a:p>
          <a:p>
            <a:r>
              <a:rPr lang="en-US" sz="1600">
                <a:solidFill>
                  <a:schemeClr val="tx1"/>
                </a:solidFill>
                <a:latin typeface="Courier New" charset="0"/>
              </a:rPr>
              <a:t>From Blah B</a:t>
            </a:r>
          </a:p>
          <a:p>
            <a:r>
              <a:rPr lang="en-US" sz="1600">
                <a:solidFill>
                  <a:schemeClr val="tx1"/>
                </a:solidFill>
                <a:latin typeface="Courier New" charset="0"/>
              </a:rPr>
              <a:t>Where B.blah = blah</a:t>
            </a:r>
          </a:p>
        </p:txBody>
      </p:sp>
      <p:sp>
        <p:nvSpPr>
          <p:cNvPr id="26654" name="Text Box 37"/>
          <p:cNvSpPr txBox="1">
            <a:spLocks noChangeArrowheads="1"/>
          </p:cNvSpPr>
          <p:nvPr/>
        </p:nvSpPr>
        <p:spPr bwMode="auto">
          <a:xfrm>
            <a:off x="593725" y="1106488"/>
            <a:ext cx="1238250" cy="457200"/>
          </a:xfrm>
          <a:prstGeom prst="rect">
            <a:avLst/>
          </a:prstGeom>
          <a:noFill/>
          <a:ln w="12700">
            <a:noFill/>
            <a:miter lim="800000"/>
            <a:headEnd type="none" w="sm" len="sm"/>
            <a:tailEnd type="none" w="sm" len="sm"/>
          </a:ln>
        </p:spPr>
        <p:txBody>
          <a:bodyPr wrap="none">
            <a:prstTxWarp prst="textNoShape">
              <a:avLst/>
            </a:prstTxWarp>
            <a:spAutoFit/>
          </a:bodyPr>
          <a:lstStyle/>
          <a:p>
            <a:r>
              <a:rPr lang="en-US"/>
              <a:t>Queries</a:t>
            </a:r>
          </a:p>
        </p:txBody>
      </p:sp>
      <p:sp>
        <p:nvSpPr>
          <p:cNvPr id="26655" name="Freeform 38"/>
          <p:cNvSpPr>
            <a:spLocks/>
          </p:cNvSpPr>
          <p:nvPr/>
        </p:nvSpPr>
        <p:spPr bwMode="auto">
          <a:xfrm>
            <a:off x="2209800" y="1778000"/>
            <a:ext cx="698500" cy="520700"/>
          </a:xfrm>
          <a:custGeom>
            <a:avLst/>
            <a:gdLst>
              <a:gd name="T0" fmla="*/ 2147483647 w 440"/>
              <a:gd name="T1" fmla="*/ 0 h 328"/>
              <a:gd name="T2" fmla="*/ 2147483647 w 440"/>
              <a:gd name="T3" fmla="*/ 2147483647 h 328"/>
              <a:gd name="T4" fmla="*/ 2147483647 w 440"/>
              <a:gd name="T5" fmla="*/ 2147483647 h 328"/>
              <a:gd name="T6" fmla="*/ 0 60000 65536"/>
              <a:gd name="T7" fmla="*/ 0 60000 65536"/>
              <a:gd name="T8" fmla="*/ 0 60000 65536"/>
              <a:gd name="T9" fmla="*/ 0 w 440"/>
              <a:gd name="T10" fmla="*/ 0 h 328"/>
              <a:gd name="T11" fmla="*/ 440 w 440"/>
              <a:gd name="T12" fmla="*/ 328 h 328"/>
            </a:gdLst>
            <a:ahLst/>
            <a:cxnLst>
              <a:cxn ang="T6">
                <a:pos x="T0" y="T1"/>
              </a:cxn>
              <a:cxn ang="T7">
                <a:pos x="T2" y="T3"/>
              </a:cxn>
              <a:cxn ang="T8">
                <a:pos x="T4" y="T5"/>
              </a:cxn>
            </a:cxnLst>
            <a:rect l="T9" t="T10" r="T11" b="T12"/>
            <a:pathLst>
              <a:path w="440" h="328">
                <a:moveTo>
                  <a:pt x="344" y="0"/>
                </a:moveTo>
                <a:cubicBezTo>
                  <a:pt x="172" y="36"/>
                  <a:pt x="0" y="73"/>
                  <a:pt x="16" y="128"/>
                </a:cubicBezTo>
                <a:cubicBezTo>
                  <a:pt x="32" y="183"/>
                  <a:pt x="236" y="255"/>
                  <a:pt x="440" y="328"/>
                </a:cubicBezTo>
              </a:path>
            </a:pathLst>
          </a:custGeom>
          <a:noFill/>
          <a:ln w="12700">
            <a:solidFill>
              <a:schemeClr val="tx1"/>
            </a:solidFill>
            <a:round/>
            <a:headEnd type="none" w="sm" len="sm"/>
            <a:tailEnd type="stealth" w="lg" len="med"/>
          </a:ln>
        </p:spPr>
        <p:txBody>
          <a:bodyPr>
            <a:prstTxWarp prst="textNoShape">
              <a:avLst/>
            </a:prstTxWarp>
          </a:bodyPr>
          <a:lstStyle/>
          <a:p>
            <a:endParaRPr lang="en-US"/>
          </a:p>
        </p:txBody>
      </p:sp>
      <p:sp>
        <p:nvSpPr>
          <p:cNvPr id="180263" name="AutoShape 39"/>
          <p:cNvSpPr>
            <a:spLocks noChangeArrowheads="1"/>
          </p:cNvSpPr>
          <p:nvPr/>
        </p:nvSpPr>
        <p:spPr bwMode="auto">
          <a:xfrm>
            <a:off x="228600" y="4191000"/>
            <a:ext cx="1168400" cy="495300"/>
          </a:xfrm>
          <a:prstGeom prst="rightArrow">
            <a:avLst>
              <a:gd name="adj1" fmla="val 50000"/>
              <a:gd name="adj2" fmla="val 58974"/>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63"/>
                                        </p:tgtEl>
                                        <p:attrNameLst>
                                          <p:attrName>style.visibility</p:attrName>
                                        </p:attrNameLst>
                                      </p:cBhvr>
                                      <p:to>
                                        <p:strVal val="visible"/>
                                      </p:to>
                                    </p:set>
                                    <p:anim calcmode="lin" valueType="num">
                                      <p:cBhvr additive="base">
                                        <p:cTn id="7" dur="500" fill="hold"/>
                                        <p:tgtEl>
                                          <p:spTgt spid="180263"/>
                                        </p:tgtEl>
                                        <p:attrNameLst>
                                          <p:attrName>ppt_x</p:attrName>
                                        </p:attrNameLst>
                                      </p:cBhvr>
                                      <p:tavLst>
                                        <p:tav tm="0">
                                          <p:val>
                                            <p:strVal val="0-#ppt_w/2"/>
                                          </p:val>
                                        </p:tav>
                                        <p:tav tm="100000">
                                          <p:val>
                                            <p:strVal val="#ppt_x"/>
                                          </p:val>
                                        </p:tav>
                                      </p:tavLst>
                                    </p:anim>
                                    <p:anim calcmode="lin" valueType="num">
                                      <p:cBhvr additive="base">
                                        <p:cTn id="8" dur="500" fill="hold"/>
                                        <p:tgtEl>
                                          <p:spTgt spid="180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2867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2867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28677" name="Rectangle 4"/>
          <p:cNvSpPr>
            <a:spLocks noGrp="1" noChangeArrowheads="1"/>
          </p:cNvSpPr>
          <p:nvPr>
            <p:ph type="title"/>
          </p:nvPr>
        </p:nvSpPr>
        <p:spPr>
          <a:xfrm>
            <a:off x="1371600" y="304800"/>
            <a:ext cx="7772400" cy="609600"/>
          </a:xfrm>
          <a:noFill/>
        </p:spPr>
        <p:txBody>
          <a:bodyPr lIns="90488" tIns="44450" rIns="90488" bIns="44450"/>
          <a:lstStyle/>
          <a:p>
            <a:r>
              <a:rPr lang="en-US"/>
              <a:t>Schema for Examples</a:t>
            </a:r>
          </a:p>
        </p:txBody>
      </p:sp>
      <p:sp>
        <p:nvSpPr>
          <p:cNvPr id="28678" name="Rectangle 5"/>
          <p:cNvSpPr>
            <a:spLocks noGrp="1" noChangeArrowheads="1"/>
          </p:cNvSpPr>
          <p:nvPr>
            <p:ph type="body" idx="1"/>
          </p:nvPr>
        </p:nvSpPr>
        <p:spPr>
          <a:xfrm>
            <a:off x="0" y="2895600"/>
            <a:ext cx="9067800" cy="3810000"/>
          </a:xfrm>
          <a:noFill/>
        </p:spPr>
        <p:txBody>
          <a:bodyPr lIns="90488" tIns="44450" rIns="90488" bIns="44450"/>
          <a:lstStyle/>
          <a:p>
            <a:pPr>
              <a:lnSpc>
                <a:spcPct val="90000"/>
              </a:lnSpc>
            </a:pPr>
            <a:r>
              <a:rPr lang="en-US" dirty="0"/>
              <a:t>As seen in previous </a:t>
            </a:r>
            <a:r>
              <a:rPr lang="en-US" dirty="0" smtClean="0"/>
              <a:t>lectures</a:t>
            </a:r>
            <a:r>
              <a:rPr lang="en-US" dirty="0"/>
              <a:t>…</a:t>
            </a:r>
          </a:p>
          <a:p>
            <a:pPr>
              <a:lnSpc>
                <a:spcPct val="90000"/>
              </a:lnSpc>
            </a:pPr>
            <a:r>
              <a:rPr lang="en-US" dirty="0"/>
              <a:t>Reserves:</a:t>
            </a:r>
          </a:p>
          <a:p>
            <a:pPr lvl="1">
              <a:lnSpc>
                <a:spcPct val="90000"/>
              </a:lnSpc>
              <a:buSzPct val="75000"/>
            </a:pPr>
            <a:r>
              <a:rPr lang="en-US" dirty="0"/>
              <a:t>Each tuple is 40 bytes long,  100 tuples per page, 1000 pages.</a:t>
            </a:r>
          </a:p>
          <a:p>
            <a:pPr lvl="1">
              <a:lnSpc>
                <a:spcPct val="90000"/>
              </a:lnSpc>
              <a:buSzPct val="75000"/>
            </a:pPr>
            <a:r>
              <a:rPr lang="en-US" dirty="0"/>
              <a:t>Let’s say there are 100 boats.</a:t>
            </a:r>
          </a:p>
          <a:p>
            <a:pPr>
              <a:lnSpc>
                <a:spcPct val="90000"/>
              </a:lnSpc>
            </a:pPr>
            <a:r>
              <a:rPr lang="en-US" dirty="0"/>
              <a:t>Sailors:</a:t>
            </a:r>
          </a:p>
          <a:p>
            <a:pPr lvl="1">
              <a:lnSpc>
                <a:spcPct val="90000"/>
              </a:lnSpc>
              <a:buSzPct val="75000"/>
            </a:pPr>
            <a:r>
              <a:rPr lang="en-US" dirty="0"/>
              <a:t>Each tuple is 50 bytes long,  80 tuples per page, 500 pages.</a:t>
            </a:r>
          </a:p>
          <a:p>
            <a:pPr lvl="1">
              <a:lnSpc>
                <a:spcPct val="90000"/>
              </a:lnSpc>
              <a:buSzPct val="75000"/>
            </a:pPr>
            <a:r>
              <a:rPr lang="en-US" dirty="0"/>
              <a:t>Let’s say there are 10 different ratings. </a:t>
            </a:r>
          </a:p>
          <a:p>
            <a:pPr>
              <a:lnSpc>
                <a:spcPct val="90000"/>
              </a:lnSpc>
              <a:buSzPct val="75000"/>
            </a:pPr>
            <a:r>
              <a:rPr lang="en-US" dirty="0"/>
              <a:t>Assume we have 5 pages in our buffer pool.</a:t>
            </a:r>
          </a:p>
        </p:txBody>
      </p:sp>
      <p:sp>
        <p:nvSpPr>
          <p:cNvPr id="28679" name="Rectangle 6"/>
          <p:cNvSpPr>
            <a:spLocks noChangeArrowheads="1"/>
          </p:cNvSpPr>
          <p:nvPr/>
        </p:nvSpPr>
        <p:spPr bwMode="auto">
          <a:xfrm>
            <a:off x="304800" y="1219200"/>
            <a:ext cx="8534400" cy="1331913"/>
          </a:xfrm>
          <a:prstGeom prst="rect">
            <a:avLst/>
          </a:prstGeom>
          <a:noFill/>
          <a:ln w="12700">
            <a:noFill/>
            <a:miter lim="800000"/>
            <a:headEnd/>
            <a:tailEnd/>
          </a:ln>
        </p:spPr>
        <p:txBody>
          <a:bodyPr lIns="90488" tIns="44450" rIns="90488" bIns="44450">
            <a:prstTxWarp prst="textNoShape">
              <a:avLst/>
            </a:prstTxWarp>
            <a:spAutoFit/>
          </a:bodyPr>
          <a:lstStyle/>
          <a:p>
            <a:pPr eaLnBrk="0" hangingPunct="0">
              <a:lnSpc>
                <a:spcPct val="125000"/>
              </a:lnSpc>
              <a:spcBef>
                <a:spcPct val="30000"/>
              </a:spcBef>
              <a:spcAft>
                <a:spcPct val="30000"/>
              </a:spcAft>
            </a:pPr>
            <a:r>
              <a:rPr lang="en-US">
                <a:solidFill>
                  <a:schemeClr val="tx1"/>
                </a:solidFill>
              </a:rPr>
              <a:t>Sailors (</a:t>
            </a:r>
            <a:r>
              <a:rPr lang="en-US" i="1" u="sng">
                <a:solidFill>
                  <a:schemeClr val="tx1"/>
                </a:solidFill>
              </a:rPr>
              <a:t>sid</a:t>
            </a:r>
            <a:r>
              <a:rPr lang="en-US" u="sng">
                <a:solidFill>
                  <a:schemeClr val="tx1"/>
                </a:solidFill>
              </a:rPr>
              <a:t>: integer</a:t>
            </a:r>
            <a:r>
              <a:rPr lang="en-US">
                <a:solidFill>
                  <a:schemeClr val="tx1"/>
                </a:solidFill>
              </a:rPr>
              <a:t>, </a:t>
            </a:r>
            <a:r>
              <a:rPr lang="en-US" i="1">
                <a:solidFill>
                  <a:schemeClr val="tx1"/>
                </a:solidFill>
              </a:rPr>
              <a:t>sname</a:t>
            </a:r>
            <a:r>
              <a:rPr lang="en-US">
                <a:solidFill>
                  <a:schemeClr val="tx1"/>
                </a:solidFill>
              </a:rPr>
              <a:t>: string, </a:t>
            </a:r>
            <a:r>
              <a:rPr lang="en-US" i="1">
                <a:solidFill>
                  <a:schemeClr val="tx1"/>
                </a:solidFill>
              </a:rPr>
              <a:t>rating</a:t>
            </a:r>
            <a:r>
              <a:rPr lang="en-US">
                <a:solidFill>
                  <a:schemeClr val="tx1"/>
                </a:solidFill>
              </a:rPr>
              <a:t>: integer, </a:t>
            </a:r>
            <a:r>
              <a:rPr lang="en-US" i="1">
                <a:solidFill>
                  <a:schemeClr val="tx1"/>
                </a:solidFill>
              </a:rPr>
              <a:t>age</a:t>
            </a:r>
            <a:r>
              <a:rPr lang="en-US">
                <a:solidFill>
                  <a:schemeClr val="tx1"/>
                </a:solidFill>
              </a:rPr>
              <a:t>: real)</a:t>
            </a:r>
          </a:p>
          <a:p>
            <a:pPr eaLnBrk="0" hangingPunct="0">
              <a:lnSpc>
                <a:spcPct val="125000"/>
              </a:lnSpc>
              <a:spcBef>
                <a:spcPct val="30000"/>
              </a:spcBef>
              <a:spcAft>
                <a:spcPct val="30000"/>
              </a:spcAft>
            </a:pPr>
            <a:r>
              <a:rPr lang="en-US">
                <a:solidFill>
                  <a:schemeClr val="tx1"/>
                </a:solidFill>
              </a:rPr>
              <a:t>Reserves (</a:t>
            </a:r>
            <a:r>
              <a:rPr lang="en-US" i="1" u="sng">
                <a:solidFill>
                  <a:schemeClr val="tx1"/>
                </a:solidFill>
              </a:rPr>
              <a:t>sid</a:t>
            </a:r>
            <a:r>
              <a:rPr lang="en-US" u="sng">
                <a:solidFill>
                  <a:schemeClr val="tx1"/>
                </a:solidFill>
              </a:rPr>
              <a:t>: integer, </a:t>
            </a:r>
            <a:r>
              <a:rPr lang="en-US" i="1" u="sng">
                <a:solidFill>
                  <a:schemeClr val="tx1"/>
                </a:solidFill>
              </a:rPr>
              <a:t>bid</a:t>
            </a:r>
            <a:r>
              <a:rPr lang="en-US" u="sng">
                <a:solidFill>
                  <a:schemeClr val="tx1"/>
                </a:solidFill>
              </a:rPr>
              <a:t>: integer, </a:t>
            </a:r>
            <a:r>
              <a:rPr lang="en-US" i="1" u="sng">
                <a:solidFill>
                  <a:schemeClr val="tx1"/>
                </a:solidFill>
              </a:rPr>
              <a:t>day</a:t>
            </a:r>
            <a:r>
              <a:rPr lang="en-US" u="sng">
                <a:solidFill>
                  <a:schemeClr val="tx1"/>
                </a:solidFill>
              </a:rPr>
              <a:t>: dates</a:t>
            </a:r>
            <a:r>
              <a:rPr lang="en-US">
                <a:solidFill>
                  <a:schemeClr val="tx1"/>
                </a:solidFill>
              </a:rPr>
              <a:t>, </a:t>
            </a:r>
            <a:r>
              <a:rPr lang="en-US" i="1">
                <a:solidFill>
                  <a:schemeClr val="tx1"/>
                </a:solidFill>
              </a:rPr>
              <a:t>rname</a:t>
            </a:r>
            <a:r>
              <a:rPr lang="en-US">
                <a:solidFill>
                  <a:schemeClr val="tx1"/>
                </a:solidFill>
              </a:rPr>
              <a:t>: string)</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3072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3072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30725" name="Rectangle 4"/>
          <p:cNvSpPr>
            <a:spLocks noGrp="1" noChangeArrowheads="1"/>
          </p:cNvSpPr>
          <p:nvPr>
            <p:ph type="title"/>
          </p:nvPr>
        </p:nvSpPr>
        <p:spPr>
          <a:xfrm>
            <a:off x="1066800" y="0"/>
            <a:ext cx="7772400" cy="1104900"/>
          </a:xfrm>
          <a:noFill/>
        </p:spPr>
        <p:txBody>
          <a:bodyPr lIns="90488" tIns="44450" rIns="90488" bIns="44450"/>
          <a:lstStyle/>
          <a:p>
            <a:r>
              <a:rPr lang="en-US"/>
              <a:t>Motivating Example</a:t>
            </a:r>
          </a:p>
        </p:txBody>
      </p:sp>
      <p:sp>
        <p:nvSpPr>
          <p:cNvPr id="51205" name="Rectangle 5"/>
          <p:cNvSpPr>
            <a:spLocks noGrp="1" noChangeArrowheads="1"/>
          </p:cNvSpPr>
          <p:nvPr>
            <p:ph type="body" sz="half" idx="1"/>
          </p:nvPr>
        </p:nvSpPr>
        <p:spPr>
          <a:xfrm>
            <a:off x="0" y="2895600"/>
            <a:ext cx="5105400" cy="3619500"/>
          </a:xfrm>
          <a:noFill/>
        </p:spPr>
        <p:txBody>
          <a:bodyPr lIns="90488" tIns="44450" rIns="90488" bIns="44450"/>
          <a:lstStyle/>
          <a:p>
            <a:r>
              <a:rPr lang="en-US" sz="2000">
                <a:solidFill>
                  <a:schemeClr val="accent2"/>
                </a:solidFill>
              </a:rPr>
              <a:t>Cost:  500+500*1000 I/Os</a:t>
            </a:r>
          </a:p>
          <a:p>
            <a:r>
              <a:rPr lang="en-US" sz="2000"/>
              <a:t>By no means the worst plan! </a:t>
            </a:r>
          </a:p>
          <a:p>
            <a:r>
              <a:rPr lang="en-US" sz="2000"/>
              <a:t>Misses several opportunities: selections could have been `pushed’ earlier, no use is made of any available indexes, etc.</a:t>
            </a:r>
          </a:p>
          <a:p>
            <a:r>
              <a:rPr lang="en-US" sz="2000" i="1"/>
              <a:t>Goal of optimization:  </a:t>
            </a:r>
            <a:r>
              <a:rPr lang="en-US" sz="2000"/>
              <a:t>To find more efficient plans that compute the same answer. </a:t>
            </a:r>
          </a:p>
        </p:txBody>
      </p:sp>
      <p:sp>
        <p:nvSpPr>
          <p:cNvPr id="30727" name="Rectangle 6"/>
          <p:cNvSpPr>
            <a:spLocks noChangeArrowheads="1"/>
          </p:cNvSpPr>
          <p:nvPr/>
        </p:nvSpPr>
        <p:spPr bwMode="auto">
          <a:xfrm>
            <a:off x="2209800" y="1143000"/>
            <a:ext cx="4267200" cy="1562100"/>
          </a:xfrm>
          <a:prstGeom prst="rect">
            <a:avLst/>
          </a:prstGeom>
          <a:noFill/>
          <a:ln w="12700">
            <a:solidFill>
              <a:schemeClr val="tx1"/>
            </a:solidFill>
            <a:miter lim="800000"/>
            <a:headEnd/>
            <a:tailEnd/>
          </a:ln>
        </p:spPr>
        <p:txBody>
          <a:bodyPr lIns="90488" tIns="44450" rIns="90488" bIns="44450">
            <a:prstTxWarp prst="textNoShape">
              <a:avLst/>
            </a:prstTxWarp>
            <a:spAutoFit/>
          </a:bodyPr>
          <a:lstStyle/>
          <a:p>
            <a:pPr eaLnBrk="0" hangingPunct="0"/>
            <a:r>
              <a:rPr lang="en-US" sz="2000">
                <a:solidFill>
                  <a:schemeClr val="tx1"/>
                </a:solidFill>
              </a:rPr>
              <a:t>SELECT</a:t>
            </a:r>
            <a:r>
              <a:rPr lang="en-US">
                <a:solidFill>
                  <a:schemeClr val="tx1"/>
                </a:solidFill>
              </a:rPr>
              <a:t>  S.sname</a:t>
            </a:r>
          </a:p>
          <a:p>
            <a:pPr eaLnBrk="0" hangingPunct="0"/>
            <a:r>
              <a:rPr lang="en-US" sz="2000">
                <a:solidFill>
                  <a:schemeClr val="tx1"/>
                </a:solidFill>
              </a:rPr>
              <a:t>FROM</a:t>
            </a:r>
            <a:r>
              <a:rPr lang="en-US">
                <a:solidFill>
                  <a:schemeClr val="tx1"/>
                </a:solidFill>
              </a:rPr>
              <a:t>  Reserves R, Sailors S</a:t>
            </a:r>
          </a:p>
          <a:p>
            <a:pPr eaLnBrk="0" hangingPunct="0"/>
            <a:r>
              <a:rPr lang="en-US" sz="2000">
                <a:solidFill>
                  <a:schemeClr val="tx1"/>
                </a:solidFill>
              </a:rPr>
              <a:t>WHERE</a:t>
            </a:r>
            <a:r>
              <a:rPr lang="en-US">
                <a:solidFill>
                  <a:schemeClr val="tx1"/>
                </a:solidFill>
              </a:rPr>
              <a:t>  R.sid=S.sid </a:t>
            </a:r>
            <a:r>
              <a:rPr lang="en-US" sz="2000">
                <a:solidFill>
                  <a:schemeClr val="tx1"/>
                </a:solidFill>
              </a:rPr>
              <a:t>AND</a:t>
            </a:r>
            <a:r>
              <a:rPr lang="en-US">
                <a:solidFill>
                  <a:schemeClr val="tx1"/>
                </a:solidFill>
              </a:rPr>
              <a:t> </a:t>
            </a:r>
          </a:p>
          <a:p>
            <a:pPr eaLnBrk="0" hangingPunct="0"/>
            <a:r>
              <a:rPr lang="en-US">
                <a:solidFill>
                  <a:schemeClr val="tx1"/>
                </a:solidFill>
              </a:rPr>
              <a:t>    R.bid=100 </a:t>
            </a:r>
            <a:r>
              <a:rPr lang="en-US" sz="2000">
                <a:solidFill>
                  <a:schemeClr val="tx1"/>
                </a:solidFill>
              </a:rPr>
              <a:t>AND</a:t>
            </a:r>
            <a:r>
              <a:rPr lang="en-US">
                <a:solidFill>
                  <a:schemeClr val="tx1"/>
                </a:solidFill>
              </a:rPr>
              <a:t> S.rating&gt;5</a:t>
            </a:r>
          </a:p>
        </p:txBody>
      </p:sp>
      <p:grpSp>
        <p:nvGrpSpPr>
          <p:cNvPr id="30728" name="Group 29"/>
          <p:cNvGrpSpPr>
            <a:grpSpLocks/>
          </p:cNvGrpSpPr>
          <p:nvPr/>
        </p:nvGrpSpPr>
        <p:grpSpPr bwMode="auto">
          <a:xfrm>
            <a:off x="4648200" y="2971800"/>
            <a:ext cx="3860800" cy="3384550"/>
            <a:chOff x="3016" y="2054"/>
            <a:chExt cx="2432" cy="2132"/>
          </a:xfrm>
        </p:grpSpPr>
        <p:sp>
          <p:nvSpPr>
            <p:cNvPr id="30730" name="Freeform 30"/>
            <p:cNvSpPr>
              <a:spLocks/>
            </p:cNvSpPr>
            <p:nvPr/>
          </p:nvSpPr>
          <p:spPr bwMode="auto">
            <a:xfrm>
              <a:off x="3269" y="268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1" name="Freeform 31"/>
            <p:cNvSpPr>
              <a:spLocks/>
            </p:cNvSpPr>
            <p:nvPr/>
          </p:nvSpPr>
          <p:spPr bwMode="auto">
            <a:xfrm>
              <a:off x="3306" y="269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2" name="Freeform 32"/>
            <p:cNvSpPr>
              <a:spLocks/>
            </p:cNvSpPr>
            <p:nvPr/>
          </p:nvSpPr>
          <p:spPr bwMode="auto">
            <a:xfrm>
              <a:off x="3671"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3" name="Freeform 33"/>
            <p:cNvSpPr>
              <a:spLocks/>
            </p:cNvSpPr>
            <p:nvPr/>
          </p:nvSpPr>
          <p:spPr bwMode="auto">
            <a:xfrm>
              <a:off x="3726"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4" name="Freeform 34"/>
            <p:cNvSpPr>
              <a:spLocks/>
            </p:cNvSpPr>
            <p:nvPr/>
          </p:nvSpPr>
          <p:spPr bwMode="auto">
            <a:xfrm>
              <a:off x="3645" y="210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5" name="Freeform 35"/>
            <p:cNvSpPr>
              <a:spLocks/>
            </p:cNvSpPr>
            <p:nvPr/>
          </p:nvSpPr>
          <p:spPr bwMode="auto">
            <a:xfrm>
              <a:off x="3745"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6" name="Freeform 36"/>
            <p:cNvSpPr>
              <a:spLocks/>
            </p:cNvSpPr>
            <p:nvPr/>
          </p:nvSpPr>
          <p:spPr bwMode="auto">
            <a:xfrm>
              <a:off x="3964"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7" name="Freeform 37"/>
            <p:cNvSpPr>
              <a:spLocks/>
            </p:cNvSpPr>
            <p:nvPr/>
          </p:nvSpPr>
          <p:spPr bwMode="auto">
            <a:xfrm>
              <a:off x="3745" y="337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38" name="Freeform 38"/>
            <p:cNvSpPr>
              <a:spLocks/>
            </p:cNvSpPr>
            <p:nvPr/>
          </p:nvSpPr>
          <p:spPr bwMode="auto">
            <a:xfrm>
              <a:off x="3745" y="337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0739" name="Freeform 39"/>
            <p:cNvSpPr>
              <a:spLocks/>
            </p:cNvSpPr>
            <p:nvPr/>
          </p:nvSpPr>
          <p:spPr bwMode="auto">
            <a:xfrm>
              <a:off x="3370" y="369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0740" name="Freeform 40"/>
            <p:cNvSpPr>
              <a:spLocks/>
            </p:cNvSpPr>
            <p:nvPr/>
          </p:nvSpPr>
          <p:spPr bwMode="auto">
            <a:xfrm>
              <a:off x="3947" y="369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41" name="Freeform 41"/>
            <p:cNvSpPr>
              <a:spLocks/>
            </p:cNvSpPr>
            <p:nvPr/>
          </p:nvSpPr>
          <p:spPr bwMode="auto">
            <a:xfrm>
              <a:off x="3856" y="292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42" name="Freeform 42"/>
            <p:cNvSpPr>
              <a:spLocks/>
            </p:cNvSpPr>
            <p:nvPr/>
          </p:nvSpPr>
          <p:spPr bwMode="auto">
            <a:xfrm>
              <a:off x="3856" y="2338"/>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43" name="Freeform 43"/>
            <p:cNvSpPr>
              <a:spLocks/>
            </p:cNvSpPr>
            <p:nvPr/>
          </p:nvSpPr>
          <p:spPr bwMode="auto">
            <a:xfrm>
              <a:off x="3828" y="2741"/>
              <a:ext cx="55" cy="100"/>
            </a:xfrm>
            <a:custGeom>
              <a:avLst/>
              <a:gdLst>
                <a:gd name="T0" fmla="*/ 0 w 55"/>
                <a:gd name="T1" fmla="*/ 99 h 100"/>
                <a:gd name="T2" fmla="*/ 54 w 55"/>
                <a:gd name="T3" fmla="*/ 0 h 100"/>
                <a:gd name="T4" fmla="*/ 0 w 55"/>
                <a:gd name="T5" fmla="*/ 99 h 100"/>
                <a:gd name="T6" fmla="*/ 0 60000 65536"/>
                <a:gd name="T7" fmla="*/ 0 60000 65536"/>
                <a:gd name="T8" fmla="*/ 0 60000 65536"/>
                <a:gd name="T9" fmla="*/ 0 w 55"/>
                <a:gd name="T10" fmla="*/ 0 h 100"/>
                <a:gd name="T11" fmla="*/ 55 w 55"/>
                <a:gd name="T12" fmla="*/ 100 h 100"/>
              </a:gdLst>
              <a:ahLst/>
              <a:cxnLst>
                <a:cxn ang="T6">
                  <a:pos x="T0" y="T1"/>
                </a:cxn>
                <a:cxn ang="T7">
                  <a:pos x="T2" y="T3"/>
                </a:cxn>
                <a:cxn ang="T8">
                  <a:pos x="T4" y="T5"/>
                </a:cxn>
              </a:cxnLst>
              <a:rect l="T9" t="T10" r="T11" b="T12"/>
              <a:pathLst>
                <a:path w="55" h="100">
                  <a:moveTo>
                    <a:pt x="0" y="99"/>
                  </a:moveTo>
                  <a:lnTo>
                    <a:pt x="54" y="0"/>
                  </a:lnTo>
                  <a:lnTo>
                    <a:pt x="0" y="99"/>
                  </a:lnTo>
                </a:path>
              </a:pathLst>
            </a:custGeom>
            <a:noFill/>
            <a:ln w="12700" cap="rnd">
              <a:solidFill>
                <a:srgbClr val="000000"/>
              </a:solidFill>
              <a:round/>
              <a:headEnd/>
              <a:tailEnd/>
            </a:ln>
          </p:spPr>
          <p:txBody>
            <a:bodyPr>
              <a:prstTxWarp prst="textNoShape">
                <a:avLst/>
              </a:prstTxWarp>
            </a:bodyPr>
            <a:lstStyle/>
            <a:p>
              <a:endParaRPr lang="en-US"/>
            </a:p>
          </p:txBody>
        </p:sp>
        <p:sp>
          <p:nvSpPr>
            <p:cNvPr id="30744" name="Freeform 44"/>
            <p:cNvSpPr>
              <a:spLocks/>
            </p:cNvSpPr>
            <p:nvPr/>
          </p:nvSpPr>
          <p:spPr bwMode="auto">
            <a:xfrm>
              <a:off x="3882" y="2749"/>
              <a:ext cx="48" cy="92"/>
            </a:xfrm>
            <a:custGeom>
              <a:avLst/>
              <a:gdLst>
                <a:gd name="T0" fmla="*/ 0 w 48"/>
                <a:gd name="T1" fmla="*/ 0 h 92"/>
                <a:gd name="T2" fmla="*/ 47 w 48"/>
                <a:gd name="T3" fmla="*/ 91 h 92"/>
                <a:gd name="T4" fmla="*/ 0 w 48"/>
                <a:gd name="T5" fmla="*/ 0 h 92"/>
                <a:gd name="T6" fmla="*/ 0 60000 65536"/>
                <a:gd name="T7" fmla="*/ 0 60000 65536"/>
                <a:gd name="T8" fmla="*/ 0 60000 65536"/>
                <a:gd name="T9" fmla="*/ 0 w 48"/>
                <a:gd name="T10" fmla="*/ 0 h 92"/>
                <a:gd name="T11" fmla="*/ 48 w 48"/>
                <a:gd name="T12" fmla="*/ 92 h 92"/>
              </a:gdLst>
              <a:ahLst/>
              <a:cxnLst>
                <a:cxn ang="T6">
                  <a:pos x="T0" y="T1"/>
                </a:cxn>
                <a:cxn ang="T7">
                  <a:pos x="T2" y="T3"/>
                </a:cxn>
                <a:cxn ang="T8">
                  <a:pos x="T4" y="T5"/>
                </a:cxn>
              </a:cxnLst>
              <a:rect l="T9" t="T10" r="T11" b="T12"/>
              <a:pathLst>
                <a:path w="48" h="92">
                  <a:moveTo>
                    <a:pt x="0" y="0"/>
                  </a:moveTo>
                  <a:lnTo>
                    <a:pt x="47" y="9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0745" name="Rectangle 45"/>
            <p:cNvSpPr>
              <a:spLocks noChangeArrowheads="1"/>
            </p:cNvSpPr>
            <p:nvPr/>
          </p:nvSpPr>
          <p:spPr bwMode="auto">
            <a:xfrm>
              <a:off x="3016" y="3967"/>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0746" name="Rectangle 46"/>
            <p:cNvSpPr>
              <a:spLocks noChangeArrowheads="1"/>
            </p:cNvSpPr>
            <p:nvPr/>
          </p:nvSpPr>
          <p:spPr bwMode="auto">
            <a:xfrm>
              <a:off x="4141" y="3957"/>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0747" name="Rectangle 47"/>
            <p:cNvSpPr>
              <a:spLocks noChangeArrowheads="1"/>
            </p:cNvSpPr>
            <p:nvPr/>
          </p:nvSpPr>
          <p:spPr bwMode="auto">
            <a:xfrm>
              <a:off x="3629" y="3500"/>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0748" name="Rectangle 48"/>
            <p:cNvSpPr>
              <a:spLocks noChangeArrowheads="1"/>
            </p:cNvSpPr>
            <p:nvPr/>
          </p:nvSpPr>
          <p:spPr bwMode="auto">
            <a:xfrm>
              <a:off x="3327" y="2729"/>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sp>
          <p:nvSpPr>
            <p:cNvPr id="30749" name="Rectangle 49"/>
            <p:cNvSpPr>
              <a:spLocks noChangeArrowheads="1"/>
            </p:cNvSpPr>
            <p:nvPr/>
          </p:nvSpPr>
          <p:spPr bwMode="auto">
            <a:xfrm>
              <a:off x="3931" y="2708"/>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0750" name="Rectangle 50"/>
            <p:cNvSpPr>
              <a:spLocks noChangeArrowheads="1"/>
            </p:cNvSpPr>
            <p:nvPr/>
          </p:nvSpPr>
          <p:spPr bwMode="auto">
            <a:xfrm>
              <a:off x="3702" y="2153"/>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0751" name="Rectangle 51"/>
            <p:cNvSpPr>
              <a:spLocks noChangeArrowheads="1"/>
            </p:cNvSpPr>
            <p:nvPr/>
          </p:nvSpPr>
          <p:spPr bwMode="auto">
            <a:xfrm>
              <a:off x="4096" y="3302"/>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0752" name="Rectangle 52"/>
            <p:cNvSpPr>
              <a:spLocks noChangeArrowheads="1"/>
            </p:cNvSpPr>
            <p:nvPr/>
          </p:nvSpPr>
          <p:spPr bwMode="auto">
            <a:xfrm>
              <a:off x="4601" y="268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0753" name="Rectangle 53"/>
            <p:cNvSpPr>
              <a:spLocks noChangeArrowheads="1"/>
            </p:cNvSpPr>
            <p:nvPr/>
          </p:nvSpPr>
          <p:spPr bwMode="auto">
            <a:xfrm>
              <a:off x="4581" y="2054"/>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30729" name="Rectangle 55"/>
          <p:cNvSpPr>
            <a:spLocks noChangeArrowheads="1"/>
          </p:cNvSpPr>
          <p:nvPr/>
        </p:nvSpPr>
        <p:spPr bwMode="auto">
          <a:xfrm>
            <a:off x="4779963" y="3027363"/>
            <a:ext cx="860425" cy="4540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a:solidFill>
                  <a:schemeClr val="accent2"/>
                </a:solidFill>
              </a:rPr>
              <a:t>Plan:</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a:noFill/>
        </p:spPr>
        <p:txBody>
          <a:bodyPr/>
          <a:lstStyle/>
          <a:p>
            <a:endParaRPr lang="en-US" smtClean="0"/>
          </a:p>
          <a:p>
            <a:endParaRPr lang="en-US" smtClean="0">
              <a:solidFill>
                <a:schemeClr val="tx2"/>
              </a:solidFill>
            </a:endParaRPr>
          </a:p>
        </p:txBody>
      </p:sp>
      <p:sp>
        <p:nvSpPr>
          <p:cNvPr id="32771" name="Rectangle 2"/>
          <p:cNvSpPr>
            <a:spLocks noChangeArrowheads="1"/>
          </p:cNvSpPr>
          <p:nvPr/>
        </p:nvSpPr>
        <p:spPr bwMode="auto">
          <a:xfrm>
            <a:off x="685800" y="5867400"/>
            <a:ext cx="1905000" cy="457200"/>
          </a:xfrm>
          <a:prstGeom prst="rect">
            <a:avLst/>
          </a:prstGeom>
          <a:noFill/>
          <a:ln w="12700">
            <a:noFill/>
            <a:miter lim="800000"/>
            <a:headEnd/>
            <a:tailEnd/>
          </a:ln>
        </p:spPr>
        <p:txBody>
          <a:bodyPr wrap="none" anchor="ctr">
            <a:prstTxWarp prst="textNoShape">
              <a:avLst/>
            </a:prstTxWarp>
          </a:bodyPr>
          <a:lstStyle/>
          <a:p>
            <a:pPr algn="ctr"/>
            <a:r>
              <a:rPr lang="en-US"/>
              <a:t>500,500 IOs</a:t>
            </a:r>
          </a:p>
        </p:txBody>
      </p:sp>
      <p:sp>
        <p:nvSpPr>
          <p:cNvPr id="32772" name="Rectangle 3"/>
          <p:cNvSpPr>
            <a:spLocks noChangeArrowheads="1"/>
          </p:cNvSpPr>
          <p:nvPr/>
        </p:nvSpPr>
        <p:spPr bwMode="auto">
          <a:xfrm>
            <a:off x="3048000" y="6400800"/>
            <a:ext cx="2895600" cy="457200"/>
          </a:xfrm>
          <a:prstGeom prst="rect">
            <a:avLst/>
          </a:prstGeom>
          <a:noFill/>
          <a:ln w="12700">
            <a:noFill/>
            <a:miter lim="800000"/>
            <a:headEnd/>
            <a:tailEnd/>
          </a:ln>
        </p:spPr>
        <p:txBody>
          <a:bodyPr wrap="none" anchor="ctr">
            <a:prstTxWarp prst="textNoShape">
              <a:avLst/>
            </a:prstTxWarp>
          </a:bodyPr>
          <a:lstStyle/>
          <a:p>
            <a:endParaRPr lang="en-US"/>
          </a:p>
        </p:txBody>
      </p:sp>
      <p:sp>
        <p:nvSpPr>
          <p:cNvPr id="32773" name="Rectangle 4"/>
          <p:cNvSpPr>
            <a:spLocks noGrp="1" noChangeArrowheads="1"/>
          </p:cNvSpPr>
          <p:nvPr>
            <p:ph type="title"/>
          </p:nvPr>
        </p:nvSpPr>
        <p:spPr>
          <a:xfrm>
            <a:off x="1066800" y="381000"/>
            <a:ext cx="7772400" cy="1104900"/>
          </a:xfrm>
          <a:noFill/>
        </p:spPr>
        <p:txBody>
          <a:bodyPr lIns="90488" tIns="44450" rIns="90488" bIns="44450"/>
          <a:lstStyle/>
          <a:p>
            <a:r>
              <a:rPr lang="en-US"/>
              <a:t>Alternative Plans – Push Selects </a:t>
            </a:r>
            <a:br>
              <a:rPr lang="en-US"/>
            </a:br>
            <a:r>
              <a:rPr lang="en-US"/>
              <a:t>(No Indexes)</a:t>
            </a:r>
          </a:p>
        </p:txBody>
      </p:sp>
      <p:grpSp>
        <p:nvGrpSpPr>
          <p:cNvPr id="32774" name="Group 38"/>
          <p:cNvGrpSpPr>
            <a:grpSpLocks/>
          </p:cNvGrpSpPr>
          <p:nvPr/>
        </p:nvGrpSpPr>
        <p:grpSpPr bwMode="auto">
          <a:xfrm>
            <a:off x="304800" y="2025650"/>
            <a:ext cx="3860800" cy="3384550"/>
            <a:chOff x="3016" y="2054"/>
            <a:chExt cx="2432" cy="2132"/>
          </a:xfrm>
        </p:grpSpPr>
        <p:sp>
          <p:nvSpPr>
            <p:cNvPr id="32805" name="Freeform 39"/>
            <p:cNvSpPr>
              <a:spLocks/>
            </p:cNvSpPr>
            <p:nvPr/>
          </p:nvSpPr>
          <p:spPr bwMode="auto">
            <a:xfrm>
              <a:off x="3269" y="268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6" name="Freeform 40"/>
            <p:cNvSpPr>
              <a:spLocks/>
            </p:cNvSpPr>
            <p:nvPr/>
          </p:nvSpPr>
          <p:spPr bwMode="auto">
            <a:xfrm>
              <a:off x="3306" y="269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7" name="Freeform 41"/>
            <p:cNvSpPr>
              <a:spLocks/>
            </p:cNvSpPr>
            <p:nvPr/>
          </p:nvSpPr>
          <p:spPr bwMode="auto">
            <a:xfrm>
              <a:off x="3671"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8" name="Freeform 42"/>
            <p:cNvSpPr>
              <a:spLocks/>
            </p:cNvSpPr>
            <p:nvPr/>
          </p:nvSpPr>
          <p:spPr bwMode="auto">
            <a:xfrm>
              <a:off x="3726"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9" name="Freeform 43"/>
            <p:cNvSpPr>
              <a:spLocks/>
            </p:cNvSpPr>
            <p:nvPr/>
          </p:nvSpPr>
          <p:spPr bwMode="auto">
            <a:xfrm>
              <a:off x="3645" y="210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0" name="Freeform 44"/>
            <p:cNvSpPr>
              <a:spLocks/>
            </p:cNvSpPr>
            <p:nvPr/>
          </p:nvSpPr>
          <p:spPr bwMode="auto">
            <a:xfrm>
              <a:off x="3745"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1" name="Freeform 45"/>
            <p:cNvSpPr>
              <a:spLocks/>
            </p:cNvSpPr>
            <p:nvPr/>
          </p:nvSpPr>
          <p:spPr bwMode="auto">
            <a:xfrm>
              <a:off x="3964"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2" name="Freeform 46"/>
            <p:cNvSpPr>
              <a:spLocks/>
            </p:cNvSpPr>
            <p:nvPr/>
          </p:nvSpPr>
          <p:spPr bwMode="auto">
            <a:xfrm>
              <a:off x="3745" y="337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3" name="Freeform 47"/>
            <p:cNvSpPr>
              <a:spLocks/>
            </p:cNvSpPr>
            <p:nvPr/>
          </p:nvSpPr>
          <p:spPr bwMode="auto">
            <a:xfrm>
              <a:off x="3745" y="337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2814" name="Freeform 48"/>
            <p:cNvSpPr>
              <a:spLocks/>
            </p:cNvSpPr>
            <p:nvPr/>
          </p:nvSpPr>
          <p:spPr bwMode="auto">
            <a:xfrm>
              <a:off x="3370" y="369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2815" name="Freeform 49"/>
            <p:cNvSpPr>
              <a:spLocks/>
            </p:cNvSpPr>
            <p:nvPr/>
          </p:nvSpPr>
          <p:spPr bwMode="auto">
            <a:xfrm>
              <a:off x="3947" y="369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6" name="Freeform 50"/>
            <p:cNvSpPr>
              <a:spLocks/>
            </p:cNvSpPr>
            <p:nvPr/>
          </p:nvSpPr>
          <p:spPr bwMode="auto">
            <a:xfrm>
              <a:off x="3856" y="292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7" name="Freeform 51"/>
            <p:cNvSpPr>
              <a:spLocks/>
            </p:cNvSpPr>
            <p:nvPr/>
          </p:nvSpPr>
          <p:spPr bwMode="auto">
            <a:xfrm>
              <a:off x="3856" y="2338"/>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18" name="Freeform 52"/>
            <p:cNvSpPr>
              <a:spLocks/>
            </p:cNvSpPr>
            <p:nvPr/>
          </p:nvSpPr>
          <p:spPr bwMode="auto">
            <a:xfrm>
              <a:off x="3828" y="2741"/>
              <a:ext cx="55" cy="100"/>
            </a:xfrm>
            <a:custGeom>
              <a:avLst/>
              <a:gdLst>
                <a:gd name="T0" fmla="*/ 0 w 55"/>
                <a:gd name="T1" fmla="*/ 99 h 100"/>
                <a:gd name="T2" fmla="*/ 54 w 55"/>
                <a:gd name="T3" fmla="*/ 0 h 100"/>
                <a:gd name="T4" fmla="*/ 0 w 55"/>
                <a:gd name="T5" fmla="*/ 99 h 100"/>
                <a:gd name="T6" fmla="*/ 0 60000 65536"/>
                <a:gd name="T7" fmla="*/ 0 60000 65536"/>
                <a:gd name="T8" fmla="*/ 0 60000 65536"/>
                <a:gd name="T9" fmla="*/ 0 w 55"/>
                <a:gd name="T10" fmla="*/ 0 h 100"/>
                <a:gd name="T11" fmla="*/ 55 w 55"/>
                <a:gd name="T12" fmla="*/ 100 h 100"/>
              </a:gdLst>
              <a:ahLst/>
              <a:cxnLst>
                <a:cxn ang="T6">
                  <a:pos x="T0" y="T1"/>
                </a:cxn>
                <a:cxn ang="T7">
                  <a:pos x="T2" y="T3"/>
                </a:cxn>
                <a:cxn ang="T8">
                  <a:pos x="T4" y="T5"/>
                </a:cxn>
              </a:cxnLst>
              <a:rect l="T9" t="T10" r="T11" b="T12"/>
              <a:pathLst>
                <a:path w="55" h="100">
                  <a:moveTo>
                    <a:pt x="0" y="99"/>
                  </a:moveTo>
                  <a:lnTo>
                    <a:pt x="54" y="0"/>
                  </a:lnTo>
                  <a:lnTo>
                    <a:pt x="0" y="99"/>
                  </a:lnTo>
                </a:path>
              </a:pathLst>
            </a:custGeom>
            <a:noFill/>
            <a:ln w="12700" cap="rnd">
              <a:solidFill>
                <a:srgbClr val="000000"/>
              </a:solidFill>
              <a:round/>
              <a:headEnd/>
              <a:tailEnd/>
            </a:ln>
          </p:spPr>
          <p:txBody>
            <a:bodyPr>
              <a:prstTxWarp prst="textNoShape">
                <a:avLst/>
              </a:prstTxWarp>
            </a:bodyPr>
            <a:lstStyle/>
            <a:p>
              <a:endParaRPr lang="en-US"/>
            </a:p>
          </p:txBody>
        </p:sp>
        <p:sp>
          <p:nvSpPr>
            <p:cNvPr id="32819" name="Freeform 53"/>
            <p:cNvSpPr>
              <a:spLocks/>
            </p:cNvSpPr>
            <p:nvPr/>
          </p:nvSpPr>
          <p:spPr bwMode="auto">
            <a:xfrm>
              <a:off x="3882" y="2749"/>
              <a:ext cx="48" cy="92"/>
            </a:xfrm>
            <a:custGeom>
              <a:avLst/>
              <a:gdLst>
                <a:gd name="T0" fmla="*/ 0 w 48"/>
                <a:gd name="T1" fmla="*/ 0 h 92"/>
                <a:gd name="T2" fmla="*/ 47 w 48"/>
                <a:gd name="T3" fmla="*/ 91 h 92"/>
                <a:gd name="T4" fmla="*/ 0 w 48"/>
                <a:gd name="T5" fmla="*/ 0 h 92"/>
                <a:gd name="T6" fmla="*/ 0 60000 65536"/>
                <a:gd name="T7" fmla="*/ 0 60000 65536"/>
                <a:gd name="T8" fmla="*/ 0 60000 65536"/>
                <a:gd name="T9" fmla="*/ 0 w 48"/>
                <a:gd name="T10" fmla="*/ 0 h 92"/>
                <a:gd name="T11" fmla="*/ 48 w 48"/>
                <a:gd name="T12" fmla="*/ 92 h 92"/>
              </a:gdLst>
              <a:ahLst/>
              <a:cxnLst>
                <a:cxn ang="T6">
                  <a:pos x="T0" y="T1"/>
                </a:cxn>
                <a:cxn ang="T7">
                  <a:pos x="T2" y="T3"/>
                </a:cxn>
                <a:cxn ang="T8">
                  <a:pos x="T4" y="T5"/>
                </a:cxn>
              </a:cxnLst>
              <a:rect l="T9" t="T10" r="T11" b="T12"/>
              <a:pathLst>
                <a:path w="48" h="92">
                  <a:moveTo>
                    <a:pt x="0" y="0"/>
                  </a:moveTo>
                  <a:lnTo>
                    <a:pt x="47" y="91"/>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20" name="Rectangle 54"/>
            <p:cNvSpPr>
              <a:spLocks noChangeArrowheads="1"/>
            </p:cNvSpPr>
            <p:nvPr/>
          </p:nvSpPr>
          <p:spPr bwMode="auto">
            <a:xfrm>
              <a:off x="3016" y="3967"/>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2821" name="Rectangle 55"/>
            <p:cNvSpPr>
              <a:spLocks noChangeArrowheads="1"/>
            </p:cNvSpPr>
            <p:nvPr/>
          </p:nvSpPr>
          <p:spPr bwMode="auto">
            <a:xfrm>
              <a:off x="4141" y="3957"/>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2822" name="Rectangle 56"/>
            <p:cNvSpPr>
              <a:spLocks noChangeArrowheads="1"/>
            </p:cNvSpPr>
            <p:nvPr/>
          </p:nvSpPr>
          <p:spPr bwMode="auto">
            <a:xfrm>
              <a:off x="3629" y="3500"/>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2823" name="Rectangle 57"/>
            <p:cNvSpPr>
              <a:spLocks noChangeArrowheads="1"/>
            </p:cNvSpPr>
            <p:nvPr/>
          </p:nvSpPr>
          <p:spPr bwMode="auto">
            <a:xfrm>
              <a:off x="3327" y="2729"/>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sp>
          <p:nvSpPr>
            <p:cNvPr id="32824" name="Rectangle 58"/>
            <p:cNvSpPr>
              <a:spLocks noChangeArrowheads="1"/>
            </p:cNvSpPr>
            <p:nvPr/>
          </p:nvSpPr>
          <p:spPr bwMode="auto">
            <a:xfrm>
              <a:off x="3931" y="2708"/>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2825" name="Rectangle 59"/>
            <p:cNvSpPr>
              <a:spLocks noChangeArrowheads="1"/>
            </p:cNvSpPr>
            <p:nvPr/>
          </p:nvSpPr>
          <p:spPr bwMode="auto">
            <a:xfrm>
              <a:off x="3702" y="2153"/>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2826" name="Rectangle 60"/>
            <p:cNvSpPr>
              <a:spLocks noChangeArrowheads="1"/>
            </p:cNvSpPr>
            <p:nvPr/>
          </p:nvSpPr>
          <p:spPr bwMode="auto">
            <a:xfrm>
              <a:off x="4096" y="3302"/>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2827" name="Rectangle 61"/>
            <p:cNvSpPr>
              <a:spLocks noChangeArrowheads="1"/>
            </p:cNvSpPr>
            <p:nvPr/>
          </p:nvSpPr>
          <p:spPr bwMode="auto">
            <a:xfrm>
              <a:off x="4601" y="2688"/>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2828" name="Rectangle 62"/>
            <p:cNvSpPr>
              <a:spLocks noChangeArrowheads="1"/>
            </p:cNvSpPr>
            <p:nvPr/>
          </p:nvSpPr>
          <p:spPr bwMode="auto">
            <a:xfrm>
              <a:off x="4581" y="2054"/>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grpSp>
        <p:nvGrpSpPr>
          <p:cNvPr id="3" name="Group 163"/>
          <p:cNvGrpSpPr>
            <a:grpSpLocks/>
          </p:cNvGrpSpPr>
          <p:nvPr/>
        </p:nvGrpSpPr>
        <p:grpSpPr bwMode="auto">
          <a:xfrm>
            <a:off x="4614863" y="1447800"/>
            <a:ext cx="4149725" cy="4157663"/>
            <a:chOff x="2736" y="912"/>
            <a:chExt cx="2614" cy="2619"/>
          </a:xfrm>
        </p:grpSpPr>
        <p:sp>
          <p:nvSpPr>
            <p:cNvPr id="32777" name="Freeform 100"/>
            <p:cNvSpPr>
              <a:spLocks/>
            </p:cNvSpPr>
            <p:nvPr/>
          </p:nvSpPr>
          <p:spPr bwMode="auto">
            <a:xfrm>
              <a:off x="3593"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78" name="Freeform 101"/>
            <p:cNvSpPr>
              <a:spLocks/>
            </p:cNvSpPr>
            <p:nvPr/>
          </p:nvSpPr>
          <p:spPr bwMode="auto">
            <a:xfrm>
              <a:off x="3648"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79" name="Freeform 102"/>
            <p:cNvSpPr>
              <a:spLocks/>
            </p:cNvSpPr>
            <p:nvPr/>
          </p:nvSpPr>
          <p:spPr bwMode="auto">
            <a:xfrm>
              <a:off x="3567" y="961"/>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0" name="Freeform 103"/>
            <p:cNvSpPr>
              <a:spLocks/>
            </p:cNvSpPr>
            <p:nvPr/>
          </p:nvSpPr>
          <p:spPr bwMode="auto">
            <a:xfrm>
              <a:off x="3667"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1" name="Freeform 104"/>
            <p:cNvSpPr>
              <a:spLocks/>
            </p:cNvSpPr>
            <p:nvPr/>
          </p:nvSpPr>
          <p:spPr bwMode="auto">
            <a:xfrm>
              <a:off x="3886"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2" name="Freeform 105"/>
            <p:cNvSpPr>
              <a:spLocks/>
            </p:cNvSpPr>
            <p:nvPr/>
          </p:nvSpPr>
          <p:spPr bwMode="auto">
            <a:xfrm>
              <a:off x="3667" y="2229"/>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3" name="Freeform 106"/>
            <p:cNvSpPr>
              <a:spLocks/>
            </p:cNvSpPr>
            <p:nvPr/>
          </p:nvSpPr>
          <p:spPr bwMode="auto">
            <a:xfrm>
              <a:off x="3667" y="2229"/>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p:spPr>
          <p:txBody>
            <a:bodyPr>
              <a:prstTxWarp prst="textNoShape">
                <a:avLst/>
              </a:prstTxWarp>
            </a:bodyPr>
            <a:lstStyle/>
            <a:p>
              <a:endParaRPr lang="en-US"/>
            </a:p>
          </p:txBody>
        </p:sp>
        <p:sp>
          <p:nvSpPr>
            <p:cNvPr id="32784" name="Freeform 107"/>
            <p:cNvSpPr>
              <a:spLocks/>
            </p:cNvSpPr>
            <p:nvPr/>
          </p:nvSpPr>
          <p:spPr bwMode="auto">
            <a:xfrm>
              <a:off x="3264" y="2544"/>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p:spPr>
          <p:txBody>
            <a:bodyPr>
              <a:prstTxWarp prst="textNoShape">
                <a:avLst/>
              </a:prstTxWarp>
            </a:bodyPr>
            <a:lstStyle/>
            <a:p>
              <a:endParaRPr lang="en-US"/>
            </a:p>
          </p:txBody>
        </p:sp>
        <p:sp>
          <p:nvSpPr>
            <p:cNvPr id="32785" name="Freeform 108"/>
            <p:cNvSpPr>
              <a:spLocks/>
            </p:cNvSpPr>
            <p:nvPr/>
          </p:nvSpPr>
          <p:spPr bwMode="auto">
            <a:xfrm>
              <a:off x="3869" y="2551"/>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6" name="Freeform 109"/>
            <p:cNvSpPr>
              <a:spLocks/>
            </p:cNvSpPr>
            <p:nvPr/>
          </p:nvSpPr>
          <p:spPr bwMode="auto">
            <a:xfrm>
              <a:off x="3778" y="178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7" name="Freeform 110"/>
            <p:cNvSpPr>
              <a:spLocks/>
            </p:cNvSpPr>
            <p:nvPr/>
          </p:nvSpPr>
          <p:spPr bwMode="auto">
            <a:xfrm>
              <a:off x="3778" y="1196"/>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788" name="Rectangle 111"/>
            <p:cNvSpPr>
              <a:spLocks noChangeArrowheads="1"/>
            </p:cNvSpPr>
            <p:nvPr/>
          </p:nvSpPr>
          <p:spPr bwMode="auto">
            <a:xfrm>
              <a:off x="2832" y="3312"/>
              <a:ext cx="568"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rgbClr val="FF0000"/>
                  </a:solidFill>
                  <a:latin typeface="Arial" charset="0"/>
                </a:rPr>
                <a:t>Sailors</a:t>
              </a:r>
            </a:p>
          </p:txBody>
        </p:sp>
        <p:sp>
          <p:nvSpPr>
            <p:cNvPr id="32789" name="Rectangle 112"/>
            <p:cNvSpPr>
              <a:spLocks noChangeArrowheads="1"/>
            </p:cNvSpPr>
            <p:nvPr/>
          </p:nvSpPr>
          <p:spPr bwMode="auto">
            <a:xfrm>
              <a:off x="4128" y="2832"/>
              <a:ext cx="719"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2"/>
                  </a:solidFill>
                  <a:latin typeface="Arial" charset="0"/>
                </a:rPr>
                <a:t>Reserves</a:t>
              </a:r>
            </a:p>
          </p:txBody>
        </p:sp>
        <p:sp>
          <p:nvSpPr>
            <p:cNvPr id="32790" name="Rectangle 113"/>
            <p:cNvSpPr>
              <a:spLocks noChangeArrowheads="1"/>
            </p:cNvSpPr>
            <p:nvPr/>
          </p:nvSpPr>
          <p:spPr bwMode="auto">
            <a:xfrm>
              <a:off x="3551" y="2358"/>
              <a:ext cx="503"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sid=sid</a:t>
              </a:r>
            </a:p>
          </p:txBody>
        </p:sp>
        <p:sp>
          <p:nvSpPr>
            <p:cNvPr id="32791" name="Rectangle 114"/>
            <p:cNvSpPr>
              <a:spLocks noChangeArrowheads="1"/>
            </p:cNvSpPr>
            <p:nvPr/>
          </p:nvSpPr>
          <p:spPr bwMode="auto">
            <a:xfrm>
              <a:off x="2784" y="2784"/>
              <a:ext cx="61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rating &gt; 5</a:t>
              </a:r>
            </a:p>
          </p:txBody>
        </p:sp>
        <p:sp>
          <p:nvSpPr>
            <p:cNvPr id="32792" name="Rectangle 115"/>
            <p:cNvSpPr>
              <a:spLocks noChangeArrowheads="1"/>
            </p:cNvSpPr>
            <p:nvPr/>
          </p:nvSpPr>
          <p:spPr bwMode="auto">
            <a:xfrm>
              <a:off x="3624" y="1011"/>
              <a:ext cx="469"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sname</a:t>
              </a:r>
            </a:p>
          </p:txBody>
        </p:sp>
        <p:sp>
          <p:nvSpPr>
            <p:cNvPr id="32793" name="Rectangle 116"/>
            <p:cNvSpPr>
              <a:spLocks noChangeArrowheads="1"/>
            </p:cNvSpPr>
            <p:nvPr/>
          </p:nvSpPr>
          <p:spPr bwMode="auto">
            <a:xfrm>
              <a:off x="4018" y="2160"/>
              <a:ext cx="1089" cy="38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(Page-Oriented</a:t>
              </a:r>
            </a:p>
            <a:p>
              <a:pPr eaLnBrk="0" hangingPunct="0"/>
              <a:r>
                <a:rPr lang="en-US" sz="1700" b="1">
                  <a:solidFill>
                    <a:schemeClr val="accent1"/>
                  </a:solidFill>
                  <a:latin typeface="Arial" charset="0"/>
                </a:rPr>
                <a:t> Nested  loops)</a:t>
              </a:r>
            </a:p>
          </p:txBody>
        </p:sp>
        <p:sp>
          <p:nvSpPr>
            <p:cNvPr id="32794" name="Rectangle 117"/>
            <p:cNvSpPr>
              <a:spLocks noChangeArrowheads="1"/>
            </p:cNvSpPr>
            <p:nvPr/>
          </p:nvSpPr>
          <p:spPr bwMode="auto">
            <a:xfrm>
              <a:off x="3312" y="283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sp>
          <p:nvSpPr>
            <p:cNvPr id="32795" name="Rectangle 118"/>
            <p:cNvSpPr>
              <a:spLocks noChangeArrowheads="1"/>
            </p:cNvSpPr>
            <p:nvPr/>
          </p:nvSpPr>
          <p:spPr bwMode="auto">
            <a:xfrm>
              <a:off x="4503" y="912"/>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nvGrpSpPr>
            <p:cNvPr id="32796" name="Group 119"/>
            <p:cNvGrpSpPr>
              <a:grpSpLocks/>
            </p:cNvGrpSpPr>
            <p:nvPr/>
          </p:nvGrpSpPr>
          <p:grpSpPr bwMode="auto">
            <a:xfrm>
              <a:off x="3504" y="1538"/>
              <a:ext cx="102" cy="105"/>
              <a:chOff x="2941" y="1989"/>
              <a:chExt cx="102" cy="105"/>
            </a:xfrm>
          </p:grpSpPr>
          <p:sp>
            <p:nvSpPr>
              <p:cNvPr id="32803" name="Freeform 120"/>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4" name="Freeform 121"/>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2797" name="Rectangle 122"/>
            <p:cNvSpPr>
              <a:spLocks noChangeArrowheads="1"/>
            </p:cNvSpPr>
            <p:nvPr/>
          </p:nvSpPr>
          <p:spPr bwMode="auto">
            <a:xfrm>
              <a:off x="3600" y="1586"/>
              <a:ext cx="565" cy="19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solidFill>
                    <a:srgbClr val="000000"/>
                  </a:solidFill>
                  <a:latin typeface="Arial" charset="0"/>
                </a:rPr>
                <a:t>bid=100 </a:t>
              </a:r>
            </a:p>
          </p:txBody>
        </p:sp>
        <p:grpSp>
          <p:nvGrpSpPr>
            <p:cNvPr id="32798" name="Group 123"/>
            <p:cNvGrpSpPr>
              <a:grpSpLocks/>
            </p:cNvGrpSpPr>
            <p:nvPr/>
          </p:nvGrpSpPr>
          <p:grpSpPr bwMode="auto">
            <a:xfrm>
              <a:off x="2736" y="2784"/>
              <a:ext cx="102" cy="105"/>
              <a:chOff x="2941" y="1989"/>
              <a:chExt cx="102" cy="105"/>
            </a:xfrm>
          </p:grpSpPr>
          <p:sp>
            <p:nvSpPr>
              <p:cNvPr id="32801" name="Freeform 124"/>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2" name="Freeform 125"/>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p:spPr>
            <p:txBody>
              <a:bodyPr>
                <a:prstTxWarp prst="textNoShape">
                  <a:avLst/>
                </a:prstTxWarp>
              </a:bodyPr>
              <a:lstStyle/>
              <a:p>
                <a:endParaRPr lang="en-US"/>
              </a:p>
            </p:txBody>
          </p:sp>
        </p:grpSp>
        <p:sp>
          <p:nvSpPr>
            <p:cNvPr id="32799" name="Freeform 126"/>
            <p:cNvSpPr>
              <a:spLocks/>
            </p:cNvSpPr>
            <p:nvPr/>
          </p:nvSpPr>
          <p:spPr bwMode="auto">
            <a:xfrm>
              <a:off x="312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p:spPr>
          <p:txBody>
            <a:bodyPr>
              <a:prstTxWarp prst="textNoShape">
                <a:avLst/>
              </a:prstTxWarp>
            </a:bodyPr>
            <a:lstStyle/>
            <a:p>
              <a:endParaRPr lang="en-US"/>
            </a:p>
          </p:txBody>
        </p:sp>
        <p:sp>
          <p:nvSpPr>
            <p:cNvPr id="32800" name="Rectangle 127"/>
            <p:cNvSpPr>
              <a:spLocks noChangeArrowheads="1"/>
            </p:cNvSpPr>
            <p:nvPr/>
          </p:nvSpPr>
          <p:spPr bwMode="auto">
            <a:xfrm>
              <a:off x="4272" y="1584"/>
              <a:ext cx="847" cy="21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700" b="1">
                  <a:solidFill>
                    <a:schemeClr val="accent1"/>
                  </a:solidFill>
                  <a:latin typeface="Arial" charset="0"/>
                </a:rPr>
                <a:t>(On-the-fly)</a:t>
              </a:r>
            </a:p>
          </p:txBody>
        </p:sp>
      </p:grpSp>
      <p:sp>
        <p:nvSpPr>
          <p:cNvPr id="14500" name="Rectangle 164"/>
          <p:cNvSpPr>
            <a:spLocks noChangeArrowheads="1"/>
          </p:cNvSpPr>
          <p:nvPr/>
        </p:nvSpPr>
        <p:spPr bwMode="auto">
          <a:xfrm>
            <a:off x="5334000" y="5867400"/>
            <a:ext cx="1905000" cy="457200"/>
          </a:xfrm>
          <a:prstGeom prst="rect">
            <a:avLst/>
          </a:prstGeom>
          <a:noFill/>
          <a:ln w="12700">
            <a:noFill/>
            <a:miter lim="800000"/>
            <a:headEnd/>
            <a:tailEnd/>
          </a:ln>
        </p:spPr>
        <p:txBody>
          <a:bodyPr wrap="none" anchor="ctr">
            <a:prstTxWarp prst="textNoShape">
              <a:avLst/>
            </a:prstTxWarp>
          </a:bodyPr>
          <a:lstStyle/>
          <a:p>
            <a:pPr algn="ctr"/>
            <a:r>
              <a:rPr lang="en-US"/>
              <a:t>250,500 IOs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500"/>
                                        </p:tgtEl>
                                        <p:attrNameLst>
                                          <p:attrName>style.visibility</p:attrName>
                                        </p:attrNameLst>
                                      </p:cBhvr>
                                      <p:to>
                                        <p:strVal val="visible"/>
                                      </p:to>
                                    </p:set>
                                    <p:animEffect transition="in" filter="dissolve">
                                      <p:cBhvr>
                                        <p:cTn id="12" dur="500"/>
                                        <p:tgtEl>
                                          <p:spTgt spid="14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00" grpId="0" autoUpdateAnimBg="0"/>
    </p:bldLst>
  </p:timing>
</p:sld>
</file>

<file path=ppt/theme/theme1.xml><?xml version="1.0" encoding="utf-8"?>
<a:theme xmlns:a="http://schemas.openxmlformats.org/drawingml/2006/main" name="lecture14-15">
  <a:themeElements>
    <a:clrScheme name="">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CCD04"/>
      </a:hlink>
      <a:folHlink>
        <a:srgbClr val="CCCCCC"/>
      </a:folHlink>
    </a:clrScheme>
    <a:fontScheme name="lecture14-1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CF0E30"/>
            </a:solidFill>
            <a:effectLst/>
            <a:latin typeface="Book Antiqu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CF0E30"/>
            </a:solidFill>
            <a:effectLst/>
            <a:latin typeface="Book Antiqua" charset="0"/>
          </a:defRPr>
        </a:defPPr>
      </a:lstStyle>
    </a:lnDef>
  </a:objectDefaults>
  <a:extraClrSchemeLst>
    <a:extraClrScheme>
      <a:clrScheme name="lecture14-15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ecture14-15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ecture14-15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C:\Franklin\Courses\F00_CS186\lecture14-15.ppt</Template>
  <TotalTime>46312547</TotalTime>
  <Pages>23</Pages>
  <Words>4606</Words>
  <Application>Microsoft Macintosh PowerPoint</Application>
  <PresentationFormat>On-screen Show (4:3)</PresentationFormat>
  <Paragraphs>775</Paragraphs>
  <Slides>50</Slides>
  <Notes>50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3" baseType="lpstr">
      <vt:lpstr>lecture14-15</vt:lpstr>
      <vt:lpstr>Equation</vt:lpstr>
      <vt:lpstr>Worksheet</vt:lpstr>
      <vt:lpstr>Relational Query Optimization</vt:lpstr>
      <vt:lpstr>Review</vt:lpstr>
      <vt:lpstr>Query Optimization Overview</vt:lpstr>
      <vt:lpstr>Iterator Interface (pull from the top)</vt:lpstr>
      <vt:lpstr>Query Optimization Overview (cont)</vt:lpstr>
      <vt:lpstr>Cost-based Query Sub-System</vt:lpstr>
      <vt:lpstr>Schema for Examples</vt:lpstr>
      <vt:lpstr>Motivating Example</vt:lpstr>
      <vt:lpstr>Alternative Plans – Push Selects  (No Indexes)</vt:lpstr>
      <vt:lpstr>Alternative Plans – Push Selects  (No Indexes)</vt:lpstr>
      <vt:lpstr>PowerPoint Presentation</vt:lpstr>
      <vt:lpstr>PowerPoint Presentation</vt:lpstr>
      <vt:lpstr>PowerPoint Presentation</vt:lpstr>
      <vt:lpstr>Alternative Plans 1  (No Indexes)</vt:lpstr>
      <vt:lpstr>Alt Plan 2: Indexes</vt:lpstr>
      <vt:lpstr>What is needed for optimization?</vt:lpstr>
      <vt:lpstr>Summary so far</vt:lpstr>
      <vt:lpstr>Query Blocks: Units of Optimization</vt:lpstr>
      <vt:lpstr>Translating SQL to Relational Algebra</vt:lpstr>
      <vt:lpstr>Translating SQL to Relational Algebra</vt:lpstr>
      <vt:lpstr>Relational Algebra Equivalences</vt:lpstr>
      <vt:lpstr>More Equivalences</vt:lpstr>
      <vt:lpstr>The “System R” Query Optimizer</vt:lpstr>
      <vt:lpstr>Cost Estimation</vt:lpstr>
      <vt:lpstr>Statistics and Catalogs</vt:lpstr>
      <vt:lpstr>Size Estimation and Reduction Factors</vt:lpstr>
      <vt:lpstr>Result Size Estimation for Selections</vt:lpstr>
      <vt:lpstr>Reduction Factors &amp; Histograms</vt:lpstr>
      <vt:lpstr>Result Size estimation for joins</vt:lpstr>
      <vt:lpstr>Enumeration of Alternative Plans</vt:lpstr>
      <vt:lpstr> I/O Cost Estimates for Single-Relation Plans</vt:lpstr>
      <vt:lpstr>Schema for Examples</vt:lpstr>
      <vt:lpstr>Example</vt:lpstr>
      <vt:lpstr>Cost-based Query Sub-System</vt:lpstr>
      <vt:lpstr>  System R - Plans to Consider</vt:lpstr>
      <vt:lpstr>Highlights of System R Optimizer</vt:lpstr>
      <vt:lpstr>Queries Over Multiple Relations</vt:lpstr>
      <vt:lpstr>Enumeration: Dynamic Programming</vt:lpstr>
      <vt:lpstr>Enumeration: Dynamic Programming</vt:lpstr>
      <vt:lpstr> Interesting Orders</vt:lpstr>
      <vt:lpstr>System R Plan Enumeration (Contd.)</vt:lpstr>
      <vt:lpstr>PowerPoint Presentation</vt:lpstr>
      <vt:lpstr>Example (modified from book ch 15)</vt:lpstr>
      <vt:lpstr>Pass 2</vt:lpstr>
      <vt:lpstr>Pass 3</vt:lpstr>
      <vt:lpstr>Nested Queries</vt:lpstr>
      <vt:lpstr>Points to Remember</vt:lpstr>
      <vt:lpstr>Points to Remember</vt:lpstr>
      <vt:lpstr>More Points to Remember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Query Optimization</dc:title>
  <dc:subject>Database Management Systems</dc:subject>
  <dc:creator/>
  <cp:keywords/>
  <dc:description/>
  <cp:lastModifiedBy>G K</cp:lastModifiedBy>
  <cp:revision>130</cp:revision>
  <cp:lastPrinted>2010-11-02T00:30:59Z</cp:lastPrinted>
  <dcterms:created xsi:type="dcterms:W3CDTF">2010-11-02T00:30:27Z</dcterms:created>
  <dcterms:modified xsi:type="dcterms:W3CDTF">2017-06-15T17:29:37Z</dcterms:modified>
</cp:coreProperties>
</file>