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9"/>
  </p:notesMasterIdLst>
  <p:sldIdLst>
    <p:sldId id="258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43" r:id="rId25"/>
    <p:sldId id="344" r:id="rId26"/>
    <p:sldId id="302" r:id="rId27"/>
    <p:sldId id="303" r:id="rId28"/>
    <p:sldId id="304" r:id="rId29"/>
    <p:sldId id="30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1" r:id="rId45"/>
    <p:sldId id="362" r:id="rId46"/>
    <p:sldId id="363" r:id="rId47"/>
    <p:sldId id="391" r:id="rId48"/>
    <p:sldId id="392" r:id="rId49"/>
    <p:sldId id="36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08" r:id="rId64"/>
    <p:sldId id="409" r:id="rId65"/>
    <p:sldId id="410" r:id="rId66"/>
    <p:sldId id="411" r:id="rId67"/>
    <p:sldId id="412" r:id="rId68"/>
    <p:sldId id="413" r:id="rId69"/>
    <p:sldId id="414" r:id="rId70"/>
    <p:sldId id="415" r:id="rId71"/>
    <p:sldId id="416" r:id="rId72"/>
    <p:sldId id="417" r:id="rId73"/>
    <p:sldId id="418" r:id="rId74"/>
    <p:sldId id="419" r:id="rId75"/>
    <p:sldId id="420" r:id="rId76"/>
    <p:sldId id="421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93" r:id="rId90"/>
    <p:sldId id="381" r:id="rId91"/>
    <p:sldId id="382" r:id="rId92"/>
    <p:sldId id="383" r:id="rId93"/>
    <p:sldId id="384" r:id="rId94"/>
    <p:sldId id="385" r:id="rId95"/>
    <p:sldId id="386" r:id="rId96"/>
    <p:sldId id="389" r:id="rId97"/>
    <p:sldId id="390" r:id="rId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6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printerSettings" Target="printerSettings/printerSettings1.bin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4131-7D48-EB46-A8DF-9173C265C434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794F2-79A0-2B4A-B27C-CBEC520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10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R.sid</a:t>
            </a:r>
            <a:endParaRPr lang="en-US" dirty="0" smtClean="0"/>
          </a:p>
          <a:p>
            <a:r>
              <a:rPr lang="en-US" dirty="0" smtClean="0"/>
              <a:t>FROM   Boats B,Reserves2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R.bid</a:t>
            </a:r>
            <a:r>
              <a:rPr lang="en-US" dirty="0" smtClean="0"/>
              <a:t>=</a:t>
            </a:r>
            <a:r>
              <a:rPr lang="en-US" dirty="0" err="1" smtClean="0"/>
              <a:t>B.bid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B.color</a:t>
            </a:r>
            <a:r>
              <a:rPr lang="en-US" dirty="0" smtClean="0"/>
              <a:t>='red' AND </a:t>
            </a:r>
            <a:r>
              <a:rPr lang="en-US" dirty="0" err="1" smtClean="0"/>
              <a:t>B.color</a:t>
            </a:r>
            <a:r>
              <a:rPr lang="en-US" dirty="0" smtClean="0"/>
              <a:t>='green')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2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S, Boats B, 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AND </a:t>
            </a:r>
            <a:r>
              <a:rPr lang="en-US" dirty="0" err="1" smtClean="0"/>
              <a:t>R.bid</a:t>
            </a:r>
            <a:r>
              <a:rPr lang="en-US" dirty="0" smtClean="0"/>
              <a:t>=</a:t>
            </a:r>
            <a:r>
              <a:rPr lang="en-US" dirty="0" err="1" smtClean="0"/>
              <a:t>B.bid</a:t>
            </a:r>
            <a:endParaRPr lang="en-US" dirty="0" smtClean="0"/>
          </a:p>
          <a:p>
            <a:r>
              <a:rPr lang="en-US" dirty="0" smtClean="0"/>
              <a:t>	    AND </a:t>
            </a:r>
            <a:r>
              <a:rPr lang="en-US" dirty="0" err="1" smtClean="0"/>
              <a:t>B.color</a:t>
            </a:r>
            <a:r>
              <a:rPr lang="en-US" dirty="0" smtClean="0"/>
              <a:t>='red'</a:t>
            </a:r>
          </a:p>
          <a:p>
            <a:r>
              <a:rPr lang="en-US" dirty="0" smtClean="0"/>
              <a:t>INTERSECT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S, Boats B, 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	    AND </a:t>
            </a:r>
            <a:r>
              <a:rPr lang="en-US" dirty="0" err="1" smtClean="0"/>
              <a:t>R.bid</a:t>
            </a:r>
            <a:r>
              <a:rPr lang="en-US" dirty="0" smtClean="0"/>
              <a:t>=</a:t>
            </a:r>
            <a:r>
              <a:rPr lang="en-US" dirty="0" err="1" smtClean="0"/>
              <a:t>B.bid</a:t>
            </a:r>
            <a:endParaRPr lang="en-US" dirty="0" smtClean="0"/>
          </a:p>
          <a:p>
            <a:r>
              <a:rPr lang="en-US" dirty="0" smtClean="0"/>
              <a:t>         AND </a:t>
            </a:r>
            <a:r>
              <a:rPr lang="en-US" dirty="0" err="1" smtClean="0"/>
              <a:t>B.color</a:t>
            </a:r>
            <a:r>
              <a:rPr lang="en-US" dirty="0" smtClean="0"/>
              <a:t>='green'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R1.sid</a:t>
            </a:r>
          </a:p>
          <a:p>
            <a:r>
              <a:rPr lang="en-US" dirty="0" smtClean="0"/>
              <a:t>FROM   Boats B1, Reserves2 R1,</a:t>
            </a:r>
          </a:p>
          <a:p>
            <a:r>
              <a:rPr lang="en-US" dirty="0" smtClean="0"/>
              <a:t>       Boats B2, Reserves2 R2</a:t>
            </a:r>
          </a:p>
          <a:p>
            <a:r>
              <a:rPr lang="en-US" dirty="0" smtClean="0"/>
              <a:t>WHERE R1.sid=R2.sid</a:t>
            </a:r>
          </a:p>
          <a:p>
            <a:r>
              <a:rPr lang="en-US" dirty="0" smtClean="0"/>
              <a:t>        AND R1.bid=B1.bid </a:t>
            </a:r>
          </a:p>
          <a:p>
            <a:r>
              <a:rPr lang="en-US" dirty="0" smtClean="0"/>
              <a:t>        AND R2.bid=B2.bid</a:t>
            </a:r>
          </a:p>
          <a:p>
            <a:r>
              <a:rPr lang="en-US" dirty="0" smtClean="0"/>
              <a:t>        AND (B1.color='red' AND B2.color='green')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baseline="0" dirty="0" smtClean="0"/>
              <a:t>Difference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endParaRPr lang="en-US" dirty="0" smtClean="0"/>
          </a:p>
          <a:p>
            <a:r>
              <a:rPr lang="en-US" dirty="0" smtClean="0"/>
              <a:t>EXCEPT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S.sid</a:t>
            </a:r>
            <a:endParaRPr lang="en-US" dirty="0" smtClean="0"/>
          </a:p>
          <a:p>
            <a:r>
              <a:rPr lang="en-US" dirty="0" smtClean="0"/>
              <a:t>FROM   Sailors2 S, Reserves2 R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 IN </a:t>
            </a:r>
          </a:p>
          <a:p>
            <a:r>
              <a:rPr lang="en-US" dirty="0" smtClean="0"/>
              <a:t>   (SELECT  </a:t>
            </a:r>
            <a:r>
              <a:rPr lang="en-US" dirty="0" err="1" smtClean="0"/>
              <a:t>R.sid</a:t>
            </a:r>
            <a:endParaRPr lang="en-US" dirty="0" smtClean="0"/>
          </a:p>
          <a:p>
            <a:r>
              <a:rPr lang="en-US" dirty="0" smtClean="0"/>
              <a:t>    FROM    Reserves2 R</a:t>
            </a:r>
          </a:p>
          <a:p>
            <a:r>
              <a:rPr lang="en-US" dirty="0" smtClean="0"/>
              <a:t>    WHERE   </a:t>
            </a:r>
            <a:r>
              <a:rPr lang="en-US" dirty="0" err="1" smtClean="0"/>
              <a:t>R.bid</a:t>
            </a:r>
            <a:r>
              <a:rPr lang="en-US" dirty="0" smtClean="0"/>
              <a:t>=102)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52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r>
              <a:rPr lang="en-US" dirty="0" smtClean="0"/>
              <a:t>WHERE  </a:t>
            </a:r>
            <a:r>
              <a:rPr lang="en-US" dirty="0" err="1" smtClean="0"/>
              <a:t>S.sid</a:t>
            </a:r>
            <a:r>
              <a:rPr lang="en-US" dirty="0" smtClean="0"/>
              <a:t> NOT IN </a:t>
            </a:r>
          </a:p>
          <a:p>
            <a:r>
              <a:rPr lang="en-US" dirty="0" smtClean="0"/>
              <a:t>   (SELECT  </a:t>
            </a:r>
            <a:r>
              <a:rPr lang="en-US" dirty="0" err="1" smtClean="0"/>
              <a:t>R.sid</a:t>
            </a:r>
            <a:endParaRPr lang="en-US" dirty="0" smtClean="0"/>
          </a:p>
          <a:p>
            <a:r>
              <a:rPr lang="en-US" dirty="0" smtClean="0"/>
              <a:t>    FROM    Reserves2 R</a:t>
            </a:r>
          </a:p>
          <a:p>
            <a:r>
              <a:rPr lang="en-US" dirty="0" smtClean="0"/>
              <a:t>    WHERE   </a:t>
            </a:r>
            <a:r>
              <a:rPr lang="en-US" dirty="0" err="1" smtClean="0"/>
              <a:t>R.bid</a:t>
            </a:r>
            <a:r>
              <a:rPr lang="en-US" dirty="0" smtClean="0"/>
              <a:t>=103);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44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S.sname</a:t>
            </a:r>
            <a:endParaRPr lang="en-US" dirty="0" smtClean="0"/>
          </a:p>
          <a:p>
            <a:r>
              <a:rPr lang="en-US" dirty="0" smtClean="0"/>
              <a:t>FROM   Sailors2 S</a:t>
            </a:r>
          </a:p>
          <a:p>
            <a:r>
              <a:rPr lang="en-US" dirty="0" smtClean="0"/>
              <a:t>WHERE  EXISTS </a:t>
            </a:r>
          </a:p>
          <a:p>
            <a:r>
              <a:rPr lang="en-US" dirty="0" smtClean="0"/>
              <a:t>       (SELECT  *</a:t>
            </a:r>
          </a:p>
          <a:p>
            <a:r>
              <a:rPr lang="en-US" dirty="0" smtClean="0"/>
              <a:t>        FROM    Reserves2 R</a:t>
            </a:r>
          </a:p>
          <a:p>
            <a:r>
              <a:rPr lang="en-US" dirty="0" smtClean="0"/>
              <a:t>        WHERE   </a:t>
            </a:r>
            <a:r>
              <a:rPr lang="en-US" dirty="0" err="1" smtClean="0"/>
              <a:t>R.bid</a:t>
            </a:r>
            <a:r>
              <a:rPr lang="en-US" dirty="0" smtClean="0"/>
              <a:t>=102</a:t>
            </a:r>
          </a:p>
          <a:p>
            <a:r>
              <a:rPr lang="en-US" dirty="0" smtClean="0"/>
              <a:t>          AND   </a:t>
            </a:r>
            <a:r>
              <a:rPr lang="en-US" dirty="0" err="1" smtClean="0"/>
              <a:t>S.sid</a:t>
            </a:r>
            <a:r>
              <a:rPr lang="en-US" dirty="0" smtClean="0"/>
              <a:t>=</a:t>
            </a:r>
            <a:r>
              <a:rPr lang="en-US" dirty="0" err="1" smtClean="0"/>
              <a:t>R.sid</a:t>
            </a:r>
            <a:r>
              <a:rPr lang="en-US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02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 *</a:t>
            </a:r>
          </a:p>
          <a:p>
            <a:r>
              <a:rPr lang="en-US" dirty="0" smtClean="0"/>
              <a:t>  FROM  Sailors2 S</a:t>
            </a:r>
          </a:p>
          <a:p>
            <a:r>
              <a:rPr lang="en-US" dirty="0" smtClean="0"/>
              <a:t> WHERE  </a:t>
            </a:r>
            <a:r>
              <a:rPr lang="en-US" dirty="0" err="1" smtClean="0"/>
              <a:t>S.rating</a:t>
            </a:r>
            <a:r>
              <a:rPr lang="en-US" dirty="0" smtClean="0"/>
              <a:t> &gt; ANY </a:t>
            </a:r>
          </a:p>
          <a:p>
            <a:r>
              <a:rPr lang="en-US" dirty="0" smtClean="0"/>
              <a:t>   (SELECT  S2.rating</a:t>
            </a:r>
          </a:p>
          <a:p>
            <a:r>
              <a:rPr lang="en-US" dirty="0" smtClean="0"/>
              <a:t>      FROM  Sailors2 S2</a:t>
            </a:r>
          </a:p>
          <a:p>
            <a:r>
              <a:rPr lang="en-US" dirty="0" smtClean="0"/>
              <a:t>     WHERE  S2.sname='Popeye')</a:t>
            </a:r>
          </a:p>
          <a:p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40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Sailors2 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 NOT EXISTS</a:t>
            </a:r>
            <a:endParaRPr lang="en-US" sz="1200" dirty="0" smtClean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NOT EXISTS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55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Sailors2 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 NOT EXISTS</a:t>
            </a:r>
            <a:endParaRPr lang="en-US" sz="1200" dirty="0" smtClean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NOT EXISTS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4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Sailors2 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 NOT EXISTS</a:t>
            </a:r>
            <a:endParaRPr lang="en-US" sz="1200" dirty="0" smtClean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NOT EXISTS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))</a:t>
            </a:r>
          </a:p>
          <a:p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74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&gt;= ALL</a:t>
            </a: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Sailors2 S2</a:t>
            </a:r>
            <a:r>
              <a:rPr lang="en-US" altLang="ja-JP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altLang="ja-JP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b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(S2.rating)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Sailors2 S2</a:t>
            </a:r>
            <a:r>
              <a:rPr lang="en-US" altLang="ja-JP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BY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rating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DESC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LIMIT </a:t>
            </a:r>
            <a:r>
              <a:rPr lang="en-US" sz="1200" dirty="0" smtClean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/wiki/Null_(SQL)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00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&gt;= ALL</a:t>
            </a: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Sailors2 S2</a:t>
            </a:r>
            <a:r>
              <a:rPr lang="en-US" altLang="ja-JP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r>
              <a:rPr lang="en-US" altLang="ja-JP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br>
              <a:rPr lang="en-US" sz="12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(S2.rating)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Sailors2 S2</a:t>
            </a:r>
            <a:r>
              <a:rPr lang="en-US" altLang="ja-JP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ORDER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BY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rating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DESC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LIMIT </a:t>
            </a:r>
            <a:r>
              <a:rPr lang="en-US" sz="1200" dirty="0" smtClean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2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begin transaction;</a:t>
            </a:r>
          </a:p>
          <a:p>
            <a:r>
              <a:rPr lang="en-US" dirty="0" smtClean="0"/>
              <a:t>create temp</a:t>
            </a:r>
            <a:r>
              <a:rPr lang="en-US" baseline="0" dirty="0" smtClean="0"/>
              <a:t> table </a:t>
            </a:r>
            <a:r>
              <a:rPr lang="en-US" baseline="0" dirty="0" err="1" smtClean="0"/>
              <a:t>TempTableFoo</a:t>
            </a:r>
            <a:r>
              <a:rPr lang="en-US" baseline="0" dirty="0" smtClean="0"/>
              <a:t> 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b, Reserves2 r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1200" dirty="0" smtClean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12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table </a:t>
            </a:r>
            <a:r>
              <a:rPr lang="en-US" baseline="0" dirty="0" err="1" smtClean="0"/>
              <a:t>TempTableFoo</a:t>
            </a:r>
            <a:r>
              <a:rPr lang="en-US" baseline="0" dirty="0" smtClean="0"/>
              <a:t> as select * from </a:t>
            </a:r>
            <a:r>
              <a:rPr lang="en-US" baseline="0" dirty="0" err="1" smtClean="0"/>
              <a:t>Redcount</a:t>
            </a:r>
            <a:r>
              <a:rPr lang="en-US" baseline="0" dirty="0" smtClean="0"/>
              <a:t>;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delete from reserves2 where bid = 101;</a:t>
            </a:r>
          </a:p>
          <a:p>
            <a:r>
              <a:rPr lang="en-US" baseline="0" dirty="0" smtClean="0"/>
              <a:t>select * from </a:t>
            </a:r>
            <a:r>
              <a:rPr lang="en-US" baseline="0" dirty="0" err="1" smtClean="0"/>
              <a:t>Redcount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select * from </a:t>
            </a:r>
            <a:r>
              <a:rPr lang="en-US" baseline="0" dirty="0" err="1" smtClean="0"/>
              <a:t>TempTableFoo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abort;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19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99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C451F6-6AB2-154B-B767-59749BBFA606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ln/>
        </p:spPr>
        <p:txBody>
          <a:bodyPr wrap="square" lIns="92058" tIns="46028" rIns="92058" bIns="46028" anchor="t"/>
          <a:lstStyle/>
          <a:p>
            <a:pPr>
              <a:defRPr/>
            </a:pPr>
            <a:endParaRPr lang="el-GR" smtClean="0">
              <a:cs typeface="+mn-cs"/>
            </a:endParaRPr>
          </a:p>
        </p:txBody>
      </p:sp>
      <p:sp>
        <p:nvSpPr>
          <p:cNvPr id="473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231" y="684894"/>
            <a:ext cx="4505027" cy="3432024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D565A-F185-2247-B025-0247BEF58568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ln/>
        </p:spPr>
        <p:txBody>
          <a:bodyPr wrap="square" lIns="92058" tIns="46028" rIns="92058" bIns="46028" anchor="t"/>
          <a:lstStyle/>
          <a:p>
            <a:pPr>
              <a:defRPr/>
            </a:pPr>
            <a:endParaRPr lang="el-GR" smtClean="0">
              <a:cs typeface="+mn-cs"/>
            </a:endParaRPr>
          </a:p>
        </p:txBody>
      </p:sp>
      <p:sp>
        <p:nvSpPr>
          <p:cNvPr id="484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231" y="684894"/>
            <a:ext cx="4505027" cy="3432024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Sailors2 (sid INTEGER,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CHAR(20), rating INTEGER, age REAL,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PRIMARY KEY (sid));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Boats2 (bid INTEGER,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CHAR (20), color CHAR(10), PRIMARY KEY (bid));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CREATE TABLE Reserves2 (sid INTEGER, bid INTEGER, day DATE, PRIMARY KEY (sid, bid, day), FOREIGN KEY (sid) REFERENCES Sailors, FOREIGN KEY (bid) REFERENCES Boats);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Sailors2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VALUES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Popeye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22),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OliveOyl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11, 39),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Garfield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27),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Bob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 19);</a:t>
            </a:r>
          </a:p>
          <a:p>
            <a:pPr rtl="0" eaLnBrk="0" fontAlgn="base" latinLnBrk="0" hangingPunct="0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INSERT INTO Reserves2 VALUES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(1, 102,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2016-08-30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(2, 102,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2016-08-31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rtl="0" eaLnBrk="0" fontAlgn="base" latinLnBrk="0" hangingPunct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(1, 101, 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2016-09-01</a:t>
            </a:r>
            <a:r>
              <a:rPr lang="en-US" sz="1200" dirty="0" smtClean="0">
                <a:solidFill>
                  <a:srgbClr val="F6D165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pPr rtl="0" eaLnBrk="0" fontAlgn="base" latinLnBrk="0" hangingPunct="0"/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4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Book Antiqua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352"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1pPr>
            <a:lvl2pPr marL="703810" indent="-270697" defTabSz="914352"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082786" indent="-216557" defTabSz="914352"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515899" indent="-216557" defTabSz="914352"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1949014" indent="-216557" defTabSz="914352"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382128" indent="-216557" defTabSz="91435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815242" indent="-216557" defTabSz="91435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248357" indent="-216557" defTabSz="91435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681470" indent="-216557" defTabSz="91435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>
              <a:defRPr/>
            </a:pPr>
            <a:fld id="{5D0F6246-5A48-F249-8A20-D3C757636EFC}" type="slidenum">
              <a:rPr lang="en-US" sz="1000">
                <a:solidFill>
                  <a:schemeClr val="tx1"/>
                </a:solidFill>
                <a:latin typeface="Times New Roman" charset="0"/>
              </a:rPr>
              <a:pPr>
                <a:defRPr/>
              </a:pPr>
              <a:t>70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0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Sailors2</a:t>
            </a:r>
            <a:r>
              <a:rPr lang="en-US" sz="1200" baseline="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S, Reserves2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8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Self-join use case: Employees</a:t>
            </a:r>
            <a:r>
              <a:rPr lang="en-US" sz="1200" baseline="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table containing employees and their managers.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x.sname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y.sname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Sailors2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&gt;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S.age-5</a:t>
            </a:r>
            <a:r>
              <a:rPr lang="en-US" sz="1200" dirty="0" smtClean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age1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</a:t>
            </a:r>
            <a:r>
              <a:rPr lang="en-US" sz="12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= 'Popeye'</a:t>
            </a:r>
            <a:r>
              <a:rPr lang="en-US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S1.sname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name1, S2.sname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name2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S1, Sailors2 </a:t>
            </a: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2*S1.rating = S2.rating - 1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Lucida Console" charset="0"/>
                <a:ea typeface="ＭＳ Ｐゴシック" charset="0"/>
                <a:cs typeface="ＭＳ Ｐゴシック" charset="0"/>
              </a:rPr>
              <a:t>;</a:t>
            </a:r>
            <a:endParaRPr lang="en-US" sz="1200" dirty="0" smtClean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9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12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12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Sailors2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12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12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LIKE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uk-UA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12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P_p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%</a:t>
            </a:r>
            <a:r>
              <a:rPr lang="uk-UA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12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1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smtClean="0"/>
              <a:t>Do </a:t>
            </a:r>
            <a:r>
              <a:rPr lang="de-DE" b="1" dirty="0" err="1" smtClean="0"/>
              <a:t>these</a:t>
            </a:r>
            <a:r>
              <a:rPr lang="de-DE" b="1" dirty="0" smtClean="0"/>
              <a:t> </a:t>
            </a:r>
            <a:r>
              <a:rPr lang="de-DE" b="1" dirty="0" err="1" smtClean="0"/>
              <a:t>two</a:t>
            </a:r>
            <a:r>
              <a:rPr lang="de-DE" b="1" dirty="0" smtClean="0"/>
              <a:t> </a:t>
            </a:r>
            <a:r>
              <a:rPr lang="de-DE" b="1" dirty="0" err="1" smtClean="0"/>
              <a:t>queries</a:t>
            </a:r>
            <a:r>
              <a:rPr lang="de-DE" b="1" dirty="0" smtClean="0"/>
              <a:t> </a:t>
            </a:r>
            <a:r>
              <a:rPr lang="de-DE" b="1" dirty="0" err="1" smtClean="0"/>
              <a:t>have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same </a:t>
            </a:r>
            <a:r>
              <a:rPr lang="de-DE" b="1" dirty="0" err="1" smtClean="0"/>
              <a:t>execution</a:t>
            </a:r>
            <a:r>
              <a:rPr lang="de-DE" b="1" dirty="0" smtClean="0"/>
              <a:t> plan?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SELECT </a:t>
            </a:r>
            <a:r>
              <a:rPr lang="de-DE" dirty="0" err="1" smtClean="0"/>
              <a:t>R.sid</a:t>
            </a:r>
            <a:r>
              <a:rPr lang="de-DE" dirty="0" smtClean="0"/>
              <a:t>, </a:t>
            </a:r>
            <a:r>
              <a:rPr lang="de-DE" dirty="0" err="1" smtClean="0"/>
              <a:t>s.sname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FROM   </a:t>
            </a:r>
            <a:r>
              <a:rPr lang="de-DE" dirty="0" err="1" smtClean="0"/>
              <a:t>Boats</a:t>
            </a:r>
            <a:r>
              <a:rPr lang="de-DE" dirty="0" smtClean="0"/>
              <a:t> B, Reserves2 R, </a:t>
            </a:r>
            <a:r>
              <a:rPr lang="de-DE" dirty="0" err="1" smtClean="0"/>
              <a:t>Sailors</a:t>
            </a:r>
            <a:r>
              <a:rPr lang="de-DE" dirty="0" smtClean="0"/>
              <a:t> 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WHERE  </a:t>
            </a:r>
            <a:r>
              <a:rPr lang="de-DE" dirty="0" err="1" smtClean="0"/>
              <a:t>R.bid</a:t>
            </a:r>
            <a:r>
              <a:rPr lang="de-DE" dirty="0" smtClean="0"/>
              <a:t>=</a:t>
            </a:r>
            <a:r>
              <a:rPr lang="de-DE" dirty="0" err="1" smtClean="0"/>
              <a:t>B.bid</a:t>
            </a:r>
            <a:r>
              <a:rPr lang="de-DE" dirty="0" smtClean="0"/>
              <a:t> AND </a:t>
            </a:r>
            <a:r>
              <a:rPr lang="de-DE" dirty="0" err="1" smtClean="0"/>
              <a:t>s.sid</a:t>
            </a:r>
            <a:r>
              <a:rPr lang="de-DE" dirty="0" smtClean="0"/>
              <a:t> = </a:t>
            </a:r>
            <a:r>
              <a:rPr lang="de-DE" dirty="0" err="1" smtClean="0"/>
              <a:t>R.sid</a:t>
            </a:r>
            <a:r>
              <a:rPr lang="de-DE" dirty="0" smtClean="0"/>
              <a:t> 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        </a:t>
            </a:r>
            <a:r>
              <a:rPr lang="de-DE" dirty="0" smtClean="0"/>
              <a:t>(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red</a:t>
            </a:r>
            <a:r>
              <a:rPr lang="de-DE" dirty="0" smtClean="0"/>
              <a:t>' OR 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green</a:t>
            </a:r>
            <a:r>
              <a:rPr lang="de-DE" dirty="0" smtClean="0"/>
              <a:t>');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SELECT </a:t>
            </a:r>
            <a:r>
              <a:rPr lang="de-DE" dirty="0" err="1" smtClean="0"/>
              <a:t>R.sid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FROM   </a:t>
            </a:r>
            <a:r>
              <a:rPr lang="de-DE" dirty="0" err="1" smtClean="0"/>
              <a:t>Boats</a:t>
            </a:r>
            <a:r>
              <a:rPr lang="de-DE" dirty="0" smtClean="0"/>
              <a:t> B, Reserves2 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WHERE  </a:t>
            </a:r>
            <a:r>
              <a:rPr lang="de-DE" dirty="0" err="1" smtClean="0"/>
              <a:t>R.bid</a:t>
            </a:r>
            <a:r>
              <a:rPr lang="de-DE" dirty="0" smtClean="0"/>
              <a:t>=</a:t>
            </a:r>
            <a:r>
              <a:rPr lang="de-DE" dirty="0" err="1" smtClean="0"/>
              <a:t>B.bid</a:t>
            </a:r>
            <a:r>
              <a:rPr lang="de-DE" dirty="0" smtClean="0"/>
              <a:t> AND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       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red</a:t>
            </a:r>
            <a:r>
              <a:rPr lang="de-DE" dirty="0" smtClean="0"/>
              <a:t>'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UNION ALL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SELECT </a:t>
            </a:r>
            <a:r>
              <a:rPr lang="de-DE" dirty="0" err="1" smtClean="0"/>
              <a:t>R.sid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FROM   </a:t>
            </a:r>
            <a:r>
              <a:rPr lang="de-DE" dirty="0" err="1" smtClean="0"/>
              <a:t>Boats</a:t>
            </a:r>
            <a:r>
              <a:rPr lang="de-DE" dirty="0" smtClean="0"/>
              <a:t> B, Reserves2 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WHERE  </a:t>
            </a:r>
            <a:r>
              <a:rPr lang="de-DE" dirty="0" err="1" smtClean="0"/>
              <a:t>R.bid</a:t>
            </a:r>
            <a:r>
              <a:rPr lang="de-DE" dirty="0" smtClean="0"/>
              <a:t>=</a:t>
            </a:r>
            <a:r>
              <a:rPr lang="de-DE" dirty="0" err="1" smtClean="0"/>
              <a:t>B.bid</a:t>
            </a:r>
            <a:r>
              <a:rPr lang="de-DE" dirty="0" smtClean="0"/>
              <a:t> AND </a:t>
            </a:r>
            <a:r>
              <a:rPr lang="de-DE" dirty="0" err="1" smtClean="0"/>
              <a:t>B.color</a:t>
            </a:r>
            <a:r>
              <a:rPr lang="de-DE" dirty="0" smtClean="0"/>
              <a:t>='</a:t>
            </a:r>
            <a:r>
              <a:rPr lang="de-DE" dirty="0" err="1" smtClean="0"/>
              <a:t>green</a:t>
            </a:r>
            <a:r>
              <a:rPr lang="de-DE" dirty="0" smtClean="0"/>
              <a:t>'</a:t>
            </a:r>
            <a:r>
              <a:rPr lang="en-US" dirty="0" smtClean="0"/>
              <a:t>;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A7C0-5A9C-C74A-906D-97828BA4AE0B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E22F-E4B0-3649-88E5-CB4732A0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1" y="1905001"/>
            <a:ext cx="4361735" cy="1912704"/>
            <a:chOff x="1143000" y="2185525"/>
            <a:chExt cx="4361735" cy="767225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2566728"/>
              <a:ext cx="4361735" cy="38602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endParaRPr lang="en-US" sz="2000" dirty="0">
                <a:solidFill>
                  <a:schemeClr val="accent1"/>
                </a:solidFill>
                <a:latin typeface="Source Sans Pro Light" pitchFamily="34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219200" y="2185525"/>
              <a:ext cx="4285535" cy="44756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5400" dirty="0" smtClean="0">
                  <a:solidFill>
                    <a:schemeClr val="tx2"/>
                  </a:solidFill>
                  <a:latin typeface="Source Sans Pro Light" pitchFamily="34" charset="0"/>
                </a:rPr>
                <a:t>SQL </a:t>
              </a:r>
              <a:endParaRPr lang="en-US" sz="2000" dirty="0" smtClean="0">
                <a:solidFill>
                  <a:schemeClr val="tx2"/>
                </a:solidFill>
                <a:latin typeface="Source Sans Pro Light" pitchFamily="34" charset="0"/>
              </a:endParaRPr>
            </a:p>
            <a:p>
              <a:pPr algn="r"/>
              <a:r>
                <a:rPr lang="en-US" sz="2000" dirty="0" smtClean="0">
                  <a:solidFill>
                    <a:schemeClr val="accent1"/>
                  </a:solidFill>
                  <a:latin typeface="Source Sans Pro Light" pitchFamily="34" charset="0"/>
                </a:rPr>
                <a:t>The Query Language</a:t>
              </a:r>
              <a:endParaRPr lang="en-US" sz="2000" dirty="0">
                <a:solidFill>
                  <a:schemeClr val="accent1"/>
                </a:solidFill>
                <a:latin typeface="Source Sans Pro Light" pitchFamily="34" charset="0"/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1143000" y="4018985"/>
            <a:ext cx="4361735" cy="85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1"/>
                </a:solidFill>
                <a:latin typeface="Source Sans Pro Light" pitchFamily="34" charset="0"/>
              </a:rPr>
              <a:t>R &amp; G - Chapter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7809" y="5735187"/>
            <a:ext cx="3736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Slides from UC Berkeley and </a:t>
            </a:r>
          </a:p>
          <a:p>
            <a:r>
              <a:rPr lang="en-US" dirty="0" smtClean="0"/>
              <a:t>book.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0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About Range Variables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Needed when ambiguity could arise. 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e.g., same table used multiple times in </a:t>
            </a:r>
            <a:r>
              <a:rPr lang="en-US" sz="18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chemeClr val="tx2"/>
                </a:solidFill>
              </a:rPr>
              <a:t>(“</a:t>
            </a:r>
            <a:r>
              <a:rPr lang="en-US" sz="1800" dirty="0">
                <a:solidFill>
                  <a:schemeClr val="tx2"/>
                </a:solidFill>
              </a:rPr>
              <a:t>self-join”)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063625" y="2514600"/>
            <a:ext cx="72326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x.sname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y.sname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x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y</a:t>
            </a:r>
            <a:endParaRPr lang="en-US" sz="2400" dirty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x.age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&gt;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y.age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2727325" y="388620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  <p:graphicFrame>
        <p:nvGraphicFramePr>
          <p:cNvPr id="13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09875"/>
              </p:ext>
            </p:extLst>
          </p:nvPr>
        </p:nvGraphicFramePr>
        <p:xfrm>
          <a:off x="2819400" y="4343400"/>
          <a:ext cx="4343400" cy="1980880"/>
        </p:xfrm>
        <a:graphic>
          <a:graphicData uri="http://schemas.openxmlformats.org/drawingml/2006/table">
            <a:tbl>
              <a:tblPr/>
              <a:tblGrid>
                <a:gridCol w="1085850"/>
                <a:gridCol w="1200150"/>
                <a:gridCol w="9715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Popeye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OliveOyl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Garfield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Bob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Arithmetic Expressions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04800" y="1905000"/>
            <a:ext cx="8686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S.age-5</a:t>
            </a:r>
            <a:r>
              <a:rPr lang="en-US" sz="2400" dirty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age1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</a:t>
            </a:r>
            <a:r>
              <a:rPr lang="en-US" sz="2400" dirty="0" err="1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S.age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>
                <a:solidFill>
                  <a:srgbClr val="6600CC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age2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'Popeye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28600" y="3841750"/>
            <a:ext cx="87630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S1.sname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name1, S2.sname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name2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S1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Sailors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S2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2*S1.rating = S2.rating - 1</a:t>
            </a:r>
          </a:p>
        </p:txBody>
      </p:sp>
    </p:spTree>
    <p:extLst>
      <p:ext uri="{BB962C8B-B14F-4D97-AF65-F5344CB8AC3E}">
        <p14:creationId xmlns:p14="http://schemas.microsoft.com/office/powerpoint/2010/main" val="286526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String Comparisons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4114800"/>
            <a:ext cx="7633720" cy="190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_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stands for any one character and 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%</a:t>
            </a:r>
            <a:r>
              <a:rPr lang="uk-UA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stands for 0 or more arbitrary characters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Most DBMSs now support standard regex as well (incl. PostgreSQL)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063625" y="1752600"/>
            <a:ext cx="539250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LIKE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uk-UA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P_p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%</a:t>
            </a:r>
            <a:r>
              <a:rPr lang="uk-UA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400" dirty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09738"/>
            <a:ext cx="8229600" cy="144655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 of sailors who’ve reserved 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or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14400" y="1675605"/>
            <a:ext cx="64643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(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 </a:t>
            </a:r>
            <a:r>
              <a:rPr lang="en-US" altLang="ja-JP" sz="2000" b="1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</a:t>
            </a:r>
            <a:r>
              <a:rPr lang="en-US" altLang="ja-JP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')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14400" y="3713163"/>
            <a:ext cx="6324600" cy="255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altLang="ja-JP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UNION </a:t>
            </a:r>
            <a:r>
              <a:rPr lang="en-US" sz="2000" b="1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ALL</a:t>
            </a:r>
            <a:r>
              <a:rPr lang="en-US" sz="2000" b="1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000" b="1" dirty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000" b="1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0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0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0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71600" y="3133725"/>
            <a:ext cx="1074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2"/>
                </a:solidFill>
              </a:rPr>
              <a:t>... or:</a:t>
            </a:r>
          </a:p>
        </p:txBody>
      </p:sp>
    </p:spTree>
    <p:extLst>
      <p:ext uri="{BB962C8B-B14F-4D97-AF65-F5344CB8AC3E}">
        <p14:creationId xmlns:p14="http://schemas.microsoft.com/office/powerpoint/2010/main" val="1449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  <p:bldP spid="12" grpId="0" animBg="1" autoUpdateAnimBg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191209"/>
            <a:ext cx="8686800" cy="144655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143000" y="2514600"/>
            <a:ext cx="7010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B,Reserves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 </a:t>
            </a:r>
            <a:r>
              <a:rPr lang="en-US" altLang="ja-JP" sz="2400" b="1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altLang="ja-JP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')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64" grpId="0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-170021"/>
            <a:ext cx="8686800" cy="144655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143000" y="2514600"/>
            <a:ext cx="7010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B,Reserves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(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 </a:t>
            </a:r>
            <a:r>
              <a:rPr lang="en-US" altLang="ja-JP" sz="2400" b="1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altLang="ja-JP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')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81186" y="2542032"/>
            <a:ext cx="7391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rot="20275375">
            <a:off x="922338" y="2679700"/>
            <a:ext cx="7386637" cy="1262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5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-170021"/>
            <a:ext cx="8686800" cy="144655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90600" y="1905000"/>
            <a:ext cx="7467600" cy="415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S,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FF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altLang="ja-JP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INTERSECT</a:t>
            </a:r>
            <a:endParaRPr lang="en-US" sz="2400" dirty="0">
              <a:solidFill>
                <a:srgbClr val="C00000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S, Boats B,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	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</a:t>
            </a:r>
            <a:r>
              <a:rPr lang="en-US" altLang="ja-JP" sz="2400" dirty="0" smtClean="0">
                <a:solidFill>
                  <a:srgbClr val="00B05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green</a:t>
            </a:r>
            <a:r>
              <a:rPr lang="en-US" altLang="ja-JP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'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-170021"/>
            <a:ext cx="8686800" cy="144655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 of sailors who’ve reserved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u="sng" dirty="0" smtClean="0">
                <a:solidFill>
                  <a:schemeClr val="tx2"/>
                </a:solidFill>
              </a:rPr>
              <a:t>AND</a:t>
            </a:r>
            <a:r>
              <a:rPr lang="en-US" dirty="0">
                <a:solidFill>
                  <a:schemeClr val="tx2"/>
                </a:solidFill>
              </a:rPr>
              <a:t> a </a:t>
            </a: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chemeClr val="tx2"/>
                </a:solidFill>
              </a:rPr>
              <a:t>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845617"/>
            <a:ext cx="8229600" cy="461665"/>
          </a:xfrm>
        </p:spPr>
        <p:txBody>
          <a:bodyPr>
            <a:spAutoFit/>
          </a:bodyPr>
          <a:lstStyle/>
          <a:p>
            <a:pPr eaLnBrk="0" fontAlgn="base" hangingPunct="0"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Could use a self-join: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57200" y="2413945"/>
            <a:ext cx="8534401" cy="24628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R1.sid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Boats B1, Reserves R1,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Boats B2, Reserves R2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R1.sid=R2.sid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R1.bid=B1.bid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R2.bid=B2.bid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2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(B1.color='red' </a:t>
            </a:r>
            <a:r>
              <a:rPr lang="en-US" sz="22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2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B2.color</a:t>
            </a:r>
            <a:r>
              <a:rPr lang="en-US" sz="22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='green')</a:t>
            </a:r>
          </a:p>
        </p:txBody>
      </p:sp>
    </p:spTree>
    <p:extLst>
      <p:ext uri="{BB962C8B-B14F-4D97-AF65-F5344CB8AC3E}">
        <p14:creationId xmlns:p14="http://schemas.microsoft.com/office/powerpoint/2010/main" val="87731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sid</a:t>
            </a:r>
            <a:r>
              <a:rPr lang="en-US" dirty="0" err="1" smtClean="0">
                <a:solidFill>
                  <a:schemeClr val="tx2"/>
                </a:solidFill>
              </a:rPr>
              <a:t>s</a:t>
            </a:r>
            <a:r>
              <a:rPr lang="en-US" dirty="0" smtClean="0">
                <a:solidFill>
                  <a:schemeClr val="tx2"/>
                </a:solidFill>
              </a:rPr>
              <a:t> of sailors who have not reserved a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905000" y="2514600"/>
            <a:ext cx="5410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EXCEPT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S,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644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19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Nested Queries: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81200" y="2514600"/>
            <a:ext cx="4945063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IN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=102)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200" y="1752600"/>
            <a:ext cx="6676583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Names of sailors </a:t>
            </a: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who’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ve </a:t>
            </a:r>
            <a:r>
              <a:rPr lang="en-US" altLang="ja-JP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reserved boat #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102</a:t>
            </a: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64" grpId="0" build="p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48293"/>
            <a:ext cx="8229600" cy="769441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 Execution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400110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0459" y="2367705"/>
            <a:ext cx="3791198" cy="806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Query Optimization and Execution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50459" y="3174471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(Relational) Operators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50459" y="3927615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File and Access Methods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50459" y="4680758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Buffer Management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50459" y="5433902"/>
            <a:ext cx="3791198" cy="753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Disk Space Management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838200" y="1555434"/>
            <a:ext cx="3791198" cy="806766"/>
          </a:xfrm>
          <a:prstGeom prst="rect">
            <a:avLst/>
          </a:prstGeom>
          <a:ln w="508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Helvetica Neue Light" charset="0"/>
                <a:cs typeface="Helvetica Neue Light" charset="0"/>
              </a:rPr>
              <a:t>Declarative Query (SQL)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010398" y="1736782"/>
            <a:ext cx="3538972" cy="443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We start from here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876800" y="1736782"/>
            <a:ext cx="399802" cy="3968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allAtOnce"/>
      <p:bldP spid="64" grpId="1" build="allAtOnce"/>
      <p:bldP spid="11" grpId="0" animBg="1"/>
      <p:bldP spid="12" grpId="0" animBg="1"/>
      <p:bldP spid="13" grpId="0" animBg="1"/>
      <p:bldP spid="14" grpId="0" animBg="1"/>
      <p:bldP spid="15" grpId="0" animBg="1"/>
      <p:bldP spid="25" grpId="0" animBg="1"/>
      <p:bldP spid="26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20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Nested Queries: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NOT IN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81200" y="2514600"/>
            <a:ext cx="4945063" cy="2678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NOT IN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800" dirty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(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=103)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8200" y="1752600"/>
            <a:ext cx="739523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Names of sailors </a:t>
            </a: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who’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ve </a:t>
            </a:r>
            <a:r>
              <a:rPr lang="en-US" altLang="ja-JP" sz="28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ea typeface="ＭＳ Ｐゴシック" charset="0"/>
                <a:cs typeface="ＭＳ Ｐゴシック" charset="0"/>
              </a:rPr>
              <a:t>not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 reserved </a:t>
            </a:r>
            <a:r>
              <a:rPr lang="en-US" altLang="ja-JP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boat #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103</a:t>
            </a: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1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04800" y="619780"/>
            <a:ext cx="8686800" cy="523220"/>
          </a:xfr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Nested Queries with Correlation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85800" y="1524000"/>
            <a:ext cx="8399992" cy="5202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Names of sailors </a:t>
            </a: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who’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ve reserved </a:t>
            </a:r>
            <a:r>
              <a:rPr lang="en-US" altLang="ja-JP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boat #</a:t>
            </a:r>
            <a:r>
              <a:rPr lang="en-US" altLang="ja-JP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102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Subquery </a:t>
            </a:r>
            <a:r>
              <a:rPr lang="en-US" sz="28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must be recomputed for each Sailors tuple.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400" dirty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Think of subquery as a function call that runs a </a:t>
            </a:r>
            <a:r>
              <a:rPr lang="en-US" sz="2400" dirty="0" smtClean="0">
                <a:solidFill>
                  <a:srgbClr val="135B02"/>
                </a:solidFill>
                <a:ea typeface="ＭＳ Ｐゴシック" charset="0"/>
                <a:cs typeface="ＭＳ Ｐゴシック" charset="0"/>
              </a:rPr>
              <a:t>query</a:t>
            </a:r>
            <a:endParaRPr lang="en-US" sz="2400" dirty="0">
              <a:solidFill>
                <a:srgbClr val="135B0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81200" y="2209800"/>
            <a:ext cx="6245299" cy="3109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b="1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EXISTS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800" dirty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8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=102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8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69206" y="3124200"/>
            <a:ext cx="300569" cy="1845425"/>
          </a:xfrm>
          <a:custGeom>
            <a:avLst/>
            <a:gdLst>
              <a:gd name="connsiteX0" fmla="*/ 300569 w 300569"/>
              <a:gd name="connsiteY0" fmla="*/ 1845425 h 1845425"/>
              <a:gd name="connsiteX1" fmla="*/ 1310 w 300569"/>
              <a:gd name="connsiteY1" fmla="*/ 997527 h 1845425"/>
              <a:gd name="connsiteX2" fmla="*/ 184190 w 300569"/>
              <a:gd name="connsiteY2" fmla="*/ 0 h 184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569" h="1845425">
                <a:moveTo>
                  <a:pt x="300569" y="1845425"/>
                </a:moveTo>
                <a:cubicBezTo>
                  <a:pt x="160637" y="1575261"/>
                  <a:pt x="20706" y="1305098"/>
                  <a:pt x="1310" y="997527"/>
                </a:cubicBezTo>
                <a:cubicBezTo>
                  <a:pt x="-18086" y="689956"/>
                  <a:pt x="184190" y="0"/>
                  <a:pt x="184190" y="0"/>
                </a:cubicBezTo>
              </a:path>
            </a:pathLst>
          </a:custGeom>
          <a:noFill/>
          <a:ln>
            <a:tailEnd type="triangle" w="lg" len="lg"/>
          </a:ln>
          <a:effectLst>
            <a:glow rad="508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64" grpId="0" build="p"/>
      <p:bldP spid="11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More on Set-Comparison Operators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We have seen: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IN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EXISTS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can also have: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NOT IN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NOT EXISTS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Other forms: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&lt;op&gt; ANY</a:t>
            </a:r>
            <a:r>
              <a:rPr lang="en-US" sz="2000" dirty="0" smtClean="0">
                <a:solidFill>
                  <a:schemeClr val="tx2"/>
                </a:solidFill>
              </a:rPr>
              <a:t>,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&lt;op&gt; ALL</a:t>
            </a: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Find sailors whose rating is greater than that of some sailor called ‘Popeye’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81200" y="4114800"/>
            <a:ext cx="5764399" cy="2370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 ANY </a:t>
            </a:r>
            <a:endParaRPr lang="en-US" sz="2800" b="1" dirty="0">
              <a:solidFill>
                <a:srgbClr val="C00000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S2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S2.sname='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Popeye')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4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173729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Tougher Query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928797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Find sailors who’ve reserved ALL boats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(relational division: no “counterexample boats”)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800" y="2374238"/>
            <a:ext cx="8839200" cy="3601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  NOT EXISTS</a:t>
            </a:r>
            <a:endParaRPr lang="en-US" sz="2400" dirty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NOT EXISTS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endParaRPr lang="en-US" sz="24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.bid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4800" y="2450438"/>
            <a:ext cx="8534400" cy="738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 smtClean="0">
                <a:solidFill>
                  <a:schemeClr val="accent6"/>
                </a:solidFill>
              </a:rPr>
              <a:t>Sailors </a:t>
            </a:r>
            <a:r>
              <a:rPr lang="en-US" sz="2800" i="1" dirty="0" smtClean="0">
                <a:solidFill>
                  <a:schemeClr val="accent6"/>
                </a:solidFill>
              </a:rPr>
              <a:t>S</a:t>
            </a:r>
            <a:r>
              <a:rPr lang="en-US" sz="2800" dirty="0" smtClean="0">
                <a:solidFill>
                  <a:schemeClr val="accent6"/>
                </a:solidFill>
              </a:rPr>
              <a:t> such that</a:t>
            </a:r>
            <a:r>
              <a:rPr lang="is-IS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800" y="3276600"/>
            <a:ext cx="8534400" cy="1130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accent6"/>
                </a:solidFill>
              </a:rPr>
              <a:t>t</a:t>
            </a:r>
            <a:r>
              <a:rPr lang="en-US" sz="2800" dirty="0" smtClean="0">
                <a:solidFill>
                  <a:schemeClr val="accent6"/>
                </a:solidFill>
              </a:rPr>
              <a:t>here is no boat B that </a:t>
            </a:r>
            <a:r>
              <a:rPr lang="is-IS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4495431"/>
            <a:ext cx="8534400" cy="1556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82380"/>
            <a:ext cx="841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800" dirty="0" smtClean="0">
                <a:solidFill>
                  <a:schemeClr val="accent6"/>
                </a:solidFill>
              </a:rPr>
              <a:t>... i</a:t>
            </a:r>
            <a:r>
              <a:rPr lang="en-US" sz="2800" dirty="0" smtClean="0">
                <a:solidFill>
                  <a:schemeClr val="accent6"/>
                </a:solidFill>
              </a:rPr>
              <a:t>s missing a Reserves tuple showing that S reserved B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  <p:bldP spid="3" grpId="0" animBg="1"/>
      <p:bldP spid="12" grpId="0" animBg="1"/>
      <p:bldP spid="1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173729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Tougher Query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928797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Find sailors who’ve reserved ALL boats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(here we use set difference: from all the boats remove the ones that Sailor S has reserved. If empty, then S is good)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800" y="2374238"/>
            <a:ext cx="8839200" cy="3601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  NOT EXISTS</a:t>
            </a:r>
            <a:endParaRPr lang="en-US" sz="2400" dirty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EXCEPT</a:t>
            </a:r>
            <a:endParaRPr lang="en-US" sz="2400" dirty="0" smtClean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endParaRPr lang="en-US" sz="2400" dirty="0" smtClean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4800" y="2450438"/>
            <a:ext cx="8534400" cy="738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 smtClean="0">
                <a:solidFill>
                  <a:schemeClr val="accent6"/>
                </a:solidFill>
              </a:rPr>
              <a:t>Sailors </a:t>
            </a:r>
            <a:r>
              <a:rPr lang="en-US" sz="2800" i="1" dirty="0" smtClean="0">
                <a:solidFill>
                  <a:schemeClr val="accent6"/>
                </a:solidFill>
              </a:rPr>
              <a:t>S</a:t>
            </a:r>
            <a:r>
              <a:rPr lang="en-US" sz="2800" dirty="0" smtClean="0">
                <a:solidFill>
                  <a:schemeClr val="accent6"/>
                </a:solidFill>
              </a:rPr>
              <a:t> such that</a:t>
            </a:r>
            <a:r>
              <a:rPr lang="is-IS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800" y="3276600"/>
            <a:ext cx="8534400" cy="1130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>
                <a:solidFill>
                  <a:schemeClr val="accent6"/>
                </a:solidFill>
              </a:rPr>
              <a:t>t</a:t>
            </a:r>
            <a:r>
              <a:rPr lang="en-US" sz="2800" dirty="0" smtClean="0">
                <a:solidFill>
                  <a:schemeClr val="accent6"/>
                </a:solidFill>
              </a:rPr>
              <a:t>here is no boat B that </a:t>
            </a:r>
            <a:r>
              <a:rPr lang="is-IS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4495431"/>
            <a:ext cx="8534400" cy="1556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182380"/>
            <a:ext cx="4800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that has not been reserved by S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  <p:bldP spid="3" grpId="0" animBg="1"/>
      <p:bldP spid="12" grpId="0" animBg="1"/>
      <p:bldP spid="13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173729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 Tougher Query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928797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Find sailors who’ve reserved ALL boats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( here we use count aggregates: count the total number of boats and the number of boats reserved by 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3323" y="2436190"/>
            <a:ext cx="8839200" cy="28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S.sname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</a:t>
            </a:r>
            <a:r>
              <a:rPr lang="en-US" sz="2400" dirty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COUNT(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Boats B) =</a:t>
            </a:r>
            <a:endParaRPr lang="en-US" sz="2400" dirty="0" smtClean="0">
              <a:solidFill>
                <a:srgbClr val="C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COUNT (DISTINCT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Reserves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 smtClean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.sid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4800" y="2450438"/>
            <a:ext cx="8534400" cy="7382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dirty="0" smtClean="0">
                <a:solidFill>
                  <a:schemeClr val="accent6"/>
                </a:solidFill>
              </a:rPr>
              <a:t>Sailors </a:t>
            </a:r>
            <a:r>
              <a:rPr lang="en-US" sz="2800" i="1" dirty="0" smtClean="0">
                <a:solidFill>
                  <a:schemeClr val="accent6"/>
                </a:solidFill>
              </a:rPr>
              <a:t>S</a:t>
            </a:r>
            <a:r>
              <a:rPr lang="en-US" sz="2800" dirty="0" smtClean="0">
                <a:solidFill>
                  <a:schemeClr val="accent6"/>
                </a:solidFill>
              </a:rPr>
              <a:t> such that</a:t>
            </a:r>
            <a:r>
              <a:rPr lang="is-IS" sz="2800" dirty="0" smtClean="0">
                <a:solidFill>
                  <a:schemeClr val="accent6"/>
                </a:solidFill>
              </a:rPr>
              <a:t>…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4800" y="3276601"/>
            <a:ext cx="8382000" cy="787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4064001"/>
            <a:ext cx="8458200" cy="1263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5531505"/>
            <a:ext cx="80013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total number of boats equal to the number of distinct 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boats reserved by S 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3" grpId="0" animBg="1"/>
      <p:bldP spid="12" grpId="0" animBg="1"/>
      <p:bldP spid="1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ARGMAX?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The Sailor with the highest rating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What about ties for highest?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81200" y="3200400"/>
            <a:ext cx="5392502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S;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-- OK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S.*,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-- Not OK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3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ARGMAX?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The Sailor with the highest rating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What about ties for highest?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" y="2773097"/>
            <a:ext cx="4462760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&gt;= ALL</a:t>
            </a: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400" dirty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Sailors S2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6561" y="2773097"/>
            <a:ext cx="4451239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b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(S2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rating)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S2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86000" y="4982897"/>
            <a:ext cx="3894896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ORDER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BY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rating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DESC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LIMIT </a:t>
            </a:r>
            <a:r>
              <a:rPr lang="en-US" sz="2400" dirty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22116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NULL Values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Field values are sometimes unknown or inapplicable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SQL provides a special value null for such situations.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presence of null complicates many issues. E.g.: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Special syntax “IS NULL” and “IS NOT NULL”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Assume rating IS NULL. Consider predicate “rating&gt;8”. 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True?  False? 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What about AND, OR and NOT connectives?  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SUM?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We need a 3-valued logic  (true, false and unknown).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Meaning of constructs must be defined carefully.  (e.g., WHERE clause eliminates rows that don’t evaluate to true.)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New operators (in particular, outer joins) possible/needed.</a:t>
            </a:r>
          </a:p>
        </p:txBody>
      </p:sp>
    </p:spTree>
    <p:extLst>
      <p:ext uri="{BB962C8B-B14F-4D97-AF65-F5344CB8AC3E}">
        <p14:creationId xmlns:p14="http://schemas.microsoft.com/office/powerpoint/2010/main" val="62205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29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NULL Values: Truth table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28128"/>
              </p:ext>
            </p:extLst>
          </p:nvPr>
        </p:nvGraphicFramePr>
        <p:xfrm>
          <a:off x="1371600" y="1397000"/>
          <a:ext cx="647700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</a:tblGrid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OR </a:t>
                      </a:r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AND </a:t>
                      </a:r>
                      <a:r>
                        <a:rPr lang="en-US" sz="2000" b="1" i="1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= </a:t>
                      </a:r>
                      <a:r>
                        <a:rPr lang="sk-SK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  <a:tr h="477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Unknown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371600" y="1828800"/>
            <a:ext cx="6477000" cy="99060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410201" y="1522240"/>
            <a:ext cx="2425835" cy="23083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Source Sans Pro Light" pitchFamily="34" charset="0"/>
              </a:rPr>
              <a:t>Multi-Relation Queries</a:t>
            </a:r>
            <a:endParaRPr lang="en-US" sz="48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797" y="1969288"/>
            <a:ext cx="4351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Multi-relation Queries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88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6504" y="-170007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NULLs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1016000" y="1023938"/>
            <a:ext cx="909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Given: </a:t>
            </a:r>
          </a:p>
        </p:txBody>
      </p:sp>
      <p:graphicFrame>
        <p:nvGraphicFramePr>
          <p:cNvPr id="4096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261517"/>
              </p:ext>
            </p:extLst>
          </p:nvPr>
        </p:nvGraphicFramePr>
        <p:xfrm>
          <a:off x="3179763" y="994517"/>
          <a:ext cx="3230562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5041900" imgH="2540000" progId="Word.Document.8">
                  <p:embed/>
                </p:oleObj>
              </mc:Choice>
              <mc:Fallback>
                <p:oleObj name="Document" r:id="rId4" imgW="5041900" imgH="2540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994517"/>
                        <a:ext cx="3230562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1938338" y="1398588"/>
            <a:ext cx="1143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branch2=</a:t>
            </a: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863600" y="2365375"/>
            <a:ext cx="2457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Aggregate operations: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SELECT SUM(assets)</a:t>
            </a:r>
          </a:p>
          <a:p>
            <a:pPr>
              <a:defRPr/>
            </a:pPr>
            <a:r>
              <a:rPr lang="en-US">
                <a:cs typeface="+mn-cs"/>
              </a:rPr>
              <a:t>FROM     branch2</a:t>
            </a:r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 flipV="1">
            <a:off x="3473450" y="3089275"/>
            <a:ext cx="1747838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0392" name="Text Box 8"/>
          <p:cNvSpPr txBox="1">
            <a:spLocks noChangeArrowheads="1"/>
          </p:cNvSpPr>
          <p:nvPr/>
        </p:nvSpPr>
        <p:spPr bwMode="auto">
          <a:xfrm>
            <a:off x="3829050" y="2608263"/>
            <a:ext cx="89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returns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/>
        </p:nvSpPr>
        <p:spPr bwMode="auto">
          <a:xfrm>
            <a:off x="5586413" y="2559050"/>
            <a:ext cx="819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</a:t>
            </a:r>
          </a:p>
          <a:p>
            <a:pPr>
              <a:defRPr/>
            </a:pPr>
            <a:r>
              <a:rPr lang="en-US">
                <a:cs typeface="+mn-cs"/>
              </a:rPr>
              <a:t>--------</a:t>
            </a:r>
          </a:p>
          <a:p>
            <a:pPr>
              <a:defRPr/>
            </a:pPr>
            <a:r>
              <a:rPr lang="en-US">
                <a:cs typeface="+mn-cs"/>
              </a:rPr>
              <a:t>11.1M</a:t>
            </a:r>
          </a:p>
        </p:txBody>
      </p:sp>
      <p:sp>
        <p:nvSpPr>
          <p:cNvPr id="400394" name="Text Box 10"/>
          <p:cNvSpPr txBox="1">
            <a:spLocks noChangeArrowheads="1"/>
          </p:cNvSpPr>
          <p:nvPr/>
        </p:nvSpPr>
        <p:spPr bwMode="auto">
          <a:xfrm>
            <a:off x="2984500" y="3511550"/>
            <a:ext cx="3689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NULL is ignored</a:t>
            </a:r>
          </a:p>
          <a:p>
            <a:pPr>
              <a:defRPr/>
            </a:pPr>
            <a:r>
              <a:rPr lang="en-US">
                <a:cs typeface="+mn-cs"/>
              </a:rPr>
              <a:t>Same for AVG, MIN, MAX</a:t>
            </a:r>
          </a:p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But....  COUNT(assets)  retunrs  4!</a:t>
            </a:r>
          </a:p>
        </p:txBody>
      </p:sp>
      <p:sp>
        <p:nvSpPr>
          <p:cNvPr id="400395" name="Text Box 11"/>
          <p:cNvSpPr txBox="1">
            <a:spLocks noChangeArrowheads="1"/>
          </p:cNvSpPr>
          <p:nvPr/>
        </p:nvSpPr>
        <p:spPr bwMode="auto">
          <a:xfrm>
            <a:off x="1066800" y="4914900"/>
            <a:ext cx="5200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Let branch3 an empty relation</a:t>
            </a:r>
          </a:p>
          <a:p>
            <a:pPr>
              <a:defRPr/>
            </a:pPr>
            <a:r>
              <a:rPr lang="en-US">
                <a:cs typeface="+mn-cs"/>
              </a:rPr>
              <a:t>Then:    SELECT SUM(assets)</a:t>
            </a:r>
          </a:p>
          <a:p>
            <a:pPr>
              <a:defRPr/>
            </a:pPr>
            <a:r>
              <a:rPr lang="en-US">
                <a:cs typeface="+mn-cs"/>
              </a:rPr>
              <a:t>              FROM    branch3           returns      NULL</a:t>
            </a:r>
          </a:p>
        </p:txBody>
      </p: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2743200" y="5819775"/>
            <a:ext cx="3119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but COUNT(&lt;empty rel&gt;) = 0</a:t>
            </a:r>
          </a:p>
        </p:txBody>
      </p:sp>
    </p:spTree>
    <p:extLst>
      <p:ext uri="{BB962C8B-B14F-4D97-AF65-F5344CB8AC3E}">
        <p14:creationId xmlns:p14="http://schemas.microsoft.com/office/powerpoint/2010/main" val="234392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5" grpId="0"/>
      <p:bldP spid="40039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ARGMAX?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The Sailor with the highest rating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What about ties for highest?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981200" y="3200400"/>
            <a:ext cx="5392502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S;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-- OK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S.*,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S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;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-- Not OK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ARGMAX?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2"/>
                </a:solidFill>
              </a:rPr>
              <a:t>The Sailor with the highest rating</a:t>
            </a:r>
          </a:p>
          <a:p>
            <a:pPr lvl="1"/>
            <a:r>
              <a:rPr lang="en-US" sz="2200" dirty="0" smtClean="0">
                <a:solidFill>
                  <a:schemeClr val="tx2"/>
                </a:solidFill>
              </a:rPr>
              <a:t>What about ties for highest?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" y="2773097"/>
            <a:ext cx="4462760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135B0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&gt;= ALL</a:t>
            </a: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endParaRPr lang="en-US" sz="2400" dirty="0">
              <a:solidFill>
                <a:srgbClr val="135B0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S2.rating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Sailors S2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6561" y="2773097"/>
            <a:ext cx="4451239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*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S.rating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 </a:t>
            </a:r>
            <a:br>
              <a:rPr lang="en-US" sz="2400" dirty="0" smtClean="0">
                <a:solidFill>
                  <a:srgbClr val="135B02"/>
                </a:solidFill>
                <a:latin typeface="Lucida Console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(S2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rating)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Sailors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S2</a:t>
            </a:r>
            <a:r>
              <a:rPr lang="en-US" altLang="ja-JP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86000" y="4982897"/>
            <a:ext cx="3894896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*</a:t>
            </a:r>
            <a:endParaRPr lang="en-US" sz="2400" dirty="0">
              <a:solidFill>
                <a:srgbClr val="000000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Sailors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ORDER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BY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rating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DESC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LIMIT </a:t>
            </a:r>
            <a:r>
              <a:rPr lang="en-US" sz="2400" dirty="0">
                <a:solidFill>
                  <a:srgbClr val="000000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25995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33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022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Joins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81000" y="901977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898" y="905721"/>
            <a:ext cx="8763000" cy="2555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sz="2000" dirty="0" err="1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column_list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i="1" dirty="0" err="1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table_name</a:t>
            </a:r>
            <a:endParaRPr lang="en-US" sz="2000" i="1" dirty="0">
              <a:solidFill>
                <a:srgbClr val="6600CC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[INNER | </a:t>
            </a:r>
            <a:r>
              <a:rPr lang="en-US" sz="2000" dirty="0" smtClean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NATURAL | </a:t>
            </a:r>
            <a:r>
              <a:rPr lang="en-US" sz="2000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{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LEFT </a:t>
            </a:r>
            <a:r>
              <a:rPr lang="en-US" sz="2000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| RIGHT 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| </a:t>
            </a:r>
            <a:r>
              <a:rPr lang="en-US" sz="2000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FULL} | {</a:t>
            </a:r>
            <a:r>
              <a:rPr lang="en-US" sz="2000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OUTER}]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  JOIN</a:t>
            </a:r>
            <a:r>
              <a:rPr lang="en-US" sz="2000" i="1" dirty="0" smtClean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err="1" smtClean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table_name</a:t>
            </a:r>
            <a:endParaRPr lang="en-US" sz="2000" i="1" dirty="0">
              <a:solidFill>
                <a:srgbClr val="6600CC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   ON</a:t>
            </a:r>
            <a:r>
              <a:rPr lang="en-US" sz="2000" i="1" dirty="0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err="1">
                <a:solidFill>
                  <a:srgbClr val="6600CC"/>
                </a:solidFill>
                <a:latin typeface="Lucida Console" charset="0"/>
                <a:ea typeface="Lucida Console" charset="0"/>
                <a:cs typeface="Lucida Console" charset="0"/>
              </a:rPr>
              <a:t>qualification_list</a:t>
            </a:r>
            <a:endParaRPr lang="en-US" sz="2000" i="1" dirty="0">
              <a:solidFill>
                <a:srgbClr val="6600CC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rgbClr val="135B02"/>
                </a:solidFill>
                <a:latin typeface="Lucida Console" charset="0"/>
                <a:ea typeface="Lucida Console" charset="0"/>
                <a:cs typeface="Lucida Console" charset="0"/>
              </a:rPr>
              <a:t>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 dirty="0">
              <a:solidFill>
                <a:srgbClr val="135B0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 dirty="0">
              <a:solidFill>
                <a:srgbClr val="135B0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6540" y="3153132"/>
            <a:ext cx="7633720" cy="8763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INNER</a:t>
            </a:r>
            <a:r>
              <a:rPr lang="en-US" sz="2400" dirty="0" smtClean="0">
                <a:solidFill>
                  <a:schemeClr val="tx2"/>
                </a:solidFill>
              </a:rPr>
              <a:t> is default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029433"/>
            <a:ext cx="8382001" cy="8763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 FROM sailors </a:t>
            </a:r>
            <a:r>
              <a:rPr lang="en-US" sz="2400" dirty="0"/>
              <a:t>S </a:t>
            </a:r>
            <a:r>
              <a:rPr lang="en-US" sz="2400" dirty="0" smtClean="0"/>
              <a:t>JOIN reserves </a:t>
            </a:r>
            <a:r>
              <a:rPr lang="en-US" sz="2400" dirty="0"/>
              <a:t>R </a:t>
            </a:r>
            <a:r>
              <a:rPr lang="en-US" sz="2400" dirty="0" smtClean="0"/>
              <a:t>ON </a:t>
            </a:r>
            <a:r>
              <a:rPr lang="en-US" sz="2400" dirty="0" err="1"/>
              <a:t>S.sid</a:t>
            </a:r>
            <a:r>
              <a:rPr lang="en-US" sz="2400" dirty="0"/>
              <a:t>=</a:t>
            </a:r>
            <a:r>
              <a:rPr lang="en-US" sz="2400" dirty="0" err="1"/>
              <a:t>R.sid</a:t>
            </a:r>
            <a:r>
              <a:rPr lang="en-US" sz="2400" dirty="0"/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5240376"/>
            <a:ext cx="7633720" cy="8763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sname</a:t>
            </a:r>
            <a:r>
              <a:rPr lang="en-US" sz="2400" dirty="0" smtClean="0"/>
              <a:t> FROM sailors </a:t>
            </a:r>
            <a:r>
              <a:rPr lang="en-US" sz="2400" dirty="0"/>
              <a:t>S </a:t>
            </a:r>
            <a:r>
              <a:rPr lang="en-US" sz="2400" dirty="0" smtClean="0"/>
              <a:t>NATURAL JOIN reserves R</a:t>
            </a:r>
          </a:p>
          <a:p>
            <a:pPr marL="0" indent="0"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R.bid</a:t>
            </a:r>
            <a:r>
              <a:rPr lang="en-US" sz="2400" dirty="0" smtClean="0"/>
              <a:t> = 102;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11" grpId="0" animBg="1"/>
      <p:bldP spid="12" grpId="0" build="p"/>
      <p:bldP spid="13" grpId="0" build="p"/>
      <p:bldP spid="1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0" y="2270592"/>
            <a:ext cx="8229600" cy="1143000"/>
          </a:xfrm>
        </p:spPr>
        <p:txBody>
          <a:bodyPr/>
          <a:lstStyle/>
          <a:p>
            <a:r>
              <a:rPr lang="en-US" dirty="0" smtClean="0"/>
              <a:t>Constraints (revisited)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7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55731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Constraints Over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470625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( sid 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rating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age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endParaRPr lang="en-US" sz="20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 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s)</a:t>
            </a:r>
            <a:endParaRPr lang="en-US" sz="20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+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  (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COUNT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&lt;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100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))</a:t>
            </a:r>
            <a:endParaRPr lang="en-US" sz="2000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400800" y="1581150"/>
            <a:ext cx="228588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Number of boats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plus number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39227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287116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Constraints Over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817669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21528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590801" y="1390593"/>
            <a:ext cx="6248400" cy="2859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TABLE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( sid 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sname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CHAR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(10),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rating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INTEGER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age  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REAL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,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PRIMARY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KEY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(sid),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	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1788325"/>
            <a:ext cx="3046750" cy="3698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Awkward and wrong!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checks sailors</a:t>
            </a:r>
            <a:r>
              <a:rPr lang="en-US" sz="2000" dirty="0" smtClean="0">
                <a:solidFill>
                  <a:schemeClr val="tx2"/>
                </a:solidFill>
              </a:rPr>
              <a:t>!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ASSERTION is the right solution; not associated with either table.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Unfortunately, not supported in many DBMS.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Triggers are another solution.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81399" y="4455325"/>
            <a:ext cx="5105401" cy="17930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ASSERTION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smallClub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CHECK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	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 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Sailors S)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+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Boats B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 100 )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400800" y="1273940"/>
            <a:ext cx="2285883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Number of boats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plus number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sailors is &lt; 100 </a:t>
            </a:r>
          </a:p>
        </p:txBody>
      </p:sp>
    </p:spTree>
    <p:extLst>
      <p:ext uri="{BB962C8B-B14F-4D97-AF65-F5344CB8AC3E}">
        <p14:creationId xmlns:p14="http://schemas.microsoft.com/office/powerpoint/2010/main" val="32297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2" grpId="0" build="p"/>
      <p:bldP spid="13" grpId="0" build="allAtOnce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410201" y="2260903"/>
            <a:ext cx="2425835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bg1"/>
                </a:solidFill>
                <a:latin typeface="Source Sans Pro Light" pitchFamily="34" charset="0"/>
              </a:rPr>
              <a:t>Views</a:t>
            </a:r>
            <a:endParaRPr lang="en-US" sz="48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1023" y="2592619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Views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07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Views: Named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view_name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select_statement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Makes development simpler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Often used for security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Not “materialized”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28700" y="4648200"/>
            <a:ext cx="7086600" cy="1693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AS 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b, Reserves2 r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</a:t>
            </a:r>
            <a:r>
              <a:rPr lang="en-US" sz="20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39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Views Instead of Relations in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CREATE VIEW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AS SELECT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COUNT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(*)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AS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Boats2 b, Reserves2 r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  WHERE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b.color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BY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28700" y="5155895"/>
            <a:ext cx="7086600" cy="10163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bname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 FROM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Redcount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, Boats2 b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 WHERE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b.bid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scount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&lt; 10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25753"/>
              </p:ext>
            </p:extLst>
          </p:nvPr>
        </p:nvGraphicFramePr>
        <p:xfrm>
          <a:off x="2362200" y="3652838"/>
          <a:ext cx="28130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4" imgW="5434921" imgH="1269841" progId="Excel.Sheet.8">
                  <p:embed/>
                </p:oleObj>
              </mc:Choice>
              <mc:Fallback>
                <p:oleObj name="Worksheet" r:id="rId4" imgW="5434921" imgH="126984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2838"/>
                        <a:ext cx="28130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752600" y="3505200"/>
            <a:ext cx="6019800" cy="914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629275" y="3733800"/>
            <a:ext cx="21595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33CC"/>
                </a:solidFill>
              </a:rPr>
              <a:t>Redcount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Querying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Sailors S, Reserves R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S.sid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R.sid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AND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R.bid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= 102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57673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1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18733"/>
              </p:ext>
            </p:extLst>
          </p:nvPr>
        </p:nvGraphicFramePr>
        <p:xfrm>
          <a:off x="457200" y="3905250"/>
          <a:ext cx="4343400" cy="1980880"/>
        </p:xfrm>
        <a:graphic>
          <a:graphicData uri="http://schemas.openxmlformats.org/drawingml/2006/table">
            <a:tbl>
              <a:tblPr/>
              <a:tblGrid>
                <a:gridCol w="1085850"/>
                <a:gridCol w="1200150"/>
                <a:gridCol w="971550"/>
                <a:gridCol w="108585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rating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Popeye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OliveOyl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39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Garfield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Bob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381000" y="3448050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Sailors</a:t>
            </a: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98127"/>
              </p:ext>
            </p:extLst>
          </p:nvPr>
        </p:nvGraphicFramePr>
        <p:xfrm>
          <a:off x="5505450" y="3886200"/>
          <a:ext cx="3257550" cy="1585384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bid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</a:rPr>
                        <a:t>day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9/13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10/01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Rectangle 85"/>
          <p:cNvSpPr>
            <a:spLocks noChangeArrowheads="1"/>
          </p:cNvSpPr>
          <p:nvPr/>
        </p:nvSpPr>
        <p:spPr bwMode="auto">
          <a:xfrm>
            <a:off x="5429250" y="3429000"/>
            <a:ext cx="143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Reserves</a:t>
            </a:r>
          </a:p>
        </p:txBody>
      </p:sp>
    </p:spTree>
    <p:extLst>
      <p:ext uri="{BB962C8B-B14F-4D97-AF65-F5344CB8AC3E}">
        <p14:creationId xmlns:p14="http://schemas.microsoft.com/office/powerpoint/2010/main" val="24076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Views</a:t>
            </a: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714625" y="1169988"/>
            <a:ext cx="2489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cs typeface="+mn-cs"/>
              </a:rPr>
              <a:t>create view </a:t>
            </a:r>
            <a:r>
              <a:rPr lang="en-US" sz="2000" dirty="0" err="1">
                <a:cs typeface="+mn-cs"/>
              </a:rPr>
              <a:t>vs</a:t>
            </a:r>
            <a:r>
              <a:rPr lang="en-US" sz="2000" dirty="0">
                <a:cs typeface="+mn-cs"/>
              </a:rPr>
              <a:t> INTO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546100" y="1654175"/>
            <a:ext cx="331311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cs typeface="+mn-cs"/>
              </a:rPr>
              <a:t>(1)    SELECT </a:t>
            </a:r>
            <a:r>
              <a:rPr lang="en-US" sz="2000" dirty="0" err="1">
                <a:cs typeface="+mn-cs"/>
              </a:rPr>
              <a:t>bname</a:t>
            </a:r>
            <a:r>
              <a:rPr lang="en-US" sz="2000" dirty="0">
                <a:cs typeface="+mn-cs"/>
              </a:rPr>
              <a:t>, </a:t>
            </a:r>
            <a:r>
              <a:rPr lang="en-US" sz="2000" dirty="0" err="1">
                <a:cs typeface="+mn-cs"/>
              </a:rPr>
              <a:t>bcity</a:t>
            </a:r>
            <a:endParaRPr lang="en-US" sz="2000" dirty="0">
              <a:cs typeface="+mn-cs"/>
            </a:endParaRPr>
          </a:p>
          <a:p>
            <a:pPr>
              <a:defRPr/>
            </a:pPr>
            <a:r>
              <a:rPr lang="en-US" sz="2000" dirty="0">
                <a:cs typeface="+mn-cs"/>
              </a:rPr>
              <a:t>         FROM     branch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         INTO       branch2</a:t>
            </a:r>
          </a:p>
        </p:txBody>
      </p:sp>
      <p:sp>
        <p:nvSpPr>
          <p:cNvPr id="409606" name="Text Box 6"/>
          <p:cNvSpPr txBox="1">
            <a:spLocks noChangeArrowheads="1"/>
          </p:cNvSpPr>
          <p:nvPr/>
        </p:nvSpPr>
        <p:spPr bwMode="auto">
          <a:xfrm>
            <a:off x="4418013" y="1633538"/>
            <a:ext cx="38576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(2)   CREATE VIEW branch2 AS</a:t>
            </a:r>
          </a:p>
          <a:p>
            <a:pPr>
              <a:defRPr/>
            </a:pPr>
            <a:r>
              <a:rPr lang="en-US" sz="2000">
                <a:cs typeface="+mn-cs"/>
              </a:rPr>
              <a:t>        SELECT  bname, bcity</a:t>
            </a:r>
          </a:p>
          <a:p>
            <a:pPr>
              <a:defRPr/>
            </a:pPr>
            <a:r>
              <a:rPr lang="en-US" sz="2000">
                <a:cs typeface="+mn-cs"/>
              </a:rPr>
              <a:t>        FROM     branch</a:t>
            </a:r>
          </a:p>
        </p:txBody>
      </p:sp>
      <p:sp>
        <p:nvSpPr>
          <p:cNvPr id="409607" name="Text Box 7"/>
          <p:cNvSpPr txBox="1">
            <a:spLocks noChangeArrowheads="1"/>
          </p:cNvSpPr>
          <p:nvPr/>
        </p:nvSpPr>
        <p:spPr bwMode="auto">
          <a:xfrm>
            <a:off x="3522663" y="2049463"/>
            <a:ext cx="441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vs</a:t>
            </a: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1044575" y="3187700"/>
            <a:ext cx="63579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(1) creates new table that gets stored on disk</a:t>
            </a:r>
          </a:p>
          <a:p>
            <a:pPr>
              <a:defRPr/>
            </a:pPr>
            <a:endParaRPr lang="en-US" sz="2000">
              <a:cs typeface="+mn-cs"/>
            </a:endParaRPr>
          </a:p>
          <a:p>
            <a:pPr>
              <a:defRPr/>
            </a:pPr>
            <a:r>
              <a:rPr lang="en-US" sz="2000">
                <a:cs typeface="+mn-cs"/>
              </a:rPr>
              <a:t>(2) creates </a:t>
            </a:r>
            <a:r>
              <a:rPr lang="ja-JP" altLang="en-US" sz="2000">
                <a:latin typeface="Arial"/>
                <a:cs typeface="+mn-cs"/>
              </a:rPr>
              <a:t>“</a:t>
            </a:r>
            <a:r>
              <a:rPr lang="en-US" sz="2000">
                <a:cs typeface="+mn-cs"/>
              </a:rPr>
              <a:t>virtual table</a:t>
            </a:r>
            <a:r>
              <a:rPr lang="ja-JP" altLang="en-US" sz="2000">
                <a:latin typeface="Arial"/>
                <a:cs typeface="+mn-cs"/>
              </a:rPr>
              <a:t>”</a:t>
            </a:r>
            <a:r>
              <a:rPr lang="en-US" sz="2000">
                <a:cs typeface="+mn-cs"/>
              </a:rPr>
              <a:t>  (materialized when needed)</a:t>
            </a: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638175" y="4406900"/>
            <a:ext cx="85248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cs typeface="+mn-cs"/>
              </a:rPr>
              <a:t>Therefore:  changes in branch are seen in the view version of branch2 (2)</a:t>
            </a:r>
          </a:p>
          <a:p>
            <a:pPr>
              <a:defRPr/>
            </a:pPr>
            <a:r>
              <a:rPr lang="en-US" sz="2000">
                <a:cs typeface="+mn-cs"/>
              </a:rPr>
              <a:t>but not for the (1) case.</a:t>
            </a:r>
          </a:p>
        </p:txBody>
      </p:sp>
    </p:spTree>
    <p:extLst>
      <p:ext uri="{BB962C8B-B14F-4D97-AF65-F5344CB8AC3E}">
        <p14:creationId xmlns:p14="http://schemas.microsoft.com/office/powerpoint/2010/main" val="381879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/>
      <p:bldP spid="409608" grpId="0"/>
      <p:bldP spid="40960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41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Subqueries in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Like a “view create on the fly”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1000" y="2514600"/>
            <a:ext cx="8553624" cy="26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Boads2 b,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(*)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Boats2 b,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Reds(bid,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WHERE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&lt; 10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76400" y="3276600"/>
            <a:ext cx="7201498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42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Common Table Expressions: </a:t>
            </a:r>
            <a:r>
              <a:rPr lang="en-US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WITH</a:t>
            </a:r>
            <a:endParaRPr lang="en-US" dirty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Another “view creation on the fly” syntax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81000" y="2514600"/>
            <a:ext cx="8553624" cy="3047630"/>
          </a:xfrm>
          <a:prstGeom prst="rect">
            <a:avLst/>
          </a:prstGeom>
          <a:noFill/>
          <a:ln>
            <a:noFill/>
          </a:ln>
          <a:effectLst>
            <a:glow rad="3556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WITH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Reds(bid, </a:t>
            </a:r>
            <a:r>
              <a:rPr lang="en-US" sz="2400" dirty="0" err="1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endParaRPr lang="en-US" sz="24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(</a:t>
            </a: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(*)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Boats2 b, Reserves2 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b.color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red</a:t>
            </a:r>
            <a:r>
              <a:rPr lang="en-US" sz="2400" dirty="0">
                <a:solidFill>
                  <a:srgbClr val="000000"/>
                </a:solidFill>
                <a:latin typeface="Lucida Console" charset="0"/>
                <a:ea typeface="Lucida Console" charset="0"/>
                <a:cs typeface="Lucida Console" charset="0"/>
              </a:rPr>
              <a:t>'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2400" dirty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sz="24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solidFill>
                <a:schemeClr val="tx2"/>
              </a:solidFill>
              <a:effectLst>
                <a:glow rad="355600">
                  <a:srgbClr val="FFFF00">
                    <a:alpha val="40000"/>
                  </a:srgbClr>
                </a:glow>
              </a:effectLst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bname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FROM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Boads2 b, </a:t>
            </a:r>
            <a:r>
              <a:rPr lang="en-US" sz="2400" dirty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</a:t>
            </a:r>
            <a:endParaRPr lang="en-US" sz="2400" dirty="0" smtClean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 smtClean="0">
                <a:solidFill>
                  <a:srgbClr val="6600CC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effectLst>
                  <a:glow rad="355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ＭＳ Ｐゴシック" charset="0"/>
                <a:cs typeface="ＭＳ Ｐゴシック" charset="0"/>
              </a:rPr>
              <a:t>Reds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b.bid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4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scount</a:t>
            </a:r>
            <a:r>
              <a:rPr lang="en-US" sz="24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&lt; 10</a:t>
            </a:r>
            <a:endParaRPr lang="en-US" sz="24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76400" y="2895600"/>
            <a:ext cx="7201498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  <p:bldP spid="11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9"/>
          <p:cNvSpPr>
            <a:spLocks noChangeArrowheads="1"/>
          </p:cNvSpPr>
          <p:nvPr/>
        </p:nvSpPr>
        <p:spPr bwMode="auto">
          <a:xfrm>
            <a:off x="617538" y="504825"/>
            <a:ext cx="8250237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latin typeface="Arial" charset="0"/>
              </a:rPr>
              <a:t>Find the rating for which the average age of sailors</a:t>
            </a:r>
          </a:p>
          <a:p>
            <a:r>
              <a:rPr lang="en-US" sz="2800">
                <a:latin typeface="Arial" charset="0"/>
              </a:rPr>
              <a:t> is the minimum over all ratings </a:t>
            </a:r>
            <a:r>
              <a:rPr lang="en-US"/>
              <a:t>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7388" y="1881188"/>
            <a:ext cx="66960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dirty="0"/>
              <a:t>SELECT</a:t>
            </a:r>
            <a:r>
              <a:rPr lang="en-US" dirty="0"/>
              <a:t>  </a:t>
            </a:r>
            <a:r>
              <a:rPr lang="en-US" dirty="0" err="1"/>
              <a:t>Temp.rating</a:t>
            </a:r>
            <a:r>
              <a:rPr lang="en-US" dirty="0"/>
              <a:t>, </a:t>
            </a:r>
            <a:r>
              <a:rPr lang="en-US" dirty="0" err="1"/>
              <a:t>Temp.avgage</a:t>
            </a:r>
            <a:endParaRPr lang="en-US" dirty="0"/>
          </a:p>
          <a:p>
            <a:r>
              <a:rPr lang="en-US" sz="2000" dirty="0"/>
              <a:t>FROM  (SELECT </a:t>
            </a:r>
            <a:r>
              <a:rPr lang="en-US" sz="2000" dirty="0" err="1"/>
              <a:t>S.rating</a:t>
            </a:r>
            <a:r>
              <a:rPr lang="en-US" sz="2000" dirty="0"/>
              <a:t>, AVG(</a:t>
            </a:r>
            <a:r>
              <a:rPr lang="en-US" sz="2000" dirty="0" err="1"/>
              <a:t>S.age</a:t>
            </a:r>
            <a:r>
              <a:rPr lang="en-US" sz="2000" dirty="0"/>
              <a:t>) AS </a:t>
            </a:r>
            <a:r>
              <a:rPr lang="en-US" sz="2000" dirty="0" err="1"/>
              <a:t>avgage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      FROM Sailors S</a:t>
            </a:r>
          </a:p>
          <a:p>
            <a:r>
              <a:rPr lang="en-US" sz="2000" dirty="0"/>
              <a:t>              GROUP BY </a:t>
            </a:r>
            <a:r>
              <a:rPr lang="en-US" sz="2000" dirty="0" err="1"/>
              <a:t>S.rating</a:t>
            </a:r>
            <a:r>
              <a:rPr lang="en-US" sz="2000" dirty="0"/>
              <a:t>) AS Temp</a:t>
            </a:r>
          </a:p>
          <a:p>
            <a:r>
              <a:rPr lang="en-US" sz="2000" dirty="0"/>
              <a:t>WHERE  </a:t>
            </a:r>
            <a:r>
              <a:rPr lang="en-US" sz="2000" dirty="0" err="1"/>
              <a:t>Temp.avgage</a:t>
            </a:r>
            <a:r>
              <a:rPr lang="en-US" sz="2000" dirty="0"/>
              <a:t> =  (SELECT</a:t>
            </a:r>
            <a:r>
              <a:rPr lang="en-US" dirty="0"/>
              <a:t>  </a:t>
            </a:r>
            <a:r>
              <a:rPr lang="en-US" dirty="0" smtClean="0"/>
              <a:t>MIN(</a:t>
            </a:r>
            <a:r>
              <a:rPr lang="en-US" dirty="0" err="1"/>
              <a:t>Temp.avgage</a:t>
            </a:r>
            <a:r>
              <a:rPr lang="en-US" dirty="0"/>
              <a:t>)</a:t>
            </a:r>
          </a:p>
          <a:p>
            <a:r>
              <a:rPr lang="en-US" dirty="0"/>
              <a:t>		                    </a:t>
            </a:r>
            <a:r>
              <a:rPr lang="en-US" sz="2000" dirty="0"/>
              <a:t>FROM</a:t>
            </a:r>
            <a:r>
              <a:rPr lang="en-US" dirty="0"/>
              <a:t>  Temp)</a:t>
            </a:r>
          </a:p>
        </p:txBody>
      </p:sp>
    </p:spTree>
    <p:extLst>
      <p:ext uri="{BB962C8B-B14F-4D97-AF65-F5344CB8AC3E}">
        <p14:creationId xmlns:p14="http://schemas.microsoft.com/office/powerpoint/2010/main" val="2435945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4780" y="208959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SQL: Modification Commands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715508"/>
            <a:ext cx="7848600" cy="42703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View Updates:</a:t>
            </a: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2724150" y="2040945"/>
            <a:ext cx="3651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Suppose we have a view:</a:t>
            </a:r>
          </a:p>
          <a:p>
            <a:pPr>
              <a:defRPr/>
            </a:pPr>
            <a:r>
              <a:rPr lang="en-US" dirty="0">
                <a:cs typeface="+mn-cs"/>
              </a:rPr>
              <a:t>    CREATE VIEW branch-loan AS</a:t>
            </a:r>
          </a:p>
          <a:p>
            <a:pPr>
              <a:defRPr/>
            </a:pPr>
            <a:r>
              <a:rPr lang="en-US" dirty="0">
                <a:cs typeface="+mn-cs"/>
              </a:rPr>
              <a:t>               SELECT </a:t>
            </a:r>
            <a:r>
              <a:rPr lang="en-US" dirty="0" err="1">
                <a:cs typeface="+mn-cs"/>
              </a:rPr>
              <a:t>bname</a:t>
            </a:r>
            <a:r>
              <a:rPr lang="en-US" dirty="0">
                <a:cs typeface="+mn-cs"/>
              </a:rPr>
              <a:t>, </a:t>
            </a:r>
            <a:r>
              <a:rPr lang="en-US" dirty="0" err="1">
                <a:cs typeface="+mn-cs"/>
              </a:rPr>
              <a:t>lno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              FROM     loan</a:t>
            </a:r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1117600" y="3585583"/>
            <a:ext cx="7061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And we insert:  INSERT INTO branch-loan VALUES(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Perry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, L-308)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893763" y="4296783"/>
            <a:ext cx="748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Then, the system will insert a new tuple (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Perry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, L-308, NULL) into loan</a:t>
            </a:r>
          </a:p>
        </p:txBody>
      </p:sp>
    </p:spTree>
    <p:extLst>
      <p:ext uri="{BB962C8B-B14F-4D97-AF65-F5344CB8AC3E}">
        <p14:creationId xmlns:p14="http://schemas.microsoft.com/office/powerpoint/2010/main" val="184509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601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SQL: Modification Commands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45034"/>
            <a:ext cx="7848600" cy="4064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What about...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487613" y="1724472"/>
            <a:ext cx="45402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CREATE VIEW depos-account AS</a:t>
            </a:r>
          </a:p>
          <a:p>
            <a:pPr>
              <a:defRPr/>
            </a:pPr>
            <a:r>
              <a:rPr lang="en-US">
                <a:cs typeface="+mn-cs"/>
              </a:rPr>
              <a:t>        SELECT cname, bname, balance</a:t>
            </a:r>
          </a:p>
          <a:p>
            <a:pPr>
              <a:defRPr/>
            </a:pPr>
            <a:r>
              <a:rPr lang="en-US">
                <a:cs typeface="+mn-cs"/>
              </a:rPr>
              <a:t>         FROM    depositor as d, account as a</a:t>
            </a:r>
          </a:p>
          <a:p>
            <a:pPr>
              <a:defRPr/>
            </a:pPr>
            <a:r>
              <a:rPr lang="en-US">
                <a:cs typeface="+mn-cs"/>
              </a:rPr>
              <a:t>         WHERE  d.acct_no = a.acct_no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1085850" y="3988247"/>
            <a:ext cx="6503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 INSERT INTO depos-account VALUES(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Smith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,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Perry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, 500)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1279525" y="4466084"/>
            <a:ext cx="4316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How many relations we need to update? 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2112963" y="5094734"/>
            <a:ext cx="2509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Many systems disallow</a:t>
            </a:r>
          </a:p>
        </p:txBody>
      </p:sp>
    </p:spTree>
    <p:extLst>
      <p:ext uri="{BB962C8B-B14F-4D97-AF65-F5344CB8AC3E}">
        <p14:creationId xmlns:p14="http://schemas.microsoft.com/office/powerpoint/2010/main" val="194187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46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Discretionary Access Control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GRANT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privileges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ON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object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TO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users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[WITH GRANT OPTION]</a:t>
            </a: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Object can be </a:t>
            </a:r>
            <a:r>
              <a:rPr lang="en-US" sz="2000" dirty="0" smtClean="0">
                <a:solidFill>
                  <a:schemeClr val="tx2"/>
                </a:solidFill>
              </a:rPr>
              <a:t>a Database, </a:t>
            </a:r>
            <a:r>
              <a:rPr lang="en-US" sz="2000" dirty="0">
                <a:solidFill>
                  <a:schemeClr val="tx2"/>
                </a:solidFill>
              </a:rPr>
              <a:t>Table or a View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Privileges can be: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Select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Insert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Delete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References (cols) – allow to create a foreign key that references the specified column(s)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All</a:t>
            </a:r>
          </a:p>
          <a:p>
            <a:r>
              <a:rPr lang="en-US" sz="2000" dirty="0">
                <a:solidFill>
                  <a:schemeClr val="tx2"/>
                </a:solidFill>
              </a:rPr>
              <a:t>Can later be </a:t>
            </a:r>
            <a:r>
              <a:rPr lang="en-US" sz="2000" dirty="0" smtClean="0">
                <a:solidFill>
                  <a:srgbClr val="C00000"/>
                </a:solidFill>
              </a:rPr>
              <a:t>REVOKE</a:t>
            </a:r>
            <a:r>
              <a:rPr lang="en-US" sz="2000" dirty="0">
                <a:solidFill>
                  <a:schemeClr val="tx2"/>
                </a:solidFill>
              </a:rPr>
              <a:t>D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Users can be single users or groups</a:t>
            </a:r>
          </a:p>
          <a:p>
            <a:r>
              <a:rPr lang="en-US" sz="2000" dirty="0">
                <a:solidFill>
                  <a:schemeClr val="tx2"/>
                </a:solidFill>
              </a:rPr>
              <a:t>See </a:t>
            </a:r>
            <a:r>
              <a:rPr lang="en-US" sz="2000" dirty="0" smtClean="0">
                <a:solidFill>
                  <a:schemeClr val="tx2"/>
                </a:solidFill>
              </a:rPr>
              <a:t>R&amp;G Chapter 21 </a:t>
            </a:r>
            <a:r>
              <a:rPr lang="en-US" sz="2000" dirty="0">
                <a:solidFill>
                  <a:schemeClr val="tx2"/>
                </a:solidFill>
              </a:rPr>
              <a:t>for more details.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0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91" y="1600200"/>
            <a:ext cx="913982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in MySQL: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2400" dirty="0"/>
              <a:t>CREATE USER '</a:t>
            </a:r>
            <a:r>
              <a:rPr lang="en-US" sz="2400" dirty="0" err="1"/>
              <a:t>jeffrey</a:t>
            </a:r>
            <a:r>
              <a:rPr lang="en-US" sz="2400" dirty="0"/>
              <a:t>'</a:t>
            </a:r>
            <a:r>
              <a:rPr lang="en-US" sz="2400" dirty="0" smtClean="0"/>
              <a:t>@’</a:t>
            </a:r>
            <a:r>
              <a:rPr lang="en-US" sz="2400" dirty="0"/>
              <a:t> </a:t>
            </a:r>
            <a:r>
              <a:rPr lang="en-US" sz="2400" dirty="0" err="1"/>
              <a:t>localhost</a:t>
            </a:r>
            <a:r>
              <a:rPr lang="en-US" sz="2400" dirty="0" smtClean="0"/>
              <a:t>' </a:t>
            </a:r>
            <a:r>
              <a:rPr lang="en-US" sz="2400" dirty="0"/>
              <a:t>IDENTIFIED BY '</a:t>
            </a:r>
            <a:r>
              <a:rPr lang="en-US" sz="2400" dirty="0" err="1"/>
              <a:t>mypass</a:t>
            </a:r>
            <a:r>
              <a:rPr lang="en-US" sz="2400" dirty="0"/>
              <a:t>';</a:t>
            </a:r>
          </a:p>
          <a:p>
            <a:endParaRPr lang="en-US" sz="2400" dirty="0" smtClean="0"/>
          </a:p>
          <a:p>
            <a:r>
              <a:rPr lang="en-US" sz="2400" dirty="0" smtClean="0"/>
              <a:t>GRANT </a:t>
            </a:r>
            <a:r>
              <a:rPr lang="en-US" sz="2400" dirty="0"/>
              <a:t>ALL ON db1.* TO '</a:t>
            </a:r>
            <a:r>
              <a:rPr lang="en-US" sz="2400" dirty="0" err="1"/>
              <a:t>jeffrey</a:t>
            </a:r>
            <a:r>
              <a:rPr lang="en-US" sz="2400" dirty="0"/>
              <a:t>'@'</a:t>
            </a:r>
            <a:r>
              <a:rPr lang="en-US" sz="2400" dirty="0" err="1"/>
              <a:t>localhost</a:t>
            </a:r>
            <a:r>
              <a:rPr lang="en-US" sz="2400" dirty="0"/>
              <a:t>';</a:t>
            </a:r>
          </a:p>
          <a:p>
            <a:endParaRPr lang="en-US" sz="2400" dirty="0" smtClean="0"/>
          </a:p>
          <a:p>
            <a:r>
              <a:rPr lang="en-US" sz="2400" dirty="0" smtClean="0"/>
              <a:t>GRANT </a:t>
            </a:r>
            <a:r>
              <a:rPr lang="en-US" sz="2400" dirty="0"/>
              <a:t>SELECT ON db2.invoice TO '</a:t>
            </a:r>
            <a:r>
              <a:rPr lang="en-US" sz="2400" dirty="0" err="1"/>
              <a:t>jeffrey</a:t>
            </a:r>
            <a:r>
              <a:rPr lang="en-US" sz="2400" dirty="0"/>
              <a:t>'@'</a:t>
            </a:r>
            <a:r>
              <a:rPr lang="en-US" sz="2400" dirty="0" err="1"/>
              <a:t>localhost</a:t>
            </a:r>
            <a:r>
              <a:rPr lang="en-US" sz="2400" dirty="0"/>
              <a:t>';</a:t>
            </a:r>
          </a:p>
          <a:p>
            <a:endParaRPr lang="en-US" sz="2400" dirty="0" smtClean="0"/>
          </a:p>
          <a:p>
            <a:r>
              <a:rPr lang="en-US" sz="2000" dirty="0" smtClean="0"/>
              <a:t>ALTER </a:t>
            </a:r>
            <a:r>
              <a:rPr lang="en-US" sz="2000" dirty="0"/>
              <a:t>USER '</a:t>
            </a:r>
            <a:r>
              <a:rPr lang="en-US" sz="2000" dirty="0" err="1"/>
              <a:t>jeffrey</a:t>
            </a:r>
            <a:r>
              <a:rPr lang="en-US" sz="2000" dirty="0"/>
              <a:t>'@'</a:t>
            </a:r>
            <a:r>
              <a:rPr lang="en-US" sz="2000" dirty="0" err="1"/>
              <a:t>localhost</a:t>
            </a:r>
            <a:r>
              <a:rPr lang="en-US" sz="2000" dirty="0"/>
              <a:t>' WITH MAX_QUERIES_PER_HOUR 90;</a:t>
            </a:r>
          </a:p>
        </p:txBody>
      </p:sp>
    </p:spTree>
    <p:extLst>
      <p:ext uri="{BB962C8B-B14F-4D97-AF65-F5344CB8AC3E}">
        <p14:creationId xmlns:p14="http://schemas.microsoft.com/office/powerpoint/2010/main" val="336166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one from the book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26" y="1555624"/>
            <a:ext cx="4916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VIEW </a:t>
            </a:r>
            <a:r>
              <a:rPr lang="en-US" dirty="0" err="1" smtClean="0"/>
              <a:t>ActiveSailors</a:t>
            </a:r>
            <a:r>
              <a:rPr lang="en-US" dirty="0" smtClean="0"/>
              <a:t>(name, age, day)</a:t>
            </a:r>
          </a:p>
          <a:p>
            <a:r>
              <a:rPr lang="en-US" dirty="0"/>
              <a:t>	</a:t>
            </a:r>
            <a:r>
              <a:rPr lang="en-US" dirty="0" smtClean="0"/>
              <a:t>	AS  SELECT </a:t>
            </a:r>
            <a:r>
              <a:rPr lang="en-US" dirty="0" err="1" smtClean="0"/>
              <a:t>S.sname</a:t>
            </a:r>
            <a:r>
              <a:rPr lang="en-US" dirty="0" smtClean="0"/>
              <a:t>, </a:t>
            </a:r>
            <a:r>
              <a:rPr lang="en-US" dirty="0" err="1" smtClean="0"/>
              <a:t>S.age</a:t>
            </a:r>
            <a:r>
              <a:rPr lang="en-US" dirty="0" smtClean="0"/>
              <a:t>, </a:t>
            </a:r>
            <a:r>
              <a:rPr lang="en-US" dirty="0" err="1" smtClean="0"/>
              <a:t>R.day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FROM Sailors S, Reserves R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WHERE </a:t>
            </a:r>
            <a:r>
              <a:rPr lang="en-US" dirty="0" err="1" smtClean="0"/>
              <a:t>S.sid</a:t>
            </a:r>
            <a:r>
              <a:rPr lang="en-US" dirty="0" smtClean="0"/>
              <a:t> = </a:t>
            </a:r>
            <a:r>
              <a:rPr lang="en-US" dirty="0" err="1" smtClean="0"/>
              <a:t>R.sid</a:t>
            </a:r>
            <a:r>
              <a:rPr lang="en-US" dirty="0" smtClean="0"/>
              <a:t> AND </a:t>
            </a:r>
            <a:r>
              <a:rPr lang="en-US" dirty="0" err="1" smtClean="0"/>
              <a:t>S.rating</a:t>
            </a:r>
            <a:r>
              <a:rPr lang="en-US" dirty="0" smtClean="0"/>
              <a:t> &gt; 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9630" y="3225327"/>
            <a:ext cx="75171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GRANT INSERT,DELETE ON Reserves TO </a:t>
            </a:r>
            <a:r>
              <a:rPr lang="en-US" sz="2000" dirty="0" err="1" smtClean="0"/>
              <a:t>Yuppy</a:t>
            </a:r>
            <a:r>
              <a:rPr lang="en-US" sz="2000" dirty="0" smtClean="0"/>
              <a:t> WITH GRANT OPTION</a:t>
            </a:r>
          </a:p>
          <a:p>
            <a:endParaRPr lang="en-US" sz="2000" dirty="0" smtClean="0"/>
          </a:p>
          <a:p>
            <a:r>
              <a:rPr lang="en-US" sz="2000" dirty="0" smtClean="0"/>
              <a:t>GRANT SELECT ON Reserves TO Michael</a:t>
            </a:r>
          </a:p>
          <a:p>
            <a:endParaRPr lang="en-US" sz="2000" dirty="0"/>
          </a:p>
          <a:p>
            <a:r>
              <a:rPr lang="en-US" sz="2000" dirty="0" smtClean="0"/>
              <a:t>GRANT UPDATE (rating) ON Sailors to Bill</a:t>
            </a:r>
          </a:p>
          <a:p>
            <a:endParaRPr lang="en-US" sz="2000" dirty="0" smtClean="0"/>
          </a:p>
          <a:p>
            <a:r>
              <a:rPr lang="en-US" sz="2000" dirty="0" smtClean="0"/>
              <a:t>GRANT REFERENCES (bid) ON Boats TO Jim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8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410201" y="2076237"/>
            <a:ext cx="2425835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ource Sans Pro Light" pitchFamily="34" charset="0"/>
              </a:rPr>
              <a:t>Embedded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Source Sans Pro Light" pitchFamily="34" charset="0"/>
              </a:rPr>
              <a:t>SQL</a:t>
            </a:r>
            <a:endParaRPr lang="en-US" sz="3600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0766" y="2239080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Embedded SQL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336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5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Querying Multiple Relations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err="1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S.sname</a:t>
            </a:r>
            <a: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> Sailors S, Reserves R</a:t>
            </a:r>
            <a: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rgbClr val="14405C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Cartesian product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85800" y="3200400"/>
            <a:ext cx="6629400" cy="3341132"/>
            <a:chOff x="685800" y="3200400"/>
            <a:chExt cx="6629400" cy="334113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09800" y="3200400"/>
              <a:ext cx="0" cy="2819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2209800" y="6019799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124200" y="6019799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267200" y="6019800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10200" y="6019800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53200" y="6019800"/>
              <a:ext cx="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057400" y="5257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057400" y="4495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057400" y="3733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38400" y="6172200"/>
              <a:ext cx="8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Popeye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46412" y="6172200"/>
              <a:ext cx="969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OliveOyl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9111" y="6172200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Garfield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2243" y="6172200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Bob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5800" y="5105400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(1, 102, 9/12)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4355068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tx2"/>
                  </a:solidFill>
                </a:rPr>
                <a:t>(2, 102, 9/13)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" y="3505200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(1, 101, 10/1)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68548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14800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1296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94296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94296" y="430995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51296" y="43550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14800" y="43572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6840" y="43550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94296" y="350491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1296" y="35500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35521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66840" y="35500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X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50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Embedded SQL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tabLst>
                <a:tab pos="744538" algn="l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SQL is not a general purpose programming language.</a:t>
            </a:r>
          </a:p>
          <a:p>
            <a:pPr lvl="1">
              <a:buFont typeface="Wingdings" charset="0"/>
              <a:buNone/>
              <a:tabLst>
                <a:tab pos="744538" algn="l"/>
              </a:tabLst>
            </a:pPr>
            <a:r>
              <a:rPr lang="en-US" sz="1600">
                <a:latin typeface="Arial" charset="0"/>
                <a:ea typeface="ＭＳ Ｐゴシック" charset="0"/>
              </a:rPr>
              <a:t>+ Tailored for  data retrieval and manipulation</a:t>
            </a:r>
          </a:p>
          <a:p>
            <a:pPr lvl="1">
              <a:buFont typeface="Wingdings" charset="0"/>
              <a:buNone/>
              <a:tabLst>
                <a:tab pos="744538" algn="l"/>
              </a:tabLst>
            </a:pPr>
            <a:r>
              <a:rPr lang="en-US" sz="1600">
                <a:latin typeface="Arial" charset="0"/>
                <a:ea typeface="ＭＳ Ｐゴシック" charset="0"/>
              </a:rPr>
              <a:t>+ Relatively easy to optimize and parallelize</a:t>
            </a:r>
          </a:p>
          <a:p>
            <a:pPr lvl="1">
              <a:buFontTx/>
              <a:buChar char="-"/>
              <a:tabLst>
                <a:tab pos="744538" algn="l"/>
              </a:tabLst>
            </a:pPr>
            <a:r>
              <a:rPr lang="en-US" sz="1600">
                <a:latin typeface="Arial" charset="0"/>
                <a:ea typeface="ＭＳ Ｐゴシック" charset="0"/>
              </a:rPr>
              <a:t>Can</a:t>
            </a:r>
            <a:r>
              <a:rPr lang="ja-JP" altLang="en-US" sz="1600">
                <a:latin typeface="Arial" charset="0"/>
                <a:ea typeface="ＭＳ Ｐゴシック" charset="0"/>
              </a:rPr>
              <a:t>’</a:t>
            </a:r>
            <a:r>
              <a:rPr lang="en-US" altLang="ja-JP" sz="1600">
                <a:latin typeface="Arial" charset="0"/>
                <a:ea typeface="ＭＳ Ｐゴシック" charset="0"/>
              </a:rPr>
              <a:t>t write entire apps in SQL alone</a:t>
            </a:r>
          </a:p>
          <a:p>
            <a:pPr>
              <a:buFontTx/>
              <a:buNone/>
              <a:tabLst>
                <a:tab pos="744538" algn="l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Options:</a:t>
            </a:r>
          </a:p>
          <a:p>
            <a:pPr lvl="1">
              <a:buFontTx/>
              <a:buNone/>
              <a:tabLst>
                <a:tab pos="744538" algn="l"/>
              </a:tabLst>
            </a:pPr>
            <a:r>
              <a:rPr lang="en-US" sz="1600">
                <a:latin typeface="Arial" charset="0"/>
                <a:ea typeface="ＭＳ Ｐゴシック" charset="0"/>
              </a:rPr>
              <a:t>Make the query language </a:t>
            </a:r>
            <a:r>
              <a:rPr lang="ja-JP" altLang="en-US" sz="1600">
                <a:latin typeface="Arial" charset="0"/>
                <a:ea typeface="ＭＳ Ｐゴシック" charset="0"/>
              </a:rPr>
              <a:t>“</a:t>
            </a:r>
            <a:r>
              <a:rPr lang="en-US" altLang="ja-JP" sz="1600">
                <a:latin typeface="Arial" charset="0"/>
                <a:ea typeface="ＭＳ Ｐゴシック" charset="0"/>
              </a:rPr>
              <a:t>turing complete</a:t>
            </a:r>
            <a:r>
              <a:rPr lang="ja-JP" altLang="en-US" sz="1600">
                <a:latin typeface="Arial" charset="0"/>
                <a:ea typeface="ＭＳ Ｐゴシック" charset="0"/>
              </a:rPr>
              <a:t>”</a:t>
            </a:r>
            <a:endParaRPr lang="en-US" altLang="ja-JP" sz="1600">
              <a:latin typeface="Arial" charset="0"/>
              <a:ea typeface="ＭＳ Ｐゴシック" charset="0"/>
            </a:endParaRPr>
          </a:p>
          <a:p>
            <a:pPr lvl="2">
              <a:buFontTx/>
              <a:buNone/>
              <a:tabLst>
                <a:tab pos="744538" algn="l"/>
              </a:tabLst>
            </a:pPr>
            <a:r>
              <a:rPr lang="en-US" sz="1400">
                <a:latin typeface="Arial" charset="0"/>
                <a:ea typeface="ＭＳ Ｐゴシック" charset="0"/>
              </a:rPr>
              <a:t>Avoids the </a:t>
            </a:r>
            <a:r>
              <a:rPr lang="ja-JP" altLang="en-US" sz="1400">
                <a:latin typeface="Arial" charset="0"/>
                <a:ea typeface="ＭＳ Ｐゴシック" charset="0"/>
              </a:rPr>
              <a:t>“</a:t>
            </a:r>
            <a:r>
              <a:rPr lang="en-US" altLang="ja-JP" sz="1400">
                <a:latin typeface="Arial" charset="0"/>
                <a:ea typeface="ＭＳ Ｐゴシック" charset="0"/>
              </a:rPr>
              <a:t>impedance mismatch</a:t>
            </a:r>
            <a:r>
              <a:rPr lang="ja-JP" altLang="en-US" sz="1400">
                <a:latin typeface="Arial" charset="0"/>
                <a:ea typeface="ＭＳ Ｐゴシック" charset="0"/>
              </a:rPr>
              <a:t>”</a:t>
            </a:r>
            <a:endParaRPr lang="en-US" altLang="ja-JP" sz="1400">
              <a:latin typeface="Arial" charset="0"/>
              <a:ea typeface="ＭＳ Ｐゴシック" charset="0"/>
            </a:endParaRPr>
          </a:p>
          <a:p>
            <a:pPr lvl="2">
              <a:buFontTx/>
              <a:buNone/>
              <a:tabLst>
                <a:tab pos="744538" algn="l"/>
              </a:tabLst>
            </a:pPr>
            <a:r>
              <a:rPr lang="en-US" sz="1400">
                <a:latin typeface="Arial" charset="0"/>
                <a:ea typeface="ＭＳ Ｐゴシック" charset="0"/>
              </a:rPr>
              <a:t>but, loses advantages of relational lang simplicity</a:t>
            </a:r>
          </a:p>
          <a:p>
            <a:pPr lvl="1">
              <a:buFontTx/>
              <a:buNone/>
              <a:tabLst>
                <a:tab pos="744538" algn="l"/>
              </a:tabLst>
            </a:pPr>
            <a:r>
              <a:rPr lang="en-US" sz="1600">
                <a:latin typeface="Arial" charset="0"/>
                <a:ea typeface="ＭＳ Ｐゴシック" charset="0"/>
              </a:rPr>
              <a:t>Allow SQL to be embedded in regular programming languages.</a:t>
            </a:r>
          </a:p>
          <a:p>
            <a:pPr>
              <a:buFont typeface="Wingdings" charset="0"/>
              <a:buNone/>
              <a:tabLst>
                <a:tab pos="744538" algn="l"/>
              </a:tabLst>
            </a:pPr>
            <a:endParaRPr lang="en-US" sz="2000">
              <a:latin typeface="Arial" charset="0"/>
              <a:ea typeface="ＭＳ Ｐゴシック" charset="0"/>
            </a:endParaRPr>
          </a:p>
          <a:p>
            <a:pPr>
              <a:tabLst>
                <a:tab pos="744538" algn="l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The SQL standard defines embeddings of SQL in a variety of programming languages such as Pascal, PL/I, Fortran, C, and Cobol…. Java and C++.</a:t>
            </a:r>
          </a:p>
        </p:txBody>
      </p:sp>
    </p:spTree>
    <p:extLst>
      <p:ext uri="{BB962C8B-B14F-4D97-AF65-F5344CB8AC3E}">
        <p14:creationId xmlns:p14="http://schemas.microsoft.com/office/powerpoint/2010/main" val="151133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Embedded SQL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3413125"/>
          </a:xfrm>
        </p:spPr>
        <p:txBody>
          <a:bodyPr/>
          <a:lstStyle/>
          <a:p>
            <a:r>
              <a:rPr lang="en-US" sz="2000">
                <a:latin typeface="Arial" charset="0"/>
                <a:ea typeface="ＭＳ Ｐゴシック" charset="0"/>
              </a:rPr>
              <a:t>A language to which SQL queries are embedded is referred to as a </a:t>
            </a:r>
            <a:r>
              <a:rPr lang="en-US" sz="2000" i="1">
                <a:latin typeface="Arial" charset="0"/>
                <a:ea typeface="ＭＳ Ｐゴシック" charset="0"/>
              </a:rPr>
              <a:t>host </a:t>
            </a:r>
            <a:r>
              <a:rPr lang="en-US" sz="2000">
                <a:latin typeface="Arial" charset="0"/>
                <a:ea typeface="ＭＳ Ｐゴシック" charset="0"/>
              </a:rPr>
              <a:t>language, and the SQL structures permitted in the host language comprise </a:t>
            </a:r>
            <a:r>
              <a:rPr lang="en-US" sz="2000" i="1">
                <a:latin typeface="Arial" charset="0"/>
                <a:ea typeface="ＭＳ Ｐゴシック" charset="0"/>
              </a:rPr>
              <a:t>embedded </a:t>
            </a:r>
            <a:r>
              <a:rPr lang="en-US" sz="2000">
                <a:latin typeface="Arial" charset="0"/>
                <a:ea typeface="ＭＳ Ｐゴシック" charset="0"/>
              </a:rPr>
              <a:t>SQL.</a:t>
            </a:r>
          </a:p>
          <a:p>
            <a:endParaRPr lang="en-US" sz="2000">
              <a:latin typeface="Arial" charset="0"/>
              <a:ea typeface="ＭＳ Ｐゴシック" charset="0"/>
            </a:endParaRPr>
          </a:p>
          <a:p>
            <a:r>
              <a:rPr lang="en-US" sz="2000">
                <a:latin typeface="Arial" charset="0"/>
                <a:ea typeface="ＭＳ Ｐゴシック" charset="0"/>
              </a:rPr>
              <a:t>EXEC SQL statement is used to identify embedded SQL request to the preprocessor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</a:rPr>
              <a:t>		EXEC SQL &lt;embedded SQL statement &gt; END-EXEC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Arial" charset="0"/>
                <a:ea typeface="ＭＳ Ｐゴシック" charset="0"/>
              </a:rPr>
              <a:t>	Note: this varies by language.  E.g. the Java embedding uses</a:t>
            </a:r>
            <a:br>
              <a:rPr lang="en-US" sz="2000">
                <a:latin typeface="Arial" charset="0"/>
                <a:ea typeface="ＭＳ Ｐゴシック" charset="0"/>
              </a:rPr>
            </a:br>
            <a:r>
              <a:rPr lang="en-US" sz="2000">
                <a:latin typeface="Arial" charset="0"/>
                <a:ea typeface="ＭＳ Ｐゴシック" charset="0"/>
              </a:rPr>
              <a:t>	 # SQL { …. } ;  </a:t>
            </a:r>
          </a:p>
          <a:p>
            <a:pPr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</a:endParaRPr>
          </a:p>
          <a:p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609600" y="4691063"/>
            <a:ext cx="7250703" cy="150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Problem:  </a:t>
            </a:r>
          </a:p>
          <a:p>
            <a:pPr>
              <a:buFontTx/>
              <a:buChar char="•"/>
              <a:defRPr/>
            </a:pPr>
            <a:r>
              <a:rPr lang="en-US" dirty="0">
                <a:cs typeface="+mn-cs"/>
              </a:rPr>
              <a:t>SQL relations are (multi-)sets, no </a:t>
            </a:r>
            <a:r>
              <a:rPr lang="en-US" i="1" dirty="0">
                <a:cs typeface="+mn-cs"/>
              </a:rPr>
              <a:t>a priori </a:t>
            </a:r>
            <a:r>
              <a:rPr lang="en-US" dirty="0">
                <a:cs typeface="+mn-cs"/>
              </a:rPr>
              <a:t>bound on the number of records. </a:t>
            </a:r>
          </a:p>
          <a:p>
            <a:pPr>
              <a:defRPr/>
            </a:pPr>
            <a:r>
              <a:rPr lang="en-US" dirty="0">
                <a:cs typeface="+mn-cs"/>
              </a:rPr>
              <a:t>              No such data structure in C or Java.  </a:t>
            </a:r>
            <a:endParaRPr lang="en-US" dirty="0" smtClean="0">
              <a:cs typeface="+mn-cs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dirty="0" smtClean="0">
                <a:cs typeface="+mn-cs"/>
              </a:rPr>
              <a:t>SQL </a:t>
            </a:r>
            <a:r>
              <a:rPr lang="en-US" dirty="0">
                <a:cs typeface="+mn-cs"/>
              </a:rPr>
              <a:t>supports a mechanism called a </a:t>
            </a:r>
            <a:r>
              <a:rPr lang="en-US" i="1" u="sng" dirty="0">
                <a:solidFill>
                  <a:schemeClr val="accent2"/>
                </a:solidFill>
                <a:cs typeface="+mn-cs"/>
              </a:rPr>
              <a:t>cursor</a:t>
            </a:r>
            <a:r>
              <a:rPr lang="en-US" dirty="0">
                <a:cs typeface="+mn-cs"/>
              </a:rPr>
              <a:t> to handle this.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88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206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Example Query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978025"/>
            <a:ext cx="7970837" cy="3335338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Specify the query in SQL and declare a </a:t>
            </a:r>
            <a:r>
              <a:rPr lang="en-US" sz="2000" i="1">
                <a:latin typeface="Arial" charset="0"/>
                <a:ea typeface="ＭＳ Ｐゴシック" charset="0"/>
              </a:rPr>
              <a:t>cursor</a:t>
            </a:r>
            <a:r>
              <a:rPr lang="en-US" sz="2000">
                <a:latin typeface="Arial" charset="0"/>
                <a:ea typeface="ＭＳ Ｐゴシック" charset="0"/>
              </a:rPr>
              <a:t> for it</a:t>
            </a:r>
          </a:p>
          <a:p>
            <a:pPr>
              <a:buFont typeface="Wingdings" charset="0"/>
              <a:buNone/>
              <a:tabLst>
                <a:tab pos="966788" algn="l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EXEC SQL</a:t>
            </a:r>
          </a:p>
          <a:p>
            <a:pPr>
              <a:buFont typeface="Wingdings" charset="0"/>
              <a:buNone/>
              <a:tabLst>
                <a:tab pos="966788" algn="l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	</a:t>
            </a:r>
            <a:r>
              <a:rPr lang="en-US" sz="2000" b="1">
                <a:latin typeface="Arial" charset="0"/>
                <a:ea typeface="ＭＳ Ｐゴシック" charset="0"/>
              </a:rPr>
              <a:t>declare </a:t>
            </a:r>
            <a:r>
              <a:rPr lang="en-US" sz="2000" i="1">
                <a:latin typeface="Arial" charset="0"/>
                <a:ea typeface="ＭＳ Ｐゴシック" charset="0"/>
              </a:rPr>
              <a:t>c</a:t>
            </a:r>
            <a:r>
              <a:rPr lang="en-US" sz="2000" b="1">
                <a:latin typeface="Arial" charset="0"/>
                <a:ea typeface="ＭＳ Ｐゴシック" charset="0"/>
              </a:rPr>
              <a:t> cursor for </a:t>
            </a:r>
            <a:br>
              <a:rPr lang="en-US" sz="2000" b="1">
                <a:latin typeface="Arial" charset="0"/>
                <a:ea typeface="ＭＳ Ｐゴシック" charset="0"/>
              </a:rPr>
            </a:br>
            <a:r>
              <a:rPr lang="en-US" sz="2000" b="1">
                <a:latin typeface="Arial" charset="0"/>
                <a:ea typeface="ＭＳ Ｐゴシック" charset="0"/>
              </a:rPr>
              <a:t>select </a:t>
            </a:r>
            <a:r>
              <a:rPr lang="en-US" sz="2000" i="1">
                <a:latin typeface="Arial" charset="0"/>
                <a:ea typeface="ＭＳ Ｐゴシック" charset="0"/>
              </a:rPr>
              <a:t>customer-name, customer-city</a:t>
            </a:r>
            <a:br>
              <a:rPr lang="en-US" sz="2000" i="1">
                <a:latin typeface="Arial" charset="0"/>
                <a:ea typeface="ＭＳ Ｐゴシック" charset="0"/>
              </a:rPr>
            </a:br>
            <a:r>
              <a:rPr lang="en-US" sz="2000" b="1">
                <a:latin typeface="Arial" charset="0"/>
                <a:ea typeface="ＭＳ Ｐゴシック" charset="0"/>
              </a:rPr>
              <a:t>from </a:t>
            </a:r>
            <a:r>
              <a:rPr lang="en-US" sz="2000" i="1">
                <a:latin typeface="Arial" charset="0"/>
                <a:ea typeface="ＭＳ Ｐゴシック" charset="0"/>
              </a:rPr>
              <a:t>depositor, customer, account</a:t>
            </a:r>
            <a:br>
              <a:rPr lang="en-US" sz="2000" i="1">
                <a:latin typeface="Arial" charset="0"/>
                <a:ea typeface="ＭＳ Ｐゴシック" charset="0"/>
              </a:rPr>
            </a:br>
            <a:r>
              <a:rPr lang="en-US" sz="2000" b="1">
                <a:latin typeface="Arial" charset="0"/>
                <a:ea typeface="ＭＳ Ｐゴシック" charset="0"/>
              </a:rPr>
              <a:t>where </a:t>
            </a:r>
            <a:r>
              <a:rPr lang="en-US" sz="2000" i="1">
                <a:latin typeface="Arial" charset="0"/>
                <a:ea typeface="ＭＳ Ｐゴシック" charset="0"/>
              </a:rPr>
              <a:t>depositor.customer-name = customer.customer-name        </a:t>
            </a:r>
            <a:br>
              <a:rPr lang="en-US" sz="2000" i="1">
                <a:latin typeface="Arial" charset="0"/>
                <a:ea typeface="ＭＳ Ｐゴシック" charset="0"/>
              </a:rPr>
            </a:br>
            <a:r>
              <a:rPr lang="en-US" sz="2000" i="1">
                <a:latin typeface="Arial" charset="0"/>
                <a:ea typeface="ＭＳ Ｐゴシック" charset="0"/>
              </a:rPr>
              <a:t>         </a:t>
            </a:r>
            <a:r>
              <a:rPr lang="en-US" sz="2000" b="1">
                <a:latin typeface="Arial" charset="0"/>
                <a:ea typeface="ＭＳ Ｐゴシック" charset="0"/>
              </a:rPr>
              <a:t>and</a:t>
            </a:r>
            <a:r>
              <a:rPr lang="en-US" sz="2000" i="1">
                <a:latin typeface="Arial" charset="0"/>
                <a:ea typeface="ＭＳ Ｐゴシック" charset="0"/>
              </a:rPr>
              <a:t> depositor account-number = account.account-number</a:t>
            </a:r>
            <a:br>
              <a:rPr lang="en-US" sz="2000" i="1">
                <a:latin typeface="Arial" charset="0"/>
                <a:ea typeface="ＭＳ Ｐゴシック" charset="0"/>
              </a:rPr>
            </a:br>
            <a:r>
              <a:rPr lang="en-US" sz="2000" i="1">
                <a:latin typeface="Arial" charset="0"/>
                <a:ea typeface="ＭＳ Ｐゴシック" charset="0"/>
              </a:rPr>
              <a:t>	</a:t>
            </a:r>
            <a:r>
              <a:rPr lang="en-US" sz="2000" b="1">
                <a:latin typeface="Arial" charset="0"/>
                <a:ea typeface="ＭＳ Ｐゴシック" charset="0"/>
              </a:rPr>
              <a:t>and </a:t>
            </a:r>
            <a:r>
              <a:rPr lang="en-US" sz="2000" i="1">
                <a:latin typeface="Arial" charset="0"/>
                <a:ea typeface="ＭＳ Ｐゴシック" charset="0"/>
              </a:rPr>
              <a:t>account.balance &gt; :amount</a:t>
            </a:r>
          </a:p>
          <a:p>
            <a:pPr>
              <a:buFont typeface="Wingdings" charset="0"/>
              <a:buNone/>
              <a:tabLst>
                <a:tab pos="966788" algn="l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END-EXEC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920750" y="827088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cs typeface="+mn-cs"/>
              </a:rPr>
              <a:t>From within a host language, find the names and cities of customers with more than the variable </a:t>
            </a:r>
            <a:r>
              <a:rPr lang="en-US" sz="2000" i="1" dirty="0">
                <a:cs typeface="+mn-cs"/>
              </a:rPr>
              <a:t>amount</a:t>
            </a:r>
            <a:r>
              <a:rPr lang="en-US" sz="2000" dirty="0">
                <a:cs typeface="+mn-cs"/>
              </a:rPr>
              <a:t> dollars in some account.</a:t>
            </a:r>
          </a:p>
        </p:txBody>
      </p:sp>
    </p:spTree>
    <p:extLst>
      <p:ext uri="{BB962C8B-B14F-4D97-AF65-F5344CB8AC3E}">
        <p14:creationId xmlns:p14="http://schemas.microsoft.com/office/powerpoint/2010/main" val="118777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Embedded SQL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The </a:t>
            </a:r>
            <a:r>
              <a:rPr lang="en-US" sz="2000" b="1">
                <a:latin typeface="Arial" charset="0"/>
                <a:ea typeface="ＭＳ Ｐゴシック" charset="0"/>
              </a:rPr>
              <a:t>open</a:t>
            </a:r>
            <a:r>
              <a:rPr lang="en-US" sz="2000">
                <a:latin typeface="Arial" charset="0"/>
                <a:ea typeface="ＭＳ Ｐゴシック" charset="0"/>
              </a:rPr>
              <a:t> statement causes the query to be evaluated</a:t>
            </a:r>
          </a:p>
          <a:p>
            <a:pPr>
              <a:buFont typeface="Wingdings" charset="0"/>
              <a:buNone/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		EXEC SQL </a:t>
            </a:r>
            <a:r>
              <a:rPr lang="en-US" sz="2000" b="1">
                <a:latin typeface="Arial" charset="0"/>
                <a:ea typeface="ＭＳ Ｐゴシック" charset="0"/>
              </a:rPr>
              <a:t>open</a:t>
            </a:r>
            <a:r>
              <a:rPr lang="en-US" sz="2000">
                <a:latin typeface="Arial" charset="0"/>
                <a:ea typeface="ＭＳ Ｐゴシック" charset="0"/>
              </a:rPr>
              <a:t> </a:t>
            </a:r>
            <a:r>
              <a:rPr lang="en-US" sz="2000" i="1">
                <a:latin typeface="Arial" charset="0"/>
                <a:ea typeface="ＭＳ Ｐゴシック" charset="0"/>
              </a:rPr>
              <a:t>c</a:t>
            </a:r>
            <a:r>
              <a:rPr lang="en-US" sz="2000" b="1" i="1">
                <a:latin typeface="Arial" charset="0"/>
                <a:ea typeface="ＭＳ Ｐゴシック" charset="0"/>
              </a:rPr>
              <a:t> </a:t>
            </a:r>
            <a:r>
              <a:rPr lang="en-US" sz="2000">
                <a:latin typeface="Arial" charset="0"/>
                <a:ea typeface="ＭＳ Ｐゴシック" charset="0"/>
              </a:rPr>
              <a:t>END-EXEC</a:t>
            </a:r>
          </a:p>
          <a:p>
            <a:pPr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The </a:t>
            </a:r>
            <a:r>
              <a:rPr lang="en-US" sz="2000" b="1">
                <a:latin typeface="Arial" charset="0"/>
                <a:ea typeface="ＭＳ Ｐゴシック" charset="0"/>
              </a:rPr>
              <a:t>fetch </a:t>
            </a:r>
            <a:r>
              <a:rPr lang="en-US" sz="2000">
                <a:latin typeface="Arial" charset="0"/>
                <a:ea typeface="ＭＳ Ｐゴシック" charset="0"/>
              </a:rPr>
              <a:t>statement causes the values of one tuple in the query result to be placed on host language variables.</a:t>
            </a:r>
          </a:p>
          <a:p>
            <a:pPr>
              <a:buFont typeface="Wingdings" charset="0"/>
              <a:buNone/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		EXEC SQL</a:t>
            </a:r>
            <a:r>
              <a:rPr lang="en-US" sz="2000" b="1">
                <a:latin typeface="Arial" charset="0"/>
                <a:ea typeface="ＭＳ Ｐゴシック" charset="0"/>
              </a:rPr>
              <a:t> fetch </a:t>
            </a:r>
            <a:r>
              <a:rPr lang="en-US" sz="2000" i="1">
                <a:latin typeface="Arial" charset="0"/>
                <a:ea typeface="ＭＳ Ｐゴシック" charset="0"/>
              </a:rPr>
              <a:t>c </a:t>
            </a:r>
            <a:r>
              <a:rPr lang="en-US" sz="2000" b="1">
                <a:latin typeface="Arial" charset="0"/>
                <a:ea typeface="ＭＳ Ｐゴシック" charset="0"/>
              </a:rPr>
              <a:t>into </a:t>
            </a:r>
            <a:r>
              <a:rPr lang="en-US" sz="2000">
                <a:latin typeface="Arial" charset="0"/>
                <a:ea typeface="ＭＳ Ｐゴシック" charset="0"/>
              </a:rPr>
              <a:t>:</a:t>
            </a:r>
            <a:r>
              <a:rPr lang="en-US" sz="2000" i="1">
                <a:latin typeface="Arial" charset="0"/>
                <a:ea typeface="ＭＳ Ｐゴシック" charset="0"/>
              </a:rPr>
              <a:t>cn, :cc</a:t>
            </a:r>
            <a:r>
              <a:rPr lang="en-US" sz="2000">
                <a:latin typeface="Arial" charset="0"/>
                <a:ea typeface="ＭＳ Ｐゴシック" charset="0"/>
              </a:rPr>
              <a:t> END-EXEC</a:t>
            </a:r>
            <a:br>
              <a:rPr lang="en-US" sz="2000">
                <a:latin typeface="Arial" charset="0"/>
                <a:ea typeface="ＭＳ Ｐゴシック" charset="0"/>
              </a:rPr>
            </a:br>
            <a:r>
              <a:rPr lang="en-US" sz="2000">
                <a:latin typeface="Arial" charset="0"/>
                <a:ea typeface="ＭＳ Ｐゴシック" charset="0"/>
              </a:rPr>
              <a:t>Repeated calls to </a:t>
            </a:r>
            <a:r>
              <a:rPr lang="en-US" sz="2000" b="1">
                <a:latin typeface="Arial" charset="0"/>
                <a:ea typeface="ＭＳ Ｐゴシック" charset="0"/>
              </a:rPr>
              <a:t>fetch</a:t>
            </a:r>
            <a:r>
              <a:rPr lang="en-US" sz="2000">
                <a:latin typeface="Arial" charset="0"/>
                <a:ea typeface="ＭＳ Ｐゴシック" charset="0"/>
              </a:rPr>
              <a:t> get successive tuples in the query result</a:t>
            </a:r>
          </a:p>
          <a:p>
            <a:pPr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A variable called SQLSTATE in the SQL communication area (SQLCA) gets set to </a:t>
            </a:r>
            <a:r>
              <a:rPr lang="ja-JP" altLang="en-US" sz="2000">
                <a:latin typeface="Arial" charset="0"/>
                <a:ea typeface="ＭＳ Ｐゴシック" charset="0"/>
              </a:rPr>
              <a:t>‘</a:t>
            </a:r>
            <a:r>
              <a:rPr lang="en-US" altLang="ja-JP" sz="2000">
                <a:latin typeface="Arial" charset="0"/>
                <a:ea typeface="ＭＳ Ｐゴシック" charset="0"/>
              </a:rPr>
              <a:t>02000</a:t>
            </a:r>
            <a:r>
              <a:rPr lang="ja-JP" altLang="en-US" sz="2000">
                <a:latin typeface="Arial" charset="0"/>
                <a:ea typeface="ＭＳ Ｐゴシック" charset="0"/>
              </a:rPr>
              <a:t>’</a:t>
            </a:r>
            <a:r>
              <a:rPr lang="en-US" altLang="ja-JP" sz="2000">
                <a:latin typeface="Arial" charset="0"/>
                <a:ea typeface="ＭＳ Ｐゴシック" charset="0"/>
              </a:rPr>
              <a:t>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The </a:t>
            </a:r>
            <a:r>
              <a:rPr lang="en-US" sz="2000" b="1">
                <a:latin typeface="Arial" charset="0"/>
                <a:ea typeface="ＭＳ Ｐゴシック" charset="0"/>
              </a:rPr>
              <a:t>close </a:t>
            </a:r>
            <a:r>
              <a:rPr lang="en-US" sz="2000">
                <a:latin typeface="Arial" charset="0"/>
                <a:ea typeface="ＭＳ Ｐゴシック" charset="0"/>
              </a:rPr>
              <a:t>statement causes the database system to delete the temporary relation that holds the result of the query.</a:t>
            </a:r>
          </a:p>
          <a:p>
            <a:pPr>
              <a:buFont typeface="Wingdings" charset="0"/>
              <a:buNone/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		EXEC SQL </a:t>
            </a:r>
            <a:r>
              <a:rPr lang="en-US" sz="2000" b="1">
                <a:latin typeface="Arial" charset="0"/>
                <a:ea typeface="ＭＳ Ｐゴシック" charset="0"/>
              </a:rPr>
              <a:t>close</a:t>
            </a:r>
            <a:r>
              <a:rPr lang="en-US" sz="2000">
                <a:latin typeface="Arial" charset="0"/>
                <a:ea typeface="ＭＳ Ｐゴシック" charset="0"/>
              </a:rPr>
              <a:t> </a:t>
            </a:r>
            <a:r>
              <a:rPr lang="en-US" sz="2000" i="1">
                <a:latin typeface="Arial" charset="0"/>
                <a:ea typeface="ＭＳ Ｐゴシック" charset="0"/>
              </a:rPr>
              <a:t>c</a:t>
            </a:r>
            <a:r>
              <a:rPr lang="en-US" sz="2000">
                <a:latin typeface="Arial" charset="0"/>
                <a:ea typeface="ＭＳ Ｐゴシック" charset="0"/>
              </a:rPr>
              <a:t> END-EXEC</a:t>
            </a:r>
          </a:p>
          <a:p>
            <a:pPr>
              <a:buFont typeface="Wingdings" charset="0"/>
              <a:buNone/>
              <a:tabLst>
                <a:tab pos="3140075" algn="ctr"/>
              </a:tabLst>
            </a:pPr>
            <a:r>
              <a:rPr lang="en-US" sz="2000">
                <a:latin typeface="Arial" charset="0"/>
                <a:ea typeface="ＭＳ Ｐゴシック" charset="0"/>
              </a:rPr>
              <a:t>Note: above details vary with language.  E.g. the Java embedding defines Java iterators to step through result tuples.</a:t>
            </a:r>
          </a:p>
        </p:txBody>
      </p:sp>
    </p:spTree>
    <p:extLst>
      <p:ext uri="{BB962C8B-B14F-4D97-AF65-F5344CB8AC3E}">
        <p14:creationId xmlns:p14="http://schemas.microsoft.com/office/powerpoint/2010/main" val="158486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Cursor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1004888" y="869950"/>
            <a:ext cx="3355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>
                <a:cs typeface="+mn-cs"/>
              </a:rPr>
              <a:t>EXEC SQL </a:t>
            </a:r>
            <a:r>
              <a:rPr kumimoji="1" lang="en-US" b="1">
                <a:cs typeface="+mn-cs"/>
              </a:rPr>
              <a:t>open</a:t>
            </a:r>
            <a:r>
              <a:rPr kumimoji="1" lang="en-US">
                <a:cs typeface="+mn-cs"/>
              </a:rPr>
              <a:t> </a:t>
            </a:r>
            <a:r>
              <a:rPr kumimoji="1" lang="en-US" i="1">
                <a:cs typeface="+mn-cs"/>
              </a:rPr>
              <a:t>c</a:t>
            </a:r>
            <a:r>
              <a:rPr kumimoji="1" lang="en-US" b="1" i="1">
                <a:cs typeface="+mn-cs"/>
              </a:rPr>
              <a:t> </a:t>
            </a:r>
            <a:r>
              <a:rPr kumimoji="1" lang="en-US">
                <a:cs typeface="+mn-cs"/>
              </a:rPr>
              <a:t>END-EXEC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6054725" y="1076325"/>
            <a:ext cx="2387600" cy="28051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6053138" y="1350963"/>
            <a:ext cx="2397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7975" name="Line 7"/>
          <p:cNvSpPr>
            <a:spLocks noChangeShapeType="1"/>
          </p:cNvSpPr>
          <p:nvPr/>
        </p:nvSpPr>
        <p:spPr bwMode="auto">
          <a:xfrm>
            <a:off x="6054725" y="1554163"/>
            <a:ext cx="2397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7976" name="Line 8"/>
          <p:cNvSpPr>
            <a:spLocks noChangeShapeType="1"/>
          </p:cNvSpPr>
          <p:nvPr/>
        </p:nvSpPr>
        <p:spPr bwMode="auto">
          <a:xfrm>
            <a:off x="6045200" y="1744663"/>
            <a:ext cx="2397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7977" name="Line 9"/>
          <p:cNvSpPr>
            <a:spLocks noChangeShapeType="1"/>
          </p:cNvSpPr>
          <p:nvPr/>
        </p:nvSpPr>
        <p:spPr bwMode="auto">
          <a:xfrm>
            <a:off x="6054725" y="1949450"/>
            <a:ext cx="2397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7978" name="Text Box 10"/>
          <p:cNvSpPr txBox="1">
            <a:spLocks noChangeArrowheads="1"/>
          </p:cNvSpPr>
          <p:nvPr/>
        </p:nvSpPr>
        <p:spPr bwMode="auto">
          <a:xfrm>
            <a:off x="6969125" y="393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</a:t>
            </a:r>
          </a:p>
        </p:txBody>
      </p:sp>
      <p:sp>
        <p:nvSpPr>
          <p:cNvPr id="467979" name="Line 11"/>
          <p:cNvSpPr>
            <a:spLocks noChangeShapeType="1"/>
          </p:cNvSpPr>
          <p:nvPr/>
        </p:nvSpPr>
        <p:spPr bwMode="auto">
          <a:xfrm>
            <a:off x="5384800" y="1138238"/>
            <a:ext cx="53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67980" name="Text Box 12"/>
          <p:cNvSpPr txBox="1">
            <a:spLocks noChangeArrowheads="1"/>
          </p:cNvSpPr>
          <p:nvPr/>
        </p:nvSpPr>
        <p:spPr bwMode="auto">
          <a:xfrm>
            <a:off x="477838" y="1866900"/>
            <a:ext cx="498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Every fetch call, will get the values</a:t>
            </a:r>
          </a:p>
          <a:p>
            <a:pPr>
              <a:defRPr/>
            </a:pPr>
            <a:r>
              <a:rPr lang="en-US">
                <a:cs typeface="+mn-cs"/>
              </a:rPr>
              <a:t>of the current tuple and will advance the pointer</a:t>
            </a:r>
          </a:p>
        </p:txBody>
      </p:sp>
      <p:sp>
        <p:nvSpPr>
          <p:cNvPr id="467981" name="Text Box 13"/>
          <p:cNvSpPr txBox="1">
            <a:spLocks noChangeArrowheads="1"/>
          </p:cNvSpPr>
          <p:nvPr/>
        </p:nvSpPr>
        <p:spPr bwMode="auto">
          <a:xfrm>
            <a:off x="700088" y="3146425"/>
            <a:ext cx="3395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 while loop to get all the tuples</a:t>
            </a:r>
          </a:p>
        </p:txBody>
      </p:sp>
      <p:sp>
        <p:nvSpPr>
          <p:cNvPr id="467982" name="Text Box 14"/>
          <p:cNvSpPr txBox="1">
            <a:spLocks noChangeArrowheads="1"/>
          </p:cNvSpPr>
          <p:nvPr/>
        </p:nvSpPr>
        <p:spPr bwMode="auto">
          <a:xfrm>
            <a:off x="630238" y="4243388"/>
            <a:ext cx="632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Also, you can move up/down, go to the start, go to end, etc.. </a:t>
            </a:r>
          </a:p>
        </p:txBody>
      </p: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711200" y="4873625"/>
            <a:ext cx="5795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Finally, you can update/modify  a tuple through a cursor</a:t>
            </a:r>
          </a:p>
        </p:txBody>
      </p:sp>
    </p:spTree>
    <p:extLst>
      <p:ext uri="{BB962C8B-B14F-4D97-AF65-F5344CB8AC3E}">
        <p14:creationId xmlns:p14="http://schemas.microsoft.com/office/powerpoint/2010/main" val="351158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Updates Through Cursors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723900" y="12668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r>
              <a:rPr kumimoji="1" lang="en-US" sz="2000"/>
              <a:t>Can update tuples fetched by cursor by declaring that the cursor is 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r>
              <a:rPr kumimoji="1" lang="en-US" sz="2000" b="1"/>
              <a:t>         declare </a:t>
            </a:r>
            <a:r>
              <a:rPr kumimoji="1" lang="en-US" sz="2000" i="1"/>
              <a:t>c </a:t>
            </a:r>
            <a:r>
              <a:rPr kumimoji="1" lang="en-US" sz="2000" b="1"/>
              <a:t>cursor for</a:t>
            </a:r>
            <a:br>
              <a:rPr kumimoji="1" lang="en-US" sz="2000" b="1"/>
            </a:br>
            <a:r>
              <a:rPr kumimoji="1" lang="en-US" sz="2000" b="1"/>
              <a:t>    select </a:t>
            </a:r>
            <a:r>
              <a:rPr kumimoji="1" lang="en-US" sz="2000"/>
              <a:t>*</a:t>
            </a:r>
            <a:br>
              <a:rPr kumimoji="1" lang="en-US" sz="2000"/>
            </a:br>
            <a:r>
              <a:rPr kumimoji="1" lang="en-US" sz="2000"/>
              <a:t>    </a:t>
            </a:r>
            <a:r>
              <a:rPr kumimoji="1" lang="en-US" sz="2000" b="1"/>
              <a:t>from </a:t>
            </a:r>
            <a:r>
              <a:rPr kumimoji="1" lang="en-US" sz="2000" i="1"/>
              <a:t>account</a:t>
            </a:r>
            <a:br>
              <a:rPr kumimoji="1" lang="en-US" sz="2000" i="1"/>
            </a:br>
            <a:r>
              <a:rPr kumimoji="1" lang="en-US" sz="2000" i="1"/>
              <a:t>    </a:t>
            </a:r>
            <a:r>
              <a:rPr kumimoji="1" lang="en-US" sz="2000" b="1"/>
              <a:t>where</a:t>
            </a:r>
            <a:r>
              <a:rPr kumimoji="1" lang="en-US" sz="2000"/>
              <a:t> </a:t>
            </a:r>
            <a:r>
              <a:rPr kumimoji="1" lang="en-US" sz="2000" i="1"/>
              <a:t>branch-name</a:t>
            </a:r>
            <a:r>
              <a:rPr kumimoji="1" lang="en-US" sz="2000"/>
              <a:t> = </a:t>
            </a:r>
            <a:r>
              <a:rPr kumimoji="1" lang="ja-JP" altLang="en-US" sz="2000">
                <a:latin typeface="Arial" charset="0"/>
              </a:rPr>
              <a:t>‘</a:t>
            </a:r>
            <a:r>
              <a:rPr kumimoji="1" lang="en-US" altLang="ja-JP" sz="2000"/>
              <a:t>Kenmore</a:t>
            </a:r>
            <a:r>
              <a:rPr kumimoji="1" lang="ja-JP" altLang="en-US" sz="2000">
                <a:latin typeface="Arial" charset="0"/>
              </a:rPr>
              <a:t>’</a:t>
            </a:r>
            <a:r>
              <a:rPr kumimoji="1" lang="en-US" altLang="ja-JP" sz="2000"/>
              <a:t/>
            </a:r>
            <a:br>
              <a:rPr kumimoji="1" lang="en-US" altLang="ja-JP" sz="2000"/>
            </a:br>
            <a:r>
              <a:rPr kumimoji="1" lang="en-US" altLang="ja-JP" sz="2000"/>
              <a:t>    </a:t>
            </a:r>
            <a:r>
              <a:rPr kumimoji="1" lang="en-US" altLang="ja-JP" sz="2000" b="1"/>
              <a:t>for update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r>
              <a:rPr kumimoji="1" lang="en-US" sz="2000"/>
              <a:t>To update tuple at the current location of cursor</a:t>
            </a:r>
            <a:endParaRPr kumimoji="1" lang="en-US" sz="2000" b="1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r>
              <a:rPr kumimoji="1" lang="en-US" sz="2000" b="1"/>
              <a:t>         update </a:t>
            </a:r>
            <a:r>
              <a:rPr kumimoji="1" lang="en-US" sz="2000" i="1"/>
              <a:t>account</a:t>
            </a:r>
            <a:br>
              <a:rPr kumimoji="1" lang="en-US" sz="2000" i="1"/>
            </a:br>
            <a:r>
              <a:rPr kumimoji="1" lang="en-US" sz="2000" i="1"/>
              <a:t>    </a:t>
            </a:r>
            <a:r>
              <a:rPr kumimoji="1" lang="en-US" sz="2000" b="1"/>
              <a:t>set</a:t>
            </a:r>
            <a:r>
              <a:rPr kumimoji="1" lang="en-US" sz="2000"/>
              <a:t> </a:t>
            </a:r>
            <a:r>
              <a:rPr kumimoji="1" lang="en-US" sz="2000" i="1"/>
              <a:t>balance = balance</a:t>
            </a:r>
            <a:r>
              <a:rPr kumimoji="1" lang="en-US" sz="2000"/>
              <a:t> + 100</a:t>
            </a:r>
            <a:br>
              <a:rPr kumimoji="1" lang="en-US" sz="2000"/>
            </a:br>
            <a:r>
              <a:rPr kumimoji="1" lang="en-US" sz="2000"/>
              <a:t>    </a:t>
            </a:r>
            <a:r>
              <a:rPr kumimoji="1" lang="en-US" sz="2000" b="1"/>
              <a:t>where current of </a:t>
            </a:r>
            <a:r>
              <a:rPr kumimoji="1" lang="en-US" sz="2000" i="1"/>
              <a:t>c</a:t>
            </a:r>
          </a:p>
          <a:p>
            <a:pPr marL="342900" indent="-3429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None/>
              <a:tabLst>
                <a:tab pos="3140075" algn="ctr"/>
              </a:tabLst>
            </a:pPr>
            <a:endParaRPr kumimoji="1" lang="en-US" sz="2000"/>
          </a:p>
        </p:txBody>
      </p:sp>
    </p:spTree>
    <p:extLst>
      <p:ext uri="{BB962C8B-B14F-4D97-AF65-F5344CB8AC3E}">
        <p14:creationId xmlns:p14="http://schemas.microsoft.com/office/powerpoint/2010/main" val="84920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ODBC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Arial" charset="0"/>
                <a:ea typeface="ＭＳ Ｐゴシック" charset="0"/>
              </a:rPr>
              <a:t>Open DataBase Connectivity(ODBC) standard 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standard for application program to communicate with a database server.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application program interface (API) to 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open a connection with a database, 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send queries and updates, 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</a:rPr>
              <a:t>get back results.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Applications such as GUI, spreadsheets, etc. can use ODBC</a:t>
            </a:r>
          </a:p>
          <a:p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2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76225"/>
            <a:ext cx="4156075" cy="5222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cs typeface="+mj-cs"/>
              </a:rPr>
              <a:t>Architecture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92488"/>
            <a:ext cx="9053513" cy="2865437"/>
          </a:xfrm>
        </p:spPr>
        <p:txBody>
          <a:bodyPr lIns="0" rIns="0"/>
          <a:lstStyle/>
          <a:p>
            <a:pPr marL="1143000" lvl="2"/>
            <a:r>
              <a:rPr lang="en-US" sz="1800">
                <a:latin typeface="Arial" charset="0"/>
                <a:ea typeface="ＭＳ Ｐゴシック" charset="0"/>
              </a:rPr>
              <a:t>A lookup service maps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altLang="ja-JP" sz="1800">
                <a:latin typeface="Arial" charset="0"/>
                <a:ea typeface="ＭＳ Ｐゴシック" charset="0"/>
              </a:rPr>
              <a:t>data source names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altLang="ja-JP" sz="1800">
                <a:latin typeface="Arial" charset="0"/>
                <a:ea typeface="ＭＳ Ｐゴシック" charset="0"/>
              </a:rPr>
              <a:t> (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altLang="ja-JP" sz="1800">
                <a:latin typeface="Arial" charset="0"/>
                <a:ea typeface="ＭＳ Ｐゴシック" charset="0"/>
              </a:rPr>
              <a:t>DSNs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altLang="ja-JP" sz="1800">
                <a:latin typeface="Arial" charset="0"/>
                <a:ea typeface="ＭＳ Ｐゴシック" charset="0"/>
              </a:rPr>
              <a:t>) to drivers </a:t>
            </a:r>
          </a:p>
          <a:p>
            <a:pPr marL="1600200" lvl="3"/>
            <a:r>
              <a:rPr lang="en-US" sz="1800">
                <a:latin typeface="Arial" charset="0"/>
                <a:ea typeface="ＭＳ Ｐゴシック" charset="0"/>
              </a:rPr>
              <a:t>Typically handled by OS</a:t>
            </a:r>
          </a:p>
          <a:p>
            <a:pPr marL="1143000" lvl="2"/>
            <a:r>
              <a:rPr lang="en-US" sz="1800">
                <a:latin typeface="Arial" charset="0"/>
                <a:ea typeface="ＭＳ Ｐゴシック" charset="0"/>
              </a:rPr>
              <a:t>Based on the DSN used, a </a:t>
            </a:r>
            <a:r>
              <a:rPr lang="ja-JP" altLang="en-US" sz="1800">
                <a:latin typeface="Arial" charset="0"/>
                <a:ea typeface="ＭＳ Ｐゴシック" charset="0"/>
              </a:rPr>
              <a:t>“</a:t>
            </a:r>
            <a:r>
              <a:rPr lang="en-US" altLang="ja-JP" sz="1800">
                <a:latin typeface="Arial" charset="0"/>
                <a:ea typeface="ＭＳ Ｐゴシック" charset="0"/>
              </a:rPr>
              <a:t>driver</a:t>
            </a:r>
            <a:r>
              <a:rPr lang="ja-JP" altLang="en-US" sz="1800">
                <a:latin typeface="Arial" charset="0"/>
                <a:ea typeface="ＭＳ Ｐゴシック" charset="0"/>
              </a:rPr>
              <a:t>”</a:t>
            </a:r>
            <a:r>
              <a:rPr lang="en-US" altLang="ja-JP" sz="1800">
                <a:latin typeface="Arial" charset="0"/>
                <a:ea typeface="ＭＳ Ｐゴシック" charset="0"/>
              </a:rPr>
              <a:t> is linked into the app at runtime</a:t>
            </a:r>
          </a:p>
          <a:p>
            <a:pPr marL="1143000" lvl="2"/>
            <a:r>
              <a:rPr lang="en-US" sz="1800">
                <a:latin typeface="Arial" charset="0"/>
                <a:ea typeface="ＭＳ Ｐゴシック" charset="0"/>
              </a:rPr>
              <a:t>The driver traps calls, translates them into DBMS-specific code</a:t>
            </a:r>
          </a:p>
          <a:p>
            <a:pPr marL="1143000" lvl="2"/>
            <a:r>
              <a:rPr lang="en-US" sz="1800">
                <a:latin typeface="Arial" charset="0"/>
                <a:ea typeface="ＭＳ Ｐゴシック" charset="0"/>
              </a:rPr>
              <a:t>Database can be across a network</a:t>
            </a:r>
          </a:p>
          <a:p>
            <a:pPr marL="1143000" lvl="2"/>
            <a:r>
              <a:rPr lang="en-US" sz="1800">
                <a:latin typeface="Arial" charset="0"/>
                <a:ea typeface="ＭＳ Ｐゴシック" charset="0"/>
              </a:rPr>
              <a:t>ODBC is standard, so the same program can be used (in theory) to access multiple database systems</a:t>
            </a:r>
          </a:p>
          <a:p>
            <a:pPr marL="1143000" lvl="2"/>
            <a:r>
              <a:rPr lang="en-US" sz="1800">
                <a:latin typeface="Arial" charset="0"/>
                <a:ea typeface="ＭＳ Ｐゴシック" charset="0"/>
              </a:rPr>
              <a:t>Data source may not even be an SQL database!</a:t>
            </a:r>
          </a:p>
          <a:p>
            <a:pPr marL="1143000" lvl="2">
              <a:buFont typeface="Wingdings" charset="0"/>
              <a:buNone/>
            </a:pPr>
            <a:endParaRPr lang="en-US" sz="1800">
              <a:latin typeface="Arial" charset="0"/>
              <a:ea typeface="ＭＳ Ｐゴシック" charset="0"/>
            </a:endParaRP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4724400" y="685800"/>
            <a:ext cx="2286000" cy="487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CF0E30"/>
                </a:solidFill>
                <a:latin typeface="Book Antiqua" charset="0"/>
                <a:cs typeface="+mn-cs"/>
              </a:rPr>
              <a:t>Application </a:t>
            </a:r>
          </a:p>
        </p:txBody>
      </p:sp>
      <p:sp>
        <p:nvSpPr>
          <p:cNvPr id="470021" name="Text Box 5"/>
          <p:cNvSpPr txBox="1">
            <a:spLocks noChangeArrowheads="1"/>
          </p:cNvSpPr>
          <p:nvPr/>
        </p:nvSpPr>
        <p:spPr bwMode="auto">
          <a:xfrm>
            <a:off x="4724400" y="1371600"/>
            <a:ext cx="2286000" cy="487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CF0E30"/>
                </a:solidFill>
                <a:latin typeface="Book Antiqua" charset="0"/>
                <a:cs typeface="+mn-cs"/>
              </a:rPr>
              <a:t>ODBC driver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4784725" y="2719388"/>
            <a:ext cx="2301875" cy="4873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F0E30"/>
                </a:solidFill>
                <a:latin typeface="Book Antiqua" charset="0"/>
                <a:cs typeface="+mn-cs"/>
              </a:rPr>
              <a:t>Data Source</a:t>
            </a:r>
          </a:p>
        </p:txBody>
      </p:sp>
      <p:sp>
        <p:nvSpPr>
          <p:cNvPr id="470023" name="Rectangle 7"/>
          <p:cNvSpPr>
            <a:spLocks noChangeArrowheads="1"/>
          </p:cNvSpPr>
          <p:nvPr/>
        </p:nvSpPr>
        <p:spPr bwMode="auto">
          <a:xfrm>
            <a:off x="4343400" y="533400"/>
            <a:ext cx="3200400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0024" name="Line 8"/>
          <p:cNvSpPr>
            <a:spLocks noChangeShapeType="1"/>
          </p:cNvSpPr>
          <p:nvPr/>
        </p:nvSpPr>
        <p:spPr bwMode="auto">
          <a:xfrm>
            <a:off x="5867400" y="19050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0025" name="Line 9"/>
          <p:cNvSpPr>
            <a:spLocks noChangeShapeType="1"/>
          </p:cNvSpPr>
          <p:nvPr/>
        </p:nvSpPr>
        <p:spPr bwMode="auto">
          <a:xfrm flipV="1">
            <a:off x="7086600" y="2209800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0026" name="Line 10"/>
          <p:cNvSpPr>
            <a:spLocks noChangeShapeType="1"/>
          </p:cNvSpPr>
          <p:nvPr/>
        </p:nvSpPr>
        <p:spPr bwMode="auto">
          <a:xfrm flipH="1" flipV="1">
            <a:off x="2971800" y="1752600"/>
            <a:ext cx="17526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0027" name="Rectangle 11"/>
          <p:cNvSpPr>
            <a:spLocks noChangeArrowheads="1"/>
          </p:cNvSpPr>
          <p:nvPr/>
        </p:nvSpPr>
        <p:spPr bwMode="auto">
          <a:xfrm>
            <a:off x="8763000" y="1981200"/>
            <a:ext cx="381000" cy="457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0028" name="Rectangle 12"/>
          <p:cNvSpPr>
            <a:spLocks noChangeArrowheads="1"/>
          </p:cNvSpPr>
          <p:nvPr/>
        </p:nvSpPr>
        <p:spPr bwMode="auto">
          <a:xfrm>
            <a:off x="2667000" y="1295400"/>
            <a:ext cx="381000" cy="838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63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72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ODBC/JDBC</a:t>
            </a:r>
          </a:p>
        </p:txBody>
      </p:sp>
      <p:sp>
        <p:nvSpPr>
          <p:cNvPr id="472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Various vendors provide drivers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MS bundles a bunch into Windows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Vendors like DataDirect and OpenLink sell drivers for multiple OSes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Drivers for various data sources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Relational DBMSs (Oracle, DB2, SQL Server, Informix, etc.)</a:t>
            </a:r>
          </a:p>
          <a:p>
            <a:pPr lvl="1">
              <a:lnSpc>
                <a:spcPct val="90000"/>
              </a:lnSpc>
            </a:pPr>
            <a:r>
              <a:rPr lang="ja-JP" altLang="en-US" sz="1600">
                <a:latin typeface="Arial" charset="0"/>
                <a:ea typeface="ＭＳ Ｐゴシック" charset="0"/>
              </a:rPr>
              <a:t>“</a:t>
            </a:r>
            <a:r>
              <a:rPr lang="en-US" altLang="ja-JP" sz="1600">
                <a:latin typeface="Arial" charset="0"/>
                <a:ea typeface="ＭＳ Ｐゴシック" charset="0"/>
              </a:rPr>
              <a:t>Desktop</a:t>
            </a:r>
            <a:r>
              <a:rPr lang="ja-JP" altLang="en-US" sz="1600">
                <a:latin typeface="Arial" charset="0"/>
                <a:ea typeface="ＭＳ Ｐゴシック" charset="0"/>
              </a:rPr>
              <a:t>”</a:t>
            </a:r>
            <a:r>
              <a:rPr lang="en-US" altLang="ja-JP" sz="1600">
                <a:latin typeface="Arial" charset="0"/>
                <a:ea typeface="ＭＳ Ｐゴシック" charset="0"/>
              </a:rPr>
              <a:t> DBMSs (Access, Dbase, Paradox, FoxPro, etc.)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Spreadsheets (MS Excel, Lotus 1-2-3, etc.)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Delimited text files (.CSV, .TXT, etc.)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You can use JDBC/ODBC</a:t>
            </a:r>
            <a:r>
              <a:rPr lang="en-US" sz="2000" i="1">
                <a:latin typeface="Arial" charset="0"/>
                <a:ea typeface="ＭＳ Ｐゴシック" charset="0"/>
              </a:rPr>
              <a:t> client</a:t>
            </a:r>
            <a:r>
              <a:rPr lang="en-US" sz="2000">
                <a:latin typeface="Arial" charset="0"/>
                <a:ea typeface="ＭＳ Ｐゴシック" charset="0"/>
              </a:rPr>
              <a:t>s over many data sources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E.g. MS Query comes with many versions of MS Office (msqry32.exe)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Can write your own Java or C++ programs against xDBC</a:t>
            </a:r>
          </a:p>
        </p:txBody>
      </p:sp>
    </p:spTree>
    <p:extLst>
      <p:ext uri="{BB962C8B-B14F-4D97-AF65-F5344CB8AC3E}">
        <p14:creationId xmlns:p14="http://schemas.microsoft.com/office/powerpoint/2010/main" val="623958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JDBC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Arial" charset="0"/>
                <a:ea typeface="ＭＳ Ｐゴシック" charset="0"/>
              </a:rPr>
              <a:t>Part of Java, very easy to use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Java comes with a JDBC-to-ODBC bridge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So JDBC code can talk to any ODBC data source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 look in your Windows Control Panel for ODBC drivers!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JDBC tutorial online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http://developer.java.sun.com/developer/Books/JDBCTutorial/</a:t>
            </a:r>
          </a:p>
        </p:txBody>
      </p:sp>
    </p:spTree>
    <p:extLst>
      <p:ext uri="{BB962C8B-B14F-4D97-AF65-F5344CB8AC3E}">
        <p14:creationId xmlns:p14="http://schemas.microsoft.com/office/powerpoint/2010/main" val="250166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6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Join Queries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expression list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&lt;table1 [AS t1], ... , </a:t>
            </a:r>
            <a:r>
              <a:rPr lang="en-US" sz="2000" i="1" dirty="0" err="1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tableN</a:t>
            </a:r>
            <a:r>
              <a:rPr lang="en-US" sz="2000" i="1" dirty="0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 [AS </a:t>
            </a:r>
            <a:r>
              <a:rPr lang="en-US" sz="2000" i="1" dirty="0" err="1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tn</a:t>
            </a:r>
            <a:r>
              <a:rPr lang="en-US" sz="2000" i="1" dirty="0">
                <a:solidFill>
                  <a:schemeClr val="tx2"/>
                </a:solidFill>
                <a:effectLst>
                  <a:glow rad="863600">
                    <a:srgbClr val="FFFF00">
                      <a:alpha val="40000"/>
                    </a:srgbClr>
                  </a:glow>
                </a:effectLst>
                <a:latin typeface="Lucida Console" charset="0"/>
                <a:ea typeface="Lucida Console" charset="0"/>
                <a:cs typeface="Lucida Console" charset="0"/>
              </a:rPr>
              <a:t>]&gt;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[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GROUP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BY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HAVING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&lt;predicate</a:t>
            </a:r>
            <a:r>
              <a:rPr lang="en-US" sz="2000" i="1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ORDER BY </a:t>
            </a:r>
            <a:r>
              <a:rPr lang="en-US" sz="2000" i="1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&lt;column list&gt;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4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JDBC Basics: Connections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endParaRPr lang="en-US" sz="2000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A </a:t>
            </a:r>
            <a:r>
              <a:rPr lang="en-US" sz="2000">
                <a:solidFill>
                  <a:srgbClr val="FF0000"/>
                </a:solidFill>
                <a:latin typeface="Arial" charset="0"/>
                <a:ea typeface="ＭＳ Ｐゴシック" charset="0"/>
              </a:rPr>
              <a:t>Connection</a:t>
            </a:r>
            <a:r>
              <a:rPr lang="en-US" sz="2000">
                <a:latin typeface="Arial" charset="0"/>
                <a:ea typeface="ＭＳ Ｐゴシック" charset="0"/>
              </a:rPr>
              <a:t> is an object representing a login to a database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// GET CONNECTION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Connection con;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try 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con = DriverManager.getConnection(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        "jdbc:odbc:bankDB",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        userName,password);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} catch(Exception e){ System.out.println(e);  </a:t>
            </a:r>
            <a:r>
              <a:rPr lang="en-US">
                <a:latin typeface="Arial" charset="0"/>
                <a:ea typeface="ＭＳ Ｐゴシック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Eventually you close the connection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// CLOSE CONNECTION 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try { con.close(); } 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catch (Exception e) { System.out.println(e); }</a:t>
            </a:r>
          </a:p>
        </p:txBody>
      </p:sp>
    </p:spTree>
    <p:extLst>
      <p:ext uri="{BB962C8B-B14F-4D97-AF65-F5344CB8AC3E}">
        <p14:creationId xmlns:p14="http://schemas.microsoft.com/office/powerpoint/2010/main" val="10510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JDBC Basics: Statements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You need a Statement object for each SQL statement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endParaRPr lang="en-US" sz="1800">
              <a:latin typeface="Arial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</a:rPr>
              <a:t>// CREATE STATEMENT 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</a:rPr>
              <a:t>Statement stmt;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</a:rPr>
              <a:t>try 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ＭＳ Ｐゴシック" charset="0"/>
              </a:rPr>
              <a:t>stmt = con.createStatement();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</a:rPr>
              <a:t>} catch (Exception e){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</a:rPr>
              <a:t>    System.out.println(e);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Arial" charset="0"/>
                <a:ea typeface="ＭＳ Ｐゴシック" charset="0"/>
              </a:rPr>
              <a:t>}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endParaRPr lang="en-US" sz="180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ea typeface="ＭＳ Ｐゴシック" charset="0"/>
              </a:rPr>
              <a:t>Soon we</a:t>
            </a:r>
            <a:r>
              <a:rPr lang="ja-JP" altLang="en-US">
                <a:latin typeface="Arial" charset="0"/>
                <a:ea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</a:rPr>
              <a:t>ll say stmt.executeQuery(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select …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);</a:t>
            </a: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2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JDBC Basics: ResultSet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050925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A 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ＭＳ Ｐゴシック" charset="0"/>
              </a:rPr>
              <a:t>ResultSet </a:t>
            </a:r>
            <a:r>
              <a:rPr lang="en-US" sz="1800">
                <a:latin typeface="Arial" charset="0"/>
                <a:ea typeface="ＭＳ Ｐゴシック" charset="0"/>
              </a:rPr>
              <a:t>object serves as a </a:t>
            </a:r>
            <a:r>
              <a:rPr lang="en-US" sz="1800" i="1">
                <a:latin typeface="Arial" charset="0"/>
                <a:ea typeface="ＭＳ Ｐゴシック" charset="0"/>
              </a:rPr>
              <a:t>cursor</a:t>
            </a:r>
            <a:r>
              <a:rPr lang="en-US" sz="1800">
                <a:latin typeface="Arial" charset="0"/>
                <a:ea typeface="ＭＳ Ｐゴシック" charset="0"/>
              </a:rPr>
              <a:t> for the statement</a:t>
            </a:r>
            <a:r>
              <a:rPr lang="ja-JP" altLang="en-US" sz="1800">
                <a:latin typeface="Arial" charset="0"/>
                <a:ea typeface="ＭＳ Ｐゴシック" charset="0"/>
              </a:rPr>
              <a:t>’</a:t>
            </a:r>
            <a:r>
              <a:rPr lang="en-US" altLang="ja-JP" sz="1800">
                <a:latin typeface="Arial" charset="0"/>
                <a:ea typeface="ＭＳ Ｐゴシック" charset="0"/>
              </a:rPr>
              <a:t>s results (</a:t>
            </a:r>
            <a:r>
              <a:rPr lang="en-US" altLang="ja-JP" sz="1800">
                <a:solidFill>
                  <a:srgbClr val="FF0000"/>
                </a:solidFill>
                <a:latin typeface="Arial" charset="0"/>
                <a:ea typeface="ＭＳ Ｐゴシック" charset="0"/>
              </a:rPr>
              <a:t>stmt.executeQuery()</a:t>
            </a:r>
            <a:r>
              <a:rPr lang="en-US" altLang="ja-JP" sz="1800">
                <a:latin typeface="Arial" charset="0"/>
                <a:ea typeface="ＭＳ Ｐゴシック" charset="0"/>
              </a:rPr>
              <a:t>)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// EXECUTE QUERY 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ResultSet results;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try 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results = stmt.executeQuery(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          "select * from branch")</a:t>
            </a:r>
            <a:endParaRPr lang="en-US" sz="1800">
              <a:latin typeface="Courier New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} catch (Exception e){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System.out.println(e);  }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Obvious handy methods: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Arial" charset="0"/>
                <a:ea typeface="ＭＳ Ｐゴシック" charset="0"/>
              </a:rPr>
              <a:t>results.next()</a:t>
            </a:r>
            <a:r>
              <a:rPr lang="en-US" sz="1600">
                <a:latin typeface="Arial" charset="0"/>
                <a:ea typeface="ＭＳ Ｐゴシック" charset="0"/>
              </a:rPr>
              <a:t> advances cursor to next tuple</a:t>
            </a:r>
          </a:p>
          <a:p>
            <a:pPr marL="1143000" lvl="2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Returns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</a:rPr>
              <a:t>false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</a:rPr>
              <a:t> when the cursor slides off the table (beginning or end)</a:t>
            </a:r>
          </a:p>
          <a:p>
            <a:pPr lvl="1">
              <a:lnSpc>
                <a:spcPct val="90000"/>
              </a:lnSpc>
            </a:pPr>
            <a:r>
              <a:rPr lang="ja-JP" altLang="en-US" sz="1400">
                <a:latin typeface="Arial" charset="0"/>
                <a:ea typeface="ＭＳ Ｐゴシック" charset="0"/>
              </a:rPr>
              <a:t>“</a:t>
            </a:r>
            <a:r>
              <a:rPr lang="en-US" altLang="ja-JP" sz="1400">
                <a:latin typeface="Arial" charset="0"/>
                <a:ea typeface="ＭＳ Ｐゴシック" charset="0"/>
              </a:rPr>
              <a:t>scrollable</a:t>
            </a:r>
            <a:r>
              <a:rPr lang="ja-JP" altLang="en-US" sz="1400">
                <a:latin typeface="Arial" charset="0"/>
                <a:ea typeface="ＭＳ Ｐゴシック" charset="0"/>
              </a:rPr>
              <a:t>”</a:t>
            </a:r>
            <a:r>
              <a:rPr lang="en-US" altLang="ja-JP" sz="1400">
                <a:latin typeface="Arial" charset="0"/>
                <a:ea typeface="ＭＳ Ｐゴシック" charset="0"/>
              </a:rPr>
              <a:t> cursors:</a:t>
            </a:r>
          </a:p>
          <a:p>
            <a:pPr marL="1143000" lvl="2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results.previous(), results.relative(int), results.absolute(int), results.first(), results.last(), results.beforeFirst(), results.afterLast()</a:t>
            </a:r>
          </a:p>
        </p:txBody>
      </p:sp>
    </p:spTree>
    <p:extLst>
      <p:ext uri="{BB962C8B-B14F-4D97-AF65-F5344CB8AC3E}">
        <p14:creationId xmlns:p14="http://schemas.microsoft.com/office/powerpoint/2010/main" val="24695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CreateStatement cursor behavior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68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Two optional args to createStatement: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ea typeface="ＭＳ Ｐゴシック" charset="0"/>
              </a:rPr>
              <a:t>createStatement</a:t>
            </a: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(ResultSet.&lt;TYPE&gt;,</a:t>
            </a:r>
            <a:b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</a:rPr>
            </a:br>
            <a:r>
              <a:rPr lang="en-US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               ResultSet.&lt;CONCUR&gt;)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Corresponds to SQL cursor features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&lt;TYPE&gt; is one of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TYPE_FORWARD_ONLY: can</a:t>
            </a:r>
            <a:r>
              <a:rPr lang="ja-JP" altLang="en-US" sz="1600">
                <a:latin typeface="Arial" charset="0"/>
                <a:ea typeface="ＭＳ Ｐゴシック" charset="0"/>
              </a:rPr>
              <a:t>’</a:t>
            </a:r>
            <a:r>
              <a:rPr lang="en-US" altLang="ja-JP" sz="1600">
                <a:latin typeface="Arial" charset="0"/>
                <a:ea typeface="ＭＳ Ｐゴシック" charset="0"/>
              </a:rPr>
              <a:t>t move cursor backward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TYPE_SCROLL_INSENSITIVE: can move backward, but doesn</a:t>
            </a:r>
            <a:r>
              <a:rPr lang="ja-JP" altLang="en-US" sz="1600">
                <a:latin typeface="Arial" charset="0"/>
                <a:ea typeface="ＭＳ Ｐゴシック" charset="0"/>
              </a:rPr>
              <a:t>’</a:t>
            </a:r>
            <a:r>
              <a:rPr lang="en-US" altLang="ja-JP" sz="1600">
                <a:latin typeface="Arial" charset="0"/>
                <a:ea typeface="ＭＳ Ｐゴシック" charset="0"/>
              </a:rPr>
              <a:t>t show results of any updates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TYPE_SCROLL_SENSITIVE: can move backward, will show updates from this statement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&lt;CONCUR&gt; is one of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CONCUR_READ_ONLY: this statement doesn</a:t>
            </a:r>
            <a:r>
              <a:rPr lang="ja-JP" altLang="en-US" sz="1600">
                <a:latin typeface="Arial" charset="0"/>
                <a:ea typeface="ＭＳ Ｐゴシック" charset="0"/>
              </a:rPr>
              <a:t>’</a:t>
            </a:r>
            <a:r>
              <a:rPr lang="en-US" altLang="ja-JP" sz="1600">
                <a:latin typeface="Arial" charset="0"/>
                <a:ea typeface="ＭＳ Ｐゴシック" charset="0"/>
              </a:rPr>
              <a:t>t allow updates 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CONCUR_UPDATABLE: this statement allows updates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Defaults:</a:t>
            </a:r>
          </a:p>
          <a:p>
            <a:pPr lvl="1">
              <a:lnSpc>
                <a:spcPct val="90000"/>
              </a:lnSpc>
            </a:pPr>
            <a:r>
              <a:rPr lang="en-US" sz="1600">
                <a:latin typeface="Arial" charset="0"/>
                <a:ea typeface="ＭＳ Ｐゴシック" charset="0"/>
              </a:rPr>
              <a:t>TYPE_FORWARD_ONLY and CONCUR_READ_ONLY</a:t>
            </a:r>
          </a:p>
        </p:txBody>
      </p:sp>
    </p:spTree>
    <p:extLst>
      <p:ext uri="{BB962C8B-B14F-4D97-AF65-F5344CB8AC3E}">
        <p14:creationId xmlns:p14="http://schemas.microsoft.com/office/powerpoint/2010/main" val="404703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ResultSet Metadata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Can find out stuff about the ResultSet schema via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ＭＳ Ｐゴシック" charset="0"/>
              </a:rPr>
              <a:t>ResultSetMetaData</a:t>
            </a:r>
            <a:endParaRPr lang="en-US" sz="1800">
              <a:latin typeface="Arial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ResultSetMetaData rsmd = 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results.getMetaData();</a:t>
            </a:r>
            <a:endParaRPr lang="en-US" sz="1800">
              <a:latin typeface="Courier New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int numCols = 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rsmd.getColumnCount();</a:t>
            </a:r>
            <a:endParaRPr lang="en-US" sz="1800">
              <a:latin typeface="Courier New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int i, rowcount = 0;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endParaRPr lang="en-US" sz="1800">
              <a:latin typeface="Courier New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// get column header info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for (i=1; i &lt;= numCols; i++){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if (i &gt; 1) buf.append(",");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buf.append(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rsmd.getColumnLabel(i</a:t>
            </a:r>
            <a:r>
              <a:rPr lang="en-US" sz="1800">
                <a:latin typeface="Courier New" charset="0"/>
                <a:ea typeface="ＭＳ Ｐゴシック" charset="0"/>
              </a:rPr>
              <a:t>));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}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buf.append("\n");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Other ResultSetMetaData methods: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</a:rPr>
              <a:t>getColumnType(i), isNullable(i),</a:t>
            </a:r>
            <a:r>
              <a:rPr lang="en-US">
                <a:latin typeface="Arial" charset="0"/>
                <a:ea typeface="ＭＳ Ｐゴシック" charset="0"/>
              </a:rPr>
              <a:t> etc.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9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Getting Values in Current of Cursor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Arial" charset="0"/>
                <a:ea typeface="ＭＳ Ｐゴシック" charset="0"/>
              </a:rPr>
              <a:t>getString</a:t>
            </a:r>
            <a:endParaRPr lang="en-US" sz="2000">
              <a:latin typeface="Courier New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ea typeface="ＭＳ Ｐゴシック" charset="0"/>
              </a:rPr>
              <a:t> </a:t>
            </a:r>
            <a:r>
              <a:rPr lang="en-US" sz="1800">
                <a:latin typeface="Courier New" charset="0"/>
                <a:ea typeface="ＭＳ Ｐゴシック" charset="0"/>
              </a:rPr>
              <a:t>// break it off at 100 rows max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while (results.next() &amp;&amp; rowcount &lt; 100){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// Loop through each column, getting the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// column data and displaying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endParaRPr lang="en-US" sz="1800">
              <a:latin typeface="Courier New" charset="0"/>
              <a:ea typeface="ＭＳ Ｐゴシック" charset="0"/>
            </a:endParaRP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for (i=1; i &lt;= numCols; i++) {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    if (i &gt; 1) buf.append(",");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    buf.append(</a:t>
            </a: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results.getString(i)</a:t>
            </a:r>
            <a:r>
              <a:rPr lang="en-US" sz="1800">
                <a:latin typeface="Courier New" charset="0"/>
                <a:ea typeface="ＭＳ Ｐゴシック" charset="0"/>
              </a:rPr>
              <a:t>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}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buf.append("\n");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System.out.println(buf);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    rowcount++;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ea typeface="ＭＳ Ｐゴシック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Arial" charset="0"/>
                <a:ea typeface="ＭＳ Ｐゴシック" charset="0"/>
              </a:rPr>
              <a:t>Similarly, getFloat, getInt, etc.</a:t>
            </a:r>
            <a:endParaRPr lang="en-US" sz="1800"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8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Updating Current of Cursor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06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Update fields in current of cursor: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result.next();</a:t>
            </a:r>
          </a:p>
          <a:p>
            <a:pPr marL="1143000" lvl="2">
              <a:lnSpc>
                <a:spcPct val="90000"/>
              </a:lnSpc>
              <a:buFont typeface="Wingdings" charset="0"/>
              <a:buNone/>
            </a:pPr>
            <a:r>
              <a:rPr lang="en-US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result.updateInt(</a:t>
            </a:r>
            <a:r>
              <a:rPr lang="ja-JP" altLang="en-US" sz="1800">
                <a:solidFill>
                  <a:srgbClr val="FF0000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altLang="ja-JP" sz="180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assets", 10M);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Also updateString, updateFloat, etc.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Or can always submit a full SQL UPDATE statement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Via executeQuery()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The original statement must have been CONCUR_UPDATABLE in either case!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7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Cleaning up Neatly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try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// CLOSE RESULT SET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results.close();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// CLOSE STATEMENT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stmt.close();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// CLOSE CONNECTION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con.close();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} catch (Exception e)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    System.out.println(e);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ea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39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833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049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smtClean="0">
                <a:cs typeface="+mj-cs"/>
              </a:rPr>
              <a:t>Putting it Together (w/o try/catch)</a:t>
            </a:r>
          </a:p>
        </p:txBody>
      </p:sp>
      <p:sp>
        <p:nvSpPr>
          <p:cNvPr id="483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0767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0033CC"/>
                </a:solidFill>
                <a:latin typeface="Courier New" charset="0"/>
                <a:cs typeface="+mn-cs"/>
              </a:rPr>
              <a:t>Connection con = DriverManager.getConnection("jdbc:odbc:weblog",userName,password);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0033CC"/>
                </a:solidFill>
                <a:latin typeface="Courier New" charset="0"/>
                <a:cs typeface="+mn-cs"/>
              </a:rPr>
              <a:t>Statement stmt = con.createStatement();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0033CC"/>
                </a:solidFill>
                <a:latin typeface="Courier New" charset="0"/>
                <a:cs typeface="+mn-cs"/>
              </a:rPr>
              <a:t>ResultSet results =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0033CC"/>
                </a:solidFill>
                <a:latin typeface="Courier New" charset="0"/>
                <a:cs typeface="+mn-cs"/>
              </a:rPr>
              <a:t>   stmt.executeQuery("select * from Sailors")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0033CC"/>
                </a:solidFill>
                <a:latin typeface="Courier New" charset="0"/>
                <a:cs typeface="+mn-cs"/>
              </a:rPr>
              <a:t>ResultSetMetaData rsmd = results.getMetaData();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0033CC"/>
                </a:solidFill>
                <a:latin typeface="Courier New" charset="0"/>
                <a:cs typeface="+mn-cs"/>
              </a:rPr>
              <a:t>int numCols = rsmd.getColumnCount(), i;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0033CC"/>
                </a:solidFill>
                <a:latin typeface="Courier New" charset="0"/>
                <a:cs typeface="+mn-cs"/>
              </a:rPr>
              <a:t>StringBuffer buf = new StringBuffer();</a:t>
            </a: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while (results.next() &amp;&amp; rowcount &lt; 100){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  for (i=1; i &lt;= numCols; i++) {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     if (i &gt; 1) buf.append(",");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     buf.append(results.getString(i));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  }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  buf.append("\n");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rgbClr val="FF0000"/>
                </a:solidFill>
                <a:latin typeface="Courier New" charset="0"/>
                <a:cs typeface="+mn-cs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accent2"/>
                </a:solidFill>
                <a:latin typeface="Courier New" charset="0"/>
                <a:cs typeface="+mn-cs"/>
              </a:rPr>
              <a:t>results.close(); stmt.close();  con.close();</a:t>
            </a:r>
            <a:r>
              <a:rPr lang="en-US" sz="1600" b="1" smtClean="0">
                <a:latin typeface="Courier New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3838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Similar deal for web scripting langs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Common scenario today is to have a web client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 web form issues a query to the DB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Results formatted as HTML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Many web scripting languages used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jsp, asp, PHP, etc.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most of these are similar, look a lot like jdbc with HTML mixed in</a:t>
            </a:r>
          </a:p>
        </p:txBody>
      </p:sp>
    </p:spTree>
    <p:extLst>
      <p:ext uri="{BB962C8B-B14F-4D97-AF65-F5344CB8AC3E}">
        <p14:creationId xmlns:p14="http://schemas.microsoft.com/office/powerpoint/2010/main" val="300095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7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Query Semantics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1240531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[</a:t>
            </a: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]  target-list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 relation-list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        </a:t>
            </a:r>
            <a:r>
              <a:rPr lang="en-US" sz="2000" dirty="0" smtClean="0">
                <a:solidFill>
                  <a:schemeClr val="tx2"/>
                </a:solidFill>
                <a:latin typeface="Lucida Console" charset="0"/>
                <a:ea typeface="Lucida Console" charset="0"/>
                <a:cs typeface="Lucida Console" charset="0"/>
              </a:rPr>
              <a:t>qualification</a:t>
            </a:r>
          </a:p>
          <a:p>
            <a:endParaRPr lang="en-US" sz="2000" dirty="0" smtClean="0">
              <a:solidFill>
                <a:schemeClr val="tx2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FROM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compute cross product of tables.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Check conditions, discard tuples that fail.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SELECT</a:t>
            </a:r>
            <a:r>
              <a:rPr lang="en-US" sz="2000" dirty="0" smtClean="0">
                <a:solidFill>
                  <a:schemeClr val="tx2"/>
                </a:solidFill>
              </a:rPr>
              <a:t>: </a:t>
            </a:r>
            <a:r>
              <a:rPr lang="en-US" sz="2000" dirty="0">
                <a:solidFill>
                  <a:schemeClr val="tx2"/>
                </a:solidFill>
              </a:rPr>
              <a:t>Specify desired fields in output.</a:t>
            </a:r>
          </a:p>
          <a:p>
            <a:r>
              <a:rPr lang="en-US" sz="2000" dirty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(optional</a:t>
            </a:r>
            <a:r>
              <a:rPr lang="en-US" sz="2000" dirty="0" smtClean="0">
                <a:solidFill>
                  <a:schemeClr val="tx2"/>
                </a:solidFill>
              </a:rPr>
              <a:t>): </a:t>
            </a:r>
            <a:r>
              <a:rPr lang="en-US" sz="2000" dirty="0">
                <a:solidFill>
                  <a:schemeClr val="tx2"/>
                </a:solidFill>
              </a:rPr>
              <a:t>eliminate duplicate rows.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Note: </a:t>
            </a:r>
            <a:r>
              <a:rPr lang="en-US" sz="2000" dirty="0" smtClean="0">
                <a:solidFill>
                  <a:schemeClr val="tx2"/>
                </a:solidFill>
              </a:rPr>
              <a:t>this is likely </a:t>
            </a:r>
            <a:r>
              <a:rPr lang="en-US" sz="2000" dirty="0">
                <a:solidFill>
                  <a:schemeClr val="tx2"/>
                </a:solidFill>
              </a:rPr>
              <a:t>a terribly inefficient strategy!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Query optimizer will find more efficient plans.</a:t>
            </a:r>
          </a:p>
        </p:txBody>
      </p:sp>
    </p:spTree>
    <p:extLst>
      <p:ext uri="{BB962C8B-B14F-4D97-AF65-F5344CB8AC3E}">
        <p14:creationId xmlns:p14="http://schemas.microsoft.com/office/powerpoint/2010/main" val="29024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22" grpId="0" animBg="1"/>
      <p:bldP spid="64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ahoma" charset="0"/>
              </a:rPr>
              <a:t>E.g. PHP/Postgres</a:t>
            </a:r>
          </a:p>
        </p:txBody>
      </p:sp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&lt;?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php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$conn 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pg_pconnect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("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dbname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cowbook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user=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jmh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                         password=secret");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if (!$conn) {  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echo "An error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occured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.\n";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exit;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$result 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pg_query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($conn, "SELECT * FROM Sailors");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if (!$result) {  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echo "An error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occured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.\n";  exit;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$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pg_num_rows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($result);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for ($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=0; $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&lt; $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 $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++) {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$r 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pg_fetch_row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($result, $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for ($j=0; $j &lt; count($r); $j++) {  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	  echo "$r[$j]&amp;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nbsp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;";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} 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  echo "&lt;BR&gt;";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 }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?&gt;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CD8924E-E151-EA48-A153-60A4D32DB518}" type="slidenum">
              <a:rPr lang="en-US" sz="1400">
                <a:latin typeface="Times New Roman" charset="0"/>
              </a:rPr>
              <a:pPr/>
              <a:t>70</a:t>
            </a:fld>
            <a:endParaRPr lang="en-US" sz="1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10160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067" y="558807"/>
            <a:ext cx="8111066" cy="624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/bin/python</a:t>
            </a:r>
          </a:p>
          <a:p>
            <a:endParaRPr lang="en-US" sz="1600" dirty="0"/>
          </a:p>
          <a:p>
            <a:r>
              <a:rPr lang="en-US" sz="1600" dirty="0"/>
              <a:t>import </a:t>
            </a:r>
            <a:r>
              <a:rPr lang="en-US" sz="1600" dirty="0" err="1" smtClean="0"/>
              <a:t>MySQLdb</a:t>
            </a:r>
            <a:endParaRPr lang="en-US" sz="1600" dirty="0"/>
          </a:p>
          <a:p>
            <a:r>
              <a:rPr lang="en-US" sz="1600" dirty="0"/>
              <a:t># Open database connection</a:t>
            </a:r>
          </a:p>
          <a:p>
            <a:r>
              <a:rPr lang="en-US" sz="1600" dirty="0" err="1"/>
              <a:t>db</a:t>
            </a:r>
            <a:r>
              <a:rPr lang="en-US" sz="1600" dirty="0"/>
              <a:t> = </a:t>
            </a:r>
            <a:r>
              <a:rPr lang="en-US" sz="1600" dirty="0" err="1"/>
              <a:t>MySQLdb.connect</a:t>
            </a:r>
            <a:r>
              <a:rPr lang="en-US" sz="1600" dirty="0"/>
              <a:t>("localhost","testuser","test123","TESTDB" )</a:t>
            </a:r>
          </a:p>
          <a:p>
            <a:endParaRPr lang="en-US" sz="1600" dirty="0"/>
          </a:p>
          <a:p>
            <a:r>
              <a:rPr lang="en-US" sz="1600" dirty="0"/>
              <a:t># prepare a cursor object using cursor() method</a:t>
            </a:r>
          </a:p>
          <a:p>
            <a:r>
              <a:rPr lang="en-US" sz="1600" dirty="0"/>
              <a:t>cursor = </a:t>
            </a:r>
            <a:r>
              <a:rPr lang="en-US" sz="1600" dirty="0" err="1"/>
              <a:t>db.cursor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# Drop table if it already exist using execute() method.</a:t>
            </a:r>
          </a:p>
          <a:p>
            <a:r>
              <a:rPr lang="en-US" sz="1600" dirty="0" err="1"/>
              <a:t>cursor.execute</a:t>
            </a:r>
            <a:r>
              <a:rPr lang="en-US" sz="1600" dirty="0"/>
              <a:t>("DROP TABLE IF EXISTS EMPLOYEE")</a:t>
            </a:r>
          </a:p>
          <a:p>
            <a:endParaRPr lang="en-US" sz="1600" dirty="0"/>
          </a:p>
          <a:p>
            <a:r>
              <a:rPr lang="en-US" sz="1600" dirty="0"/>
              <a:t># Create table as per requirement</a:t>
            </a:r>
          </a:p>
          <a:p>
            <a:r>
              <a:rPr lang="en-US" sz="1600" dirty="0" err="1"/>
              <a:t>sql</a:t>
            </a:r>
            <a:r>
              <a:rPr lang="en-US" sz="1600" dirty="0"/>
              <a:t> = """CREATE TABLE EMPLOYEE </a:t>
            </a:r>
            <a:r>
              <a:rPr lang="en-US" sz="1600" dirty="0" smtClean="0"/>
              <a:t>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EID    CHAR(9)  PRIMARY KEY,</a:t>
            </a:r>
            <a:endParaRPr lang="en-US" sz="1600" dirty="0"/>
          </a:p>
          <a:p>
            <a:r>
              <a:rPr lang="en-US" sz="1600" dirty="0"/>
              <a:t>         FIRST_NAME  CHAR(20) NOT NULL,</a:t>
            </a:r>
          </a:p>
          <a:p>
            <a:r>
              <a:rPr lang="en-US" sz="1600" dirty="0"/>
              <a:t>         LAST_NAME  CHAR(20),</a:t>
            </a:r>
          </a:p>
          <a:p>
            <a:r>
              <a:rPr lang="en-US" sz="1600" dirty="0"/>
              <a:t>         AGE INT,</a:t>
            </a:r>
          </a:p>
          <a:p>
            <a:r>
              <a:rPr lang="en-US" sz="1600" dirty="0"/>
              <a:t>         SEX CHAR(1),</a:t>
            </a:r>
          </a:p>
          <a:p>
            <a:r>
              <a:rPr lang="en-US" sz="1600" dirty="0"/>
              <a:t>         INCOME FLOAT )"""</a:t>
            </a:r>
          </a:p>
          <a:p>
            <a:endParaRPr lang="en-US" sz="1600" dirty="0"/>
          </a:p>
          <a:p>
            <a:r>
              <a:rPr lang="en-US" sz="1600" dirty="0" err="1"/>
              <a:t>cursor.execute</a:t>
            </a:r>
            <a:r>
              <a:rPr lang="en-US" sz="1600" dirty="0"/>
              <a:t>(</a:t>
            </a:r>
            <a:r>
              <a:rPr lang="en-US" sz="1600" dirty="0" err="1"/>
              <a:t>sql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dirty="0"/>
              <a:t># disconnect from server</a:t>
            </a:r>
          </a:p>
          <a:p>
            <a:r>
              <a:rPr lang="en-US" sz="1600" dirty="0" err="1"/>
              <a:t>db.close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033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10160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067" y="558807"/>
            <a:ext cx="8111066" cy="640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/bin/python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MySQLdb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Open database connection</a:t>
            </a:r>
          </a:p>
          <a:p>
            <a:r>
              <a:rPr lang="en-US" sz="1600" dirty="0" err="1"/>
              <a:t>db</a:t>
            </a:r>
            <a:r>
              <a:rPr lang="en-US" sz="1600" dirty="0"/>
              <a:t> = </a:t>
            </a:r>
            <a:r>
              <a:rPr lang="en-US" sz="1600" dirty="0" err="1"/>
              <a:t>MySQLdb.connect</a:t>
            </a:r>
            <a:r>
              <a:rPr lang="en-US" sz="1600" dirty="0"/>
              <a:t>("localhost","testuser","test123","TESTDB" )</a:t>
            </a:r>
          </a:p>
          <a:p>
            <a:endParaRPr lang="en-US" sz="1600" dirty="0"/>
          </a:p>
          <a:p>
            <a:r>
              <a:rPr lang="en-US" sz="1600" dirty="0"/>
              <a:t># prepare a cursor object using cursor() method</a:t>
            </a:r>
          </a:p>
          <a:p>
            <a:r>
              <a:rPr lang="en-US" sz="1600" dirty="0"/>
              <a:t>cursor = </a:t>
            </a:r>
            <a:r>
              <a:rPr lang="en-US" sz="1600" dirty="0" err="1"/>
              <a:t>db.cursor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/>
              <a:t># Prepare SQL query to INSERT a record into the database.</a:t>
            </a:r>
          </a:p>
          <a:p>
            <a:r>
              <a:rPr lang="en-US" sz="1600" dirty="0" err="1"/>
              <a:t>sql</a:t>
            </a:r>
            <a:r>
              <a:rPr lang="en-US" sz="1600" dirty="0"/>
              <a:t> = """INSERT INTO EMPLOYEE</a:t>
            </a:r>
            <a:r>
              <a:rPr lang="en-US" sz="1600" dirty="0" smtClean="0"/>
              <a:t>(EID, FIRST_NAME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LAST_NAME, AGE, SEX, INCOME)</a:t>
            </a:r>
          </a:p>
          <a:p>
            <a:r>
              <a:rPr lang="tr-TR" sz="1600" dirty="0"/>
              <a:t>         VALUES </a:t>
            </a:r>
            <a:r>
              <a:rPr lang="tr-TR" sz="1600" dirty="0" smtClean="0"/>
              <a:t>(‘1234’, '</a:t>
            </a:r>
            <a:r>
              <a:rPr lang="tr-TR" sz="1600" dirty="0"/>
              <a:t>Mac', '</a:t>
            </a:r>
            <a:r>
              <a:rPr lang="tr-TR" sz="1600" dirty="0" err="1"/>
              <a:t>Mohan</a:t>
            </a:r>
            <a:r>
              <a:rPr lang="tr-TR" sz="1600" dirty="0"/>
              <a:t>', 20, 'M', 2000)"""</a:t>
            </a:r>
          </a:p>
          <a:p>
            <a:r>
              <a:rPr lang="tr-TR" sz="1600" dirty="0" err="1"/>
              <a:t>try</a:t>
            </a:r>
            <a:r>
              <a:rPr lang="tr-TR" sz="1600" dirty="0"/>
              <a:t>:</a:t>
            </a:r>
          </a:p>
          <a:p>
            <a:r>
              <a:rPr lang="tr-TR" sz="1600" dirty="0"/>
              <a:t>   # </a:t>
            </a:r>
            <a:r>
              <a:rPr lang="tr-TR" sz="1600" dirty="0" err="1"/>
              <a:t>Execute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SQL </a:t>
            </a:r>
            <a:r>
              <a:rPr lang="tr-TR" sz="1600" dirty="0" err="1"/>
              <a:t>command</a:t>
            </a:r>
            <a:endParaRPr lang="tr-TR" sz="1600" dirty="0"/>
          </a:p>
          <a:p>
            <a:r>
              <a:rPr lang="tr-TR" sz="1600" dirty="0"/>
              <a:t>   </a:t>
            </a:r>
            <a:r>
              <a:rPr lang="tr-TR" sz="1600" dirty="0" err="1"/>
              <a:t>cursor.execute</a:t>
            </a:r>
            <a:r>
              <a:rPr lang="tr-TR" sz="1600" dirty="0"/>
              <a:t>(</a:t>
            </a:r>
            <a:r>
              <a:rPr lang="tr-TR" sz="1600" dirty="0" err="1"/>
              <a:t>sql</a:t>
            </a:r>
            <a:r>
              <a:rPr lang="tr-TR" sz="1600" dirty="0"/>
              <a:t>)</a:t>
            </a:r>
          </a:p>
          <a:p>
            <a:r>
              <a:rPr lang="tr-TR" sz="1600" dirty="0"/>
              <a:t>   # </a:t>
            </a:r>
            <a:r>
              <a:rPr lang="tr-TR" sz="1600" dirty="0" err="1"/>
              <a:t>Commit</a:t>
            </a:r>
            <a:r>
              <a:rPr lang="tr-TR" sz="1600" dirty="0"/>
              <a:t> </a:t>
            </a:r>
            <a:r>
              <a:rPr lang="tr-TR" sz="1600" dirty="0" err="1"/>
              <a:t>your</a:t>
            </a:r>
            <a:r>
              <a:rPr lang="tr-TR" sz="1600" dirty="0"/>
              <a:t> </a:t>
            </a:r>
            <a:r>
              <a:rPr lang="tr-TR" sz="1600" dirty="0" err="1"/>
              <a:t>changes</a:t>
            </a:r>
            <a:r>
              <a:rPr lang="tr-TR" sz="1600" dirty="0"/>
              <a:t> in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database</a:t>
            </a:r>
            <a:endParaRPr lang="tr-TR" sz="1600" dirty="0"/>
          </a:p>
          <a:p>
            <a:r>
              <a:rPr lang="tr-TR" sz="1600" dirty="0"/>
              <a:t>   </a:t>
            </a:r>
            <a:r>
              <a:rPr lang="tr-TR" sz="1600" dirty="0" err="1"/>
              <a:t>db.commit</a:t>
            </a:r>
            <a:r>
              <a:rPr lang="tr-TR" sz="1600" dirty="0"/>
              <a:t>()</a:t>
            </a:r>
          </a:p>
          <a:p>
            <a:r>
              <a:rPr lang="tr-TR" sz="1600" dirty="0" err="1"/>
              <a:t>except</a:t>
            </a:r>
            <a:r>
              <a:rPr lang="tr-TR" sz="1600" dirty="0"/>
              <a:t>:</a:t>
            </a:r>
          </a:p>
          <a:p>
            <a:r>
              <a:rPr lang="tr-TR" sz="1600" dirty="0"/>
              <a:t>   # </a:t>
            </a:r>
            <a:r>
              <a:rPr lang="tr-TR" sz="1600" dirty="0" err="1"/>
              <a:t>Rollback</a:t>
            </a:r>
            <a:r>
              <a:rPr lang="tr-TR" sz="1600" dirty="0"/>
              <a:t> in </a:t>
            </a:r>
            <a:r>
              <a:rPr lang="tr-TR" sz="1600" dirty="0" err="1"/>
              <a:t>case</a:t>
            </a:r>
            <a:r>
              <a:rPr lang="tr-TR" sz="1600" dirty="0"/>
              <a:t> </a:t>
            </a:r>
            <a:r>
              <a:rPr lang="tr-TR" sz="1600" dirty="0" err="1"/>
              <a:t>there</a:t>
            </a:r>
            <a:r>
              <a:rPr lang="tr-TR" sz="1600" dirty="0"/>
              <a:t> is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err="1"/>
              <a:t>error</a:t>
            </a:r>
            <a:endParaRPr lang="tr-TR" sz="1600" dirty="0"/>
          </a:p>
          <a:p>
            <a:r>
              <a:rPr lang="tr-TR" sz="1600" dirty="0"/>
              <a:t>   </a:t>
            </a:r>
            <a:r>
              <a:rPr lang="tr-TR" sz="1600" dirty="0" err="1"/>
              <a:t>db.rollback</a:t>
            </a:r>
            <a:r>
              <a:rPr lang="tr-TR" sz="1600" dirty="0"/>
              <a:t>()</a:t>
            </a:r>
          </a:p>
          <a:p>
            <a:endParaRPr lang="tr-TR" sz="1600" dirty="0"/>
          </a:p>
          <a:p>
            <a:r>
              <a:rPr lang="tr-TR" sz="1600" dirty="0"/>
              <a:t># </a:t>
            </a:r>
            <a:r>
              <a:rPr lang="tr-TR" sz="1600" dirty="0" err="1"/>
              <a:t>disconnect</a:t>
            </a:r>
            <a:r>
              <a:rPr lang="tr-TR" sz="1600" dirty="0"/>
              <a:t> </a:t>
            </a:r>
            <a:r>
              <a:rPr lang="tr-TR" sz="1600" dirty="0" err="1"/>
              <a:t>from</a:t>
            </a:r>
            <a:r>
              <a:rPr lang="tr-TR" sz="1600" dirty="0"/>
              <a:t> server</a:t>
            </a:r>
          </a:p>
          <a:p>
            <a:r>
              <a:rPr lang="tr-TR" sz="1600" dirty="0" err="1"/>
              <a:t>db.close</a:t>
            </a:r>
            <a:r>
              <a:rPr lang="tr-TR" sz="1600" dirty="0"/>
              <a:t>()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5101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101604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067" y="558807"/>
            <a:ext cx="8111066" cy="692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/bin/python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MySQLdb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# Open database connection</a:t>
            </a:r>
          </a:p>
          <a:p>
            <a:r>
              <a:rPr lang="en-US" sz="1600" dirty="0" err="1"/>
              <a:t>db</a:t>
            </a:r>
            <a:r>
              <a:rPr lang="en-US" sz="1600" dirty="0"/>
              <a:t> = </a:t>
            </a:r>
            <a:r>
              <a:rPr lang="en-US" sz="1600" dirty="0" err="1"/>
              <a:t>MySQLdb.connect</a:t>
            </a:r>
            <a:r>
              <a:rPr lang="en-US" sz="1600" dirty="0"/>
              <a:t>("localhost","testuser","test123","TESTDB" )</a:t>
            </a:r>
          </a:p>
          <a:p>
            <a:endParaRPr lang="en-US" sz="1600" dirty="0"/>
          </a:p>
          <a:p>
            <a:r>
              <a:rPr lang="en-US" sz="1600" dirty="0"/>
              <a:t># prepare a cursor object using cursor() method</a:t>
            </a:r>
          </a:p>
          <a:p>
            <a:r>
              <a:rPr lang="en-US" sz="1600" dirty="0"/>
              <a:t>cursor = </a:t>
            </a:r>
            <a:r>
              <a:rPr lang="en-US" sz="1600" dirty="0" err="1"/>
              <a:t>db.cursor</a:t>
            </a:r>
            <a:r>
              <a:rPr lang="en-US" sz="1600" dirty="0"/>
              <a:t>()</a:t>
            </a:r>
          </a:p>
          <a:p>
            <a:endParaRPr lang="en-US" sz="1600" dirty="0" smtClean="0"/>
          </a:p>
          <a:p>
            <a:r>
              <a:rPr lang="en-US" sz="1600" dirty="0" err="1"/>
              <a:t>sql</a:t>
            </a:r>
            <a:r>
              <a:rPr lang="en-US" sz="1600" dirty="0"/>
              <a:t> = "SELECT * FROM EMPLOYEE \</a:t>
            </a:r>
          </a:p>
          <a:p>
            <a:r>
              <a:rPr lang="fr-FR" sz="1600" dirty="0"/>
              <a:t>       WHERE INCOME &gt; '%d'" % (1000)</a:t>
            </a:r>
          </a:p>
          <a:p>
            <a:r>
              <a:rPr lang="fr-FR" sz="1600" dirty="0" err="1"/>
              <a:t>try</a:t>
            </a:r>
            <a:r>
              <a:rPr lang="fr-FR" sz="1600" dirty="0"/>
              <a:t>:</a:t>
            </a:r>
          </a:p>
          <a:p>
            <a:r>
              <a:rPr lang="fr-FR" sz="1600" dirty="0"/>
              <a:t>   # </a:t>
            </a:r>
            <a:r>
              <a:rPr lang="fr-FR" sz="1600" dirty="0" err="1"/>
              <a:t>Execute</a:t>
            </a:r>
            <a:r>
              <a:rPr lang="fr-FR" sz="1600" dirty="0"/>
              <a:t> the SQL command</a:t>
            </a:r>
          </a:p>
          <a:p>
            <a:r>
              <a:rPr lang="fr-FR" sz="1600" dirty="0"/>
              <a:t>   </a:t>
            </a:r>
            <a:r>
              <a:rPr lang="fr-FR" sz="1600" dirty="0" err="1"/>
              <a:t>cursor.execute</a:t>
            </a:r>
            <a:r>
              <a:rPr lang="fr-FR" sz="1600" dirty="0"/>
              <a:t>(</a:t>
            </a:r>
            <a:r>
              <a:rPr lang="fr-FR" sz="1600" dirty="0" err="1"/>
              <a:t>sql</a:t>
            </a:r>
            <a:r>
              <a:rPr lang="fr-FR" sz="1600" dirty="0"/>
              <a:t>)</a:t>
            </a:r>
          </a:p>
          <a:p>
            <a:r>
              <a:rPr lang="fr-FR" sz="1600" dirty="0"/>
              <a:t>   # </a:t>
            </a:r>
            <a:r>
              <a:rPr lang="fr-FR" sz="1600" dirty="0" err="1"/>
              <a:t>Fetch</a:t>
            </a:r>
            <a:r>
              <a:rPr lang="fr-FR" sz="1600" dirty="0"/>
              <a:t> all the </a:t>
            </a:r>
            <a:r>
              <a:rPr lang="fr-FR" sz="1600" dirty="0" err="1"/>
              <a:t>rows</a:t>
            </a:r>
            <a:r>
              <a:rPr lang="fr-FR" sz="1600" dirty="0"/>
              <a:t> in a </a:t>
            </a:r>
            <a:r>
              <a:rPr lang="fr-FR" sz="1600" dirty="0" err="1"/>
              <a:t>list</a:t>
            </a:r>
            <a:r>
              <a:rPr lang="fr-FR" sz="1600" dirty="0"/>
              <a:t> of </a:t>
            </a:r>
            <a:r>
              <a:rPr lang="fr-FR" sz="1600" dirty="0" err="1"/>
              <a:t>lists</a:t>
            </a:r>
            <a:r>
              <a:rPr lang="fr-FR" sz="1600" dirty="0"/>
              <a:t>.</a:t>
            </a:r>
          </a:p>
          <a:p>
            <a:r>
              <a:rPr lang="fr-FR" sz="1600" dirty="0"/>
              <a:t>   </a:t>
            </a:r>
            <a:r>
              <a:rPr lang="fr-FR" sz="1600" dirty="0" err="1"/>
              <a:t>results</a:t>
            </a:r>
            <a:r>
              <a:rPr lang="fr-FR" sz="1600" dirty="0"/>
              <a:t> = </a:t>
            </a:r>
            <a:r>
              <a:rPr lang="fr-FR" sz="1600" dirty="0" err="1"/>
              <a:t>cursor.fetchall</a:t>
            </a:r>
            <a:r>
              <a:rPr lang="fr-FR" sz="1600" dirty="0"/>
              <a:t>()</a:t>
            </a:r>
          </a:p>
          <a:p>
            <a:r>
              <a:rPr lang="fr-FR" sz="1600" dirty="0"/>
              <a:t>   for </a:t>
            </a:r>
            <a:r>
              <a:rPr lang="fr-FR" sz="1600" dirty="0" err="1"/>
              <a:t>row</a:t>
            </a:r>
            <a:r>
              <a:rPr lang="fr-FR" sz="1600" dirty="0"/>
              <a:t> in </a:t>
            </a:r>
            <a:r>
              <a:rPr lang="fr-FR" sz="1600" dirty="0" err="1"/>
              <a:t>results</a:t>
            </a:r>
            <a:r>
              <a:rPr lang="fr-FR" sz="1600" dirty="0"/>
              <a:t>:</a:t>
            </a:r>
          </a:p>
          <a:p>
            <a:r>
              <a:rPr lang="is-IS" sz="1600" dirty="0"/>
              <a:t>      fname = row[0]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lname</a:t>
            </a:r>
            <a:r>
              <a:rPr lang="en-US" sz="1600" dirty="0"/>
              <a:t> = row[1]</a:t>
            </a:r>
          </a:p>
          <a:p>
            <a:r>
              <a:rPr lang="pl-PL" sz="1600" dirty="0"/>
              <a:t>      </a:t>
            </a:r>
            <a:r>
              <a:rPr lang="pl-PL" sz="1600" dirty="0" err="1"/>
              <a:t>age</a:t>
            </a:r>
            <a:r>
              <a:rPr lang="pl-PL" sz="1600" dirty="0"/>
              <a:t> = </a:t>
            </a:r>
            <a:r>
              <a:rPr lang="pl-PL" sz="1600" dirty="0" err="1"/>
              <a:t>row</a:t>
            </a:r>
            <a:r>
              <a:rPr lang="pl-PL" sz="1600" dirty="0"/>
              <a:t>[2]</a:t>
            </a:r>
          </a:p>
          <a:p>
            <a:r>
              <a:rPr lang="pl-PL" sz="1600" dirty="0"/>
              <a:t>      sex = </a:t>
            </a:r>
            <a:r>
              <a:rPr lang="pl-PL" sz="1600" dirty="0" err="1"/>
              <a:t>row</a:t>
            </a:r>
            <a:r>
              <a:rPr lang="pl-PL" sz="1600" dirty="0"/>
              <a:t>[3]</a:t>
            </a:r>
          </a:p>
          <a:p>
            <a:r>
              <a:rPr lang="en-US" sz="1600" dirty="0"/>
              <a:t>      income = row[4]</a:t>
            </a:r>
          </a:p>
          <a:p>
            <a:r>
              <a:rPr lang="en-US" sz="1600" dirty="0"/>
              <a:t>      # Now print fetched result</a:t>
            </a:r>
          </a:p>
          <a:p>
            <a:r>
              <a:rPr lang="en-US" sz="1600" dirty="0"/>
              <a:t>      print "</a:t>
            </a:r>
            <a:r>
              <a:rPr lang="en-US" sz="1600" dirty="0" err="1"/>
              <a:t>fname</a:t>
            </a:r>
            <a:r>
              <a:rPr lang="en-US" sz="1600" dirty="0"/>
              <a:t>=%</a:t>
            </a:r>
            <a:r>
              <a:rPr lang="en-US" sz="1600" dirty="0" err="1"/>
              <a:t>s,lname</a:t>
            </a:r>
            <a:r>
              <a:rPr lang="en-US" sz="1600" dirty="0"/>
              <a:t>=%</a:t>
            </a:r>
            <a:r>
              <a:rPr lang="en-US" sz="1600" dirty="0" err="1"/>
              <a:t>s,age</a:t>
            </a:r>
            <a:r>
              <a:rPr lang="en-US" sz="1600" dirty="0"/>
              <a:t>=%</a:t>
            </a:r>
            <a:r>
              <a:rPr lang="en-US" sz="1600" dirty="0" err="1"/>
              <a:t>d,sex</a:t>
            </a:r>
            <a:r>
              <a:rPr lang="en-US" sz="1600" dirty="0"/>
              <a:t>=%</a:t>
            </a:r>
            <a:r>
              <a:rPr lang="en-US" sz="1600" dirty="0" err="1"/>
              <a:t>s,income</a:t>
            </a:r>
            <a:r>
              <a:rPr lang="en-US" sz="1600" dirty="0"/>
              <a:t>=%d" % \</a:t>
            </a:r>
          </a:p>
          <a:p>
            <a:r>
              <a:rPr lang="is-IS" sz="1600" dirty="0"/>
              <a:t>             (fname, lname, age, sex, income )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436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49866" y="1303867"/>
            <a:ext cx="4842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except:</a:t>
            </a:r>
          </a:p>
          <a:p>
            <a:r>
              <a:rPr lang="en-US" dirty="0"/>
              <a:t>   print "Error: unable to </a:t>
            </a:r>
            <a:r>
              <a:rPr lang="en-US" dirty="0" err="1"/>
              <a:t>fecth</a:t>
            </a:r>
            <a:r>
              <a:rPr lang="en-US" dirty="0"/>
              <a:t> data"</a:t>
            </a:r>
          </a:p>
          <a:p>
            <a:endParaRPr lang="en-US" dirty="0"/>
          </a:p>
          <a:p>
            <a:r>
              <a:rPr lang="en-US" dirty="0"/>
              <a:t># disconnect from server</a:t>
            </a:r>
          </a:p>
          <a:p>
            <a:r>
              <a:rPr lang="en-US" dirty="0" err="1"/>
              <a:t>db.close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1765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35063"/>
            <a:ext cx="8080375" cy="341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Sometimes better to execute parts of application inside the database system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dirty="0"/>
              <a:t>more efficient, minimize the amount of data transferred</a:t>
            </a:r>
          </a:p>
          <a:p>
            <a:pPr marL="742950" lvl="1" indent="-285750">
              <a:buFont typeface="Arial"/>
              <a:buChar char="•"/>
              <a:defRPr/>
            </a:pPr>
            <a:r>
              <a:rPr lang="en-US" dirty="0"/>
              <a:t>can be reused by other users</a:t>
            </a:r>
          </a:p>
          <a:p>
            <a:pPr marL="285750" indent="-285750">
              <a:buFont typeface="Arial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Stored Procedure: a program that uses a single SQL statement and executed </a:t>
            </a:r>
          </a:p>
          <a:p>
            <a:pPr>
              <a:defRPr/>
            </a:pPr>
            <a:r>
              <a:rPr lang="en-US" dirty="0"/>
              <a:t>      at the database server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CREATE PROCEDURE </a:t>
            </a:r>
            <a:r>
              <a:rPr lang="en-US" dirty="0" err="1"/>
              <a:t>ShowNumberOfOrders</a:t>
            </a:r>
            <a:endParaRPr lang="en-US" dirty="0"/>
          </a:p>
          <a:p>
            <a:pPr>
              <a:defRPr/>
            </a:pPr>
            <a:r>
              <a:rPr lang="en-US" dirty="0"/>
              <a:t>   SELECT </a:t>
            </a:r>
            <a:r>
              <a:rPr lang="en-US" dirty="0" err="1"/>
              <a:t>C.cid</a:t>
            </a:r>
            <a:r>
              <a:rPr lang="en-US" dirty="0"/>
              <a:t>, </a:t>
            </a:r>
            <a:r>
              <a:rPr lang="en-US" dirty="0" err="1"/>
              <a:t>C.cname</a:t>
            </a:r>
            <a:r>
              <a:rPr lang="en-US" dirty="0"/>
              <a:t>, COUNT(*)</a:t>
            </a:r>
          </a:p>
          <a:p>
            <a:pPr>
              <a:defRPr/>
            </a:pPr>
            <a:r>
              <a:rPr lang="en-US" dirty="0"/>
              <a:t>   FROM Customers C, Orders O</a:t>
            </a:r>
          </a:p>
          <a:p>
            <a:pPr>
              <a:defRPr/>
            </a:pPr>
            <a:r>
              <a:rPr lang="en-US" dirty="0"/>
              <a:t>   WHERE </a:t>
            </a:r>
            <a:r>
              <a:rPr lang="en-US" dirty="0" err="1"/>
              <a:t>C.cid</a:t>
            </a:r>
            <a:r>
              <a:rPr lang="en-US" dirty="0"/>
              <a:t>= </a:t>
            </a:r>
            <a:r>
              <a:rPr lang="en-US" dirty="0" err="1"/>
              <a:t>O.cid</a:t>
            </a:r>
            <a:endParaRPr lang="en-US" dirty="0"/>
          </a:p>
          <a:p>
            <a:pPr>
              <a:defRPr/>
            </a:pPr>
            <a:r>
              <a:rPr lang="en-US" dirty="0"/>
              <a:t>   GROUP BY </a:t>
            </a:r>
            <a:r>
              <a:rPr lang="en-US" dirty="0" err="1"/>
              <a:t>C.cid</a:t>
            </a:r>
            <a:r>
              <a:rPr lang="en-US" dirty="0"/>
              <a:t>, </a:t>
            </a:r>
            <a:r>
              <a:rPr lang="en-US" dirty="0" err="1"/>
              <a:t>C.cname</a:t>
            </a:r>
            <a:endParaRPr lang="en-US" dirty="0"/>
          </a:p>
        </p:txBody>
      </p:sp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5146675" y="4267200"/>
            <a:ext cx="2597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Can have parameters:</a:t>
            </a:r>
          </a:p>
          <a:p>
            <a:r>
              <a:rPr lang="en-US" sz="1800"/>
              <a:t>Types: IN, OUT, INOUT</a:t>
            </a:r>
          </a:p>
        </p:txBody>
      </p:sp>
    </p:spTree>
    <p:extLst>
      <p:ext uri="{BB962C8B-B14F-4D97-AF65-F5344CB8AC3E}">
        <p14:creationId xmlns:p14="http://schemas.microsoft.com/office/powerpoint/2010/main" val="29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Stored procedures</a:t>
            </a:r>
            <a:endParaRPr lang="en-US" dirty="0"/>
          </a:p>
        </p:txBody>
      </p:sp>
      <p:sp>
        <p:nvSpPr>
          <p:cNvPr id="49154" name="TextBox 2"/>
          <p:cNvSpPr txBox="1">
            <a:spLocks noChangeArrowheads="1"/>
          </p:cNvSpPr>
          <p:nvPr/>
        </p:nvSpPr>
        <p:spPr bwMode="auto">
          <a:xfrm>
            <a:off x="541338" y="1303338"/>
            <a:ext cx="78628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/>
              <a:t>You can call it from you application. E.g. in JDBC: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CallableStatement cstmt = con.prepareCall(“{call ShowNumberOfOrders}”);</a:t>
            </a:r>
          </a:p>
          <a:p>
            <a:endParaRPr lang="en-US" sz="1800"/>
          </a:p>
          <a:p>
            <a:r>
              <a:rPr lang="en-US" sz="1800"/>
              <a:t>ResultSet rs = cstmt.executeQuery();</a:t>
            </a:r>
          </a:p>
          <a:p>
            <a:r>
              <a:rPr lang="en-US" sz="1800"/>
              <a:t>while (rs.next())</a:t>
            </a:r>
          </a:p>
          <a:p>
            <a:r>
              <a:rPr lang="en-US" sz="180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05499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0364"/>
            <a:ext cx="7772400" cy="826223"/>
          </a:xfrm>
          <a:noFill/>
          <a:ln/>
        </p:spPr>
        <p:txBody>
          <a:bodyPr/>
          <a:lstStyle/>
          <a:p>
            <a:r>
              <a:rPr lang="en-US" dirty="0"/>
              <a:t>Triggers  (Active database)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81105"/>
            <a:ext cx="7772400" cy="52578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Trigger</a:t>
            </a:r>
            <a:r>
              <a:rPr lang="en-US" dirty="0"/>
              <a:t>:   A procedure that starts automatically if specified changes occur to the DBMS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Analog to  a  "daemon" that </a:t>
            </a:r>
            <a:r>
              <a:rPr lang="en-US" dirty="0">
                <a:solidFill>
                  <a:srgbClr val="0000FF"/>
                </a:solidFill>
              </a:rPr>
              <a:t>monitors</a:t>
            </a:r>
            <a:r>
              <a:rPr lang="en-US" dirty="0"/>
              <a:t> a database for certain events to occur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Three parts: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Event </a:t>
            </a:r>
            <a:r>
              <a:rPr lang="en-US" dirty="0"/>
              <a:t>(activates the trigger)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Condition</a:t>
            </a:r>
            <a:r>
              <a:rPr lang="en-US" dirty="0"/>
              <a:t> (tests whether the triggers should run) </a:t>
            </a:r>
            <a:r>
              <a:rPr lang="en-US" dirty="0">
                <a:solidFill>
                  <a:schemeClr val="accent2"/>
                </a:solidFill>
              </a:rPr>
              <a:t>[Optional]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(what happens if the trigger runs)</a:t>
            </a:r>
          </a:p>
          <a:p>
            <a:pPr lvl="1">
              <a:lnSpc>
                <a:spcPct val="90000"/>
              </a:lnSpc>
              <a:buSzPct val="75000"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Semantics: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When event occurs, and condition is satisfied, the action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16364380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073"/>
            <a:ext cx="8229600" cy="1143000"/>
          </a:xfrm>
        </p:spPr>
        <p:txBody>
          <a:bodyPr/>
          <a:lstStyle/>
          <a:p>
            <a:r>
              <a:rPr lang="en-US" dirty="0"/>
              <a:t>Triggers – </a:t>
            </a:r>
            <a:r>
              <a:rPr lang="en-US" dirty="0" err="1"/>
              <a:t>Event,Condition,Action</a:t>
            </a: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77775"/>
            <a:ext cx="80010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Events could be :</a:t>
            </a:r>
          </a:p>
          <a:p>
            <a:endParaRPr lang="en-US" dirty="0"/>
          </a:p>
          <a:p>
            <a:pPr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   BEFORE|AFTER INSERT|UPDATE|DELETE ON &lt;</a:t>
            </a:r>
            <a:r>
              <a:rPr lang="en-US" sz="2000" dirty="0" err="1">
                <a:latin typeface="Courier New" charset="0"/>
              </a:rPr>
              <a:t>tableName</a:t>
            </a:r>
            <a:r>
              <a:rPr lang="en-US" sz="2000" dirty="0">
                <a:latin typeface="Courier New" charset="0"/>
              </a:rPr>
              <a:t>&gt;</a:t>
            </a:r>
          </a:p>
          <a:p>
            <a:pPr lvl="1">
              <a:buFont typeface="Wingdings" charset="0"/>
              <a:buNone/>
            </a:pPr>
            <a:endParaRPr lang="en-US" sz="1800" dirty="0">
              <a:latin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dirty="0"/>
              <a:t>e.g.:    </a:t>
            </a:r>
            <a:r>
              <a:rPr lang="en-US" sz="1800" dirty="0">
                <a:solidFill>
                  <a:srgbClr val="0000FF"/>
                </a:solidFill>
                <a:latin typeface="Courier New" charset="0"/>
              </a:rPr>
              <a:t>BEFORE INSERT ON Professor</a:t>
            </a:r>
          </a:p>
          <a:p>
            <a:pPr lvl="1">
              <a:buFont typeface="Wingdings" charset="0"/>
              <a:buNone/>
            </a:pPr>
            <a:endParaRPr lang="en-US" sz="1800" dirty="0">
              <a:solidFill>
                <a:srgbClr val="0000FF"/>
              </a:solidFill>
              <a:latin typeface="Courier New" charset="0"/>
            </a:endParaRPr>
          </a:p>
          <a:p>
            <a:r>
              <a:rPr lang="en-US" dirty="0"/>
              <a:t>Condition is SQL expression or even an SQL query              (query with non-empty result  means  TRUE)</a:t>
            </a:r>
          </a:p>
          <a:p>
            <a:endParaRPr lang="en-US" dirty="0"/>
          </a:p>
          <a:p>
            <a:r>
              <a:rPr lang="en-US" dirty="0"/>
              <a:t>Action can be many different choices :</a:t>
            </a:r>
          </a:p>
          <a:p>
            <a:pPr lvl="1"/>
            <a:r>
              <a:rPr lang="en-US" dirty="0"/>
              <a:t> SQL statements , body of  PSM, and even DDL and transaction-oriented statements like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commit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88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Trigger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17638"/>
            <a:ext cx="6400800" cy="40767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dirty="0"/>
              <a:t>Assume our DB has a relation schema :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Professor (</a:t>
            </a:r>
            <a:r>
              <a:rPr lang="en-US" dirty="0" err="1">
                <a:solidFill>
                  <a:srgbClr val="0000FF"/>
                </a:solidFill>
              </a:rPr>
              <a:t>pNum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pName</a:t>
            </a:r>
            <a:r>
              <a:rPr lang="en-US" dirty="0">
                <a:solidFill>
                  <a:srgbClr val="0000FF"/>
                </a:solidFill>
              </a:rPr>
              <a:t>, salary)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buFont typeface="Wingdings" charset="0"/>
              <a:buNone/>
            </a:pPr>
            <a:r>
              <a:rPr lang="en-US" dirty="0"/>
              <a:t>We want to write a trigger that :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00FF"/>
                </a:solidFill>
              </a:rPr>
              <a:t>Ensures that any new professor inserted              has salary &gt;= 60000</a:t>
            </a:r>
          </a:p>
        </p:txBody>
      </p:sp>
    </p:spTree>
    <p:extLst>
      <p:ext uri="{BB962C8B-B14F-4D97-AF65-F5344CB8AC3E}">
        <p14:creationId xmlns:p14="http://schemas.microsoft.com/office/powerpoint/2010/main" val="94219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8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Conceptual SQL Evaluation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3400" y="762000"/>
            <a:ext cx="457200" cy="2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371600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53188"/>
            <a:ext cx="2895600" cy="403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168775" y="990600"/>
            <a:ext cx="4975225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SELECT        [DISTINCT]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target-list</a:t>
            </a:r>
            <a:endParaRPr lang="en-US" sz="2000" dirty="0">
              <a:solidFill>
                <a:srgbClr val="135B02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FROM       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relation-list</a:t>
            </a:r>
            <a:endParaRPr lang="en-US" sz="2000" dirty="0">
              <a:solidFill>
                <a:srgbClr val="135B02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WHERE      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qualification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 BY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grouping-list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HAVING      </a:t>
            </a:r>
            <a:r>
              <a:rPr lang="en-US" sz="2000" i="1" dirty="0">
                <a:solidFill>
                  <a:srgbClr val="135B02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group-qualification</a:t>
            </a: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29718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SELECT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9600" y="5867400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Relation     cross-product 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46482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Apply selections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(eliminate rows)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3124200"/>
            <a:ext cx="3124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Project away columns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000000"/>
                </a:solidFill>
              </a:rPr>
              <a:t>(just keep those used in SELECT, GBY, HAVING)</a:t>
            </a: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29718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WHERE</a:t>
            </a:r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28956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FROM</a:t>
            </a: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791200" y="58674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GROUP BY</a:t>
            </a: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5791200" y="46482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HAVING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7772400" y="46482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groups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5791200" y="3276600"/>
            <a:ext cx="1752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Book Antiqua" charset="0"/>
                <a:ea typeface="ＭＳ Ｐゴシック" charset="0"/>
                <a:cs typeface="ＭＳ Ｐゴシック" charset="0"/>
              </a:rPr>
              <a:t>[DISTINCT]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772400" y="3276600"/>
            <a:ext cx="1371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000000"/>
                </a:solidFill>
              </a:rPr>
              <a:t>Eliminate duplicates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8100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38100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629400" y="52578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629400" y="388620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20"/>
          <p:cNvSpPr>
            <a:spLocks/>
          </p:cNvSpPr>
          <p:nvPr/>
        </p:nvSpPr>
        <p:spPr bwMode="auto">
          <a:xfrm>
            <a:off x="3810000" y="2895600"/>
            <a:ext cx="1981200" cy="3276600"/>
          </a:xfrm>
          <a:custGeom>
            <a:avLst/>
            <a:gdLst>
              <a:gd name="T0" fmla="*/ 0 w 1248"/>
              <a:gd name="T1" fmla="*/ 2147483647 h 2064"/>
              <a:gd name="T2" fmla="*/ 0 w 1248"/>
              <a:gd name="T3" fmla="*/ 0 h 2064"/>
              <a:gd name="T4" fmla="*/ 2147483647 w 1248"/>
              <a:gd name="T5" fmla="*/ 0 h 2064"/>
              <a:gd name="T6" fmla="*/ 2147483647 w 1248"/>
              <a:gd name="T7" fmla="*/ 2147483647 h 2064"/>
              <a:gd name="T8" fmla="*/ 2147483647 w 1248"/>
              <a:gd name="T9" fmla="*/ 2147483647 h 20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064"/>
              <a:gd name="T17" fmla="*/ 1248 w 1248"/>
              <a:gd name="T18" fmla="*/ 2064 h 20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064">
                <a:moveTo>
                  <a:pt x="0" y="240"/>
                </a:moveTo>
                <a:lnTo>
                  <a:pt x="0" y="0"/>
                </a:lnTo>
                <a:lnTo>
                  <a:pt x="672" y="0"/>
                </a:lnTo>
                <a:lnTo>
                  <a:pt x="672" y="2064"/>
                </a:lnTo>
                <a:lnTo>
                  <a:pt x="1248" y="2064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6629400" y="26670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srgbClr val="CF0E30"/>
              </a:solidFill>
              <a:latin typeface="Book Antiqu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869950"/>
          </a:xfrm>
        </p:spPr>
        <p:txBody>
          <a:bodyPr/>
          <a:lstStyle/>
          <a:p>
            <a:r>
              <a:rPr lang="en-US"/>
              <a:t>Example Trigger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683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CREATE TRIGGER minSalary BEFORE INSERT ON Professor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     </a:t>
            </a:r>
            <a:r>
              <a:rPr lang="en-US" sz="1700">
                <a:solidFill>
                  <a:srgbClr val="0000FF"/>
                </a:solidFill>
                <a:latin typeface="Courier New" charset="0"/>
              </a:rPr>
              <a:t>for what context  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	  </a:t>
            </a:r>
            <a:r>
              <a:rPr lang="en-US" sz="1700">
                <a:solidFill>
                  <a:srgbClr val="0000FF"/>
                </a:solidFill>
                <a:latin typeface="Courier New" charset="0"/>
              </a:rPr>
              <a:t>check for violation here 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END;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3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869950"/>
          </a:xfrm>
        </p:spPr>
        <p:txBody>
          <a:bodyPr/>
          <a:lstStyle/>
          <a:p>
            <a:r>
              <a:rPr lang="en-US"/>
              <a:t>Example Trigger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683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CREATE TRIGGER minSalary BEFORE INSERT ON Professor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     </a:t>
            </a:r>
            <a:r>
              <a:rPr lang="en-US" sz="1700">
                <a:solidFill>
                  <a:srgbClr val="0000FF"/>
                </a:solidFill>
                <a:latin typeface="Courier New" charset="0"/>
              </a:rPr>
              <a:t>FOR EACH ROW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		Violation of Minimum Professor Salary?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END;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1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869950"/>
          </a:xfrm>
        </p:spPr>
        <p:txBody>
          <a:bodyPr/>
          <a:lstStyle/>
          <a:p>
            <a:r>
              <a:rPr lang="en-US"/>
              <a:t>Example Trigger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683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CREATE TRIGGER minSalary BEFORE INSERT ON Professor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     FOR EACH ROW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	</a:t>
            </a:r>
            <a:r>
              <a:rPr lang="en-US" sz="1700">
                <a:solidFill>
                  <a:srgbClr val="0000FF"/>
                </a:solidFill>
                <a:latin typeface="Courier New" charset="0"/>
              </a:rPr>
              <a:t>IF (:new.salary &lt; 60000)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solidFill>
                  <a:srgbClr val="0000FF"/>
                </a:solidFill>
                <a:latin typeface="Courier New" charset="0"/>
              </a:rPr>
              <a:t>		THEN RAISE_APPLICATION_ERROR (-20004, 			</a:t>
            </a:r>
            <a:r>
              <a:rPr lang="ja-JP" altLang="en-US" sz="1700">
                <a:solidFill>
                  <a:srgbClr val="0000FF"/>
                </a:solidFill>
                <a:latin typeface="Arial"/>
              </a:rPr>
              <a:t>‘</a:t>
            </a:r>
            <a:r>
              <a:rPr lang="en-US" sz="1700">
                <a:solidFill>
                  <a:srgbClr val="0000FF"/>
                </a:solidFill>
                <a:latin typeface="Courier New" charset="0"/>
              </a:rPr>
              <a:t>Violation of Minimum Professor Salary</a:t>
            </a:r>
            <a:r>
              <a:rPr lang="ja-JP" altLang="en-US" sz="170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1700">
                <a:solidFill>
                  <a:srgbClr val="0000FF"/>
                </a:solidFill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solidFill>
                  <a:srgbClr val="0000FF"/>
                </a:solidFill>
                <a:latin typeface="Courier New" charset="0"/>
              </a:rPr>
              <a:t>	END IF;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solidFill>
                <a:srgbClr val="0000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END;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8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869950"/>
          </a:xfrm>
        </p:spPr>
        <p:txBody>
          <a:bodyPr/>
          <a:lstStyle/>
          <a:p>
            <a:r>
              <a:rPr lang="en-US"/>
              <a:t>Example trigger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683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CREATE TRIGGER minSalary BEFORE INSERT ON Professor       FOR EACH ROW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solidFill>
                  <a:srgbClr val="0000FF"/>
                </a:solidFill>
                <a:latin typeface="Courier New" charset="0"/>
              </a:rPr>
              <a:t>DECLARE temp int;</a:t>
            </a:r>
            <a:r>
              <a:rPr lang="en-US" sz="1700">
                <a:latin typeface="Courier New" charset="0"/>
              </a:rPr>
              <a:t> 	-- dummy variable not needed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	IF (:new.salary &lt; 60000)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		THEN RAISE_APPLICATION_ERROR (-20004, 			</a:t>
            </a:r>
            <a:r>
              <a:rPr lang="ja-JP" altLang="en-US" sz="1700">
                <a:latin typeface="Arial"/>
              </a:rPr>
              <a:t>‘</a:t>
            </a:r>
            <a:r>
              <a:rPr lang="en-US" sz="1700">
                <a:latin typeface="Courier New" charset="0"/>
              </a:rPr>
              <a:t>Violation of Minimum Professor Salary</a:t>
            </a:r>
            <a:r>
              <a:rPr lang="ja-JP" altLang="en-US" sz="1700">
                <a:latin typeface="Arial"/>
              </a:rPr>
              <a:t>’</a:t>
            </a:r>
            <a:r>
              <a:rPr lang="en-US" sz="170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	END IF;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solidFill>
                  <a:srgbClr val="0000FF"/>
                </a:solidFill>
                <a:latin typeface="Courier New" charset="0"/>
              </a:rPr>
              <a:t>temp := 10;	</a:t>
            </a:r>
            <a:r>
              <a:rPr lang="en-US" sz="1700">
                <a:latin typeface="Courier New" charset="0"/>
              </a:rPr>
              <a:t>	-- to illustrate declared variables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70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END;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700">
                <a:latin typeface="Courier New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61516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 of  Trigger  Example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BEFORE INSERT ON Professor</a:t>
            </a:r>
            <a:r>
              <a:rPr lang="en-US" sz="1700"/>
              <a:t> </a:t>
            </a:r>
          </a:p>
          <a:p>
            <a:pPr lvl="1"/>
            <a:r>
              <a:rPr lang="en-US"/>
              <a:t>This trigger is checked before the tuple is inserted</a:t>
            </a:r>
            <a:endParaRPr lang="en-US" sz="1500"/>
          </a:p>
          <a:p>
            <a:r>
              <a:rPr lang="en-US"/>
              <a:t>FOR EACH ROW</a:t>
            </a:r>
          </a:p>
          <a:p>
            <a:pPr lvl="1"/>
            <a:r>
              <a:rPr lang="en-US"/>
              <a:t>  specifies that trigger is performed for each row inserted</a:t>
            </a:r>
          </a:p>
          <a:p>
            <a:r>
              <a:rPr lang="en-US"/>
              <a:t>:new </a:t>
            </a:r>
          </a:p>
          <a:p>
            <a:pPr lvl="1"/>
            <a:r>
              <a:rPr lang="en-US"/>
              <a:t>refers to the new tuple inserted</a:t>
            </a:r>
          </a:p>
          <a:p>
            <a:r>
              <a:rPr lang="en-US"/>
              <a:t>If (:new.salary &lt; 60000) </a:t>
            </a:r>
          </a:p>
          <a:p>
            <a:pPr lvl="1"/>
            <a:r>
              <a:rPr lang="en-US"/>
              <a:t>then an application error is raised and hence the row is not inserted; otherwise the row is inserted.</a:t>
            </a:r>
          </a:p>
          <a:p>
            <a:r>
              <a:rPr lang="en-US"/>
              <a:t>Use error code: -20004; </a:t>
            </a:r>
          </a:p>
          <a:p>
            <a:pPr lvl="1"/>
            <a:r>
              <a:rPr lang="en-US"/>
              <a:t>this is in the valid range</a:t>
            </a:r>
          </a:p>
        </p:txBody>
      </p:sp>
    </p:spTree>
    <p:extLst>
      <p:ext uri="{BB962C8B-B14F-4D97-AF65-F5344CB8AC3E}">
        <p14:creationId xmlns:p14="http://schemas.microsoft.com/office/powerpoint/2010/main" val="209279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Trigger Using Condition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CREATE TRIGGER minSalary BEFORE INSERT ON Professor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FOR EACH ROW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WHEN (new.salary &lt; 60000)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	RAISE_APPLICATION_ERROR (-20004, 		</a:t>
            </a:r>
            <a:r>
              <a:rPr lang="ja-JP" altLang="en-US" sz="1900">
                <a:latin typeface="Arial"/>
              </a:rPr>
              <a:t>‘</a:t>
            </a:r>
            <a:r>
              <a:rPr lang="en-US" sz="1900">
                <a:latin typeface="Courier New" charset="0"/>
              </a:rPr>
              <a:t>Violation of Minimum Professor Salary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END;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900">
                <a:latin typeface="Courier New" charset="0"/>
              </a:rPr>
              <a:t>run;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900"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Conditions can refer to  old/new values of tuples modified by the statement activating the trigger.</a:t>
            </a:r>
          </a:p>
        </p:txBody>
      </p:sp>
    </p:spTree>
    <p:extLst>
      <p:ext uri="{BB962C8B-B14F-4D97-AF65-F5344CB8AC3E}">
        <p14:creationId xmlns:p14="http://schemas.microsoft.com/office/powerpoint/2010/main" val="1694301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Triggers: REFERENCING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4196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CREATE TRIGGER minSalary BEFORE INSERT ON Professor </a:t>
            </a:r>
          </a:p>
          <a:p>
            <a:pPr>
              <a:buFont typeface="Wingdings" charset="0"/>
              <a:buNone/>
            </a:pPr>
            <a:endParaRPr lang="en-US" sz="1000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>
                <a:solidFill>
                  <a:srgbClr val="0000FF"/>
                </a:solidFill>
                <a:latin typeface="Courier New" charset="0"/>
              </a:rPr>
              <a:t>REFERENCING NEW as newTuple </a:t>
            </a:r>
          </a:p>
          <a:p>
            <a:pPr>
              <a:buFont typeface="Wingdings" charset="0"/>
              <a:buNone/>
            </a:pPr>
            <a:endParaRPr lang="en-US" sz="1000">
              <a:solidFill>
                <a:srgbClr val="0000FF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FOR EACH ROW </a:t>
            </a:r>
          </a:p>
          <a:p>
            <a:pPr>
              <a:buFont typeface="Wingdings" charset="0"/>
              <a:buNone/>
            </a:pPr>
            <a:endParaRPr lang="en-US" sz="1000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WHEN (newTuple.salary &lt; 60000)</a:t>
            </a:r>
          </a:p>
          <a:p>
            <a:pPr>
              <a:buFont typeface="Wingdings" charset="0"/>
              <a:buNone/>
            </a:pPr>
            <a:endParaRPr lang="en-US" sz="1000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BEGIN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	RAISE_APPLICATION_ERROR (-20004, 		    </a:t>
            </a:r>
            <a:r>
              <a:rPr lang="ja-JP" altLang="en-US" sz="2000">
                <a:latin typeface="Arial"/>
              </a:rPr>
              <a:t>‘</a:t>
            </a:r>
            <a:r>
              <a:rPr lang="en-US" sz="2000">
                <a:latin typeface="Courier New" charset="0"/>
              </a:rPr>
              <a:t>Violation of Minimum Professor Salary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>
                <a:latin typeface="Courier New" charset="0"/>
              </a:rPr>
              <a:t>);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END;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sz="2000">
                <a:latin typeface="Courier New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150922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Trigger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CREATE TRIGGER minSalary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     </a:t>
            </a:r>
            <a:r>
              <a:rPr lang="en-US" sz="2100">
                <a:solidFill>
                  <a:srgbClr val="0000FF"/>
                </a:solidFill>
                <a:latin typeface="Courier New" charset="0"/>
              </a:rPr>
              <a:t>BEFORE UPDATE</a:t>
            </a:r>
            <a:r>
              <a:rPr lang="en-US" sz="2100">
                <a:latin typeface="Courier New" charset="0"/>
              </a:rPr>
              <a:t> ON Professor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REFERENCING OLD AS oldTuple NEW as newTuple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FOR EACH ROW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WHEN (newTuple.salary &lt; oldTuple.salary)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BEGIN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	RAISE_APPLICATION_ERROR (-20004, </a:t>
            </a:r>
            <a:r>
              <a:rPr lang="ja-JP" altLang="en-US" sz="2100">
                <a:latin typeface="Arial"/>
              </a:rPr>
              <a:t>‘</a:t>
            </a:r>
            <a:r>
              <a:rPr lang="en-US" sz="2100">
                <a:latin typeface="Courier New" charset="0"/>
              </a:rPr>
              <a:t>Salary Decreasing !!</a:t>
            </a:r>
            <a:r>
              <a:rPr lang="ja-JP" altLang="en-US" sz="2100">
                <a:latin typeface="Arial"/>
              </a:rPr>
              <a:t>’</a:t>
            </a:r>
            <a:r>
              <a:rPr lang="en-US" sz="2100">
                <a:latin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END;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</a:rPr>
              <a:t>run;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100">
              <a:latin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chemeClr val="tx2"/>
                </a:solidFill>
              </a:rPr>
              <a:t>Ensure that salary does not decrease</a:t>
            </a:r>
            <a:endParaRPr lang="en-US" sz="2100">
              <a:solidFill>
                <a:schemeClr val="tx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5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Another Trigger Example (SQL:99)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dirty="0"/>
              <a:t>CREATE TRIGGER  </a:t>
            </a:r>
            <a:r>
              <a:rPr lang="en-US" dirty="0" err="1"/>
              <a:t>youngSailorUpdate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	AFTER  INSERT ON SAILORS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</a:rPr>
              <a:t>REFERENCING NEW TABLE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NewSailors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FF"/>
                </a:solidFill>
              </a:rPr>
              <a:t>FOR EACH STATEMENT</a:t>
            </a:r>
          </a:p>
          <a:p>
            <a:pPr>
              <a:buFont typeface="Wingdings" charset="0"/>
              <a:buNone/>
            </a:pPr>
            <a:r>
              <a:rPr lang="en-US" dirty="0"/>
              <a:t>	INSERT</a:t>
            </a:r>
          </a:p>
          <a:p>
            <a:pPr>
              <a:buFont typeface="Wingdings" charset="0"/>
              <a:buNone/>
            </a:pPr>
            <a:r>
              <a:rPr lang="en-US" dirty="0"/>
              <a:t>		INTO </a:t>
            </a:r>
            <a:r>
              <a:rPr lang="en-US" dirty="0" err="1"/>
              <a:t>YoungSailors</a:t>
            </a:r>
            <a:r>
              <a:rPr lang="en-US" dirty="0"/>
              <a:t>(</a:t>
            </a:r>
            <a:r>
              <a:rPr lang="en-US" dirty="0" err="1"/>
              <a:t>sid</a:t>
            </a:r>
            <a:r>
              <a:rPr lang="en-US" dirty="0"/>
              <a:t>, name, age, rating)</a:t>
            </a:r>
          </a:p>
          <a:p>
            <a:pPr>
              <a:buFont typeface="Wingdings" charset="0"/>
              <a:buNone/>
            </a:pPr>
            <a:r>
              <a:rPr lang="en-US" dirty="0"/>
              <a:t>		SELECT </a:t>
            </a:r>
            <a:r>
              <a:rPr lang="en-US" dirty="0" err="1"/>
              <a:t>sid</a:t>
            </a:r>
            <a:r>
              <a:rPr lang="en-US" dirty="0"/>
              <a:t>, name, age, rating</a:t>
            </a:r>
          </a:p>
          <a:p>
            <a:pPr>
              <a:buFont typeface="Wingdings" charset="0"/>
              <a:buNone/>
            </a:pPr>
            <a:r>
              <a:rPr lang="en-US" dirty="0"/>
              <a:t>		FROM </a:t>
            </a:r>
            <a:r>
              <a:rPr lang="en-US" dirty="0" err="1"/>
              <a:t>NewSailors</a:t>
            </a:r>
            <a:r>
              <a:rPr lang="en-US" dirty="0"/>
              <a:t> N</a:t>
            </a:r>
          </a:p>
          <a:p>
            <a:pPr>
              <a:buFont typeface="Wingdings" charset="0"/>
              <a:buNone/>
            </a:pPr>
            <a:r>
              <a:rPr lang="en-US" dirty="0"/>
              <a:t>		WHERE </a:t>
            </a:r>
            <a:r>
              <a:rPr lang="en-US" dirty="0" err="1"/>
              <a:t>N.age</a:t>
            </a:r>
            <a:r>
              <a:rPr lang="en-US" dirty="0"/>
              <a:t> &lt;= 18</a:t>
            </a:r>
          </a:p>
        </p:txBody>
      </p:sp>
    </p:spTree>
    <p:extLst>
      <p:ext uri="{BB962C8B-B14F-4D97-AF65-F5344CB8AC3E}">
        <p14:creationId xmlns:p14="http://schemas.microsoft.com/office/powerpoint/2010/main" val="24572641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same in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&gt; </a:t>
            </a:r>
            <a:r>
              <a:rPr lang="en-US" sz="1800" dirty="0"/>
              <a:t>delimiter |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&gt;  CREATE </a:t>
            </a:r>
            <a:r>
              <a:rPr lang="en-US" sz="1800" dirty="0"/>
              <a:t>TRIGGER  </a:t>
            </a:r>
            <a:r>
              <a:rPr lang="en-US" sz="1800" dirty="0" err="1"/>
              <a:t>youngSailorUpdate</a:t>
            </a:r>
            <a:r>
              <a:rPr lang="en-US" sz="1800" dirty="0"/>
              <a:t> AFTER  INSERT ON SAILORS </a:t>
            </a:r>
          </a:p>
          <a:p>
            <a:pPr marL="0" indent="0">
              <a:buNone/>
            </a:pPr>
            <a:r>
              <a:rPr lang="en-US" sz="1800" dirty="0" smtClean="0"/>
              <a:t>&gt;  FOR </a:t>
            </a:r>
            <a:r>
              <a:rPr lang="en-US" sz="1800" dirty="0"/>
              <a:t>EACH ROW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&gt;  BEGIN </a:t>
            </a:r>
          </a:p>
          <a:p>
            <a:pPr marL="0" indent="0">
              <a:buNone/>
            </a:pPr>
            <a:r>
              <a:rPr lang="en-US" sz="1800" dirty="0" smtClean="0"/>
              <a:t>&gt;       IF </a:t>
            </a:r>
            <a:r>
              <a:rPr lang="en-US" sz="1800" dirty="0" err="1"/>
              <a:t>NEW.age</a:t>
            </a:r>
            <a:r>
              <a:rPr lang="en-US" sz="1800" dirty="0"/>
              <a:t> &lt;= 18 THEN     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&gt;                INSERT </a:t>
            </a:r>
            <a:r>
              <a:rPr lang="en-US" sz="1800" dirty="0"/>
              <a:t>INTO </a:t>
            </a:r>
            <a:r>
              <a:rPr lang="en-US" sz="1800" dirty="0" err="1"/>
              <a:t>YoungSailors</a:t>
            </a:r>
            <a:r>
              <a:rPr lang="en-US" sz="1800" dirty="0"/>
              <a:t> SET </a:t>
            </a:r>
            <a:r>
              <a:rPr lang="en-US" sz="1800" dirty="0" err="1"/>
              <a:t>sid</a:t>
            </a:r>
            <a:r>
              <a:rPr lang="en-US" sz="1800" dirty="0"/>
              <a:t> = </a:t>
            </a:r>
            <a:r>
              <a:rPr lang="en-US" sz="1800" dirty="0" err="1"/>
              <a:t>NEW.sid</a:t>
            </a:r>
            <a:r>
              <a:rPr lang="en-US" sz="1800" dirty="0"/>
              <a:t>, name = </a:t>
            </a:r>
            <a:r>
              <a:rPr lang="en-US" sz="1800" dirty="0" err="1" smtClean="0"/>
              <a:t>NEW.sname</a:t>
            </a:r>
            <a:r>
              <a:rPr lang="en-US" sz="1800" dirty="0" smtClean="0"/>
              <a:t>, </a:t>
            </a:r>
          </a:p>
          <a:p>
            <a:pPr marL="0" indent="0">
              <a:buNone/>
            </a:pPr>
            <a:r>
              <a:rPr lang="en-US" sz="1800" dirty="0" smtClean="0"/>
              <a:t>&gt;                                                                    SET age = </a:t>
            </a:r>
            <a:r>
              <a:rPr lang="en-US" sz="1800" dirty="0" err="1" smtClean="0"/>
              <a:t>NEW.age</a:t>
            </a:r>
            <a:r>
              <a:rPr lang="en-US" sz="1800" dirty="0" smtClean="0"/>
              <a:t>; </a:t>
            </a:r>
          </a:p>
          <a:p>
            <a:pPr marL="0" indent="0">
              <a:buNone/>
            </a:pPr>
            <a:r>
              <a:rPr lang="en-US" sz="1800" dirty="0" smtClean="0"/>
              <a:t>&gt;       END </a:t>
            </a:r>
            <a:r>
              <a:rPr lang="en-US" sz="1800" dirty="0"/>
              <a:t>IF 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&gt;  END;</a:t>
            </a:r>
          </a:p>
          <a:p>
            <a:pPr marL="0" indent="0">
              <a:buNone/>
            </a:pPr>
            <a:r>
              <a:rPr lang="en-US" sz="1800" dirty="0" smtClean="0"/>
              <a:t>&gt; |</a:t>
            </a:r>
          </a:p>
          <a:p>
            <a:pPr marL="0" indent="0">
              <a:buNone/>
            </a:pPr>
            <a:r>
              <a:rPr lang="en-US" sz="1800" dirty="0" smtClean="0"/>
              <a:t>&gt; delimiter;</a:t>
            </a:r>
          </a:p>
          <a:p>
            <a:pPr>
              <a:buFont typeface="Wingdings" charset="0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138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577815" y="304800"/>
            <a:ext cx="300083" cy="247141"/>
            <a:chOff x="8577814" y="267642"/>
            <a:chExt cx="300083" cy="246708"/>
          </a:xfrm>
        </p:grpSpPr>
        <p:sp>
          <p:nvSpPr>
            <p:cNvPr id="9" name="Pentagon 8"/>
            <p:cNvSpPr/>
            <p:nvPr/>
          </p:nvSpPr>
          <p:spPr>
            <a:xfrm rot="5400000">
              <a:off x="8610600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577814" y="267642"/>
              <a:ext cx="300083" cy="230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6C43854A-27F4-9C47-AFC5-490E979E2194}" type="slidenum">
                <a:rPr lang="en-US" sz="900" b="1" smtClean="0">
                  <a:solidFill>
                    <a:prstClr val="white"/>
                  </a:solidFill>
                </a:rPr>
                <a:t>9</a:t>
              </a:fld>
              <a:endParaRPr lang="en-US" sz="9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671403"/>
            <a:ext cx="8229600" cy="523220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Find sailors who have reserved at least one boat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36672"/>
            <a:ext cx="8229600" cy="338554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763250" y="1621528"/>
            <a:ext cx="7633720" cy="439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ea typeface="Lucida Console" charset="0"/>
                <a:cs typeface="Lucida Console" charset="0"/>
              </a:rPr>
              <a:t>Will </a:t>
            </a:r>
            <a:r>
              <a:rPr lang="en-US" sz="2000" dirty="0" smtClean="0">
                <a:solidFill>
                  <a:srgbClr val="C00000"/>
                </a:solidFill>
                <a:latin typeface="Lucida Console" charset="0"/>
                <a:ea typeface="Lucida Console" charset="0"/>
                <a:cs typeface="Lucida Console" charset="0"/>
              </a:rPr>
              <a:t>DISTINCT</a:t>
            </a:r>
            <a:r>
              <a:rPr lang="en-US" sz="2000" dirty="0" smtClean="0">
                <a:solidFill>
                  <a:srgbClr val="C00000"/>
                </a:solidFill>
                <a:ea typeface="Lucida Console" charset="0"/>
                <a:cs typeface="Lucida Console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ea typeface="Lucida Console" charset="0"/>
                <a:cs typeface="Lucida Console" charset="0"/>
              </a:rPr>
              <a:t>make a difference here?</a:t>
            </a:r>
          </a:p>
          <a:p>
            <a:pPr marL="0" indent="0">
              <a:buNone/>
            </a:pPr>
            <a:endParaRPr lang="en-US" sz="2000" dirty="0" smtClean="0">
              <a:solidFill>
                <a:srgbClr val="C00000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19200" y="1890963"/>
            <a:ext cx="7546938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endParaRPr lang="en-US" sz="2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Sailors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S</a:t>
            </a:r>
            <a:r>
              <a:rPr lang="en-US" sz="2800" dirty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, Reserves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AS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R</a:t>
            </a:r>
            <a:endParaRPr lang="en-US" sz="2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S.sid</a:t>
            </a:r>
            <a:r>
              <a:rPr lang="en-US" sz="2800" dirty="0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800" dirty="0" err="1" smtClean="0">
                <a:solidFill>
                  <a:schemeClr val="tx2"/>
                </a:solidFill>
                <a:latin typeface="Lucida Console" charset="0"/>
                <a:ea typeface="ＭＳ Ｐゴシック" charset="0"/>
                <a:cs typeface="ＭＳ Ｐゴシック" charset="0"/>
              </a:rPr>
              <a:t>R.sid</a:t>
            </a:r>
            <a:endParaRPr lang="en-US" sz="2800" dirty="0">
              <a:solidFill>
                <a:schemeClr val="tx2"/>
              </a:solidFill>
              <a:latin typeface="Lucida Console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  <p:bldP spid="64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 vs Statement Level Trigger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Row</a:t>
            </a:r>
            <a:r>
              <a:rPr lang="en-US"/>
              <a:t> level:  activated once per modified tuple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Statement</a:t>
            </a:r>
            <a:r>
              <a:rPr lang="en-US"/>
              <a:t> level: activate once per SQL statement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Row</a:t>
            </a:r>
            <a:r>
              <a:rPr lang="en-US"/>
              <a:t> level triggers can access new data, statement level triggers cannot always do that (depends on DBMS).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</a:rPr>
              <a:t>Statement</a:t>
            </a:r>
            <a:r>
              <a:rPr lang="en-US"/>
              <a:t> level triggers will be more efficient if we do not need to make row-specific decisions</a:t>
            </a:r>
          </a:p>
        </p:txBody>
      </p:sp>
    </p:spTree>
    <p:extLst>
      <p:ext uri="{BB962C8B-B14F-4D97-AF65-F5344CB8AC3E}">
        <p14:creationId xmlns:p14="http://schemas.microsoft.com/office/powerpoint/2010/main" val="140688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 vs Statement Level Trigger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Consider a relation schema 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      </a:t>
            </a:r>
            <a:r>
              <a:rPr lang="en-US">
                <a:solidFill>
                  <a:srgbClr val="0000FF"/>
                </a:solidFill>
              </a:rPr>
              <a:t>Account (num, amount) </a:t>
            </a:r>
          </a:p>
          <a:p>
            <a:pPr>
              <a:buFont typeface="Wingdings" charset="0"/>
              <a:buNone/>
            </a:pPr>
            <a:endParaRPr lang="en-US">
              <a:solidFill>
                <a:srgbClr val="0000FF"/>
              </a:solidFill>
            </a:endParaRPr>
          </a:p>
          <a:p>
            <a:pPr>
              <a:buFont typeface="Wingdings" charset="0"/>
              <a:buNone/>
            </a:pPr>
            <a:r>
              <a:rPr lang="en-US"/>
              <a:t>      where we will allow creation of new accounts </a:t>
            </a:r>
          </a:p>
          <a:p>
            <a:pPr>
              <a:buFont typeface="Wingdings" charset="0"/>
              <a:buNone/>
            </a:pPr>
            <a:r>
              <a:rPr lang="en-US"/>
              <a:t>      only during normal business hours.</a:t>
            </a:r>
          </a:p>
        </p:txBody>
      </p:sp>
    </p:spTree>
    <p:extLst>
      <p:ext uri="{BB962C8B-B14F-4D97-AF65-F5344CB8AC3E}">
        <p14:creationId xmlns:p14="http://schemas.microsoft.com/office/powerpoint/2010/main" val="86775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Statement level trigger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CREATE TRIGGER MYTRIG1 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Courier New" charset="0"/>
              </a:rPr>
              <a:t>BEFORE INSERT</a:t>
            </a:r>
            <a:r>
              <a:rPr lang="en-US" sz="1900">
                <a:latin typeface="Courier New" charset="0"/>
              </a:rPr>
              <a:t> ON Account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solidFill>
                  <a:srgbClr val="0000FF"/>
                </a:solidFill>
                <a:latin typeface="Courier New" charset="0"/>
              </a:rPr>
              <a:t>FOR EACH STATEMENT</a:t>
            </a:r>
            <a:r>
              <a:rPr lang="en-US" sz="1900">
                <a:latin typeface="Courier New" charset="0"/>
              </a:rPr>
              <a:t>              --- is default 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BEGIN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   IF (TO_CHAR(SYSDATE,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dy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) IN (</a:t>
            </a:r>
            <a:r>
              <a:rPr lang="ja-JP" altLang="en-US" sz="1900">
                <a:latin typeface="Arial"/>
              </a:rPr>
              <a:t>‘</a:t>
            </a:r>
            <a:r>
              <a:rPr lang="en-US" sz="1900">
                <a:latin typeface="Courier New" charset="0"/>
              </a:rPr>
              <a:t>sat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,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sun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)) 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   OR 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   (TO_CHAR(SYSDATE,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hh24:mi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) NOT BETWEEN 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08:00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 AND 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17:00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) 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    THEN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      RAISE_APPLICATION_ERROR(-20500,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Cannot   create new account now !!</a:t>
            </a:r>
            <a:r>
              <a:rPr lang="ja-JP" altLang="en-US" sz="1900">
                <a:latin typeface="Arial"/>
              </a:rPr>
              <a:t>’</a:t>
            </a:r>
            <a:r>
              <a:rPr lang="en-US" sz="1900">
                <a:latin typeface="Courier New" charset="0"/>
              </a:rPr>
              <a:t>);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   END IF;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900">
                <a:latin typeface="Courier New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04490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BEFORE/AFTER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Based on efficiency considerations or semantics.</a:t>
            </a:r>
          </a:p>
          <a:p>
            <a:endParaRPr lang="en-US"/>
          </a:p>
          <a:p>
            <a:r>
              <a:rPr lang="en-US"/>
              <a:t>Suppose we perform statement-level </a:t>
            </a:r>
            <a:r>
              <a:rPr lang="en-US">
                <a:solidFill>
                  <a:schemeClr val="accent2"/>
                </a:solidFill>
              </a:rPr>
              <a:t>after insert,</a:t>
            </a:r>
            <a:r>
              <a:rPr lang="en-US"/>
              <a:t>  then all the rows are inserted first,                            then if the condition fails,                                            and all the inserted rows must be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rolled back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endParaRPr lang="en-US"/>
          </a:p>
          <a:p>
            <a:r>
              <a:rPr lang="en-US"/>
              <a:t> Not very efficient !! </a:t>
            </a:r>
          </a:p>
        </p:txBody>
      </p:sp>
    </p:spTree>
    <p:extLst>
      <p:ext uri="{BB962C8B-B14F-4D97-AF65-F5344CB8AC3E}">
        <p14:creationId xmlns:p14="http://schemas.microsoft.com/office/powerpoint/2010/main" val="69059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Combining multiple events into one trigger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Courier New" charset="0"/>
              </a:rPr>
              <a:t>CREATE TRIGGER salaryRestrictions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Courier New" charset="0"/>
              </a:rPr>
              <a:t>AFTER </a:t>
            </a:r>
            <a:r>
              <a:rPr lang="en-US" sz="2200">
                <a:solidFill>
                  <a:schemeClr val="accent2"/>
                </a:solidFill>
                <a:latin typeface="Courier New" charset="0"/>
              </a:rPr>
              <a:t>INSERT OR UPDATE</a:t>
            </a:r>
            <a:r>
              <a:rPr lang="en-US" sz="2200">
                <a:latin typeface="Courier New" charset="0"/>
              </a:rPr>
              <a:t> ON Professor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Courier New" charset="0"/>
              </a:rPr>
              <a:t>FOR EACH ROW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Courier New" charset="0"/>
              </a:rPr>
              <a:t>BEGIN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Courier New" charset="0"/>
              </a:rPr>
              <a:t>IF (INSERTING AND :new.salary &lt; 60000) THEN RAISE_APPLICATION_ERROR (-20004, 'below min salary'); END IF;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Courier New" charset="0"/>
              </a:rPr>
              <a:t>IF (UPDATING AND :new.salary &lt; :old.salary) THEN RAISE_APPLICATION_ERROR (-20004, </a:t>
            </a:r>
            <a:r>
              <a:rPr lang="ja-JP" altLang="en-US" sz="2200">
                <a:latin typeface="Arial"/>
              </a:rPr>
              <a:t>‘</a:t>
            </a:r>
            <a:r>
              <a:rPr lang="en-US" sz="2200">
                <a:latin typeface="Courier New" charset="0"/>
              </a:rPr>
              <a:t>Salary Decreasing !!'); END IF;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200">
                <a:latin typeface="Courier New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83379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:  Trigger Syntax 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900">
                <a:latin typeface="Courier New" charset="0"/>
              </a:rPr>
              <a:t>CREATE TRIGGER &lt;triggerName&gt;</a:t>
            </a:r>
          </a:p>
          <a:p>
            <a:pPr>
              <a:buFont typeface="Wingdings" charset="0"/>
              <a:buNone/>
            </a:pPr>
            <a:r>
              <a:rPr lang="en-US" sz="1900">
                <a:latin typeface="Courier New" charset="0"/>
              </a:rPr>
              <a:t>BEFORE|AFTER   INSERT|DELETE|UPDATE </a:t>
            </a:r>
          </a:p>
          <a:p>
            <a:pPr>
              <a:buFont typeface="Wingdings" charset="0"/>
              <a:buNone/>
            </a:pPr>
            <a:r>
              <a:rPr lang="en-US" sz="1900">
                <a:latin typeface="Courier New" charset="0"/>
              </a:rPr>
              <a:t>	[OF &lt;columnList&gt;] ON &lt;tableName&gt;|&lt;viewName&gt;</a:t>
            </a:r>
          </a:p>
          <a:p>
            <a:pPr>
              <a:buFont typeface="Wingdings" charset="0"/>
              <a:buNone/>
            </a:pPr>
            <a:r>
              <a:rPr lang="en-US" sz="1900">
                <a:latin typeface="Courier New" charset="0"/>
              </a:rPr>
              <a:t>	[REFERENCING [OLD AS &lt;oldName&gt;] [NEW AS &lt;newName&gt;]]</a:t>
            </a:r>
          </a:p>
          <a:p>
            <a:pPr>
              <a:buFont typeface="Wingdings" charset="0"/>
              <a:buNone/>
            </a:pPr>
            <a:r>
              <a:rPr lang="en-US" sz="1900">
                <a:latin typeface="Courier New" charset="0"/>
              </a:rPr>
              <a:t>[FOR EACH ROW] (default is </a:t>
            </a:r>
            <a:r>
              <a:rPr lang="ja-JP" altLang="en-US" sz="1900">
                <a:latin typeface="Arial"/>
              </a:rPr>
              <a:t>“</a:t>
            </a:r>
            <a:r>
              <a:rPr lang="en-US" sz="1900">
                <a:latin typeface="Courier New" charset="0"/>
              </a:rPr>
              <a:t>FOR EACH STATEMENT</a:t>
            </a:r>
            <a:r>
              <a:rPr lang="ja-JP" altLang="en-US" sz="1900">
                <a:latin typeface="Arial"/>
              </a:rPr>
              <a:t>”</a:t>
            </a:r>
            <a:r>
              <a:rPr lang="en-US" sz="1900">
                <a:latin typeface="Courier New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sz="1900">
                <a:latin typeface="Courier New" charset="0"/>
              </a:rPr>
              <a:t>[WHEN (&lt;condition&gt;)]</a:t>
            </a:r>
          </a:p>
          <a:p>
            <a:pPr>
              <a:buFont typeface="Wingdings" charset="0"/>
              <a:buNone/>
            </a:pPr>
            <a:r>
              <a:rPr lang="en-US" sz="1900">
                <a:latin typeface="Courier New" charset="0"/>
              </a:rPr>
              <a:t>&lt;PSM body&gt;;</a:t>
            </a:r>
          </a:p>
        </p:txBody>
      </p:sp>
    </p:spTree>
    <p:extLst>
      <p:ext uri="{BB962C8B-B14F-4D97-AF65-F5344CB8AC3E}">
        <p14:creationId xmlns:p14="http://schemas.microsoft.com/office/powerpoint/2010/main" val="330541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04900"/>
          </a:xfrm>
        </p:spPr>
        <p:txBody>
          <a:bodyPr/>
          <a:lstStyle/>
          <a:p>
            <a:r>
              <a:rPr lang="en-US"/>
              <a:t>Constraints versus Triggers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076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</a:rPr>
              <a:t>Constraints </a:t>
            </a:r>
            <a:r>
              <a:rPr lang="en-US" sz="2000" b="1"/>
              <a:t>are useful for database consistency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 IC  when sufficient </a:t>
            </a:r>
            <a:endParaRPr lang="en-US" sz="18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/>
              <a:t>More opportunity for optimization</a:t>
            </a:r>
            <a:r>
              <a:rPr lang="en-US" sz="180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Not restricted into insert/delete/update</a:t>
            </a:r>
            <a:r>
              <a:rPr lang="en-US" sz="180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accent2"/>
                </a:solidFill>
              </a:rPr>
              <a:t>Triggers  </a:t>
            </a:r>
            <a:r>
              <a:rPr lang="en-US" sz="2000"/>
              <a:t>are flexible and powerful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Alerters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Event logging for auditing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Security enforcement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Analysis of table accesses (statistics)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Workflow and business intelligence …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But can be hard to understand ……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Several triggers      (Arbitrary order </a:t>
            </a:r>
            <a:r>
              <a:rPr lang="en-US" sz="1800">
                <a:sym typeface="Wingdings" charset="0"/>
              </a:rPr>
              <a:t> </a:t>
            </a:r>
            <a:r>
              <a:rPr lang="en-US" sz="1800"/>
              <a:t> unpredictable !?)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Chain triggers         (When to stop ?)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Recursive triggers  (Termination?)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5377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614" y="285750"/>
            <a:ext cx="7772400" cy="1104900"/>
          </a:xfrm>
          <a:noFill/>
          <a:ln/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6544" y="1459092"/>
            <a:ext cx="6781800" cy="4610100"/>
          </a:xfrm>
          <a:noFill/>
          <a:ln/>
        </p:spPr>
        <p:txBody>
          <a:bodyPr/>
          <a:lstStyle/>
          <a:p>
            <a:r>
              <a:rPr lang="en-US" dirty="0"/>
              <a:t>SQL allows specification of rich integrity constraints  and their efficient maintenance</a:t>
            </a:r>
          </a:p>
          <a:p>
            <a:endParaRPr lang="en-US" dirty="0"/>
          </a:p>
          <a:p>
            <a:r>
              <a:rPr lang="en-US" dirty="0"/>
              <a:t>Triggers respond to changes in the database: powerful for enforcing application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669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6597</Words>
  <Application>Microsoft Macintosh PowerPoint</Application>
  <PresentationFormat>On-screen Show (4:3)</PresentationFormat>
  <Paragraphs>1448</Paragraphs>
  <Slides>97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0" baseType="lpstr">
      <vt:lpstr>Office Theme</vt:lpstr>
      <vt:lpstr>Document</vt:lpstr>
      <vt:lpstr>Worksheet</vt:lpstr>
      <vt:lpstr>PowerPoint Presentation</vt:lpstr>
      <vt:lpstr>Query Execution</vt:lpstr>
      <vt:lpstr>PowerPoint Presentation</vt:lpstr>
      <vt:lpstr>Querying Multiple Relations</vt:lpstr>
      <vt:lpstr>Querying Multiple Relations</vt:lpstr>
      <vt:lpstr>Join Queries</vt:lpstr>
      <vt:lpstr>Query Semantics</vt:lpstr>
      <vt:lpstr>Conceptual SQL Evaluation</vt:lpstr>
      <vt:lpstr>Find sailors who have reserved at least one boat</vt:lpstr>
      <vt:lpstr>About Range Variables</vt:lpstr>
      <vt:lpstr>Arithmetic Expressions</vt:lpstr>
      <vt:lpstr>String Comparisons</vt:lpstr>
      <vt:lpstr>Find sid of sailors who’ve reserved a red or green boat</vt:lpstr>
      <vt:lpstr>Find sid of sailors who’ve reserved a red AND a green boat</vt:lpstr>
      <vt:lpstr>Find sid of sailors who’ve reserved a red AND a green boat</vt:lpstr>
      <vt:lpstr>Find sid of sailors who’ve reserved a red AND a green boat</vt:lpstr>
      <vt:lpstr>Find sid of sailors who’ve reserved a red AND a green boat</vt:lpstr>
      <vt:lpstr>Find sids of sailors who have not reserved a boat</vt:lpstr>
      <vt:lpstr>Nested Queries: IN</vt:lpstr>
      <vt:lpstr>Nested Queries: NOT IN</vt:lpstr>
      <vt:lpstr>Nested Queries with Correlation</vt:lpstr>
      <vt:lpstr>More on Set-Comparison Operators</vt:lpstr>
      <vt:lpstr>A Tougher Query</vt:lpstr>
      <vt:lpstr>A Tougher Query</vt:lpstr>
      <vt:lpstr>A Tougher Query</vt:lpstr>
      <vt:lpstr>ARGMAX?</vt:lpstr>
      <vt:lpstr>ARGMAX?</vt:lpstr>
      <vt:lpstr>NULL Values</vt:lpstr>
      <vt:lpstr>NULL Values: Truth table</vt:lpstr>
      <vt:lpstr>NULLs</vt:lpstr>
      <vt:lpstr>ARGMAX?</vt:lpstr>
      <vt:lpstr>ARGMAX?</vt:lpstr>
      <vt:lpstr>Joins</vt:lpstr>
      <vt:lpstr>Constraints (revisited)</vt:lpstr>
      <vt:lpstr>Constraints Over Multiple Relations</vt:lpstr>
      <vt:lpstr>Constraints Over Multiple Relations</vt:lpstr>
      <vt:lpstr>PowerPoint Presentation</vt:lpstr>
      <vt:lpstr>Views: Named Queries</vt:lpstr>
      <vt:lpstr>Views Instead of Relations in Queries</vt:lpstr>
      <vt:lpstr>Views</vt:lpstr>
      <vt:lpstr>Subqueries in FROM</vt:lpstr>
      <vt:lpstr>Common Table Expressions: WITH</vt:lpstr>
      <vt:lpstr>PowerPoint Presentation</vt:lpstr>
      <vt:lpstr>SQL: Modification Commands</vt:lpstr>
      <vt:lpstr>SQL: Modification Commands</vt:lpstr>
      <vt:lpstr>Discretionary Access Control</vt:lpstr>
      <vt:lpstr>Example</vt:lpstr>
      <vt:lpstr>Another one from the book</vt:lpstr>
      <vt:lpstr>PowerPoint Presentation</vt:lpstr>
      <vt:lpstr>Embedded SQL</vt:lpstr>
      <vt:lpstr>Embedded SQL</vt:lpstr>
      <vt:lpstr>Example Query</vt:lpstr>
      <vt:lpstr>Embedded SQL (Cont.)</vt:lpstr>
      <vt:lpstr>Cursor</vt:lpstr>
      <vt:lpstr>Updates Through Cursors</vt:lpstr>
      <vt:lpstr>ODBC</vt:lpstr>
      <vt:lpstr>Architecture</vt:lpstr>
      <vt:lpstr>ODBC/JDBC</vt:lpstr>
      <vt:lpstr>JDBC</vt:lpstr>
      <vt:lpstr>JDBC Basics: Connections</vt:lpstr>
      <vt:lpstr>JDBC Basics: Statements</vt:lpstr>
      <vt:lpstr>JDBC Basics: ResultSet</vt:lpstr>
      <vt:lpstr>CreateStatement cursor behavior</vt:lpstr>
      <vt:lpstr>ResultSet Metadata</vt:lpstr>
      <vt:lpstr>Getting Values in Current of Cursor</vt:lpstr>
      <vt:lpstr>Updating Current of Cursor</vt:lpstr>
      <vt:lpstr>Cleaning up Neatly</vt:lpstr>
      <vt:lpstr>Putting it Together (w/o try/catch)</vt:lpstr>
      <vt:lpstr>Similar deal for web scripting langs</vt:lpstr>
      <vt:lpstr>E.g. PHP/Postgres</vt:lpstr>
      <vt:lpstr>Python</vt:lpstr>
      <vt:lpstr>Python</vt:lpstr>
      <vt:lpstr>Python</vt:lpstr>
      <vt:lpstr>PowerPoint Presentation</vt:lpstr>
      <vt:lpstr>Stored Procedures</vt:lpstr>
      <vt:lpstr>Stored procedures</vt:lpstr>
      <vt:lpstr>Triggers  (Active database)</vt:lpstr>
      <vt:lpstr>Triggers – Event,Condition,Action</vt:lpstr>
      <vt:lpstr>Example Trigger</vt:lpstr>
      <vt:lpstr>Example Trigger</vt:lpstr>
      <vt:lpstr>Example Trigger</vt:lpstr>
      <vt:lpstr>Example Trigger</vt:lpstr>
      <vt:lpstr>Example trigger</vt:lpstr>
      <vt:lpstr>Details  of  Trigger  Example</vt:lpstr>
      <vt:lpstr>Example Trigger Using Condition</vt:lpstr>
      <vt:lpstr>Triggers: REFERENCING</vt:lpstr>
      <vt:lpstr>Example Trigger</vt:lpstr>
      <vt:lpstr>Another Trigger Example (SQL:99)</vt:lpstr>
      <vt:lpstr>The same in MySQL</vt:lpstr>
      <vt:lpstr>Row vs Statement Level Trigger</vt:lpstr>
      <vt:lpstr>Row vs Statement Level Trigger</vt:lpstr>
      <vt:lpstr>Example: Statement level trigger</vt:lpstr>
      <vt:lpstr>When to use BEFORE/AFTER</vt:lpstr>
      <vt:lpstr>Combining multiple events into one trigger</vt:lpstr>
      <vt:lpstr>Summary :  Trigger Syntax </vt:lpstr>
      <vt:lpstr>Constraints versus Triggers</vt:lpstr>
      <vt:lpstr>Summary</vt:lpstr>
    </vt:vector>
  </TitlesOfParts>
  <Company>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K</dc:creator>
  <cp:lastModifiedBy>G K</cp:lastModifiedBy>
  <cp:revision>20</cp:revision>
  <dcterms:created xsi:type="dcterms:W3CDTF">2016-09-19T16:29:47Z</dcterms:created>
  <dcterms:modified xsi:type="dcterms:W3CDTF">2017-06-01T22:26:58Z</dcterms:modified>
</cp:coreProperties>
</file>