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3" r:id="rId1"/>
  </p:sldMasterIdLst>
  <p:notesMasterIdLst>
    <p:notesMasterId r:id="rId27"/>
  </p:notesMasterIdLst>
  <p:sldIdLst>
    <p:sldId id="256" r:id="rId2"/>
    <p:sldId id="259" r:id="rId3"/>
    <p:sldId id="266" r:id="rId4"/>
    <p:sldId id="347" r:id="rId5"/>
    <p:sldId id="357" r:id="rId6"/>
    <p:sldId id="263" r:id="rId7"/>
    <p:sldId id="348" r:id="rId8"/>
    <p:sldId id="350" r:id="rId9"/>
    <p:sldId id="351" r:id="rId10"/>
    <p:sldId id="261" r:id="rId11"/>
    <p:sldId id="262" r:id="rId12"/>
    <p:sldId id="356" r:id="rId13"/>
    <p:sldId id="360" r:id="rId14"/>
    <p:sldId id="353" r:id="rId15"/>
    <p:sldId id="355" r:id="rId16"/>
    <p:sldId id="358" r:id="rId17"/>
    <p:sldId id="354" r:id="rId18"/>
    <p:sldId id="265" r:id="rId19"/>
    <p:sldId id="352" r:id="rId20"/>
    <p:sldId id="268" r:id="rId21"/>
    <p:sldId id="361" r:id="rId22"/>
    <p:sldId id="274" r:id="rId23"/>
    <p:sldId id="362" r:id="rId24"/>
    <p:sldId id="363" r:id="rId25"/>
    <p:sldId id="297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93"/>
    <a:srgbClr val="0F0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A4324-F87F-47DE-9173-9365CB2F24D3}">
  <a:tblStyle styleId="{809A4324-F87F-47DE-9173-9365CB2F24D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1571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05aad17dc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05aad17dc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698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7931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cf7a3c503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cf7a3c503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1352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1084717712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1084717712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212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560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07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cf7a3c50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cf7a3c50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669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>
            <a:spLocks noGrp="1"/>
          </p:cNvSpPr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60" r:id="rId7"/>
    <p:sldLayoutId id="2147483662" r:id="rId8"/>
    <p:sldLayoutId id="2147483663" r:id="rId9"/>
    <p:sldLayoutId id="2147483664" r:id="rId10"/>
    <p:sldLayoutId id="2147483665" r:id="rId11"/>
    <p:sldLayoutId id="2147483680" r:id="rId12"/>
    <p:sldLayoutId id="2147483696" r:id="rId13"/>
    <p:sldLayoutId id="2147483697" r:id="rId14"/>
    <p:sldLayoutId id="2147483698" r:id="rId15"/>
    <p:sldLayoutId id="2147483699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CH1</a:t>
            </a:r>
            <a:br>
              <a:rPr lang="en-US" dirty="0"/>
            </a:br>
            <a:r>
              <a:rPr lang="en-US" dirty="0"/>
              <a:t>Pointer</a:t>
            </a:r>
            <a:endParaRPr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325109-1954-4045-9DB9-63B79696C3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Usage in function and array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699900" y="2673102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—DIO did not say so</a:t>
            </a:r>
            <a:endParaRPr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“</a:t>
            </a:r>
            <a:r>
              <a:rPr lang="zh-TW" altLang="en-US" dirty="0"/>
              <a:t>陣列的名稱即為該陣列第一個元素的位址，</a:t>
            </a:r>
            <a:endParaRPr lang="en-US" altLang="zh-TW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b="1" dirty="0"/>
              <a:t>所以陣列名稱也是指標</a:t>
            </a:r>
            <a:r>
              <a:rPr lang="en-US" altLang="zh-TW" dirty="0"/>
              <a:t>”</a:t>
            </a:r>
            <a:endParaRPr dirty="0"/>
          </a:p>
        </p:txBody>
      </p:sp>
      <p:pic>
        <p:nvPicPr>
          <p:cNvPr id="1026" name="Picture 2" descr="JOJO的奇妙冒險簡單說英國貴族喬斯達家族與邪惡的吸血鬼迪奧·布蘭度Dio 還有後繼者之間… | 4Gamers">
            <a:extLst>
              <a:ext uri="{FF2B5EF4-FFF2-40B4-BE49-F238E27FC236}">
                <a16:creationId xmlns:a16="http://schemas.microsoft.com/office/drawing/2014/main" id="{E32734F4-EB18-438E-A156-1BECBAB21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1116432"/>
            <a:ext cx="2910635" cy="291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Google Shape;6693;p142">
            <a:extLst>
              <a:ext uri="{FF2B5EF4-FFF2-40B4-BE49-F238E27FC236}">
                <a16:creationId xmlns:a16="http://schemas.microsoft.com/office/drawing/2014/main" id="{668EFC57-CFA5-4238-ACB6-0F6945537779}"/>
              </a:ext>
            </a:extLst>
          </p:cNvPr>
          <p:cNvSpPr/>
          <p:nvPr/>
        </p:nvSpPr>
        <p:spPr>
          <a:xfrm rot="185416">
            <a:off x="463964" y="1296741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" name="Google Shape;6693;p142">
            <a:extLst>
              <a:ext uri="{FF2B5EF4-FFF2-40B4-BE49-F238E27FC236}">
                <a16:creationId xmlns:a16="http://schemas.microsoft.com/office/drawing/2014/main" id="{CB4174C6-3F13-4CD8-9E94-DCDED06EBEDE}"/>
              </a:ext>
            </a:extLst>
          </p:cNvPr>
          <p:cNvSpPr/>
          <p:nvPr/>
        </p:nvSpPr>
        <p:spPr>
          <a:xfrm rot="4515896">
            <a:off x="662723" y="1098091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" name="Google Shape;6693;p142">
            <a:extLst>
              <a:ext uri="{FF2B5EF4-FFF2-40B4-BE49-F238E27FC236}">
                <a16:creationId xmlns:a16="http://schemas.microsoft.com/office/drawing/2014/main" id="{30AB1EC1-6388-434F-AD77-44EEF20E1365}"/>
              </a:ext>
            </a:extLst>
          </p:cNvPr>
          <p:cNvSpPr/>
          <p:nvPr/>
        </p:nvSpPr>
        <p:spPr>
          <a:xfrm>
            <a:off x="788076" y="1296740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CC92D7A-A7E8-4206-90C4-BC7B1EA503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266" y="3336408"/>
            <a:ext cx="2810267" cy="1381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E809AB2-FB22-4499-ADB2-3E87319C8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33" y="2255996"/>
            <a:ext cx="4438237" cy="2833716"/>
          </a:xfrm>
          <a:prstGeom prst="rect">
            <a:avLst/>
          </a:prstGeom>
        </p:spPr>
      </p:pic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74452" y="1251694"/>
            <a:ext cx="4254274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dirty="0"/>
              <a:t>陣列的名稱即為該陣列第一個元素的位址，再加上</a:t>
            </a:r>
            <a:r>
              <a:rPr lang="en-US" altLang="zh-TW" dirty="0"/>
              <a:t>:</a:t>
            </a:r>
          </a:p>
          <a:p>
            <a:pPr lvl="0" indent="-317500">
              <a:spcBef>
                <a:spcPts val="1000"/>
              </a:spcBef>
            </a:pPr>
            <a:r>
              <a:rPr lang="zh-TW" altLang="en-US" dirty="0"/>
              <a:t>陣列的位址是固定的</a:t>
            </a:r>
            <a:r>
              <a:rPr lang="en-US" altLang="zh-TW" dirty="0"/>
              <a:t>(</a:t>
            </a:r>
            <a:r>
              <a:rPr lang="zh-TW" altLang="en-US" dirty="0"/>
              <a:t>想像成固定的水泥房子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lvl="0" indent="-317500"/>
            <a:r>
              <a:rPr lang="zh-TW" altLang="en-US" dirty="0"/>
              <a:t>知道陣列元素的型態和元素的標註值。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 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</a:t>
            </a:r>
            <a:r>
              <a:rPr lang="en" dirty="0"/>
              <a:t>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/>
              <a:t>系統如何得到陣列元素的值呢</a:t>
            </a:r>
            <a:r>
              <a:rPr lang="en-US" altLang="zh-TW" sz="2800" dirty="0"/>
              <a:t>?</a:t>
            </a:r>
          </a:p>
        </p:txBody>
      </p:sp>
      <p:pic>
        <p:nvPicPr>
          <p:cNvPr id="2050" name="Picture 2" descr="Dio Brando | Villains Wiki | Fandom">
            <a:extLst>
              <a:ext uri="{FF2B5EF4-FFF2-40B4-BE49-F238E27FC236}">
                <a16:creationId xmlns:a16="http://schemas.microsoft.com/office/drawing/2014/main" id="{33C2F4B3-9E26-493A-9B6E-2F0A3443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842" y="0"/>
            <a:ext cx="25860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01DA191-891A-4255-B201-DD9902677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185" y="2595552"/>
            <a:ext cx="4093063" cy="2728708"/>
          </a:xfrm>
          <a:prstGeom prst="rect">
            <a:avLst/>
          </a:prstGeom>
        </p:spPr>
      </p:pic>
      <p:sp>
        <p:nvSpPr>
          <p:cNvPr id="546" name="Google Shape;546;p65"/>
          <p:cNvSpPr txBox="1">
            <a:spLocks noGrp="1"/>
          </p:cNvSpPr>
          <p:nvPr>
            <p:ph type="subTitle" idx="1"/>
          </p:nvPr>
        </p:nvSpPr>
        <p:spPr>
          <a:xfrm>
            <a:off x="874452" y="1251694"/>
            <a:ext cx="4254274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zh-TW" altLang="en-US" dirty="0"/>
              <a:t>陣列的名稱即為該陣列第一個元素的位址，再加上</a:t>
            </a:r>
            <a:r>
              <a:rPr lang="en-US" dirty="0"/>
              <a:t>:</a:t>
            </a: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dirty="0"/>
              <a:t>陣列的位址是固定的</a:t>
            </a:r>
            <a:r>
              <a:rPr lang="en-US" altLang="zh-TW" dirty="0"/>
              <a:t>(</a:t>
            </a:r>
            <a:r>
              <a:rPr lang="zh-TW" altLang="en-US" dirty="0"/>
              <a:t>想像成固定的水泥房子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altLang="en-US" dirty="0"/>
              <a:t>知道陣列元素的型態和元素的標註值。</a:t>
            </a:r>
            <a:endParaRPr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altLang="en-US" dirty="0"/>
              <a:t>如此一來，有了 </a:t>
            </a:r>
            <a:r>
              <a:rPr lang="en-US" altLang="zh-TW" b="1" dirty="0" err="1">
                <a:solidFill>
                  <a:srgbClr val="00B050"/>
                </a:solidFill>
              </a:rPr>
              <a:t>arr</a:t>
            </a:r>
            <a:r>
              <a:rPr lang="zh-TW" altLang="en-US" dirty="0"/>
              <a:t> 的位址便可以求出想要的元素位址，進而得到元素的值了。</a:t>
            </a:r>
            <a:endParaRPr lang="en-US" dirty="0"/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</a:t>
            </a:r>
            <a:r>
              <a:rPr lang="en" dirty="0"/>
              <a:t>g.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" dirty="0"/>
          </a:p>
        </p:txBody>
      </p:sp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2800" dirty="0"/>
              <a:t>系統如何得到陣列元素的值呢</a:t>
            </a:r>
            <a:r>
              <a:rPr lang="en-US" altLang="zh-TW" sz="2800" dirty="0"/>
              <a:t>?</a:t>
            </a:r>
            <a:endParaRPr sz="2800" dirty="0"/>
          </a:p>
        </p:txBody>
      </p:sp>
      <p:pic>
        <p:nvPicPr>
          <p:cNvPr id="2050" name="Picture 2" descr="Dio Brando | Villains Wiki | Fandom">
            <a:extLst>
              <a:ext uri="{FF2B5EF4-FFF2-40B4-BE49-F238E27FC236}">
                <a16:creationId xmlns:a16="http://schemas.microsoft.com/office/drawing/2014/main" id="{33C2F4B3-9E26-493A-9B6E-2F0A3443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566" y="0"/>
            <a:ext cx="258603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803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99B8A353-8A55-4436-A582-D381CFE4B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660BF2F-4481-4A39-B36A-F20680A73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加入</a:t>
            </a:r>
            <a:r>
              <a:rPr lang="en-US" altLang="zh-TW" dirty="0" err="1"/>
              <a:t>ptr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AA74BB-DF8B-4DA3-8260-513D5ED1F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25" y="1268996"/>
            <a:ext cx="5679900" cy="385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3FBA027-6B82-4A70-B640-C04B962D5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demo2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68ED7B-1694-4E6B-9939-FA247D63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25" y="2440339"/>
            <a:ext cx="808773" cy="368476"/>
          </a:xfrm>
          <a:prstGeom prst="rect">
            <a:avLst/>
          </a:prstGeom>
        </p:spPr>
      </p:pic>
      <p:grpSp>
        <p:nvGrpSpPr>
          <p:cNvPr id="6" name="Google Shape;1746;p124">
            <a:extLst>
              <a:ext uri="{FF2B5EF4-FFF2-40B4-BE49-F238E27FC236}">
                <a16:creationId xmlns:a16="http://schemas.microsoft.com/office/drawing/2014/main" id="{8A376BC9-1087-41F3-A43D-9DA5F2A7EA92}"/>
              </a:ext>
            </a:extLst>
          </p:cNvPr>
          <p:cNvGrpSpPr/>
          <p:nvPr/>
        </p:nvGrpSpPr>
        <p:grpSpPr>
          <a:xfrm>
            <a:off x="5770461" y="1703491"/>
            <a:ext cx="759078" cy="696504"/>
            <a:chOff x="2343222" y="2246064"/>
            <a:chExt cx="307151" cy="323864"/>
          </a:xfrm>
        </p:grpSpPr>
        <p:sp>
          <p:nvSpPr>
            <p:cNvPr id="7" name="Google Shape;1747;p124">
              <a:extLst>
                <a:ext uri="{FF2B5EF4-FFF2-40B4-BE49-F238E27FC236}">
                  <a16:creationId xmlns:a16="http://schemas.microsoft.com/office/drawing/2014/main" id="{6E3F90B6-5989-44A2-945C-AB7A6992D9BB}"/>
                </a:ext>
              </a:extLst>
            </p:cNvPr>
            <p:cNvSpPr/>
            <p:nvPr/>
          </p:nvSpPr>
          <p:spPr>
            <a:xfrm>
              <a:off x="2589354" y="2340097"/>
              <a:ext cx="61019" cy="133115"/>
            </a:xfrm>
            <a:custGeom>
              <a:avLst/>
              <a:gdLst/>
              <a:ahLst/>
              <a:cxnLst/>
              <a:rect l="l" t="t" r="r" b="b"/>
              <a:pathLst>
                <a:path w="3118" h="6802" extrusionOk="0">
                  <a:moveTo>
                    <a:pt x="1559" y="1"/>
                  </a:moveTo>
                  <a:cubicBezTo>
                    <a:pt x="1265" y="1"/>
                    <a:pt x="1030" y="265"/>
                    <a:pt x="1079" y="560"/>
                  </a:cubicBezTo>
                  <a:lnTo>
                    <a:pt x="1079" y="1128"/>
                  </a:lnTo>
                  <a:cubicBezTo>
                    <a:pt x="402" y="1363"/>
                    <a:pt x="0" y="2050"/>
                    <a:pt x="128" y="2746"/>
                  </a:cubicBezTo>
                  <a:cubicBezTo>
                    <a:pt x="244" y="3445"/>
                    <a:pt x="842" y="3952"/>
                    <a:pt x="1549" y="3952"/>
                  </a:cubicBezTo>
                  <a:cubicBezTo>
                    <a:pt x="1555" y="3952"/>
                    <a:pt x="1562" y="3951"/>
                    <a:pt x="1569" y="3951"/>
                  </a:cubicBezTo>
                  <a:cubicBezTo>
                    <a:pt x="2000" y="3951"/>
                    <a:pt x="2226" y="4481"/>
                    <a:pt x="1912" y="4785"/>
                  </a:cubicBezTo>
                  <a:cubicBezTo>
                    <a:pt x="1813" y="4887"/>
                    <a:pt x="1689" y="4933"/>
                    <a:pt x="1568" y="4933"/>
                  </a:cubicBezTo>
                  <a:cubicBezTo>
                    <a:pt x="1319" y="4933"/>
                    <a:pt x="1079" y="4738"/>
                    <a:pt x="1079" y="4442"/>
                  </a:cubicBezTo>
                  <a:cubicBezTo>
                    <a:pt x="1118" y="4147"/>
                    <a:pt x="892" y="3883"/>
                    <a:pt x="589" y="3883"/>
                  </a:cubicBezTo>
                  <a:cubicBezTo>
                    <a:pt x="294" y="3883"/>
                    <a:pt x="59" y="4147"/>
                    <a:pt x="108" y="4442"/>
                  </a:cubicBezTo>
                  <a:cubicBezTo>
                    <a:pt x="108" y="5059"/>
                    <a:pt x="500" y="5608"/>
                    <a:pt x="1079" y="5814"/>
                  </a:cubicBezTo>
                  <a:lnTo>
                    <a:pt x="1079" y="6383"/>
                  </a:lnTo>
                  <a:cubicBezTo>
                    <a:pt x="1118" y="6662"/>
                    <a:pt x="1339" y="6802"/>
                    <a:pt x="1560" y="6802"/>
                  </a:cubicBezTo>
                  <a:cubicBezTo>
                    <a:pt x="1782" y="6802"/>
                    <a:pt x="2005" y="6662"/>
                    <a:pt x="2049" y="6383"/>
                  </a:cubicBezTo>
                  <a:lnTo>
                    <a:pt x="2049" y="5814"/>
                  </a:lnTo>
                  <a:cubicBezTo>
                    <a:pt x="2716" y="5579"/>
                    <a:pt x="3118" y="4892"/>
                    <a:pt x="3000" y="4196"/>
                  </a:cubicBezTo>
                  <a:cubicBezTo>
                    <a:pt x="2873" y="3500"/>
                    <a:pt x="2275" y="2991"/>
                    <a:pt x="1559" y="2991"/>
                  </a:cubicBezTo>
                  <a:lnTo>
                    <a:pt x="1559" y="2981"/>
                  </a:lnTo>
                  <a:cubicBezTo>
                    <a:pt x="1555" y="2981"/>
                    <a:pt x="1551" y="2981"/>
                    <a:pt x="1547" y="2981"/>
                  </a:cubicBezTo>
                  <a:cubicBezTo>
                    <a:pt x="1114" y="2981"/>
                    <a:pt x="905" y="2458"/>
                    <a:pt x="1206" y="2148"/>
                  </a:cubicBezTo>
                  <a:cubicBezTo>
                    <a:pt x="1307" y="2047"/>
                    <a:pt x="1431" y="2001"/>
                    <a:pt x="1551" y="2001"/>
                  </a:cubicBezTo>
                  <a:cubicBezTo>
                    <a:pt x="1806" y="2001"/>
                    <a:pt x="2049" y="2201"/>
                    <a:pt x="2049" y="2501"/>
                  </a:cubicBezTo>
                  <a:cubicBezTo>
                    <a:pt x="2088" y="2780"/>
                    <a:pt x="2309" y="2920"/>
                    <a:pt x="2531" y="2920"/>
                  </a:cubicBezTo>
                  <a:cubicBezTo>
                    <a:pt x="2753" y="2920"/>
                    <a:pt x="2976" y="2780"/>
                    <a:pt x="3020" y="2501"/>
                  </a:cubicBezTo>
                  <a:cubicBezTo>
                    <a:pt x="3010" y="1883"/>
                    <a:pt x="2628" y="1334"/>
                    <a:pt x="2049" y="1128"/>
                  </a:cubicBezTo>
                  <a:lnTo>
                    <a:pt x="2049" y="560"/>
                  </a:lnTo>
                  <a:cubicBezTo>
                    <a:pt x="2088" y="265"/>
                    <a:pt x="1863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48;p124">
              <a:extLst>
                <a:ext uri="{FF2B5EF4-FFF2-40B4-BE49-F238E27FC236}">
                  <a16:creationId xmlns:a16="http://schemas.microsoft.com/office/drawing/2014/main" id="{2F39DB92-AB4D-431B-948D-F4D89CC8E437}"/>
                </a:ext>
              </a:extLst>
            </p:cNvPr>
            <p:cNvSpPr/>
            <p:nvPr/>
          </p:nvSpPr>
          <p:spPr>
            <a:xfrm>
              <a:off x="2493050" y="2303462"/>
              <a:ext cx="22466" cy="19296"/>
            </a:xfrm>
            <a:custGeom>
              <a:avLst/>
              <a:gdLst/>
              <a:ahLst/>
              <a:cxnLst/>
              <a:rect l="l" t="t" r="r" b="b"/>
              <a:pathLst>
                <a:path w="1148" h="986" extrusionOk="0">
                  <a:moveTo>
                    <a:pt x="667" y="0"/>
                  </a:moveTo>
                  <a:cubicBezTo>
                    <a:pt x="226" y="0"/>
                    <a:pt x="0" y="530"/>
                    <a:pt x="314" y="843"/>
                  </a:cubicBezTo>
                  <a:cubicBezTo>
                    <a:pt x="412" y="941"/>
                    <a:pt x="533" y="985"/>
                    <a:pt x="652" y="985"/>
                  </a:cubicBezTo>
                  <a:cubicBezTo>
                    <a:pt x="904" y="985"/>
                    <a:pt x="1147" y="790"/>
                    <a:pt x="1147" y="491"/>
                  </a:cubicBezTo>
                  <a:cubicBezTo>
                    <a:pt x="1147" y="226"/>
                    <a:pt x="932" y="1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49;p124">
              <a:extLst>
                <a:ext uri="{FF2B5EF4-FFF2-40B4-BE49-F238E27FC236}">
                  <a16:creationId xmlns:a16="http://schemas.microsoft.com/office/drawing/2014/main" id="{F2BE4847-89D0-4F45-8208-9807635B6AAC}"/>
                </a:ext>
              </a:extLst>
            </p:cNvPr>
            <p:cNvSpPr/>
            <p:nvPr/>
          </p:nvSpPr>
          <p:spPr>
            <a:xfrm>
              <a:off x="2343222" y="2246064"/>
              <a:ext cx="278188" cy="323864"/>
            </a:xfrm>
            <a:custGeom>
              <a:avLst/>
              <a:gdLst/>
              <a:ahLst/>
              <a:cxnLst/>
              <a:rect l="l" t="t" r="r" b="b"/>
              <a:pathLst>
                <a:path w="14215" h="16549" extrusionOk="0">
                  <a:moveTo>
                    <a:pt x="8338" y="1968"/>
                  </a:moveTo>
                  <a:cubicBezTo>
                    <a:pt x="8695" y="1968"/>
                    <a:pt x="9058" y="2100"/>
                    <a:pt x="9352" y="2394"/>
                  </a:cubicBezTo>
                  <a:cubicBezTo>
                    <a:pt x="10274" y="3316"/>
                    <a:pt x="9617" y="4884"/>
                    <a:pt x="8323" y="4884"/>
                  </a:cubicBezTo>
                  <a:cubicBezTo>
                    <a:pt x="7519" y="4884"/>
                    <a:pt x="6872" y="4227"/>
                    <a:pt x="6872" y="3424"/>
                  </a:cubicBezTo>
                  <a:cubicBezTo>
                    <a:pt x="6872" y="2547"/>
                    <a:pt x="7591" y="1968"/>
                    <a:pt x="8338" y="1968"/>
                  </a:cubicBezTo>
                  <a:close/>
                  <a:moveTo>
                    <a:pt x="8270" y="1"/>
                  </a:moveTo>
                  <a:cubicBezTo>
                    <a:pt x="7177" y="1"/>
                    <a:pt x="6076" y="216"/>
                    <a:pt x="5029" y="659"/>
                  </a:cubicBezTo>
                  <a:cubicBezTo>
                    <a:pt x="1980" y="1963"/>
                    <a:pt x="0" y="4963"/>
                    <a:pt x="0" y="8276"/>
                  </a:cubicBezTo>
                  <a:cubicBezTo>
                    <a:pt x="0" y="11589"/>
                    <a:pt x="1980" y="14589"/>
                    <a:pt x="5029" y="15883"/>
                  </a:cubicBezTo>
                  <a:cubicBezTo>
                    <a:pt x="6078" y="16330"/>
                    <a:pt x="7183" y="16548"/>
                    <a:pt x="8278" y="16548"/>
                  </a:cubicBezTo>
                  <a:cubicBezTo>
                    <a:pt x="10375" y="16548"/>
                    <a:pt x="12437" y="15750"/>
                    <a:pt x="14009" y="14236"/>
                  </a:cubicBezTo>
                  <a:cubicBezTo>
                    <a:pt x="14215" y="14040"/>
                    <a:pt x="14205" y="13717"/>
                    <a:pt x="13999" y="13530"/>
                  </a:cubicBezTo>
                  <a:lnTo>
                    <a:pt x="8088" y="8276"/>
                  </a:lnTo>
                  <a:lnTo>
                    <a:pt x="13999" y="3022"/>
                  </a:lnTo>
                  <a:cubicBezTo>
                    <a:pt x="14205" y="2835"/>
                    <a:pt x="14215" y="2502"/>
                    <a:pt x="14009" y="2306"/>
                  </a:cubicBezTo>
                  <a:cubicBezTo>
                    <a:pt x="12435" y="797"/>
                    <a:pt x="10370" y="1"/>
                    <a:pt x="8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" name="Google Shape;1746;p124">
            <a:extLst>
              <a:ext uri="{FF2B5EF4-FFF2-40B4-BE49-F238E27FC236}">
                <a16:creationId xmlns:a16="http://schemas.microsoft.com/office/drawing/2014/main" id="{03D19E5E-7741-4B51-822A-B37782EDF957}"/>
              </a:ext>
            </a:extLst>
          </p:cNvPr>
          <p:cNvGrpSpPr/>
          <p:nvPr/>
        </p:nvGrpSpPr>
        <p:grpSpPr>
          <a:xfrm>
            <a:off x="6558430" y="1714993"/>
            <a:ext cx="778389" cy="696505"/>
            <a:chOff x="2343222" y="2246064"/>
            <a:chExt cx="307151" cy="323864"/>
          </a:xfrm>
        </p:grpSpPr>
        <p:sp>
          <p:nvSpPr>
            <p:cNvPr id="11" name="Google Shape;1747;p124">
              <a:extLst>
                <a:ext uri="{FF2B5EF4-FFF2-40B4-BE49-F238E27FC236}">
                  <a16:creationId xmlns:a16="http://schemas.microsoft.com/office/drawing/2014/main" id="{1A9D56A2-3EF4-42FF-9DFC-794F695F4AED}"/>
                </a:ext>
              </a:extLst>
            </p:cNvPr>
            <p:cNvSpPr/>
            <p:nvPr/>
          </p:nvSpPr>
          <p:spPr>
            <a:xfrm>
              <a:off x="2589354" y="2340097"/>
              <a:ext cx="61019" cy="133115"/>
            </a:xfrm>
            <a:custGeom>
              <a:avLst/>
              <a:gdLst/>
              <a:ahLst/>
              <a:cxnLst/>
              <a:rect l="l" t="t" r="r" b="b"/>
              <a:pathLst>
                <a:path w="3118" h="6802" extrusionOk="0">
                  <a:moveTo>
                    <a:pt x="1559" y="1"/>
                  </a:moveTo>
                  <a:cubicBezTo>
                    <a:pt x="1265" y="1"/>
                    <a:pt x="1030" y="265"/>
                    <a:pt x="1079" y="560"/>
                  </a:cubicBezTo>
                  <a:lnTo>
                    <a:pt x="1079" y="1128"/>
                  </a:lnTo>
                  <a:cubicBezTo>
                    <a:pt x="402" y="1363"/>
                    <a:pt x="0" y="2050"/>
                    <a:pt x="128" y="2746"/>
                  </a:cubicBezTo>
                  <a:cubicBezTo>
                    <a:pt x="244" y="3445"/>
                    <a:pt x="842" y="3952"/>
                    <a:pt x="1549" y="3952"/>
                  </a:cubicBezTo>
                  <a:cubicBezTo>
                    <a:pt x="1555" y="3952"/>
                    <a:pt x="1562" y="3951"/>
                    <a:pt x="1569" y="3951"/>
                  </a:cubicBezTo>
                  <a:cubicBezTo>
                    <a:pt x="2000" y="3951"/>
                    <a:pt x="2226" y="4481"/>
                    <a:pt x="1912" y="4785"/>
                  </a:cubicBezTo>
                  <a:cubicBezTo>
                    <a:pt x="1813" y="4887"/>
                    <a:pt x="1689" y="4933"/>
                    <a:pt x="1568" y="4933"/>
                  </a:cubicBezTo>
                  <a:cubicBezTo>
                    <a:pt x="1319" y="4933"/>
                    <a:pt x="1079" y="4738"/>
                    <a:pt x="1079" y="4442"/>
                  </a:cubicBezTo>
                  <a:cubicBezTo>
                    <a:pt x="1118" y="4147"/>
                    <a:pt x="892" y="3883"/>
                    <a:pt x="589" y="3883"/>
                  </a:cubicBezTo>
                  <a:cubicBezTo>
                    <a:pt x="294" y="3883"/>
                    <a:pt x="59" y="4147"/>
                    <a:pt x="108" y="4442"/>
                  </a:cubicBezTo>
                  <a:cubicBezTo>
                    <a:pt x="108" y="5059"/>
                    <a:pt x="500" y="5608"/>
                    <a:pt x="1079" y="5814"/>
                  </a:cubicBezTo>
                  <a:lnTo>
                    <a:pt x="1079" y="6383"/>
                  </a:lnTo>
                  <a:cubicBezTo>
                    <a:pt x="1118" y="6662"/>
                    <a:pt x="1339" y="6802"/>
                    <a:pt x="1560" y="6802"/>
                  </a:cubicBezTo>
                  <a:cubicBezTo>
                    <a:pt x="1782" y="6802"/>
                    <a:pt x="2005" y="6662"/>
                    <a:pt x="2049" y="6383"/>
                  </a:cubicBezTo>
                  <a:lnTo>
                    <a:pt x="2049" y="5814"/>
                  </a:lnTo>
                  <a:cubicBezTo>
                    <a:pt x="2716" y="5579"/>
                    <a:pt x="3118" y="4892"/>
                    <a:pt x="3000" y="4196"/>
                  </a:cubicBezTo>
                  <a:cubicBezTo>
                    <a:pt x="2873" y="3500"/>
                    <a:pt x="2275" y="2991"/>
                    <a:pt x="1559" y="2991"/>
                  </a:cubicBezTo>
                  <a:lnTo>
                    <a:pt x="1559" y="2981"/>
                  </a:lnTo>
                  <a:cubicBezTo>
                    <a:pt x="1555" y="2981"/>
                    <a:pt x="1551" y="2981"/>
                    <a:pt x="1547" y="2981"/>
                  </a:cubicBezTo>
                  <a:cubicBezTo>
                    <a:pt x="1114" y="2981"/>
                    <a:pt x="905" y="2458"/>
                    <a:pt x="1206" y="2148"/>
                  </a:cubicBezTo>
                  <a:cubicBezTo>
                    <a:pt x="1307" y="2047"/>
                    <a:pt x="1431" y="2001"/>
                    <a:pt x="1551" y="2001"/>
                  </a:cubicBezTo>
                  <a:cubicBezTo>
                    <a:pt x="1806" y="2001"/>
                    <a:pt x="2049" y="2201"/>
                    <a:pt x="2049" y="2501"/>
                  </a:cubicBezTo>
                  <a:cubicBezTo>
                    <a:pt x="2088" y="2780"/>
                    <a:pt x="2309" y="2920"/>
                    <a:pt x="2531" y="2920"/>
                  </a:cubicBezTo>
                  <a:cubicBezTo>
                    <a:pt x="2753" y="2920"/>
                    <a:pt x="2976" y="2780"/>
                    <a:pt x="3020" y="2501"/>
                  </a:cubicBezTo>
                  <a:cubicBezTo>
                    <a:pt x="3010" y="1883"/>
                    <a:pt x="2628" y="1334"/>
                    <a:pt x="2049" y="1128"/>
                  </a:cubicBezTo>
                  <a:lnTo>
                    <a:pt x="2049" y="560"/>
                  </a:lnTo>
                  <a:cubicBezTo>
                    <a:pt x="2088" y="265"/>
                    <a:pt x="1863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48;p124">
              <a:extLst>
                <a:ext uri="{FF2B5EF4-FFF2-40B4-BE49-F238E27FC236}">
                  <a16:creationId xmlns:a16="http://schemas.microsoft.com/office/drawing/2014/main" id="{ED782543-98D4-4EA6-A1F8-BB236393A372}"/>
                </a:ext>
              </a:extLst>
            </p:cNvPr>
            <p:cNvSpPr/>
            <p:nvPr/>
          </p:nvSpPr>
          <p:spPr>
            <a:xfrm>
              <a:off x="2493050" y="2303462"/>
              <a:ext cx="22466" cy="19296"/>
            </a:xfrm>
            <a:custGeom>
              <a:avLst/>
              <a:gdLst/>
              <a:ahLst/>
              <a:cxnLst/>
              <a:rect l="l" t="t" r="r" b="b"/>
              <a:pathLst>
                <a:path w="1148" h="986" extrusionOk="0">
                  <a:moveTo>
                    <a:pt x="667" y="0"/>
                  </a:moveTo>
                  <a:cubicBezTo>
                    <a:pt x="226" y="0"/>
                    <a:pt x="0" y="530"/>
                    <a:pt x="314" y="843"/>
                  </a:cubicBezTo>
                  <a:cubicBezTo>
                    <a:pt x="412" y="941"/>
                    <a:pt x="533" y="985"/>
                    <a:pt x="652" y="985"/>
                  </a:cubicBezTo>
                  <a:cubicBezTo>
                    <a:pt x="904" y="985"/>
                    <a:pt x="1147" y="790"/>
                    <a:pt x="1147" y="491"/>
                  </a:cubicBezTo>
                  <a:cubicBezTo>
                    <a:pt x="1147" y="226"/>
                    <a:pt x="932" y="1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49;p124">
              <a:extLst>
                <a:ext uri="{FF2B5EF4-FFF2-40B4-BE49-F238E27FC236}">
                  <a16:creationId xmlns:a16="http://schemas.microsoft.com/office/drawing/2014/main" id="{E0EFD6EB-86F7-410F-9484-20B90C0AFD3D}"/>
                </a:ext>
              </a:extLst>
            </p:cNvPr>
            <p:cNvSpPr/>
            <p:nvPr/>
          </p:nvSpPr>
          <p:spPr>
            <a:xfrm>
              <a:off x="2343222" y="2246064"/>
              <a:ext cx="278188" cy="323864"/>
            </a:xfrm>
            <a:custGeom>
              <a:avLst/>
              <a:gdLst/>
              <a:ahLst/>
              <a:cxnLst/>
              <a:rect l="l" t="t" r="r" b="b"/>
              <a:pathLst>
                <a:path w="14215" h="16549" extrusionOk="0">
                  <a:moveTo>
                    <a:pt x="8338" y="1968"/>
                  </a:moveTo>
                  <a:cubicBezTo>
                    <a:pt x="8695" y="1968"/>
                    <a:pt x="9058" y="2100"/>
                    <a:pt x="9352" y="2394"/>
                  </a:cubicBezTo>
                  <a:cubicBezTo>
                    <a:pt x="10274" y="3316"/>
                    <a:pt x="9617" y="4884"/>
                    <a:pt x="8323" y="4884"/>
                  </a:cubicBezTo>
                  <a:cubicBezTo>
                    <a:pt x="7519" y="4884"/>
                    <a:pt x="6872" y="4227"/>
                    <a:pt x="6872" y="3424"/>
                  </a:cubicBezTo>
                  <a:cubicBezTo>
                    <a:pt x="6872" y="2547"/>
                    <a:pt x="7591" y="1968"/>
                    <a:pt x="8338" y="1968"/>
                  </a:cubicBezTo>
                  <a:close/>
                  <a:moveTo>
                    <a:pt x="8270" y="1"/>
                  </a:moveTo>
                  <a:cubicBezTo>
                    <a:pt x="7177" y="1"/>
                    <a:pt x="6076" y="216"/>
                    <a:pt x="5029" y="659"/>
                  </a:cubicBezTo>
                  <a:cubicBezTo>
                    <a:pt x="1980" y="1963"/>
                    <a:pt x="0" y="4963"/>
                    <a:pt x="0" y="8276"/>
                  </a:cubicBezTo>
                  <a:cubicBezTo>
                    <a:pt x="0" y="11589"/>
                    <a:pt x="1980" y="14589"/>
                    <a:pt x="5029" y="15883"/>
                  </a:cubicBezTo>
                  <a:cubicBezTo>
                    <a:pt x="6078" y="16330"/>
                    <a:pt x="7183" y="16548"/>
                    <a:pt x="8278" y="16548"/>
                  </a:cubicBezTo>
                  <a:cubicBezTo>
                    <a:pt x="10375" y="16548"/>
                    <a:pt x="12437" y="15750"/>
                    <a:pt x="14009" y="14236"/>
                  </a:cubicBezTo>
                  <a:cubicBezTo>
                    <a:pt x="14215" y="14040"/>
                    <a:pt x="14205" y="13717"/>
                    <a:pt x="13999" y="13530"/>
                  </a:cubicBezTo>
                  <a:lnTo>
                    <a:pt x="8088" y="8276"/>
                  </a:lnTo>
                  <a:lnTo>
                    <a:pt x="13999" y="3022"/>
                  </a:lnTo>
                  <a:cubicBezTo>
                    <a:pt x="14205" y="2835"/>
                    <a:pt x="14215" y="2502"/>
                    <a:pt x="14009" y="2306"/>
                  </a:cubicBezTo>
                  <a:cubicBezTo>
                    <a:pt x="12435" y="797"/>
                    <a:pt x="10370" y="1"/>
                    <a:pt x="8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746;p124">
            <a:extLst>
              <a:ext uri="{FF2B5EF4-FFF2-40B4-BE49-F238E27FC236}">
                <a16:creationId xmlns:a16="http://schemas.microsoft.com/office/drawing/2014/main" id="{B61A05CF-54CD-4D12-B71C-61634A236FED}"/>
              </a:ext>
            </a:extLst>
          </p:cNvPr>
          <p:cNvGrpSpPr/>
          <p:nvPr/>
        </p:nvGrpSpPr>
        <p:grpSpPr>
          <a:xfrm>
            <a:off x="7328082" y="1728281"/>
            <a:ext cx="805095" cy="696505"/>
            <a:chOff x="2343222" y="2246064"/>
            <a:chExt cx="307151" cy="323864"/>
          </a:xfrm>
        </p:grpSpPr>
        <p:sp>
          <p:nvSpPr>
            <p:cNvPr id="15" name="Google Shape;1747;p124">
              <a:extLst>
                <a:ext uri="{FF2B5EF4-FFF2-40B4-BE49-F238E27FC236}">
                  <a16:creationId xmlns:a16="http://schemas.microsoft.com/office/drawing/2014/main" id="{B976FA56-DDC7-4BD3-B494-5B23D5C2DDFD}"/>
                </a:ext>
              </a:extLst>
            </p:cNvPr>
            <p:cNvSpPr/>
            <p:nvPr/>
          </p:nvSpPr>
          <p:spPr>
            <a:xfrm>
              <a:off x="2589354" y="2340097"/>
              <a:ext cx="61019" cy="133115"/>
            </a:xfrm>
            <a:custGeom>
              <a:avLst/>
              <a:gdLst/>
              <a:ahLst/>
              <a:cxnLst/>
              <a:rect l="l" t="t" r="r" b="b"/>
              <a:pathLst>
                <a:path w="3118" h="6802" extrusionOk="0">
                  <a:moveTo>
                    <a:pt x="1559" y="1"/>
                  </a:moveTo>
                  <a:cubicBezTo>
                    <a:pt x="1265" y="1"/>
                    <a:pt x="1030" y="265"/>
                    <a:pt x="1079" y="560"/>
                  </a:cubicBezTo>
                  <a:lnTo>
                    <a:pt x="1079" y="1128"/>
                  </a:lnTo>
                  <a:cubicBezTo>
                    <a:pt x="402" y="1363"/>
                    <a:pt x="0" y="2050"/>
                    <a:pt x="128" y="2746"/>
                  </a:cubicBezTo>
                  <a:cubicBezTo>
                    <a:pt x="244" y="3445"/>
                    <a:pt x="842" y="3952"/>
                    <a:pt x="1549" y="3952"/>
                  </a:cubicBezTo>
                  <a:cubicBezTo>
                    <a:pt x="1555" y="3952"/>
                    <a:pt x="1562" y="3951"/>
                    <a:pt x="1569" y="3951"/>
                  </a:cubicBezTo>
                  <a:cubicBezTo>
                    <a:pt x="2000" y="3951"/>
                    <a:pt x="2226" y="4481"/>
                    <a:pt x="1912" y="4785"/>
                  </a:cubicBezTo>
                  <a:cubicBezTo>
                    <a:pt x="1813" y="4887"/>
                    <a:pt x="1689" y="4933"/>
                    <a:pt x="1568" y="4933"/>
                  </a:cubicBezTo>
                  <a:cubicBezTo>
                    <a:pt x="1319" y="4933"/>
                    <a:pt x="1079" y="4738"/>
                    <a:pt x="1079" y="4442"/>
                  </a:cubicBezTo>
                  <a:cubicBezTo>
                    <a:pt x="1118" y="4147"/>
                    <a:pt x="892" y="3883"/>
                    <a:pt x="589" y="3883"/>
                  </a:cubicBezTo>
                  <a:cubicBezTo>
                    <a:pt x="294" y="3883"/>
                    <a:pt x="59" y="4147"/>
                    <a:pt x="108" y="4442"/>
                  </a:cubicBezTo>
                  <a:cubicBezTo>
                    <a:pt x="108" y="5059"/>
                    <a:pt x="500" y="5608"/>
                    <a:pt x="1079" y="5814"/>
                  </a:cubicBezTo>
                  <a:lnTo>
                    <a:pt x="1079" y="6383"/>
                  </a:lnTo>
                  <a:cubicBezTo>
                    <a:pt x="1118" y="6662"/>
                    <a:pt x="1339" y="6802"/>
                    <a:pt x="1560" y="6802"/>
                  </a:cubicBezTo>
                  <a:cubicBezTo>
                    <a:pt x="1782" y="6802"/>
                    <a:pt x="2005" y="6662"/>
                    <a:pt x="2049" y="6383"/>
                  </a:cubicBezTo>
                  <a:lnTo>
                    <a:pt x="2049" y="5814"/>
                  </a:lnTo>
                  <a:cubicBezTo>
                    <a:pt x="2716" y="5579"/>
                    <a:pt x="3118" y="4892"/>
                    <a:pt x="3000" y="4196"/>
                  </a:cubicBezTo>
                  <a:cubicBezTo>
                    <a:pt x="2873" y="3500"/>
                    <a:pt x="2275" y="2991"/>
                    <a:pt x="1559" y="2991"/>
                  </a:cubicBezTo>
                  <a:lnTo>
                    <a:pt x="1559" y="2981"/>
                  </a:lnTo>
                  <a:cubicBezTo>
                    <a:pt x="1555" y="2981"/>
                    <a:pt x="1551" y="2981"/>
                    <a:pt x="1547" y="2981"/>
                  </a:cubicBezTo>
                  <a:cubicBezTo>
                    <a:pt x="1114" y="2981"/>
                    <a:pt x="905" y="2458"/>
                    <a:pt x="1206" y="2148"/>
                  </a:cubicBezTo>
                  <a:cubicBezTo>
                    <a:pt x="1307" y="2047"/>
                    <a:pt x="1431" y="2001"/>
                    <a:pt x="1551" y="2001"/>
                  </a:cubicBezTo>
                  <a:cubicBezTo>
                    <a:pt x="1806" y="2001"/>
                    <a:pt x="2049" y="2201"/>
                    <a:pt x="2049" y="2501"/>
                  </a:cubicBezTo>
                  <a:cubicBezTo>
                    <a:pt x="2088" y="2780"/>
                    <a:pt x="2309" y="2920"/>
                    <a:pt x="2531" y="2920"/>
                  </a:cubicBezTo>
                  <a:cubicBezTo>
                    <a:pt x="2753" y="2920"/>
                    <a:pt x="2976" y="2780"/>
                    <a:pt x="3020" y="2501"/>
                  </a:cubicBezTo>
                  <a:cubicBezTo>
                    <a:pt x="3010" y="1883"/>
                    <a:pt x="2628" y="1334"/>
                    <a:pt x="2049" y="1128"/>
                  </a:cubicBezTo>
                  <a:lnTo>
                    <a:pt x="2049" y="560"/>
                  </a:lnTo>
                  <a:cubicBezTo>
                    <a:pt x="2088" y="265"/>
                    <a:pt x="1863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748;p124">
              <a:extLst>
                <a:ext uri="{FF2B5EF4-FFF2-40B4-BE49-F238E27FC236}">
                  <a16:creationId xmlns:a16="http://schemas.microsoft.com/office/drawing/2014/main" id="{1A400483-2485-4C31-A751-EABD57648934}"/>
                </a:ext>
              </a:extLst>
            </p:cNvPr>
            <p:cNvSpPr/>
            <p:nvPr/>
          </p:nvSpPr>
          <p:spPr>
            <a:xfrm>
              <a:off x="2493050" y="2303462"/>
              <a:ext cx="22466" cy="19296"/>
            </a:xfrm>
            <a:custGeom>
              <a:avLst/>
              <a:gdLst/>
              <a:ahLst/>
              <a:cxnLst/>
              <a:rect l="l" t="t" r="r" b="b"/>
              <a:pathLst>
                <a:path w="1148" h="986" extrusionOk="0">
                  <a:moveTo>
                    <a:pt x="667" y="0"/>
                  </a:moveTo>
                  <a:cubicBezTo>
                    <a:pt x="226" y="0"/>
                    <a:pt x="0" y="530"/>
                    <a:pt x="314" y="843"/>
                  </a:cubicBezTo>
                  <a:cubicBezTo>
                    <a:pt x="412" y="941"/>
                    <a:pt x="533" y="985"/>
                    <a:pt x="652" y="985"/>
                  </a:cubicBezTo>
                  <a:cubicBezTo>
                    <a:pt x="904" y="985"/>
                    <a:pt x="1147" y="790"/>
                    <a:pt x="1147" y="491"/>
                  </a:cubicBezTo>
                  <a:cubicBezTo>
                    <a:pt x="1147" y="226"/>
                    <a:pt x="932" y="1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49;p124">
              <a:extLst>
                <a:ext uri="{FF2B5EF4-FFF2-40B4-BE49-F238E27FC236}">
                  <a16:creationId xmlns:a16="http://schemas.microsoft.com/office/drawing/2014/main" id="{75CA9AAE-2B10-4190-ABFE-5F2D36BA43A1}"/>
                </a:ext>
              </a:extLst>
            </p:cNvPr>
            <p:cNvSpPr/>
            <p:nvPr/>
          </p:nvSpPr>
          <p:spPr>
            <a:xfrm>
              <a:off x="2343222" y="2246064"/>
              <a:ext cx="278188" cy="323864"/>
            </a:xfrm>
            <a:custGeom>
              <a:avLst/>
              <a:gdLst/>
              <a:ahLst/>
              <a:cxnLst/>
              <a:rect l="l" t="t" r="r" b="b"/>
              <a:pathLst>
                <a:path w="14215" h="16549" extrusionOk="0">
                  <a:moveTo>
                    <a:pt x="8338" y="1968"/>
                  </a:moveTo>
                  <a:cubicBezTo>
                    <a:pt x="8695" y="1968"/>
                    <a:pt x="9058" y="2100"/>
                    <a:pt x="9352" y="2394"/>
                  </a:cubicBezTo>
                  <a:cubicBezTo>
                    <a:pt x="10274" y="3316"/>
                    <a:pt x="9617" y="4884"/>
                    <a:pt x="8323" y="4884"/>
                  </a:cubicBezTo>
                  <a:cubicBezTo>
                    <a:pt x="7519" y="4884"/>
                    <a:pt x="6872" y="4227"/>
                    <a:pt x="6872" y="3424"/>
                  </a:cubicBezTo>
                  <a:cubicBezTo>
                    <a:pt x="6872" y="2547"/>
                    <a:pt x="7591" y="1968"/>
                    <a:pt x="8338" y="1968"/>
                  </a:cubicBezTo>
                  <a:close/>
                  <a:moveTo>
                    <a:pt x="8270" y="1"/>
                  </a:moveTo>
                  <a:cubicBezTo>
                    <a:pt x="7177" y="1"/>
                    <a:pt x="6076" y="216"/>
                    <a:pt x="5029" y="659"/>
                  </a:cubicBezTo>
                  <a:cubicBezTo>
                    <a:pt x="1980" y="1963"/>
                    <a:pt x="0" y="4963"/>
                    <a:pt x="0" y="8276"/>
                  </a:cubicBezTo>
                  <a:cubicBezTo>
                    <a:pt x="0" y="11589"/>
                    <a:pt x="1980" y="14589"/>
                    <a:pt x="5029" y="15883"/>
                  </a:cubicBezTo>
                  <a:cubicBezTo>
                    <a:pt x="6078" y="16330"/>
                    <a:pt x="7183" y="16548"/>
                    <a:pt x="8278" y="16548"/>
                  </a:cubicBezTo>
                  <a:cubicBezTo>
                    <a:pt x="10375" y="16548"/>
                    <a:pt x="12437" y="15750"/>
                    <a:pt x="14009" y="14236"/>
                  </a:cubicBezTo>
                  <a:cubicBezTo>
                    <a:pt x="14215" y="14040"/>
                    <a:pt x="14205" y="13717"/>
                    <a:pt x="13999" y="13530"/>
                  </a:cubicBezTo>
                  <a:lnTo>
                    <a:pt x="8088" y="8276"/>
                  </a:lnTo>
                  <a:lnTo>
                    <a:pt x="13999" y="3022"/>
                  </a:lnTo>
                  <a:cubicBezTo>
                    <a:pt x="14205" y="2835"/>
                    <a:pt x="14215" y="2502"/>
                    <a:pt x="14009" y="2306"/>
                  </a:cubicBezTo>
                  <a:cubicBezTo>
                    <a:pt x="12435" y="797"/>
                    <a:pt x="10370" y="1"/>
                    <a:pt x="8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746;p124">
            <a:extLst>
              <a:ext uri="{FF2B5EF4-FFF2-40B4-BE49-F238E27FC236}">
                <a16:creationId xmlns:a16="http://schemas.microsoft.com/office/drawing/2014/main" id="{88E6FFC8-0F3A-486C-BD7E-354ADD46117F}"/>
              </a:ext>
            </a:extLst>
          </p:cNvPr>
          <p:cNvGrpSpPr/>
          <p:nvPr/>
        </p:nvGrpSpPr>
        <p:grpSpPr>
          <a:xfrm>
            <a:off x="8158007" y="1728281"/>
            <a:ext cx="808773" cy="696505"/>
            <a:chOff x="2343222" y="2246064"/>
            <a:chExt cx="307151" cy="323864"/>
          </a:xfrm>
        </p:grpSpPr>
        <p:sp>
          <p:nvSpPr>
            <p:cNvPr id="19" name="Google Shape;1747;p124">
              <a:extLst>
                <a:ext uri="{FF2B5EF4-FFF2-40B4-BE49-F238E27FC236}">
                  <a16:creationId xmlns:a16="http://schemas.microsoft.com/office/drawing/2014/main" id="{766DD654-4106-4556-A708-A62DF02A1514}"/>
                </a:ext>
              </a:extLst>
            </p:cNvPr>
            <p:cNvSpPr/>
            <p:nvPr/>
          </p:nvSpPr>
          <p:spPr>
            <a:xfrm>
              <a:off x="2589354" y="2340097"/>
              <a:ext cx="61019" cy="133115"/>
            </a:xfrm>
            <a:custGeom>
              <a:avLst/>
              <a:gdLst/>
              <a:ahLst/>
              <a:cxnLst/>
              <a:rect l="l" t="t" r="r" b="b"/>
              <a:pathLst>
                <a:path w="3118" h="6802" extrusionOk="0">
                  <a:moveTo>
                    <a:pt x="1559" y="1"/>
                  </a:moveTo>
                  <a:cubicBezTo>
                    <a:pt x="1265" y="1"/>
                    <a:pt x="1030" y="265"/>
                    <a:pt x="1079" y="560"/>
                  </a:cubicBezTo>
                  <a:lnTo>
                    <a:pt x="1079" y="1128"/>
                  </a:lnTo>
                  <a:cubicBezTo>
                    <a:pt x="402" y="1363"/>
                    <a:pt x="0" y="2050"/>
                    <a:pt x="128" y="2746"/>
                  </a:cubicBezTo>
                  <a:cubicBezTo>
                    <a:pt x="244" y="3445"/>
                    <a:pt x="842" y="3952"/>
                    <a:pt x="1549" y="3952"/>
                  </a:cubicBezTo>
                  <a:cubicBezTo>
                    <a:pt x="1555" y="3952"/>
                    <a:pt x="1562" y="3951"/>
                    <a:pt x="1569" y="3951"/>
                  </a:cubicBezTo>
                  <a:cubicBezTo>
                    <a:pt x="2000" y="3951"/>
                    <a:pt x="2226" y="4481"/>
                    <a:pt x="1912" y="4785"/>
                  </a:cubicBezTo>
                  <a:cubicBezTo>
                    <a:pt x="1813" y="4887"/>
                    <a:pt x="1689" y="4933"/>
                    <a:pt x="1568" y="4933"/>
                  </a:cubicBezTo>
                  <a:cubicBezTo>
                    <a:pt x="1319" y="4933"/>
                    <a:pt x="1079" y="4738"/>
                    <a:pt x="1079" y="4442"/>
                  </a:cubicBezTo>
                  <a:cubicBezTo>
                    <a:pt x="1118" y="4147"/>
                    <a:pt x="892" y="3883"/>
                    <a:pt x="589" y="3883"/>
                  </a:cubicBezTo>
                  <a:cubicBezTo>
                    <a:pt x="294" y="3883"/>
                    <a:pt x="59" y="4147"/>
                    <a:pt x="108" y="4442"/>
                  </a:cubicBezTo>
                  <a:cubicBezTo>
                    <a:pt x="108" y="5059"/>
                    <a:pt x="500" y="5608"/>
                    <a:pt x="1079" y="5814"/>
                  </a:cubicBezTo>
                  <a:lnTo>
                    <a:pt x="1079" y="6383"/>
                  </a:lnTo>
                  <a:cubicBezTo>
                    <a:pt x="1118" y="6662"/>
                    <a:pt x="1339" y="6802"/>
                    <a:pt x="1560" y="6802"/>
                  </a:cubicBezTo>
                  <a:cubicBezTo>
                    <a:pt x="1782" y="6802"/>
                    <a:pt x="2005" y="6662"/>
                    <a:pt x="2049" y="6383"/>
                  </a:cubicBezTo>
                  <a:lnTo>
                    <a:pt x="2049" y="5814"/>
                  </a:lnTo>
                  <a:cubicBezTo>
                    <a:pt x="2716" y="5579"/>
                    <a:pt x="3118" y="4892"/>
                    <a:pt x="3000" y="4196"/>
                  </a:cubicBezTo>
                  <a:cubicBezTo>
                    <a:pt x="2873" y="3500"/>
                    <a:pt x="2275" y="2991"/>
                    <a:pt x="1559" y="2991"/>
                  </a:cubicBezTo>
                  <a:lnTo>
                    <a:pt x="1559" y="2981"/>
                  </a:lnTo>
                  <a:cubicBezTo>
                    <a:pt x="1555" y="2981"/>
                    <a:pt x="1551" y="2981"/>
                    <a:pt x="1547" y="2981"/>
                  </a:cubicBezTo>
                  <a:cubicBezTo>
                    <a:pt x="1114" y="2981"/>
                    <a:pt x="905" y="2458"/>
                    <a:pt x="1206" y="2148"/>
                  </a:cubicBezTo>
                  <a:cubicBezTo>
                    <a:pt x="1307" y="2047"/>
                    <a:pt x="1431" y="2001"/>
                    <a:pt x="1551" y="2001"/>
                  </a:cubicBezTo>
                  <a:cubicBezTo>
                    <a:pt x="1806" y="2001"/>
                    <a:pt x="2049" y="2201"/>
                    <a:pt x="2049" y="2501"/>
                  </a:cubicBezTo>
                  <a:cubicBezTo>
                    <a:pt x="2088" y="2780"/>
                    <a:pt x="2309" y="2920"/>
                    <a:pt x="2531" y="2920"/>
                  </a:cubicBezTo>
                  <a:cubicBezTo>
                    <a:pt x="2753" y="2920"/>
                    <a:pt x="2976" y="2780"/>
                    <a:pt x="3020" y="2501"/>
                  </a:cubicBezTo>
                  <a:cubicBezTo>
                    <a:pt x="3010" y="1883"/>
                    <a:pt x="2628" y="1334"/>
                    <a:pt x="2049" y="1128"/>
                  </a:cubicBezTo>
                  <a:lnTo>
                    <a:pt x="2049" y="560"/>
                  </a:lnTo>
                  <a:cubicBezTo>
                    <a:pt x="2088" y="265"/>
                    <a:pt x="1863" y="1"/>
                    <a:pt x="1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748;p124">
              <a:extLst>
                <a:ext uri="{FF2B5EF4-FFF2-40B4-BE49-F238E27FC236}">
                  <a16:creationId xmlns:a16="http://schemas.microsoft.com/office/drawing/2014/main" id="{CF70DA2A-BA12-4AF8-8FC9-7DC38A924597}"/>
                </a:ext>
              </a:extLst>
            </p:cNvPr>
            <p:cNvSpPr/>
            <p:nvPr/>
          </p:nvSpPr>
          <p:spPr>
            <a:xfrm>
              <a:off x="2493050" y="2303462"/>
              <a:ext cx="22466" cy="19296"/>
            </a:xfrm>
            <a:custGeom>
              <a:avLst/>
              <a:gdLst/>
              <a:ahLst/>
              <a:cxnLst/>
              <a:rect l="l" t="t" r="r" b="b"/>
              <a:pathLst>
                <a:path w="1148" h="986" extrusionOk="0">
                  <a:moveTo>
                    <a:pt x="667" y="0"/>
                  </a:moveTo>
                  <a:cubicBezTo>
                    <a:pt x="226" y="0"/>
                    <a:pt x="0" y="530"/>
                    <a:pt x="314" y="843"/>
                  </a:cubicBezTo>
                  <a:cubicBezTo>
                    <a:pt x="412" y="941"/>
                    <a:pt x="533" y="985"/>
                    <a:pt x="652" y="985"/>
                  </a:cubicBezTo>
                  <a:cubicBezTo>
                    <a:pt x="904" y="985"/>
                    <a:pt x="1147" y="790"/>
                    <a:pt x="1147" y="491"/>
                  </a:cubicBezTo>
                  <a:cubicBezTo>
                    <a:pt x="1147" y="226"/>
                    <a:pt x="932" y="10"/>
                    <a:pt x="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749;p124">
              <a:extLst>
                <a:ext uri="{FF2B5EF4-FFF2-40B4-BE49-F238E27FC236}">
                  <a16:creationId xmlns:a16="http://schemas.microsoft.com/office/drawing/2014/main" id="{E9D946DA-59A4-457F-8C7F-DE99A3EFC0E0}"/>
                </a:ext>
              </a:extLst>
            </p:cNvPr>
            <p:cNvSpPr/>
            <p:nvPr/>
          </p:nvSpPr>
          <p:spPr>
            <a:xfrm>
              <a:off x="2343222" y="2246064"/>
              <a:ext cx="278188" cy="323864"/>
            </a:xfrm>
            <a:custGeom>
              <a:avLst/>
              <a:gdLst/>
              <a:ahLst/>
              <a:cxnLst/>
              <a:rect l="l" t="t" r="r" b="b"/>
              <a:pathLst>
                <a:path w="14215" h="16549" extrusionOk="0">
                  <a:moveTo>
                    <a:pt x="8338" y="1968"/>
                  </a:moveTo>
                  <a:cubicBezTo>
                    <a:pt x="8695" y="1968"/>
                    <a:pt x="9058" y="2100"/>
                    <a:pt x="9352" y="2394"/>
                  </a:cubicBezTo>
                  <a:cubicBezTo>
                    <a:pt x="10274" y="3316"/>
                    <a:pt x="9617" y="4884"/>
                    <a:pt x="8323" y="4884"/>
                  </a:cubicBezTo>
                  <a:cubicBezTo>
                    <a:pt x="7519" y="4884"/>
                    <a:pt x="6872" y="4227"/>
                    <a:pt x="6872" y="3424"/>
                  </a:cubicBezTo>
                  <a:cubicBezTo>
                    <a:pt x="6872" y="2547"/>
                    <a:pt x="7591" y="1968"/>
                    <a:pt x="8338" y="1968"/>
                  </a:cubicBezTo>
                  <a:close/>
                  <a:moveTo>
                    <a:pt x="8270" y="1"/>
                  </a:moveTo>
                  <a:cubicBezTo>
                    <a:pt x="7177" y="1"/>
                    <a:pt x="6076" y="216"/>
                    <a:pt x="5029" y="659"/>
                  </a:cubicBezTo>
                  <a:cubicBezTo>
                    <a:pt x="1980" y="1963"/>
                    <a:pt x="0" y="4963"/>
                    <a:pt x="0" y="8276"/>
                  </a:cubicBezTo>
                  <a:cubicBezTo>
                    <a:pt x="0" y="11589"/>
                    <a:pt x="1980" y="14589"/>
                    <a:pt x="5029" y="15883"/>
                  </a:cubicBezTo>
                  <a:cubicBezTo>
                    <a:pt x="6078" y="16330"/>
                    <a:pt x="7183" y="16548"/>
                    <a:pt x="8278" y="16548"/>
                  </a:cubicBezTo>
                  <a:cubicBezTo>
                    <a:pt x="10375" y="16548"/>
                    <a:pt x="12437" y="15750"/>
                    <a:pt x="14009" y="14236"/>
                  </a:cubicBezTo>
                  <a:cubicBezTo>
                    <a:pt x="14215" y="14040"/>
                    <a:pt x="14205" y="13717"/>
                    <a:pt x="13999" y="13530"/>
                  </a:cubicBezTo>
                  <a:lnTo>
                    <a:pt x="8088" y="8276"/>
                  </a:lnTo>
                  <a:lnTo>
                    <a:pt x="13999" y="3022"/>
                  </a:lnTo>
                  <a:cubicBezTo>
                    <a:pt x="14205" y="2835"/>
                    <a:pt x="14215" y="2502"/>
                    <a:pt x="14009" y="2306"/>
                  </a:cubicBezTo>
                  <a:cubicBezTo>
                    <a:pt x="12435" y="797"/>
                    <a:pt x="10370" y="1"/>
                    <a:pt x="8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" name="圖片 21">
            <a:extLst>
              <a:ext uri="{FF2B5EF4-FFF2-40B4-BE49-F238E27FC236}">
                <a16:creationId xmlns:a16="http://schemas.microsoft.com/office/drawing/2014/main" id="{534375DB-89FE-46DB-8E5C-6DC92D437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079" y="2447169"/>
            <a:ext cx="808773" cy="368476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C6983385-E69F-49E4-ADAC-2FC6927F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93" y="2440339"/>
            <a:ext cx="808773" cy="36847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8591B0A-4AA5-478C-87E8-E2FB9A019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107" y="2440339"/>
            <a:ext cx="808773" cy="368476"/>
          </a:xfrm>
          <a:prstGeom prst="rect">
            <a:avLst/>
          </a:prstGeom>
        </p:spPr>
      </p:pic>
      <p:sp>
        <p:nvSpPr>
          <p:cNvPr id="25" name="Google Shape;547;p65">
            <a:extLst>
              <a:ext uri="{FF2B5EF4-FFF2-40B4-BE49-F238E27FC236}">
                <a16:creationId xmlns:a16="http://schemas.microsoft.com/office/drawing/2014/main" id="{30938A4D-F995-43EF-8763-6D04FEE350D1}"/>
              </a:ext>
            </a:extLst>
          </p:cNvPr>
          <p:cNvSpPr txBox="1">
            <a:spLocks/>
          </p:cNvSpPr>
          <p:nvPr/>
        </p:nvSpPr>
        <p:spPr>
          <a:xfrm>
            <a:off x="6473698" y="1098175"/>
            <a:ext cx="1726242" cy="36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TW" altLang="en-US" sz="1600" dirty="0"/>
              <a:t>幫助理解小精靈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5F7E179-9862-4C35-9B74-E1AB143DA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59" y="1396221"/>
            <a:ext cx="5307984" cy="330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92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78CFB16-6AE2-4A33-9835-8D8598A6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56508"/>
            <a:ext cx="4572000" cy="3099661"/>
          </a:xfrm>
          <a:prstGeom prst="rect">
            <a:avLst/>
          </a:prstGeom>
        </p:spPr>
      </p:pic>
      <p:sp>
        <p:nvSpPr>
          <p:cNvPr id="2" name="副標題 1">
            <a:extLst>
              <a:ext uri="{FF2B5EF4-FFF2-40B4-BE49-F238E27FC236}">
                <a16:creationId xmlns:a16="http://schemas.microsoft.com/office/drawing/2014/main" id="{661C77EF-0C76-4108-959B-57FB8D80E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24" y="1109299"/>
            <a:ext cx="4800069" cy="3589175"/>
          </a:xfrm>
        </p:spPr>
        <p:txBody>
          <a:bodyPr/>
          <a:lstStyle/>
          <a:p>
            <a:r>
              <a:rPr lang="en-US" altLang="zh-TW" sz="1800" b="1" dirty="0">
                <a:highlight>
                  <a:srgbClr val="00FFFF"/>
                </a:highlight>
              </a:rPr>
              <a:t>Address</a:t>
            </a:r>
            <a:r>
              <a:rPr lang="en-US" altLang="zh-TW" sz="1800" b="1" dirty="0"/>
              <a:t> : (</a:t>
            </a:r>
            <a:r>
              <a:rPr lang="en-US" altLang="zh-TW" sz="1800" b="1" dirty="0" err="1"/>
              <a:t>ptr+i</a:t>
            </a:r>
            <a:r>
              <a:rPr lang="en-US" altLang="zh-TW" sz="1800" b="1" dirty="0"/>
              <a:t>) == (</a:t>
            </a:r>
            <a:r>
              <a:rPr lang="en-US" altLang="zh-TW" sz="1800" b="1" dirty="0" err="1"/>
              <a:t>arr+i</a:t>
            </a:r>
            <a:r>
              <a:rPr lang="en-US" altLang="zh-TW" sz="1800" b="1" dirty="0"/>
              <a:t>) == &amp;</a:t>
            </a:r>
            <a:r>
              <a:rPr lang="en-US" altLang="zh-TW" sz="1800" b="1" dirty="0" err="1"/>
              <a:t>arr</a:t>
            </a:r>
            <a:r>
              <a:rPr lang="en-US" altLang="zh-TW" sz="1800" b="1" dirty="0"/>
              <a:t>[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] </a:t>
            </a:r>
          </a:p>
          <a:p>
            <a:r>
              <a:rPr lang="en-US" altLang="zh-TW" sz="1800" b="1" dirty="0">
                <a:highlight>
                  <a:srgbClr val="D60093"/>
                </a:highlight>
              </a:rPr>
              <a:t>Value</a:t>
            </a:r>
            <a:r>
              <a:rPr lang="en-US" altLang="zh-TW" sz="1800" b="1" dirty="0"/>
              <a:t> : *(</a:t>
            </a:r>
            <a:r>
              <a:rPr lang="en-US" altLang="zh-TW" sz="1800" b="1" dirty="0" err="1"/>
              <a:t>ptr+i</a:t>
            </a:r>
            <a:r>
              <a:rPr lang="en-US" altLang="zh-TW" sz="1800" b="1" dirty="0"/>
              <a:t>) == *(</a:t>
            </a:r>
            <a:r>
              <a:rPr lang="en-US" altLang="zh-TW" sz="1800" b="1" dirty="0" err="1"/>
              <a:t>arr+i</a:t>
            </a:r>
            <a:r>
              <a:rPr lang="en-US" altLang="zh-TW" sz="1800" b="1" dirty="0"/>
              <a:t>) == </a:t>
            </a:r>
            <a:r>
              <a:rPr lang="en-US" altLang="zh-TW" sz="1800" b="1" dirty="0" err="1"/>
              <a:t>arr</a:t>
            </a:r>
            <a:r>
              <a:rPr lang="en-US" altLang="zh-TW" sz="1800" b="1" dirty="0"/>
              <a:t>[</a:t>
            </a:r>
            <a:r>
              <a:rPr lang="en-US" altLang="zh-TW" sz="1800" b="1" dirty="0" err="1"/>
              <a:t>i</a:t>
            </a:r>
            <a:r>
              <a:rPr lang="en-US" altLang="zh-TW" sz="1800" b="1" dirty="0"/>
              <a:t>]</a:t>
            </a:r>
          </a:p>
          <a:p>
            <a:pPr marL="114300" indent="0">
              <a:buNone/>
            </a:pPr>
            <a:endParaRPr lang="en-US" altLang="zh-TW" sz="1200" b="1" dirty="0"/>
          </a:p>
          <a:p>
            <a:pPr marL="114300" indent="0">
              <a:buNone/>
            </a:pPr>
            <a:r>
              <a:rPr lang="zh-TW" altLang="en-US" sz="1200" b="1" dirty="0"/>
              <a:t>需注意的是 </a:t>
            </a:r>
            <a:r>
              <a:rPr lang="en-US" altLang="zh-TW" sz="1200" b="1" dirty="0"/>
              <a:t>:</a:t>
            </a:r>
          </a:p>
          <a:p>
            <a:r>
              <a:rPr lang="zh-TW" altLang="en-US" sz="1200" b="1" dirty="0"/>
              <a:t>優先權是</a:t>
            </a:r>
            <a:r>
              <a:rPr lang="zh-TW" altLang="en-US" sz="1200" b="1" dirty="0">
                <a:solidFill>
                  <a:srgbClr val="FF0000"/>
                </a:solidFill>
              </a:rPr>
              <a:t>*</a:t>
            </a:r>
            <a:r>
              <a:rPr lang="zh-TW" altLang="en-US" sz="1200" b="1" dirty="0"/>
              <a:t>  </a:t>
            </a:r>
            <a:r>
              <a:rPr lang="en-US" altLang="zh-TW" sz="1200" b="1" dirty="0"/>
              <a:t>&gt;</a:t>
            </a:r>
            <a:r>
              <a:rPr lang="zh-TW" altLang="en-US" sz="1200" b="1" dirty="0"/>
              <a:t> </a:t>
            </a:r>
            <a:r>
              <a:rPr lang="en-US" altLang="zh-TW" sz="1200" b="1" dirty="0"/>
              <a:t> </a:t>
            </a:r>
            <a:r>
              <a:rPr lang="en-US" altLang="zh-TW" sz="1200" b="1" dirty="0">
                <a:solidFill>
                  <a:srgbClr val="00B0F0"/>
                </a:solidFill>
              </a:rPr>
              <a:t>+</a:t>
            </a:r>
            <a:r>
              <a:rPr lang="zh-TW" altLang="en-US" sz="1200" b="1" dirty="0"/>
              <a:t>，所以</a:t>
            </a:r>
            <a:r>
              <a:rPr lang="zh-TW" altLang="en-US" sz="1200" b="1" dirty="0">
                <a:solidFill>
                  <a:srgbClr val="FF0000"/>
                </a:solidFill>
              </a:rPr>
              <a:t>*</a:t>
            </a:r>
            <a:r>
              <a:rPr lang="en-US" altLang="zh-TW" sz="1200" b="1" dirty="0"/>
              <a:t>(</a:t>
            </a:r>
            <a:r>
              <a:rPr lang="en-US" altLang="zh-TW" sz="1200" b="1" dirty="0" err="1"/>
              <a:t>arr</a:t>
            </a:r>
            <a:r>
              <a:rPr lang="en-US" altLang="zh-TW" sz="1200" b="1" dirty="0"/>
              <a:t> </a:t>
            </a:r>
            <a:r>
              <a:rPr lang="en-US" altLang="zh-TW" sz="1200" b="1" dirty="0">
                <a:solidFill>
                  <a:srgbClr val="00B0F0"/>
                </a:solidFill>
              </a:rPr>
              <a:t>+</a:t>
            </a:r>
            <a:r>
              <a:rPr lang="en-US" altLang="zh-TW" sz="1200" b="1" dirty="0"/>
              <a:t> </a:t>
            </a:r>
            <a:r>
              <a:rPr lang="en-US" altLang="zh-TW" sz="1200" b="1" dirty="0" err="1"/>
              <a:t>i</a:t>
            </a:r>
            <a:r>
              <a:rPr lang="en-US" altLang="zh-TW" sz="1200" b="1" dirty="0"/>
              <a:t>) </a:t>
            </a:r>
            <a:r>
              <a:rPr lang="zh-TW" altLang="en-US" sz="1200" b="1" dirty="0"/>
              <a:t>≠ </a:t>
            </a:r>
            <a:r>
              <a:rPr lang="en-US" altLang="zh-TW" sz="1200" b="1" dirty="0">
                <a:solidFill>
                  <a:srgbClr val="FF0000"/>
                </a:solidFill>
              </a:rPr>
              <a:t>*</a:t>
            </a:r>
            <a:r>
              <a:rPr lang="en-US" altLang="zh-TW" sz="1200" b="1" dirty="0" err="1"/>
              <a:t>arr</a:t>
            </a:r>
            <a:r>
              <a:rPr lang="en-US" altLang="zh-TW" sz="1200" b="1" dirty="0"/>
              <a:t> </a:t>
            </a:r>
            <a:r>
              <a:rPr lang="en-US" altLang="zh-TW" sz="1200" b="1" dirty="0">
                <a:solidFill>
                  <a:srgbClr val="00B0F0"/>
                </a:solidFill>
              </a:rPr>
              <a:t>+</a:t>
            </a:r>
            <a:r>
              <a:rPr lang="en-US" altLang="zh-TW" sz="1200" b="1" dirty="0"/>
              <a:t> </a:t>
            </a:r>
            <a:r>
              <a:rPr lang="en-US" altLang="zh-TW" sz="1200" b="1" dirty="0" err="1"/>
              <a:t>i</a:t>
            </a:r>
            <a:endParaRPr lang="en-US" altLang="zh-TW" sz="1200" b="1" dirty="0"/>
          </a:p>
          <a:p>
            <a:r>
              <a:rPr lang="zh-TW" altLang="en-US" sz="1200" dirty="0"/>
              <a:t>陣列名稱是</a:t>
            </a:r>
            <a:r>
              <a:rPr lang="zh-TW" altLang="en-US" sz="1200" b="1" dirty="0"/>
              <a:t>指標常數</a:t>
            </a:r>
            <a:r>
              <a:rPr lang="en-US" altLang="zh-TW" sz="1200" b="1" dirty="0"/>
              <a:t>(pointer constant)</a:t>
            </a:r>
            <a:r>
              <a:rPr lang="zh-TW" altLang="en-US" sz="1200" dirty="0"/>
              <a:t>，</a:t>
            </a:r>
            <a:r>
              <a:rPr lang="en-US" altLang="zh-TW" sz="1200" dirty="0" err="1"/>
              <a:t>ptr</a:t>
            </a:r>
            <a:r>
              <a:rPr lang="zh-TW" altLang="en-US" sz="1200" dirty="0"/>
              <a:t>是</a:t>
            </a:r>
            <a:endParaRPr lang="en-US" altLang="zh-TW" sz="1200" dirty="0"/>
          </a:p>
          <a:p>
            <a:pPr marL="114300" indent="0">
              <a:buNone/>
            </a:pPr>
            <a:r>
              <a:rPr lang="zh-TW" altLang="en-US" sz="1200" b="1" dirty="0"/>
              <a:t>指標變數</a:t>
            </a:r>
            <a:r>
              <a:rPr lang="en-US" altLang="zh-TW" sz="1200" b="1" dirty="0"/>
              <a:t>(pointer variable)</a:t>
            </a:r>
            <a:r>
              <a:rPr lang="zh-TW" altLang="en-US" sz="1200" dirty="0"/>
              <a:t>，所以</a:t>
            </a:r>
            <a:r>
              <a:rPr lang="en-US" altLang="zh-TW" sz="1200" dirty="0" err="1"/>
              <a:t>ptr</a:t>
            </a:r>
            <a:r>
              <a:rPr lang="zh-TW" altLang="en-US" sz="1200" dirty="0"/>
              <a:t>可以使用</a:t>
            </a:r>
            <a:endParaRPr lang="en-US" altLang="zh-TW" sz="1200" dirty="0"/>
          </a:p>
          <a:p>
            <a:pPr marL="114300" indent="0">
              <a:buNone/>
            </a:pPr>
            <a:r>
              <a:rPr lang="zh-TW" altLang="en-US" sz="1200" dirty="0"/>
              <a:t>前置加</a:t>
            </a:r>
            <a:r>
              <a:rPr lang="en-US" altLang="zh-TW" sz="1200" dirty="0"/>
              <a:t>(</a:t>
            </a:r>
            <a:r>
              <a:rPr lang="zh-TW" altLang="en-US" sz="1200" dirty="0"/>
              <a:t>減</a:t>
            </a:r>
            <a:r>
              <a:rPr lang="en-US" altLang="zh-TW" sz="1200" dirty="0"/>
              <a:t>)/</a:t>
            </a:r>
            <a:r>
              <a:rPr lang="zh-TW" altLang="en-US" sz="1200" dirty="0"/>
              <a:t>後繼加</a:t>
            </a:r>
            <a:r>
              <a:rPr lang="en-US" altLang="zh-TW" sz="1200" dirty="0"/>
              <a:t>(</a:t>
            </a:r>
            <a:r>
              <a:rPr lang="zh-TW" altLang="en-US" sz="1200" dirty="0"/>
              <a:t>減</a:t>
            </a:r>
            <a:r>
              <a:rPr lang="en-US" altLang="zh-TW" sz="1200" dirty="0"/>
              <a:t>)</a:t>
            </a:r>
            <a:r>
              <a:rPr lang="zh-TW" altLang="en-US" sz="1200" dirty="0"/>
              <a:t>，而</a:t>
            </a:r>
            <a:r>
              <a:rPr lang="en-US" altLang="zh-TW" sz="1200" dirty="0" err="1"/>
              <a:t>arr</a:t>
            </a:r>
            <a:r>
              <a:rPr lang="zh-TW" altLang="en-US" sz="1200" dirty="0"/>
              <a:t>不行</a:t>
            </a:r>
            <a:r>
              <a:rPr lang="en-US" altLang="zh-TW" sz="1200" dirty="0"/>
              <a:t>._.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9BEFCB5-C1D8-4C3E-9D73-C8057E86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統整資訊</a:t>
            </a:r>
          </a:p>
        </p:txBody>
      </p:sp>
    </p:spTree>
    <p:extLst>
      <p:ext uri="{BB962C8B-B14F-4D97-AF65-F5344CB8AC3E}">
        <p14:creationId xmlns:p14="http://schemas.microsoft.com/office/powerpoint/2010/main" val="3264785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00A01C90-09E7-4A0F-B68D-9E93F17A2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494" y="1819290"/>
            <a:ext cx="3658111" cy="2105319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10D5863E-CABD-4C27-9749-7A96CAC5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另一個縮寫</a:t>
            </a:r>
            <a:r>
              <a:rPr lang="en-US" altLang="zh-TW" dirty="0"/>
              <a:t>(</a:t>
            </a:r>
            <a:r>
              <a:rPr lang="zh-TW" altLang="en-US" dirty="0"/>
              <a:t>課本範例</a:t>
            </a:r>
          </a:p>
        </p:txBody>
      </p:sp>
    </p:spTree>
    <p:extLst>
      <p:ext uri="{BB962C8B-B14F-4D97-AF65-F5344CB8AC3E}">
        <p14:creationId xmlns:p14="http://schemas.microsoft.com/office/powerpoint/2010/main" val="2161849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9C0FD139-CB02-45BF-8F6F-D11FD299CC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B7A9C8F-37F9-44B1-B84B-FD9E53A4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</p:spPr>
        <p:txBody>
          <a:bodyPr/>
          <a:lstStyle/>
          <a:p>
            <a:r>
              <a:rPr lang="zh-TW" altLang="en-US" dirty="0"/>
              <a:t>更進一步</a:t>
            </a:r>
          </a:p>
        </p:txBody>
      </p:sp>
      <p:pic>
        <p:nvPicPr>
          <p:cNvPr id="1026" name="Picture 2" descr="20張超好笑【情況從糟糕變成難以理解】梗圖！快來看看網友們的搞笑創作！">
            <a:extLst>
              <a:ext uri="{FF2B5EF4-FFF2-40B4-BE49-F238E27FC236}">
                <a16:creationId xmlns:a16="http://schemas.microsoft.com/office/drawing/2014/main" id="{8398F9AC-16DC-4F90-BF2C-DD830D544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50" y="1459006"/>
            <a:ext cx="4503026" cy="317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969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FD7CA71-87EE-4911-8C00-72CDF858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206" y="1652459"/>
            <a:ext cx="5639587" cy="1838582"/>
          </a:xfrm>
          <a:prstGeom prst="rect">
            <a:avLst/>
          </a:prstGeom>
        </p:spPr>
      </p:pic>
      <p:pic>
        <p:nvPicPr>
          <p:cNvPr id="2050" name="Picture 2" descr="Ruler - Free education icons">
            <a:extLst>
              <a:ext uri="{FF2B5EF4-FFF2-40B4-BE49-F238E27FC236}">
                <a16:creationId xmlns:a16="http://schemas.microsoft.com/office/drawing/2014/main" id="{6A5CD9C9-457E-4505-8D6A-46B3CFB16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47" y="1048871"/>
            <a:ext cx="1406338" cy="140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6693;p142">
            <a:extLst>
              <a:ext uri="{FF2B5EF4-FFF2-40B4-BE49-F238E27FC236}">
                <a16:creationId xmlns:a16="http://schemas.microsoft.com/office/drawing/2014/main" id="{EFA70333-9113-41A1-9706-156D01581FAE}"/>
              </a:ext>
            </a:extLst>
          </p:cNvPr>
          <p:cNvSpPr/>
          <p:nvPr/>
        </p:nvSpPr>
        <p:spPr>
          <a:xfrm rot="2025031">
            <a:off x="7592816" y="638081"/>
            <a:ext cx="645960" cy="53898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0F06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576667" y="2317463"/>
            <a:ext cx="599066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sz="5400" dirty="0"/>
              <a:t>Holy AI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2991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Feedback</a:t>
            </a:r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altLang="zh-TW" sz="2000" dirty="0"/>
              <a:t>Purpose of Pointer</a:t>
            </a:r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altLang="zh-TW" sz="2000" dirty="0"/>
              <a:t>Pointer and Array</a:t>
            </a:r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zh-TW" dirty="0"/>
              <a:t>Holy AI</a:t>
            </a:r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C</a:t>
            </a:r>
            <a:r>
              <a:rPr lang="en" dirty="0"/>
              <a:t>lass file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Studio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Trident</a:t>
            </a:r>
            <a:endParaRPr dirty="0"/>
          </a:p>
        </p:txBody>
      </p:sp>
      <p:sp>
        <p:nvSpPr>
          <p:cNvPr id="589" name="Google Shape;589;p71"/>
          <p:cNvSpPr txBox="1"/>
          <p:nvPr/>
        </p:nvSpPr>
        <p:spPr>
          <a:xfrm>
            <a:off x="997025" y="1231878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zh-TW" altLang="en-US" sz="2400" dirty="0"/>
              <a:t>向ai道謝</a:t>
            </a:r>
          </a:p>
        </p:txBody>
      </p:sp>
      <p:sp>
        <p:nvSpPr>
          <p:cNvPr id="590" name="Google Shape;590;p71"/>
          <p:cNvSpPr txBox="1"/>
          <p:nvPr/>
        </p:nvSpPr>
        <p:spPr>
          <a:xfrm flipH="1">
            <a:off x="997125" y="3717126"/>
            <a:ext cx="1858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AI</a:t>
            </a:r>
            <a:r>
              <a:rPr lang="zh-TW" altLang="en-US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殺人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91" name="Google Shape;591;p71"/>
          <p:cNvSpPr txBox="1"/>
          <p:nvPr/>
        </p:nvSpPr>
        <p:spPr>
          <a:xfrm flipH="1">
            <a:off x="996938" y="4130600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間接害死人的話，有錯嗎，誰的錯呢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3" name="Google Shape;593;p71"/>
          <p:cNvSpPr txBox="1"/>
          <p:nvPr/>
        </p:nvSpPr>
        <p:spPr>
          <a:xfrm>
            <a:off x="997025" y="2325174"/>
            <a:ext cx="3239025" cy="773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人類</a:t>
            </a:r>
            <a:r>
              <a:rPr lang="en-US" altLang="zh-TW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484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rPr>
              <a:t>精緻機器人</a:t>
            </a:r>
            <a:endParaRPr sz="2400" dirty="0">
              <a:solidFill>
                <a:schemeClr val="dk1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15" name="Google Shape;591;p71">
            <a:extLst>
              <a:ext uri="{FF2B5EF4-FFF2-40B4-BE49-F238E27FC236}">
                <a16:creationId xmlns:a16="http://schemas.microsoft.com/office/drawing/2014/main" id="{0861F6D5-DA60-4C69-B418-E05C1FA3B7C8}"/>
              </a:ext>
            </a:extLst>
          </p:cNvPr>
          <p:cNvSpPr txBox="1"/>
          <p:nvPr/>
        </p:nvSpPr>
        <p:spPr>
          <a:xfrm flipH="1">
            <a:off x="1028281" y="3185624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 sz="1200" dirty="0"/>
              <a:t>若一切都可量化計算，都可變成資料間的條件判斷</a:t>
            </a:r>
            <a:endParaRPr sz="1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591;p71">
            <a:extLst>
              <a:ext uri="{FF2B5EF4-FFF2-40B4-BE49-F238E27FC236}">
                <a16:creationId xmlns:a16="http://schemas.microsoft.com/office/drawing/2014/main" id="{2380FE0C-BCF6-470A-992B-E9981165A0AA}"/>
              </a:ext>
            </a:extLst>
          </p:cNvPr>
          <p:cNvSpPr txBox="1"/>
          <p:nvPr/>
        </p:nvSpPr>
        <p:spPr>
          <a:xfrm flipH="1">
            <a:off x="996938" y="1724478"/>
            <a:ext cx="19557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你好棒</a:t>
            </a:r>
            <a:endParaRPr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D90E3A3-30B3-40D4-8C2D-CB7413D7FB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514" y="0"/>
            <a:ext cx="3472405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576667" y="2317463"/>
            <a:ext cx="599066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altLang="zh-TW" sz="5400" dirty="0"/>
              <a:t>Class file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9345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1CBBC61-AD2F-4EF9-8EF4-E7F8A72B0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13" y="0"/>
            <a:ext cx="3924196" cy="51435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9AF03BF-F4E8-4F84-85B9-C9AAEDD07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02" y="0"/>
            <a:ext cx="357311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576667" y="2317463"/>
            <a:ext cx="599066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altLang="zh-TW" sz="5400" dirty="0"/>
              <a:t>Studio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018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971502B-5238-446C-AC2A-C11F6EEC0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200" y="0"/>
            <a:ext cx="4321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7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9;p67">
            <a:extLst>
              <a:ext uri="{FF2B5EF4-FFF2-40B4-BE49-F238E27FC236}">
                <a16:creationId xmlns:a16="http://schemas.microsoft.com/office/drawing/2014/main" id="{01639318-8AB3-4AD3-A25C-8524EFA3D969}"/>
              </a:ext>
            </a:extLst>
          </p:cNvPr>
          <p:cNvSpPr txBox="1">
            <a:spLocks/>
          </p:cNvSpPr>
          <p:nvPr/>
        </p:nvSpPr>
        <p:spPr>
          <a:xfrm>
            <a:off x="1994850" y="1462090"/>
            <a:ext cx="5154300" cy="12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96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dirty="0"/>
              <a:t>¡Gracias!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TW" dirty="0"/>
              <a:t>Feedback</a:t>
            </a:r>
            <a:endParaRPr dirty="0"/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69"/>
          <p:cNvSpPr txBox="1">
            <a:spLocks noGrp="1"/>
          </p:cNvSpPr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Clr>
                <a:schemeClr val="dk1"/>
              </a:buClr>
              <a:buSzPts val="1100"/>
            </a:pPr>
            <a:r>
              <a:rPr lang="zh-TW" altLang="en-US" dirty="0">
                <a:solidFill>
                  <a:schemeClr val="dk1"/>
                </a:solidFill>
              </a:rPr>
              <a:t>客觀事實，對事不對人</a:t>
            </a:r>
            <a:endParaRPr lang="zh-TW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576667" y="2317463"/>
            <a:ext cx="599066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-US" altLang="zh-TW" sz="5400" dirty="0"/>
              <a:t>Purpose of Pointer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944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標題 1">
            <a:extLst>
              <a:ext uri="{FF2B5EF4-FFF2-40B4-BE49-F238E27FC236}">
                <a16:creationId xmlns:a16="http://schemas.microsoft.com/office/drawing/2014/main" id="{F794C08E-01D8-45F0-9E77-380EE982B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8400" y="1381800"/>
            <a:ext cx="3847200" cy="2379900"/>
          </a:xfrm>
        </p:spPr>
        <p:txBody>
          <a:bodyPr/>
          <a:lstStyle/>
          <a:p>
            <a:r>
              <a:rPr lang="zh-TW" altLang="en-US" dirty="0"/>
              <a:t>但首先，先來看看你對</a:t>
            </a:r>
            <a:r>
              <a:rPr lang="en-US" altLang="zh-TW" dirty="0"/>
              <a:t>swap()</a:t>
            </a:r>
            <a:r>
              <a:rPr lang="zh-TW" altLang="en-US" dirty="0"/>
              <a:t>還記得多少</a:t>
            </a:r>
            <a:r>
              <a:rPr lang="en-US" altLang="zh-TW" dirty="0"/>
              <a:t>XDD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785A0AE-5A48-479C-A1CA-3CF73EF4C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662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all by value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20B2579-0B8F-4C67-9A66-7BE68E84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22" y="1550999"/>
            <a:ext cx="1522755" cy="47950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772426-A371-44F3-9FCB-79D108D93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501" y="2352399"/>
            <a:ext cx="3048996" cy="422760"/>
          </a:xfrm>
          <a:prstGeom prst="rect">
            <a:avLst/>
          </a:prstGeom>
        </p:spPr>
      </p:pic>
      <p:sp>
        <p:nvSpPr>
          <p:cNvPr id="7" name="箭號: 弧形左彎 6">
            <a:extLst>
              <a:ext uri="{FF2B5EF4-FFF2-40B4-BE49-F238E27FC236}">
                <a16:creationId xmlns:a16="http://schemas.microsoft.com/office/drawing/2014/main" id="{5DACAAF8-CB3D-41BA-B69F-58A9B2DB9C20}"/>
              </a:ext>
            </a:extLst>
          </p:cNvPr>
          <p:cNvSpPr/>
          <p:nvPr/>
        </p:nvSpPr>
        <p:spPr>
          <a:xfrm>
            <a:off x="6407523" y="1620371"/>
            <a:ext cx="914400" cy="12438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221D9B5-243C-42DB-BDD3-E27E22FF6DD0}"/>
              </a:ext>
            </a:extLst>
          </p:cNvPr>
          <p:cNvSpPr txBox="1"/>
          <p:nvPr/>
        </p:nvSpPr>
        <p:spPr>
          <a:xfrm>
            <a:off x="7411950" y="2090850"/>
            <a:ext cx="1641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只會</a:t>
            </a:r>
            <a:r>
              <a:rPr lang="zh-TW" altLang="en-US" b="1" dirty="0"/>
              <a:t>拷貝</a:t>
            </a:r>
            <a:r>
              <a:rPr lang="zh-TW" altLang="en-US" dirty="0"/>
              <a:t>參數值啦</a:t>
            </a:r>
            <a:r>
              <a:rPr lang="en-US" altLang="zh-TW" dirty="0">
                <a:sym typeface="Wingdings" panose="05000000000000000000" pitchFamily="2" charset="2"/>
              </a:rPr>
              <a:t>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r>
              <a:rPr lang="en" dirty="0"/>
              <a:t>all by address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BD9632-2800-46AD-9FFA-D7C45B2E4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51" y="1512907"/>
            <a:ext cx="2495898" cy="495369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7A122005-A486-485A-A7C6-4007FC167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4403" y="2402657"/>
            <a:ext cx="3415194" cy="338185"/>
          </a:xfrm>
          <a:prstGeom prst="rect">
            <a:avLst/>
          </a:prstGeom>
        </p:spPr>
      </p:pic>
      <p:sp>
        <p:nvSpPr>
          <p:cNvPr id="9" name="Google Shape;6693;p142">
            <a:extLst>
              <a:ext uri="{FF2B5EF4-FFF2-40B4-BE49-F238E27FC236}">
                <a16:creationId xmlns:a16="http://schemas.microsoft.com/office/drawing/2014/main" id="{2F9680F8-FB08-4D6B-A263-476F420E80C6}"/>
              </a:ext>
            </a:extLst>
          </p:cNvPr>
          <p:cNvSpPr/>
          <p:nvPr/>
        </p:nvSpPr>
        <p:spPr>
          <a:xfrm rot="2025031">
            <a:off x="2457789" y="908885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0" name="Google Shape;6693;p142">
            <a:extLst>
              <a:ext uri="{FF2B5EF4-FFF2-40B4-BE49-F238E27FC236}">
                <a16:creationId xmlns:a16="http://schemas.microsoft.com/office/drawing/2014/main" id="{1CBCD5EB-5925-4D8A-B430-517DD2BC2AD2}"/>
              </a:ext>
            </a:extLst>
          </p:cNvPr>
          <p:cNvSpPr/>
          <p:nvPr/>
        </p:nvSpPr>
        <p:spPr>
          <a:xfrm rot="2025031">
            <a:off x="2089429" y="908884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11" name="Google Shape;6693;p142">
            <a:extLst>
              <a:ext uri="{FF2B5EF4-FFF2-40B4-BE49-F238E27FC236}">
                <a16:creationId xmlns:a16="http://schemas.microsoft.com/office/drawing/2014/main" id="{8FA4D3D7-82BC-46F2-9D1F-5BB7E4F9CF42}"/>
              </a:ext>
            </a:extLst>
          </p:cNvPr>
          <p:cNvSpPr/>
          <p:nvPr/>
        </p:nvSpPr>
        <p:spPr>
          <a:xfrm rot="4259365">
            <a:off x="2273609" y="631213"/>
            <a:ext cx="345027" cy="320295"/>
          </a:xfrm>
          <a:custGeom>
            <a:avLst/>
            <a:gdLst/>
            <a:ahLst/>
            <a:cxnLst/>
            <a:rect l="l" t="t" r="r" b="b"/>
            <a:pathLst>
              <a:path w="19601" h="18196" extrusionOk="0">
                <a:moveTo>
                  <a:pt x="9798" y="0"/>
                </a:moveTo>
                <a:cubicBezTo>
                  <a:pt x="9597" y="0"/>
                  <a:pt x="9397" y="104"/>
                  <a:pt x="9293" y="312"/>
                </a:cubicBezTo>
                <a:lnTo>
                  <a:pt x="6619" y="5666"/>
                </a:lnTo>
                <a:lnTo>
                  <a:pt x="648" y="6524"/>
                </a:lnTo>
                <a:cubicBezTo>
                  <a:pt x="184" y="6590"/>
                  <a:pt x="1" y="7163"/>
                  <a:pt x="338" y="7488"/>
                </a:cubicBezTo>
                <a:lnTo>
                  <a:pt x="4659" y="11652"/>
                </a:lnTo>
                <a:lnTo>
                  <a:pt x="3638" y="17530"/>
                </a:lnTo>
                <a:cubicBezTo>
                  <a:pt x="3574" y="17898"/>
                  <a:pt x="3865" y="18195"/>
                  <a:pt x="4195" y="18195"/>
                </a:cubicBezTo>
                <a:cubicBezTo>
                  <a:pt x="4281" y="18195"/>
                  <a:pt x="4371" y="18175"/>
                  <a:pt x="4457" y="18129"/>
                </a:cubicBezTo>
                <a:lnTo>
                  <a:pt x="9802" y="15350"/>
                </a:lnTo>
                <a:lnTo>
                  <a:pt x="15147" y="18129"/>
                </a:lnTo>
                <a:cubicBezTo>
                  <a:pt x="15233" y="18175"/>
                  <a:pt x="15322" y="18195"/>
                  <a:pt x="15408" y="18195"/>
                </a:cubicBezTo>
                <a:cubicBezTo>
                  <a:pt x="15736" y="18195"/>
                  <a:pt x="16025" y="17898"/>
                  <a:pt x="15963" y="17533"/>
                </a:cubicBezTo>
                <a:lnTo>
                  <a:pt x="14942" y="11652"/>
                </a:lnTo>
                <a:lnTo>
                  <a:pt x="19263" y="7491"/>
                </a:lnTo>
                <a:cubicBezTo>
                  <a:pt x="19601" y="7163"/>
                  <a:pt x="19417" y="6590"/>
                  <a:pt x="18950" y="6524"/>
                </a:cubicBezTo>
                <a:lnTo>
                  <a:pt x="12976" y="5666"/>
                </a:lnTo>
                <a:lnTo>
                  <a:pt x="10302" y="312"/>
                </a:lnTo>
                <a:cubicBezTo>
                  <a:pt x="10198" y="104"/>
                  <a:pt x="9998" y="0"/>
                  <a:pt x="9798" y="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62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7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560" name="Google Shape;560;p67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email…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3BBBF5D-43D5-4389-8F1E-B5ED5D217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075" y="3040707"/>
            <a:ext cx="359142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4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9"/>
          <p:cNvSpPr txBox="1">
            <a:spLocks noGrp="1"/>
          </p:cNvSpPr>
          <p:nvPr>
            <p:ph type="title"/>
          </p:nvPr>
        </p:nvSpPr>
        <p:spPr>
          <a:xfrm>
            <a:off x="1576667" y="2317463"/>
            <a:ext cx="5990665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" altLang="zh-TW" sz="5400" dirty="0"/>
              <a:t>Pointer and Array</a:t>
            </a:r>
          </a:p>
        </p:txBody>
      </p:sp>
      <p:sp>
        <p:nvSpPr>
          <p:cNvPr id="573" name="Google Shape;573;p69"/>
          <p:cNvSpPr txBox="1">
            <a:spLocks noGrp="1"/>
          </p:cNvSpPr>
          <p:nvPr>
            <p:ph type="title" idx="2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altLang="zh-TW" dirty="0"/>
              <a:t>3</a:t>
            </a:r>
            <a:endParaRPr dirty="0"/>
          </a:p>
        </p:txBody>
      </p:sp>
      <p:sp>
        <p:nvSpPr>
          <p:cNvPr id="4" name="副標題 2">
            <a:extLst>
              <a:ext uri="{FF2B5EF4-FFF2-40B4-BE49-F238E27FC236}">
                <a16:creationId xmlns:a16="http://schemas.microsoft.com/office/drawing/2014/main" id="{AEDCF856-1881-4DCE-B928-DEB45A9D1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</p:spPr>
        <p:txBody>
          <a:bodyPr/>
          <a:lstStyle/>
          <a:p>
            <a:pPr algn="ctr"/>
            <a:r>
              <a:rPr lang="en-US" altLang="zh-TW" dirty="0"/>
              <a:t>1 dimension this time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422458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436</Words>
  <Application>Microsoft Office PowerPoint</Application>
  <PresentationFormat>如螢幕大小 (16:9)</PresentationFormat>
  <Paragraphs>74</Paragraphs>
  <Slides>25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Crimson Text</vt:lpstr>
      <vt:lpstr>Montserrat</vt:lpstr>
      <vt:lpstr>Vidaloka</vt:lpstr>
      <vt:lpstr>新細明體</vt:lpstr>
      <vt:lpstr>Arial</vt:lpstr>
      <vt:lpstr>Wingdings</vt:lpstr>
      <vt:lpstr>Minimalist Business Slides XL by Slidesgo</vt:lpstr>
      <vt:lpstr>CH1 Pointer</vt:lpstr>
      <vt:lpstr>Feedback</vt:lpstr>
      <vt:lpstr>Feedback</vt:lpstr>
      <vt:lpstr>Purpose of Pointer</vt:lpstr>
      <vt:lpstr>demo1</vt:lpstr>
      <vt:lpstr>Call by value</vt:lpstr>
      <vt:lpstr>Call by address</vt:lpstr>
      <vt:lpstr>Whoa!</vt:lpstr>
      <vt:lpstr>Pointer and Array</vt:lpstr>
      <vt:lpstr>—DIO did not say so</vt:lpstr>
      <vt:lpstr>系統如何得到陣列元素的值呢?</vt:lpstr>
      <vt:lpstr>系統如何得到陣列元素的值呢?</vt:lpstr>
      <vt:lpstr>加入ptr</vt:lpstr>
      <vt:lpstr>demo2</vt:lpstr>
      <vt:lpstr>統整資訊</vt:lpstr>
      <vt:lpstr>另一個縮寫(課本範例</vt:lpstr>
      <vt:lpstr>更進一步</vt:lpstr>
      <vt:lpstr>PowerPoint 簡報</vt:lpstr>
      <vt:lpstr>Holy AI</vt:lpstr>
      <vt:lpstr>Trident</vt:lpstr>
      <vt:lpstr>Class file</vt:lpstr>
      <vt:lpstr>PowerPoint 簡報</vt:lpstr>
      <vt:lpstr>Studio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CH1 Pointer</dc:title>
  <cp:lastModifiedBy>陳璽文</cp:lastModifiedBy>
  <cp:revision>109</cp:revision>
  <dcterms:modified xsi:type="dcterms:W3CDTF">2023-03-18T08:37:23Z</dcterms:modified>
</cp:coreProperties>
</file>