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5" r:id="rId3"/>
    <p:sldId id="296" r:id="rId4"/>
    <p:sldId id="268" r:id="rId5"/>
    <p:sldId id="297" r:id="rId6"/>
    <p:sldId id="294" r:id="rId7"/>
    <p:sldId id="269" r:id="rId8"/>
    <p:sldId id="270" r:id="rId9"/>
  </p:sldIdLst>
  <p:sldSz cx="12192000" cy="685800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4815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797"/>
    <a:srgbClr val="FF6161"/>
    <a:srgbClr val="FF4747"/>
    <a:srgbClr val="B0C6CA"/>
    <a:srgbClr val="6699A1"/>
    <a:srgbClr val="FFABAB"/>
    <a:srgbClr val="FF4B4B"/>
    <a:srgbClr val="86ADB3"/>
    <a:srgbClr val="A5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 autoAdjust="0"/>
    <p:restoredTop sz="95317" autoAdjust="0"/>
  </p:normalViewPr>
  <p:slideViewPr>
    <p:cSldViewPr snapToGrid="0" showGuides="1">
      <p:cViewPr varScale="1">
        <p:scale>
          <a:sx n="68" d="100"/>
          <a:sy n="68" d="100"/>
        </p:scale>
        <p:origin x="92" y="44"/>
      </p:cViewPr>
      <p:guideLst>
        <p:guide orient="horz" pos="2092"/>
        <p:guide pos="4815"/>
        <p:guide pos="345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  <a:pPr>
                <a:defRPr/>
              </a:pPr>
              <a:t>2019/1/6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1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3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023064-F4B2-405D-99FA-4180D7EDDC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3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2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023064-F4B2-405D-99FA-4180D7EDDC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2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74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4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6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1654-C328-4D7F-8379-14C1805D0D0D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1DB7-F3D9-48CB-8617-87E748E928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2489-02C9-4B03-8508-CE0419D7D36C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26D8-9AD3-419B-A4E6-CC8E8BEDD6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E0AC-1760-453B-913D-8414A7E3B035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F0D1-4657-4B7B-8EC0-DFDEE341E1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B258-F792-467C-8952-6564F7F7A64C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BDC5-71A1-4D20-8EF0-8F919F29C0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E8ED0-4CC8-41FB-A813-AF3EE990F4EA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3268-E185-4A0B-A5A9-CD634315B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B230-0B8A-4324-8096-B0A755B49C08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79A5-D176-4ABC-9E08-BE7D14864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4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3C78F-01F3-4EBB-8C19-5282C12060D8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1306-BA03-4BCE-9FF0-80456018B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795-3798-49B7-99EE-351E9F40A0C4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07729-9787-46F8-B085-CA1F955117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7328-FDBE-4128-A06A-0E4EBD2AD1E0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4854-6997-4642-95D0-70E8C6EE6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D367-96EF-42E6-B24E-CA1E7E032EF0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825A-7E81-44C3-B3B9-3CE7C7317B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923F-5CC1-47A1-8CDC-A5AB7535644B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47B71-0CCF-4F19-BDED-D37F0E261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E8DB8C-8B3F-437E-8616-505C52744BCD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C1C8B-0847-42AA-878D-865D1C9E50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12700" y="75585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59893" y="1253688"/>
            <a:ext cx="3259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8+9</a:t>
            </a:r>
            <a:r>
              <a:rPr lang="zh-TW" altLang="en-US" sz="4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妹養成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6022164" y="590316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576569" y="2980307"/>
            <a:ext cx="2599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00657026-</a:t>
            </a:r>
            <a:r>
              <a:rPr lang="zh-TW" alt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思沛淇</a:t>
            </a:r>
            <a:endParaRPr lang="en-US" altLang="zh-TW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en-US" altLang="zh-TW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en-US" altLang="zh-TW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00657028-</a:t>
            </a:r>
            <a:r>
              <a:rPr lang="zh-TW" alt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林欣渝</a:t>
            </a:r>
            <a:endParaRPr lang="zh-TW" altLang="en-US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8" y="0"/>
            <a:ext cx="410845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8" y="0"/>
            <a:ext cx="404812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48638" y="0"/>
            <a:ext cx="40579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-47631" y="1"/>
            <a:ext cx="4092582" cy="1529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0"/>
            <a:ext cx="4094162" cy="154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3"/>
          <a:srcRect t="2054" b="3954"/>
          <a:stretch/>
        </p:blipFill>
        <p:spPr>
          <a:xfrm>
            <a:off x="-25235" y="218227"/>
            <a:ext cx="12200257" cy="6547622"/>
          </a:xfrm>
          <a:prstGeom prst="rect">
            <a:avLst/>
          </a:prstGeom>
        </p:spPr>
      </p:pic>
      <p:sp>
        <p:nvSpPr>
          <p:cNvPr id="524" name="文本框 523"/>
          <p:cNvSpPr txBox="1">
            <a:spLocks noChangeArrowheads="1"/>
          </p:cNvSpPr>
          <p:nvPr/>
        </p:nvSpPr>
        <p:spPr bwMode="auto">
          <a:xfrm>
            <a:off x="2775160" y="1926277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4000" b="1" dirty="0">
                <a:solidFill>
                  <a:schemeClr val="accent6">
                    <a:lumMod val="50000"/>
                  </a:schemeClr>
                </a:solidFill>
              </a:rPr>
              <a:t>目錄</a:t>
            </a:r>
            <a:endParaRPr lang="zh-CN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5" name="文本框 524"/>
          <p:cNvSpPr txBox="1"/>
          <p:nvPr/>
        </p:nvSpPr>
        <p:spPr>
          <a:xfrm>
            <a:off x="2693890" y="1454697"/>
            <a:ext cx="18774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0640" y="6703208"/>
            <a:ext cx="4060827" cy="154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39113" y="6702425"/>
            <a:ext cx="408495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86736" y="1473747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12866" y="1509903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網站架構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PA_组合 13"/>
          <p:cNvGrpSpPr/>
          <p:nvPr>
            <p:custDataLst>
              <p:tags r:id="rId2"/>
            </p:custDataLst>
          </p:nvPr>
        </p:nvGrpSpPr>
        <p:grpSpPr>
          <a:xfrm>
            <a:off x="-1970150" y="1506996"/>
            <a:ext cx="3790609" cy="3790609"/>
            <a:chOff x="-1920755" y="1480516"/>
            <a:chExt cx="3790609" cy="3790609"/>
          </a:xfrm>
        </p:grpSpPr>
        <p:sp>
          <p:nvSpPr>
            <p:cNvPr id="13" name="任意多边形: 形状 12"/>
            <p:cNvSpPr/>
            <p:nvPr/>
          </p:nvSpPr>
          <p:spPr>
            <a:xfrm>
              <a:off x="-1920755" y="1480516"/>
              <a:ext cx="3790609" cy="3790609"/>
            </a:xfrm>
            <a:custGeom>
              <a:avLst/>
              <a:gdLst/>
              <a:ahLst/>
              <a:cxnLst/>
              <a:rect l="0" t="0" r="0" b="0"/>
              <a:pathLst>
                <a:path w="3790609" h="3790609">
                  <a:moveTo>
                    <a:pt x="0" y="0"/>
                  </a:moveTo>
                  <a:lnTo>
                    <a:pt x="3790608" y="0"/>
                  </a:lnTo>
                  <a:lnTo>
                    <a:pt x="3790608" y="3790608"/>
                  </a:lnTo>
                  <a:lnTo>
                    <a:pt x="0" y="3790608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PA_Freeform: Shape 41"/>
            <p:cNvSpPr/>
            <p:nvPr>
              <p:custDataLst>
                <p:tags r:id="rId10"/>
              </p:custDataLst>
            </p:nvPr>
          </p:nvSpPr>
          <p:spPr bwMode="auto">
            <a:xfrm rot="5400000">
              <a:off x="9646" y="1480516"/>
              <a:ext cx="1860208" cy="1860208"/>
            </a:xfrm>
            <a:custGeom>
              <a:avLst/>
              <a:gdLst>
                <a:gd name="connsiteX0" fmla="*/ 2304256 w 2304256"/>
                <a:gd name="connsiteY0" fmla="*/ 0 h 2304256"/>
                <a:gd name="connsiteX1" fmla="*/ 2304256 w 2304256"/>
                <a:gd name="connsiteY1" fmla="*/ 2304256 h 2304256"/>
                <a:gd name="connsiteX2" fmla="*/ 2304255 w 2304256"/>
                <a:gd name="connsiteY2" fmla="*/ 2304256 h 2304256"/>
                <a:gd name="connsiteX3" fmla="*/ 0 w 2304256"/>
                <a:gd name="connsiteY3" fmla="*/ 1 h 2304256"/>
                <a:gd name="connsiteX4" fmla="*/ 0 w 2304256"/>
                <a:gd name="connsiteY4" fmla="*/ 0 h 2304256"/>
                <a:gd name="connsiteX5" fmla="*/ 2304256 w 2304256"/>
                <a:gd name="connsiteY5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256" h="2304256">
                  <a:moveTo>
                    <a:pt x="2304256" y="0"/>
                  </a:moveTo>
                  <a:lnTo>
                    <a:pt x="2304256" y="2304256"/>
                  </a:lnTo>
                  <a:lnTo>
                    <a:pt x="2304255" y="2304256"/>
                  </a:lnTo>
                  <a:lnTo>
                    <a:pt x="0" y="1"/>
                  </a:lnTo>
                  <a:lnTo>
                    <a:pt x="0" y="0"/>
                  </a:lnTo>
                  <a:lnTo>
                    <a:pt x="2304256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PA_组合 18"/>
          <p:cNvGrpSpPr/>
          <p:nvPr>
            <p:custDataLst>
              <p:tags r:id="rId3"/>
            </p:custDataLst>
          </p:nvPr>
        </p:nvGrpSpPr>
        <p:grpSpPr>
          <a:xfrm>
            <a:off x="-3784436" y="-408781"/>
            <a:ext cx="7473610" cy="7499010"/>
            <a:chOff x="-3759201" y="-393077"/>
            <a:chExt cx="7473610" cy="7499010"/>
          </a:xfrm>
        </p:grpSpPr>
        <p:grpSp>
          <p:nvGrpSpPr>
            <p:cNvPr id="17" name="PA_组合 16"/>
            <p:cNvGrpSpPr/>
            <p:nvPr>
              <p:custDataLst>
                <p:tags r:id="rId8"/>
              </p:custDataLst>
            </p:nvPr>
          </p:nvGrpSpPr>
          <p:grpSpPr>
            <a:xfrm>
              <a:off x="-14514" y="3340724"/>
              <a:ext cx="3728923" cy="3765209"/>
              <a:chOff x="-14514" y="3340724"/>
              <a:chExt cx="3728923" cy="3765209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0" y="3340724"/>
                <a:ext cx="3714409" cy="3765209"/>
              </a:xfrm>
              <a:custGeom>
                <a:avLst/>
                <a:gdLst/>
                <a:ahLst/>
                <a:cxnLst/>
                <a:rect l="0" t="0" r="0" b="0"/>
                <a:pathLst>
                  <a:path w="3714409" h="3765209">
                    <a:moveTo>
                      <a:pt x="0" y="0"/>
                    </a:moveTo>
                    <a:lnTo>
                      <a:pt x="3714408" y="0"/>
                    </a:lnTo>
                    <a:lnTo>
                      <a:pt x="3714408" y="3765208"/>
                    </a:lnTo>
                    <a:lnTo>
                      <a:pt x="0" y="3765208"/>
                    </a:lnTo>
                    <a:close/>
                  </a:path>
                </a:pathLst>
              </a:cu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A_Freeform: Shape 42"/>
              <p:cNvSpPr/>
              <p:nvPr>
                <p:custDataLst>
                  <p:tags r:id="rId9"/>
                </p:custDataLst>
              </p:nvPr>
            </p:nvSpPr>
            <p:spPr bwMode="auto">
              <a:xfrm rot="10800000">
                <a:off x="-14514" y="3340724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任意多边形: 形状 17"/>
            <p:cNvSpPr/>
            <p:nvPr/>
          </p:nvSpPr>
          <p:spPr>
            <a:xfrm>
              <a:off x="-3759201" y="-393077"/>
              <a:ext cx="7473610" cy="7499010"/>
            </a:xfrm>
            <a:custGeom>
              <a:avLst/>
              <a:gdLst/>
              <a:ahLst/>
              <a:cxnLst/>
              <a:rect l="0" t="0" r="0" b="0"/>
              <a:pathLst>
                <a:path w="7473610" h="7499010">
                  <a:moveTo>
                    <a:pt x="0" y="0"/>
                  </a:moveTo>
                  <a:lnTo>
                    <a:pt x="7473609" y="0"/>
                  </a:lnTo>
                  <a:lnTo>
                    <a:pt x="7473609" y="7499009"/>
                  </a:lnTo>
                  <a:lnTo>
                    <a:pt x="0" y="749900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-2491734" y="1990794"/>
            <a:ext cx="5363030" cy="2670630"/>
            <a:chOff x="-2491734" y="1990794"/>
            <a:chExt cx="5363030" cy="2670630"/>
          </a:xfrm>
        </p:grpSpPr>
        <p:sp>
          <p:nvSpPr>
            <p:cNvPr id="26" name="任意多边形: 形状 25"/>
            <p:cNvSpPr/>
            <p:nvPr/>
          </p:nvSpPr>
          <p:spPr>
            <a:xfrm>
              <a:off x="-2491734" y="1990794"/>
              <a:ext cx="5363030" cy="2670630"/>
            </a:xfrm>
            <a:custGeom>
              <a:avLst/>
              <a:gdLst/>
              <a:ahLst/>
              <a:cxnLst/>
              <a:rect l="0" t="0" r="0" b="0"/>
              <a:pathLst>
                <a:path w="5363030" h="2670630">
                  <a:moveTo>
                    <a:pt x="0" y="0"/>
                  </a:moveTo>
                  <a:lnTo>
                    <a:pt x="5363029" y="0"/>
                  </a:lnTo>
                  <a:lnTo>
                    <a:pt x="5363029" y="2670629"/>
                  </a:lnTo>
                  <a:lnTo>
                    <a:pt x="0" y="267062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_菱形 7"/>
            <p:cNvSpPr/>
            <p:nvPr>
              <p:custDataLst>
                <p:tags r:id="rId7"/>
              </p:custDataLst>
            </p:nvPr>
          </p:nvSpPr>
          <p:spPr>
            <a:xfrm>
              <a:off x="200667" y="1990794"/>
              <a:ext cx="2670629" cy="2670629"/>
            </a:xfrm>
            <a:prstGeom prst="diamond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任意多边形: 形状 31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8" name="PA_组合 47"/>
          <p:cNvGrpSpPr/>
          <p:nvPr>
            <p:custDataLst>
              <p:tags r:id="rId5"/>
            </p:custDataLst>
          </p:nvPr>
        </p:nvGrpSpPr>
        <p:grpSpPr>
          <a:xfrm>
            <a:off x="5492815" y="1454697"/>
            <a:ext cx="36001" cy="1333801"/>
            <a:chOff x="5492815" y="948815"/>
            <a:chExt cx="36001" cy="1333801"/>
          </a:xfrm>
        </p:grpSpPr>
        <p:sp>
          <p:nvSpPr>
            <p:cNvPr id="46" name="PA_矩形 45"/>
            <p:cNvSpPr/>
            <p:nvPr>
              <p:custDataLst>
                <p:tags r:id="rId6"/>
              </p:custDataLst>
            </p:nvPr>
          </p:nvSpPr>
          <p:spPr>
            <a:xfrm>
              <a:off x="5492816" y="948815"/>
              <a:ext cx="36000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492815" y="948815"/>
              <a:ext cx="36001" cy="1333801"/>
            </a:xfrm>
            <a:custGeom>
              <a:avLst/>
              <a:gdLst/>
              <a:ahLst/>
              <a:cxnLst/>
              <a:rect l="0" t="0" r="0" b="0"/>
              <a:pathLst>
                <a:path w="36001" h="1333801">
                  <a:moveTo>
                    <a:pt x="0" y="0"/>
                  </a:moveTo>
                  <a:lnTo>
                    <a:pt x="36000" y="0"/>
                  </a:lnTo>
                  <a:lnTo>
                    <a:pt x="36000" y="1333800"/>
                  </a:lnTo>
                  <a:lnTo>
                    <a:pt x="0" y="1333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686736" y="2479875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12866" y="2516031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技術應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86736" y="3492038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12866" y="3528194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特色優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86736" y="4592101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712866" y="4628257"/>
            <a:ext cx="530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040187" y="6703207"/>
            <a:ext cx="4108451" cy="154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1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3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1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"/>
                            </p:stCondLst>
                            <p:childTnLst>
                              <p:par>
                                <p:cTn id="4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6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0"/>
                            </p:stCondLst>
                            <p:childTnLst>
                              <p:par>
                                <p:cTn id="6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3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6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1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30"/>
                            </p:stCondLst>
                            <p:childTnLst>
                              <p:par>
                                <p:cTn id="7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9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45"/>
                            </p:stCondLst>
                            <p:childTnLst>
                              <p:par>
                                <p:cTn id="8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1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5"/>
                            </p:stCondLst>
                            <p:childTnLst>
                              <p:par>
                                <p:cTn id="91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9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15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25"/>
                            </p:stCondLst>
                            <p:childTnLst>
                              <p:par>
                                <p:cTn id="9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9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35"/>
                            </p:stCondLst>
                            <p:childTnLst>
                              <p:par>
                                <p:cTn id="101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0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95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405"/>
                            </p:stCondLst>
                            <p:childTnLst>
                              <p:par>
                                <p:cTn id="10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9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15"/>
                            </p:stCondLst>
                            <p:childTnLst>
                              <p:par>
                                <p:cTn id="1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-3.125E-6 0.14653 " pathEditMode="relative" rAng="0" ptsTypes="AA">
                                      <p:cBhvr>
                                        <p:cTn id="11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25"/>
                            </p:stCondLst>
                            <p:childTnLst>
                              <p:par>
                                <p:cTn id="114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1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9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935"/>
                            </p:stCondLst>
                            <p:childTnLst>
                              <p:par>
                                <p:cTn id="1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945"/>
                            </p:stCondLst>
                            <p:childTnLst>
                              <p:par>
                                <p:cTn id="124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2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205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215"/>
                            </p:stCondLst>
                            <p:childTnLst>
                              <p:par>
                                <p:cTn id="131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3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475"/>
                            </p:stCondLst>
                            <p:childTnLst>
                              <p:par>
                                <p:cTn id="1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14653 L -3.125E-6 0.29398 " pathEditMode="relative" rAng="0" ptsTypes="AA">
                                      <p:cBhvr>
                                        <p:cTn id="13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85"/>
                            </p:stCondLst>
                            <p:childTnLst>
                              <p:par>
                                <p:cTn id="137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38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745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755"/>
                            </p:stCondLst>
                            <p:childTnLst>
                              <p:par>
                                <p:cTn id="1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765"/>
                            </p:stCondLst>
                            <p:childTnLst>
                              <p:par>
                                <p:cTn id="147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48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25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35"/>
                            </p:stCondLst>
                            <p:childTnLst>
                              <p:par>
                                <p:cTn id="1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45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44676 L -3.125E-6 0.29398 " pathEditMode="relative" rAng="0" ptsTypes="AA">
                                      <p:cBhvr>
                                        <p:cTn id="158" dur="1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55"/>
                            </p:stCondLst>
                            <p:childTnLst>
                              <p:par>
                                <p:cTn id="160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61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315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1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325"/>
                            </p:stCondLst>
                            <p:childTnLst>
                              <p:par>
                                <p:cTn id="1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8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335"/>
                            </p:stCondLst>
                            <p:childTnLst>
                              <p:par>
                                <p:cTn id="170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71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595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605"/>
                            </p:stCondLst>
                            <p:childTnLst>
                              <p:par>
                                <p:cTn id="1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8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615"/>
                            </p:stCondLst>
                            <p:childTnLst>
                              <p:par>
                                <p:cTn id="18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1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1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524" grpId="0"/>
      <p:bldP spid="525" grpId="0"/>
      <p:bldP spid="525" grpId="1"/>
      <p:bldP spid="64" grpId="0" animBg="1"/>
      <p:bldP spid="66" grpId="0" animBg="1"/>
      <p:bldP spid="12" grpId="0"/>
      <p:bldP spid="45" grpId="0"/>
      <p:bldP spid="62" grpId="0"/>
      <p:bldP spid="63" grpId="0"/>
      <p:bldP spid="67" grpId="0"/>
      <p:bldP spid="68" grpId="0"/>
      <p:bldP spid="69" grpId="0"/>
      <p:bldP spid="70" grpId="0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63792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/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D7D7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網站架構 </a:t>
            </a:r>
            <a:r>
              <a:rPr lang="en-US" altLang="zh-TW" sz="3200" b="1" dirty="0" smtClean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</a:rPr>
              <a:t>開始畫面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D7D7D7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4691" y="1124526"/>
            <a:ext cx="9245600" cy="4608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4803" y="1604958"/>
            <a:ext cx="9199418" cy="457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9091" y="1340008"/>
            <a:ext cx="2931608" cy="2375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9091" y="3930702"/>
            <a:ext cx="2931608" cy="2420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7" name="弧形接點 6"/>
          <p:cNvCxnSpPr/>
          <p:nvPr/>
        </p:nvCxnSpPr>
        <p:spPr>
          <a:xfrm flipV="1">
            <a:off x="7084291" y="745796"/>
            <a:ext cx="550502" cy="375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04727" y="510162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&lt;div&gt;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背景圖片 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zinder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最小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&lt;/div&gt;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24671" y="1692303"/>
            <a:ext cx="330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&lt;iframe&gt;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留言板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&lt;/iframe&gt;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12896" y="47714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說明文件和吉祥物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713017" y="3435927"/>
            <a:ext cx="1939649" cy="6794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輸入名字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3713017" y="4301114"/>
            <a:ext cx="1939649" cy="6794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Start game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229804" y="521737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按下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start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game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開始遊戲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2" name="弧形接點 21"/>
          <p:cNvCxnSpPr/>
          <p:nvPr/>
        </p:nvCxnSpPr>
        <p:spPr>
          <a:xfrm flipV="1">
            <a:off x="3062040" y="4771494"/>
            <a:ext cx="493960" cy="2871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64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63792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網站架構 </a:t>
            </a:r>
            <a:r>
              <a:rPr lang="en-US" altLang="zh-TW" sz="3200" b="1" dirty="0" smtClean="0">
                <a:solidFill>
                  <a:schemeClr val="accent6">
                    <a:lumMod val="50000"/>
                  </a:schemeClr>
                </a:solidFill>
              </a:rPr>
              <a:t>– </a:t>
            </a:r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遊戲畫面</a:t>
            </a:r>
            <a:r>
              <a:rPr lang="en-US" altLang="zh-TW" sz="3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94691" y="1124526"/>
            <a:ext cx="9245600" cy="4608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4803" y="1604958"/>
            <a:ext cx="9199418" cy="457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9091" y="1340008"/>
            <a:ext cx="2931608" cy="2375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9091" y="3930702"/>
            <a:ext cx="2931608" cy="2420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7" name="弧形接點 6"/>
          <p:cNvCxnSpPr/>
          <p:nvPr/>
        </p:nvCxnSpPr>
        <p:spPr>
          <a:xfrm flipV="1">
            <a:off x="7084291" y="745796"/>
            <a:ext cx="550502" cy="375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04727" y="510162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&lt;div&gt;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背景圖片  </a:t>
            </a:r>
            <a:r>
              <a:rPr lang="en-US" altLang="zh-TW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zinder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最小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&lt;/div&gt;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24671" y="1692303"/>
            <a:ext cx="330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&lt;iframe&gt;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留言板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&lt;/iframe&gt;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912896" y="47714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說明文件和吉祥物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4473" y="4202545"/>
            <a:ext cx="6132945" cy="1810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63105" y="558588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skip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4922982" y="1828800"/>
            <a:ext cx="2057755" cy="2187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2" name="弧形接點 31"/>
          <p:cNvCxnSpPr/>
          <p:nvPr/>
        </p:nvCxnSpPr>
        <p:spPr>
          <a:xfrm rot="10800000" flipV="1">
            <a:off x="4424219" y="2527613"/>
            <a:ext cx="369455" cy="2223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124838" y="2874062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分岐選項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會進入不同的對話或結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局</a:t>
            </a:r>
          </a:p>
        </p:txBody>
      </p:sp>
      <p:cxnSp>
        <p:nvCxnSpPr>
          <p:cNvPr id="36" name="弧形接點 35"/>
          <p:cNvCxnSpPr>
            <a:stCxn id="27" idx="1"/>
          </p:cNvCxnSpPr>
          <p:nvPr/>
        </p:nvCxnSpPr>
        <p:spPr>
          <a:xfrm rot="10800000">
            <a:off x="6123781" y="5585883"/>
            <a:ext cx="339324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66690" y="538267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按下會跳到下一段對話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124838" y="43278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對話框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788850" y="5633255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275500" y="5629090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8724500" y="5637672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9210966" y="5640467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9" name="弧形接點 8"/>
          <p:cNvCxnSpPr/>
          <p:nvPr/>
        </p:nvCxnSpPr>
        <p:spPr>
          <a:xfrm flipV="1">
            <a:off x="7925737" y="6168030"/>
            <a:ext cx="2846542" cy="89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0857345" y="5992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音樂按鈕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353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63792"/>
            <a:ext cx="54513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D7D7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網站架構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D7D7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D7D7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結局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D7D7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D7D7D7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4691" y="1124526"/>
            <a:ext cx="9245600" cy="4608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4803" y="1604958"/>
            <a:ext cx="9199418" cy="457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9091" y="1340008"/>
            <a:ext cx="2931608" cy="2375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9091" y="3930702"/>
            <a:ext cx="2931608" cy="2420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7" name="弧形接點 6"/>
          <p:cNvCxnSpPr/>
          <p:nvPr/>
        </p:nvCxnSpPr>
        <p:spPr>
          <a:xfrm flipV="1">
            <a:off x="7084291" y="745796"/>
            <a:ext cx="550502" cy="375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04727" y="510162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&lt;div&gt;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背景圖片 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zinder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最小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&lt;/div&gt;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24671" y="1692303"/>
            <a:ext cx="330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&lt;iframe&gt;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留言板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&lt;/iframe&gt;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12896" y="47714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說明文件和吉祥物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63105" y="558588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restart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6" name="弧形接點 35"/>
          <p:cNvCxnSpPr>
            <a:stCxn id="27" idx="1"/>
          </p:cNvCxnSpPr>
          <p:nvPr/>
        </p:nvCxnSpPr>
        <p:spPr>
          <a:xfrm rot="10800000">
            <a:off x="6123781" y="5585883"/>
            <a:ext cx="339324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014963" y="537125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結局會出現此按鈕可快速重新開始遊戲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788850" y="5633255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8275500" y="5629090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8724500" y="5637672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9210966" y="5640467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1" name="弧形接點 40"/>
          <p:cNvCxnSpPr/>
          <p:nvPr/>
        </p:nvCxnSpPr>
        <p:spPr>
          <a:xfrm flipV="1">
            <a:off x="7925737" y="6168030"/>
            <a:ext cx="2846542" cy="89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0857345" y="5992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音樂按鈕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61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/>
          <a:srcRect t="2054" b="3954"/>
          <a:stretch/>
        </p:blipFill>
        <p:spPr>
          <a:xfrm>
            <a:off x="0" y="152402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技術應用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CF72A6B3-ED11-431D-B109-DBD6A5B3B05A}"/>
              </a:ext>
            </a:extLst>
          </p:cNvPr>
          <p:cNvSpPr/>
          <p:nvPr/>
        </p:nvSpPr>
        <p:spPr>
          <a:xfrm>
            <a:off x="4608629" y="5436594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CBE30325-7D94-41FD-BFC7-A75B27A4DD0C}"/>
              </a:ext>
            </a:extLst>
          </p:cNvPr>
          <p:cNvSpPr/>
          <p:nvPr/>
        </p:nvSpPr>
        <p:spPr>
          <a:xfrm>
            <a:off x="3809095" y="4302075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980B7F5-855B-4E4E-94EE-26BC61B4D6A7}"/>
              </a:ext>
            </a:extLst>
          </p:cNvPr>
          <p:cNvSpPr/>
          <p:nvPr/>
        </p:nvSpPr>
        <p:spPr>
          <a:xfrm>
            <a:off x="4861698" y="3155675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851C12A1-3EB7-4FFD-9B2B-E198F4DB2C80}"/>
              </a:ext>
            </a:extLst>
          </p:cNvPr>
          <p:cNvSpPr/>
          <p:nvPr/>
        </p:nvSpPr>
        <p:spPr>
          <a:xfrm>
            <a:off x="5484609" y="4127531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8C8BF0CC-8F22-4F19-8A55-9B2C5437E828}"/>
              </a:ext>
            </a:extLst>
          </p:cNvPr>
          <p:cNvSpPr/>
          <p:nvPr/>
        </p:nvSpPr>
        <p:spPr>
          <a:xfrm>
            <a:off x="4784572" y="2945148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8" name="TextBox 9">
            <a:extLst>
              <a:ext uri="{FF2B5EF4-FFF2-40B4-BE49-F238E27FC236}">
                <a16:creationId xmlns:a16="http://schemas.microsoft.com/office/drawing/2014/main" id="{2B61A4EE-B69D-4EF3-A4C5-EF6814683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730" y="2162565"/>
            <a:ext cx="3526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rPr>
              <a:t>5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rPr>
              <a:t>%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7" name="MH_Text_1">
            <a:extLst>
              <a:ext uri="{FF2B5EF4-FFF2-40B4-BE49-F238E27FC236}">
                <a16:creationId xmlns:a16="http://schemas.microsoft.com/office/drawing/2014/main" id="{6798EC2D-1F30-4291-B4E8-B7CA7261A6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99928" y="967364"/>
            <a:ext cx="11196507" cy="5630285"/>
          </a:xfrm>
          <a:prstGeom prst="rect">
            <a:avLst/>
          </a:prstGeom>
          <a:noFill/>
        </p:spPr>
        <p:txBody>
          <a:bodyPr wrap="square" lIns="135000" tIns="35100" rIns="27000" rtlCol="0" anchor="t" anchorCtr="0">
            <a:norm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打字機效果使用純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撰寫及修改容易  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TW" dirty="0" smtClean="0"/>
              <a:t>   if (I </a:t>
            </a:r>
            <a:r>
              <a:rPr lang="en-US" altLang="zh-TW" dirty="0"/>
              <a:t>&lt;= </a:t>
            </a:r>
            <a:r>
              <a:rPr lang="en-US" altLang="zh-TW" dirty="0" err="1"/>
              <a:t>str.length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word.innerHTML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str.slice</a:t>
            </a:r>
            <a:r>
              <a:rPr lang="en-US" altLang="zh-TW" dirty="0"/>
              <a:t>(0, </a:t>
            </a:r>
            <a:r>
              <a:rPr lang="en-US" altLang="zh-TW" dirty="0" err="1"/>
              <a:t>i</a:t>
            </a:r>
            <a:r>
              <a:rPr lang="en-US" altLang="zh-TW" dirty="0"/>
              <a:t>++) +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 </a:t>
            </a: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 ;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setTimeout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typing_con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 </a:t>
            </a:r>
            <a:r>
              <a:rPr lang="en-US" altLang="zh-TW" dirty="0" smtClean="0"/>
              <a:t>47)</a:t>
            </a:r>
            <a:r>
              <a:rPr lang="zh-TW" altLang="en-US" dirty="0" smtClean="0"/>
              <a:t> </a:t>
            </a:r>
            <a:r>
              <a:rPr lang="en-US" altLang="zh-TW" dirty="0" smtClean="0"/>
              <a:t>;</a:t>
            </a:r>
            <a:endParaRPr lang="zh-TW" altLang="en-US" dirty="0"/>
          </a:p>
          <a:p>
            <a:r>
              <a:rPr lang="en-US" altLang="zh-TW" dirty="0" smtClean="0"/>
              <a:t>   }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FontTx/>
              <a:buAutoNum type="arabicPlain" startAt="2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 </a:t>
            </a:r>
            <a:r>
              <a:rPr lang="en-US" altLang="zh-TW" dirty="0" err="1" smtClean="0"/>
              <a:t>window.location.reload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;</a:t>
            </a:r>
            <a:r>
              <a:rPr lang="zh-TW" altLang="en-US" dirty="0" smtClean="0"/>
              <a:t>  來實現</a:t>
            </a:r>
            <a:r>
              <a:rPr lang="en-US" altLang="zh-TW" dirty="0" smtClean="0"/>
              <a:t>restart</a:t>
            </a:r>
            <a:r>
              <a:rPr lang="zh-TW" altLang="en-US" dirty="0" smtClean="0"/>
              <a:t>功能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為了避免使用者按太快造成文字反白使畫面不好看  有使用防反白功能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</a:t>
            </a:r>
            <a:r>
              <a:rPr lang="en-US" altLang="zh-TW" dirty="0"/>
              <a:t>&lt;body </a:t>
            </a:r>
            <a:r>
              <a:rPr lang="en-US" altLang="zh-TW" dirty="0" err="1"/>
              <a:t>onselectstart</a:t>
            </a:r>
            <a:r>
              <a:rPr lang="en-US" altLang="zh-TW" dirty="0" smtClean="0"/>
              <a:t>=“return false”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style=“ -</a:t>
            </a:r>
            <a:r>
              <a:rPr lang="en-US" altLang="zh-TW" dirty="0" err="1" smtClean="0"/>
              <a:t>moz</a:t>
            </a:r>
            <a:r>
              <a:rPr lang="en-US" altLang="zh-TW" dirty="0" smtClean="0"/>
              <a:t>-user-select: none ; ”&gt;</a:t>
            </a: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4 </a:t>
            </a:r>
            <a:r>
              <a:rPr lang="zh-TW" altLang="en-US" dirty="0" smtClean="0"/>
              <a:t>靈活修改</a:t>
            </a:r>
            <a:r>
              <a:rPr lang="en-US" altLang="zh-TW" dirty="0" smtClean="0"/>
              <a:t>div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style  </a:t>
            </a:r>
            <a:r>
              <a:rPr lang="zh-TW" altLang="en-US" dirty="0" smtClean="0"/>
              <a:t>運用了</a:t>
            </a:r>
            <a:r>
              <a:rPr lang="en-US" altLang="zh-TW" dirty="0" err="1" smtClean="0"/>
              <a:t>document.getElementById</a:t>
            </a:r>
            <a:r>
              <a:rPr lang="en-US" altLang="zh-TW" dirty="0" smtClean="0"/>
              <a:t>(“hello”).</a:t>
            </a:r>
            <a:r>
              <a:rPr lang="en-US" altLang="zh-TW" dirty="0" err="1"/>
              <a:t>style.opacity</a:t>
            </a:r>
            <a:r>
              <a:rPr lang="en-US" altLang="zh-TW" dirty="0"/>
              <a:t> = </a:t>
            </a:r>
            <a:r>
              <a:rPr lang="en-US" altLang="zh-TW" dirty="0" smtClean="0"/>
              <a:t>“0.4”;</a:t>
            </a:r>
            <a:r>
              <a:rPr lang="zh-TW" altLang="en-US" dirty="0" smtClean="0"/>
              <a:t>之類的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5 </a:t>
            </a:r>
            <a:r>
              <a:rPr lang="zh-TW" altLang="en-US" dirty="0" smtClean="0"/>
              <a:t>留言板使用 </a:t>
            </a:r>
            <a:r>
              <a:rPr lang="en-US" altLang="zh-TW" dirty="0"/>
              <a:t>&lt;iframe </a:t>
            </a:r>
            <a:r>
              <a:rPr lang="en-US" altLang="zh-TW" dirty="0" err="1"/>
              <a:t>src</a:t>
            </a:r>
            <a:r>
              <a:rPr lang="en-US" altLang="zh-TW" dirty="0"/>
              <a:t>="http://my.cbox.ws/</a:t>
            </a:r>
            <a:r>
              <a:rPr lang="en-US" altLang="zh-TW" dirty="0" err="1"/>
              <a:t>test_messageboard</a:t>
            </a:r>
            <a:r>
              <a:rPr lang="en-US" altLang="zh-TW" dirty="0"/>
              <a:t>" width="97%" height="97%"&gt;&lt;/iframe&gt;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947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20898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989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特色優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</a:rPr>
              <a:t>點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6" y="-1589"/>
            <a:ext cx="3984625" cy="1539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MH_Text_1">
            <a:extLst>
              <a:ext uri="{FF2B5EF4-FFF2-40B4-BE49-F238E27FC236}">
                <a16:creationId xmlns:a16="http://schemas.microsoft.com/office/drawing/2014/main" id="{6798EC2D-1F30-4291-B4E8-B7CA7261A6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09164" y="1089413"/>
            <a:ext cx="11196507" cy="5630285"/>
          </a:xfrm>
          <a:prstGeom prst="rect">
            <a:avLst/>
          </a:prstGeom>
          <a:noFill/>
        </p:spPr>
        <p:txBody>
          <a:bodyPr wrap="square" lIns="135000" tIns="35100" rIns="27000" rtlCol="0" anchor="t" anchorCtr="0">
            <a:norm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劇情十分豐富  有二十個結局  中間的對話近百個  圖片有接近五十張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FontTx/>
              <a:buAutoNum type="arabicPlain" startAt="2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架構簡單  十分容易擴充劇情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網站風格統一  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4 </a:t>
            </a:r>
            <a:r>
              <a:rPr lang="zh-TW" altLang="en-US" dirty="0" smtClean="0">
                <a:latin typeface="+mn-lt"/>
                <a:ea typeface="+mj-ea"/>
              </a:rPr>
              <a:t>物件不會亂動</a:t>
            </a:r>
            <a:endParaRPr lang="en-US" altLang="zh-TW" dirty="0" smtClean="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/>
              <a:t>5 </a:t>
            </a:r>
            <a:r>
              <a:rPr lang="zh-TW" altLang="en-US" dirty="0" smtClean="0">
                <a:latin typeface="+mn-ea"/>
                <a:ea typeface="+mn-ea"/>
              </a:rPr>
              <a:t>非常具有教育意義 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96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-25401" y="152402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8797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分工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079874" y="-1588"/>
            <a:ext cx="4008437" cy="1539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46714" y="1524000"/>
            <a:ext cx="3269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思沛淇</a:t>
            </a:r>
            <a:endParaRPr lang="en-US" altLang="zh-TW" sz="3200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9871" y="2313136"/>
            <a:ext cx="5481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美術和音樂</a:t>
            </a:r>
            <a:r>
              <a:rPr lang="en-US" altLang="zh-TW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</a:t>
            </a:r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做了全部的圖</a:t>
            </a:r>
            <a:r>
              <a:rPr lang="en-US" altLang="zh-TW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</a:t>
            </a:r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批評林欣     渝的美感</a:t>
            </a:r>
            <a:r>
              <a:rPr lang="en-US" altLang="zh-TW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zh-TW" altLang="en-US" sz="2400" dirty="0" smtClean="0"/>
              <a:t>   </a:t>
            </a:r>
            <a:endParaRPr lang="en-US" altLang="zh-TW" sz="2400" dirty="0" smtClean="0"/>
          </a:p>
        </p:txBody>
      </p:sp>
      <p:sp>
        <p:nvSpPr>
          <p:cNvPr id="10" name="菱形 9"/>
          <p:cNvSpPr/>
          <p:nvPr/>
        </p:nvSpPr>
        <p:spPr>
          <a:xfrm>
            <a:off x="457200" y="2377714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441254" y="3385128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4400" y="3385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3925" y="3241066"/>
            <a:ext cx="4997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調整網頁內的物件位置和留言板的美化</a:t>
            </a:r>
            <a:r>
              <a:rPr lang="en-US" altLang="zh-TW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</a:t>
            </a:r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因為林欣渝沒有美感</a:t>
            </a:r>
            <a:r>
              <a:rPr lang="en-US" altLang="zh-TW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  <a:endParaRPr lang="zh-TW" altLang="en-US" sz="2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102764" y="152400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林欣渝</a:t>
            </a:r>
            <a:endParaRPr lang="zh-TW" altLang="en-US" sz="3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6664254" y="2377714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906925" y="231313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做思沛淇沒做的事並接受她的批評</a:t>
            </a:r>
            <a:endParaRPr lang="zh-TW" altLang="en-US" sz="2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8" name="文本框 29"/>
          <p:cNvSpPr txBox="1">
            <a:spLocks noChangeArrowheads="1"/>
          </p:cNvSpPr>
          <p:nvPr/>
        </p:nvSpPr>
        <p:spPr bwMode="auto">
          <a:xfrm>
            <a:off x="4224361" y="5591270"/>
            <a:ext cx="30816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劇本為共同作業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菱形 30"/>
          <p:cNvSpPr/>
          <p:nvPr/>
        </p:nvSpPr>
        <p:spPr>
          <a:xfrm>
            <a:off x="457200" y="4259295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4470" y="4185303"/>
            <a:ext cx="4997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偶爾提出任性的</a:t>
            </a:r>
            <a:r>
              <a:rPr lang="zh-TW" alt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要求</a:t>
            </a:r>
          </a:p>
        </p:txBody>
      </p:sp>
      <p:sp>
        <p:nvSpPr>
          <p:cNvPr id="33" name="菱形 32"/>
          <p:cNvSpPr/>
          <p:nvPr/>
        </p:nvSpPr>
        <p:spPr>
          <a:xfrm>
            <a:off x="6664254" y="4186250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881524" y="407487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完成思沛淇偶爾提出的任性要求</a:t>
            </a:r>
            <a:endParaRPr lang="zh-TW" altLang="en-US" sz="2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58524" y="4166417"/>
            <a:ext cx="4997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6" name="菱形 35"/>
          <p:cNvSpPr/>
          <p:nvPr/>
        </p:nvSpPr>
        <p:spPr>
          <a:xfrm>
            <a:off x="6664254" y="3341936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881524" y="32305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遊戲架構</a:t>
            </a:r>
            <a:endParaRPr lang="zh-TW" altLang="en-US" sz="2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513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28" grpId="0"/>
      <p:bldP spid="2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扁平风动画模板"/>
  <p:tag name="ISPRING_PRESENTATION_TITLE" val="极简线条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617550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6175503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E3E"/>
      </a:accent1>
      <a:accent2>
        <a:srgbClr val="4E4E4E"/>
      </a:accent2>
      <a:accent3>
        <a:srgbClr val="717171"/>
      </a:accent3>
      <a:accent4>
        <a:srgbClr val="919191"/>
      </a:accent4>
      <a:accent5>
        <a:srgbClr val="A6A6A6"/>
      </a:accent5>
      <a:accent6>
        <a:srgbClr val="D7D7D7"/>
      </a:accent6>
      <a:hlink>
        <a:srgbClr val="3E3E3E"/>
      </a:hlink>
      <a:folHlink>
        <a:srgbClr val="BFBFB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314</Words>
  <Application>Microsoft Office PowerPoint</Application>
  <PresentationFormat>寬螢幕</PresentationFormat>
  <Paragraphs>82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微软雅黑</vt:lpstr>
      <vt:lpstr>宋体</vt:lpstr>
      <vt:lpstr>Yu Gothic Light</vt:lpstr>
      <vt:lpstr>微軟正黑體</vt:lpstr>
      <vt:lpstr>微軟正黑體 Light</vt:lpstr>
      <vt:lpstr>Arial</vt:lpstr>
      <vt:lpstr>Calibri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648</cp:revision>
  <dcterms:created xsi:type="dcterms:W3CDTF">2014-08-06T02:23:26Z</dcterms:created>
  <dcterms:modified xsi:type="dcterms:W3CDTF">2019-01-06T16:19:52Z</dcterms:modified>
</cp:coreProperties>
</file>